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63"/>
  </p:notesMasterIdLst>
  <p:handoutMasterIdLst>
    <p:handoutMasterId r:id="rId64"/>
  </p:handoutMasterIdLst>
  <p:sldIdLst>
    <p:sldId id="256" r:id="rId7"/>
    <p:sldId id="375" r:id="rId8"/>
    <p:sldId id="396" r:id="rId9"/>
    <p:sldId id="397" r:id="rId10"/>
    <p:sldId id="399" r:id="rId11"/>
    <p:sldId id="376" r:id="rId12"/>
    <p:sldId id="378" r:id="rId13"/>
    <p:sldId id="377" r:id="rId14"/>
    <p:sldId id="330" r:id="rId15"/>
    <p:sldId id="391" r:id="rId16"/>
    <p:sldId id="332" r:id="rId17"/>
    <p:sldId id="333" r:id="rId18"/>
    <p:sldId id="379" r:id="rId19"/>
    <p:sldId id="334" r:id="rId20"/>
    <p:sldId id="380" r:id="rId21"/>
    <p:sldId id="362" r:id="rId22"/>
    <p:sldId id="319" r:id="rId23"/>
    <p:sldId id="381" r:id="rId24"/>
    <p:sldId id="382" r:id="rId25"/>
    <p:sldId id="335" r:id="rId26"/>
    <p:sldId id="363" r:id="rId27"/>
    <p:sldId id="323" r:id="rId28"/>
    <p:sldId id="393" r:id="rId29"/>
    <p:sldId id="336" r:id="rId30"/>
    <p:sldId id="400" r:id="rId31"/>
    <p:sldId id="401" r:id="rId32"/>
    <p:sldId id="402" r:id="rId33"/>
    <p:sldId id="394" r:id="rId34"/>
    <p:sldId id="383" r:id="rId35"/>
    <p:sldId id="304" r:id="rId36"/>
    <p:sldId id="337" r:id="rId37"/>
    <p:sldId id="338" r:id="rId38"/>
    <p:sldId id="373" r:id="rId39"/>
    <p:sldId id="340" r:id="rId40"/>
    <p:sldId id="368" r:id="rId41"/>
    <p:sldId id="370" r:id="rId42"/>
    <p:sldId id="371" r:id="rId43"/>
    <p:sldId id="372" r:id="rId44"/>
    <p:sldId id="345" r:id="rId45"/>
    <p:sldId id="346" r:id="rId46"/>
    <p:sldId id="347" r:id="rId47"/>
    <p:sldId id="305" r:id="rId48"/>
    <p:sldId id="386" r:id="rId49"/>
    <p:sldId id="349" r:id="rId50"/>
    <p:sldId id="352" r:id="rId51"/>
    <p:sldId id="365" r:id="rId52"/>
    <p:sldId id="353" r:id="rId53"/>
    <p:sldId id="354" r:id="rId54"/>
    <p:sldId id="374" r:id="rId55"/>
    <p:sldId id="387" r:id="rId56"/>
    <p:sldId id="356" r:id="rId57"/>
    <p:sldId id="392" r:id="rId58"/>
    <p:sldId id="358" r:id="rId59"/>
    <p:sldId id="359" r:id="rId60"/>
    <p:sldId id="390" r:id="rId61"/>
    <p:sldId id="360" r:id="rId6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4" autoAdjust="0"/>
  </p:normalViewPr>
  <p:slideViewPr>
    <p:cSldViewPr snapToGrid="0">
      <p:cViewPr varScale="1">
        <p:scale>
          <a:sx n="72" d="100"/>
          <a:sy n="72" d="100"/>
        </p:scale>
        <p:origin x="-14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1391D-4B24-47A1-8641-5FCA102F2021}" type="slidenum">
              <a:rPr lang="en-US" smtClean="0"/>
              <a:pPr/>
              <a:t>46</a:t>
            </a:fld>
            <a:endParaRPr lang="en-US"/>
          </a:p>
        </p:txBody>
      </p:sp>
    </p:spTree>
    <p:extLst>
      <p:ext uri="{BB962C8B-B14F-4D97-AF65-F5344CB8AC3E}">
        <p14:creationId xmlns:p14="http://schemas.microsoft.com/office/powerpoint/2010/main" val="230646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26</a:t>
            </a:fld>
            <a:endParaRPr lang="en-US"/>
          </a:p>
        </p:txBody>
      </p:sp>
    </p:spTree>
    <p:extLst>
      <p:ext uri="{BB962C8B-B14F-4D97-AF65-F5344CB8AC3E}">
        <p14:creationId xmlns:p14="http://schemas.microsoft.com/office/powerpoint/2010/main" val="167149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27</a:t>
            </a:fld>
            <a:endParaRPr lang="en-US"/>
          </a:p>
        </p:txBody>
      </p:sp>
    </p:spTree>
    <p:extLst>
      <p:ext uri="{BB962C8B-B14F-4D97-AF65-F5344CB8AC3E}">
        <p14:creationId xmlns:p14="http://schemas.microsoft.com/office/powerpoint/2010/main" val="339460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422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19560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35655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55942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6317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29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8234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0555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7321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073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29055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19067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1987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1141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21404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231532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2084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8581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63264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154546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44724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640659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45471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45047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725609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9488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910007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5967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36534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57008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91485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010652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09461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71220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335216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67761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7811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4474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170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915332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789536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565591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51869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898447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16134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0644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18683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11357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9884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0986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57484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73049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084942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84486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07015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72008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9966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37727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571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139379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slideLayout" Target="../slideLayouts/slideLayout2.xml"/><Relationship Id="rId16" Type="http://schemas.openxmlformats.org/officeDocument/2006/relationships/image" Target="../media/image18.jpeg"/><Relationship Id="rId20" Type="http://schemas.openxmlformats.org/officeDocument/2006/relationships/image" Target="../media/image22.jpeg"/><Relationship Id="rId29"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30.emf"/><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image" Target="../media/image4.emf"/><Relationship Id="rId18" Type="http://schemas.openxmlformats.org/officeDocument/2006/relationships/image" Target="../media/image30.emf"/><Relationship Id="rId3" Type="http://schemas.openxmlformats.org/officeDocument/2006/relationships/slideLayout" Target="../slideLayouts/slideLayout7.xml"/><Relationship Id="rId12" Type="http://schemas.openxmlformats.org/officeDocument/2006/relationships/oleObject" Target="../embeddings/oleObject2.bin"/><Relationship Id="rId17" Type="http://schemas.openxmlformats.org/officeDocument/2006/relationships/image" Target="../media/image32.emf"/><Relationship Id="rId2" Type="http://schemas.openxmlformats.org/officeDocument/2006/relationships/tags" Target="../tags/tag1.xml"/><Relationship Id="rId16" Type="http://schemas.openxmlformats.org/officeDocument/2006/relationships/oleObject" Target="../embeddings/oleObject4.bin"/><Relationship Id="rId1" Type="http://schemas.openxmlformats.org/officeDocument/2006/relationships/vmlDrawing" Target="../drawings/vmlDrawing2.vml"/><Relationship Id="rId11" Type="http://schemas.openxmlformats.org/officeDocument/2006/relationships/image" Target="../media/image34.png"/><Relationship Id="rId5" Type="http://schemas.openxmlformats.org/officeDocument/2006/relationships/image" Target="../media/image33.png"/><Relationship Id="rId15" Type="http://schemas.openxmlformats.org/officeDocument/2006/relationships/image" Target="../media/image31.emf"/><Relationship Id="rId10" Type="http://schemas.openxmlformats.org/officeDocument/2006/relationships/image" Target="../media/image36.png"/><Relationship Id="rId4" Type="http://schemas.openxmlformats.org/officeDocument/2006/relationships/notesSlide" Target="../notesSlides/notesSlide1.xml"/><Relationship Id="rId9" Type="http://schemas.openxmlformats.org/officeDocument/2006/relationships/image" Target="../media/image35.png"/><Relationship Id="rId1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6.jpeg"/><Relationship Id="rId18" Type="http://schemas.openxmlformats.org/officeDocument/2006/relationships/image" Target="../media/image21.jpeg"/><Relationship Id="rId26" Type="http://schemas.openxmlformats.org/officeDocument/2006/relationships/image" Target="../media/image27.jpeg"/><Relationship Id="rId3" Type="http://schemas.openxmlformats.org/officeDocument/2006/relationships/image" Target="../media/image45.jpeg"/><Relationship Id="rId21" Type="http://schemas.openxmlformats.org/officeDocument/2006/relationships/image" Target="../media/image10.jpeg"/><Relationship Id="rId7" Type="http://schemas.openxmlformats.org/officeDocument/2006/relationships/image" Target="../media/image24.jpeg"/><Relationship Id="rId12" Type="http://schemas.openxmlformats.org/officeDocument/2006/relationships/image" Target="../media/image5.jpeg"/><Relationship Id="rId17" Type="http://schemas.openxmlformats.org/officeDocument/2006/relationships/image" Target="../media/image14.jpeg"/><Relationship Id="rId25" Type="http://schemas.openxmlformats.org/officeDocument/2006/relationships/image" Target="../media/image18.jpeg"/><Relationship Id="rId2" Type="http://schemas.openxmlformats.org/officeDocument/2006/relationships/image" Target="../media/image28.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6.jpeg"/><Relationship Id="rId24" Type="http://schemas.openxmlformats.org/officeDocument/2006/relationships/image" Target="../media/image17.jpeg"/><Relationship Id="rId5" Type="http://schemas.openxmlformats.org/officeDocument/2006/relationships/image" Target="../media/image23.jpeg"/><Relationship Id="rId15" Type="http://schemas.openxmlformats.org/officeDocument/2006/relationships/image" Target="../media/image20.jpeg"/><Relationship Id="rId23" Type="http://schemas.openxmlformats.org/officeDocument/2006/relationships/image" Target="../media/image16.jpeg"/><Relationship Id="rId10" Type="http://schemas.openxmlformats.org/officeDocument/2006/relationships/image" Target="../media/image12.jpeg"/><Relationship Id="rId19" Type="http://schemas.openxmlformats.org/officeDocument/2006/relationships/image" Target="../media/image11.jpeg"/><Relationship Id="rId4" Type="http://schemas.openxmlformats.org/officeDocument/2006/relationships/image" Target="../media/image9.jpeg"/><Relationship Id="rId9" Type="http://schemas.openxmlformats.org/officeDocument/2006/relationships/image" Target="../media/image7.jpeg"/><Relationship Id="rId14" Type="http://schemas.openxmlformats.org/officeDocument/2006/relationships/image" Target="../media/image22.jpeg"/><Relationship Id="rId22" Type="http://schemas.openxmlformats.org/officeDocument/2006/relationships/image" Target="../media/image13.jpeg"/><Relationship Id="rId27"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49.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7.xml"/><Relationship Id="rId7" Type="http://schemas.openxmlformats.org/officeDocument/2006/relationships/image" Target="../media/image33.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51.emf"/><Relationship Id="rId11" Type="http://schemas.openxmlformats.org/officeDocument/2006/relationships/image" Target="../media/image53.wmf"/><Relationship Id="rId5" Type="http://schemas.openxmlformats.org/officeDocument/2006/relationships/oleObject" Target="../embeddings/oleObject7.bin"/><Relationship Id="rId10" Type="http://schemas.openxmlformats.org/officeDocument/2006/relationships/oleObject" Target="../embeddings/oleObject9.bin"/><Relationship Id="rId4" Type="http://schemas.openxmlformats.org/officeDocument/2006/relationships/notesSlide" Target="../notesSlides/notesSlide10.xml"/><Relationship Id="rId9" Type="http://schemas.openxmlformats.org/officeDocument/2006/relationships/image" Target="../media/image52.w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54.png"/><Relationship Id="rId4" Type="http://schemas.openxmlformats.org/officeDocument/2006/relationships/hyperlink" Target="http://www.lock5sta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slideLayout" Target="../slideLayouts/slideLayout7.xml"/><Relationship Id="rId7" Type="http://schemas.openxmlformats.org/officeDocument/2006/relationships/image" Target="../media/image33.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55.wmf"/><Relationship Id="rId11" Type="http://schemas.openxmlformats.org/officeDocument/2006/relationships/image" Target="../media/image53.wmf"/><Relationship Id="rId5" Type="http://schemas.openxmlformats.org/officeDocument/2006/relationships/oleObject" Target="../embeddings/oleObject10.bin"/><Relationship Id="rId10" Type="http://schemas.openxmlformats.org/officeDocument/2006/relationships/oleObject" Target="../embeddings/oleObject12.bin"/><Relationship Id="rId4" Type="http://schemas.openxmlformats.org/officeDocument/2006/relationships/notesSlide" Target="../notesSlides/notesSlide12.xml"/><Relationship Id="rId9" Type="http://schemas.openxmlformats.org/officeDocument/2006/relationships/image" Target="../media/image52.wmf"/></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image" Target="../media/image60.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hyperlink" Target="http://www.lock5stat.com/statkey" TargetMode="Externa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55.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www.lock5stat.com/" TargetMode="External"/><Relationship Id="rId2" Type="http://schemas.openxmlformats.org/officeDocument/2006/relationships/hyperlink" Target="mailto:kari@stat.duke.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3" y="434837"/>
            <a:ext cx="8398412" cy="2914651"/>
          </a:xfrm>
        </p:spPr>
        <p:txBody>
          <a:bodyPr>
            <a:noAutofit/>
          </a:bodyPr>
          <a:lstStyle/>
          <a:p>
            <a:r>
              <a:rPr lang="en-US" sz="4800" b="1" dirty="0" smtClean="0"/>
              <a:t>Building Conceptual Understanding of Statistical Inference with Lock</a:t>
            </a:r>
            <a:r>
              <a:rPr lang="en-US" sz="4800" b="1" baseline="30000" dirty="0" smtClean="0"/>
              <a:t>5</a:t>
            </a:r>
            <a:endParaRPr lang="en-US" sz="4800" b="1" dirty="0"/>
          </a:p>
        </p:txBody>
      </p:sp>
      <p:sp>
        <p:nvSpPr>
          <p:cNvPr id="3" name="Subtitle 2"/>
          <p:cNvSpPr>
            <a:spLocks noGrp="1"/>
          </p:cNvSpPr>
          <p:nvPr>
            <p:ph type="subTitle" idx="1"/>
          </p:nvPr>
        </p:nvSpPr>
        <p:spPr>
          <a:xfrm>
            <a:off x="100013" y="3686595"/>
            <a:ext cx="9043987" cy="3024806"/>
          </a:xfrm>
        </p:spPr>
        <p:txBody>
          <a:bodyPr>
            <a:noAutofit/>
          </a:bodyPr>
          <a:lstStyle/>
          <a:p>
            <a:r>
              <a:rPr lang="en-US" sz="2800" dirty="0" smtClean="0">
                <a:solidFill>
                  <a:schemeClr val="tx1">
                    <a:lumMod val="85000"/>
                    <a:lumOff val="15000"/>
                  </a:schemeClr>
                </a:solidFill>
              </a:rPr>
              <a:t>    Dr. Kari Lock Morgan</a:t>
            </a:r>
          </a:p>
          <a:p>
            <a:r>
              <a:rPr lang="en-US" sz="2200" dirty="0" smtClean="0">
                <a:solidFill>
                  <a:schemeClr val="tx1">
                    <a:lumMod val="85000"/>
                    <a:lumOff val="15000"/>
                  </a:schemeClr>
                </a:solidFill>
              </a:rPr>
              <a:t>Department of Statistical Science</a:t>
            </a:r>
          </a:p>
          <a:p>
            <a:r>
              <a:rPr lang="en-US" sz="2200" dirty="0" smtClean="0">
                <a:solidFill>
                  <a:schemeClr val="tx1">
                    <a:lumMod val="85000"/>
                    <a:lumOff val="15000"/>
                  </a:schemeClr>
                </a:solidFill>
              </a:rPr>
              <a:t>Duke University</a:t>
            </a:r>
          </a:p>
          <a:p>
            <a:endParaRPr lang="en-US" sz="1600" dirty="0" smtClean="0">
              <a:solidFill>
                <a:schemeClr val="tx1">
                  <a:lumMod val="85000"/>
                  <a:lumOff val="15000"/>
                </a:schemeClr>
              </a:solidFill>
            </a:endParaRPr>
          </a:p>
          <a:p>
            <a:r>
              <a:rPr lang="en-US" sz="2800" dirty="0" smtClean="0">
                <a:solidFill>
                  <a:schemeClr val="tx1">
                    <a:lumMod val="85000"/>
                    <a:lumOff val="15000"/>
                  </a:schemeClr>
                </a:solidFill>
              </a:rPr>
              <a:t>Wake Forest</a:t>
            </a:r>
          </a:p>
          <a:p>
            <a:r>
              <a:rPr lang="en-US" sz="2800" dirty="0" smtClean="0">
                <a:solidFill>
                  <a:schemeClr val="tx1">
                    <a:lumMod val="85000"/>
                    <a:lumOff val="15000"/>
                  </a:schemeClr>
                </a:solidFill>
              </a:rPr>
              <a:t>November, 2013</a:t>
            </a:r>
          </a:p>
        </p:txBody>
      </p:sp>
      <p:sp>
        <p:nvSpPr>
          <p:cNvPr id="4" name="Rectangle 3"/>
          <p:cNvSpPr/>
          <p:nvPr/>
        </p:nvSpPr>
        <p:spPr>
          <a:xfrm>
            <a:off x="267285" y="337932"/>
            <a:ext cx="8637563"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8" y="1516479"/>
            <a:ext cx="8482818" cy="1569660"/>
          </a:xfrm>
          <a:prstGeom prst="rect">
            <a:avLst/>
          </a:prstGeom>
          <a:noFill/>
        </p:spPr>
        <p:txBody>
          <a:bodyPr wrap="square" rtlCol="0">
            <a:spAutoFit/>
          </a:bodyPr>
          <a:lstStyle/>
          <a:p>
            <a:pPr algn="ctr"/>
            <a:r>
              <a:rPr lang="en-US" sz="4800" b="1" dirty="0" smtClean="0"/>
              <a:t>First: </a:t>
            </a:r>
          </a:p>
          <a:p>
            <a:pPr algn="ctr"/>
            <a:r>
              <a:rPr lang="en-US" sz="4800" b="1" dirty="0" smtClean="0"/>
              <a:t>Bootstrap Confidence Intervals</a:t>
            </a:r>
            <a:endParaRPr lang="en-US" sz="4800" b="1" dirty="0"/>
          </a:p>
        </p:txBody>
      </p:sp>
    </p:spTree>
    <p:extLst>
      <p:ext uri="{BB962C8B-B14F-4D97-AF65-F5344CB8AC3E}">
        <p14:creationId xmlns:p14="http://schemas.microsoft.com/office/powerpoint/2010/main" val="2870988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430" y="704538"/>
            <a:ext cx="7510072" cy="2585323"/>
          </a:xfrm>
          <a:prstGeom prst="rect">
            <a:avLst/>
          </a:prstGeom>
          <a:noFill/>
        </p:spPr>
        <p:txBody>
          <a:bodyPr wrap="square" rtlCol="0">
            <a:spAutoFit/>
          </a:bodyPr>
          <a:lstStyle/>
          <a:p>
            <a:r>
              <a:rPr lang="en-US" sz="5400" u="sng" dirty="0" smtClean="0"/>
              <a:t>Example 1</a:t>
            </a:r>
            <a:r>
              <a:rPr lang="en-US" sz="5400" dirty="0" smtClean="0"/>
              <a:t>:  What is the average price of a used Mustang car?</a:t>
            </a:r>
            <a:endParaRPr lang="en-US" sz="5400" dirty="0"/>
          </a:p>
        </p:txBody>
      </p:sp>
      <p:sp>
        <p:nvSpPr>
          <p:cNvPr id="3" name="Rectangle 2"/>
          <p:cNvSpPr/>
          <p:nvPr/>
        </p:nvSpPr>
        <p:spPr>
          <a:xfrm>
            <a:off x="464695" y="674556"/>
            <a:ext cx="7869836" cy="28031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9091" y="4048217"/>
            <a:ext cx="7492754" cy="1569660"/>
          </a:xfrm>
          <a:prstGeom prst="rect">
            <a:avLst/>
          </a:prstGeom>
          <a:noFill/>
        </p:spPr>
        <p:txBody>
          <a:bodyPr wrap="square" rtlCol="0">
            <a:spAutoFit/>
          </a:bodyPr>
          <a:lstStyle/>
          <a:p>
            <a:r>
              <a:rPr lang="en-US" sz="3200" dirty="0" smtClean="0"/>
              <a:t>Select a random sample of n=25 Mustangs from a website (autotrader.com)  and record the price (in $1,000’s) for each car.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3507698"/>
            <a:ext cx="5250991"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pic>
        <p:nvPicPr>
          <p:cNvPr id="3074"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4257840412"/>
              </p:ext>
            </p:extLst>
          </p:nvPr>
        </p:nvGraphicFramePr>
        <p:xfrm>
          <a:off x="3947933" y="2143164"/>
          <a:ext cx="3727549" cy="448427"/>
        </p:xfrm>
        <a:graphic>
          <a:graphicData uri="http://schemas.openxmlformats.org/presentationml/2006/ole">
            <mc:AlternateContent xmlns:mc="http://schemas.openxmlformats.org/markup-compatibility/2006">
              <mc:Choice xmlns:v="urn:schemas-microsoft-com:vml" Requires="v">
                <p:oleObj spid="_x0000_s6159" name="Equation" r:id="rId29" imgW="1689100" imgH="203200" progId="Equation.DSMT4">
                  <p:embed/>
                </p:oleObj>
              </mc:Choice>
              <mc:Fallback>
                <p:oleObj name="Equation" r:id="rId29" imgW="1689100" imgH="203200" progId="Equation.DSMT4">
                  <p:embed/>
                  <p:pic>
                    <p:nvPicPr>
                      <p:cNvPr id="0" name=""/>
                      <p:cNvPicPr/>
                      <p:nvPr/>
                    </p:nvPicPr>
                    <p:blipFill>
                      <a:blip r:embed="rId30"/>
                      <a:stretch>
                        <a:fillRect/>
                      </a:stretch>
                    </p:blipFill>
                    <p:spPr>
                      <a:xfrm>
                        <a:off x="3947933" y="2143164"/>
                        <a:ext cx="3727549" cy="448427"/>
                      </a:xfrm>
                      <a:prstGeom prst="rect">
                        <a:avLst/>
                      </a:prstGeom>
                    </p:spPr>
                  </p:pic>
                </p:oleObj>
              </mc:Fallback>
            </mc:AlternateContent>
          </a:graphicData>
        </a:graphic>
      </p:graphicFrame>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252" y="664386"/>
            <a:ext cx="7657406"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sp>
        <p:nvSpPr>
          <p:cNvPr id="3" name="TextBox 2"/>
          <p:cNvSpPr txBox="1"/>
          <p:nvPr/>
        </p:nvSpPr>
        <p:spPr>
          <a:xfrm>
            <a:off x="957252" y="2657475"/>
            <a:ext cx="7215198" cy="1200329"/>
          </a:xfrm>
          <a:prstGeom prst="rect">
            <a:avLst/>
          </a:prstGeom>
          <a:noFill/>
        </p:spPr>
        <p:txBody>
          <a:bodyPr wrap="square" rtlCol="0">
            <a:spAutoFit/>
          </a:bodyPr>
          <a:lstStyle/>
          <a:p>
            <a:r>
              <a:rPr lang="en-US" sz="3600" dirty="0" smtClean="0"/>
              <a:t>We would like some kind of margin of error or a confidence interval.</a:t>
            </a:r>
            <a:endParaRPr lang="en-US" sz="3600" dirty="0"/>
          </a:p>
        </p:txBody>
      </p:sp>
      <p:sp>
        <p:nvSpPr>
          <p:cNvPr id="4" name="TextBox 3"/>
          <p:cNvSpPr txBox="1"/>
          <p:nvPr/>
        </p:nvSpPr>
        <p:spPr>
          <a:xfrm>
            <a:off x="957252" y="4229100"/>
            <a:ext cx="7343786" cy="1754326"/>
          </a:xfrm>
          <a:prstGeom prst="rect">
            <a:avLst/>
          </a:prstGeom>
          <a:noFill/>
        </p:spPr>
        <p:txBody>
          <a:bodyPr wrap="square" rtlCol="0">
            <a:spAutoFit/>
          </a:bodyPr>
          <a:lstStyle/>
          <a:p>
            <a:r>
              <a:rPr lang="en-US" sz="3600" b="1" u="sng" dirty="0" smtClean="0"/>
              <a:t>Key concept</a:t>
            </a:r>
            <a:r>
              <a:rPr lang="en-US" sz="3600" dirty="0" smtClean="0"/>
              <a:t>:  How much can we expect the sample means to vary just by random chance?   </a:t>
            </a:r>
            <a:endParaRPr lang="en-US" sz="3600" dirty="0"/>
          </a:p>
        </p:txBody>
      </p:sp>
    </p:spTree>
    <p:extLst>
      <p:ext uri="{BB962C8B-B14F-4D97-AF65-F5344CB8AC3E}">
        <p14:creationId xmlns:p14="http://schemas.microsoft.com/office/powerpoint/2010/main" val="6011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2376"/>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5"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3.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6.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4. Find t</a:t>
            </a:r>
            <a:r>
              <a:rPr lang="en-US" baseline="30000" dirty="0" smtClean="0">
                <a:solidFill>
                  <a:srgbClr val="C00000"/>
                </a:solidFill>
              </a:rPr>
              <a:t>*</a:t>
            </a:r>
            <a:endParaRPr lang="en-US" dirty="0">
              <a:solidFill>
                <a:srgbClr val="C00000"/>
              </a:solidFill>
            </a:endParaRPr>
          </a:p>
        </p:txBody>
      </p:sp>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5.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27540" y="5094605"/>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27540" y="5094605"/>
                <a:ext cx="3507677" cy="400110"/>
              </a:xfrm>
              <a:prstGeom prst="rect">
                <a:avLst/>
              </a:prstGeom>
              <a:blipFill rotWithShape="1">
                <a:blip r:embed="rId11"/>
                <a:stretch>
                  <a:fillRect/>
                </a:stretch>
              </a:blipFill>
            </p:spPr>
            <p:txBody>
              <a:bodyPr/>
              <a:lstStyle/>
              <a:p>
                <a:r>
                  <a:rPr lang="en-US">
                    <a:noFill/>
                  </a:rPr>
                  <a:t> </a:t>
                </a:r>
              </a:p>
            </p:txBody>
          </p:sp>
        </mc:Fallback>
      </mc:AlternateContent>
      <p:sp>
        <p:nvSpPr>
          <p:cNvPr id="29" name="TextBox 28"/>
          <p:cNvSpPr txBox="1"/>
          <p:nvPr/>
        </p:nvSpPr>
        <p:spPr>
          <a:xfrm>
            <a:off x="479354" y="5698866"/>
            <a:ext cx="4229100" cy="369332"/>
          </a:xfrm>
          <a:prstGeom prst="rect">
            <a:avLst/>
          </a:prstGeom>
          <a:noFill/>
        </p:spPr>
        <p:txBody>
          <a:bodyPr wrap="square" rtlCol="0">
            <a:spAutoFit/>
          </a:bodyPr>
          <a:lstStyle/>
          <a:p>
            <a:r>
              <a:rPr lang="en-US" dirty="0" smtClean="0">
                <a:solidFill>
                  <a:srgbClr val="C00000"/>
                </a:solidFill>
              </a:rPr>
              <a:t>7.  Interpret in context</a:t>
            </a:r>
            <a:endParaRPr lang="en-US" dirty="0">
              <a:solidFill>
                <a:srgbClr val="C00000"/>
              </a:solidFill>
            </a:endParaRPr>
          </a:p>
        </p:txBody>
      </p:sp>
      <p:sp>
        <p:nvSpPr>
          <p:cNvPr id="32" name="TextBox 31"/>
          <p:cNvSpPr txBox="1"/>
          <p:nvPr/>
        </p:nvSpPr>
        <p:spPr>
          <a:xfrm>
            <a:off x="201190" y="149621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1" name="TextBox 30"/>
          <p:cNvSpPr txBox="1"/>
          <p:nvPr/>
        </p:nvSpPr>
        <p:spPr>
          <a:xfrm>
            <a:off x="466720" y="704832"/>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3237394955"/>
              </p:ext>
            </p:extLst>
          </p:nvPr>
        </p:nvGraphicFramePr>
        <p:xfrm>
          <a:off x="345409" y="2429396"/>
          <a:ext cx="3179365" cy="382480"/>
        </p:xfrm>
        <a:graphic>
          <a:graphicData uri="http://schemas.openxmlformats.org/presentationml/2006/ole">
            <mc:AlternateContent xmlns:mc="http://schemas.openxmlformats.org/markup-compatibility/2006">
              <mc:Choice xmlns:v="urn:schemas-microsoft-com:vml" Requires="v">
                <p:oleObj spid="_x0000_s7195" name="Equation" r:id="rId12" imgW="1689100" imgH="203200" progId="Equation.DSMT4">
                  <p:embed/>
                </p:oleObj>
              </mc:Choice>
              <mc:Fallback>
                <p:oleObj name="Equation" r:id="rId12" imgW="1689100" imgH="203200" progId="Equation.DSMT4">
                  <p:embed/>
                  <p:pic>
                    <p:nvPicPr>
                      <p:cNvPr id="0" name=""/>
                      <p:cNvPicPr/>
                      <p:nvPr/>
                    </p:nvPicPr>
                    <p:blipFill>
                      <a:blip r:embed="rId13"/>
                      <a:stretch>
                        <a:fillRect/>
                      </a:stretch>
                    </p:blipFill>
                    <p:spPr>
                      <a:xfrm>
                        <a:off x="345409" y="2429396"/>
                        <a:ext cx="3179365" cy="3824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1637457"/>
              </p:ext>
            </p:extLst>
          </p:nvPr>
        </p:nvGraphicFramePr>
        <p:xfrm>
          <a:off x="2286297" y="1353026"/>
          <a:ext cx="1225550" cy="738187"/>
        </p:xfrm>
        <a:graphic>
          <a:graphicData uri="http://schemas.openxmlformats.org/presentationml/2006/ole">
            <mc:AlternateContent xmlns:mc="http://schemas.openxmlformats.org/markup-compatibility/2006">
              <mc:Choice xmlns:v="urn:schemas-microsoft-com:vml" Requires="v">
                <p:oleObj spid="_x0000_s7196" name="Equation" r:id="rId14" imgW="673100" imgH="406400" progId="Equation.DSMT4">
                  <p:embed/>
                </p:oleObj>
              </mc:Choice>
              <mc:Fallback>
                <p:oleObj name="Equation" r:id="rId14" imgW="673100" imgH="406400" progId="Equation.DSMT4">
                  <p:embed/>
                  <p:pic>
                    <p:nvPicPr>
                      <p:cNvPr id="0" name=""/>
                      <p:cNvPicPr/>
                      <p:nvPr/>
                    </p:nvPicPr>
                    <p:blipFill>
                      <a:blip r:embed="rId15"/>
                      <a:stretch>
                        <a:fillRect/>
                      </a:stretch>
                    </p:blipFill>
                    <p:spPr>
                      <a:xfrm>
                        <a:off x="2286297" y="1353026"/>
                        <a:ext cx="1225550" cy="73818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747758560"/>
              </p:ext>
            </p:extLst>
          </p:nvPr>
        </p:nvGraphicFramePr>
        <p:xfrm>
          <a:off x="247688" y="3322339"/>
          <a:ext cx="3857047" cy="344764"/>
        </p:xfrm>
        <a:graphic>
          <a:graphicData uri="http://schemas.openxmlformats.org/presentationml/2006/ole">
            <mc:AlternateContent xmlns:mc="http://schemas.openxmlformats.org/markup-compatibility/2006">
              <mc:Choice xmlns:v="urn:schemas-microsoft-com:vml" Requires="v">
                <p:oleObj spid="_x0000_s7197" name="Equation" r:id="rId16" imgW="2273300" imgH="203200" progId="Equation.DSMT4">
                  <p:embed/>
                </p:oleObj>
              </mc:Choice>
              <mc:Fallback>
                <p:oleObj name="Equation" r:id="rId16" imgW="2273300" imgH="203200" progId="Equation.DSMT4">
                  <p:embed/>
                  <p:pic>
                    <p:nvPicPr>
                      <p:cNvPr id="0" name=""/>
                      <p:cNvPicPr/>
                      <p:nvPr/>
                    </p:nvPicPr>
                    <p:blipFill>
                      <a:blip r:embed="rId17"/>
                      <a:stretch>
                        <a:fillRect/>
                      </a:stretch>
                    </p:blipFill>
                    <p:spPr>
                      <a:xfrm>
                        <a:off x="247688" y="3322339"/>
                        <a:ext cx="3857047" cy="344764"/>
                      </a:xfrm>
                      <a:prstGeom prst="rect">
                        <a:avLst/>
                      </a:prstGeom>
                    </p:spPr>
                  </p:pic>
                </p:oleObj>
              </mc:Fallback>
            </mc:AlternateContent>
          </a:graphicData>
        </a:graphic>
      </p:graphicFrame>
      <p:pic>
        <p:nvPicPr>
          <p:cNvPr id="22"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8924" y="714945"/>
            <a:ext cx="2778132" cy="69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3" grpId="0"/>
      <p:bldP spid="24" grpId="0"/>
      <p:bldP spid="25" grpId="0"/>
      <p:bldP spid="5" grpId="0" animBg="1"/>
      <p:bldP spid="26" grpId="0"/>
      <p:bldP spid="27" grpId="0" animBg="1"/>
      <p:bldP spid="28" grpId="0" animBg="1"/>
      <p:bldP spid="29"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14300"/>
            <a:ext cx="8143874" cy="5016758"/>
          </a:xfrm>
          <a:prstGeom prst="rect">
            <a:avLst/>
          </a:prstGeom>
          <a:noFill/>
        </p:spPr>
        <p:txBody>
          <a:bodyPr wrap="square" rtlCol="0">
            <a:spAutoFit/>
          </a:bodyPr>
          <a:lstStyle/>
          <a:p>
            <a:r>
              <a:rPr lang="en-US" sz="3200" dirty="0" smtClean="0"/>
              <a:t>“We are 95% confident that the mean price of all used Mustang cars is between $11,390 and $20,570.” </a:t>
            </a:r>
          </a:p>
          <a:p>
            <a:endParaRPr lang="en-US" sz="3200" dirty="0"/>
          </a:p>
          <a:p>
            <a:r>
              <a:rPr lang="en-US" sz="3200" dirty="0" smtClean="0"/>
              <a:t>Answer is good, but the </a:t>
            </a:r>
            <a:r>
              <a:rPr lang="en-US" sz="3200" b="1" u="sng" dirty="0" smtClean="0"/>
              <a:t>process</a:t>
            </a:r>
            <a:r>
              <a:rPr lang="en-US" sz="3200" dirty="0" smtClean="0"/>
              <a:t> is not very helpful at building understanding. </a:t>
            </a:r>
          </a:p>
          <a:p>
            <a:endParaRPr lang="en-US" sz="3200" dirty="0"/>
          </a:p>
          <a:p>
            <a:r>
              <a:rPr lang="en-US" sz="3200" dirty="0" smtClean="0"/>
              <a:t>Our students are often great visual learners but get nervous about formulas and algebra.  Can we find a way to use their visual intuition?</a:t>
            </a:r>
            <a:endParaRPr lang="en-US" sz="3200" dirty="0"/>
          </a:p>
        </p:txBody>
      </p:sp>
    </p:spTree>
    <p:extLst>
      <p:ext uri="{BB962C8B-B14F-4D97-AF65-F5344CB8AC3E}">
        <p14:creationId xmlns:p14="http://schemas.microsoft.com/office/powerpoint/2010/main" val="34954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7300" b="1" dirty="0" smtClean="0"/>
              <a:t>Bootstrapping</a:t>
            </a:r>
            <a:endParaRPr lang="en-US" sz="73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
            <a:ext cx="1447800" cy="19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2931"/>
            <a:ext cx="2667000" cy="646331"/>
          </a:xfrm>
          <a:prstGeom prst="rect">
            <a:avLst/>
          </a:prstGeom>
          <a:noFill/>
        </p:spPr>
        <p:txBody>
          <a:bodyPr wrap="square" rtlCol="0">
            <a:spAutoFit/>
          </a:bodyPr>
          <a:lstStyle/>
          <a:p>
            <a:r>
              <a:rPr lang="en-US" dirty="0" smtClean="0">
                <a:solidFill>
                  <a:schemeClr val="tx1"/>
                </a:solidFill>
              </a:rPr>
              <a:t>Brad </a:t>
            </a:r>
            <a:r>
              <a:rPr lang="en-US" dirty="0" err="1" smtClean="0">
                <a:solidFill>
                  <a:schemeClr val="tx1"/>
                </a:solidFill>
              </a:rPr>
              <a:t>Efron</a:t>
            </a:r>
            <a:r>
              <a:rPr lang="en-US" dirty="0" smtClean="0">
                <a:solidFill>
                  <a:schemeClr val="tx1"/>
                </a:solidFill>
              </a:rPr>
              <a:t> </a:t>
            </a:r>
          </a:p>
          <a:p>
            <a:r>
              <a:rPr lang="en-US" dirty="0" smtClean="0">
                <a:solidFill>
                  <a:schemeClr val="tx1"/>
                </a:solidFill>
              </a:rPr>
              <a:t>Stanford University</a:t>
            </a:r>
            <a:endParaRPr lang="en-US"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677" y="2931"/>
            <a:ext cx="1737946" cy="204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2972" y="3483381"/>
            <a:ext cx="7924800" cy="1077218"/>
          </a:xfrm>
          <a:prstGeom prst="rect">
            <a:avLst/>
          </a:prstGeom>
        </p:spPr>
        <p:txBody>
          <a:bodyPr wrap="square">
            <a:spAutoFit/>
          </a:bodyPr>
          <a:lstStyle/>
          <a:p>
            <a:r>
              <a:rPr lang="en-US" sz="3200" b="1" u="sng" dirty="0" smtClean="0">
                <a:solidFill>
                  <a:schemeClr val="tx1"/>
                </a:solidFill>
              </a:rPr>
              <a:t>Key Idea</a:t>
            </a:r>
            <a:r>
              <a:rPr lang="en-US" sz="3200" dirty="0" smtClean="0">
                <a:solidFill>
                  <a:schemeClr val="tx1"/>
                </a:solidFill>
              </a:rPr>
              <a:t>:  Assume </a:t>
            </a:r>
            <a:r>
              <a:rPr lang="en-US" sz="3200" dirty="0">
                <a:solidFill>
                  <a:schemeClr val="tx1"/>
                </a:solidFill>
              </a:rPr>
              <a:t>the “population” is many, many copies of the original sample.  </a:t>
            </a:r>
          </a:p>
        </p:txBody>
      </p:sp>
      <p:sp>
        <p:nvSpPr>
          <p:cNvPr id="8" name="TextBox 7"/>
          <p:cNvSpPr txBox="1"/>
          <p:nvPr/>
        </p:nvSpPr>
        <p:spPr>
          <a:xfrm>
            <a:off x="1676400" y="184729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spTree>
    <p:extLst>
      <p:ext uri="{BB962C8B-B14F-4D97-AF65-F5344CB8AC3E}">
        <p14:creationId xmlns:p14="http://schemas.microsoft.com/office/powerpoint/2010/main" val="8557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75138" y="18288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extLst>
      <p:ext uri="{BB962C8B-B14F-4D97-AF65-F5344CB8AC3E}">
        <p14:creationId xmlns:p14="http://schemas.microsoft.com/office/powerpoint/2010/main" val="1513885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283041" y="228600"/>
            <a:ext cx="6362700" cy="5264377"/>
          </a:xfrm>
          <a:prstGeom prst="rect">
            <a:avLst/>
          </a:prstGeom>
          <a:noFill/>
          <a:ln w="9525">
            <a:noFill/>
            <a:miter lim="800000"/>
            <a:headEnd/>
            <a:tailEnd/>
          </a:ln>
        </p:spPr>
      </p:pic>
      <p:sp>
        <p:nvSpPr>
          <p:cNvPr id="5" name="TextBox 4"/>
          <p:cNvSpPr txBox="1"/>
          <p:nvPr/>
        </p:nvSpPr>
        <p:spPr>
          <a:xfrm>
            <a:off x="2349254" y="5640280"/>
            <a:ext cx="6324600" cy="461665"/>
          </a:xfrm>
          <a:prstGeom prst="rect">
            <a:avLst/>
          </a:prstGeom>
          <a:noFill/>
        </p:spPr>
        <p:txBody>
          <a:bodyPr wrap="square" rtlCol="0">
            <a:spAutoFit/>
          </a:bodyPr>
          <a:lstStyle/>
          <a:p>
            <a:pPr algn="ctr"/>
            <a:r>
              <a:rPr lang="en-US" sz="2400" dirty="0" smtClean="0"/>
              <a:t>A simulated “population” to sample from</a:t>
            </a:r>
            <a:endParaRPr lang="en-US" sz="2400" dirty="0"/>
          </a:p>
        </p:txBody>
      </p:sp>
    </p:spTree>
    <p:extLst>
      <p:ext uri="{BB962C8B-B14F-4D97-AF65-F5344CB8AC3E}">
        <p14:creationId xmlns:p14="http://schemas.microsoft.com/office/powerpoint/2010/main" val="34021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533400" y="381000"/>
            <a:ext cx="8001000" cy="1692771"/>
          </a:xfrm>
          <a:prstGeom prst="rect">
            <a:avLst/>
          </a:prstGeom>
          <a:noFill/>
        </p:spPr>
        <p:txBody>
          <a:bodyPr wrap="square" rtlCol="0">
            <a:spAutoFit/>
          </a:bodyPr>
          <a:lstStyle/>
          <a:p>
            <a:r>
              <a:rPr lang="en-US" sz="4000" u="sng" dirty="0" smtClean="0"/>
              <a:t>Bootstrap Sample</a:t>
            </a:r>
            <a:r>
              <a:rPr lang="en-US" sz="4000" dirty="0" smtClean="0"/>
              <a:t>:  </a:t>
            </a:r>
            <a:r>
              <a:rPr lang="en-US" sz="3200" dirty="0" smtClean="0"/>
              <a:t>Sample with replacement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409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Documents\Photos\Lock5Pictures\Lock33Edit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540" y="801995"/>
            <a:ext cx="8649468" cy="5729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Lock</a:t>
            </a:r>
            <a:r>
              <a:rPr lang="en-US" baseline="30000" smtClean="0"/>
              <a:t>5</a:t>
            </a:r>
            <a:r>
              <a:rPr lang="en-US" smtClean="0"/>
              <a:t> Team</a:t>
            </a:r>
            <a:endParaRPr lang="en-US" dirty="0"/>
          </a:p>
        </p:txBody>
      </p:sp>
      <p:sp>
        <p:nvSpPr>
          <p:cNvPr id="5" name="Rounded Rectangular Callout 4"/>
          <p:cNvSpPr/>
          <p:nvPr/>
        </p:nvSpPr>
        <p:spPr>
          <a:xfrm>
            <a:off x="417132" y="4787390"/>
            <a:ext cx="1676400" cy="609600"/>
          </a:xfrm>
          <a:prstGeom prst="wedgeRoundRectCallout">
            <a:avLst>
              <a:gd name="adj1" fmla="val 42171"/>
              <a:gd name="adj2" fmla="val -110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6" name="Rounded Rectangular Callout 5"/>
          <p:cNvSpPr/>
          <p:nvPr/>
        </p:nvSpPr>
        <p:spPr>
          <a:xfrm>
            <a:off x="3347896" y="4895365"/>
            <a:ext cx="1600200" cy="609600"/>
          </a:xfrm>
          <a:prstGeom prst="wedgeRoundRectCallout">
            <a:avLst>
              <a:gd name="adj1" fmla="val 29289"/>
              <a:gd name="adj2" fmla="val -112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
        <p:nvSpPr>
          <p:cNvPr id="7" name="Rounded Rectangular Callout 6"/>
          <p:cNvSpPr/>
          <p:nvPr/>
        </p:nvSpPr>
        <p:spPr>
          <a:xfrm>
            <a:off x="6918768" y="4808080"/>
            <a:ext cx="1825269" cy="609600"/>
          </a:xfrm>
          <a:prstGeom prst="wedgeRoundRectCallout">
            <a:avLst>
              <a:gd name="adj1" fmla="val -27419"/>
              <a:gd name="adj2" fmla="val -1086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UNC/Duke</a:t>
            </a:r>
            <a:endParaRPr lang="en-US" dirty="0"/>
          </a:p>
        </p:txBody>
      </p:sp>
      <p:sp>
        <p:nvSpPr>
          <p:cNvPr id="8" name="Rounded Rectangular Callout 7"/>
          <p:cNvSpPr/>
          <p:nvPr/>
        </p:nvSpPr>
        <p:spPr>
          <a:xfrm>
            <a:off x="3933912" y="1022476"/>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Tree>
    <p:extLst>
      <p:ext uri="{BB962C8B-B14F-4D97-AF65-F5344CB8AC3E}">
        <p14:creationId xmlns:p14="http://schemas.microsoft.com/office/powerpoint/2010/main" val="4942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212" y="1613122"/>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404047"/>
            <a:ext cx="3619589" cy="584775"/>
          </a:xfrm>
          <a:prstGeom prst="rect">
            <a:avLst/>
          </a:prstGeom>
          <a:noFill/>
        </p:spPr>
        <p:txBody>
          <a:bodyPr wrap="square" rtlCol="0">
            <a:spAutoFit/>
          </a:bodyPr>
          <a:lstStyle/>
          <a:p>
            <a:pPr algn="ctr"/>
            <a:r>
              <a:rPr lang="en-US" sz="3200" dirty="0" smtClean="0"/>
              <a:t>Original Sample</a:t>
            </a:r>
            <a:endParaRPr lang="en-US" sz="3200" dirty="0"/>
          </a:p>
        </p:txBody>
      </p:sp>
      <p:sp>
        <p:nvSpPr>
          <p:cNvPr id="31" name="TextBox 30"/>
          <p:cNvSpPr txBox="1"/>
          <p:nvPr/>
        </p:nvSpPr>
        <p:spPr>
          <a:xfrm>
            <a:off x="4495800" y="434374"/>
            <a:ext cx="3619589" cy="584775"/>
          </a:xfrm>
          <a:prstGeom prst="rect">
            <a:avLst/>
          </a:prstGeom>
          <a:noFill/>
        </p:spPr>
        <p:txBody>
          <a:bodyPr wrap="square" rtlCol="0">
            <a:spAutoFit/>
          </a:bodyPr>
          <a:lstStyle/>
          <a:p>
            <a:pPr algn="ctr"/>
            <a:r>
              <a:rPr lang="en-US" sz="3200" dirty="0" smtClean="0"/>
              <a:t>Bootstrap Sample</a:t>
            </a:r>
            <a:endParaRPr lang="en-US" sz="3200" dirty="0"/>
          </a:p>
        </p:txBody>
      </p:sp>
      <p:pic>
        <p:nvPicPr>
          <p:cNvPr id="32" name="Picture 48" descr="http://t2.gstatic.com/images?q=tbn:ANd9GcSSQKpgGNEOCmV82t22Xu24dqpQgKcME4SlwN7-S2NTyz20aZ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988822"/>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22098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27726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475" y="3392287"/>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79" y="3930316"/>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12" y="444082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50410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566245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612" y="92954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612" y="160625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4079" y="224519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27935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41580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8124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7727" y="34731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554017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929544"/>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45851" y="1495384"/>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479" y="20200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8012" y="27521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652552"/>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06898" y="418133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0400" y="4729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589719"/>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3" name="TextBox 2"/>
          <p:cNvSpPr txBox="1"/>
          <p:nvPr/>
        </p:nvSpPr>
        <p:spPr>
          <a:xfrm>
            <a:off x="1600200" y="1870437"/>
            <a:ext cx="5486400" cy="1569660"/>
          </a:xfrm>
          <a:prstGeom prst="rect">
            <a:avLst/>
          </a:prstGeom>
          <a:noFill/>
        </p:spPr>
        <p:txBody>
          <a:bodyPr wrap="square" rtlCol="0">
            <a:spAutoFit/>
          </a:bodyPr>
          <a:lstStyle/>
          <a:p>
            <a:pPr algn="ctr"/>
            <a:r>
              <a:rPr lang="en-US" sz="9600" b="1" dirty="0" err="1"/>
              <a:t>StatKey</a:t>
            </a:r>
            <a:endParaRPr lang="en-US" sz="9600" dirty="0"/>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a:t>
            </a:r>
            <a:endParaRPr lang="en-US" sz="4800" i="1" dirty="0">
              <a:solidFill>
                <a:schemeClr val="accent1">
                  <a:lumMod val="50000"/>
                </a:schemeClr>
              </a:solidFill>
            </a:endParaRPr>
          </a:p>
        </p:txBody>
      </p:sp>
      <p:sp>
        <p:nvSpPr>
          <p:cNvPr id="5" name="TextBox 4"/>
          <p:cNvSpPr txBox="1"/>
          <p:nvPr/>
        </p:nvSpPr>
        <p:spPr>
          <a:xfrm>
            <a:off x="622848" y="4850296"/>
            <a:ext cx="8176591" cy="646331"/>
          </a:xfrm>
          <a:prstGeom prst="rect">
            <a:avLst/>
          </a:prstGeom>
          <a:noFill/>
        </p:spPr>
        <p:txBody>
          <a:bodyPr wrap="square" rtlCol="0">
            <a:spAutoFit/>
          </a:bodyPr>
          <a:lstStyle/>
          <a:p>
            <a:r>
              <a:rPr lang="en-US" sz="3600" dirty="0" smtClean="0"/>
              <a:t>(Free, easy-to-use, works on all platforms)</a:t>
            </a:r>
            <a:endParaRPr lang="en-US" sz="3600" dirty="0"/>
          </a:p>
        </p:txBody>
      </p:sp>
    </p:spTree>
    <p:extLst>
      <p:ext uri="{BB962C8B-B14F-4D97-AF65-F5344CB8AC3E}">
        <p14:creationId xmlns:p14="http://schemas.microsoft.com/office/powerpoint/2010/main" val="513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2" y="861883"/>
            <a:ext cx="8807564" cy="53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31024" y="0"/>
            <a:ext cx="8229600" cy="1143000"/>
          </a:xfrm>
        </p:spPr>
        <p:txBody>
          <a:bodyPr/>
          <a:lstStyle/>
          <a:p>
            <a:r>
              <a:rPr lang="en-US" dirty="0" err="1" smtClean="0"/>
              <a:t>StatKey</a:t>
            </a:r>
            <a:endParaRPr lang="en-US" dirty="0"/>
          </a:p>
        </p:txBody>
      </p:sp>
      <p:sp>
        <p:nvSpPr>
          <p:cNvPr id="2" name="Oval 1"/>
          <p:cNvSpPr/>
          <p:nvPr/>
        </p:nvSpPr>
        <p:spPr>
          <a:xfrm>
            <a:off x="4838330" y="2698808"/>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27000" y="3401337"/>
            <a:ext cx="2330912" cy="523220"/>
          </a:xfrm>
          <a:prstGeom prst="rect">
            <a:avLst/>
          </a:prstGeom>
          <a:noFill/>
        </p:spPr>
        <p:txBody>
          <a:bodyPr wrap="square" rtlCol="0">
            <a:spAutoFit/>
          </a:bodyPr>
          <a:lstStyle/>
          <a:p>
            <a:r>
              <a:rPr lang="en-US" sz="2800" dirty="0" smtClean="0">
                <a:solidFill>
                  <a:srgbClr val="C00000"/>
                </a:solidFill>
              </a:rPr>
              <a:t>Standard Error</a:t>
            </a:r>
            <a:endParaRPr lang="en-US" sz="2800" dirty="0">
              <a:solidFill>
                <a:srgbClr val="C00000"/>
              </a:solidFill>
            </a:endParaRPr>
          </a:p>
        </p:txBody>
      </p:sp>
      <p:cxnSp>
        <p:nvCxnSpPr>
          <p:cNvPr id="4" name="Straight Arrow Connector 3"/>
          <p:cNvCxnSpPr/>
          <p:nvPr/>
        </p:nvCxnSpPr>
        <p:spPr>
          <a:xfrm flipV="1">
            <a:off x="5072063" y="3080549"/>
            <a:ext cx="85725" cy="3484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680277" y="3846809"/>
                <a:ext cx="2786126" cy="369332"/>
              </a:xfrm>
              <a:prstGeom prst="rect">
                <a:avLst/>
              </a:prstGeom>
              <a:noFill/>
            </p:spPr>
            <p:txBody>
              <a:bodyPr wrap="square" rtlCol="0">
                <a:spAutoFit/>
              </a:bodyPr>
              <a:lstStyle/>
              <a:p>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680277" y="3846809"/>
                <a:ext cx="2786126" cy="369332"/>
              </a:xfrm>
              <a:prstGeom prst="rect">
                <a:avLst/>
              </a:prstGeom>
              <a:blipFill rotWithShape="1">
                <a:blip r:embed="rId3"/>
                <a:stretch>
                  <a:fillRect/>
                </a:stretch>
              </a:blipFill>
            </p:spPr>
            <p:txBody>
              <a:bodyPr/>
              <a:lstStyle/>
              <a:p>
                <a:r>
                  <a:rPr lang="en-US">
                    <a:noFill/>
                  </a:rPr>
                  <a:t> </a:t>
                </a:r>
              </a:p>
            </p:txBody>
          </p:sp>
        </mc:Fallback>
      </mc:AlternateContent>
      <p:sp>
        <p:nvSpPr>
          <p:cNvPr id="3" name="TextBox 2"/>
          <p:cNvSpPr txBox="1"/>
          <p:nvPr/>
        </p:nvSpPr>
        <p:spPr>
          <a:xfrm>
            <a:off x="129589" y="6297568"/>
            <a:ext cx="8967438" cy="523220"/>
          </a:xfrm>
          <a:prstGeom prst="rect">
            <a:avLst/>
          </a:prstGeom>
          <a:noFill/>
        </p:spPr>
        <p:txBody>
          <a:bodyPr wrap="square" rtlCol="0">
            <a:spAutoFit/>
          </a:bodyPr>
          <a:lstStyle/>
          <a:p>
            <a:r>
              <a:rPr lang="en-US" sz="2800" dirty="0" smtClean="0"/>
              <a:t>95% CI: statistic ± 2SE = 15.98 ± 2(2.178) = (11.624, 20.336)</a:t>
            </a:r>
            <a:endParaRPr lang="en-US" sz="2800" dirty="0"/>
          </a:p>
        </p:txBody>
      </p:sp>
    </p:spTree>
    <p:extLst>
      <p:ext uri="{BB962C8B-B14F-4D97-AF65-F5344CB8AC3E}">
        <p14:creationId xmlns:p14="http://schemas.microsoft.com/office/powerpoint/2010/main" val="183199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16009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Bootstrapping</a:t>
            </a:r>
            <a:endParaRPr lang="en-US" dirty="0"/>
          </a:p>
        </p:txBody>
      </p:sp>
      <p:sp>
        <p:nvSpPr>
          <p:cNvPr id="3" name="TextBox 2"/>
          <p:cNvSpPr txBox="1"/>
          <p:nvPr/>
        </p:nvSpPr>
        <p:spPr>
          <a:xfrm>
            <a:off x="439994" y="1295400"/>
            <a:ext cx="8077200" cy="3539430"/>
          </a:xfrm>
          <a:prstGeom prst="rect">
            <a:avLst/>
          </a:prstGeom>
          <a:solidFill>
            <a:schemeClr val="accent2">
              <a:lumMod val="60000"/>
              <a:lumOff val="40000"/>
            </a:schemeClr>
          </a:solidFill>
        </p:spPr>
        <p:txBody>
          <a:bodyPr wrap="square" rtlCol="0">
            <a:spAutoFit/>
          </a:bodyPr>
          <a:lstStyle/>
          <a:p>
            <a:r>
              <a:rPr lang="en-US" sz="3200" b="1" dirty="0" smtClean="0"/>
              <a:t>Key ideas: </a:t>
            </a:r>
          </a:p>
          <a:p>
            <a:pPr marL="341313" indent="-341313">
              <a:buFont typeface="Arial" pitchFamily="34" charset="0"/>
              <a:buChar char="•"/>
            </a:pPr>
            <a:r>
              <a:rPr lang="en-US" sz="3200" dirty="0" smtClean="0"/>
              <a:t>Sample </a:t>
            </a:r>
            <a:r>
              <a:rPr lang="en-US" sz="3200" i="1" dirty="0" smtClean="0"/>
              <a:t>with replacement </a:t>
            </a:r>
            <a:r>
              <a:rPr lang="en-US" sz="3200" dirty="0" smtClean="0"/>
              <a:t>from the original sample using the same sample size. </a:t>
            </a:r>
          </a:p>
          <a:p>
            <a:pPr marL="341313" indent="-341313">
              <a:buFont typeface="Arial" pitchFamily="34" charset="0"/>
              <a:buChar char="•"/>
            </a:pPr>
            <a:r>
              <a:rPr lang="en-US" sz="3200" dirty="0" smtClean="0"/>
              <a:t>Compute the sample statistic.</a:t>
            </a:r>
          </a:p>
          <a:p>
            <a:pPr marL="341313" indent="-341313">
              <a:buFont typeface="Arial" pitchFamily="34" charset="0"/>
              <a:buChar char="•"/>
            </a:pPr>
            <a:r>
              <a:rPr lang="en-US" sz="3200" dirty="0" smtClean="0"/>
              <a:t>Collect lots of such bootstrap statistics.</a:t>
            </a:r>
          </a:p>
          <a:p>
            <a:pPr marL="341313" indent="-341313">
              <a:buFont typeface="Arial" pitchFamily="34" charset="0"/>
              <a:buChar char="•"/>
            </a:pPr>
            <a:r>
              <a:rPr lang="en-US" sz="3200" dirty="0" smtClean="0"/>
              <a:t>Use the distribution of bootstrap statistics to assess the sampling variability of the statistic.   </a:t>
            </a:r>
            <a:endParaRPr lang="en-US" sz="3200" dirty="0"/>
          </a:p>
        </p:txBody>
      </p:sp>
      <p:sp>
        <p:nvSpPr>
          <p:cNvPr id="4" name="TextBox 3"/>
          <p:cNvSpPr txBox="1"/>
          <p:nvPr/>
        </p:nvSpPr>
        <p:spPr>
          <a:xfrm>
            <a:off x="368555" y="5486400"/>
            <a:ext cx="8220075" cy="769441"/>
          </a:xfrm>
          <a:prstGeom prst="rect">
            <a:avLst/>
          </a:prstGeom>
          <a:noFill/>
        </p:spPr>
        <p:txBody>
          <a:bodyPr wrap="square" rtlCol="0">
            <a:spAutoFit/>
          </a:bodyPr>
          <a:lstStyle/>
          <a:p>
            <a:pPr algn="ctr"/>
            <a:r>
              <a:rPr lang="en-US" sz="4400" b="1" dirty="0" smtClean="0"/>
              <a:t>Why does this work? </a:t>
            </a:r>
          </a:p>
        </p:txBody>
      </p:sp>
    </p:spTree>
    <p:extLst>
      <p:ext uri="{BB962C8B-B14F-4D97-AF65-F5344CB8AC3E}">
        <p14:creationId xmlns:p14="http://schemas.microsoft.com/office/powerpoint/2010/main" val="359055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3827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1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200"/>
                                  </p:stCondLst>
                                  <p:childTnLst>
                                    <p:animMotion origin="layout" path="M -0.40382 -0.52741 L -0.40382 -0.13879 " pathEditMode="relative" rAng="0" ptsTypes="AA">
                                      <p:cBhvr>
                                        <p:cTn id="31" dur="5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100"/>
                                  </p:stCondLst>
                                  <p:childTnLst>
                                    <p:animMotion origin="layout" path="M -0.55503 -0.50081 L -0.55503 -0.11219 " pathEditMode="relative" rAng="0" ptsTypes="AA">
                                      <p:cBhvr>
                                        <p:cTn id="35" dur="250" fill="hold"/>
                                        <p:tgtEl>
                                          <p:spTgt spid="20"/>
                                        </p:tgtEl>
                                        <p:attrNameLst>
                                          <p:attrName>ppt_x</p:attrName>
                                          <p:attrName>ppt_y</p:attrName>
                                        </p:attrNameLst>
                                      </p:cBhvr>
                                      <p:rCtr x="0" y="19431"/>
                                    </p:animMotion>
                                  </p:childTnLst>
                                </p:cTn>
                              </p:par>
                            </p:childTnLst>
                          </p:cTn>
                        </p:par>
                        <p:par>
                          <p:cTn id="36" fill="hold">
                            <p:stCondLst>
                              <p:cond delay="35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 fill="hold"/>
                                        <p:tgtEl>
                                          <p:spTgt spid="21"/>
                                        </p:tgtEl>
                                        <p:attrNameLst>
                                          <p:attrName>ppt_x</p:attrName>
                                          <p:attrName>ppt_y</p:attrName>
                                        </p:attrNameLst>
                                      </p:cBhvr>
                                      <p:rCtr x="0" y="19431"/>
                                    </p:animMotion>
                                  </p:childTnLst>
                                </p:cTn>
                              </p:par>
                            </p:childTnLst>
                          </p:cTn>
                        </p:par>
                        <p:par>
                          <p:cTn id="39" fill="hold">
                            <p:stCondLst>
                              <p:cond delay="45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 fill="hold"/>
                                        <p:tgtEl>
                                          <p:spTgt spid="22"/>
                                        </p:tgtEl>
                                        <p:attrNameLst>
                                          <p:attrName>ppt_x</p:attrName>
                                          <p:attrName>ppt_y</p:attrName>
                                        </p:attrNameLst>
                                      </p:cBhvr>
                                      <p:rCtr x="0" y="19431"/>
                                    </p:animMotion>
                                  </p:childTnLst>
                                </p:cTn>
                              </p:par>
                            </p:childTnLst>
                          </p:cTn>
                        </p:par>
                        <p:par>
                          <p:cTn id="42" fill="hold">
                            <p:stCondLst>
                              <p:cond delay="55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 fill="hold"/>
                                        <p:tgtEl>
                                          <p:spTgt spid="23"/>
                                        </p:tgtEl>
                                        <p:attrNameLst>
                                          <p:attrName>ppt_x</p:attrName>
                                          <p:attrName>ppt_y</p:attrName>
                                        </p:attrNameLst>
                                      </p:cBhvr>
                                      <p:rCtr x="0" y="19431"/>
                                    </p:animMotion>
                                  </p:childTnLst>
                                </p:cTn>
                              </p:par>
                            </p:childTnLst>
                          </p:cTn>
                        </p:par>
                        <p:par>
                          <p:cTn id="45" fill="hold">
                            <p:stCondLst>
                              <p:cond delay="65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 fill="hold"/>
                                        <p:tgtEl>
                                          <p:spTgt spid="24"/>
                                        </p:tgtEl>
                                        <p:attrNameLst>
                                          <p:attrName>ppt_x</p:attrName>
                                          <p:attrName>ppt_y</p:attrName>
                                        </p:attrNameLst>
                                      </p:cBhvr>
                                      <p:rCtr x="0" y="19431"/>
                                    </p:animMotion>
                                  </p:childTnLst>
                                </p:cTn>
                              </p:par>
                            </p:childTnLst>
                          </p:cTn>
                        </p:par>
                        <p:par>
                          <p:cTn id="48" fill="hold">
                            <p:stCondLst>
                              <p:cond delay="75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100" fill="hold"/>
                                        <p:tgtEl>
                                          <p:spTgt spid="25"/>
                                        </p:tgtEl>
                                        <p:attrNameLst>
                                          <p:attrName>ppt_x</p:attrName>
                                          <p:attrName>ppt_y</p:attrName>
                                        </p:attrNameLst>
                                      </p:cBhvr>
                                      <p:rCtr x="0" y="19431"/>
                                    </p:animMotion>
                                  </p:childTnLst>
                                </p:cTn>
                              </p:par>
                            </p:childTnLst>
                          </p:cTn>
                        </p:par>
                        <p:par>
                          <p:cTn id="51" fill="hold">
                            <p:stCondLst>
                              <p:cond delay="85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100" fill="hold"/>
                                        <p:tgtEl>
                                          <p:spTgt spid="26"/>
                                        </p:tgtEl>
                                        <p:attrNameLst>
                                          <p:attrName>ppt_x</p:attrName>
                                          <p:attrName>ppt_y</p:attrName>
                                        </p:attrNameLst>
                                      </p:cBhvr>
                                      <p:rCtr x="0" y="19431"/>
                                    </p:animMotion>
                                  </p:childTnLst>
                                </p:cTn>
                              </p:par>
                            </p:childTnLst>
                          </p:cTn>
                        </p:par>
                        <p:par>
                          <p:cTn id="54" fill="hold">
                            <p:stCondLst>
                              <p:cond delay="95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100" fill="hold"/>
                                        <p:tgtEl>
                                          <p:spTgt spid="27"/>
                                        </p:tgtEl>
                                        <p:attrNameLst>
                                          <p:attrName>ppt_x</p:attrName>
                                          <p:attrName>ppt_y</p:attrName>
                                        </p:attrNameLst>
                                      </p:cBhvr>
                                      <p:rCtr x="0" y="19431"/>
                                    </p:animMotion>
                                  </p:childTnLst>
                                </p:cTn>
                              </p:par>
                            </p:childTnLst>
                          </p:cTn>
                        </p:par>
                        <p:par>
                          <p:cTn id="57" fill="hold">
                            <p:stCondLst>
                              <p:cond delay="105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100" fill="hold"/>
                                        <p:tgtEl>
                                          <p:spTgt spid="28"/>
                                        </p:tgtEl>
                                        <p:attrNameLst>
                                          <p:attrName>ppt_x</p:attrName>
                                          <p:attrName>ppt_y</p:attrName>
                                        </p:attrNameLst>
                                      </p:cBhvr>
                                      <p:rCtr x="0" y="19431"/>
                                    </p:animMotion>
                                  </p:childTnLst>
                                </p:cTn>
                              </p:par>
                            </p:childTnLst>
                          </p:cTn>
                        </p:par>
                        <p:par>
                          <p:cTn id="60" fill="hold">
                            <p:stCondLst>
                              <p:cond delay="115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100" fill="hold"/>
                                        <p:tgtEl>
                                          <p:spTgt spid="29"/>
                                        </p:tgtEl>
                                        <p:attrNameLst>
                                          <p:attrName>ppt_x</p:attrName>
                                          <p:attrName>ppt_y</p:attrName>
                                        </p:attrNameLst>
                                      </p:cBhvr>
                                      <p:rCtr x="0" y="19431"/>
                                    </p:animMotion>
                                  </p:childTnLst>
                                </p:cTn>
                              </p:par>
                            </p:childTnLst>
                          </p:cTn>
                        </p:par>
                        <p:par>
                          <p:cTn id="63" fill="hold">
                            <p:stCondLst>
                              <p:cond delay="125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100" fill="hold"/>
                                        <p:tgtEl>
                                          <p:spTgt spid="30"/>
                                        </p:tgtEl>
                                        <p:attrNameLst>
                                          <p:attrName>ppt_x</p:attrName>
                                          <p:attrName>ppt_y</p:attrName>
                                        </p:attrNameLst>
                                      </p:cBhvr>
                                      <p:rCtr x="0" y="19431"/>
                                    </p:animMotion>
                                  </p:childTnLst>
                                </p:cTn>
                              </p:par>
                            </p:childTnLst>
                          </p:cTn>
                        </p:par>
                        <p:par>
                          <p:cTn id="66" fill="hold">
                            <p:stCondLst>
                              <p:cond delay="135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100" fill="hold"/>
                                        <p:tgtEl>
                                          <p:spTgt spid="31"/>
                                        </p:tgtEl>
                                        <p:attrNameLst>
                                          <p:attrName>ppt_x</p:attrName>
                                          <p:attrName>ppt_y</p:attrName>
                                        </p:attrNameLst>
                                      </p:cBhvr>
                                      <p:rCtr x="0" y="19431"/>
                                    </p:animMotion>
                                  </p:childTnLst>
                                </p:cTn>
                              </p:par>
                            </p:childTnLst>
                          </p:cTn>
                        </p:par>
                        <p:par>
                          <p:cTn id="69" fill="hold">
                            <p:stCondLst>
                              <p:cond delay="145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100" fill="hold"/>
                                        <p:tgtEl>
                                          <p:spTgt spid="32"/>
                                        </p:tgtEl>
                                        <p:attrNameLst>
                                          <p:attrName>ppt_x</p:attrName>
                                          <p:attrName>ppt_y</p:attrName>
                                        </p:attrNameLst>
                                      </p:cBhvr>
                                      <p:rCtr x="0" y="19431"/>
                                    </p:animMotion>
                                  </p:childTnLst>
                                </p:cTn>
                              </p:par>
                            </p:childTnLst>
                          </p:cTn>
                        </p:par>
                        <p:par>
                          <p:cTn id="72" fill="hold">
                            <p:stCondLst>
                              <p:cond delay="155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100" fill="hold"/>
                                        <p:tgtEl>
                                          <p:spTgt spid="33"/>
                                        </p:tgtEl>
                                        <p:attrNameLst>
                                          <p:attrName>ppt_x</p:attrName>
                                          <p:attrName>ppt_y</p:attrName>
                                        </p:attrNameLst>
                                      </p:cBhvr>
                                      <p:rCtr x="-2500" y="18876"/>
                                    </p:animMotion>
                                  </p:childTnLst>
                                </p:cTn>
                              </p:par>
                            </p:childTnLst>
                          </p:cTn>
                        </p:par>
                        <p:par>
                          <p:cTn id="75" fill="hold">
                            <p:stCondLst>
                              <p:cond delay="165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100" fill="hold"/>
                                        <p:tgtEl>
                                          <p:spTgt spid="34"/>
                                        </p:tgtEl>
                                        <p:attrNameLst>
                                          <p:attrName>ppt_x</p:attrName>
                                          <p:attrName>ppt_y</p:attrName>
                                        </p:attrNameLst>
                                      </p:cBhvr>
                                      <p:rCtr x="2500" y="20541"/>
                                    </p:animMotion>
                                  </p:childTnLst>
                                </p:cTn>
                              </p:par>
                            </p:childTnLst>
                          </p:cTn>
                        </p:par>
                        <p:par>
                          <p:cTn id="78" fill="hold">
                            <p:stCondLst>
                              <p:cond delay="175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100" fill="hold"/>
                                        <p:tgtEl>
                                          <p:spTgt spid="35"/>
                                        </p:tgtEl>
                                        <p:attrNameLst>
                                          <p:attrName>ppt_x</p:attrName>
                                          <p:attrName>ppt_y</p:attrName>
                                        </p:attrNameLst>
                                      </p:cBhvr>
                                      <p:rCtr x="0" y="19431"/>
                                    </p:animMotion>
                                  </p:childTnLst>
                                </p:cTn>
                              </p:par>
                            </p:childTnLst>
                          </p:cTn>
                        </p:par>
                        <p:par>
                          <p:cTn id="81" fill="hold">
                            <p:stCondLst>
                              <p:cond delay="185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100" fill="hold"/>
                                        <p:tgtEl>
                                          <p:spTgt spid="36"/>
                                        </p:tgtEl>
                                        <p:attrNameLst>
                                          <p:attrName>ppt_x</p:attrName>
                                          <p:attrName>ppt_y</p:attrName>
                                        </p:attrNameLst>
                                      </p:cBhvr>
                                      <p:rCtr x="0" y="19431"/>
                                    </p:animMotion>
                                  </p:childTnLst>
                                </p:cTn>
                              </p:par>
                            </p:childTnLst>
                          </p:cTn>
                        </p:par>
                        <p:par>
                          <p:cTn id="84" fill="hold">
                            <p:stCondLst>
                              <p:cond delay="195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100" fill="hold"/>
                                        <p:tgtEl>
                                          <p:spTgt spid="37"/>
                                        </p:tgtEl>
                                        <p:attrNameLst>
                                          <p:attrName>ppt_x</p:attrName>
                                          <p:attrName>ppt_y</p:attrName>
                                        </p:attrNameLst>
                                      </p:cBhvr>
                                      <p:rCtr x="-3333" y="20541"/>
                                    </p:animMotion>
                                  </p:childTnLst>
                                </p:cTn>
                              </p:par>
                            </p:childTnLst>
                          </p:cTn>
                        </p:par>
                        <p:par>
                          <p:cTn id="87" fill="hold">
                            <p:stCondLst>
                              <p:cond delay="205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100" fill="hold"/>
                                        <p:tgtEl>
                                          <p:spTgt spid="38"/>
                                        </p:tgtEl>
                                        <p:attrNameLst>
                                          <p:attrName>ppt_x</p:attrName>
                                          <p:attrName>ppt_y</p:attrName>
                                        </p:attrNameLst>
                                      </p:cBhvr>
                                      <p:rCtr x="2083" y="21096"/>
                                    </p:animMotion>
                                  </p:childTnLst>
                                </p:cTn>
                              </p:par>
                            </p:childTnLst>
                          </p:cTn>
                        </p:par>
                        <p:par>
                          <p:cTn id="90" fill="hold">
                            <p:stCondLst>
                              <p:cond delay="215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100" fill="hold"/>
                                        <p:tgtEl>
                                          <p:spTgt spid="39"/>
                                        </p:tgtEl>
                                        <p:attrNameLst>
                                          <p:attrName>ppt_x</p:attrName>
                                          <p:attrName>ppt_y</p:attrName>
                                        </p:attrNameLst>
                                      </p:cBhvr>
                                      <p:rCtr x="0" y="19431"/>
                                    </p:animMotion>
                                  </p:childTnLst>
                                </p:cTn>
                              </p:par>
                            </p:childTnLst>
                          </p:cTn>
                        </p:par>
                        <p:par>
                          <p:cTn id="93" fill="hold">
                            <p:stCondLst>
                              <p:cond delay="225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100" fill="hold"/>
                                        <p:tgtEl>
                                          <p:spTgt spid="40"/>
                                        </p:tgtEl>
                                        <p:attrNameLst>
                                          <p:attrName>ppt_x</p:attrName>
                                          <p:attrName>ppt_y</p:attrName>
                                        </p:attrNameLst>
                                      </p:cBhvr>
                                      <p:rCtr x="2500" y="20541"/>
                                    </p:animMotion>
                                  </p:childTnLst>
                                </p:cTn>
                              </p:par>
                            </p:childTnLst>
                          </p:cTn>
                        </p:par>
                        <p:par>
                          <p:cTn id="96" fill="hold">
                            <p:stCondLst>
                              <p:cond delay="235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100" fill="hold"/>
                                        <p:tgtEl>
                                          <p:spTgt spid="41"/>
                                        </p:tgtEl>
                                        <p:attrNameLst>
                                          <p:attrName>ppt_x</p:attrName>
                                          <p:attrName>ppt_y</p:attrName>
                                        </p:attrNameLst>
                                      </p:cBhvr>
                                      <p:rCtr x="-2083" y="18876"/>
                                    </p:animMotion>
                                  </p:childTnLst>
                                </p:cTn>
                              </p:par>
                            </p:childTnLst>
                          </p:cTn>
                        </p:par>
                        <p:par>
                          <p:cTn id="99" fill="hold">
                            <p:stCondLst>
                              <p:cond delay="245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100" fill="hold"/>
                                        <p:tgtEl>
                                          <p:spTgt spid="42"/>
                                        </p:tgtEl>
                                        <p:attrNameLst>
                                          <p:attrName>ppt_x</p:attrName>
                                          <p:attrName>ppt_y</p:attrName>
                                        </p:attrNameLst>
                                      </p:cBhvr>
                                      <p:rCtr x="0" y="19431"/>
                                    </p:animMotion>
                                  </p:childTnLst>
                                </p:cTn>
                              </p:par>
                            </p:childTnLst>
                          </p:cTn>
                        </p:par>
                        <p:par>
                          <p:cTn id="102" fill="hold">
                            <p:stCondLst>
                              <p:cond delay="255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100" fill="hold"/>
                                        <p:tgtEl>
                                          <p:spTgt spid="43"/>
                                        </p:tgtEl>
                                        <p:attrNameLst>
                                          <p:attrName>ppt_x</p:attrName>
                                          <p:attrName>ppt_y</p:attrName>
                                        </p:attrNameLst>
                                      </p:cBhvr>
                                      <p:rCtr x="0" y="19431"/>
                                    </p:animMotion>
                                  </p:childTnLst>
                                </p:cTn>
                              </p:par>
                            </p:childTnLst>
                          </p:cTn>
                        </p:par>
                        <p:par>
                          <p:cTn id="105" fill="hold">
                            <p:stCondLst>
                              <p:cond delay="265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100" fill="hold"/>
                                        <p:tgtEl>
                                          <p:spTgt spid="44"/>
                                        </p:tgtEl>
                                        <p:attrNameLst>
                                          <p:attrName>ppt_x</p:attrName>
                                          <p:attrName>ppt_y</p:attrName>
                                        </p:attrNameLst>
                                      </p:cBhvr>
                                      <p:rCtr x="0" y="19431"/>
                                    </p:animMotion>
                                  </p:childTnLst>
                                </p:cTn>
                              </p:par>
                            </p:childTnLst>
                          </p:cTn>
                        </p:par>
                        <p:par>
                          <p:cTn id="108" fill="hold">
                            <p:stCondLst>
                              <p:cond delay="275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100" fill="hold"/>
                                        <p:tgtEl>
                                          <p:spTgt spid="45"/>
                                        </p:tgtEl>
                                        <p:attrNameLst>
                                          <p:attrName>ppt_x</p:attrName>
                                          <p:attrName>ppt_y</p:attrName>
                                        </p:attrNameLst>
                                      </p:cBhvr>
                                      <p:rCtr x="0" y="19431"/>
                                    </p:animMotion>
                                  </p:childTnLst>
                                </p:cTn>
                              </p:par>
                            </p:childTnLst>
                          </p:cTn>
                        </p:par>
                        <p:par>
                          <p:cTn id="111" fill="hold">
                            <p:stCondLst>
                              <p:cond delay="285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100" fill="hold"/>
                                        <p:tgtEl>
                                          <p:spTgt spid="46"/>
                                        </p:tgtEl>
                                        <p:attrNameLst>
                                          <p:attrName>ppt_x</p:attrName>
                                          <p:attrName>ppt_y</p:attrName>
                                        </p:attrNameLst>
                                      </p:cBhvr>
                                      <p:rCtr x="0" y="19431"/>
                                    </p:animMotion>
                                  </p:childTnLst>
                                </p:cTn>
                              </p:par>
                            </p:childTnLst>
                          </p:cTn>
                        </p:par>
                        <p:par>
                          <p:cTn id="114" fill="hold">
                            <p:stCondLst>
                              <p:cond delay="295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100" fill="hold"/>
                                        <p:tgtEl>
                                          <p:spTgt spid="47"/>
                                        </p:tgtEl>
                                        <p:attrNameLst>
                                          <p:attrName>ppt_x</p:attrName>
                                          <p:attrName>ppt_y</p:attrName>
                                        </p:attrNameLst>
                                      </p:cBhvr>
                                      <p:rCtr x="0" y="19431"/>
                                    </p:animMotion>
                                  </p:childTnLst>
                                </p:cTn>
                              </p:par>
                            </p:childTnLst>
                          </p:cTn>
                        </p:par>
                        <p:par>
                          <p:cTn id="117" fill="hold">
                            <p:stCondLst>
                              <p:cond delay="305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100" fill="hold"/>
                                        <p:tgtEl>
                                          <p:spTgt spid="48"/>
                                        </p:tgtEl>
                                        <p:attrNameLst>
                                          <p:attrName>ppt_x</p:attrName>
                                          <p:attrName>ppt_y</p:attrName>
                                        </p:attrNameLst>
                                      </p:cBhvr>
                                      <p:rCtr x="0" y="19431"/>
                                    </p:animMotion>
                                  </p:childTnLst>
                                </p:cTn>
                              </p:par>
                            </p:childTnLst>
                          </p:cTn>
                        </p:par>
                        <p:par>
                          <p:cTn id="120" fill="hold">
                            <p:stCondLst>
                              <p:cond delay="315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100" fill="hold"/>
                                        <p:tgtEl>
                                          <p:spTgt spid="49"/>
                                        </p:tgtEl>
                                        <p:attrNameLst>
                                          <p:attrName>ppt_x</p:attrName>
                                          <p:attrName>ppt_y</p:attrName>
                                        </p:attrNameLst>
                                      </p:cBhvr>
                                      <p:rCtr x="0" y="19431"/>
                                    </p:animMotion>
                                  </p:childTnLst>
                                </p:cTn>
                              </p:par>
                            </p:childTnLst>
                          </p:cTn>
                        </p:par>
                        <p:par>
                          <p:cTn id="123" fill="hold">
                            <p:stCondLst>
                              <p:cond delay="325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100" fill="hold"/>
                                        <p:tgtEl>
                                          <p:spTgt spid="50"/>
                                        </p:tgtEl>
                                        <p:attrNameLst>
                                          <p:attrName>ppt_x</p:attrName>
                                          <p:attrName>ppt_y</p:attrName>
                                        </p:attrNameLst>
                                      </p:cBhvr>
                                      <p:rCtr x="-5417" y="20532"/>
                                    </p:animMotion>
                                  </p:childTnLst>
                                </p:cTn>
                              </p:par>
                            </p:childTnLst>
                          </p:cTn>
                        </p:par>
                        <p:par>
                          <p:cTn id="126" fill="hold">
                            <p:stCondLst>
                              <p:cond delay="335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100" fill="hold"/>
                                        <p:tgtEl>
                                          <p:spTgt spid="51"/>
                                        </p:tgtEl>
                                        <p:attrNameLst>
                                          <p:attrName>ppt_x</p:attrName>
                                          <p:attrName>ppt_y</p:attrName>
                                        </p:attrNameLst>
                                      </p:cBhvr>
                                      <p:rCtr x="4583" y="23317"/>
                                    </p:animMotion>
                                  </p:childTnLst>
                                </p:cTn>
                              </p:par>
                            </p:childTnLst>
                          </p:cTn>
                        </p:par>
                        <p:par>
                          <p:cTn id="129" fill="hold">
                            <p:stCondLst>
                              <p:cond delay="345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100" fill="hold"/>
                                        <p:tgtEl>
                                          <p:spTgt spid="52"/>
                                        </p:tgtEl>
                                        <p:attrNameLst>
                                          <p:attrName>ppt_x</p:attrName>
                                          <p:attrName>ppt_y</p:attrName>
                                        </p:attrNameLst>
                                      </p:cBhvr>
                                      <p:rCtr x="-5000" y="20541"/>
                                    </p:animMotion>
                                  </p:childTnLst>
                                </p:cTn>
                              </p:par>
                            </p:childTnLst>
                          </p:cTn>
                        </p:par>
                        <p:par>
                          <p:cTn id="132" fill="hold">
                            <p:stCondLst>
                              <p:cond delay="355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100" fill="hold"/>
                                        <p:tgtEl>
                                          <p:spTgt spid="53"/>
                                        </p:tgtEl>
                                        <p:attrNameLst>
                                          <p:attrName>ppt_x</p:attrName>
                                          <p:attrName>ppt_y</p:attrName>
                                        </p:attrNameLst>
                                      </p:cBhvr>
                                      <p:rCtr x="0" y="19431"/>
                                    </p:animMotion>
                                  </p:childTnLst>
                                </p:cTn>
                              </p:par>
                            </p:childTnLst>
                          </p:cTn>
                        </p:par>
                        <p:par>
                          <p:cTn id="135" fill="hold">
                            <p:stCondLst>
                              <p:cond delay="365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100" fill="hold"/>
                                        <p:tgtEl>
                                          <p:spTgt spid="54"/>
                                        </p:tgtEl>
                                        <p:attrNameLst>
                                          <p:attrName>ppt_x</p:attrName>
                                          <p:attrName>ppt_y</p:attrName>
                                        </p:attrNameLst>
                                      </p:cBhvr>
                                      <p:rCtr x="-2917" y="22207"/>
                                    </p:animMotion>
                                  </p:childTnLst>
                                </p:cTn>
                              </p:par>
                            </p:childTnLst>
                          </p:cTn>
                        </p:par>
                        <p:par>
                          <p:cTn id="138" fill="hold">
                            <p:stCondLst>
                              <p:cond delay="375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100" fill="hold"/>
                                        <p:tgtEl>
                                          <p:spTgt spid="55"/>
                                        </p:tgtEl>
                                        <p:attrNameLst>
                                          <p:attrName>ppt_x</p:attrName>
                                          <p:attrName>ppt_y</p:attrName>
                                        </p:attrNameLst>
                                      </p:cBhvr>
                                      <p:rCtr x="0" y="19431"/>
                                    </p:animMotion>
                                  </p:childTnLst>
                                </p:cTn>
                              </p:par>
                            </p:childTnLst>
                          </p:cTn>
                        </p:par>
                        <p:par>
                          <p:cTn id="141" fill="hold">
                            <p:stCondLst>
                              <p:cond delay="385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100" fill="hold"/>
                                        <p:tgtEl>
                                          <p:spTgt spid="56"/>
                                        </p:tgtEl>
                                        <p:attrNameLst>
                                          <p:attrName>ppt_x</p:attrName>
                                          <p:attrName>ppt_y</p:attrName>
                                        </p:attrNameLst>
                                      </p:cBhvr>
                                      <p:rCtr x="0" y="19431"/>
                                    </p:animMotion>
                                  </p:childTnLst>
                                </p:cTn>
                              </p:par>
                            </p:childTnLst>
                          </p:cTn>
                        </p:par>
                        <p:par>
                          <p:cTn id="144" fill="hold">
                            <p:stCondLst>
                              <p:cond delay="395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1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59"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graphicFrame>
        <p:nvGraphicFramePr>
          <p:cNvPr id="12" name="Object 11"/>
          <p:cNvGraphicFramePr>
            <a:graphicFrameLocks noChangeAspect="1"/>
          </p:cNvGraphicFramePr>
          <p:nvPr>
            <p:extLst>
              <p:ext uri="{D42A27DB-BD31-4B8C-83A1-F6EECF244321}">
                <p14:modId xmlns:p14="http://schemas.microsoft.com/office/powerpoint/2010/main" val="1433267146"/>
              </p:ext>
            </p:extLst>
          </p:nvPr>
        </p:nvGraphicFramePr>
        <p:xfrm>
          <a:off x="6096000" y="3276600"/>
          <a:ext cx="114300" cy="165100"/>
        </p:xfrm>
        <a:graphic>
          <a:graphicData uri="http://schemas.openxmlformats.org/presentationml/2006/ole">
            <mc:AlternateContent xmlns:mc="http://schemas.openxmlformats.org/markup-compatibility/2006">
              <mc:Choice xmlns:v="urn:schemas-microsoft-com:vml" Requires="v">
                <p:oleObj spid="_x0000_s9230" name="Equation" r:id="rId4" imgW="114300" imgH="165100" progId="Equation.DSMT4">
                  <p:embed/>
                </p:oleObj>
              </mc:Choice>
              <mc:Fallback>
                <p:oleObj name="Equation" r:id="rId4" imgW="114300" imgH="165100" progId="Equation.DSMT4">
                  <p:embed/>
                  <p:pic>
                    <p:nvPicPr>
                      <p:cNvPr id="0" name=""/>
                      <p:cNvPicPr/>
                      <p:nvPr/>
                    </p:nvPicPr>
                    <p:blipFill>
                      <a:blip r:embed="rId5"/>
                      <a:stretch>
                        <a:fillRect/>
                      </a:stretch>
                    </p:blipFill>
                    <p:spPr>
                      <a:xfrm>
                        <a:off x="6096000" y="3276600"/>
                        <a:ext cx="114300" cy="165100"/>
                      </a:xfrm>
                      <a:prstGeom prst="rect">
                        <a:avLst/>
                      </a:prstGeom>
                    </p:spPr>
                  </p:pic>
                </p:oleObj>
              </mc:Fallback>
            </mc:AlternateContent>
          </a:graphicData>
        </a:graphic>
      </p:graphicFrame>
      <p:sp>
        <p:nvSpPr>
          <p:cNvPr id="14" name="TextBox 13"/>
          <p:cNvSpPr txBox="1"/>
          <p:nvPr/>
        </p:nvSpPr>
        <p:spPr>
          <a:xfrm>
            <a:off x="6259063" y="1995526"/>
            <a:ext cx="2384405" cy="2554545"/>
          </a:xfrm>
          <a:prstGeom prst="rect">
            <a:avLst/>
          </a:prstGeom>
          <a:noFill/>
        </p:spPr>
        <p:txBody>
          <a:bodyPr wrap="square" rtlCol="0">
            <a:spAutoFit/>
          </a:bodyPr>
          <a:lstStyle/>
          <a:p>
            <a:r>
              <a:rPr lang="en-US" sz="3200" dirty="0" smtClean="0"/>
              <a:t>Estimate the variability (SE) from the bootstrap statistics</a:t>
            </a:r>
            <a:endParaRPr lang="en-US" sz="3200" dirty="0"/>
          </a:p>
        </p:txBody>
      </p:sp>
      <p:graphicFrame>
        <p:nvGraphicFramePr>
          <p:cNvPr id="8" name="Object 7"/>
          <p:cNvGraphicFramePr>
            <a:graphicFrameLocks noChangeAspect="1"/>
          </p:cNvGraphicFramePr>
          <p:nvPr>
            <p:extLst>
              <p:ext uri="{D42A27DB-BD31-4B8C-83A1-F6EECF244321}">
                <p14:modId xmlns:p14="http://schemas.microsoft.com/office/powerpoint/2010/main" val="2272197309"/>
              </p:ext>
            </p:extLst>
          </p:nvPr>
        </p:nvGraphicFramePr>
        <p:xfrm>
          <a:off x="4172709" y="5496106"/>
          <a:ext cx="391574" cy="427172"/>
        </p:xfrm>
        <a:graphic>
          <a:graphicData uri="http://schemas.openxmlformats.org/presentationml/2006/ole">
            <mc:AlternateContent xmlns:mc="http://schemas.openxmlformats.org/markup-compatibility/2006">
              <mc:Choice xmlns:v="urn:schemas-microsoft-com:vml" Requires="v">
                <p:oleObj spid="_x0000_s9231"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4172709" y="5496106"/>
                        <a:ext cx="391574" cy="427172"/>
                      </a:xfrm>
                      <a:prstGeom prst="rect">
                        <a:avLst/>
                      </a:prstGeom>
                    </p:spPr>
                  </p:pic>
                </p:oleObj>
              </mc:Fallback>
            </mc:AlternateContent>
          </a:graphicData>
        </a:graphic>
      </p:graphicFrame>
    </p:spTree>
    <p:extLst>
      <p:ext uri="{BB962C8B-B14F-4D97-AF65-F5344CB8AC3E}">
        <p14:creationId xmlns:p14="http://schemas.microsoft.com/office/powerpoint/2010/main" val="46201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34583 -0.59681 L -0.34583 -0.20819 " pathEditMode="relative" rAng="0" ptsTypes="AA">
                                      <p:cBhvr>
                                        <p:cTn id="31" dur="2000" fill="hold"/>
                                        <p:tgtEl>
                                          <p:spTgt spid="16"/>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0504 -0.47861 L -0.50504 -0.08999 " pathEditMode="relative" rAng="0" ptsTypes="AA">
                                      <p:cBhvr>
                                        <p:cTn id="35" dur="1000" fill="hold"/>
                                        <p:tgtEl>
                                          <p:spTgt spid="18"/>
                                        </p:tgtEl>
                                        <p:attrNameLst>
                                          <p:attrName>ppt_x</p:attrName>
                                          <p:attrName>ppt_y</p:attrName>
                                        </p:attrNameLst>
                                      </p:cBhvr>
                                      <p:rCtr x="0" y="19431"/>
                                    </p:animMotion>
                                  </p:childTnLst>
                                </p:cTn>
                              </p:par>
                            </p:childTnLst>
                          </p:cTn>
                        </p:par>
                        <p:par>
                          <p:cTn id="36" fill="hold">
                            <p:stCondLst>
                              <p:cond delay="1000"/>
                            </p:stCondLst>
                            <p:childTnLst>
                              <p:par>
                                <p:cTn id="37" presetID="42" presetClass="path" presetSubtype="0" accel="50000" decel="50000" fill="hold" grpId="0" nodeType="afterEffect">
                                  <p:stCondLst>
                                    <p:cond delay="0"/>
                                  </p:stCondLst>
                                  <p:childTnLst>
                                    <p:animMotion origin="layout" path="M -0.40382 -0.52741 L -0.40382 -0.13879 " pathEditMode="relative" rAng="0" ptsTypes="AA">
                                      <p:cBhvr>
                                        <p:cTn id="38" dur="500" fill="hold"/>
                                        <p:tgtEl>
                                          <p:spTgt spid="19"/>
                                        </p:tgtEl>
                                        <p:attrNameLst>
                                          <p:attrName>ppt_x</p:attrName>
                                          <p:attrName>ppt_y</p:attrName>
                                        </p:attrNameLst>
                                      </p:cBhvr>
                                      <p:rCtr x="0" y="19431"/>
                                    </p:animMotion>
                                  </p:childTnLst>
                                </p:cTn>
                              </p:par>
                            </p:childTnLst>
                          </p:cTn>
                        </p:par>
                        <p:par>
                          <p:cTn id="39" fill="hold">
                            <p:stCondLst>
                              <p:cond delay="1500"/>
                            </p:stCondLst>
                            <p:childTnLst>
                              <p:par>
                                <p:cTn id="40" presetID="42" presetClass="path" presetSubtype="0" accel="50000" decel="50000" fill="hold" grpId="0" nodeType="afterEffect">
                                  <p:stCondLst>
                                    <p:cond delay="0"/>
                                  </p:stCondLst>
                                  <p:childTnLst>
                                    <p:animMotion origin="layout" path="M -0.55503 -0.50081 L -0.55503 -0.11219 " pathEditMode="relative" rAng="0" ptsTypes="AA">
                                      <p:cBhvr>
                                        <p:cTn id="41" dur="1000" fill="hold"/>
                                        <p:tgtEl>
                                          <p:spTgt spid="20"/>
                                        </p:tgtEl>
                                        <p:attrNameLst>
                                          <p:attrName>ppt_x</p:attrName>
                                          <p:attrName>ppt_y</p:attrName>
                                        </p:attrNameLst>
                                      </p:cBhvr>
                                      <p:rCtr x="0" y="19431"/>
                                    </p:animMotion>
                                  </p:childTnLst>
                                </p:cTn>
                              </p:par>
                            </p:childTnLst>
                          </p:cTn>
                        </p:par>
                        <p:par>
                          <p:cTn id="42" fill="hold">
                            <p:stCondLst>
                              <p:cond delay="2500"/>
                            </p:stCondLst>
                            <p:childTnLst>
                              <p:par>
                                <p:cTn id="43" presetID="42" presetClass="path" presetSubtype="0" accel="50000" decel="50000" fill="hold" grpId="0" nodeType="afterEffect">
                                  <p:stCondLst>
                                    <p:cond delay="0"/>
                                  </p:stCondLst>
                                  <p:childTnLst>
                                    <p:animMotion origin="layout" path="M -0.4967 -0.52302 L -0.4967 -0.1344 " pathEditMode="relative" rAng="0" ptsTypes="AA">
                                      <p:cBhvr>
                                        <p:cTn id="44" dur="100" fill="hold"/>
                                        <p:tgtEl>
                                          <p:spTgt spid="21"/>
                                        </p:tgtEl>
                                        <p:attrNameLst>
                                          <p:attrName>ppt_x</p:attrName>
                                          <p:attrName>ppt_y</p:attrName>
                                        </p:attrNameLst>
                                      </p:cBhvr>
                                      <p:rCtr x="0" y="19431"/>
                                    </p:animMotion>
                                  </p:childTnLst>
                                </p:cTn>
                              </p:par>
                            </p:childTnLst>
                          </p:cTn>
                        </p:par>
                        <p:par>
                          <p:cTn id="45" fill="hold">
                            <p:stCondLst>
                              <p:cond delay="2600"/>
                            </p:stCondLst>
                            <p:childTnLst>
                              <p:par>
                                <p:cTn id="46" presetID="42" presetClass="path" presetSubtype="0" accel="50000" decel="50000" fill="hold" grpId="0" nodeType="afterEffect">
                                  <p:stCondLst>
                                    <p:cond delay="0"/>
                                  </p:stCondLst>
                                  <p:childTnLst>
                                    <p:animMotion origin="layout" path="M -0.53837 -0.54523 L -0.53837 -0.15661 " pathEditMode="relative" rAng="0" ptsTypes="AA">
                                      <p:cBhvr>
                                        <p:cTn id="47" dur="100" fill="hold"/>
                                        <p:tgtEl>
                                          <p:spTgt spid="22"/>
                                        </p:tgtEl>
                                        <p:attrNameLst>
                                          <p:attrName>ppt_x</p:attrName>
                                          <p:attrName>ppt_y</p:attrName>
                                        </p:attrNameLst>
                                      </p:cBhvr>
                                      <p:rCtr x="0" y="19431"/>
                                    </p:animMotion>
                                  </p:childTnLst>
                                </p:cTn>
                              </p:par>
                            </p:childTnLst>
                          </p:cTn>
                        </p:par>
                        <p:par>
                          <p:cTn id="48" fill="hold">
                            <p:stCondLst>
                              <p:cond delay="2700"/>
                            </p:stCondLst>
                            <p:childTnLst>
                              <p:par>
                                <p:cTn id="49" presetID="42" presetClass="path" presetSubtype="0" accel="50000" decel="50000" fill="hold" grpId="0" nodeType="afterEffect">
                                  <p:stCondLst>
                                    <p:cond delay="0"/>
                                  </p:stCondLst>
                                  <p:childTnLst>
                                    <p:animMotion origin="layout" path="M -0.38836 -0.56743 L -0.38836 -0.17881 " pathEditMode="relative" rAng="0" ptsTypes="AA">
                                      <p:cBhvr>
                                        <p:cTn id="50" dur="100" fill="hold"/>
                                        <p:tgtEl>
                                          <p:spTgt spid="23"/>
                                        </p:tgtEl>
                                        <p:attrNameLst>
                                          <p:attrName>ppt_x</p:attrName>
                                          <p:attrName>ppt_y</p:attrName>
                                        </p:attrNameLst>
                                      </p:cBhvr>
                                      <p:rCtr x="0" y="19431"/>
                                    </p:animMotion>
                                  </p:childTnLst>
                                </p:cTn>
                              </p:par>
                            </p:childTnLst>
                          </p:cTn>
                        </p:par>
                        <p:par>
                          <p:cTn id="51" fill="hold">
                            <p:stCondLst>
                              <p:cond delay="2800"/>
                            </p:stCondLst>
                            <p:childTnLst>
                              <p:par>
                                <p:cTn id="52" presetID="42" presetClass="path" presetSubtype="0" accel="50000" decel="50000" fill="hold" grpId="0" nodeType="afterEffect">
                                  <p:stCondLst>
                                    <p:cond delay="0"/>
                                  </p:stCondLst>
                                  <p:childTnLst>
                                    <p:animMotion origin="layout" path="M -0.5967 -0.58964 L -0.5967 -0.20102 " pathEditMode="relative" rAng="0" ptsTypes="AA">
                                      <p:cBhvr>
                                        <p:cTn id="53" dur="100" fill="hold"/>
                                        <p:tgtEl>
                                          <p:spTgt spid="24"/>
                                        </p:tgtEl>
                                        <p:attrNameLst>
                                          <p:attrName>ppt_x</p:attrName>
                                          <p:attrName>ppt_y</p:attrName>
                                        </p:attrNameLst>
                                      </p:cBhvr>
                                      <p:rCtr x="0" y="19431"/>
                                    </p:animMotion>
                                  </p:childTnLst>
                                </p:cTn>
                              </p:par>
                            </p:childTnLst>
                          </p:cTn>
                        </p:par>
                        <p:par>
                          <p:cTn id="54" fill="hold">
                            <p:stCondLst>
                              <p:cond delay="2900"/>
                            </p:stCondLst>
                            <p:childTnLst>
                              <p:par>
                                <p:cTn id="55" presetID="42" presetClass="path" presetSubtype="0" accel="50000" decel="50000" fill="hold" grpId="0" nodeType="afterEffect">
                                  <p:stCondLst>
                                    <p:cond delay="0"/>
                                  </p:stCondLst>
                                  <p:childTnLst>
                                    <p:animMotion origin="layout" path="M -0.48004 -0.61185 L -0.48004 -0.22323 " pathEditMode="relative" rAng="0" ptsTypes="AA">
                                      <p:cBhvr>
                                        <p:cTn id="56" dur="100" fill="hold"/>
                                        <p:tgtEl>
                                          <p:spTgt spid="25"/>
                                        </p:tgtEl>
                                        <p:attrNameLst>
                                          <p:attrName>ppt_x</p:attrName>
                                          <p:attrName>ppt_y</p:attrName>
                                        </p:attrNameLst>
                                      </p:cBhvr>
                                      <p:rCtr x="0" y="19431"/>
                                    </p:animMotion>
                                  </p:childTnLst>
                                </p:cTn>
                              </p:par>
                            </p:childTnLst>
                          </p:cTn>
                        </p:par>
                        <p:par>
                          <p:cTn id="57" fill="hold">
                            <p:stCondLst>
                              <p:cond delay="3000"/>
                            </p:stCondLst>
                            <p:childTnLst>
                              <p:par>
                                <p:cTn id="58" presetID="42" presetClass="path" presetSubtype="0" accel="50000" decel="50000" fill="hold" grpId="0" nodeType="afterEffect">
                                  <p:stCondLst>
                                    <p:cond delay="0"/>
                                  </p:stCondLst>
                                  <p:childTnLst>
                                    <p:animMotion origin="layout" path="M -0.5967 -0.65625 L -0.5967 -0.26764 " pathEditMode="relative" rAng="0" ptsTypes="AA">
                                      <p:cBhvr>
                                        <p:cTn id="59" dur="100" fill="hold"/>
                                        <p:tgtEl>
                                          <p:spTgt spid="26"/>
                                        </p:tgtEl>
                                        <p:attrNameLst>
                                          <p:attrName>ppt_x</p:attrName>
                                          <p:attrName>ppt_y</p:attrName>
                                        </p:attrNameLst>
                                      </p:cBhvr>
                                      <p:rCtr x="0" y="19431"/>
                                    </p:animMotion>
                                  </p:childTnLst>
                                </p:cTn>
                              </p:par>
                            </p:childTnLst>
                          </p:cTn>
                        </p:par>
                        <p:par>
                          <p:cTn id="60" fill="hold">
                            <p:stCondLst>
                              <p:cond delay="3100"/>
                            </p:stCondLst>
                            <p:childTnLst>
                              <p:par>
                                <p:cTn id="61" presetID="42" presetClass="path" presetSubtype="0" accel="50000" decel="50000" fill="hold" grpId="0" nodeType="afterEffect">
                                  <p:stCondLst>
                                    <p:cond delay="0"/>
                                  </p:stCondLst>
                                  <p:childTnLst>
                                    <p:animMotion origin="layout" path="M -0.55503 -0.68957 L -0.55503 -0.30095 " pathEditMode="relative" rAng="0" ptsTypes="AA">
                                      <p:cBhvr>
                                        <p:cTn id="62" dur="100" fill="hold"/>
                                        <p:tgtEl>
                                          <p:spTgt spid="27"/>
                                        </p:tgtEl>
                                        <p:attrNameLst>
                                          <p:attrName>ppt_x</p:attrName>
                                          <p:attrName>ppt_y</p:attrName>
                                        </p:attrNameLst>
                                      </p:cBhvr>
                                      <p:rCtr x="0" y="19431"/>
                                    </p:animMotion>
                                  </p:childTnLst>
                                </p:cTn>
                              </p:par>
                            </p:childTnLst>
                          </p:cTn>
                        </p:par>
                        <p:par>
                          <p:cTn id="63" fill="hold">
                            <p:stCondLst>
                              <p:cond delay="3200"/>
                            </p:stCondLst>
                            <p:childTnLst>
                              <p:par>
                                <p:cTn id="64" presetID="42" presetClass="path" presetSubtype="0" accel="50000" decel="50000" fill="hold" grpId="0" nodeType="afterEffect">
                                  <p:stCondLst>
                                    <p:cond delay="0"/>
                                  </p:stCondLst>
                                  <p:childTnLst>
                                    <p:animMotion origin="layout" path="M -0.55504 -0.70067 L -0.55504 -0.31206 " pathEditMode="relative" rAng="0" ptsTypes="AA">
                                      <p:cBhvr>
                                        <p:cTn id="65" dur="100" fill="hold"/>
                                        <p:tgtEl>
                                          <p:spTgt spid="28"/>
                                        </p:tgtEl>
                                        <p:attrNameLst>
                                          <p:attrName>ppt_x</p:attrName>
                                          <p:attrName>ppt_y</p:attrName>
                                        </p:attrNameLst>
                                      </p:cBhvr>
                                      <p:rCtr x="0" y="19431"/>
                                    </p:animMotion>
                                  </p:childTnLst>
                                </p:cTn>
                              </p:par>
                            </p:childTnLst>
                          </p:cTn>
                        </p:par>
                        <p:par>
                          <p:cTn id="66" fill="hold">
                            <p:stCondLst>
                              <p:cond delay="3300"/>
                            </p:stCondLst>
                            <p:childTnLst>
                              <p:par>
                                <p:cTn id="67" presetID="42" presetClass="path" presetSubtype="0" accel="50000" decel="50000" fill="hold" grpId="0" nodeType="afterEffect">
                                  <p:stCondLst>
                                    <p:cond delay="0"/>
                                  </p:stCondLst>
                                  <p:childTnLst>
                                    <p:animMotion origin="layout" path="M -0.61336 -0.72287 L -0.61336 -0.33426 " pathEditMode="relative" rAng="0" ptsTypes="AA">
                                      <p:cBhvr>
                                        <p:cTn id="68" dur="100" fill="hold"/>
                                        <p:tgtEl>
                                          <p:spTgt spid="29"/>
                                        </p:tgtEl>
                                        <p:attrNameLst>
                                          <p:attrName>ppt_x</p:attrName>
                                          <p:attrName>ppt_y</p:attrName>
                                        </p:attrNameLst>
                                      </p:cBhvr>
                                      <p:rCtr x="0" y="19431"/>
                                    </p:animMotion>
                                  </p:childTnLst>
                                </p:cTn>
                              </p:par>
                            </p:childTnLst>
                          </p:cTn>
                        </p:par>
                        <p:par>
                          <p:cTn id="69" fill="hold">
                            <p:stCondLst>
                              <p:cond delay="3400"/>
                            </p:stCondLst>
                            <p:childTnLst>
                              <p:par>
                                <p:cTn id="70" presetID="42" presetClass="path" presetSubtype="0" accel="50000" decel="50000" fill="hold" grpId="0" nodeType="afterEffect">
                                  <p:stCondLst>
                                    <p:cond delay="0"/>
                                  </p:stCondLst>
                                  <p:childTnLst>
                                    <p:animMotion origin="layout" path="M -0.5467 -0.73398 L -0.5467 -0.34536 " pathEditMode="relative" rAng="0" ptsTypes="AA">
                                      <p:cBhvr>
                                        <p:cTn id="71" dur="100" fill="hold"/>
                                        <p:tgtEl>
                                          <p:spTgt spid="30"/>
                                        </p:tgtEl>
                                        <p:attrNameLst>
                                          <p:attrName>ppt_x</p:attrName>
                                          <p:attrName>ppt_y</p:attrName>
                                        </p:attrNameLst>
                                      </p:cBhvr>
                                      <p:rCtr x="0" y="19431"/>
                                    </p:animMotion>
                                  </p:childTnLst>
                                </p:cTn>
                              </p:par>
                            </p:childTnLst>
                          </p:cTn>
                        </p:par>
                        <p:par>
                          <p:cTn id="72" fill="hold">
                            <p:stCondLst>
                              <p:cond delay="3500"/>
                            </p:stCondLst>
                            <p:childTnLst>
                              <p:par>
                                <p:cTn id="73" presetID="42" presetClass="path" presetSubtype="0" accel="50000" decel="50000" fill="hold" grpId="0" nodeType="afterEffect">
                                  <p:stCondLst>
                                    <p:cond delay="0"/>
                                  </p:stCondLst>
                                  <p:childTnLst>
                                    <p:animMotion origin="layout" path="M -0.63004 -0.76729 L -0.63004 -0.37868 " pathEditMode="relative" rAng="0" ptsTypes="AA">
                                      <p:cBhvr>
                                        <p:cTn id="74" dur="100" fill="hold"/>
                                        <p:tgtEl>
                                          <p:spTgt spid="31"/>
                                        </p:tgtEl>
                                        <p:attrNameLst>
                                          <p:attrName>ppt_x</p:attrName>
                                          <p:attrName>ppt_y</p:attrName>
                                        </p:attrNameLst>
                                      </p:cBhvr>
                                      <p:rCtr x="0" y="19431"/>
                                    </p:animMotion>
                                  </p:childTnLst>
                                </p:cTn>
                              </p:par>
                            </p:childTnLst>
                          </p:cTn>
                        </p:par>
                        <p:par>
                          <p:cTn id="75" fill="hold">
                            <p:stCondLst>
                              <p:cond delay="3600"/>
                            </p:stCondLst>
                            <p:childTnLst>
                              <p:par>
                                <p:cTn id="76" presetID="42" presetClass="path" presetSubtype="0" accel="50000" decel="50000" fill="hold" grpId="0" nodeType="afterEffect">
                                  <p:stCondLst>
                                    <p:cond delay="0"/>
                                  </p:stCondLst>
                                  <p:childTnLst>
                                    <p:animMotion origin="layout" path="M -0.54948 -0.4254 L -0.54948 -0.03678 " pathEditMode="relative" rAng="0" ptsTypes="AA">
                                      <p:cBhvr>
                                        <p:cTn id="77" dur="100" fill="hold"/>
                                        <p:tgtEl>
                                          <p:spTgt spid="32"/>
                                        </p:tgtEl>
                                        <p:attrNameLst>
                                          <p:attrName>ppt_x</p:attrName>
                                          <p:attrName>ppt_y</p:attrName>
                                        </p:attrNameLst>
                                      </p:cBhvr>
                                      <p:rCtr x="0" y="19431"/>
                                    </p:animMotion>
                                  </p:childTnLst>
                                </p:cTn>
                              </p:par>
                            </p:childTnLst>
                          </p:cTn>
                        </p:par>
                        <p:par>
                          <p:cTn id="78" fill="hold">
                            <p:stCondLst>
                              <p:cond delay="3700"/>
                            </p:stCondLst>
                            <p:childTnLst>
                              <p:par>
                                <p:cTn id="79" presetID="42" presetClass="path" presetSubtype="0" accel="50000" decel="50000" fill="hold" grpId="0" nodeType="afterEffect">
                                  <p:stCondLst>
                                    <p:cond delay="0"/>
                                  </p:stCondLst>
                                  <p:childTnLst>
                                    <p:animMotion origin="layout" path="M -0.78836 -0.76729 L -0.83836 -0.38977 " pathEditMode="relative" rAng="0" ptsTypes="AA">
                                      <p:cBhvr>
                                        <p:cTn id="80" dur="100" fill="hold"/>
                                        <p:tgtEl>
                                          <p:spTgt spid="33"/>
                                        </p:tgtEl>
                                        <p:attrNameLst>
                                          <p:attrName>ppt_x</p:attrName>
                                          <p:attrName>ppt_y</p:attrName>
                                        </p:attrNameLst>
                                      </p:cBhvr>
                                      <p:rCtr x="-2500" y="18876"/>
                                    </p:animMotion>
                                  </p:childTnLst>
                                </p:cTn>
                              </p:par>
                            </p:childTnLst>
                          </p:cTn>
                        </p:par>
                        <p:par>
                          <p:cTn id="81" fill="hold">
                            <p:stCondLst>
                              <p:cond delay="3800"/>
                            </p:stCondLst>
                            <p:childTnLst>
                              <p:par>
                                <p:cTn id="82" presetID="42" presetClass="path" presetSubtype="0" accel="50000" decel="50000" fill="hold" grpId="0" nodeType="afterEffect">
                                  <p:stCondLst>
                                    <p:cond delay="0"/>
                                  </p:stCondLst>
                                  <p:childTnLst>
                                    <p:animMotion origin="layout" path="M -0.5467 -0.8117 L -0.4967 -0.40088 " pathEditMode="relative" rAng="0" ptsTypes="AA">
                                      <p:cBhvr>
                                        <p:cTn id="83" dur="100" fill="hold"/>
                                        <p:tgtEl>
                                          <p:spTgt spid="34"/>
                                        </p:tgtEl>
                                        <p:attrNameLst>
                                          <p:attrName>ppt_x</p:attrName>
                                          <p:attrName>ppt_y</p:attrName>
                                        </p:attrNameLst>
                                      </p:cBhvr>
                                      <p:rCtr x="2500" y="20541"/>
                                    </p:animMotion>
                                  </p:childTnLst>
                                </p:cTn>
                              </p:par>
                            </p:childTnLst>
                          </p:cTn>
                        </p:par>
                        <p:par>
                          <p:cTn id="84" fill="hold">
                            <p:stCondLst>
                              <p:cond delay="3900"/>
                            </p:stCondLst>
                            <p:childTnLst>
                              <p:par>
                                <p:cTn id="85" presetID="42" presetClass="path" presetSubtype="0" accel="50000" decel="50000" fill="hold" grpId="0" nodeType="afterEffect">
                                  <p:stCondLst>
                                    <p:cond delay="0"/>
                                  </p:stCondLst>
                                  <p:childTnLst>
                                    <p:animMotion origin="layout" path="M -0.6467 -0.83391 L -0.6467 -0.4453 " pathEditMode="relative" rAng="0" ptsTypes="AA">
                                      <p:cBhvr>
                                        <p:cTn id="86" dur="100" fill="hold"/>
                                        <p:tgtEl>
                                          <p:spTgt spid="35"/>
                                        </p:tgtEl>
                                        <p:attrNameLst>
                                          <p:attrName>ppt_x</p:attrName>
                                          <p:attrName>ppt_y</p:attrName>
                                        </p:attrNameLst>
                                      </p:cBhvr>
                                      <p:rCtr x="0" y="19431"/>
                                    </p:animMotion>
                                  </p:childTnLst>
                                </p:cTn>
                              </p:par>
                            </p:childTnLst>
                          </p:cTn>
                        </p:par>
                        <p:par>
                          <p:cTn id="87" fill="hold">
                            <p:stCondLst>
                              <p:cond delay="4000"/>
                            </p:stCondLst>
                            <p:childTnLst>
                              <p:par>
                                <p:cTn id="88" presetID="42" presetClass="path" presetSubtype="0" accel="50000" decel="50000" fill="hold" grpId="0" nodeType="afterEffect">
                                  <p:stCondLst>
                                    <p:cond delay="0"/>
                                  </p:stCondLst>
                                  <p:childTnLst>
                                    <p:animMotion origin="layout" path="M -0.7217 -0.86722 L -0.7217 -0.4786 " pathEditMode="relative" rAng="0" ptsTypes="AA">
                                      <p:cBhvr>
                                        <p:cTn id="89" dur="100" fill="hold"/>
                                        <p:tgtEl>
                                          <p:spTgt spid="36"/>
                                        </p:tgtEl>
                                        <p:attrNameLst>
                                          <p:attrName>ppt_x</p:attrName>
                                          <p:attrName>ppt_y</p:attrName>
                                        </p:attrNameLst>
                                      </p:cBhvr>
                                      <p:rCtr x="0" y="19431"/>
                                    </p:animMotion>
                                  </p:childTnLst>
                                </p:cTn>
                              </p:par>
                            </p:childTnLst>
                          </p:cTn>
                        </p:par>
                        <p:par>
                          <p:cTn id="90" fill="hold">
                            <p:stCondLst>
                              <p:cond delay="4100"/>
                            </p:stCondLst>
                            <p:childTnLst>
                              <p:par>
                                <p:cTn id="91" presetID="42" presetClass="path" presetSubtype="0" accel="50000" decel="50000" fill="hold" grpId="0" nodeType="afterEffect">
                                  <p:stCondLst>
                                    <p:cond delay="0"/>
                                  </p:stCondLst>
                                  <p:childTnLst>
                                    <p:animMotion origin="layout" path="M -0.80503 -0.87832 L -0.8717 -0.4675 " pathEditMode="relative" rAng="0" ptsTypes="AA">
                                      <p:cBhvr>
                                        <p:cTn id="92" dur="100" fill="hold"/>
                                        <p:tgtEl>
                                          <p:spTgt spid="37"/>
                                        </p:tgtEl>
                                        <p:attrNameLst>
                                          <p:attrName>ppt_x</p:attrName>
                                          <p:attrName>ppt_y</p:attrName>
                                        </p:attrNameLst>
                                      </p:cBhvr>
                                      <p:rCtr x="-3333" y="20541"/>
                                    </p:animMotion>
                                  </p:childTnLst>
                                </p:cTn>
                              </p:par>
                            </p:childTnLst>
                          </p:cTn>
                        </p:par>
                        <p:par>
                          <p:cTn id="93" fill="hold">
                            <p:stCondLst>
                              <p:cond delay="4200"/>
                            </p:stCondLst>
                            <p:childTnLst>
                              <p:par>
                                <p:cTn id="94" presetID="42" presetClass="path" presetSubtype="0" accel="50000" decel="50000" fill="hold" grpId="0" nodeType="afterEffect">
                                  <p:stCondLst>
                                    <p:cond delay="0"/>
                                  </p:stCondLst>
                                  <p:childTnLst>
                                    <p:animMotion origin="layout" path="M -0.63004 -0.92274 L -0.58837 -0.50081 " pathEditMode="relative" rAng="0" ptsTypes="AA">
                                      <p:cBhvr>
                                        <p:cTn id="95" dur="100" fill="hold"/>
                                        <p:tgtEl>
                                          <p:spTgt spid="38"/>
                                        </p:tgtEl>
                                        <p:attrNameLst>
                                          <p:attrName>ppt_x</p:attrName>
                                          <p:attrName>ppt_y</p:attrName>
                                        </p:attrNameLst>
                                      </p:cBhvr>
                                      <p:rCtr x="2083" y="21096"/>
                                    </p:animMotion>
                                  </p:childTnLst>
                                </p:cTn>
                              </p:par>
                            </p:childTnLst>
                          </p:cTn>
                        </p:par>
                        <p:par>
                          <p:cTn id="96" fill="hold">
                            <p:stCondLst>
                              <p:cond delay="4300"/>
                            </p:stCondLst>
                            <p:childTnLst>
                              <p:par>
                                <p:cTn id="97" presetID="42" presetClass="path" presetSubtype="0" accel="50000" decel="50000" fill="hold" grpId="0" nodeType="afterEffect">
                                  <p:stCondLst>
                                    <p:cond delay="0"/>
                                  </p:stCondLst>
                                  <p:childTnLst>
                                    <p:animMotion origin="layout" path="M -0.37448 -0.45871 L -0.37448 -0.07009 " pathEditMode="relative" rAng="0" ptsTypes="AA">
                                      <p:cBhvr>
                                        <p:cTn id="98" dur="100" fill="hold"/>
                                        <p:tgtEl>
                                          <p:spTgt spid="39"/>
                                        </p:tgtEl>
                                        <p:attrNameLst>
                                          <p:attrName>ppt_x</p:attrName>
                                          <p:attrName>ppt_y</p:attrName>
                                        </p:attrNameLst>
                                      </p:cBhvr>
                                      <p:rCtr x="0" y="19431"/>
                                    </p:animMotion>
                                  </p:childTnLst>
                                </p:cTn>
                              </p:par>
                            </p:childTnLst>
                          </p:cTn>
                        </p:par>
                        <p:par>
                          <p:cTn id="99" fill="hold">
                            <p:stCondLst>
                              <p:cond delay="4400"/>
                            </p:stCondLst>
                            <p:childTnLst>
                              <p:par>
                                <p:cTn id="100" presetID="42" presetClass="path" presetSubtype="0" accel="50000" decel="50000" fill="hold" grpId="0" nodeType="afterEffect">
                                  <p:stCondLst>
                                    <p:cond delay="0"/>
                                  </p:stCondLst>
                                  <p:childTnLst>
                                    <p:animMotion origin="layout" path="M -0.40782 -0.49202 L -0.35782 -0.0812 " pathEditMode="relative" rAng="0" ptsTypes="AA">
                                      <p:cBhvr>
                                        <p:cTn id="101" dur="100" fill="hold"/>
                                        <p:tgtEl>
                                          <p:spTgt spid="40"/>
                                        </p:tgtEl>
                                        <p:attrNameLst>
                                          <p:attrName>ppt_x</p:attrName>
                                          <p:attrName>ppt_y</p:attrName>
                                        </p:attrNameLst>
                                      </p:cBhvr>
                                      <p:rCtr x="2500" y="20541"/>
                                    </p:animMotion>
                                  </p:childTnLst>
                                </p:cTn>
                              </p:par>
                            </p:childTnLst>
                          </p:cTn>
                        </p:par>
                        <p:par>
                          <p:cTn id="102" fill="hold">
                            <p:stCondLst>
                              <p:cond delay="4500"/>
                            </p:stCondLst>
                            <p:childTnLst>
                              <p:par>
                                <p:cTn id="103" presetID="42" presetClass="path" presetSubtype="0" accel="50000" decel="50000" fill="hold" grpId="0" nodeType="afterEffect">
                                  <p:stCondLst>
                                    <p:cond delay="0"/>
                                  </p:stCondLst>
                                  <p:childTnLst>
                                    <p:animMotion origin="layout" path="M -0.59114 -0.49202 L -0.63281 -0.1145 " pathEditMode="relative" rAng="0" ptsTypes="AA">
                                      <p:cBhvr>
                                        <p:cTn id="104" dur="100" fill="hold"/>
                                        <p:tgtEl>
                                          <p:spTgt spid="41"/>
                                        </p:tgtEl>
                                        <p:attrNameLst>
                                          <p:attrName>ppt_x</p:attrName>
                                          <p:attrName>ppt_y</p:attrName>
                                        </p:attrNameLst>
                                      </p:cBhvr>
                                      <p:rCtr x="-2083" y="18876"/>
                                    </p:animMotion>
                                  </p:childTnLst>
                                </p:cTn>
                              </p:par>
                            </p:childTnLst>
                          </p:cTn>
                        </p:par>
                        <p:par>
                          <p:cTn id="105" fill="hold">
                            <p:stCondLst>
                              <p:cond delay="4600"/>
                            </p:stCondLst>
                            <p:childTnLst>
                              <p:par>
                                <p:cTn id="106" presetID="42" presetClass="path" presetSubtype="0" accel="50000" decel="50000" fill="hold" grpId="0" nodeType="afterEffect">
                                  <p:stCondLst>
                                    <p:cond delay="0"/>
                                  </p:stCondLst>
                                  <p:childTnLst>
                                    <p:animMotion origin="layout" path="M -0.60781 -0.52533 L -0.60781 -0.13671 " pathEditMode="relative" rAng="0" ptsTypes="AA">
                                      <p:cBhvr>
                                        <p:cTn id="107" dur="100" fill="hold"/>
                                        <p:tgtEl>
                                          <p:spTgt spid="42"/>
                                        </p:tgtEl>
                                        <p:attrNameLst>
                                          <p:attrName>ppt_x</p:attrName>
                                          <p:attrName>ppt_y</p:attrName>
                                        </p:attrNameLst>
                                      </p:cBhvr>
                                      <p:rCtr x="0" y="19431"/>
                                    </p:animMotion>
                                  </p:childTnLst>
                                </p:cTn>
                              </p:par>
                            </p:childTnLst>
                          </p:cTn>
                        </p:par>
                        <p:par>
                          <p:cTn id="108" fill="hold">
                            <p:stCondLst>
                              <p:cond delay="4700"/>
                            </p:stCondLst>
                            <p:childTnLst>
                              <p:par>
                                <p:cTn id="109" presetID="42" presetClass="path" presetSubtype="0" accel="50000" decel="50000" fill="hold" grpId="0" nodeType="afterEffect">
                                  <p:stCondLst>
                                    <p:cond delay="0"/>
                                  </p:stCondLst>
                                  <p:childTnLst>
                                    <p:animMotion origin="layout" path="M -0.57448 -0.58085 L -0.57448 -0.19223 " pathEditMode="relative" rAng="0" ptsTypes="AA">
                                      <p:cBhvr>
                                        <p:cTn id="110" dur="100" fill="hold"/>
                                        <p:tgtEl>
                                          <p:spTgt spid="43"/>
                                        </p:tgtEl>
                                        <p:attrNameLst>
                                          <p:attrName>ppt_x</p:attrName>
                                          <p:attrName>ppt_y</p:attrName>
                                        </p:attrNameLst>
                                      </p:cBhvr>
                                      <p:rCtr x="0" y="19431"/>
                                    </p:animMotion>
                                  </p:childTnLst>
                                </p:cTn>
                              </p:par>
                            </p:childTnLst>
                          </p:cTn>
                        </p:par>
                        <p:par>
                          <p:cTn id="111" fill="hold">
                            <p:stCondLst>
                              <p:cond delay="4800"/>
                            </p:stCondLst>
                            <p:childTnLst>
                              <p:par>
                                <p:cTn id="112" presetID="42" presetClass="path" presetSubtype="0" accel="50000" decel="50000" fill="hold" grpId="0" nodeType="afterEffect">
                                  <p:stCondLst>
                                    <p:cond delay="0"/>
                                  </p:stCondLst>
                                  <p:childTnLst>
                                    <p:animMotion origin="layout" path="M -0.50781 -0.60305 L -0.50781 -0.21443 " pathEditMode="relative" rAng="0" ptsTypes="AA">
                                      <p:cBhvr>
                                        <p:cTn id="113" dur="100" fill="hold"/>
                                        <p:tgtEl>
                                          <p:spTgt spid="44"/>
                                        </p:tgtEl>
                                        <p:attrNameLst>
                                          <p:attrName>ppt_x</p:attrName>
                                          <p:attrName>ppt_y</p:attrName>
                                        </p:attrNameLst>
                                      </p:cBhvr>
                                      <p:rCtr x="0" y="19431"/>
                                    </p:animMotion>
                                  </p:childTnLst>
                                </p:cTn>
                              </p:par>
                            </p:childTnLst>
                          </p:cTn>
                        </p:par>
                        <p:par>
                          <p:cTn id="114" fill="hold">
                            <p:stCondLst>
                              <p:cond delay="4900"/>
                            </p:stCondLst>
                            <p:childTnLst>
                              <p:par>
                                <p:cTn id="115" presetID="42" presetClass="path" presetSubtype="0" accel="50000" decel="50000" fill="hold" grpId="0" nodeType="afterEffect">
                                  <p:stCondLst>
                                    <p:cond delay="0"/>
                                  </p:stCondLst>
                                  <p:childTnLst>
                                    <p:animMotion origin="layout" path="M -0.69115 -0.58085 L -0.69115 -0.19223 " pathEditMode="relative" rAng="0" ptsTypes="AA">
                                      <p:cBhvr>
                                        <p:cTn id="116" dur="100" fill="hold"/>
                                        <p:tgtEl>
                                          <p:spTgt spid="45"/>
                                        </p:tgtEl>
                                        <p:attrNameLst>
                                          <p:attrName>ppt_x</p:attrName>
                                          <p:attrName>ppt_y</p:attrName>
                                        </p:attrNameLst>
                                      </p:cBhvr>
                                      <p:rCtr x="0" y="19431"/>
                                    </p:animMotion>
                                  </p:childTnLst>
                                </p:cTn>
                              </p:par>
                            </p:childTnLst>
                          </p:cTn>
                        </p:par>
                        <p:par>
                          <p:cTn id="117" fill="hold">
                            <p:stCondLst>
                              <p:cond delay="5000"/>
                            </p:stCondLst>
                            <p:childTnLst>
                              <p:par>
                                <p:cTn id="118" presetID="42" presetClass="path" presetSubtype="0" accel="50000" decel="50000" fill="hold" grpId="0" nodeType="afterEffect">
                                  <p:stCondLst>
                                    <p:cond delay="0"/>
                                  </p:stCondLst>
                                  <p:childTnLst>
                                    <p:animMotion origin="layout" path="M -0.64948 -0.62526 L -0.64948 -0.23665 " pathEditMode="relative" rAng="0" ptsTypes="AA">
                                      <p:cBhvr>
                                        <p:cTn id="119" dur="100" fill="hold"/>
                                        <p:tgtEl>
                                          <p:spTgt spid="46"/>
                                        </p:tgtEl>
                                        <p:attrNameLst>
                                          <p:attrName>ppt_x</p:attrName>
                                          <p:attrName>ppt_y</p:attrName>
                                        </p:attrNameLst>
                                      </p:cBhvr>
                                      <p:rCtr x="0" y="19431"/>
                                    </p:animMotion>
                                  </p:childTnLst>
                                </p:cTn>
                              </p:par>
                            </p:childTnLst>
                          </p:cTn>
                        </p:par>
                        <p:par>
                          <p:cTn id="120" fill="hold">
                            <p:stCondLst>
                              <p:cond delay="5100"/>
                            </p:stCondLst>
                            <p:childTnLst>
                              <p:par>
                                <p:cTn id="121" presetID="42" presetClass="path" presetSubtype="0" accel="50000" decel="50000" fill="hold" grpId="0" nodeType="afterEffect">
                                  <p:stCondLst>
                                    <p:cond delay="0"/>
                                  </p:stCondLst>
                                  <p:childTnLst>
                                    <p:animMotion origin="layout" path="M -0.58281 -0.68077 L -0.58281 -0.29216 " pathEditMode="relative" rAng="0" ptsTypes="AA">
                                      <p:cBhvr>
                                        <p:cTn id="122" dur="100" fill="hold"/>
                                        <p:tgtEl>
                                          <p:spTgt spid="47"/>
                                        </p:tgtEl>
                                        <p:attrNameLst>
                                          <p:attrName>ppt_x</p:attrName>
                                          <p:attrName>ppt_y</p:attrName>
                                        </p:attrNameLst>
                                      </p:cBhvr>
                                      <p:rCtr x="0" y="19431"/>
                                    </p:animMotion>
                                  </p:childTnLst>
                                </p:cTn>
                              </p:par>
                            </p:childTnLst>
                          </p:cTn>
                        </p:par>
                        <p:par>
                          <p:cTn id="123" fill="hold">
                            <p:stCondLst>
                              <p:cond delay="5200"/>
                            </p:stCondLst>
                            <p:childTnLst>
                              <p:par>
                                <p:cTn id="124" presetID="42" presetClass="path" presetSubtype="0" accel="50000" decel="50000" fill="hold" grpId="0" nodeType="afterEffect">
                                  <p:stCondLst>
                                    <p:cond delay="0"/>
                                  </p:stCondLst>
                                  <p:childTnLst>
                                    <p:animMotion origin="layout" path="M -0.61615 -0.70298 L -0.61615 -0.31437 " pathEditMode="relative" rAng="0" ptsTypes="AA">
                                      <p:cBhvr>
                                        <p:cTn id="125" dur="100" fill="hold"/>
                                        <p:tgtEl>
                                          <p:spTgt spid="48"/>
                                        </p:tgtEl>
                                        <p:attrNameLst>
                                          <p:attrName>ppt_x</p:attrName>
                                          <p:attrName>ppt_y</p:attrName>
                                        </p:attrNameLst>
                                      </p:cBhvr>
                                      <p:rCtr x="0" y="19431"/>
                                    </p:animMotion>
                                  </p:childTnLst>
                                </p:cTn>
                              </p:par>
                            </p:childTnLst>
                          </p:cTn>
                        </p:par>
                        <p:par>
                          <p:cTn id="126" fill="hold">
                            <p:stCondLst>
                              <p:cond delay="5300"/>
                            </p:stCondLst>
                            <p:childTnLst>
                              <p:par>
                                <p:cTn id="127" presetID="42" presetClass="path" presetSubtype="0" accel="50000" decel="50000" fill="hold" grpId="0" nodeType="afterEffect">
                                  <p:stCondLst>
                                    <p:cond delay="0"/>
                                  </p:stCondLst>
                                  <p:childTnLst>
                                    <p:animMotion origin="layout" path="M -0.64948 -0.72519 L -0.64948 -0.33658 " pathEditMode="relative" rAng="0" ptsTypes="AA">
                                      <p:cBhvr>
                                        <p:cTn id="128" dur="100" fill="hold"/>
                                        <p:tgtEl>
                                          <p:spTgt spid="49"/>
                                        </p:tgtEl>
                                        <p:attrNameLst>
                                          <p:attrName>ppt_x</p:attrName>
                                          <p:attrName>ppt_y</p:attrName>
                                        </p:attrNameLst>
                                      </p:cBhvr>
                                      <p:rCtr x="0" y="19431"/>
                                    </p:animMotion>
                                  </p:childTnLst>
                                </p:cTn>
                              </p:par>
                            </p:childTnLst>
                          </p:cTn>
                        </p:par>
                        <p:par>
                          <p:cTn id="129" fill="hold">
                            <p:stCondLst>
                              <p:cond delay="5400"/>
                            </p:stCondLst>
                            <p:childTnLst>
                              <p:par>
                                <p:cTn id="130" presetID="42" presetClass="path" presetSubtype="0" accel="50000" decel="50000" fill="hold" grpId="0" nodeType="afterEffect">
                                  <p:stCondLst>
                                    <p:cond delay="0"/>
                                  </p:stCondLst>
                                  <p:childTnLst>
                                    <p:animMotion origin="layout" path="M -0.79982 -0.71458 L -0.90816 -0.3037 " pathEditMode="relative" rAng="0" ptsTypes="AA">
                                      <p:cBhvr>
                                        <p:cTn id="131" dur="100" fill="hold"/>
                                        <p:tgtEl>
                                          <p:spTgt spid="50"/>
                                        </p:tgtEl>
                                        <p:attrNameLst>
                                          <p:attrName>ppt_x</p:attrName>
                                          <p:attrName>ppt_y</p:attrName>
                                        </p:attrNameLst>
                                      </p:cBhvr>
                                      <p:rCtr x="-5417" y="20532"/>
                                    </p:animMotion>
                                  </p:childTnLst>
                                </p:cTn>
                              </p:par>
                            </p:childTnLst>
                          </p:cTn>
                        </p:par>
                        <p:par>
                          <p:cTn id="132" fill="hold">
                            <p:stCondLst>
                              <p:cond delay="5500"/>
                            </p:stCondLst>
                            <p:childTnLst>
                              <p:par>
                                <p:cTn id="133" presetID="42" presetClass="path" presetSubtype="0" accel="50000" decel="50000" fill="hold" grpId="0" nodeType="afterEffect">
                                  <p:stCondLst>
                                    <p:cond delay="0"/>
                                  </p:stCondLst>
                                  <p:childTnLst>
                                    <p:animMotion origin="layout" path="M -0.55781 -0.79181 L -0.46615 -0.32547 " pathEditMode="relative" rAng="0" ptsTypes="AA">
                                      <p:cBhvr>
                                        <p:cTn id="134" dur="100" fill="hold"/>
                                        <p:tgtEl>
                                          <p:spTgt spid="51"/>
                                        </p:tgtEl>
                                        <p:attrNameLst>
                                          <p:attrName>ppt_x</p:attrName>
                                          <p:attrName>ppt_y</p:attrName>
                                        </p:attrNameLst>
                                      </p:cBhvr>
                                      <p:rCtr x="4583" y="23317"/>
                                    </p:animMotion>
                                  </p:childTnLst>
                                </p:cTn>
                              </p:par>
                            </p:childTnLst>
                          </p:cTn>
                        </p:par>
                        <p:par>
                          <p:cTn id="135" fill="hold">
                            <p:stCondLst>
                              <p:cond delay="5600"/>
                            </p:stCondLst>
                            <p:childTnLst>
                              <p:par>
                                <p:cTn id="136" presetID="42" presetClass="path" presetSubtype="0" accel="50000" decel="50000" fill="hold" grpId="0" nodeType="afterEffect">
                                  <p:stCondLst>
                                    <p:cond delay="0"/>
                                  </p:stCondLst>
                                  <p:childTnLst>
                                    <p:animMotion origin="layout" path="M -0.80782 -0.7585 L -0.90782 -0.34768 " pathEditMode="relative" rAng="0" ptsTypes="AA">
                                      <p:cBhvr>
                                        <p:cTn id="137" dur="100" fill="hold"/>
                                        <p:tgtEl>
                                          <p:spTgt spid="52"/>
                                        </p:tgtEl>
                                        <p:attrNameLst>
                                          <p:attrName>ppt_x</p:attrName>
                                          <p:attrName>ppt_y</p:attrName>
                                        </p:attrNameLst>
                                      </p:cBhvr>
                                      <p:rCtr x="-5000" y="20541"/>
                                    </p:animMotion>
                                  </p:childTnLst>
                                </p:cTn>
                              </p:par>
                            </p:childTnLst>
                          </p:cTn>
                        </p:par>
                        <p:par>
                          <p:cTn id="138" fill="hold">
                            <p:stCondLst>
                              <p:cond delay="5700"/>
                            </p:stCondLst>
                            <p:childTnLst>
                              <p:par>
                                <p:cTn id="139" presetID="42" presetClass="path" presetSubtype="0" accel="50000" decel="50000" fill="hold" grpId="0" nodeType="afterEffect">
                                  <p:stCondLst>
                                    <p:cond delay="0"/>
                                  </p:stCondLst>
                                  <p:childTnLst>
                                    <p:animMotion origin="layout" path="M -0.64114 -0.7807 L -0.64114 -0.39209 " pathEditMode="relative" rAng="0" ptsTypes="AA">
                                      <p:cBhvr>
                                        <p:cTn id="140" dur="100" fill="hold"/>
                                        <p:tgtEl>
                                          <p:spTgt spid="53"/>
                                        </p:tgtEl>
                                        <p:attrNameLst>
                                          <p:attrName>ppt_x</p:attrName>
                                          <p:attrName>ppt_y</p:attrName>
                                        </p:attrNameLst>
                                      </p:cBhvr>
                                      <p:rCtr x="0" y="19431"/>
                                    </p:animMotion>
                                  </p:childTnLst>
                                </p:cTn>
                              </p:par>
                            </p:childTnLst>
                          </p:cTn>
                        </p:par>
                        <p:par>
                          <p:cTn id="141" fill="hold">
                            <p:stCondLst>
                              <p:cond delay="5800"/>
                            </p:stCondLst>
                            <p:childTnLst>
                              <p:par>
                                <p:cTn id="142" presetID="42" presetClass="path" presetSubtype="0" accel="50000" decel="50000" fill="hold" grpId="0" nodeType="afterEffect">
                                  <p:stCondLst>
                                    <p:cond delay="0"/>
                                  </p:stCondLst>
                                  <p:childTnLst>
                                    <p:animMotion origin="layout" path="M -0.83281 -0.84733 L -0.89115 -0.40319 " pathEditMode="relative" rAng="0" ptsTypes="AA">
                                      <p:cBhvr>
                                        <p:cTn id="143" dur="100" fill="hold"/>
                                        <p:tgtEl>
                                          <p:spTgt spid="54"/>
                                        </p:tgtEl>
                                        <p:attrNameLst>
                                          <p:attrName>ppt_x</p:attrName>
                                          <p:attrName>ppt_y</p:attrName>
                                        </p:attrNameLst>
                                      </p:cBhvr>
                                      <p:rCtr x="-2917" y="22207"/>
                                    </p:animMotion>
                                  </p:childTnLst>
                                </p:cTn>
                              </p:par>
                            </p:childTnLst>
                          </p:cTn>
                        </p:par>
                        <p:par>
                          <p:cTn id="144" fill="hold">
                            <p:stCondLst>
                              <p:cond delay="5900"/>
                            </p:stCondLst>
                            <p:childTnLst>
                              <p:par>
                                <p:cTn id="145" presetID="42" presetClass="path" presetSubtype="0" accel="50000" decel="50000" fill="hold" grpId="0" nodeType="afterEffect">
                                  <p:stCondLst>
                                    <p:cond delay="0"/>
                                  </p:stCondLst>
                                  <p:childTnLst>
                                    <p:animMotion origin="layout" path="M -0.79115 -0.84733 L -0.79115 -0.45871 " pathEditMode="relative" rAng="0" ptsTypes="AA">
                                      <p:cBhvr>
                                        <p:cTn id="146" dur="100" fill="hold"/>
                                        <p:tgtEl>
                                          <p:spTgt spid="55"/>
                                        </p:tgtEl>
                                        <p:attrNameLst>
                                          <p:attrName>ppt_x</p:attrName>
                                          <p:attrName>ppt_y</p:attrName>
                                        </p:attrNameLst>
                                      </p:cBhvr>
                                      <p:rCtr x="0" y="19431"/>
                                    </p:animMotion>
                                  </p:childTnLst>
                                </p:cTn>
                              </p:par>
                            </p:childTnLst>
                          </p:cTn>
                        </p:par>
                        <p:par>
                          <p:cTn id="147" fill="hold">
                            <p:stCondLst>
                              <p:cond delay="6000"/>
                            </p:stCondLst>
                            <p:childTnLst>
                              <p:par>
                                <p:cTn id="148" presetID="42" presetClass="path" presetSubtype="0" accel="50000" decel="50000" fill="hold" grpId="0" nodeType="afterEffect">
                                  <p:stCondLst>
                                    <p:cond delay="0"/>
                                  </p:stCondLst>
                                  <p:childTnLst>
                                    <p:animMotion origin="layout" path="M -0.67448 -0.84732 L -0.67448 -0.45871 " pathEditMode="relative" rAng="0" ptsTypes="AA">
                                      <p:cBhvr>
                                        <p:cTn id="149" dur="100" fill="hold"/>
                                        <p:tgtEl>
                                          <p:spTgt spid="56"/>
                                        </p:tgtEl>
                                        <p:attrNameLst>
                                          <p:attrName>ppt_x</p:attrName>
                                          <p:attrName>ppt_y</p:attrName>
                                        </p:attrNameLst>
                                      </p:cBhvr>
                                      <p:rCtr x="0" y="19431"/>
                                    </p:animMotion>
                                  </p:childTnLst>
                                </p:cTn>
                              </p:par>
                            </p:childTnLst>
                          </p:cTn>
                        </p:par>
                        <p:par>
                          <p:cTn id="150" fill="hold">
                            <p:stCondLst>
                              <p:cond delay="6100"/>
                            </p:stCondLst>
                            <p:childTnLst>
                              <p:par>
                                <p:cTn id="151" presetID="42" presetClass="path" presetSubtype="0" accel="50000" decel="50000" fill="hold" grpId="0" nodeType="afterEffect">
                                  <p:stCondLst>
                                    <p:cond delay="0"/>
                                  </p:stCondLst>
                                  <p:childTnLst>
                                    <p:animMotion origin="layout" path="M -0.86615 -0.88064 L -0.86615 -0.49202 " pathEditMode="relative" rAng="0" ptsTypes="AA">
                                      <p:cBhvr>
                                        <p:cTn id="152" dur="100" fill="hold"/>
                                        <p:tgtEl>
                                          <p:spTgt spid="57"/>
                                        </p:tgtEl>
                                        <p:attrNameLst>
                                          <p:attrName>ppt_x</p:attrName>
                                          <p:attrName>ppt_y</p:attrName>
                                        </p:attrNameLst>
                                      </p:cBhvr>
                                      <p:rCtr x="0" y="19431"/>
                                    </p:animMotion>
                                  </p:childTnLst>
                                </p:cTn>
                              </p:par>
                            </p:childTnLst>
                          </p:cTn>
                        </p:par>
                        <p:par>
                          <p:cTn id="153" fill="hold">
                            <p:stCondLst>
                              <p:cond delay="6200"/>
                            </p:stCondLst>
                            <p:childTnLst>
                              <p:par>
                                <p:cTn id="154" presetID="42" presetClass="path" presetSubtype="0" accel="50000" decel="50000" fill="hold" grpId="0" nodeType="afterEffect">
                                  <p:stCondLst>
                                    <p:cond delay="0"/>
                                  </p:stCondLst>
                                  <p:childTnLst>
                                    <p:animMotion origin="layout" path="M -0.34618 -0.61944 L -0.34618 -0.23078 " pathEditMode="relative" rAng="0" ptsTypes="AA">
                                      <p:cBhvr>
                                        <p:cTn id="155" dur="100" fill="hold"/>
                                        <p:tgtEl>
                                          <p:spTgt spid="59"/>
                                        </p:tgtEl>
                                        <p:attrNameLst>
                                          <p:attrName>ppt_x</p:attrName>
                                          <p:attrName>ppt_y</p:attrName>
                                        </p:attrNameLst>
                                      </p:cBhvr>
                                      <p:rCtr x="0" y="19421"/>
                                    </p:animMotion>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14"/>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
                                        </p:tgtEl>
                                        <p:attrNameLst>
                                          <p:attrName>style.visibility</p:attrName>
                                        </p:attrNameLst>
                                      </p:cBhvr>
                                      <p:to>
                                        <p:strVal val="visible"/>
                                      </p:to>
                                    </p:set>
                                    <p:animEffect transition="in" filter="fade">
                                      <p:cBhvr>
                                        <p:cTn id="17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1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16943"/>
            <a:ext cx="8991600" cy="4093428"/>
          </a:xfrm>
          <a:prstGeom prst="rect">
            <a:avLst/>
          </a:prstGeom>
          <a:noFill/>
        </p:spPr>
        <p:txBody>
          <a:bodyPr wrap="square" rtlCol="0">
            <a:spAutoFit/>
          </a:bodyPr>
          <a:lstStyle/>
          <a:p>
            <a:r>
              <a:rPr lang="en-US" sz="4000" dirty="0" smtClean="0">
                <a:solidFill>
                  <a:srgbClr val="000000"/>
                </a:solidFill>
              </a:rPr>
              <a:t>Example 2:  What yes/no question do you want to ask the sample of people in this audience?  </a:t>
            </a:r>
          </a:p>
          <a:p>
            <a:endParaRPr lang="en-US" sz="4000" dirty="0">
              <a:solidFill>
                <a:srgbClr val="000000"/>
              </a:solidFill>
            </a:endParaRPr>
          </a:p>
          <a:p>
            <a:endParaRPr lang="en-US" sz="4000" dirty="0" smtClean="0">
              <a:solidFill>
                <a:srgbClr val="000000"/>
              </a:solidFill>
            </a:endParaRPr>
          </a:p>
          <a:p>
            <a:endParaRPr lang="en-US" sz="3200" dirty="0" smtClean="0">
              <a:solidFill>
                <a:srgbClr val="000000"/>
              </a:solidFill>
            </a:endParaRPr>
          </a:p>
          <a:p>
            <a:endParaRPr lang="en-US" sz="2800" dirty="0" smtClean="0">
              <a:solidFill>
                <a:srgbClr val="000000"/>
              </a:solidFill>
            </a:endParaRPr>
          </a:p>
        </p:txBody>
      </p:sp>
      <p:sp>
        <p:nvSpPr>
          <p:cNvPr id="3" name="TextBox 2"/>
          <p:cNvSpPr txBox="1"/>
          <p:nvPr/>
        </p:nvSpPr>
        <p:spPr>
          <a:xfrm>
            <a:off x="152400" y="2719189"/>
            <a:ext cx="8991600" cy="1323439"/>
          </a:xfrm>
          <a:prstGeom prst="rect">
            <a:avLst/>
          </a:prstGeom>
          <a:noFill/>
        </p:spPr>
        <p:txBody>
          <a:bodyPr wrap="square" rtlCol="0">
            <a:spAutoFit/>
          </a:bodyPr>
          <a:lstStyle/>
          <a:p>
            <a:r>
              <a:rPr lang="en-US" sz="4000" dirty="0" smtClean="0">
                <a:solidFill>
                  <a:srgbClr val="000000"/>
                </a:solidFill>
              </a:rPr>
              <a:t>Raise your hand if your answer to the question is YES.  </a:t>
            </a:r>
            <a:endParaRPr lang="en-US" sz="2800" dirty="0">
              <a:solidFill>
                <a:srgbClr val="000000"/>
              </a:solidFill>
            </a:endParaRPr>
          </a:p>
        </p:txBody>
      </p:sp>
      <p:sp>
        <p:nvSpPr>
          <p:cNvPr id="5" name="Rectangle 4"/>
          <p:cNvSpPr/>
          <p:nvPr/>
        </p:nvSpPr>
        <p:spPr>
          <a:xfrm>
            <a:off x="234247" y="4465360"/>
            <a:ext cx="8642478" cy="1077218"/>
          </a:xfrm>
          <a:prstGeom prst="rect">
            <a:avLst/>
          </a:prstGeom>
          <a:solidFill>
            <a:srgbClr val="FFFF99"/>
          </a:solidFill>
          <a:ln w="28575">
            <a:solidFill>
              <a:schemeClr val="tx1"/>
            </a:solidFill>
          </a:ln>
        </p:spPr>
        <p:txBody>
          <a:bodyPr wrap="square">
            <a:spAutoFit/>
          </a:bodyPr>
          <a:lstStyle/>
          <a:p>
            <a:r>
              <a:rPr lang="en-US" sz="3200" dirty="0" smtClean="0"/>
              <a:t>Example #2 : Find a 90% confidence interval for the proportion who answer “yes” to this question.</a:t>
            </a:r>
            <a:endParaRPr lang="en-US" sz="2400" i="1" dirty="0"/>
          </a:p>
        </p:txBody>
      </p:sp>
    </p:spTree>
    <p:extLst>
      <p:ext uri="{BB962C8B-B14F-4D97-AF65-F5344CB8AC3E}">
        <p14:creationId xmlns:p14="http://schemas.microsoft.com/office/powerpoint/2010/main" val="22820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46"/>
            <a:ext cx="8229600" cy="1143000"/>
          </a:xfrm>
        </p:spPr>
        <p:txBody>
          <a:bodyPr/>
          <a:lstStyle/>
          <a:p>
            <a:r>
              <a:rPr lang="en-US" b="1" dirty="0" smtClean="0">
                <a:solidFill>
                  <a:srgbClr val="C00000"/>
                </a:solidFill>
              </a:rPr>
              <a:t>Example 3: 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228710"/>
            <a:ext cx="7900988" cy="2308324"/>
          </a:xfrm>
          <a:prstGeom prst="rect">
            <a:avLst/>
          </a:prstGeom>
          <a:noFill/>
        </p:spPr>
        <p:txBody>
          <a:bodyPr wrap="square" rtlCol="0">
            <a:spAutoFit/>
          </a:bodyPr>
          <a:lstStyle/>
          <a:p>
            <a:r>
              <a:rPr lang="en-US" sz="3600" dirty="0" smtClean="0"/>
              <a:t>What is the difference in mean amount of calcium excreted between people who drink diet cola and people who drink water?</a:t>
            </a:r>
            <a:endParaRPr lang="en-US" sz="3600" dirty="0"/>
          </a:p>
        </p:txBody>
      </p:sp>
      <p:sp>
        <p:nvSpPr>
          <p:cNvPr id="5" name="TextBox 4"/>
          <p:cNvSpPr txBox="1"/>
          <p:nvPr/>
        </p:nvSpPr>
        <p:spPr>
          <a:xfrm>
            <a:off x="666743" y="3567174"/>
            <a:ext cx="7900988" cy="1200329"/>
          </a:xfrm>
          <a:prstGeom prst="rect">
            <a:avLst/>
          </a:prstGeom>
          <a:noFill/>
        </p:spPr>
        <p:txBody>
          <a:bodyPr wrap="square" rtlCol="0">
            <a:spAutoFit/>
          </a:bodyPr>
          <a:lstStyle/>
          <a:p>
            <a:r>
              <a:rPr lang="en-US" sz="3600" dirty="0" smtClean="0"/>
              <a:t>Find a 95% confidence interval for the difference in means.  </a:t>
            </a:r>
          </a:p>
        </p:txBody>
      </p:sp>
    </p:spTree>
    <p:extLst>
      <p:ext uri="{BB962C8B-B14F-4D97-AF65-F5344CB8AC3E}">
        <p14:creationId xmlns:p14="http://schemas.microsoft.com/office/powerpoint/2010/main" val="10193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Advantages of Lock</a:t>
            </a:r>
            <a:r>
              <a:rPr lang="en-US" b="1" u="sng" baseline="30000" dirty="0" smtClean="0"/>
              <a:t>5</a:t>
            </a:r>
            <a:endParaRPr lang="en-US" b="1" u="sng" dirty="0"/>
          </a:p>
        </p:txBody>
      </p:sp>
      <p:sp>
        <p:nvSpPr>
          <p:cNvPr id="3" name="TextBox 2"/>
          <p:cNvSpPr txBox="1"/>
          <p:nvPr/>
        </p:nvSpPr>
        <p:spPr>
          <a:xfrm>
            <a:off x="441754" y="1438439"/>
            <a:ext cx="8460208" cy="3539430"/>
          </a:xfrm>
          <a:prstGeom prst="rect">
            <a:avLst/>
          </a:prstGeom>
          <a:noFill/>
        </p:spPr>
        <p:txBody>
          <a:bodyPr wrap="square" rtlCol="0">
            <a:spAutoFit/>
          </a:bodyPr>
          <a:lstStyle/>
          <a:p>
            <a:r>
              <a:rPr lang="en-US" sz="3200" dirty="0" smtClean="0"/>
              <a:t>1. All examples and exercises based on real data – chosen to be interesting to students (and instructors!)</a:t>
            </a:r>
          </a:p>
          <a:p>
            <a:r>
              <a:rPr lang="en-US" sz="3200" i="1" dirty="0" smtClean="0"/>
              <a:t>	Just open to any exercise set!</a:t>
            </a:r>
          </a:p>
          <a:p>
            <a:endParaRPr lang="en-US" sz="3200" dirty="0"/>
          </a:p>
          <a:p>
            <a:r>
              <a:rPr lang="en-US" sz="3200" dirty="0" smtClean="0"/>
              <a:t>2. Lots of resources to help instructors (all created by us, the Locks)</a:t>
            </a:r>
          </a:p>
        </p:txBody>
      </p:sp>
    </p:spTree>
    <p:extLst>
      <p:ext uri="{BB962C8B-B14F-4D97-AF65-F5344CB8AC3E}">
        <p14:creationId xmlns:p14="http://schemas.microsoft.com/office/powerpoint/2010/main" val="1249697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7200" dirty="0" smtClean="0"/>
              <a:t>What About Hypothesis Tests? </a:t>
            </a:r>
            <a:endParaRPr lang="en-US" sz="7200"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8426" y="4002374"/>
            <a:ext cx="5066676" cy="1015663"/>
          </a:xfrm>
          <a:prstGeom prst="rect">
            <a:avLst/>
          </a:prstGeom>
          <a:noFill/>
        </p:spPr>
        <p:txBody>
          <a:bodyPr wrap="square" rtlCol="0">
            <a:spAutoFit/>
          </a:bodyPr>
          <a:lstStyle/>
          <a:p>
            <a:r>
              <a:rPr lang="en-US" sz="6000" i="1" dirty="0" smtClean="0">
                <a:solidFill>
                  <a:srgbClr val="C00000"/>
                </a:solidFill>
              </a:rPr>
              <a:t>Say what????</a:t>
            </a:r>
            <a:endParaRPr lang="en-US" sz="6000" i="1" dirty="0">
              <a:solidFill>
                <a:srgbClr val="C00000"/>
              </a:solidFill>
            </a:endParaRPr>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1877437"/>
          </a:xfrm>
          <a:prstGeom prst="rect">
            <a:avLst/>
          </a:prstGeom>
          <a:noFill/>
        </p:spPr>
        <p:txBody>
          <a:bodyPr wrap="square" rtlCol="0">
            <a:spAutoFit/>
          </a:bodyPr>
          <a:lstStyle/>
          <a:p>
            <a:r>
              <a:rPr lang="en-US" sz="3200" dirty="0" smtClean="0">
                <a:solidFill>
                  <a:prstClr val="black"/>
                </a:solidFill>
                <a:latin typeface="Cambria" pitchFamily="18" charset="0"/>
                <a:cs typeface="Times New Roman" pitchFamily="18" charset="0"/>
              </a:rPr>
              <a:t>Example 1: </a:t>
            </a:r>
            <a:r>
              <a:rPr lang="en-US" sz="3200" i="1" dirty="0" smtClean="0">
                <a:solidFill>
                  <a:prstClr val="black"/>
                </a:solidFill>
                <a:latin typeface="Cambria" pitchFamily="18" charset="0"/>
                <a:cs typeface="Times New Roman" pitchFamily="18" charset="0"/>
              </a:rPr>
              <a:t>Beer and Mosquitoes</a:t>
            </a:r>
          </a:p>
          <a:p>
            <a:endParaRPr lang="en-US" sz="2400" dirty="0" smtClean="0">
              <a:solidFill>
                <a:prstClr val="black"/>
              </a:solidFill>
              <a:latin typeface="Cambria" pitchFamily="18" charset="0"/>
              <a:cs typeface="Times New Roman" pitchFamily="18" charset="0"/>
            </a:endParaRPr>
          </a:p>
          <a:p>
            <a:r>
              <a:rPr lang="en-US" sz="3200" dirty="0" smtClean="0">
                <a:solidFill>
                  <a:prstClr val="black"/>
                </a:solidFill>
                <a:latin typeface="Cambria" pitchFamily="18" charset="0"/>
                <a:cs typeface="Times New Roman" pitchFamily="18" charset="0"/>
              </a:rPr>
              <a:t>Does consuming beer attract mosquitoes? </a:t>
            </a:r>
          </a:p>
          <a:p>
            <a:r>
              <a:rPr lang="en-US" sz="2800" dirty="0" smtClean="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457200" y="2057400"/>
            <a:ext cx="8229600" cy="4093428"/>
          </a:xfrm>
          <a:prstGeom prst="rect">
            <a:avLst/>
          </a:prstGeom>
          <a:noFill/>
        </p:spPr>
        <p:txBody>
          <a:bodyPr wrap="square" rtlCol="0">
            <a:spAutoFit/>
          </a:bodyPr>
          <a:lstStyle/>
          <a:p>
            <a:r>
              <a:rPr lang="en-US" sz="2800" u="sng" dirty="0" smtClean="0">
                <a:solidFill>
                  <a:prstClr val="black"/>
                </a:solidFill>
                <a:latin typeface="Cambria" pitchFamily="18" charset="0"/>
                <a:cs typeface="Times New Roman" pitchFamily="18" charset="0"/>
              </a:rPr>
              <a:t>Experiment</a:t>
            </a:r>
            <a:r>
              <a:rPr lang="en-US" sz="2800" dirty="0" smtClean="0">
                <a:solidFill>
                  <a:prstClr val="black"/>
                </a:solidFill>
                <a:latin typeface="Cambria" pitchFamily="18" charset="0"/>
                <a:cs typeface="Times New Roman" pitchFamily="18" charset="0"/>
              </a:rPr>
              <a:t>: </a:t>
            </a:r>
          </a:p>
          <a:p>
            <a:r>
              <a:rPr lang="en-US" sz="2800" dirty="0" smtClean="0">
                <a:solidFill>
                  <a:prstClr val="black"/>
                </a:solidFill>
                <a:latin typeface="Cambria" pitchFamily="18" charset="0"/>
                <a:cs typeface="Times New Roman" pitchFamily="18" charset="0"/>
              </a:rPr>
              <a:t>25 volunteers drank a liter of beer,</a:t>
            </a:r>
          </a:p>
          <a:p>
            <a:r>
              <a:rPr lang="en-US" sz="2800" dirty="0" smtClean="0">
                <a:solidFill>
                  <a:prstClr val="black"/>
                </a:solidFill>
                <a:latin typeface="Cambria" pitchFamily="18" charset="0"/>
                <a:cs typeface="Times New Roman" pitchFamily="18" charset="0"/>
              </a:rPr>
              <a:t>18 volunteers drank a liter of water</a:t>
            </a:r>
          </a:p>
          <a:p>
            <a:r>
              <a:rPr lang="en-US" sz="2800" dirty="0" smtClean="0">
                <a:solidFill>
                  <a:prstClr val="black"/>
                </a:solidFill>
                <a:latin typeface="Cambria" pitchFamily="18" charset="0"/>
                <a:cs typeface="Times New Roman" pitchFamily="18" charset="0"/>
              </a:rPr>
              <a:t>Randomly assigned!</a:t>
            </a:r>
          </a:p>
          <a:p>
            <a:r>
              <a:rPr lang="en-US" sz="2800" dirty="0" smtClean="0">
                <a:solidFill>
                  <a:prstClr val="black"/>
                </a:solidFill>
                <a:latin typeface="Cambria" pitchFamily="18" charset="0"/>
                <a:cs typeface="Times New Roman" pitchFamily="18" charset="0"/>
              </a:rPr>
              <a:t>Mosquitoes were caught in traps as they approached the volunteers.</a:t>
            </a:r>
            <a:r>
              <a:rPr lang="en-US" sz="2400" baseline="30000" dirty="0" smtClean="0">
                <a:solidFill>
                  <a:prstClr val="black"/>
                </a:solidFill>
                <a:latin typeface="Cambria" pitchFamily="18" charset="0"/>
                <a:cs typeface="Times New Roman" pitchFamily="18" charset="0"/>
              </a:rPr>
              <a:t>1</a:t>
            </a:r>
            <a:r>
              <a:rPr lang="en-US" sz="2400" dirty="0" smtClean="0">
                <a:solidFill>
                  <a:prstClr val="black"/>
                </a:solidFill>
                <a:latin typeface="Cambria" pitchFamily="18" charset="0"/>
                <a:cs typeface="Times New Roman" pitchFamily="18" charset="0"/>
              </a:rPr>
              <a:t> </a:t>
            </a:r>
          </a:p>
          <a:p>
            <a:endParaRPr lang="en-US" sz="2800" dirty="0" smtClean="0">
              <a:solidFill>
                <a:prstClr val="black"/>
              </a:solidFill>
              <a:latin typeface="Cambria" pitchFamily="18" charset="0"/>
              <a:cs typeface="Times New Roman" pitchFamily="18" charset="0"/>
            </a:endParaRPr>
          </a:p>
          <a:p>
            <a:endParaRPr lang="en-US" sz="2800" dirty="0" smtClean="0">
              <a:solidFill>
                <a:prstClr val="black"/>
              </a:solidFill>
              <a:latin typeface="Cambria" pitchFamily="18" charset="0"/>
              <a:cs typeface="Times New Roman" pitchFamily="18" charset="0"/>
            </a:endParaRPr>
          </a:p>
          <a:p>
            <a:r>
              <a:rPr lang="en-US" baseline="30000" dirty="0" smtClean="0">
                <a:solidFill>
                  <a:prstClr val="black"/>
                </a:solidFill>
                <a:latin typeface="Cambria" pitchFamily="18" charset="0"/>
                <a:cs typeface="Times New Roman" pitchFamily="18" charset="0"/>
              </a:rPr>
              <a:t>1</a:t>
            </a:r>
            <a:r>
              <a:rPr lang="en-US" dirty="0" smtClean="0">
                <a:solidFill>
                  <a:prstClr val="black"/>
                </a:solidFill>
                <a:latin typeface="Cambria" pitchFamily="18" charset="0"/>
                <a:cs typeface="Times New Roman" pitchFamily="18" charset="0"/>
              </a:rPr>
              <a:t> </a:t>
            </a:r>
            <a:r>
              <a:rPr lang="en-US" dirty="0" err="1" smtClean="0">
                <a:solidFill>
                  <a:prstClr val="black"/>
                </a:solidFill>
                <a:latin typeface="Cambria" pitchFamily="18" charset="0"/>
                <a:cs typeface="Times New Roman" pitchFamily="18" charset="0"/>
              </a:rPr>
              <a:t>Lefvre</a:t>
            </a:r>
            <a:r>
              <a:rPr lang="en-US" dirty="0" smtClean="0">
                <a:solidFill>
                  <a:prstClr val="black"/>
                </a:solidFill>
                <a:latin typeface="Cambria" pitchFamily="18" charset="0"/>
                <a:cs typeface="Times New Roman" pitchFamily="18" charset="0"/>
              </a:rPr>
              <a:t>, T., et. al.,  “Beer Consumption Increases Human Attractiveness to Malaria Mosquitoes, ” </a:t>
            </a:r>
            <a:r>
              <a:rPr lang="en-US" i="1" dirty="0" err="1" smtClean="0">
                <a:solidFill>
                  <a:prstClr val="black"/>
                </a:solidFill>
                <a:latin typeface="Cambria" pitchFamily="18" charset="0"/>
                <a:cs typeface="Times New Roman" pitchFamily="18" charset="0"/>
              </a:rPr>
              <a:t>PLoS</a:t>
            </a:r>
            <a:r>
              <a:rPr lang="en-US" i="1" dirty="0" smtClean="0">
                <a:solidFill>
                  <a:prstClr val="black"/>
                </a:solidFill>
                <a:latin typeface="Cambria" pitchFamily="18" charset="0"/>
                <a:cs typeface="Times New Roman" pitchFamily="18" charset="0"/>
              </a:rPr>
              <a:t> ONE, </a:t>
            </a:r>
            <a:r>
              <a:rPr lang="en-US" dirty="0" smtClean="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Beer and Mosquitoes</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5027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088"/>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6162503"/>
              </p:ext>
            </p:extLst>
          </p:nvPr>
        </p:nvGraphicFramePr>
        <p:xfrm>
          <a:off x="706438" y="1385888"/>
          <a:ext cx="1443037" cy="1706562"/>
        </p:xfrm>
        <a:graphic>
          <a:graphicData uri="http://schemas.openxmlformats.org/presentationml/2006/ole">
            <mc:AlternateContent xmlns:mc="http://schemas.openxmlformats.org/markup-compatibility/2006">
              <mc:Choice xmlns:v="urn:schemas-microsoft-com:vml" Requires="v">
                <p:oleObj spid="_x0000_s1213" name="Equation" r:id="rId5" imgW="622300" imgH="736600" progId="Equation.3">
                  <p:embed/>
                </p:oleObj>
              </mc:Choice>
              <mc:Fallback>
                <p:oleObj name="Equation" r:id="rId5" imgW="622300" imgH="736600" progId="Equation.3">
                  <p:embed/>
                  <p:pic>
                    <p:nvPicPr>
                      <p:cNvPr id="0" name="Picture 2"/>
                      <p:cNvPicPr>
                        <a:picLocks noChangeAspect="1" noChangeArrowheads="1"/>
                      </p:cNvPicPr>
                      <p:nvPr/>
                    </p:nvPicPr>
                    <p:blipFill>
                      <a:blip r:embed="rId6"/>
                      <a:srcRect/>
                      <a:stretch>
                        <a:fillRect/>
                      </a:stretch>
                    </p:blipFill>
                    <p:spPr bwMode="auto">
                      <a:xfrm>
                        <a:off x="706438" y="1385888"/>
                        <a:ext cx="1443037" cy="170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rgbClr val="C00000"/>
                </a:solidFill>
              </a:rPr>
              <a:t>3. Calculate numbers and plug into formula</a:t>
            </a:r>
            <a:endParaRPr lang="en-US" dirty="0">
              <a:solidFill>
                <a:srgbClr val="C00000"/>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rgbClr val="C00000"/>
                </a:solidFill>
              </a:rPr>
              <a:t>4. Plug into calculator</a:t>
            </a:r>
            <a:endParaRPr lang="en-US" dirty="0">
              <a:solidFill>
                <a:srgbClr val="C00000"/>
              </a:solidFill>
            </a:endParaRPr>
          </a:p>
        </p:txBody>
      </p:sp>
      <p:sp>
        <p:nvSpPr>
          <p:cNvPr id="13" name="TextBox 12"/>
          <p:cNvSpPr txBox="1"/>
          <p:nvPr/>
        </p:nvSpPr>
        <p:spPr>
          <a:xfrm>
            <a:off x="2390760" y="1066800"/>
            <a:ext cx="4191000" cy="369332"/>
          </a:xfrm>
          <a:prstGeom prst="rect">
            <a:avLst/>
          </a:prstGeom>
          <a:noFill/>
        </p:spPr>
        <p:txBody>
          <a:bodyPr wrap="square" rtlCol="0">
            <a:spAutoFit/>
          </a:bodyPr>
          <a:lstStyle/>
          <a:p>
            <a:r>
              <a:rPr lang="en-US" dirty="0" smtClean="0">
                <a:solidFill>
                  <a:srgbClr val="C00000"/>
                </a:solidFill>
              </a:rPr>
              <a:t>5. Which theoretical distribution?</a:t>
            </a:r>
            <a:endParaRPr lang="en-US" dirty="0">
              <a:solidFill>
                <a:srgbClr val="C00000"/>
              </a:solidFill>
            </a:endParaRPr>
          </a:p>
        </p:txBody>
      </p:sp>
      <p:sp>
        <p:nvSpPr>
          <p:cNvPr id="14" name="TextBox 13"/>
          <p:cNvSpPr txBox="1"/>
          <p:nvPr/>
        </p:nvSpPr>
        <p:spPr>
          <a:xfrm>
            <a:off x="2376472" y="1600200"/>
            <a:ext cx="990600" cy="369332"/>
          </a:xfrm>
          <a:prstGeom prst="rect">
            <a:avLst/>
          </a:prstGeom>
          <a:noFill/>
        </p:spPr>
        <p:txBody>
          <a:bodyPr wrap="square" rtlCol="0">
            <a:spAutoFit/>
          </a:bodyPr>
          <a:lstStyle/>
          <a:p>
            <a:r>
              <a:rPr lang="en-US" dirty="0" smtClean="0">
                <a:solidFill>
                  <a:srgbClr val="C00000"/>
                </a:solidFill>
              </a:rPr>
              <a:t>6.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p:sp>
        <p:nvSpPr>
          <p:cNvPr id="15" name="TextBox 14"/>
          <p:cNvSpPr txBox="1"/>
          <p:nvPr/>
        </p:nvSpPr>
        <p:spPr>
          <a:xfrm>
            <a:off x="2405048" y="2124080"/>
            <a:ext cx="1557352" cy="369332"/>
          </a:xfrm>
          <a:prstGeom prst="rect">
            <a:avLst/>
          </a:prstGeom>
          <a:noFill/>
        </p:spPr>
        <p:txBody>
          <a:bodyPr wrap="square" rtlCol="0">
            <a:spAutoFit/>
          </a:bodyPr>
          <a:lstStyle/>
          <a:p>
            <a:r>
              <a:rPr lang="en-US" dirty="0" smtClean="0">
                <a:solidFill>
                  <a:srgbClr val="C00000"/>
                </a:solidFill>
              </a:rPr>
              <a:t>7. find p-value</a:t>
            </a:r>
            <a:endParaRPr lang="en-US" dirty="0">
              <a:solidFill>
                <a:srgbClr val="C00000"/>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b="1" dirty="0" smtClean="0">
                <a:solidFill>
                  <a:schemeClr val="tx2">
                    <a:lumMod val="75000"/>
                  </a:schemeClr>
                </a:solidFill>
              </a:rPr>
              <a:t>0.0005 &lt; p-value &lt; 0.001</a:t>
            </a:r>
            <a:endParaRPr lang="en-US" b="1" dirty="0">
              <a:solidFill>
                <a:schemeClr val="tx2">
                  <a:lumMod val="75000"/>
                </a:schemeClr>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1214"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1215"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76232" y="690544"/>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7" grpId="0" animBg="1"/>
      <p:bldP spid="18"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898186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Tree>
    <p:custDataLst>
      <p:tags r:id="rId1"/>
    </p:custDataLst>
    <p:extLst>
      <p:ext uri="{BB962C8B-B14F-4D97-AF65-F5344CB8AC3E}">
        <p14:creationId xmlns:p14="http://schemas.microsoft.com/office/powerpoint/2010/main" val="3432143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923724" y="1016258"/>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Tree>
    <p:custDataLst>
      <p:tags r:id="rId1"/>
    </p:custDataLst>
    <p:extLst>
      <p:ext uri="{BB962C8B-B14F-4D97-AF65-F5344CB8AC3E}">
        <p14:creationId xmlns:p14="http://schemas.microsoft.com/office/powerpoint/2010/main" val="39126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838200" y="990600"/>
            <a:ext cx="4114800" cy="954107"/>
          </a:xfrm>
          <a:prstGeom prst="rect">
            <a:avLst/>
          </a:prstGeom>
          <a:noFill/>
        </p:spPr>
        <p:txBody>
          <a:bodyPr wrap="square" rtlCol="0">
            <a:spAutoFit/>
          </a:bodyPr>
          <a:lstStyle/>
          <a:p>
            <a:endParaRPr lang="en-US" dirty="0" smtClean="0">
              <a:solidFill>
                <a:prstClr val="black"/>
              </a:solidFill>
            </a:endParaRPr>
          </a:p>
          <a:p>
            <a:endParaRPr lang="en-US" sz="600" dirty="0" smtClean="0">
              <a:solidFill>
                <a:prstClr val="black"/>
              </a:solidFill>
            </a:endParaRPr>
          </a:p>
          <a:p>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914400" y="10147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 </a:t>
            </a:r>
          </a:p>
          <a:p>
            <a:r>
              <a:rPr lang="en-US" sz="1400" dirty="0" smtClean="0">
                <a:solidFill>
                  <a:prstClr val="black"/>
                </a:solidFill>
              </a:rPr>
              <a:t>                  </a:t>
            </a:r>
            <a:endParaRPr lang="en-US" sz="1200" dirty="0" smtClean="0">
              <a:solidFill>
                <a:prstClr val="black"/>
              </a:solidFill>
            </a:endParaRP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6" name="Rectangle 5"/>
          <p:cNvSpPr/>
          <p:nvPr/>
        </p:nvSpPr>
        <p:spPr>
          <a:xfrm>
            <a:off x="1752600" y="1371600"/>
            <a:ext cx="1219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33600" y="1600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057400" y="1676400"/>
            <a:ext cx="457200" cy="276999"/>
          </a:xfrm>
          <a:prstGeom prst="rect">
            <a:avLst/>
          </a:prstGeom>
          <a:noFill/>
        </p:spPr>
        <p:txBody>
          <a:bodyPr wrap="square" rtlCol="0">
            <a:spAutoFit/>
          </a:bodyPr>
          <a:lstStyle/>
          <a:p>
            <a:r>
              <a:rPr lang="en-US" sz="1200" dirty="0" smtClean="0">
                <a:solidFill>
                  <a:prstClr val="black"/>
                </a:solidFill>
              </a:rPr>
              <a:t>27</a:t>
            </a:r>
            <a:endParaRPr lang="en-US" sz="1200" dirty="0">
              <a:solidFill>
                <a:prstClr val="black"/>
              </a:solidFill>
            </a:endParaRPr>
          </a:p>
        </p:txBody>
      </p:sp>
      <p:sp>
        <p:nvSpPr>
          <p:cNvPr id="9" name="TextBox 8"/>
          <p:cNvSpPr txBox="1"/>
          <p:nvPr/>
        </p:nvSpPr>
        <p:spPr>
          <a:xfrm>
            <a:off x="2362200" y="1676400"/>
            <a:ext cx="381000" cy="276999"/>
          </a:xfrm>
          <a:prstGeom prst="rect">
            <a:avLst/>
          </a:prstGeom>
          <a:noFill/>
        </p:spPr>
        <p:txBody>
          <a:bodyPr wrap="square" rtlCol="0">
            <a:spAutoFit/>
          </a:bodyPr>
          <a:lstStyle/>
          <a:p>
            <a:r>
              <a:rPr lang="en-US" sz="1200" dirty="0" smtClean="0">
                <a:solidFill>
                  <a:prstClr val="black"/>
                </a:solidFill>
              </a:rPr>
              <a:t>21</a:t>
            </a:r>
            <a:endParaRPr lang="en-US" sz="1200" dirty="0">
              <a:solidFill>
                <a:prstClr val="black"/>
              </a:solidFill>
            </a:endParaRPr>
          </a:p>
        </p:txBody>
      </p:sp>
      <p:sp>
        <p:nvSpPr>
          <p:cNvPr id="10" name="TextBox 9"/>
          <p:cNvSpPr txBox="1"/>
          <p:nvPr/>
        </p:nvSpPr>
        <p:spPr>
          <a:xfrm>
            <a:off x="990600" y="1905000"/>
            <a:ext cx="457200" cy="4339650"/>
          </a:xfrm>
          <a:prstGeom prst="rect">
            <a:avLst/>
          </a:prstGeom>
          <a:noFill/>
        </p:spPr>
        <p:txBody>
          <a:bodyPr wrap="square" rtlCol="0">
            <a:spAutoFit/>
          </a:bodyPr>
          <a:lstStyle/>
          <a:p>
            <a:r>
              <a:rPr lang="en-US" sz="1200" dirty="0" smtClean="0">
                <a:solidFill>
                  <a:prstClr val="black"/>
                </a:solidFill>
              </a:rPr>
              <a:t>21</a:t>
            </a:r>
          </a:p>
          <a:p>
            <a:r>
              <a:rPr lang="en-US" sz="1200" dirty="0" smtClean="0">
                <a:solidFill>
                  <a:prstClr val="black"/>
                </a:solidFill>
              </a:rPr>
              <a:t>27</a:t>
            </a:r>
          </a:p>
          <a:p>
            <a:r>
              <a:rPr lang="en-US" sz="1200" dirty="0" smtClean="0">
                <a:solidFill>
                  <a:prstClr val="black"/>
                </a:solidFill>
              </a:rPr>
              <a:t>24</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24</a:t>
            </a:r>
          </a:p>
          <a:p>
            <a:r>
              <a:rPr lang="en-US" sz="1200" dirty="0" smtClean="0">
                <a:solidFill>
                  <a:prstClr val="black"/>
                </a:solidFill>
              </a:rPr>
              <a:t>31</a:t>
            </a:r>
          </a:p>
          <a:p>
            <a:r>
              <a:rPr lang="en-US" sz="1200" dirty="0" smtClean="0">
                <a:solidFill>
                  <a:prstClr val="black"/>
                </a:solidFill>
              </a:rPr>
              <a:t>13</a:t>
            </a:r>
          </a:p>
          <a:p>
            <a:r>
              <a:rPr lang="en-US" sz="1200" dirty="0" smtClean="0">
                <a:solidFill>
                  <a:prstClr val="black"/>
                </a:solidFill>
              </a:rPr>
              <a:t>18</a:t>
            </a:r>
          </a:p>
          <a:p>
            <a:r>
              <a:rPr lang="en-US" sz="1200" dirty="0" smtClean="0">
                <a:solidFill>
                  <a:prstClr val="black"/>
                </a:solidFill>
              </a:rPr>
              <a:t>24</a:t>
            </a:r>
          </a:p>
          <a:p>
            <a:r>
              <a:rPr lang="en-US" sz="1200" dirty="0" smtClean="0">
                <a:solidFill>
                  <a:prstClr val="black"/>
                </a:solidFill>
              </a:rPr>
              <a:t>25</a:t>
            </a:r>
          </a:p>
          <a:p>
            <a:r>
              <a:rPr lang="en-US" sz="1200" dirty="0" smtClean="0">
                <a:solidFill>
                  <a:prstClr val="black"/>
                </a:solidFill>
              </a:rPr>
              <a:t>21</a:t>
            </a:r>
          </a:p>
          <a:p>
            <a:r>
              <a:rPr lang="en-US" sz="1200" dirty="0" smtClean="0">
                <a:solidFill>
                  <a:prstClr val="black"/>
                </a:solidFill>
              </a:rPr>
              <a:t>18</a:t>
            </a:r>
          </a:p>
          <a:p>
            <a:r>
              <a:rPr lang="en-US" sz="1200" dirty="0" smtClean="0">
                <a:solidFill>
                  <a:prstClr val="black"/>
                </a:solidFill>
              </a:rPr>
              <a:t>12</a:t>
            </a:r>
          </a:p>
          <a:p>
            <a:r>
              <a:rPr lang="en-US" sz="1200" dirty="0" smtClean="0">
                <a:solidFill>
                  <a:prstClr val="black"/>
                </a:solidFill>
              </a:rPr>
              <a:t>19</a:t>
            </a:r>
          </a:p>
          <a:p>
            <a:r>
              <a:rPr lang="en-US" sz="1200" dirty="0" smtClean="0">
                <a:solidFill>
                  <a:prstClr val="black"/>
                </a:solidFill>
              </a:rPr>
              <a:t>18</a:t>
            </a:r>
          </a:p>
          <a:p>
            <a:r>
              <a:rPr lang="en-US" sz="1200" dirty="0" smtClean="0">
                <a:solidFill>
                  <a:prstClr val="black"/>
                </a:solidFill>
              </a:rPr>
              <a:t>28</a:t>
            </a:r>
          </a:p>
          <a:p>
            <a:r>
              <a:rPr lang="en-US" sz="1200" dirty="0" smtClean="0">
                <a:solidFill>
                  <a:prstClr val="black"/>
                </a:solidFill>
              </a:rPr>
              <a:t>22</a:t>
            </a:r>
          </a:p>
          <a:p>
            <a:r>
              <a:rPr lang="en-US" sz="1200" dirty="0" smtClean="0">
                <a:solidFill>
                  <a:prstClr val="black"/>
                </a:solidFill>
              </a:rPr>
              <a:t>19</a:t>
            </a:r>
          </a:p>
          <a:p>
            <a:r>
              <a:rPr lang="en-US" sz="1200" dirty="0" smtClean="0">
                <a:solidFill>
                  <a:prstClr val="black"/>
                </a:solidFill>
              </a:rPr>
              <a:t>27</a:t>
            </a:r>
          </a:p>
          <a:p>
            <a:r>
              <a:rPr lang="en-US" sz="1200" dirty="0" smtClean="0">
                <a:solidFill>
                  <a:prstClr val="black"/>
                </a:solidFill>
              </a:rPr>
              <a:t>20</a:t>
            </a:r>
          </a:p>
          <a:p>
            <a:r>
              <a:rPr lang="en-US" sz="1200" dirty="0" smtClean="0">
                <a:solidFill>
                  <a:prstClr val="black"/>
                </a:solidFill>
              </a:rPr>
              <a:t>23</a:t>
            </a:r>
          </a:p>
          <a:p>
            <a:r>
              <a:rPr lang="en-US" sz="1200" dirty="0" smtClean="0">
                <a:solidFill>
                  <a:prstClr val="black"/>
                </a:solidFill>
              </a:rPr>
              <a:t>22</a:t>
            </a:r>
            <a:endParaRPr lang="en-US" sz="1200" dirty="0">
              <a:solidFill>
                <a:prstClr val="black"/>
              </a:solidFill>
            </a:endParaRPr>
          </a:p>
        </p:txBody>
      </p:sp>
      <p:sp>
        <p:nvSpPr>
          <p:cNvPr id="11" name="TextBox 10"/>
          <p:cNvSpPr txBox="1"/>
          <p:nvPr/>
        </p:nvSpPr>
        <p:spPr>
          <a:xfrm>
            <a:off x="3429000" y="1905000"/>
            <a:ext cx="457200" cy="3231654"/>
          </a:xfrm>
          <a:prstGeom prst="rect">
            <a:avLst/>
          </a:prstGeom>
          <a:noFill/>
        </p:spPr>
        <p:txBody>
          <a:bodyPr wrap="square" rtlCol="0">
            <a:spAutoFit/>
          </a:bodyPr>
          <a:lstStyle/>
          <a:p>
            <a:r>
              <a:rPr lang="en-US" sz="1200" dirty="0" smtClean="0">
                <a:solidFill>
                  <a:prstClr val="black"/>
                </a:solidFill>
              </a:rPr>
              <a:t>20</a:t>
            </a:r>
          </a:p>
          <a:p>
            <a:r>
              <a:rPr lang="en-US" sz="1200" dirty="0" smtClean="0">
                <a:solidFill>
                  <a:prstClr val="black"/>
                </a:solidFill>
              </a:rPr>
              <a:t>26</a:t>
            </a:r>
          </a:p>
          <a:p>
            <a:r>
              <a:rPr lang="en-US" sz="1200" dirty="0" smtClean="0">
                <a:solidFill>
                  <a:prstClr val="black"/>
                </a:solidFill>
              </a:rPr>
              <a:t>31</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15</a:t>
            </a:r>
          </a:p>
          <a:p>
            <a:r>
              <a:rPr lang="en-US" sz="1200" dirty="0" smtClean="0">
                <a:solidFill>
                  <a:prstClr val="black"/>
                </a:solidFill>
              </a:rPr>
              <a:t>22</a:t>
            </a:r>
          </a:p>
          <a:p>
            <a:r>
              <a:rPr lang="en-US" sz="1200" dirty="0" smtClean="0">
                <a:solidFill>
                  <a:prstClr val="black"/>
                </a:solidFill>
              </a:rPr>
              <a:t>12</a:t>
            </a:r>
          </a:p>
          <a:p>
            <a:r>
              <a:rPr lang="en-US" sz="1200" dirty="0" smtClean="0">
                <a:solidFill>
                  <a:prstClr val="black"/>
                </a:solidFill>
              </a:rPr>
              <a:t>24</a:t>
            </a:r>
          </a:p>
          <a:p>
            <a:r>
              <a:rPr lang="en-US" sz="1200" dirty="0" smtClean="0">
                <a:solidFill>
                  <a:prstClr val="black"/>
                </a:solidFill>
              </a:rPr>
              <a:t>29</a:t>
            </a:r>
          </a:p>
          <a:p>
            <a:r>
              <a:rPr lang="en-US" sz="1200" dirty="0" smtClean="0">
                <a:solidFill>
                  <a:prstClr val="black"/>
                </a:solidFill>
              </a:rPr>
              <a:t>20</a:t>
            </a:r>
          </a:p>
          <a:p>
            <a:r>
              <a:rPr lang="en-US" sz="1200" dirty="0" smtClean="0">
                <a:solidFill>
                  <a:prstClr val="black"/>
                </a:solidFill>
              </a:rPr>
              <a:t>27</a:t>
            </a:r>
          </a:p>
          <a:p>
            <a:r>
              <a:rPr lang="en-US" sz="1200" dirty="0" smtClean="0">
                <a:solidFill>
                  <a:prstClr val="black"/>
                </a:solidFill>
              </a:rPr>
              <a:t>29</a:t>
            </a:r>
          </a:p>
          <a:p>
            <a:r>
              <a:rPr lang="en-US" sz="1200" dirty="0" smtClean="0">
                <a:solidFill>
                  <a:prstClr val="black"/>
                </a:solidFill>
              </a:rPr>
              <a:t>17</a:t>
            </a:r>
          </a:p>
          <a:p>
            <a:r>
              <a:rPr lang="en-US" sz="1200" dirty="0" smtClean="0">
                <a:solidFill>
                  <a:prstClr val="black"/>
                </a:solidFill>
              </a:rPr>
              <a:t>25</a:t>
            </a:r>
          </a:p>
          <a:p>
            <a:r>
              <a:rPr lang="en-US" sz="1200" dirty="0" smtClean="0">
                <a:solidFill>
                  <a:prstClr val="black"/>
                </a:solidFill>
              </a:rPr>
              <a:t>20</a:t>
            </a:r>
          </a:p>
          <a:p>
            <a:r>
              <a:rPr lang="en-US" sz="1200" dirty="0" smtClean="0">
                <a:solidFill>
                  <a:prstClr val="black"/>
                </a:solidFill>
              </a:rPr>
              <a:t>28</a:t>
            </a:r>
            <a:endParaRPr lang="en-US" sz="1200" dirty="0">
              <a:solidFill>
                <a:prstClr val="black"/>
              </a:solidFill>
            </a:endParaRPr>
          </a:p>
        </p:txBody>
      </p:sp>
      <p:sp>
        <p:nvSpPr>
          <p:cNvPr id="13" name="Rectangle 12"/>
          <p:cNvSpPr/>
          <p:nvPr/>
        </p:nvSpPr>
        <p:spPr>
          <a:xfrm>
            <a:off x="2057400" y="1905000"/>
            <a:ext cx="6096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292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 1.85014E-8 L 0.15 1.85014E-8 " pathEditMode="relative" rAng="0" ptsTypes="AA">
                                      <p:cBhvr>
                                        <p:cTn id="16" dur="2000" fill="hold"/>
                                        <p:tgtEl>
                                          <p:spTgt spid="8"/>
                                        </p:tgtEl>
                                        <p:attrNameLst>
                                          <p:attrName>ppt_x</p:attrName>
                                          <p:attrName>ppt_y</p:attrName>
                                        </p:attrNameLst>
                                      </p:cBhvr>
                                      <p:rCtr x="75"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33333E-6 1.42461E-6 L -0.15417 0.00208 " pathEditMode="relative" rAng="0" ptsTypes="AA">
                                      <p:cBhvr>
                                        <p:cTn id="20" dur="2000" fill="hold"/>
                                        <p:tgtEl>
                                          <p:spTgt spid="9"/>
                                        </p:tgtEl>
                                        <p:attrNameLst>
                                          <p:attrName>ppt_x</p:attrName>
                                          <p:attrName>ppt_y</p:attrName>
                                        </p:attrNameLst>
                                      </p:cBhvr>
                                      <p:rCtr x="-77" y="1"/>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p:bldP spid="9" grpId="0"/>
      <p:bldP spid="10" grpId="0"/>
      <p:bldP spid="11" grpId="0"/>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41160"/>
            <a:ext cx="8153400" cy="74326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r>
              <a:rPr lang="en-US" sz="4000" b="1" dirty="0" smtClean="0">
                <a:solidFill>
                  <a:srgbClr val="68007F">
                    <a:lumMod val="75000"/>
                  </a:srgbClr>
                </a:solidFill>
                <a:latin typeface="Cambria" pitchFamily="18" charset="0"/>
              </a:rPr>
              <a:t>!</a:t>
            </a:r>
            <a:endParaRPr lang="en-US" sz="3600" b="1" dirty="0">
              <a:solidFill>
                <a:srgbClr val="68007F">
                  <a:lumMod val="75000"/>
                </a:srgbClr>
              </a:solidFill>
              <a:latin typeface="Cambria" pitchFamily="18" charset="0"/>
            </a:endParaRPr>
          </a:p>
        </p:txBody>
      </p:sp>
      <p:sp>
        <p:nvSpPr>
          <p:cNvPr id="10" name="TextBox 9"/>
          <p:cNvSpPr txBox="1"/>
          <p:nvPr/>
        </p:nvSpPr>
        <p:spPr>
          <a:xfrm>
            <a:off x="1285410" y="843200"/>
            <a:ext cx="6781800" cy="584775"/>
          </a:xfrm>
          <a:prstGeom prst="rect">
            <a:avLst/>
          </a:prstGeom>
          <a:noFill/>
        </p:spPr>
        <p:txBody>
          <a:bodyPr wrap="square" rtlCol="0">
            <a:spAutoFit/>
          </a:bodyPr>
          <a:lstStyle/>
          <a:p>
            <a:pPr algn="ctr"/>
            <a:r>
              <a:rPr lang="en-US" sz="3200" dirty="0" smtClean="0">
                <a:latin typeface="Cambria" pitchFamily="18" charset="0"/>
                <a:hlinkClick r:id="rId4"/>
              </a:rPr>
              <a:t>www.lock5stat.com</a:t>
            </a:r>
            <a:endParaRPr lang="en-US" sz="3200" dirty="0">
              <a:latin typeface="Cambria" pitchFamily="18" charset="0"/>
            </a:endParaRPr>
          </a:p>
        </p:txBody>
      </p:sp>
      <p:pic>
        <p:nvPicPr>
          <p:cNvPr id="18434" name="Picture 2"/>
          <p:cNvPicPr>
            <a:picLocks noChangeAspect="1" noChangeArrowheads="1"/>
          </p:cNvPicPr>
          <p:nvPr/>
        </p:nvPicPr>
        <p:blipFill>
          <a:blip r:embed="rId5" cstate="print"/>
          <a:srcRect/>
          <a:stretch>
            <a:fillRect/>
          </a:stretch>
        </p:blipFill>
        <p:spPr bwMode="auto">
          <a:xfrm>
            <a:off x="48794" y="1678897"/>
            <a:ext cx="9095206" cy="4792265"/>
          </a:xfrm>
          <a:prstGeom prst="rect">
            <a:avLst/>
          </a:prstGeom>
          <a:noFill/>
          <a:ln w="9525">
            <a:noFill/>
            <a:miter lim="800000"/>
            <a:headEnd/>
            <a:tailEnd/>
          </a:ln>
        </p:spPr>
      </p:pic>
      <p:sp>
        <p:nvSpPr>
          <p:cNvPr id="5" name="Oval 4"/>
          <p:cNvSpPr/>
          <p:nvPr/>
        </p:nvSpPr>
        <p:spPr>
          <a:xfrm>
            <a:off x="5486400" y="3810000"/>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5029200" y="3276600"/>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53" y="111166"/>
            <a:ext cx="8229600" cy="1143000"/>
          </a:xfrm>
        </p:spPr>
        <p:txBody>
          <a:bodyPr/>
          <a:lstStyle/>
          <a:p>
            <a:r>
              <a:rPr lang="en-US" b="1" u="sng" dirty="0" smtClean="0"/>
              <a:t>Instructor Resources</a:t>
            </a:r>
            <a:endParaRPr lang="en-US" b="1" u="sng" dirty="0"/>
          </a:p>
        </p:txBody>
      </p:sp>
      <p:sp>
        <p:nvSpPr>
          <p:cNvPr id="3" name="TextBox 2"/>
          <p:cNvSpPr txBox="1"/>
          <p:nvPr/>
        </p:nvSpPr>
        <p:spPr>
          <a:xfrm>
            <a:off x="238896" y="1161793"/>
            <a:ext cx="8993118" cy="6001642"/>
          </a:xfrm>
          <a:prstGeom prst="rect">
            <a:avLst/>
          </a:prstGeom>
          <a:noFill/>
        </p:spPr>
        <p:txBody>
          <a:bodyPr wrap="square" rtlCol="0">
            <a:spAutoFit/>
          </a:bodyPr>
          <a:lstStyle/>
          <a:p>
            <a:r>
              <a:rPr lang="en-US" sz="3200" dirty="0" smtClean="0"/>
              <a:t>Instructor’s manual including sample syllabi, teaching tips, and recommended class examples, activities, and assignments for each section</a:t>
            </a:r>
            <a:endParaRPr lang="en-US" sz="3200" dirty="0"/>
          </a:p>
          <a:p>
            <a:endParaRPr lang="en-US" sz="3200" dirty="0" smtClean="0"/>
          </a:p>
          <a:p>
            <a:r>
              <a:rPr lang="en-US" sz="3200" dirty="0" err="1" smtClean="0"/>
              <a:t>Powerpoint</a:t>
            </a:r>
            <a:r>
              <a:rPr lang="en-US" sz="3200" dirty="0" smtClean="0"/>
              <a:t> slides (with or without clicker questions)</a:t>
            </a:r>
          </a:p>
          <a:p>
            <a:endParaRPr lang="en-US" sz="3200" dirty="0"/>
          </a:p>
          <a:p>
            <a:r>
              <a:rPr lang="en-US" sz="3200" dirty="0" smtClean="0"/>
              <a:t>Videos to instructors for each chapter and section</a:t>
            </a:r>
          </a:p>
          <a:p>
            <a:endParaRPr lang="en-US" sz="3200" dirty="0"/>
          </a:p>
          <a:p>
            <a:r>
              <a:rPr lang="en-US" sz="3200" dirty="0"/>
              <a:t>H</a:t>
            </a:r>
            <a:r>
              <a:rPr lang="en-US" sz="3200" dirty="0" smtClean="0"/>
              <a:t>andouts for class activities and examples</a:t>
            </a:r>
          </a:p>
          <a:p>
            <a:endParaRPr lang="en-US" sz="3200" dirty="0"/>
          </a:p>
          <a:p>
            <a:r>
              <a:rPr lang="en-US" sz="3200" dirty="0" smtClean="0"/>
              <a:t>Full instructor solutions manual</a:t>
            </a:r>
          </a:p>
          <a:p>
            <a:endParaRPr lang="en-US" sz="3200" dirty="0"/>
          </a:p>
        </p:txBody>
      </p:sp>
    </p:spTree>
    <p:extLst>
      <p:ext uri="{BB962C8B-B14F-4D97-AF65-F5344CB8AC3E}">
        <p14:creationId xmlns:p14="http://schemas.microsoft.com/office/powerpoint/2010/main" val="3257532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2234"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chemeClr val="accent2"/>
                </a:solidFill>
              </a:rPr>
              <a:t>1. Which formula?</a:t>
            </a:r>
            <a:endParaRPr lang="en-US" dirty="0">
              <a:solidFill>
                <a:schemeClr val="accent2"/>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chemeClr val="accent2"/>
                </a:solidFill>
              </a:rPr>
              <a:t>2. Calculate numbers and plug into formula</a:t>
            </a:r>
            <a:endParaRPr lang="en-US" dirty="0">
              <a:solidFill>
                <a:schemeClr val="accent2"/>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chemeClr val="accent2"/>
                </a:solidFill>
              </a:rPr>
              <a:t>3. Plug into calculator</a:t>
            </a:r>
            <a:endParaRPr lang="en-US" dirty="0">
              <a:solidFill>
                <a:schemeClr val="accent2"/>
              </a:solidFill>
            </a:endParaRPr>
          </a:p>
        </p:txBody>
      </p:sp>
      <p:sp>
        <p:nvSpPr>
          <p:cNvPr id="13" name="TextBox 12"/>
          <p:cNvSpPr txBox="1"/>
          <p:nvPr/>
        </p:nvSpPr>
        <p:spPr>
          <a:xfrm>
            <a:off x="2819400" y="1066800"/>
            <a:ext cx="4191000" cy="369332"/>
          </a:xfrm>
          <a:prstGeom prst="rect">
            <a:avLst/>
          </a:prstGeom>
          <a:noFill/>
        </p:spPr>
        <p:txBody>
          <a:bodyPr wrap="square" rtlCol="0">
            <a:spAutoFit/>
          </a:bodyPr>
          <a:lstStyle/>
          <a:p>
            <a:r>
              <a:rPr lang="en-US" dirty="0" smtClean="0">
                <a:solidFill>
                  <a:schemeClr val="accent2"/>
                </a:solidFill>
              </a:rPr>
              <a:t>4. Which theoretical distribution?</a:t>
            </a:r>
            <a:endParaRPr lang="en-US" dirty="0">
              <a:solidFill>
                <a:schemeClr val="accent2"/>
              </a:solidFill>
            </a:endParaRPr>
          </a:p>
        </p:txBody>
      </p:sp>
      <p:sp>
        <p:nvSpPr>
          <p:cNvPr id="14" name="TextBox 13"/>
          <p:cNvSpPr txBox="1"/>
          <p:nvPr/>
        </p:nvSpPr>
        <p:spPr>
          <a:xfrm>
            <a:off x="2819400" y="1600200"/>
            <a:ext cx="990600" cy="369332"/>
          </a:xfrm>
          <a:prstGeom prst="rect">
            <a:avLst/>
          </a:prstGeom>
          <a:noFill/>
        </p:spPr>
        <p:txBody>
          <a:bodyPr wrap="square" rtlCol="0">
            <a:spAutoFit/>
          </a:bodyPr>
          <a:lstStyle/>
          <a:p>
            <a:r>
              <a:rPr lang="en-US" dirty="0" smtClean="0">
                <a:solidFill>
                  <a:schemeClr val="accent2"/>
                </a:solidFill>
              </a:rPr>
              <a:t>5. </a:t>
            </a:r>
            <a:r>
              <a:rPr lang="en-US" dirty="0" err="1" smtClean="0">
                <a:solidFill>
                  <a:schemeClr val="accent2"/>
                </a:solidFill>
              </a:rPr>
              <a:t>df</a:t>
            </a:r>
            <a:r>
              <a:rPr lang="en-US" dirty="0" smtClean="0">
                <a:solidFill>
                  <a:schemeClr val="accent2"/>
                </a:solidFill>
              </a:rPr>
              <a:t>?</a:t>
            </a:r>
            <a:endParaRPr lang="en-US" dirty="0">
              <a:solidFill>
                <a:schemeClr val="accent2"/>
              </a:solidFill>
            </a:endParaRPr>
          </a:p>
        </p:txBody>
      </p:sp>
      <p:sp>
        <p:nvSpPr>
          <p:cNvPr id="15" name="TextBox 14"/>
          <p:cNvSpPr txBox="1"/>
          <p:nvPr/>
        </p:nvSpPr>
        <p:spPr>
          <a:xfrm>
            <a:off x="2819400" y="1981200"/>
            <a:ext cx="1066800" cy="646331"/>
          </a:xfrm>
          <a:prstGeom prst="rect">
            <a:avLst/>
          </a:prstGeom>
          <a:noFill/>
        </p:spPr>
        <p:txBody>
          <a:bodyPr wrap="square" rtlCol="0">
            <a:spAutoFit/>
          </a:bodyPr>
          <a:lstStyle/>
          <a:p>
            <a:r>
              <a:rPr lang="en-US" dirty="0" smtClean="0">
                <a:solidFill>
                  <a:schemeClr val="accent2"/>
                </a:solidFill>
              </a:rPr>
              <a:t>6. find p-value</a:t>
            </a:r>
            <a:endParaRPr lang="en-US" dirty="0">
              <a:solidFill>
                <a:schemeClr val="accent2"/>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dirty="0" smtClean="0">
                <a:solidFill>
                  <a:schemeClr val="accent4"/>
                </a:solidFill>
              </a:rPr>
              <a:t>0.0005 &lt; p-value &lt; 0.001</a:t>
            </a:r>
            <a:endParaRPr lang="en-US" dirty="0">
              <a:solidFill>
                <a:schemeClr val="accent4"/>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2235"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2236"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Arrow Connector 3"/>
          <p:cNvCxnSpPr/>
          <p:nvPr/>
        </p:nvCxnSpPr>
        <p:spPr>
          <a:xfrm flipH="1">
            <a:off x="2743200" y="4191000"/>
            <a:ext cx="1066800" cy="16764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09600" y="5867400"/>
            <a:ext cx="35052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2514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Beer and Mosquitoes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1384995"/>
          </a:xfrm>
          <a:prstGeom prst="rect">
            <a:avLst/>
          </a:prstGeom>
          <a:noFill/>
        </p:spPr>
        <p:txBody>
          <a:bodyPr wrap="square" rtlCol="0">
            <a:spAutoFit/>
          </a:bodyPr>
          <a:lstStyle/>
          <a:p>
            <a:r>
              <a:rPr lang="en-US" sz="2800" dirty="0" smtClean="0"/>
              <a:t>The results seen in the experiment are very unlikely to happen just by random chance (just 1 out of 1000!)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strong evidence that drinking beer does attract mosquitoes!</a:t>
            </a:r>
            <a:endParaRPr lang="en-US" sz="3200" dirty="0"/>
          </a:p>
        </p:txBody>
      </p:sp>
      <p:sp>
        <p:nvSpPr>
          <p:cNvPr id="16" name="Rectangle 15"/>
          <p:cNvSpPr/>
          <p:nvPr/>
        </p:nvSpPr>
        <p:spPr>
          <a:xfrm>
            <a:off x="1295400" y="3581400"/>
            <a:ext cx="6324600" cy="160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077200" cy="2462213"/>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pPr>
            <a:r>
              <a:rPr lang="en-US" sz="3600" dirty="0" smtClean="0"/>
              <a:t>based on the original sample </a:t>
            </a:r>
          </a:p>
          <a:p>
            <a:r>
              <a:rPr lang="en-US" sz="3600" dirty="0" smtClean="0"/>
              <a:t>               AND</a:t>
            </a:r>
          </a:p>
          <a:p>
            <a:pPr marL="742950" indent="-742950">
              <a:buAutoNum type="alphaLcParenBoth"/>
            </a:pPr>
            <a:r>
              <a:rPr lang="en-US" sz="3600" dirty="0" smtClean="0"/>
              <a:t>consistent with some null hypothesis.</a:t>
            </a:r>
            <a:endParaRPr lang="en-US" sz="3600" dirty="0"/>
          </a:p>
        </p:txBody>
      </p:sp>
    </p:spTree>
    <p:extLst>
      <p:ext uri="{BB962C8B-B14F-4D97-AF65-F5344CB8AC3E}">
        <p14:creationId xmlns:p14="http://schemas.microsoft.com/office/powerpoint/2010/main" val="1459382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6178"/>
            <a:ext cx="8153400" cy="871145"/>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3" name="TextBox 2"/>
          <p:cNvSpPr txBox="1"/>
          <p:nvPr/>
        </p:nvSpPr>
        <p:spPr>
          <a:xfrm>
            <a:off x="785813" y="1985963"/>
            <a:ext cx="7824787" cy="2308324"/>
          </a:xfrm>
          <a:prstGeom prst="rect">
            <a:avLst/>
          </a:prstGeom>
          <a:noFill/>
        </p:spPr>
        <p:txBody>
          <a:bodyPr wrap="square" rtlCol="0">
            <a:spAutoFit/>
          </a:bodyPr>
          <a:lstStyle/>
          <a:p>
            <a:r>
              <a:rPr lang="en-US" sz="4800" dirty="0" smtClean="0"/>
              <a:t>Do sports teams with more “malevolent” uniforms get penalized more often?</a:t>
            </a:r>
            <a:endParaRPr lang="en-US" sz="4800" dirty="0"/>
          </a:p>
        </p:txBody>
      </p:sp>
    </p:spTree>
    <p:extLst>
      <p:ext uri="{BB962C8B-B14F-4D97-AF65-F5344CB8AC3E}">
        <p14:creationId xmlns:p14="http://schemas.microsoft.com/office/powerpoint/2010/main" val="2383705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0" y="887415"/>
            <a:ext cx="6274234" cy="40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6130"/>
            <a:ext cx="8153400" cy="1219200"/>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8" name="TextBox 7"/>
          <p:cNvSpPr txBox="1"/>
          <p:nvPr/>
        </p:nvSpPr>
        <p:spPr>
          <a:xfrm>
            <a:off x="7040326" y="2255386"/>
            <a:ext cx="1728916" cy="1200329"/>
          </a:xfrm>
          <a:prstGeom prst="rect">
            <a:avLst/>
          </a:prstGeom>
          <a:noFill/>
        </p:spPr>
        <p:txBody>
          <a:bodyPr wrap="square" rtlCol="0">
            <a:spAutoFit/>
          </a:bodyPr>
          <a:lstStyle/>
          <a:p>
            <a:r>
              <a:rPr lang="en-US" sz="2400" dirty="0" smtClean="0">
                <a:latin typeface="Cambria" pitchFamily="18" charset="0"/>
              </a:rPr>
              <a:t>Sample Correlation </a:t>
            </a:r>
          </a:p>
          <a:p>
            <a:r>
              <a:rPr lang="en-US" sz="2400" dirty="0" smtClean="0">
                <a:latin typeface="Cambria" pitchFamily="18" charset="0"/>
              </a:rPr>
              <a:t>=  0.43</a:t>
            </a:r>
            <a:endParaRPr lang="en-US" sz="2400" dirty="0">
              <a:latin typeface="Cambria" pitchFamily="18" charset="0"/>
            </a:endParaRPr>
          </a:p>
        </p:txBody>
      </p:sp>
      <p:sp>
        <p:nvSpPr>
          <p:cNvPr id="10" name="TextBox 9"/>
          <p:cNvSpPr txBox="1"/>
          <p:nvPr/>
        </p:nvSpPr>
        <p:spPr>
          <a:xfrm>
            <a:off x="854439" y="5115350"/>
            <a:ext cx="7644984" cy="1384995"/>
          </a:xfrm>
          <a:prstGeom prst="rect">
            <a:avLst/>
          </a:prstGeom>
          <a:noFill/>
        </p:spPr>
        <p:txBody>
          <a:bodyPr wrap="square" rtlCol="0">
            <a:spAutoFit/>
          </a:bodyPr>
          <a:lstStyle/>
          <a:p>
            <a:r>
              <a:rPr lang="en-US" sz="2800" i="1" dirty="0" smtClean="0">
                <a:latin typeface="Cambria" pitchFamily="18" charset="0"/>
              </a:rPr>
              <a:t>Do teams with more malevolent uniforms commit more penalties, or is the relationship just due to random chance?</a:t>
            </a:r>
            <a:endParaRPr lang="en-US" sz="2800" i="1" dirty="0">
              <a:latin typeface="Cambria" pitchFamily="18" charset="0"/>
            </a:endParaRPr>
          </a:p>
        </p:txBody>
      </p:sp>
      <p:sp>
        <p:nvSpPr>
          <p:cNvPr id="13" name="Rectangle 12"/>
          <p:cNvSpPr/>
          <p:nvPr/>
        </p:nvSpPr>
        <p:spPr>
          <a:xfrm>
            <a:off x="584616" y="5108362"/>
            <a:ext cx="8034728" cy="13973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cstate="print"/>
          <a:srcRect/>
          <a:stretch>
            <a:fillRect/>
          </a:stretch>
        </p:blipFill>
        <p:spPr bwMode="auto">
          <a:xfrm>
            <a:off x="1964980" y="3647379"/>
            <a:ext cx="508878" cy="590550"/>
          </a:xfrm>
          <a:prstGeom prst="rect">
            <a:avLst/>
          </a:prstGeom>
          <a:noFill/>
          <a:ln w="9525">
            <a:noFill/>
            <a:miter lim="800000"/>
            <a:headEnd/>
            <a:tailEnd/>
          </a:ln>
        </p:spPr>
      </p:pic>
      <p:cxnSp>
        <p:nvCxnSpPr>
          <p:cNvPr id="16" name="Straight Arrow Connector 15"/>
          <p:cNvCxnSpPr/>
          <p:nvPr/>
        </p:nvCxnSpPr>
        <p:spPr>
          <a:xfrm flipH="1">
            <a:off x="1124286" y="3995589"/>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5" cstate="print"/>
          <a:srcRect/>
          <a:stretch>
            <a:fillRect/>
          </a:stretch>
        </p:blipFill>
        <p:spPr bwMode="auto">
          <a:xfrm>
            <a:off x="7370305" y="869450"/>
            <a:ext cx="631285" cy="666750"/>
          </a:xfrm>
          <a:prstGeom prst="rect">
            <a:avLst/>
          </a:prstGeom>
          <a:noFill/>
          <a:ln w="9525">
            <a:noFill/>
            <a:miter lim="800000"/>
            <a:headEnd/>
            <a:tailEnd/>
          </a:ln>
        </p:spPr>
      </p:pic>
      <p:cxnSp>
        <p:nvCxnSpPr>
          <p:cNvPr id="18" name="Straight Arrow Connector 17"/>
          <p:cNvCxnSpPr/>
          <p:nvPr/>
        </p:nvCxnSpPr>
        <p:spPr>
          <a:xfrm flipH="1">
            <a:off x="6430787" y="1214228"/>
            <a:ext cx="809469" cy="134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4" name="TextBox 13"/>
          <p:cNvSpPr txBox="1"/>
          <p:nvPr/>
        </p:nvSpPr>
        <p:spPr>
          <a:xfrm>
            <a:off x="4267200" y="2102346"/>
            <a:ext cx="4191000" cy="3231654"/>
          </a:xfrm>
          <a:prstGeom prst="rect">
            <a:avLst/>
          </a:prstGeom>
          <a:noFill/>
        </p:spPr>
        <p:txBody>
          <a:bodyPr wrap="square" rtlCol="0">
            <a:spAutoFit/>
          </a:bodyPr>
          <a:lstStyle/>
          <a:p>
            <a:r>
              <a:rPr lang="en-US" sz="2400" i="1" dirty="0" smtClean="0">
                <a:latin typeface="Cambria" pitchFamily="18" charset="0"/>
              </a:rPr>
              <a:t>Find out how extreme this correlation would be, if there is no relationship between uniform malevolence and penalties.</a:t>
            </a:r>
          </a:p>
          <a:p>
            <a:endParaRPr lang="en-US" sz="2400" i="1" dirty="0" smtClean="0">
              <a:latin typeface="Cambria" pitchFamily="18" charset="0"/>
            </a:endParaRPr>
          </a:p>
          <a:p>
            <a:r>
              <a:rPr lang="en-US" sz="2400" i="1" dirty="0" smtClean="0">
                <a:latin typeface="Cambria" pitchFamily="18" charset="0"/>
              </a:rPr>
              <a:t>What kinds of results would we see, just by random chance?</a:t>
            </a:r>
          </a:p>
          <a:p>
            <a:endParaRPr lang="en-US" sz="1200" i="1" dirty="0" smtClean="0">
              <a:latin typeface="Cambria"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276350"/>
            <a:ext cx="28098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45864" y="1276350"/>
            <a:ext cx="3655488" cy="461665"/>
          </a:xfrm>
          <a:prstGeom prst="rect">
            <a:avLst/>
          </a:prstGeom>
        </p:spPr>
        <p:txBody>
          <a:bodyPr wrap="none">
            <a:spAutoFit/>
          </a:bodyPr>
          <a:lstStyle/>
          <a:p>
            <a:r>
              <a:rPr lang="en-US" sz="2400" dirty="0">
                <a:latin typeface="Cambria" pitchFamily="18" charset="0"/>
              </a:rPr>
              <a:t>Sample </a:t>
            </a:r>
            <a:r>
              <a:rPr lang="en-US" sz="2400" dirty="0" smtClean="0">
                <a:latin typeface="Cambria" pitchFamily="18" charset="0"/>
              </a:rPr>
              <a:t>Correlation =  </a:t>
            </a:r>
            <a:r>
              <a:rPr lang="en-US" sz="2400" dirty="0">
                <a:latin typeface="Cambria" pitchFamily="18" charset="0"/>
              </a:rPr>
              <a:t>0.43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0"/>
            <a:ext cx="7772400" cy="1143000"/>
          </a:xfrm>
        </p:spPr>
        <p:txBody>
          <a:bodyPr/>
          <a:lstStyle/>
          <a:p>
            <a:r>
              <a:rPr lang="en-US" dirty="0" smtClean="0"/>
              <a:t>Randomization by Scrambling</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65638" y="1108392"/>
                <a:ext cx="2971800" cy="954107"/>
              </a:xfrm>
              <a:prstGeom prst="rect">
                <a:avLst/>
              </a:prstGeom>
              <a:noFill/>
            </p:spPr>
            <p:txBody>
              <a:bodyPr wrap="square" rtlCol="0">
                <a:spAutoFit/>
              </a:bodyPr>
              <a:lstStyle/>
              <a:p>
                <a:r>
                  <a:rPr lang="en-US" sz="2800" dirty="0" smtClean="0">
                    <a:solidFill>
                      <a:schemeClr val="tx1"/>
                    </a:solidFill>
                  </a:rPr>
                  <a:t>Original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=0.43</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5638" y="1108392"/>
                <a:ext cx="2971800" cy="954107"/>
              </a:xfrm>
              <a:prstGeom prst="rect">
                <a:avLst/>
              </a:prstGeom>
              <a:blipFill rotWithShape="1">
                <a:blip r:embed="rId3"/>
                <a:stretch>
                  <a:fillRect l="-4312" t="-5769"/>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37" y="2176803"/>
            <a:ext cx="303664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723" y="2210138"/>
            <a:ext cx="2959404"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4600635" y="1122679"/>
                <a:ext cx="2971800" cy="954107"/>
              </a:xfrm>
              <a:prstGeom prst="rect">
                <a:avLst/>
              </a:prstGeom>
              <a:noFill/>
            </p:spPr>
            <p:txBody>
              <a:bodyPr wrap="square" rtlCol="0">
                <a:spAutoFit/>
              </a:bodyPr>
              <a:lstStyle/>
              <a:p>
                <a:r>
                  <a:rPr lang="en-US" sz="2800" dirty="0" smtClean="0">
                    <a:solidFill>
                      <a:schemeClr val="tx1"/>
                    </a:solidFill>
                  </a:rPr>
                  <a:t>Scrambled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=−0.03</m:t>
                      </m:r>
                    </m:oMath>
                  </m:oMathPara>
                </a14:m>
                <a:endParaRPr lang="en-US" sz="28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00635" y="1122679"/>
                <a:ext cx="2971800" cy="954107"/>
              </a:xfrm>
              <a:prstGeom prst="rect">
                <a:avLst/>
              </a:prstGeom>
              <a:blipFill rotWithShape="1">
                <a:blip r:embed="rId6"/>
                <a:stretch>
                  <a:fillRect l="-4312" t="-5732"/>
                </a:stretch>
              </a:blipFill>
            </p:spPr>
            <p:txBody>
              <a:bodyPr/>
              <a:lstStyle/>
              <a:p>
                <a:r>
                  <a:rPr lang="en-US">
                    <a:noFill/>
                  </a:rPr>
                  <a:t> </a:t>
                </a:r>
              </a:p>
            </p:txBody>
          </p:sp>
        </mc:Fallback>
      </mc:AlternateContent>
    </p:spTree>
    <p:extLst>
      <p:ext uri="{BB962C8B-B14F-4D97-AF65-F5344CB8AC3E}">
        <p14:creationId xmlns:p14="http://schemas.microsoft.com/office/powerpoint/2010/main" val="36698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up)">
                                      <p:cBhvr>
                                        <p:cTn id="1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14" y="1811675"/>
            <a:ext cx="8370886" cy="46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endParaRPr lang="en-US" sz="3600" b="1" dirty="0">
              <a:solidFill>
                <a:srgbClr val="68007F">
                  <a:lumMod val="75000"/>
                </a:srgbClr>
              </a:solidFill>
              <a:latin typeface="Cambria" pitchFamily="18" charset="0"/>
            </a:endParaRPr>
          </a:p>
        </p:txBody>
      </p:sp>
      <p:sp>
        <p:nvSpPr>
          <p:cNvPr id="10" name="TextBox 9"/>
          <p:cNvSpPr txBox="1"/>
          <p:nvPr/>
        </p:nvSpPr>
        <p:spPr>
          <a:xfrm>
            <a:off x="1600200" y="1143000"/>
            <a:ext cx="6781800" cy="584775"/>
          </a:xfrm>
          <a:prstGeom prst="rect">
            <a:avLst/>
          </a:prstGeom>
          <a:noFill/>
        </p:spPr>
        <p:txBody>
          <a:bodyPr wrap="square" rtlCol="0">
            <a:spAutoFit/>
          </a:bodyPr>
          <a:lstStyle/>
          <a:p>
            <a:r>
              <a:rPr lang="en-US" sz="3200" dirty="0" smtClean="0">
                <a:latin typeface="Cambria" pitchFamily="18" charset="0"/>
                <a:hlinkClick r:id="rId5"/>
              </a:rPr>
              <a:t>www.lock5stat.com/statkey</a:t>
            </a:r>
            <a:r>
              <a:rPr lang="en-US" sz="3200" dirty="0" smtClean="0">
                <a:latin typeface="Cambria" pitchFamily="18" charset="0"/>
              </a:rPr>
              <a:t> </a:t>
            </a:r>
            <a:endParaRPr lang="en-US" sz="3200" dirty="0">
              <a:latin typeface="Cambria" pitchFamily="18" charset="0"/>
            </a:endParaRPr>
          </a:p>
        </p:txBody>
      </p:sp>
      <p:sp>
        <p:nvSpPr>
          <p:cNvPr id="5" name="Oval 4"/>
          <p:cNvSpPr/>
          <p:nvPr/>
        </p:nvSpPr>
        <p:spPr>
          <a:xfrm>
            <a:off x="5103876" y="3962400"/>
            <a:ext cx="838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4586701" y="3521255"/>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Malevolent Uniforms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954107"/>
          </a:xfrm>
          <a:prstGeom prst="rect">
            <a:avLst/>
          </a:prstGeom>
          <a:noFill/>
        </p:spPr>
        <p:txBody>
          <a:bodyPr wrap="square" rtlCol="0">
            <a:spAutoFit/>
          </a:bodyPr>
          <a:lstStyle/>
          <a:p>
            <a:r>
              <a:rPr lang="en-US" sz="2800" dirty="0" smtClean="0"/>
              <a:t>The results seen in the study are unlikely to happen just by random chance (just about 1 out of 100).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some evidence that teams with more malevolent uniforms get more penalties.</a:t>
            </a:r>
            <a:endParaRPr lang="en-US" sz="3200" dirty="0"/>
          </a:p>
        </p:txBody>
      </p:sp>
      <p:sp>
        <p:nvSpPr>
          <p:cNvPr id="16" name="Rectangle 15"/>
          <p:cNvSpPr/>
          <p:nvPr/>
        </p:nvSpPr>
        <p:spPr>
          <a:xfrm>
            <a:off x="1295400" y="3581400"/>
            <a:ext cx="6324600" cy="16651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62743" y="4002374"/>
            <a:ext cx="6792686" cy="830997"/>
          </a:xfrm>
          <a:prstGeom prst="rect">
            <a:avLst/>
          </a:prstGeom>
          <a:noFill/>
        </p:spPr>
        <p:txBody>
          <a:bodyPr wrap="square" rtlCol="0">
            <a:spAutoFit/>
          </a:bodyPr>
          <a:lstStyle/>
          <a:p>
            <a:r>
              <a:rPr lang="en-US" sz="4800" i="1" dirty="0" smtClean="0"/>
              <a:t>Yeah – that makes sense!</a:t>
            </a:r>
            <a:endParaRPr lang="en-US" sz="4800" i="1" dirty="0"/>
          </a:p>
        </p:txBody>
      </p:sp>
    </p:spTree>
    <p:extLst>
      <p:ext uri="{BB962C8B-B14F-4D97-AF65-F5344CB8AC3E}">
        <p14:creationId xmlns:p14="http://schemas.microsoft.com/office/powerpoint/2010/main" val="4018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Big Advantages of Lock</a:t>
            </a:r>
            <a:r>
              <a:rPr lang="en-US" b="1" u="sng" baseline="30000" dirty="0" smtClean="0"/>
              <a:t>5</a:t>
            </a:r>
            <a:endParaRPr lang="en-US" b="1" u="sng" dirty="0"/>
          </a:p>
        </p:txBody>
      </p:sp>
      <p:sp>
        <p:nvSpPr>
          <p:cNvPr id="3" name="TextBox 2"/>
          <p:cNvSpPr txBox="1"/>
          <p:nvPr/>
        </p:nvSpPr>
        <p:spPr>
          <a:xfrm>
            <a:off x="441754" y="1438439"/>
            <a:ext cx="8460208" cy="4524315"/>
          </a:xfrm>
          <a:prstGeom prst="rect">
            <a:avLst/>
          </a:prstGeom>
          <a:noFill/>
        </p:spPr>
        <p:txBody>
          <a:bodyPr wrap="square" rtlCol="0">
            <a:spAutoFit/>
          </a:bodyPr>
          <a:lstStyle/>
          <a:p>
            <a:pPr marL="514350" indent="-514350">
              <a:buAutoNum type="arabicPeriod"/>
            </a:pPr>
            <a:r>
              <a:rPr lang="en-US" sz="3200" dirty="0" smtClean="0"/>
              <a:t>All examples and exercises based on real data – chosen to be interesting to students (and instructors!)</a:t>
            </a:r>
          </a:p>
          <a:p>
            <a:endParaRPr lang="en-US" sz="3200" dirty="0"/>
          </a:p>
          <a:p>
            <a:r>
              <a:rPr lang="en-US" sz="3200" dirty="0" smtClean="0"/>
              <a:t>2. Lots of resources to help instructors (all created by us, the Locks)</a:t>
            </a:r>
          </a:p>
          <a:p>
            <a:endParaRPr lang="en-US" sz="3200" dirty="0"/>
          </a:p>
          <a:p>
            <a:r>
              <a:rPr lang="en-US" sz="3200" dirty="0" smtClean="0"/>
              <a:t>3. Use of simulation methods (bootstrap intervals and randomization tests) to introduce inference</a:t>
            </a:r>
          </a:p>
        </p:txBody>
      </p:sp>
      <p:sp>
        <p:nvSpPr>
          <p:cNvPr id="4" name="Oval 3"/>
          <p:cNvSpPr/>
          <p:nvPr/>
        </p:nvSpPr>
        <p:spPr>
          <a:xfrm>
            <a:off x="113159" y="4538680"/>
            <a:ext cx="8826523" cy="173532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24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Example 3: </a:t>
            </a:r>
            <a:br>
              <a:rPr lang="en-US" b="1" dirty="0" smtClean="0">
                <a:solidFill>
                  <a:srgbClr val="C00000"/>
                </a:solidFill>
              </a:rPr>
            </a:br>
            <a:r>
              <a:rPr lang="en-US" b="1" dirty="0" smtClean="0">
                <a:solidFill>
                  <a:srgbClr val="C00000"/>
                </a:solidFill>
              </a:rPr>
              <a:t>Light at Night and Weight Gain </a:t>
            </a:r>
            <a:endParaRPr lang="en-US" b="1" dirty="0">
              <a:solidFill>
                <a:srgbClr val="C00000"/>
              </a:solidFill>
            </a:endParaRPr>
          </a:p>
        </p:txBody>
      </p:sp>
      <p:sp>
        <p:nvSpPr>
          <p:cNvPr id="3" name="TextBox 2"/>
          <p:cNvSpPr txBox="1"/>
          <p:nvPr/>
        </p:nvSpPr>
        <p:spPr>
          <a:xfrm>
            <a:off x="785813" y="1771650"/>
            <a:ext cx="7829550" cy="2062103"/>
          </a:xfrm>
          <a:prstGeom prst="rect">
            <a:avLst/>
          </a:prstGeom>
          <a:noFill/>
        </p:spPr>
        <p:txBody>
          <a:bodyPr wrap="square" rtlCol="0">
            <a:spAutoFit/>
          </a:bodyPr>
          <a:lstStyle/>
          <a:p>
            <a:r>
              <a:rPr lang="en-US" sz="3200" dirty="0" smtClean="0"/>
              <a:t>Does leaving a light on at night affect weight gain?  In particular, do mice with a light on at night gain more weight than mice with a normal light/dark cycle?</a:t>
            </a:r>
            <a:endParaRPr lang="en-US" sz="3200" dirty="0"/>
          </a:p>
        </p:txBody>
      </p:sp>
      <p:sp>
        <p:nvSpPr>
          <p:cNvPr id="4" name="TextBox 3"/>
          <p:cNvSpPr txBox="1"/>
          <p:nvPr/>
        </p:nvSpPr>
        <p:spPr>
          <a:xfrm>
            <a:off x="781045" y="3838642"/>
            <a:ext cx="7829550" cy="1077218"/>
          </a:xfrm>
          <a:prstGeom prst="rect">
            <a:avLst/>
          </a:prstGeom>
          <a:noFill/>
        </p:spPr>
        <p:txBody>
          <a:bodyPr wrap="square" rtlCol="0">
            <a:spAutoFit/>
          </a:bodyPr>
          <a:lstStyle/>
          <a:p>
            <a:r>
              <a:rPr lang="en-US" sz="3200" dirty="0" smtClean="0"/>
              <a:t>Find the p-value and use it to make a conclusion.  </a:t>
            </a:r>
            <a:endParaRPr lang="en-US" sz="3200" dirty="0"/>
          </a:p>
        </p:txBody>
      </p:sp>
    </p:spTree>
    <p:extLst>
      <p:ext uri="{BB962C8B-B14F-4D97-AF65-F5344CB8AC3E}">
        <p14:creationId xmlns:p14="http://schemas.microsoft.com/office/powerpoint/2010/main" val="27357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Simulation Methods</a:t>
            </a:r>
          </a:p>
        </p:txBody>
      </p:sp>
      <p:sp>
        <p:nvSpPr>
          <p:cNvPr id="6" name="TextBox 5"/>
          <p:cNvSpPr txBox="1"/>
          <p:nvPr/>
        </p:nvSpPr>
        <p:spPr>
          <a:xfrm>
            <a:off x="344774" y="1184223"/>
            <a:ext cx="8604354" cy="5139869"/>
          </a:xfrm>
          <a:prstGeom prst="rect">
            <a:avLst/>
          </a:prstGeom>
          <a:noFill/>
        </p:spPr>
        <p:txBody>
          <a:bodyPr wrap="square" rtlCol="0">
            <a:spAutoFit/>
          </a:bodyPr>
          <a:lstStyle/>
          <a:p>
            <a:pPr>
              <a:spcAft>
                <a:spcPts val="2400"/>
              </a:spcAft>
              <a:buFont typeface="Arial" pitchFamily="34" charset="0"/>
              <a:buChar char="•"/>
            </a:pPr>
            <a:r>
              <a:rPr lang="en-US" sz="3600" dirty="0" smtClean="0"/>
              <a:t>  These randomization-based methods tie directly to the key ideas of statistical inference.</a:t>
            </a:r>
          </a:p>
          <a:p>
            <a:pPr>
              <a:spcAft>
                <a:spcPts val="2400"/>
              </a:spcAft>
              <a:buFont typeface="Arial" pitchFamily="34" charset="0"/>
              <a:buChar char="•"/>
            </a:pPr>
            <a:r>
              <a:rPr lang="en-US" sz="3600" dirty="0" smtClean="0"/>
              <a:t>  They are ideal for building conceptual understanding of the key ideas.</a:t>
            </a:r>
          </a:p>
          <a:p>
            <a:pPr>
              <a:spcAft>
                <a:spcPts val="2400"/>
              </a:spcAft>
              <a:buFont typeface="Arial" pitchFamily="34" charset="0"/>
              <a:buChar char="•"/>
            </a:pPr>
            <a:r>
              <a:rPr lang="en-US" sz="3600" dirty="0" smtClean="0"/>
              <a:t>  Not only are these methods great for </a:t>
            </a:r>
            <a:r>
              <a:rPr lang="en-US" sz="3600" u="sng" dirty="0" smtClean="0"/>
              <a:t>teaching</a:t>
            </a:r>
            <a:r>
              <a:rPr lang="en-US" sz="3600" dirty="0" smtClean="0"/>
              <a:t> statistics, but they are increasingly being used for </a:t>
            </a:r>
            <a:r>
              <a:rPr lang="en-US" sz="3600" u="sng" dirty="0" smtClean="0"/>
              <a:t>doing</a:t>
            </a:r>
            <a:r>
              <a:rPr lang="en-US" sz="3600" dirty="0" smtClean="0"/>
              <a:t> statistics.</a:t>
            </a:r>
            <a:endParaRPr 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How does everything fit together?</a:t>
            </a:r>
          </a:p>
        </p:txBody>
      </p:sp>
      <p:sp>
        <p:nvSpPr>
          <p:cNvPr id="6" name="TextBox 5"/>
          <p:cNvSpPr txBox="1"/>
          <p:nvPr/>
        </p:nvSpPr>
        <p:spPr>
          <a:xfrm>
            <a:off x="344774" y="1184223"/>
            <a:ext cx="8604354" cy="4585871"/>
          </a:xfrm>
          <a:prstGeom prst="rect">
            <a:avLst/>
          </a:prstGeom>
          <a:noFill/>
        </p:spPr>
        <p:txBody>
          <a:bodyPr wrap="square" rtlCol="0">
            <a:spAutoFit/>
          </a:bodyPr>
          <a:lstStyle/>
          <a:p>
            <a:pPr>
              <a:spcAft>
                <a:spcPts val="2400"/>
              </a:spcAft>
              <a:buFont typeface="Arial" pitchFamily="34" charset="0"/>
              <a:buChar char="•"/>
            </a:pPr>
            <a:r>
              <a:rPr lang="en-US" sz="3600" dirty="0" smtClean="0"/>
              <a:t>  We use these methods to build understanding of the key ideas.</a:t>
            </a:r>
          </a:p>
          <a:p>
            <a:pPr>
              <a:spcAft>
                <a:spcPts val="2400"/>
              </a:spcAft>
              <a:buFont typeface="Arial" pitchFamily="34" charset="0"/>
              <a:buChar char="•"/>
            </a:pPr>
            <a:r>
              <a:rPr lang="en-US" sz="3600" dirty="0" smtClean="0"/>
              <a:t>  We then cover traditional normal and t-tests as “short-cut formulas”.</a:t>
            </a:r>
          </a:p>
          <a:p>
            <a:pPr>
              <a:spcAft>
                <a:spcPts val="2400"/>
              </a:spcAft>
              <a:buFont typeface="Arial" pitchFamily="34" charset="0"/>
              <a:buChar char="•"/>
            </a:pPr>
            <a:r>
              <a:rPr lang="en-US" sz="3600" dirty="0" smtClean="0"/>
              <a:t>  Students continue to see all the standard methods but with a deeper understanding of the meaning.  </a:t>
            </a:r>
            <a:endParaRPr lang="en-US" sz="3600" dirty="0"/>
          </a:p>
        </p:txBody>
      </p:sp>
    </p:spTree>
    <p:custDataLst>
      <p:tags r:id="rId1"/>
    </p:custDataLst>
    <p:extLst>
      <p:ext uri="{BB962C8B-B14F-4D97-AF65-F5344CB8AC3E}">
        <p14:creationId xmlns:p14="http://schemas.microsoft.com/office/powerpoint/2010/main" val="42677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Additional Resources</a:t>
            </a:r>
            <a:endParaRPr lang="en-US" b="1" u="sng" dirty="0">
              <a:solidFill>
                <a:srgbClr val="C00000"/>
              </a:solidFill>
            </a:endParaRPr>
          </a:p>
        </p:txBody>
      </p:sp>
      <p:sp>
        <p:nvSpPr>
          <p:cNvPr id="3" name="TextBox 2"/>
          <p:cNvSpPr txBox="1"/>
          <p:nvPr/>
        </p:nvSpPr>
        <p:spPr>
          <a:xfrm>
            <a:off x="714375" y="1314438"/>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4" name="TextBox 3"/>
          <p:cNvSpPr txBox="1"/>
          <p:nvPr/>
        </p:nvSpPr>
        <p:spPr>
          <a:xfrm>
            <a:off x="557214" y="2843213"/>
            <a:ext cx="8058150" cy="2246769"/>
          </a:xfrm>
          <a:prstGeom prst="rect">
            <a:avLst/>
          </a:prstGeom>
          <a:noFill/>
        </p:spPr>
        <p:txBody>
          <a:bodyPr wrap="square" rtlCol="0">
            <a:spAutoFit/>
          </a:bodyPr>
          <a:lstStyle/>
          <a:p>
            <a:pPr marL="457200" indent="-457200">
              <a:spcAft>
                <a:spcPts val="1200"/>
              </a:spcAft>
              <a:buFont typeface="Arial" pitchFamily="34" charset="0"/>
              <a:buChar char="•"/>
            </a:pPr>
            <a:r>
              <a:rPr lang="en-US" sz="4000" dirty="0" smtClean="0"/>
              <a:t>Descriptive Statistics</a:t>
            </a:r>
          </a:p>
          <a:p>
            <a:pPr marL="457200" indent="-457200">
              <a:spcAft>
                <a:spcPts val="1200"/>
              </a:spcAft>
              <a:buFont typeface="Arial" pitchFamily="34" charset="0"/>
              <a:buChar char="•"/>
            </a:pPr>
            <a:r>
              <a:rPr lang="en-US" sz="4000" dirty="0" smtClean="0"/>
              <a:t>Sampling Distributions </a:t>
            </a:r>
            <a:endParaRPr lang="en-US" sz="2800" dirty="0" smtClean="0"/>
          </a:p>
          <a:p>
            <a:pPr marL="457200" indent="-457200">
              <a:spcAft>
                <a:spcPts val="1200"/>
              </a:spcAft>
              <a:buFont typeface="Arial" pitchFamily="34" charset="0"/>
              <a:buChar char="•"/>
            </a:pPr>
            <a:r>
              <a:rPr lang="en-US" sz="4000" dirty="0" smtClean="0"/>
              <a:t>Normal and t-Distributions</a:t>
            </a:r>
            <a:endParaRPr lang="en-US" sz="4000" dirty="0"/>
          </a:p>
        </p:txBody>
      </p:sp>
    </p:spTree>
    <p:extLst>
      <p:ext uri="{BB962C8B-B14F-4D97-AF65-F5344CB8AC3E}">
        <p14:creationId xmlns:p14="http://schemas.microsoft.com/office/powerpoint/2010/main" val="411773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937" y="1631575"/>
            <a:ext cx="6325849" cy="830997"/>
          </a:xfrm>
          <a:prstGeom prst="rect">
            <a:avLst/>
          </a:prstGeom>
          <a:noFill/>
        </p:spPr>
        <p:txBody>
          <a:bodyPr wrap="square" rtlCol="0">
            <a:spAutoFit/>
          </a:bodyPr>
          <a:lstStyle/>
          <a:p>
            <a:r>
              <a:rPr lang="en-US" sz="4800" b="1" dirty="0" smtClean="0"/>
              <a:t>Thanks for listening!</a:t>
            </a:r>
            <a:endParaRPr lang="en-US" sz="4800" b="1" dirty="0"/>
          </a:p>
        </p:txBody>
      </p:sp>
      <p:sp>
        <p:nvSpPr>
          <p:cNvPr id="3" name="Rectangle 2"/>
          <p:cNvSpPr/>
          <p:nvPr/>
        </p:nvSpPr>
        <p:spPr>
          <a:xfrm>
            <a:off x="1139254" y="1497368"/>
            <a:ext cx="6820524" cy="11542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3636" y="3243708"/>
            <a:ext cx="4616970" cy="1754326"/>
          </a:xfrm>
          <a:prstGeom prst="rect">
            <a:avLst/>
          </a:prstGeom>
          <a:noFill/>
        </p:spPr>
        <p:txBody>
          <a:bodyPr wrap="square" rtlCol="0">
            <a:spAutoFit/>
          </a:bodyPr>
          <a:lstStyle/>
          <a:p>
            <a:pPr algn="ctr"/>
            <a:r>
              <a:rPr lang="en-US" sz="3600" dirty="0" smtClean="0">
                <a:hlinkClick r:id="rId2"/>
              </a:rPr>
              <a:t>kari@stat.duke.edu</a:t>
            </a:r>
            <a:r>
              <a:rPr lang="en-US" sz="3600" dirty="0" smtClean="0"/>
              <a:t> </a:t>
            </a:r>
          </a:p>
          <a:p>
            <a:pPr algn="ctr"/>
            <a:endParaRPr lang="en-US" sz="3600" dirty="0" smtClean="0"/>
          </a:p>
          <a:p>
            <a:pPr algn="ctr"/>
            <a:r>
              <a:rPr lang="en-US" sz="3600" dirty="0" smtClean="0">
                <a:hlinkClick r:id="rId3"/>
              </a:rPr>
              <a:t>www.lock5stat.com</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614488"/>
            <a:ext cx="7372350" cy="4524315"/>
          </a:xfrm>
          <a:prstGeom prst="rect">
            <a:avLst/>
          </a:prstGeom>
          <a:noFill/>
        </p:spPr>
        <p:txBody>
          <a:bodyPr wrap="square" rtlCol="0">
            <a:spAutoFit/>
          </a:bodyPr>
          <a:lstStyle/>
          <a:p>
            <a:r>
              <a:rPr lang="en-US" sz="3200" dirty="0" smtClean="0"/>
              <a:t>“The Next Big Thing”</a:t>
            </a:r>
          </a:p>
          <a:p>
            <a:endParaRPr lang="en-US" sz="3200" dirty="0"/>
          </a:p>
          <a:p>
            <a:r>
              <a:rPr lang="en-US" sz="3200" dirty="0" smtClean="0"/>
              <a:t>United States Conference on Teaching Statistics, May 2011</a:t>
            </a:r>
          </a:p>
          <a:p>
            <a:endParaRPr lang="en-US" sz="3200" dirty="0"/>
          </a:p>
          <a:p>
            <a:r>
              <a:rPr lang="en-US" sz="3200" dirty="0" smtClean="0"/>
              <a:t>Common Core State Standards in Mathematics</a:t>
            </a:r>
          </a:p>
          <a:p>
            <a:endParaRPr lang="en-US" sz="3200" dirty="0"/>
          </a:p>
          <a:p>
            <a:r>
              <a:rPr lang="en-US" sz="3200" dirty="0" smtClean="0"/>
              <a:t>Increasingly used in the disciplines</a:t>
            </a:r>
            <a:endParaRPr lang="en-US" sz="3200" dirty="0"/>
          </a:p>
        </p:txBody>
      </p:sp>
    </p:spTree>
    <p:extLst>
      <p:ext uri="{BB962C8B-B14F-4D97-AF65-F5344CB8AC3E}">
        <p14:creationId xmlns:p14="http://schemas.microsoft.com/office/powerpoint/2010/main" val="38721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814520"/>
            <a:ext cx="7372350" cy="3046988"/>
          </a:xfrm>
          <a:prstGeom prst="rect">
            <a:avLst/>
          </a:prstGeom>
          <a:noFill/>
        </p:spPr>
        <p:txBody>
          <a:bodyPr wrap="square" rtlCol="0">
            <a:spAutoFit/>
          </a:bodyPr>
          <a:lstStyle/>
          <a:p>
            <a:r>
              <a:rPr lang="en-US" sz="3200" dirty="0" smtClean="0"/>
              <a:t>Increasingly important in DOING statistics</a:t>
            </a:r>
          </a:p>
          <a:p>
            <a:endParaRPr lang="en-US" sz="3200" dirty="0"/>
          </a:p>
          <a:p>
            <a:r>
              <a:rPr lang="en-US" sz="3200" dirty="0" smtClean="0"/>
              <a:t>Outstanding for use in TEACHING statistics</a:t>
            </a:r>
          </a:p>
          <a:p>
            <a:endParaRPr lang="en-US" sz="3200" dirty="0"/>
          </a:p>
          <a:p>
            <a:r>
              <a:rPr lang="en-US" sz="3200" dirty="0" smtClean="0"/>
              <a:t>Help students understand the key ideas of statistical inference</a:t>
            </a:r>
            <a:endParaRPr lang="en-US" sz="3200" dirty="0"/>
          </a:p>
        </p:txBody>
      </p:sp>
    </p:spTree>
    <p:extLst>
      <p:ext uri="{BB962C8B-B14F-4D97-AF65-F5344CB8AC3E}">
        <p14:creationId xmlns:p14="http://schemas.microsoft.com/office/powerpoint/2010/main" val="1615876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36" y="457200"/>
            <a:ext cx="8033312" cy="830997"/>
          </a:xfrm>
          <a:prstGeom prst="rect">
            <a:avLst/>
          </a:prstGeom>
          <a:noFill/>
        </p:spPr>
        <p:txBody>
          <a:bodyPr wrap="square" rtlCol="0">
            <a:spAutoFit/>
          </a:bodyPr>
          <a:lstStyle/>
          <a:p>
            <a:pPr algn="ctr"/>
            <a:r>
              <a:rPr lang="en-US" sz="4800" b="1" dirty="0" smtClean="0"/>
              <a:t>“New” Simulation Methods? </a:t>
            </a:r>
            <a:endParaRPr lang="en-US" sz="4800" b="1" dirty="0"/>
          </a:p>
        </p:txBody>
      </p:sp>
      <p:sp>
        <p:nvSpPr>
          <p:cNvPr id="4" name="TextBox 3"/>
          <p:cNvSpPr txBox="1"/>
          <p:nvPr/>
        </p:nvSpPr>
        <p:spPr>
          <a:xfrm>
            <a:off x="660012" y="2114836"/>
            <a:ext cx="7772400" cy="3539430"/>
          </a:xfrm>
          <a:prstGeom prst="rect">
            <a:avLst/>
          </a:prstGeom>
          <a:noFill/>
        </p:spPr>
        <p:txBody>
          <a:bodyPr wrap="square" rtlCol="0">
            <a:spAutoFit/>
          </a:bodyPr>
          <a:lstStyle/>
          <a:p>
            <a:r>
              <a:rPr lang="en-US" sz="3200" dirty="0"/>
              <a:t>"Actually, the statistician does not carry out this very simple and </a:t>
            </a:r>
            <a:r>
              <a:rPr lang="en-US" sz="3200" dirty="0" smtClean="0"/>
              <a:t>very tedious </a:t>
            </a:r>
            <a:r>
              <a:rPr lang="en-US" sz="3200" dirty="0"/>
              <a:t>process, but his conclusions have no justification beyond the </a:t>
            </a:r>
            <a:r>
              <a:rPr lang="en-US" sz="3200" dirty="0" smtClean="0"/>
              <a:t>fact that </a:t>
            </a:r>
            <a:r>
              <a:rPr lang="en-US" sz="3200" dirty="0"/>
              <a:t>they agree with those which could have been arrived at by this</a:t>
            </a:r>
          </a:p>
          <a:p>
            <a:r>
              <a:rPr lang="en-US" sz="3200" dirty="0"/>
              <a:t>elementary method."</a:t>
            </a:r>
          </a:p>
          <a:p>
            <a:r>
              <a:rPr lang="en-US" sz="3200" dirty="0" smtClean="0"/>
              <a:t>				-- Sir R. A. Fisher, 1936</a:t>
            </a:r>
            <a:endParaRPr lang="en-US" sz="3200" dirty="0"/>
          </a:p>
        </p:txBody>
      </p:sp>
      <p:sp>
        <p:nvSpPr>
          <p:cNvPr id="3" name="Oval 2"/>
          <p:cNvSpPr/>
          <p:nvPr/>
        </p:nvSpPr>
        <p:spPr>
          <a:xfrm>
            <a:off x="324880" y="4357676"/>
            <a:ext cx="4261402" cy="9679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1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302" y="787791"/>
            <a:ext cx="8482818" cy="3785652"/>
          </a:xfrm>
          <a:prstGeom prst="rect">
            <a:avLst/>
          </a:prstGeom>
          <a:noFill/>
        </p:spPr>
        <p:txBody>
          <a:bodyPr wrap="square" rtlCol="0">
            <a:spAutoFit/>
          </a:bodyPr>
          <a:lstStyle/>
          <a:p>
            <a:pPr algn="ctr"/>
            <a:r>
              <a:rPr lang="en-US" sz="4800" b="1" dirty="0" smtClean="0"/>
              <a:t>Bootstrap Confidence Intervals</a:t>
            </a:r>
          </a:p>
          <a:p>
            <a:pPr algn="ctr"/>
            <a:endParaRPr lang="en-US" sz="4800" b="1" dirty="0" smtClean="0"/>
          </a:p>
          <a:p>
            <a:pPr algn="ctr"/>
            <a:r>
              <a:rPr lang="en-US" sz="4800" b="1" dirty="0" smtClean="0"/>
              <a:t>and</a:t>
            </a:r>
          </a:p>
          <a:p>
            <a:pPr algn="ctr"/>
            <a:endParaRPr lang="en-US" sz="4800" b="1" dirty="0" smtClean="0"/>
          </a:p>
          <a:p>
            <a:pPr algn="ctr"/>
            <a:r>
              <a:rPr lang="en-US" sz="4800" b="1" dirty="0" smtClean="0"/>
              <a:t>Randomization Hypothesis Tests</a:t>
            </a:r>
            <a:endParaRPr lang="en-US" sz="4800"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4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2332</TotalTime>
  <Words>1983</Words>
  <Application>Microsoft Office PowerPoint</Application>
  <PresentationFormat>On-screen Show (4:3)</PresentationFormat>
  <Paragraphs>508</Paragraphs>
  <Slides>56</Slides>
  <Notes>14</Notes>
  <HiddenSlides>1</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56</vt:i4>
      </vt:variant>
    </vt:vector>
  </HeadingPairs>
  <TitlesOfParts>
    <vt:vector size="63" baseType="lpstr">
      <vt:lpstr>Office Theme</vt:lpstr>
      <vt:lpstr>Aspect</vt:lpstr>
      <vt:lpstr>1_Aspect</vt:lpstr>
      <vt:lpstr>2_Aspect</vt:lpstr>
      <vt:lpstr>3_Aspect</vt:lpstr>
      <vt:lpstr>4_Aspect</vt:lpstr>
      <vt:lpstr>Equation</vt:lpstr>
      <vt:lpstr>Building Conceptual Understanding of Statistical Inference with Lock5</vt:lpstr>
      <vt:lpstr>PowerPoint Presentation</vt:lpstr>
      <vt:lpstr>Advantages of Lock5</vt:lpstr>
      <vt:lpstr>Instructor Resources</vt:lpstr>
      <vt:lpstr>Big Advantages of Lock5</vt:lpstr>
      <vt:lpstr>New Simulation Methods</vt:lpstr>
      <vt:lpstr>New Simulation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Bootstrapping</vt:lpstr>
      <vt:lpstr>PowerPoint Presentation</vt:lpstr>
      <vt:lpstr>PowerPoint Presentation</vt:lpstr>
      <vt:lpstr>PowerPoint Presentation</vt:lpstr>
      <vt:lpstr>PowerPoint Presentation</vt:lpstr>
      <vt:lpstr>PowerPoint Presentation</vt:lpstr>
      <vt:lpstr>PowerPoint Presentation</vt:lpstr>
      <vt:lpstr>StatKey</vt:lpstr>
      <vt:lpstr>Using the Bootstrap Distribution to Get a Confidence Interval </vt:lpstr>
      <vt:lpstr>Bootstrapping</vt:lpstr>
      <vt:lpstr>Sampling Distribution</vt:lpstr>
      <vt:lpstr>Bootstrap Distribution</vt:lpstr>
      <vt:lpstr>PowerPoint Presentation</vt:lpstr>
      <vt:lpstr>Example 3: Diet Cola and Calcium </vt:lpstr>
      <vt:lpstr>What About Hypothesis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“Randomization” Samples</vt:lpstr>
      <vt:lpstr>PowerPoint Presentation</vt:lpstr>
      <vt:lpstr>PowerPoint Presentation</vt:lpstr>
      <vt:lpstr>PowerPoint Presentation</vt:lpstr>
      <vt:lpstr>Randomization by Scrambling</vt:lpstr>
      <vt:lpstr>PowerPoint Presentation</vt:lpstr>
      <vt:lpstr>PowerPoint Presentation</vt:lpstr>
      <vt:lpstr>PowerPoint Presentation</vt:lpstr>
      <vt:lpstr>Example 3:  Light at Night and Weight Gain </vt:lpstr>
      <vt:lpstr>PowerPoint Presentation</vt:lpstr>
      <vt:lpstr>PowerPoint Presentation</vt:lpstr>
      <vt:lpstr>PowerPoint Presentation</vt:lpstr>
      <vt:lpstr>PowerPoint Presentation</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161</cp:revision>
  <cp:lastPrinted>2012-11-03T17:12:28Z</cp:lastPrinted>
  <dcterms:created xsi:type="dcterms:W3CDTF">2010-10-14T16:11:16Z</dcterms:created>
  <dcterms:modified xsi:type="dcterms:W3CDTF">2013-11-27T17:37:01Z</dcterms:modified>
</cp:coreProperties>
</file>