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63" r:id="rId3"/>
    <p:sldId id="256" r:id="rId4"/>
    <p:sldId id="264" r:id="rId5"/>
    <p:sldId id="257" r:id="rId6"/>
    <p:sldId id="265" r:id="rId7"/>
    <p:sldId id="261" r:id="rId8"/>
    <p:sldId id="260" r:id="rId9"/>
    <p:sldId id="274" r:id="rId10"/>
    <p:sldId id="267" r:id="rId11"/>
    <p:sldId id="277" r:id="rId12"/>
    <p:sldId id="275" r:id="rId13"/>
    <p:sldId id="276" r:id="rId14"/>
    <p:sldId id="278" r:id="rId15"/>
    <p:sldId id="268" r:id="rId16"/>
    <p:sldId id="279" r:id="rId17"/>
    <p:sldId id="269" r:id="rId18"/>
    <p:sldId id="273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91478-EF96-4E63-BFB9-59EBC80691C7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32327-6E3B-47E8-9C60-7875500CE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64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Robin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495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Robin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605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767DD-3043-43C0-8F7B-926248449BD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A753-0D0F-462D-8F18-5E74D126952A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F4-2FEB-4BE3-9FCC-03C8D321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A753-0D0F-462D-8F18-5E74D126952A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F4-2FEB-4BE3-9FCC-03C8D321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A753-0D0F-462D-8F18-5E74D126952A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F4-2FEB-4BE3-9FCC-03C8D321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335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971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345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697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08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948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672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169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A753-0D0F-462D-8F18-5E74D126952A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F4-2FEB-4BE3-9FCC-03C8D321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948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42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060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A753-0D0F-462D-8F18-5E74D126952A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F4-2FEB-4BE3-9FCC-03C8D321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A753-0D0F-462D-8F18-5E74D126952A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F4-2FEB-4BE3-9FCC-03C8D321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A753-0D0F-462D-8F18-5E74D126952A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F4-2FEB-4BE3-9FCC-03C8D321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A753-0D0F-462D-8F18-5E74D126952A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F4-2FEB-4BE3-9FCC-03C8D321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A753-0D0F-462D-8F18-5E74D126952A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F4-2FEB-4BE3-9FCC-03C8D321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A753-0D0F-462D-8F18-5E74D126952A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F4-2FEB-4BE3-9FCC-03C8D321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A753-0D0F-462D-8F18-5E74D126952A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95F4-2FEB-4BE3-9FCC-03C8D3212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BA753-0D0F-462D-8F18-5E74D126952A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095F4-2FEB-4BE3-9FCC-03C8D32122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648FE-2D5A-45AB-95EB-9243473478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E9D69-0360-4691-8F93-E287426D22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4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image" Target="../media/image140.png"/><Relationship Id="rId5" Type="http://schemas.openxmlformats.org/officeDocument/2006/relationships/image" Target="../media/image14.pn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ck5stat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ck5stat.com/statke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ck5stat.com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6793" y="609600"/>
            <a:ext cx="6096000" cy="144655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 smtClean="0">
                <a:latin typeface="Arial" pitchFamily="34" charset="0"/>
                <a:cs typeface="Arial" pitchFamily="34" charset="0"/>
              </a:rPr>
              <a:t>StatKey</a:t>
            </a:r>
            <a:endParaRPr lang="en-US" sz="8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858" y="25908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Online Tools for Teaching a Modern Introductory  Statistics Course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55058" y="4114800"/>
            <a:ext cx="5638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Robin Lock  </a:t>
            </a:r>
          </a:p>
          <a:p>
            <a:pPr algn="ctr"/>
            <a:r>
              <a:rPr lang="en-US" sz="2800" dirty="0" smtClean="0"/>
              <a:t>Burry Professor of Statistics</a:t>
            </a:r>
          </a:p>
          <a:p>
            <a:pPr algn="ctr"/>
            <a:r>
              <a:rPr lang="en-US" sz="2800" dirty="0" smtClean="0"/>
              <a:t>St. Lawrence University</a:t>
            </a:r>
          </a:p>
          <a:p>
            <a:pPr algn="ctr"/>
            <a:r>
              <a:rPr lang="en-US" sz="2800" dirty="0" smtClean="0"/>
              <a:t>rlock@stlawu.edu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347019" y="6095774"/>
            <a:ext cx="6722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Wiley Faculty Network  - March 11, 2013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652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4458"/>
            <a:ext cx="8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600" b="1" dirty="0" smtClean="0">
                <a:solidFill>
                  <a:prstClr val="black"/>
                </a:solidFill>
                <a:latin typeface="Calibri"/>
              </a:rPr>
              <a:t>Why</a:t>
            </a:r>
            <a:r>
              <a:rPr lang="en-US" sz="720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200" dirty="0" smtClean="0">
                <a:solidFill>
                  <a:prstClr val="black"/>
                </a:solidFill>
                <a:latin typeface="Calibri"/>
              </a:rPr>
              <a:t>does the bootstrap work? </a:t>
            </a:r>
          </a:p>
        </p:txBody>
      </p:sp>
    </p:spTree>
    <p:extLst>
      <p:ext uri="{BB962C8B-B14F-4D97-AF65-F5344CB8AC3E}">
        <p14:creationId xmlns:p14="http://schemas.microsoft.com/office/powerpoint/2010/main" val="348053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r>
              <a:rPr lang="en-US" dirty="0" smtClean="0"/>
              <a:t>Sampling Distribution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4864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loud 5"/>
          <p:cNvSpPr/>
          <p:nvPr/>
        </p:nvSpPr>
        <p:spPr>
          <a:xfrm>
            <a:off x="3962400" y="1600200"/>
            <a:ext cx="3048000" cy="1371600"/>
          </a:xfrm>
          <a:prstGeom prst="cloud">
            <a:avLst/>
          </a:prstGeom>
          <a:solidFill>
            <a:srgbClr val="33CC3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1905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Population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9" name="Straight Connector 8"/>
          <p:cNvCxnSpPr>
            <a:stCxn id="6" idx="1"/>
          </p:cNvCxnSpPr>
          <p:nvPr/>
        </p:nvCxnSpPr>
        <p:spPr>
          <a:xfrm>
            <a:off x="5486400" y="2970340"/>
            <a:ext cx="0" cy="251606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95900" y="5410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µ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448800" y="680140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9456722" y="5989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9369959" y="6324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609122" y="6142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9761522" y="6294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9913922" y="6446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0066322" y="6599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0218722" y="6751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0371122" y="6904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0523522" y="7056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10675922" y="7208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828322" y="7361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10980722" y="7513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11133122" y="7666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11285522" y="7818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9634396" y="5624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11437922" y="7970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11590322" y="8123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1742722" y="8275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11895122" y="8428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12047522" y="8580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2199922" y="8732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9786796" y="5777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9939196" y="5929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10091596" y="6082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10243996" y="6234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10396396" y="6386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0548796" y="6539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10701196" y="6691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10853596" y="6844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11005996" y="6996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11158396" y="7148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11310796" y="7301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11463196" y="7453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11615596" y="7606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11767996" y="7758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11920396" y="7910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12072796" y="8063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12225196" y="8215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12377596" y="8368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12529996" y="8520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80657" y="2281473"/>
            <a:ext cx="403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BUT, in practice we don’t see the “tree” or all of the “seeds” – we only have ONE seed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156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583 -0.59681 L -0.34583 -0.2081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504 -0.47861 L -0.50504 -0.08999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382 -0.52741 L -0.40382 -0.13879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3 -0.50081 L -0.55503 -0.11219 " pathEditMode="relative" rAng="0" ptsTypes="AA">
                                      <p:cBhvr>
                                        <p:cTn id="3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67 -0.52302 L -0.4967 -0.1344 " pathEditMode="relative" rAng="0" ptsTypes="AA">
                                      <p:cBhvr>
                                        <p:cTn id="3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837 -0.54523 L -0.53837 -0.15661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animMotion origin="layout" path="M -0.38836 -0.56743 L -0.38836 -0.17881 " pathEditMode="relative" rAng="0" ptsTypes="AA">
                                      <p:cBhvr>
                                        <p:cTn id="4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animMotion origin="layout" path="M -0.5967 -0.58964 L -0.5967 -0.20102 " pathEditMode="relative" rAng="0" ptsTypes="AA">
                                      <p:cBhvr>
                                        <p:cTn id="4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5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04 -0.61185 L -0.48004 -0.22323 " pathEditMode="relative" rAng="0" ptsTypes="AA">
                                      <p:cBhvr>
                                        <p:cTn id="5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0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67 -0.65625 L -0.5967 -0.26764 " pathEditMode="relative" rAng="0" ptsTypes="AA"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5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3 -0.6787 L -0.55503 -0.29004 " pathEditMode="relative" rAng="0" ptsTypes="AA">
                                      <p:cBhvr>
                                        <p:cTn id="5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10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4 -0.70067 L -0.55504 -0.31206 " pathEditMode="relative" rAng="0" ptsTypes="AA">
                                      <p:cBhvr>
                                        <p:cTn id="5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35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336 -0.72287 L -0.61336 -0.33426 " pathEditMode="relative" rAng="0" ptsTypes="AA">
                                      <p:cBhvr>
                                        <p:cTn id="6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600"/>
                            </p:stCondLst>
                            <p:childTnLst>
                              <p:par>
                                <p:cTn id="64" presetID="42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5467 -0.73398 L -0.5467 -0.34536 " pathEditMode="relative" rAng="0" ptsTypes="AA">
                                      <p:cBhvr>
                                        <p:cTn id="6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950"/>
                            </p:stCondLst>
                            <p:childTnLst>
                              <p:par>
                                <p:cTn id="6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004 -0.76729 L -0.63004 -0.37868 " pathEditMode="relative" rAng="0" ptsTypes="AA">
                                      <p:cBhvr>
                                        <p:cTn id="6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0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948 -0.4254 L -0.54948 -0.03678 " pathEditMode="relative" rAng="0" ptsTypes="AA">
                                      <p:cBhvr>
                                        <p:cTn id="7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50"/>
                            </p:stCondLst>
                            <p:childTnLst>
                              <p:par>
                                <p:cTn id="7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8836 -0.76729 L -0.83836 -0.38977 " pathEditMode="relative" rAng="0" ptsTypes="AA">
                                      <p:cBhvr>
                                        <p:cTn id="7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18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00"/>
                            </p:stCondLst>
                            <p:childTnLst>
                              <p:par>
                                <p:cTn id="7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67 -0.8117 L -0.4967 -0.40088 " pathEditMode="relative" rAng="0" ptsTypes="AA">
                                      <p:cBhvr>
                                        <p:cTn id="7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950"/>
                            </p:stCondLst>
                            <p:childTnLst>
                              <p:par>
                                <p:cTn id="7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67 -0.83391 L -0.6467 -0.4453 " pathEditMode="relative" rAng="0" ptsTypes="AA">
                                      <p:cBhvr>
                                        <p:cTn id="8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200"/>
                            </p:stCondLst>
                            <p:childTnLst>
                              <p:par>
                                <p:cTn id="8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17 -0.86722 L -0.7217 -0.4786 " pathEditMode="relative" rAng="0" ptsTypes="AA">
                                      <p:cBhvr>
                                        <p:cTn id="8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450"/>
                            </p:stCondLst>
                            <p:childTnLst>
                              <p:par>
                                <p:cTn id="8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503 -0.87832 L -0.8717 -0.4675 " pathEditMode="relative" rAng="0" ptsTypes="AA">
                                      <p:cBhvr>
                                        <p:cTn id="8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700"/>
                            </p:stCondLst>
                            <p:childTnLst>
                              <p:par>
                                <p:cTn id="8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004 -0.92274 L -0.58837 -0.50081 " pathEditMode="relative" rAng="0" ptsTypes="AA">
                                      <p:cBhvr>
                                        <p:cTn id="8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210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950"/>
                            </p:stCondLst>
                            <p:childTnLst>
                              <p:par>
                                <p:cTn id="9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48 -0.45871 L -0.37448 -0.07009 " pathEditMode="relative" rAng="0" ptsTypes="AA">
                                      <p:cBhvr>
                                        <p:cTn id="9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200"/>
                            </p:stCondLst>
                            <p:childTnLst>
                              <p:par>
                                <p:cTn id="9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782 -0.49202 L -0.35782 -0.0812 " pathEditMode="relative" rAng="0" ptsTypes="AA">
                                      <p:cBhvr>
                                        <p:cTn id="9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450"/>
                            </p:stCondLst>
                            <p:childTnLst>
                              <p:par>
                                <p:cTn id="9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114 -0.49202 L -0.63281 -0.1145 " pathEditMode="relative" rAng="0" ptsTypes="AA">
                                      <p:cBhvr>
                                        <p:cTn id="98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8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650"/>
                            </p:stCondLst>
                            <p:childTnLst>
                              <p:par>
                                <p:cTn id="10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781 -0.52533 L -0.60781 -0.13671 " pathEditMode="relative" rAng="0" ptsTypes="AA">
                                      <p:cBhvr>
                                        <p:cTn id="101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850"/>
                            </p:stCondLst>
                            <p:childTnLst>
                              <p:par>
                                <p:cTn id="10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448 -0.58085 L -0.57448 -0.19223 " pathEditMode="relative" rAng="0" ptsTypes="AA">
                                      <p:cBhvr>
                                        <p:cTn id="104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50"/>
                            </p:stCondLst>
                            <p:childTnLst>
                              <p:par>
                                <p:cTn id="10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781 -0.60305 L -0.50781 -0.21443 " pathEditMode="relative" rAng="0" ptsTypes="AA">
                                      <p:cBhvr>
                                        <p:cTn id="107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250"/>
                            </p:stCondLst>
                            <p:childTnLst>
                              <p:par>
                                <p:cTn id="10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15 -0.58085 L -0.69115 -0.19223 " pathEditMode="relative" rAng="0" ptsTypes="AA">
                                      <p:cBhvr>
                                        <p:cTn id="110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450"/>
                            </p:stCondLst>
                            <p:childTnLst>
                              <p:par>
                                <p:cTn id="1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948 -0.62526 L -0.64948 -0.23665 " pathEditMode="relative" rAng="0" ptsTypes="AA">
                                      <p:cBhvr>
                                        <p:cTn id="113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650"/>
                            </p:stCondLst>
                            <p:childTnLst>
                              <p:par>
                                <p:cTn id="1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281 -0.68077 L -0.58281 -0.29216 " pathEditMode="relative" rAng="0" ptsTypes="AA">
                                      <p:cBhvr>
                                        <p:cTn id="116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850"/>
                            </p:stCondLst>
                            <p:childTnLst>
                              <p:par>
                                <p:cTn id="11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615 -0.70298 L -0.61615 -0.31437 " pathEditMode="relative" rAng="0" ptsTypes="AA">
                                      <p:cBhvr>
                                        <p:cTn id="119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050"/>
                            </p:stCondLst>
                            <p:childTnLst>
                              <p:par>
                                <p:cTn id="12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948 -0.72519 L -0.64948 -0.33658 " pathEditMode="relative" rAng="0" ptsTypes="AA">
                                      <p:cBhvr>
                                        <p:cTn id="122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250"/>
                            </p:stCondLst>
                            <p:childTnLst>
                              <p:par>
                                <p:cTn id="12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948 -0.71458 L -0.90781 -0.3037 " pathEditMode="relative" rAng="0" ptsTypes="AA">
                                      <p:cBhvr>
                                        <p:cTn id="125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450"/>
                            </p:stCondLst>
                            <p:childTnLst>
                              <p:par>
                                <p:cTn id="12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781 -0.79181 L -0.46615 -0.32547 " pathEditMode="relative" rAng="0" ptsTypes="AA">
                                      <p:cBhvr>
                                        <p:cTn id="128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233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650"/>
                            </p:stCondLst>
                            <p:childTnLst>
                              <p:par>
                                <p:cTn id="13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782 -0.7585 L -0.90782 -0.34768 " pathEditMode="relative" rAng="0" ptsTypes="AA">
                                      <p:cBhvr>
                                        <p:cTn id="131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850"/>
                            </p:stCondLst>
                            <p:childTnLst>
                              <p:par>
                                <p:cTn id="13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114 -0.7807 L -0.64114 -0.39209 " pathEditMode="relative" rAng="0" ptsTypes="AA">
                                      <p:cBhvr>
                                        <p:cTn id="134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050"/>
                            </p:stCondLst>
                            <p:childTnLst>
                              <p:par>
                                <p:cTn id="13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3281 -0.84733 L -0.89115 -0.40319 " pathEditMode="relative" rAng="0" ptsTypes="AA">
                                      <p:cBhvr>
                                        <p:cTn id="137" dur="2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22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8250"/>
                            </p:stCondLst>
                            <p:childTnLst>
                              <p:par>
                                <p:cTn id="13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115 -0.84733 L -0.79115 -0.45871 " pathEditMode="relative" rAng="0" ptsTypes="AA">
                                      <p:cBhvr>
                                        <p:cTn id="140" dur="2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8450"/>
                            </p:stCondLst>
                            <p:childTnLst>
                              <p:par>
                                <p:cTn id="14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448 -0.84732 L -0.67448 -0.45871 " pathEditMode="relative" rAng="0" ptsTypes="AA">
                                      <p:cBhvr>
                                        <p:cTn id="143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8650"/>
                            </p:stCondLst>
                            <p:childTnLst>
                              <p:par>
                                <p:cTn id="14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6615 -0.88064 L -0.86615 -0.49202 " pathEditMode="relative" rAng="0" ptsTypes="AA">
                                      <p:cBhvr>
                                        <p:cTn id="146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r>
              <a:rPr lang="en-US" dirty="0" smtClean="0"/>
              <a:t>Bootstrap Distribution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4864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loud 5"/>
          <p:cNvSpPr/>
          <p:nvPr/>
        </p:nvSpPr>
        <p:spPr>
          <a:xfrm>
            <a:off x="2819400" y="1600200"/>
            <a:ext cx="3048000" cy="1371600"/>
          </a:xfrm>
          <a:prstGeom prst="cloud">
            <a:avLst/>
          </a:prstGeom>
          <a:solidFill>
            <a:srgbClr val="33CC3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1808946"/>
            <a:ext cx="2628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Bootstrap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“Population”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9" name="Straight Connector 8"/>
          <p:cNvCxnSpPr>
            <a:stCxn id="6" idx="1"/>
          </p:cNvCxnSpPr>
          <p:nvPr/>
        </p:nvCxnSpPr>
        <p:spPr>
          <a:xfrm>
            <a:off x="4343400" y="2970340"/>
            <a:ext cx="0" cy="251606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8384641" y="680140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392563" y="5989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8305800" y="6324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544963" y="6142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697363" y="6294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849763" y="6446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9002163" y="6599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9154563" y="6751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9306963" y="6904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9459363" y="7056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9611763" y="7208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9764163" y="7361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9916563" y="7513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10068963" y="7666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10221363" y="7818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8570237" y="5624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10373763" y="7970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10526163" y="8123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0678563" y="8275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10830963" y="8428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10983363" y="8580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1135763" y="8732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8722637" y="5777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8875037" y="5929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9027437" y="6082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9179837" y="6234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9332237" y="6386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9484637" y="6539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9637037" y="6691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9789437" y="6844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9941837" y="6996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10094237" y="7148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10246637" y="7301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10399037" y="7453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10551437" y="7606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10703837" y="7758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10856237" y="7910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11008637" y="8063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11161037" y="8215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11313437" y="8368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11465837" y="8520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8537041" y="695380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1788" y="5494394"/>
            <a:ext cx="9144000" cy="137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295400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What can we do with just one seed? 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1242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Grow a NEW tree!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4305300" y="53721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038600" y="5421175"/>
                <a:ext cx="533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421175"/>
                <a:ext cx="533400" cy="58477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90615" y="1921787"/>
                <a:ext cx="2525163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smtClean="0">
                    <a:solidFill>
                      <a:prstClr val="black"/>
                    </a:solidFill>
                    <a:latin typeface="Calibri"/>
                  </a:rPr>
                  <a:t>Estimate the distribution and variability (SE)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  <a:latin typeface="Calibri"/>
                  </a:rPr>
                  <a:t>’s from the bootstraps</a:t>
                </a:r>
                <a:endParaRPr lang="en-US" sz="28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615" y="1921787"/>
                <a:ext cx="2525163" cy="224676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4819" t="-2439" r="-6506" b="-6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4560212" y="5723087"/>
            <a:ext cx="1485900" cy="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2676525" y="5713562"/>
            <a:ext cx="1371600" cy="1241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95900" y="5410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µ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346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583 -0.59681 L -0.34583 -0.20819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504 -0.47861 L -0.50504 -0.08999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animMotion origin="layout" path="M -0.40382 -0.52741 L -0.40382 -0.13879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5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3 -0.50081 L -0.55503 -0.11219 " pathEditMode="relative" rAng="0" ptsTypes="AA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67 -0.52302 L -0.4967 -0.1344 " pathEditMode="relative" rAng="0" ptsTypes="AA">
                                      <p:cBhvr>
                                        <p:cTn id="4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5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837 -0.54523 L -0.53837 -0.15661 " pathEditMode="relative" rAng="0" ptsTypes="AA">
                                      <p:cBhvr>
                                        <p:cTn id="5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80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836 -0.56743 L -0.38836 -0.17881 " pathEditMode="relative" rAng="0" ptsTypes="AA">
                                      <p:cBhvr>
                                        <p:cTn id="5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5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67 -0.58964 L -0.5967 -0.20102 " pathEditMode="relative" rAng="0" ptsTypes="AA">
                                      <p:cBhvr>
                                        <p:cTn id="5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30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04 -0.61185 L -0.48004 -0.22323 " pathEditMode="relative" rAng="0" ptsTypes="AA">
                                      <p:cBhvr>
                                        <p:cTn id="5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5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67 -0.65625 L -0.5967 -0.26764 " pathEditMode="relative" rAng="0" ptsTypes="AA">
                                      <p:cBhvr>
                                        <p:cTn id="62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750"/>
                            </p:stCondLst>
                            <p:childTnLst>
                              <p:par>
                                <p:cTn id="6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3 -0.68957 L -0.55503 -0.30095 " pathEditMode="relative" rAng="0" ptsTypes="AA">
                                      <p:cBhvr>
                                        <p:cTn id="65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950"/>
                            </p:stCondLst>
                            <p:childTnLst>
                              <p:par>
                                <p:cTn id="6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4 -0.70067 L -0.55504 -0.31206 " pathEditMode="relative" rAng="0" ptsTypes="AA">
                                      <p:cBhvr>
                                        <p:cTn id="6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15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336 -0.72287 L -0.61336 -0.33426 " pathEditMode="relative" rAng="0" ptsTypes="AA">
                                      <p:cBhvr>
                                        <p:cTn id="71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350"/>
                            </p:stCondLst>
                            <p:childTnLst>
                              <p:par>
                                <p:cTn id="7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67 -0.73398 L -0.5467 -0.34536 " pathEditMode="relative" rAng="0" ptsTypes="AA">
                                      <p:cBhvr>
                                        <p:cTn id="74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50"/>
                            </p:stCondLst>
                            <p:childTnLst>
                              <p:par>
                                <p:cTn id="7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004 -0.76729 L -0.63004 -0.37868 " pathEditMode="relative" rAng="0" ptsTypes="AA">
                                      <p:cBhvr>
                                        <p:cTn id="77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750"/>
                            </p:stCondLst>
                            <p:childTnLst>
                              <p:par>
                                <p:cTn id="7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948 -0.4254 L -0.54948 -0.03678 " pathEditMode="relative" rAng="0" ptsTypes="AA">
                                      <p:cBhvr>
                                        <p:cTn id="80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950"/>
                            </p:stCondLst>
                            <p:childTnLst>
                              <p:par>
                                <p:cTn id="8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8836 -0.76729 L -0.83836 -0.38977 " pathEditMode="relative" rAng="0" ptsTypes="AA">
                                      <p:cBhvr>
                                        <p:cTn id="83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18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150"/>
                            </p:stCondLst>
                            <p:childTnLst>
                              <p:par>
                                <p:cTn id="8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67 -0.8117 L -0.4967 -0.40088 " pathEditMode="relative" rAng="0" ptsTypes="AA">
                                      <p:cBhvr>
                                        <p:cTn id="86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350"/>
                            </p:stCondLst>
                            <p:childTnLst>
                              <p:par>
                                <p:cTn id="8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67 -0.83391 L -0.6467 -0.4453 " pathEditMode="relative" rAng="0" ptsTypes="AA">
                                      <p:cBhvr>
                                        <p:cTn id="89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50"/>
                            </p:stCondLst>
                            <p:childTnLst>
                              <p:par>
                                <p:cTn id="9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17 -0.86722 L -0.7217 -0.4786 " pathEditMode="relative" rAng="0" ptsTypes="AA">
                                      <p:cBhvr>
                                        <p:cTn id="92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750"/>
                            </p:stCondLst>
                            <p:childTnLst>
                              <p:par>
                                <p:cTn id="9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503 -0.87832 L -0.8717 -0.4675 " pathEditMode="relative" rAng="0" ptsTypes="AA">
                                      <p:cBhvr>
                                        <p:cTn id="95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950"/>
                            </p:stCondLst>
                            <p:childTnLst>
                              <p:par>
                                <p:cTn id="9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004 -0.92274 L -0.58837 -0.50081 " pathEditMode="relative" rAng="0" ptsTypes="AA">
                                      <p:cBhvr>
                                        <p:cTn id="98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210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150"/>
                            </p:stCondLst>
                            <p:childTnLst>
                              <p:par>
                                <p:cTn id="10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48 -0.45871 L -0.37448 -0.07009 " pathEditMode="relative" rAng="0" ptsTypes="AA">
                                      <p:cBhvr>
                                        <p:cTn id="101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350"/>
                            </p:stCondLst>
                            <p:childTnLst>
                              <p:par>
                                <p:cTn id="10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782 -0.49202 L -0.35782 -0.0812 " pathEditMode="relative" rAng="0" ptsTypes="AA">
                                      <p:cBhvr>
                                        <p:cTn id="104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550"/>
                            </p:stCondLst>
                            <p:childTnLst>
                              <p:par>
                                <p:cTn id="10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114 -0.49202 L -0.63281 -0.1145 " pathEditMode="relative" rAng="0" ptsTypes="AA">
                                      <p:cBhvr>
                                        <p:cTn id="107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8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650"/>
                            </p:stCondLst>
                            <p:childTnLst>
                              <p:par>
                                <p:cTn id="10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781 -0.52533 L -0.60781 -0.13671 " pathEditMode="relative" rAng="0" ptsTypes="AA">
                                      <p:cBhvr>
                                        <p:cTn id="110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750"/>
                            </p:stCondLst>
                            <p:childTnLst>
                              <p:par>
                                <p:cTn id="1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448 -0.58085 L -0.57448 -0.19223 " pathEditMode="relative" rAng="0" ptsTypes="AA">
                                      <p:cBhvr>
                                        <p:cTn id="113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850"/>
                            </p:stCondLst>
                            <p:childTnLst>
                              <p:par>
                                <p:cTn id="1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781 -0.60305 L -0.50781 -0.21443 " pathEditMode="relative" rAng="0" ptsTypes="AA">
                                      <p:cBhvr>
                                        <p:cTn id="116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950"/>
                            </p:stCondLst>
                            <p:childTnLst>
                              <p:par>
                                <p:cTn id="11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15 -0.58085 L -0.69115 -0.19223 " pathEditMode="relative" rAng="0" ptsTypes="AA">
                                      <p:cBhvr>
                                        <p:cTn id="119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50"/>
                            </p:stCondLst>
                            <p:childTnLst>
                              <p:par>
                                <p:cTn id="12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948 -0.62526 L -0.64948 -0.23665 " pathEditMode="relative" rAng="0" ptsTypes="AA">
                                      <p:cBhvr>
                                        <p:cTn id="122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150"/>
                            </p:stCondLst>
                            <p:childTnLst>
                              <p:par>
                                <p:cTn id="12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281 -0.68077 L -0.58281 -0.29216 " pathEditMode="relative" rAng="0" ptsTypes="AA">
                                      <p:cBhvr>
                                        <p:cTn id="125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250"/>
                            </p:stCondLst>
                            <p:childTnLst>
                              <p:par>
                                <p:cTn id="12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615 -0.70298 L -0.61615 -0.31437 " pathEditMode="relative" rAng="0" ptsTypes="AA">
                                      <p:cBhvr>
                                        <p:cTn id="128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350"/>
                            </p:stCondLst>
                            <p:childTnLst>
                              <p:par>
                                <p:cTn id="13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948 -0.72519 L -0.64948 -0.33658 " pathEditMode="relative" rAng="0" ptsTypes="AA">
                                      <p:cBhvr>
                                        <p:cTn id="131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450"/>
                            </p:stCondLst>
                            <p:childTnLst>
                              <p:par>
                                <p:cTn id="13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982 -0.71458 L -0.90816 -0.3037 " pathEditMode="relative" rAng="0" ptsTypes="AA">
                                      <p:cBhvr>
                                        <p:cTn id="134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550"/>
                            </p:stCondLst>
                            <p:childTnLst>
                              <p:par>
                                <p:cTn id="13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781 -0.79181 L -0.46615 -0.32547 " pathEditMode="relative" rAng="0" ptsTypes="AA">
                                      <p:cBhvr>
                                        <p:cTn id="137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233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6650"/>
                            </p:stCondLst>
                            <p:childTnLst>
                              <p:par>
                                <p:cTn id="13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782 -0.7585 L -0.90782 -0.34768 " pathEditMode="relative" rAng="0" ptsTypes="AA">
                                      <p:cBhvr>
                                        <p:cTn id="140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750"/>
                            </p:stCondLst>
                            <p:childTnLst>
                              <p:par>
                                <p:cTn id="14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114 -0.7807 L -0.64114 -0.39209 " pathEditMode="relative" rAng="0" ptsTypes="AA">
                                      <p:cBhvr>
                                        <p:cTn id="143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850"/>
                            </p:stCondLst>
                            <p:childTnLst>
                              <p:par>
                                <p:cTn id="14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3281 -0.84733 L -0.89115 -0.40319 " pathEditMode="relative" rAng="0" ptsTypes="AA">
                                      <p:cBhvr>
                                        <p:cTn id="146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22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950"/>
                            </p:stCondLst>
                            <p:childTnLst>
                              <p:par>
                                <p:cTn id="14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115 -0.84733 L -0.79115 -0.45871 " pathEditMode="relative" rAng="0" ptsTypes="AA">
                                      <p:cBhvr>
                                        <p:cTn id="149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7050"/>
                            </p:stCondLst>
                            <p:childTnLst>
                              <p:par>
                                <p:cTn id="15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448 -0.84732 L -0.67448 -0.45871 " pathEditMode="relative" rAng="0" ptsTypes="AA">
                                      <p:cBhvr>
                                        <p:cTn id="152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7150"/>
                            </p:stCondLst>
                            <p:childTnLst>
                              <p:par>
                                <p:cTn id="15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6615 -0.88064 L -0.86615 -0.49202 " pathEditMode="relative" rAng="0" ptsTypes="AA">
                                      <p:cBhvr>
                                        <p:cTn id="155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7250"/>
                            </p:stCondLst>
                            <p:childTnLst>
                              <p:par>
                                <p:cTn id="15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618 -0.61944 L -0.34618 -0.23078 " pathEditMode="relative" rAng="0" ptsTypes="AA">
                                      <p:cBhvr>
                                        <p:cTn id="158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9" grpId="0" animBg="1"/>
      <p:bldP spid="3" grpId="0"/>
      <p:bldP spid="60" grpId="0" animBg="1"/>
      <p:bldP spid="8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Golden Rule of Bootstraps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676400"/>
            <a:ext cx="7467600" cy="3785652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prstClr val="black"/>
                </a:solidFill>
                <a:latin typeface="Calibri"/>
              </a:rPr>
              <a:t>The </a:t>
            </a:r>
            <a:r>
              <a:rPr lang="en-US" sz="4800" b="1" i="1" dirty="0" smtClean="0">
                <a:solidFill>
                  <a:prstClr val="black"/>
                </a:solidFill>
                <a:latin typeface="Calibri"/>
              </a:rPr>
              <a:t>bootstrap statistics </a:t>
            </a:r>
            <a:r>
              <a:rPr lang="en-US" sz="4800" dirty="0" smtClean="0">
                <a:solidFill>
                  <a:prstClr val="black"/>
                </a:solidFill>
                <a:latin typeface="Calibri"/>
              </a:rPr>
              <a:t>are to the </a:t>
            </a:r>
            <a:r>
              <a:rPr lang="en-US" sz="4800" b="1" i="1" dirty="0" smtClean="0">
                <a:solidFill>
                  <a:prstClr val="black"/>
                </a:solidFill>
                <a:latin typeface="Calibri"/>
              </a:rPr>
              <a:t>original statistic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prstClr val="black"/>
                </a:solidFill>
                <a:latin typeface="Calibri"/>
              </a:rPr>
              <a:t>as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prstClr val="black"/>
                </a:solidFill>
                <a:latin typeface="Calibri"/>
              </a:rPr>
              <a:t>the </a:t>
            </a:r>
            <a:r>
              <a:rPr lang="en-US" sz="4800" b="1" i="1" dirty="0" smtClean="0">
                <a:solidFill>
                  <a:prstClr val="black"/>
                </a:solidFill>
                <a:latin typeface="Calibri"/>
              </a:rPr>
              <a:t>original statistic</a:t>
            </a:r>
            <a:r>
              <a:rPr lang="en-US" sz="4800" dirty="0" smtClean="0">
                <a:solidFill>
                  <a:prstClr val="black"/>
                </a:solidFill>
                <a:latin typeface="Calibri"/>
              </a:rPr>
              <a:t> is to the </a:t>
            </a:r>
            <a:r>
              <a:rPr lang="en-US" sz="4800" b="1" i="1" dirty="0" smtClean="0">
                <a:solidFill>
                  <a:prstClr val="black"/>
                </a:solidFill>
                <a:latin typeface="Calibri"/>
              </a:rPr>
              <a:t>population parameter</a:t>
            </a:r>
            <a:r>
              <a:rPr lang="en-US" sz="48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n-US" sz="4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755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8729" y="189390"/>
            <a:ext cx="8382000" cy="292387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smtClean="0"/>
              <a:t>According to a CNN poll of </a:t>
            </a:r>
            <a:r>
              <a:rPr lang="en-US" sz="3200" i="1" dirty="0" smtClean="0"/>
              <a:t>n</a:t>
            </a:r>
            <a:r>
              <a:rPr lang="en-US" sz="3200" dirty="0" smtClean="0"/>
              <a:t>=722 likely voters in Ohio: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368 choose Obama  (51%)</a:t>
            </a:r>
          </a:p>
          <a:p>
            <a:r>
              <a:rPr lang="en-US" sz="3200" dirty="0" smtClean="0"/>
              <a:t>          339 choose Romney (47%)</a:t>
            </a:r>
          </a:p>
          <a:p>
            <a:r>
              <a:rPr lang="en-US" sz="3200" dirty="0" smtClean="0"/>
              <a:t>            15 choose otherwise (2%)</a:t>
            </a:r>
          </a:p>
          <a:p>
            <a:r>
              <a:rPr lang="en-US" sz="2400" i="1" dirty="0"/>
              <a:t>http://www.cnn.com/POLITICS/pollingcenter/polls/3250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29" y="3184289"/>
            <a:ext cx="3876675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09729" y="3391270"/>
            <a:ext cx="419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Find a 95% confidence interval for the proportion of Obama supporters in Ohio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38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Pulse Rate by Athlete?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1600200"/>
                <a:ext cx="8534400" cy="1569660"/>
              </a:xfrm>
              <a:prstGeom prst="rect">
                <a:avLst/>
              </a:prstGeom>
              <a:solidFill>
                <a:srgbClr val="FFFF66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Mean pulse rate: </a:t>
                </a:r>
              </a:p>
              <a:p>
                <a:r>
                  <a:rPr lang="en-US" sz="3200" dirty="0" smtClean="0"/>
                  <a:t>Non-athletes: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𝑛</m:t>
                    </m:r>
                    <m:r>
                      <a:rPr lang="en-US" sz="3200" i="1" baseline="-25000" dirty="0" smtClean="0">
                        <a:latin typeface="Cambria Math"/>
                      </a:rPr>
                      <m:t>1</m:t>
                    </m:r>
                    <m:r>
                      <a:rPr lang="en-US" sz="3200" i="1" dirty="0" smtClean="0">
                        <a:latin typeface="Cambria Math"/>
                      </a:rPr>
                      <m:t>=82</m:t>
                    </m:r>
                  </m:oMath>
                </a14:m>
                <a:r>
                  <a:rPr lang="en-US" sz="3200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=70.73   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=13.09</m:t>
                    </m:r>
                  </m:oMath>
                </a14:m>
                <a:r>
                  <a:rPr lang="en-US" sz="3200" dirty="0" smtClean="0"/>
                  <a:t> </a:t>
                </a:r>
              </a:p>
              <a:p>
                <a:r>
                  <a:rPr lang="en-US" sz="3200" dirty="0" smtClean="0"/>
                  <a:t>Athletes:          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𝑛</m:t>
                    </m:r>
                    <m:r>
                      <a:rPr lang="en-US" sz="3200" b="0" i="1" baseline="-25000" dirty="0" smtClean="0">
                        <a:latin typeface="Cambria Math"/>
                      </a:rPr>
                      <m:t>2</m:t>
                    </m:r>
                    <m:r>
                      <a:rPr lang="en-US" sz="3200" i="1" dirty="0">
                        <a:latin typeface="Cambria Math"/>
                      </a:rPr>
                      <m:t>=</m:t>
                    </m:r>
                    <m:r>
                      <a:rPr lang="en-US" sz="3200" b="0" i="1" dirty="0" smtClean="0">
                        <a:latin typeface="Cambria Math"/>
                      </a:rPr>
                      <m:t>70</m:t>
                    </m:r>
                  </m:oMath>
                </a14:m>
                <a:r>
                  <a:rPr lang="en-US" sz="32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65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  <m:r>
                      <a:rPr lang="en-US" sz="3200" b="0" i="1" smtClean="0">
                        <a:latin typeface="Cambria Math"/>
                      </a:rPr>
                      <m:t>27</m:t>
                    </m:r>
                    <m:r>
                      <a:rPr lang="en-US" sz="3200" i="1">
                        <a:latin typeface="Cambria Math"/>
                      </a:rPr>
                      <m:t>   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15.01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600200"/>
                <a:ext cx="8534400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1786" t="-5058" b="-1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55971" y="36576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Find a 95% CI for the difference in mean pulse rate between students who are not athletes and those who are.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6029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04800"/>
            <a:ext cx="8534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Beer and Mosquitoes</a:t>
            </a:r>
          </a:p>
          <a:p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Does consuming beer attract mosquitoes? 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</a:t>
            </a:r>
            <a:endParaRPr lang="en-US" sz="1600" baseline="30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057400"/>
            <a:ext cx="8229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Experiment</a:t>
            </a: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: 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25 volunteers drank a liter of beer,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18 volunteers drank a liter of water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Randomly assigned!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Mosquitoes were caught in traps as they approached the volunteers.</a:t>
            </a:r>
            <a:r>
              <a:rPr lang="en-US" sz="2400" baseline="300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</a:t>
            </a:r>
          </a:p>
          <a:p>
            <a:endParaRPr lang="en-US" sz="2800" dirty="0" smtClean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  <a:p>
            <a:endParaRPr lang="en-US" sz="2800" dirty="0" smtClean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  <a:p>
            <a:r>
              <a:rPr lang="en-US" baseline="300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1</a:t>
            </a:r>
            <a:r>
              <a:rPr lang="en-US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Lefvre</a:t>
            </a:r>
            <a:r>
              <a:rPr lang="en-US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, T., et. al.,  “Beer Consumption Increases Human Attractiveness to Malaria Mosquitoes, ” </a:t>
            </a:r>
            <a:r>
              <a:rPr lang="en-US" i="1" dirty="0" err="1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PLoS</a:t>
            </a:r>
            <a:r>
              <a:rPr lang="en-US" i="1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ONE, </a:t>
            </a:r>
            <a:r>
              <a:rPr lang="en-US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2010; 5(3): e9546.</a:t>
            </a:r>
            <a:endParaRPr lang="en-US" sz="1600" baseline="30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2531578"/>
            <a:ext cx="2895600" cy="46166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Beer mean =  23.6</a:t>
            </a: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57900" y="3124200"/>
            <a:ext cx="2971800" cy="46166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Water mean =  19.22</a:t>
            </a: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9844" y="1371600"/>
            <a:ext cx="1834156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H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: </a:t>
            </a:r>
            <a:r>
              <a:rPr lang="el-GR" sz="3200" dirty="0" smtClean="0">
                <a:latin typeface="Calibri"/>
                <a:cs typeface="Calibri"/>
              </a:rPr>
              <a:t>μ</a:t>
            </a:r>
            <a:r>
              <a:rPr lang="en-US" sz="3200" baseline="-25000" dirty="0" smtClean="0">
                <a:latin typeface="Calibri"/>
                <a:cs typeface="Calibri"/>
              </a:rPr>
              <a:t>B</a:t>
            </a:r>
            <a:r>
              <a:rPr lang="en-US" sz="3200" dirty="0" smtClean="0">
                <a:latin typeface="Calibri"/>
                <a:cs typeface="Calibri"/>
              </a:rPr>
              <a:t>=</a:t>
            </a:r>
            <a:r>
              <a:rPr lang="el-GR" sz="3200" dirty="0" smtClean="0">
                <a:latin typeface="Calibri"/>
                <a:cs typeface="Calibri"/>
              </a:rPr>
              <a:t>μ</a:t>
            </a:r>
            <a:r>
              <a:rPr lang="en-US" sz="3200" baseline="-25000" dirty="0" smtClean="0">
                <a:latin typeface="Calibri"/>
                <a:cs typeface="Calibri"/>
              </a:rPr>
              <a:t>W</a:t>
            </a:r>
          </a:p>
          <a:p>
            <a:r>
              <a:rPr lang="en-US" sz="3200" dirty="0"/>
              <a:t>H</a:t>
            </a:r>
            <a:r>
              <a:rPr lang="en-US" sz="3200" baseline="-25000" dirty="0"/>
              <a:t>0</a:t>
            </a:r>
            <a:r>
              <a:rPr lang="en-US" sz="3200" dirty="0"/>
              <a:t>: </a:t>
            </a:r>
            <a:r>
              <a:rPr lang="el-GR" sz="3200" dirty="0">
                <a:cs typeface="Calibri"/>
              </a:rPr>
              <a:t>μ</a:t>
            </a:r>
            <a:r>
              <a:rPr lang="en-US" sz="3200" baseline="-25000" dirty="0" smtClean="0">
                <a:cs typeface="Calibri"/>
              </a:rPr>
              <a:t>B</a:t>
            </a:r>
            <a:r>
              <a:rPr lang="en-US" sz="3200" dirty="0" smtClean="0">
                <a:cs typeface="Calibri"/>
              </a:rPr>
              <a:t>&gt;</a:t>
            </a:r>
            <a:r>
              <a:rPr lang="el-GR" sz="3200" dirty="0" smtClean="0">
                <a:cs typeface="Calibri"/>
              </a:rPr>
              <a:t>μ</a:t>
            </a:r>
            <a:r>
              <a:rPr lang="en-US" sz="3200" baseline="-25000" dirty="0" smtClean="0">
                <a:cs typeface="Calibri"/>
              </a:rPr>
              <a:t>W</a:t>
            </a:r>
            <a:endParaRPr lang="en-US" sz="3200" baseline="-25000" dirty="0"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793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1389850"/>
            <a:ext cx="4495800" cy="523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3400" y="381000"/>
            <a:ext cx="8153400" cy="9144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Traditional Inference</a:t>
            </a:r>
            <a:endParaRPr lang="en-US" sz="40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8001000" y="381000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10668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1. Which formula?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3239869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2. Calculate numbers and plug into formula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1168" y="525393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3. Which theoretical distribution?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5773774"/>
            <a:ext cx="235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4. Find p-value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962400" y="3810000"/>
            <a:ext cx="228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8001000" y="1905000"/>
            <a:ext cx="76200" cy="152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47700" y="6260068"/>
            <a:ext cx="3276600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0.0005 &lt; p-value &lt; 0.001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85182" y="1466910"/>
                <a:ext cx="2115836" cy="1573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𝑡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𝑊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𝐵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𝑊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𝑊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182" y="1466910"/>
                <a:ext cx="2115836" cy="157344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71168" y="4008396"/>
                <a:ext cx="3438832" cy="1245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𝑡</m:t>
                      </m:r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23.6−19.22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4.1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25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3.7</m:t>
                                      </m:r>
                                    </m:e>
                                    <m:sub/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18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=3.68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68" y="4008396"/>
                <a:ext cx="3438832" cy="124553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>
            <a:off x="3124200" y="1981200"/>
            <a:ext cx="4648200" cy="427886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8161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3" grpId="0"/>
      <p:bldP spid="15" grpId="0"/>
      <p:bldP spid="16" grpId="0" animBg="1"/>
      <p:bldP spid="17" grpId="0" animBg="1"/>
      <p:bldP spid="18" grpId="0" animBg="1"/>
      <p:bldP spid="2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2393" y="22860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hlinkClick r:id="rId2"/>
              </a:rPr>
              <a:t>www.lock5stat.com/statkey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06793" y="609600"/>
            <a:ext cx="6096000" cy="144655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 smtClean="0">
                <a:latin typeface="Arial" pitchFamily="34" charset="0"/>
                <a:cs typeface="Arial" pitchFamily="34" charset="0"/>
              </a:rPr>
              <a:t>StatKey</a:t>
            </a:r>
            <a:endParaRPr lang="en-US" sz="8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3429000"/>
            <a:ext cx="6646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Give it a try!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431389" y="4648200"/>
            <a:ext cx="8246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Send comments and feedback</a:t>
            </a:r>
          </a:p>
          <a:p>
            <a:pPr algn="ctr"/>
            <a:r>
              <a:rPr lang="en-US" sz="3600" dirty="0" smtClean="0"/>
              <a:t>rlock@stlawu.edu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3212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914400"/>
            <a:ext cx="27051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+mn-lt"/>
              </a:rPr>
              <a:t>What is it?</a:t>
            </a:r>
            <a:endParaRPr lang="en-US" sz="36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95300" y="3962400"/>
            <a:ext cx="8229600" cy="27432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Freely available at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  <a:hlinkClick r:id="rId2"/>
              </a:rPr>
              <a:t>www.lock5stat.com/statkey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endParaRPr lang="en-US" sz="3600" dirty="0"/>
          </a:p>
          <a:p>
            <a:pPr marL="0" indent="0" algn="ctr">
              <a:spcBef>
                <a:spcPts val="180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Runs in (almost) any browser.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Also available as a Google Chrome App.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1183" y="1752600"/>
            <a:ext cx="8458200" cy="2062103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set of web-based, interactive, dynamic statistics tools designed for teaching  simulation-based methods such as bootstrap intervals and randomization tests at an introductory level. 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933700" y="224878"/>
            <a:ext cx="3352800" cy="76944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latin typeface="Arial" pitchFamily="34" charset="0"/>
                <a:cs typeface="Arial" pitchFamily="34" charset="0"/>
              </a:rPr>
              <a:t>StatKey</a:t>
            </a:r>
            <a:endParaRPr lang="en-US" sz="44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152400" y="286646"/>
            <a:ext cx="8229600" cy="1143000"/>
          </a:xfrm>
        </p:spPr>
        <p:txBody>
          <a:bodyPr/>
          <a:lstStyle/>
          <a:p>
            <a:r>
              <a:rPr lang="en-US" dirty="0" smtClean="0"/>
              <a:t>Who Developed StatKey?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217" y="1447800"/>
            <a:ext cx="8229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Lock</a:t>
            </a:r>
            <a:r>
              <a:rPr lang="en-US" sz="3200" baseline="30000" dirty="0" smtClean="0"/>
              <a:t>5</a:t>
            </a:r>
            <a:r>
              <a:rPr lang="en-US" sz="3200" dirty="0" smtClean="0"/>
              <a:t> author team to support a new text:</a:t>
            </a:r>
          </a:p>
          <a:p>
            <a:pPr algn="ctr">
              <a:spcBef>
                <a:spcPts val="1200"/>
              </a:spcBef>
            </a:pPr>
            <a:r>
              <a:rPr lang="en-US" sz="3200" i="1" dirty="0" smtClean="0"/>
              <a:t>Statistics: Unlocking the Power of Data </a:t>
            </a:r>
            <a:endParaRPr lang="en-US" sz="3200" i="1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74" y="3062381"/>
            <a:ext cx="6762451" cy="343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980768" y="5548690"/>
            <a:ext cx="1676400" cy="609600"/>
          </a:xfrm>
          <a:prstGeom prst="wedgeRoundRectCallout">
            <a:avLst>
              <a:gd name="adj1" fmla="val -8855"/>
              <a:gd name="adj2" fmla="val -13024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Robin &amp; Patti</a:t>
            </a:r>
          </a:p>
          <a:p>
            <a:pPr algn="ctr"/>
            <a:r>
              <a:rPr lang="en-US" dirty="0" smtClean="0"/>
              <a:t>St. Lawrence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1524000" y="2895600"/>
            <a:ext cx="1676400" cy="609600"/>
          </a:xfrm>
          <a:prstGeom prst="wedgeRoundRectCallout">
            <a:avLst>
              <a:gd name="adj1" fmla="val 42171"/>
              <a:gd name="adj2" fmla="val 13104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Dennis</a:t>
            </a:r>
          </a:p>
          <a:p>
            <a:pPr algn="ctr"/>
            <a:r>
              <a:rPr lang="en-US" dirty="0" smtClean="0"/>
              <a:t>Iowa State</a:t>
            </a:r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3200400" y="4939090"/>
            <a:ext cx="1825269" cy="609600"/>
          </a:xfrm>
          <a:prstGeom prst="wedgeRoundRectCallout">
            <a:avLst>
              <a:gd name="adj1" fmla="val 44595"/>
              <a:gd name="adj2" fmla="val -11572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Eric</a:t>
            </a:r>
          </a:p>
          <a:p>
            <a:pPr algn="ctr"/>
            <a:r>
              <a:rPr lang="en-US" dirty="0" smtClean="0"/>
              <a:t>UNC/Duke</a:t>
            </a:r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5562600" y="3182271"/>
            <a:ext cx="1600200" cy="609600"/>
          </a:xfrm>
          <a:prstGeom prst="wedgeRoundRectCallout">
            <a:avLst>
              <a:gd name="adj1" fmla="val 7860"/>
              <a:gd name="adj2" fmla="val 20362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Kari</a:t>
            </a:r>
          </a:p>
          <a:p>
            <a:pPr algn="ctr"/>
            <a:r>
              <a:rPr lang="en-US" dirty="0" smtClean="0"/>
              <a:t>Harvard/Duke</a:t>
            </a:r>
            <a:endParaRPr lang="en-US" dirty="0"/>
          </a:p>
        </p:txBody>
      </p:sp>
      <p:pic>
        <p:nvPicPr>
          <p:cNvPr id="2050" name="Picture 2" descr="http://media.wiley.com/product_data/coverImage300/55/EHEP0024/EHEP0024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063353"/>
            <a:ext cx="1371600" cy="181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67600" y="3914745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Wiley (2013)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265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354458"/>
            <a:ext cx="8305800" cy="5274941"/>
          </a:xfrm>
        </p:spPr>
        <p:txBody>
          <a:bodyPr>
            <a:noAutofit/>
          </a:bodyPr>
          <a:lstStyle/>
          <a:p>
            <a:pPr marL="280988" indent="-280988" algn="l"/>
            <a:r>
              <a:rPr lang="en-US" sz="3600" b="1" dirty="0" smtClean="0">
                <a:solidFill>
                  <a:schemeClr val="tx1"/>
                </a:solidFill>
              </a:rPr>
              <a:t>WHY?  </a:t>
            </a:r>
          </a:p>
          <a:p>
            <a:pPr marL="280988" indent="-280988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Address </a:t>
            </a:r>
            <a:r>
              <a:rPr lang="en-US" dirty="0">
                <a:solidFill>
                  <a:schemeClr val="tx1"/>
                </a:solidFill>
              </a:rPr>
              <a:t>instructor concerns about accessibility of </a:t>
            </a:r>
            <a:r>
              <a:rPr lang="en-US" dirty="0" smtClean="0">
                <a:solidFill>
                  <a:schemeClr val="tx1"/>
                </a:solidFill>
              </a:rPr>
              <a:t>simulation-based </a:t>
            </a:r>
            <a:r>
              <a:rPr lang="en-US" dirty="0">
                <a:solidFill>
                  <a:schemeClr val="tx1"/>
                </a:solidFill>
              </a:rPr>
              <a:t>methods at </a:t>
            </a:r>
            <a:r>
              <a:rPr lang="en-US" dirty="0" smtClean="0">
                <a:solidFill>
                  <a:schemeClr val="tx1"/>
                </a:solidFill>
              </a:rPr>
              <a:t>the intro </a:t>
            </a:r>
            <a:r>
              <a:rPr lang="en-US" dirty="0">
                <a:solidFill>
                  <a:schemeClr val="tx1"/>
                </a:solidFill>
              </a:rPr>
              <a:t>level</a:t>
            </a:r>
          </a:p>
          <a:p>
            <a:pPr marL="280988" indent="-280988" algn="l">
              <a:spcBef>
                <a:spcPts val="1200"/>
              </a:spcBef>
              <a:buFont typeface="Arial" pitchFamily="34" charset="0"/>
              <a:buChar char="•"/>
              <a:tabLst>
                <a:tab pos="58738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Design an easy-to-use set of learning tools </a:t>
            </a:r>
          </a:p>
          <a:p>
            <a:pPr marL="280988" indent="-280988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Provide a no-cost technology option for any environment  OR as a supplement to existing technology</a:t>
            </a:r>
          </a:p>
          <a:p>
            <a:pPr marL="280988" indent="-280988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Support our new textbook, while also being usable with other texts or on its own</a:t>
            </a:r>
          </a:p>
          <a:p>
            <a:pPr algn="l">
              <a:spcBef>
                <a:spcPts val="1200"/>
              </a:spcBef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609599"/>
            <a:ext cx="3352800" cy="76944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latin typeface="Arial" pitchFamily="34" charset="0"/>
                <a:cs typeface="Arial" pitchFamily="34" charset="0"/>
              </a:rPr>
              <a:t>StatKey</a:t>
            </a:r>
            <a:endParaRPr lang="en-US" sz="44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75" y="772507"/>
            <a:ext cx="8229600" cy="1143000"/>
          </a:xfrm>
        </p:spPr>
        <p:txBody>
          <a:bodyPr/>
          <a:lstStyle/>
          <a:p>
            <a:r>
              <a:rPr lang="en-US" dirty="0" smtClean="0"/>
              <a:t>Programming Team</a:t>
            </a:r>
            <a:endParaRPr lang="en-US" dirty="0"/>
          </a:p>
        </p:txBody>
      </p:sp>
      <p:pic>
        <p:nvPicPr>
          <p:cNvPr id="1026" name="Picture 2" descr="http://woods.stanford.edu/sites/default/files/styles/content_image_214/public/rich-sha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31" y="1970782"/>
            <a:ext cx="2349944" cy="172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1975" y="3959356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Rich Sharp</a:t>
            </a:r>
          </a:p>
          <a:p>
            <a:pPr algn="ctr"/>
            <a:r>
              <a:rPr lang="en-US" sz="3200" dirty="0" smtClean="0"/>
              <a:t>Stanford</a:t>
            </a:r>
            <a:endParaRPr lang="en-US" sz="3200" dirty="0"/>
          </a:p>
        </p:txBody>
      </p:sp>
      <p:pic>
        <p:nvPicPr>
          <p:cNvPr id="1028" name="Picture 4" descr="Ed Harcourt - Assistant Professor Computer Sci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265" y="1940314"/>
            <a:ext cx="1828800" cy="255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76600" y="4790182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Ed Harcourt</a:t>
            </a:r>
          </a:p>
          <a:p>
            <a:pPr algn="ctr"/>
            <a:r>
              <a:rPr lang="en-US" sz="3200" dirty="0" smtClean="0"/>
              <a:t>St. Lawrence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985387" y="4495507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Kevin </a:t>
            </a:r>
            <a:r>
              <a:rPr lang="en-US" sz="3200" dirty="0" err="1" smtClean="0"/>
              <a:t>Angstadt</a:t>
            </a:r>
            <a:endParaRPr lang="en-US" sz="3200" dirty="0" smtClean="0"/>
          </a:p>
          <a:p>
            <a:pPr algn="ctr"/>
            <a:r>
              <a:rPr lang="en-US" sz="3200" dirty="0" smtClean="0"/>
              <a:t>St. Lawrence</a:t>
            </a:r>
            <a:endParaRPr lang="en-US" sz="3200" dirty="0"/>
          </a:p>
        </p:txBody>
      </p:sp>
      <p:pic>
        <p:nvPicPr>
          <p:cNvPr id="1030" name="Picture 6" descr="http://www.stlawu.edu/netnews/fellowsimages12/angstad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656" y="1953576"/>
            <a:ext cx="1896861" cy="237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04975" y="6066502"/>
            <a:ext cx="6401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StatKey is programmed in JavaScript 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847975" y="224878"/>
            <a:ext cx="3352800" cy="76944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latin typeface="Arial" pitchFamily="34" charset="0"/>
                <a:cs typeface="Arial" pitchFamily="34" charset="0"/>
              </a:rPr>
              <a:t>StatKey</a:t>
            </a:r>
            <a:endParaRPr lang="en-US" sz="44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4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686229" cy="612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8125" y="1676400"/>
            <a:ext cx="2962275" cy="2514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24199" y="1676400"/>
            <a:ext cx="2819401" cy="2514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0999" y="4267200"/>
            <a:ext cx="8382001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43600" y="1676400"/>
            <a:ext cx="2819401" cy="2514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2760" y="4724400"/>
            <a:ext cx="8386440" cy="609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2760" y="5334000"/>
            <a:ext cx="8386440" cy="7050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6053783"/>
            <a:ext cx="533400" cy="7050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2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200" y="2514600"/>
            <a:ext cx="5867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Let’s try it out!</a:t>
            </a:r>
          </a:p>
          <a:p>
            <a:pPr algn="ctr"/>
            <a:endParaRPr lang="en-US" sz="5400" dirty="0"/>
          </a:p>
          <a:p>
            <a:pPr algn="ctr"/>
            <a:r>
              <a:rPr lang="en-US" sz="5400" dirty="0" smtClean="0">
                <a:hlinkClick r:id="rId2"/>
              </a:rPr>
              <a:t>www.lock5stat.com</a:t>
            </a:r>
            <a:endParaRPr lang="en-US" sz="5400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06793" y="609600"/>
            <a:ext cx="6096000" cy="144655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 smtClean="0">
                <a:latin typeface="Arial" pitchFamily="34" charset="0"/>
                <a:cs typeface="Arial" pitchFamily="34" charset="0"/>
              </a:rPr>
              <a:t>StatKey</a:t>
            </a:r>
            <a:endParaRPr lang="en-US" sz="88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Distribution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3716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Look at many samples from the population to see how a statistic varies from sample to sample.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501950"/>
            <a:ext cx="685800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BUT, in most real situations...</a:t>
            </a:r>
          </a:p>
          <a:p>
            <a:pPr algn="ctr">
              <a:spcBef>
                <a:spcPts val="1800"/>
              </a:spcBef>
            </a:pPr>
            <a:r>
              <a:rPr lang="en-US" sz="3200" dirty="0" smtClean="0"/>
              <a:t>WE ONLY HAVE ONE SAMPLE!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447800" y="3928347"/>
            <a:ext cx="5486400" cy="914400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smtClean="0">
                <a:solidFill>
                  <a:srgbClr val="FFFF99"/>
                </a:solidFill>
              </a:rPr>
              <a:t>BOOTSTRAP</a:t>
            </a:r>
            <a:r>
              <a:rPr lang="en-US" sz="6600" b="1" dirty="0" smtClean="0">
                <a:solidFill>
                  <a:srgbClr val="FFFF99"/>
                </a:solidFill>
              </a:rPr>
              <a:t>!</a:t>
            </a:r>
            <a:endParaRPr lang="en-US" sz="6600" b="1" dirty="0">
              <a:solidFill>
                <a:srgbClr val="FFFF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3034" y="5061533"/>
            <a:ext cx="8458200" cy="156966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Key idea: </a:t>
            </a:r>
            <a:r>
              <a:rPr lang="en-US" sz="3200" dirty="0" smtClean="0">
                <a:solidFill>
                  <a:schemeClr val="tx1"/>
                </a:solidFill>
              </a:rPr>
              <a:t>To simulate a sampling distribution, we take many samples </a:t>
            </a:r>
            <a:r>
              <a:rPr lang="en-US" sz="3200" b="1" i="1" dirty="0" smtClean="0">
                <a:solidFill>
                  <a:srgbClr val="C00000"/>
                </a:solidFill>
              </a:rPr>
              <a:t>with replacement </a:t>
            </a:r>
            <a:r>
              <a:rPr lang="en-US" sz="3200" dirty="0" smtClean="0">
                <a:solidFill>
                  <a:schemeClr val="tx1"/>
                </a:solidFill>
              </a:rPr>
              <a:t>from the original sample using the same </a:t>
            </a:r>
            <a:r>
              <a:rPr lang="en-US" sz="3200" i="1" dirty="0" smtClean="0">
                <a:solidFill>
                  <a:schemeClr val="tx1"/>
                </a:solidFill>
              </a:rPr>
              <a:t>n</a:t>
            </a:r>
            <a:r>
              <a:rPr lang="en-US" sz="3200" dirty="0" smtClean="0">
                <a:solidFill>
                  <a:schemeClr val="tx1"/>
                </a:solidFill>
              </a:rPr>
              <a:t>.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2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42" y="183484"/>
            <a:ext cx="8807564" cy="537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4838330" y="2020409"/>
            <a:ext cx="1056443" cy="3817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697264" y="2580654"/>
                <a:ext cx="2514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SE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3200" dirty="0" smtClean="0"/>
                  <a:t>’s≈2.18</a:t>
                </a:r>
                <a:endParaRPr lang="en-US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264" y="2580654"/>
                <a:ext cx="2514600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6311" t="-12500" r="-4854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43116" y="5562600"/>
                <a:ext cx="7239000" cy="1187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/>
                          <a:ea typeface="Cambria Math"/>
                        </a:rPr>
                        <m:t>15.98</m:t>
                      </m:r>
                      <m:r>
                        <a:rPr lang="en-US" sz="3600" i="1" dirty="0" smtClean="0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en-US" sz="3600" b="0" i="1" dirty="0" smtClean="0">
                          <a:latin typeface="Cambria Math"/>
                          <a:ea typeface="Cambria Math"/>
                        </a:rPr>
                        <m:t>2∙2.18=15.98±4.36=(11.62, 20.34)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116" y="5562600"/>
                <a:ext cx="7239000" cy="118756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493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1800</TotalTime>
  <Words>678</Words>
  <Application>Microsoft Office PowerPoint</Application>
  <PresentationFormat>On-screen Show (4:3)</PresentationFormat>
  <Paragraphs>115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1_Office Theme</vt:lpstr>
      <vt:lpstr>PowerPoint Presentation</vt:lpstr>
      <vt:lpstr>What is it?</vt:lpstr>
      <vt:lpstr>Who Developed StatKey?</vt:lpstr>
      <vt:lpstr>PowerPoint Presentation</vt:lpstr>
      <vt:lpstr>Programming Team</vt:lpstr>
      <vt:lpstr>PowerPoint Presentation</vt:lpstr>
      <vt:lpstr>PowerPoint Presentation</vt:lpstr>
      <vt:lpstr>Sampling Distribution</vt:lpstr>
      <vt:lpstr>PowerPoint Presentation</vt:lpstr>
      <vt:lpstr>PowerPoint Presentation</vt:lpstr>
      <vt:lpstr>Sampling Distribution</vt:lpstr>
      <vt:lpstr>Bootstrap Distribution</vt:lpstr>
      <vt:lpstr>Golden Rule of Bootstraps</vt:lpstr>
      <vt:lpstr>PowerPoint Presentation</vt:lpstr>
      <vt:lpstr>Example: Pulse Rate by Athlete?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StatKey</dc:title>
  <dc:creator>Patti</dc:creator>
  <cp:lastModifiedBy>Robin</cp:lastModifiedBy>
  <cp:revision>46</cp:revision>
  <dcterms:created xsi:type="dcterms:W3CDTF">2012-07-13T16:54:28Z</dcterms:created>
  <dcterms:modified xsi:type="dcterms:W3CDTF">2013-11-27T17:26:22Z</dcterms:modified>
</cp:coreProperties>
</file>