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3" r:id="rId3"/>
    <p:sldId id="256" r:id="rId4"/>
    <p:sldId id="264" r:id="rId5"/>
    <p:sldId id="257" r:id="rId6"/>
    <p:sldId id="265" r:id="rId7"/>
    <p:sldId id="261" r:id="rId8"/>
    <p:sldId id="260" r:id="rId9"/>
    <p:sldId id="267" r:id="rId10"/>
    <p:sldId id="268" r:id="rId11"/>
    <p:sldId id="269" r:id="rId12"/>
    <p:sldId id="27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478-EF96-4E63-BFB9-59EBC80691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32327-6E3B-47E8-9C60-7875500C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6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3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7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4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9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0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48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72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6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4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42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6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BA753-0D0F-462D-8F18-5E74D126952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statke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858" y="2590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Online Tools for Teaching a Modern Introductory  Statistics Course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5058" y="41148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Robin Lock  </a:t>
            </a:r>
          </a:p>
          <a:p>
            <a:pPr algn="ctr"/>
            <a:r>
              <a:rPr lang="en-US" sz="2800" dirty="0" smtClean="0"/>
              <a:t>Burry Professor of Statistics</a:t>
            </a:r>
          </a:p>
          <a:p>
            <a:pPr algn="ctr"/>
            <a:r>
              <a:rPr lang="en-US" sz="2800" dirty="0" smtClean="0"/>
              <a:t>St. Lawrence University</a:t>
            </a:r>
          </a:p>
          <a:p>
            <a:pPr algn="ctr"/>
            <a:r>
              <a:rPr lang="en-US" sz="2800" dirty="0" smtClean="0"/>
              <a:t>rlock@stlawu.edu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47019" y="6095774"/>
            <a:ext cx="672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Wiley Faculty Network  - October 16,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5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Beer and Mosquitoes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Does consuming beer attract mosquitoes?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Experiment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25 volunteers drank a liter of beer,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18 volunteers drank a liter of water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Randomly assigned!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Mosquitoes were caught in traps as they approached the volunteers.</a:t>
            </a:r>
            <a:r>
              <a:rPr lang="en-US" sz="2400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en-US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Lefvre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, T., et. al.,  “Beer Consumption Increases Human Attractiveness to Malaria Mosquitoes, ” </a:t>
            </a:r>
            <a:r>
              <a:rPr lang="en-US" i="1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PLoS</a:t>
            </a:r>
            <a:r>
              <a:rPr lang="en-US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ONE,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2010; 5(3): e9546.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531578"/>
            <a:ext cx="289560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Beer mean =  23.6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900" y="3124200"/>
            <a:ext cx="297180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Water mean =  19.22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844" y="1371600"/>
            <a:ext cx="183415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 </a:t>
            </a:r>
            <a:r>
              <a:rPr lang="el-GR" sz="3200" dirty="0" smtClean="0">
                <a:latin typeface="Calibri"/>
                <a:cs typeface="Calibri"/>
              </a:rPr>
              <a:t>μ</a:t>
            </a:r>
            <a:r>
              <a:rPr lang="en-US" sz="3200" baseline="-25000" dirty="0" smtClean="0">
                <a:latin typeface="Calibri"/>
                <a:cs typeface="Calibri"/>
              </a:rPr>
              <a:t>B</a:t>
            </a:r>
            <a:r>
              <a:rPr lang="en-US" sz="3200" dirty="0" smtClean="0">
                <a:latin typeface="Calibri"/>
                <a:cs typeface="Calibri"/>
              </a:rPr>
              <a:t>=</a:t>
            </a:r>
            <a:r>
              <a:rPr lang="el-GR" sz="3200" dirty="0" smtClean="0">
                <a:latin typeface="Calibri"/>
                <a:cs typeface="Calibri"/>
              </a:rPr>
              <a:t>μ</a:t>
            </a:r>
            <a:r>
              <a:rPr lang="en-US" sz="3200" baseline="-25000" dirty="0" smtClean="0">
                <a:latin typeface="Calibri"/>
                <a:cs typeface="Calibri"/>
              </a:rPr>
              <a:t>W</a:t>
            </a:r>
          </a:p>
          <a:p>
            <a:r>
              <a:rPr lang="en-US" sz="3200" dirty="0"/>
              <a:t>H</a:t>
            </a:r>
            <a:r>
              <a:rPr lang="en-US" sz="3200" baseline="-25000" dirty="0"/>
              <a:t>0</a:t>
            </a:r>
            <a:r>
              <a:rPr lang="en-US" sz="3200" dirty="0"/>
              <a:t>: </a:t>
            </a:r>
            <a:r>
              <a:rPr lang="el-GR" sz="3200" dirty="0">
                <a:cs typeface="Calibri"/>
              </a:rPr>
              <a:t>μ</a:t>
            </a:r>
            <a:r>
              <a:rPr lang="en-US" sz="3200" baseline="-25000" dirty="0" smtClean="0">
                <a:cs typeface="Calibri"/>
              </a:rPr>
              <a:t>B</a:t>
            </a:r>
            <a:r>
              <a:rPr lang="en-US" sz="3200" dirty="0" smtClean="0">
                <a:cs typeface="Calibri"/>
              </a:rPr>
              <a:t>&gt;</a:t>
            </a:r>
            <a:r>
              <a:rPr lang="el-GR" sz="3200" dirty="0" smtClean="0">
                <a:cs typeface="Calibri"/>
              </a:rPr>
              <a:t>μ</a:t>
            </a:r>
            <a:r>
              <a:rPr lang="en-US" sz="3200" baseline="-25000" dirty="0" smtClean="0">
                <a:cs typeface="Calibri"/>
              </a:rPr>
              <a:t>W</a:t>
            </a:r>
            <a:endParaRPr lang="en-US" sz="3200" baseline="-25000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9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Traditional Inference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38985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8001000" y="3810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1. Which formula?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239869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2. Calculate numbers and plug into formula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168" y="525393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3. Which theoretical distribution?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773774"/>
            <a:ext cx="23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4. Find p-value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962400" y="38100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01000" y="19050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7700" y="6260068"/>
            <a:ext cx="32766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0.0005 &lt; p-value &lt; 0.001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5182" y="1466910"/>
                <a:ext cx="2115836" cy="1573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𝑊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82" y="1466910"/>
                <a:ext cx="2115836" cy="15734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1168" y="4008396"/>
                <a:ext cx="3438832" cy="12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𝑡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23.6−19.22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4.1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3.7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=3.68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8" y="4008396"/>
                <a:ext cx="3438832" cy="12455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3124200" y="1981200"/>
            <a:ext cx="4419600" cy="42788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16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3" grpId="0"/>
      <p:bldP spid="15" grpId="0"/>
      <p:bldP spid="16" grpId="0" animBg="1"/>
      <p:bldP spid="17" grpId="0" animBg="1"/>
      <p:bldP spid="18" grpId="0" animBg="1"/>
      <p:bldP spid="2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2393" y="2286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hlinkClick r:id="rId2"/>
              </a:rPr>
              <a:t>www.lock5stat.com/statkey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429000"/>
            <a:ext cx="6646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Give it a try!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31389" y="4648200"/>
            <a:ext cx="8246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Send comments and feedback</a:t>
            </a:r>
          </a:p>
          <a:p>
            <a:pPr algn="ctr"/>
            <a:r>
              <a:rPr lang="en-US" sz="3600" dirty="0" smtClean="0"/>
              <a:t>rlock@stlawu.edu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21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914400"/>
            <a:ext cx="27051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What is it?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5300" y="3962400"/>
            <a:ext cx="8229600" cy="2743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Freely available at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hlinkClick r:id="rId2"/>
              </a:rPr>
              <a:t>www.lock5stat.com/statkey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Runs </a:t>
            </a:r>
            <a:r>
              <a:rPr lang="en-US" dirty="0" smtClean="0">
                <a:solidFill>
                  <a:schemeClr val="tx1"/>
                </a:solidFill>
              </a:rPr>
              <a:t>in (almost) any </a:t>
            </a:r>
            <a:r>
              <a:rPr lang="en-US" dirty="0" smtClean="0">
                <a:solidFill>
                  <a:schemeClr val="tx1"/>
                </a:solidFill>
              </a:rPr>
              <a:t>browser.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Also available as a Google Chrome App.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183" y="1752600"/>
            <a:ext cx="8458200" cy="206210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set of web-based, interactive, dynamic statistics tools designed for teaching  simulation-based methods such as bootstrap intervals and randomization tests at an introductory level.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33700" y="224878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52400" y="286646"/>
            <a:ext cx="8229600" cy="1143000"/>
          </a:xfrm>
        </p:spPr>
        <p:txBody>
          <a:bodyPr/>
          <a:lstStyle/>
          <a:p>
            <a:r>
              <a:rPr lang="en-US" dirty="0" smtClean="0"/>
              <a:t>Who Developed StatKey?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217" y="1447800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Lock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author team to support a new text: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/>
              <a:t>Statistics: Unlocking the Power of Data </a:t>
            </a:r>
            <a:endParaRPr lang="en-US" sz="3200" i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4" y="3062381"/>
            <a:ext cx="6762451" cy="343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980768" y="5548690"/>
            <a:ext cx="1676400" cy="609600"/>
          </a:xfrm>
          <a:prstGeom prst="wedgeRoundRectCallout">
            <a:avLst>
              <a:gd name="adj1" fmla="val -8855"/>
              <a:gd name="adj2" fmla="val -1302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Robin &amp; Patti</a:t>
            </a:r>
          </a:p>
          <a:p>
            <a:pPr algn="ctr"/>
            <a:r>
              <a:rPr lang="en-US" dirty="0" smtClean="0"/>
              <a:t>St. Lawrence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524000" y="2895600"/>
            <a:ext cx="1676400" cy="609600"/>
          </a:xfrm>
          <a:prstGeom prst="wedgeRoundRectCallout">
            <a:avLst>
              <a:gd name="adj1" fmla="val 42171"/>
              <a:gd name="adj2" fmla="val 1310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Dennis</a:t>
            </a:r>
          </a:p>
          <a:p>
            <a:pPr algn="ctr"/>
            <a:r>
              <a:rPr lang="en-US" dirty="0" smtClean="0"/>
              <a:t>Iowa State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200400" y="4939090"/>
            <a:ext cx="1825269" cy="609600"/>
          </a:xfrm>
          <a:prstGeom prst="wedgeRoundRectCallout">
            <a:avLst>
              <a:gd name="adj1" fmla="val 44595"/>
              <a:gd name="adj2" fmla="val -115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Eric</a:t>
            </a:r>
          </a:p>
          <a:p>
            <a:pPr algn="ctr"/>
            <a:r>
              <a:rPr lang="en-US" dirty="0" smtClean="0"/>
              <a:t>UNC/Duke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562600" y="3182271"/>
            <a:ext cx="1600200" cy="609600"/>
          </a:xfrm>
          <a:prstGeom prst="wedgeRoundRectCallout">
            <a:avLst>
              <a:gd name="adj1" fmla="val 7860"/>
              <a:gd name="adj2" fmla="val 2036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Kari</a:t>
            </a:r>
          </a:p>
          <a:p>
            <a:pPr algn="ctr"/>
            <a:r>
              <a:rPr lang="en-US" dirty="0" smtClean="0"/>
              <a:t>Harvard/Duke</a:t>
            </a:r>
            <a:endParaRPr lang="en-US" dirty="0"/>
          </a:p>
        </p:txBody>
      </p:sp>
      <p:pic>
        <p:nvPicPr>
          <p:cNvPr id="2050" name="Picture 2" descr="http://media.wiley.com/product_data/coverImage300/55/EHEP0024/EHEP002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353"/>
            <a:ext cx="1371600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600" y="391474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Wiley (2013)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26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54458"/>
            <a:ext cx="8305800" cy="5274941"/>
          </a:xfrm>
        </p:spPr>
        <p:txBody>
          <a:bodyPr>
            <a:noAutofit/>
          </a:bodyPr>
          <a:lstStyle/>
          <a:p>
            <a:pPr marL="280988" indent="-280988" algn="l"/>
            <a:r>
              <a:rPr lang="en-US" sz="3600" b="1" dirty="0" smtClean="0">
                <a:solidFill>
                  <a:schemeClr val="tx1"/>
                </a:solidFill>
              </a:rPr>
              <a:t>WHY?  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Address </a:t>
            </a:r>
            <a:r>
              <a:rPr lang="en-US" dirty="0">
                <a:solidFill>
                  <a:schemeClr val="tx1"/>
                </a:solidFill>
              </a:rPr>
              <a:t>instructor concerns about accessibility of </a:t>
            </a:r>
            <a:r>
              <a:rPr lang="en-US" dirty="0" smtClean="0">
                <a:solidFill>
                  <a:schemeClr val="tx1"/>
                </a:solidFill>
              </a:rPr>
              <a:t>simulation-based </a:t>
            </a:r>
            <a:r>
              <a:rPr lang="en-US" dirty="0">
                <a:solidFill>
                  <a:schemeClr val="tx1"/>
                </a:solidFill>
              </a:rPr>
              <a:t>methods at </a:t>
            </a:r>
            <a:r>
              <a:rPr lang="en-US" dirty="0" smtClean="0">
                <a:solidFill>
                  <a:schemeClr val="tx1"/>
                </a:solidFill>
              </a:rPr>
              <a:t>the intro </a:t>
            </a:r>
            <a:r>
              <a:rPr lang="en-US" dirty="0">
                <a:solidFill>
                  <a:schemeClr val="tx1"/>
                </a:solidFill>
              </a:rPr>
              <a:t>level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Design an easy-to-use set of learning tools 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Provide a no-cost technology option for any environment  OR as a supplement to existing technology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Support our new textbook, while also being usable with other texts or on its own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599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772507"/>
            <a:ext cx="8229600" cy="1143000"/>
          </a:xfrm>
        </p:spPr>
        <p:txBody>
          <a:bodyPr/>
          <a:lstStyle/>
          <a:p>
            <a:r>
              <a:rPr lang="en-US" dirty="0" smtClean="0"/>
              <a:t>Programming Team</a:t>
            </a:r>
            <a:endParaRPr lang="en-US" dirty="0"/>
          </a:p>
        </p:txBody>
      </p:sp>
      <p:pic>
        <p:nvPicPr>
          <p:cNvPr id="1026" name="Picture 2" descr="http://woods.stanford.edu/sites/default/files/styles/content_image_214/public/rich-sh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1" y="1970782"/>
            <a:ext cx="2349944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975" y="3959356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Rich Sharp</a:t>
            </a:r>
          </a:p>
          <a:p>
            <a:pPr algn="ctr"/>
            <a:r>
              <a:rPr lang="en-US" sz="3200" dirty="0" smtClean="0"/>
              <a:t>Stanford</a:t>
            </a:r>
            <a:endParaRPr lang="en-US" sz="3200" dirty="0"/>
          </a:p>
        </p:txBody>
      </p:sp>
      <p:pic>
        <p:nvPicPr>
          <p:cNvPr id="1028" name="Picture 4" descr="Ed Harcourt - Assistant Professor Computer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65" y="1940314"/>
            <a:ext cx="1828800" cy="25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0" y="4790182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Ed Harcourt</a:t>
            </a:r>
          </a:p>
          <a:p>
            <a:pPr algn="ctr"/>
            <a:r>
              <a:rPr lang="en-US" sz="3200" dirty="0" smtClean="0"/>
              <a:t>St. Lawrence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85387" y="4495507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Kevin </a:t>
            </a:r>
            <a:r>
              <a:rPr lang="en-US" sz="3200" dirty="0" err="1" smtClean="0"/>
              <a:t>Angstadt</a:t>
            </a:r>
            <a:endParaRPr lang="en-US" sz="3200" dirty="0" smtClean="0"/>
          </a:p>
          <a:p>
            <a:pPr algn="ctr"/>
            <a:r>
              <a:rPr lang="en-US" sz="3200" dirty="0" smtClean="0"/>
              <a:t>St. Lawrence</a:t>
            </a:r>
            <a:endParaRPr lang="en-US" sz="3200" dirty="0"/>
          </a:p>
        </p:txBody>
      </p:sp>
      <p:pic>
        <p:nvPicPr>
          <p:cNvPr id="1030" name="Picture 6" descr="http://www.stlawu.edu/netnews/fellowsimages12/angstad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56" y="1953576"/>
            <a:ext cx="1896861" cy="237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4975" y="6066502"/>
            <a:ext cx="640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StatKey is programmed in JavaScript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7975" y="224878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25" y="1676400"/>
            <a:ext cx="2962275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199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267200"/>
            <a:ext cx="8382001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2760" y="4724400"/>
            <a:ext cx="838644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760" y="5334000"/>
            <a:ext cx="838644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053783"/>
            <a:ext cx="53340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25146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Let’s try it out!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>
                <a:hlinkClick r:id="rId2"/>
              </a:rPr>
              <a:t>www.lock5stat.com</a:t>
            </a:r>
            <a:endParaRPr lang="en-US" sz="5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2" y="183484"/>
            <a:ext cx="8807564" cy="537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838330" y="2020409"/>
            <a:ext cx="1056443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97264" y="2580654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/>
                  <a:t>’s≈2.18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64" y="2580654"/>
                <a:ext cx="25146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6311" t="-12500" r="-48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3116" y="5562600"/>
                <a:ext cx="7239000" cy="11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15.98</m:t>
                      </m:r>
                      <m:r>
                        <a:rPr lang="en-US" sz="3600" i="1" dirty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2∙2.18=15.98±4.36=(11.62, 20.34)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16" y="5562600"/>
                <a:ext cx="7239000" cy="11875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9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729" y="189390"/>
            <a:ext cx="8382000" cy="29238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According to a recent CNN poll of </a:t>
            </a:r>
            <a:r>
              <a:rPr lang="en-US" sz="3200" i="1" dirty="0" smtClean="0"/>
              <a:t>n</a:t>
            </a:r>
            <a:r>
              <a:rPr lang="en-US" sz="3200" dirty="0" smtClean="0"/>
              <a:t>=722 likely voters in Ohio: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368 choose Obama  (51%)</a:t>
            </a:r>
          </a:p>
          <a:p>
            <a:r>
              <a:rPr lang="en-US" sz="3200" dirty="0" smtClean="0"/>
              <a:t>          339 choose Romney (47%)</a:t>
            </a:r>
          </a:p>
          <a:p>
            <a:r>
              <a:rPr lang="en-US" sz="3200" dirty="0" smtClean="0"/>
              <a:t>            15 choose otherwise (2%)</a:t>
            </a:r>
          </a:p>
          <a:p>
            <a:r>
              <a:rPr lang="en-US" sz="2400" i="1" dirty="0"/>
              <a:t>http://www.cnn.com/POLITICS/pollingcenter/polls/3250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9" y="3184289"/>
            <a:ext cx="38766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9729" y="339127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Find a 95% confidence interval for the proportion of Obama supporters in Ohio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3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454</Words>
  <Application>Microsoft Office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What is it?</vt:lpstr>
      <vt:lpstr>Who Developed StatKey?</vt:lpstr>
      <vt:lpstr>PowerPoint Presentation</vt:lpstr>
      <vt:lpstr>Programming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StatKey</dc:title>
  <dc:creator>Patti</dc:creator>
  <cp:lastModifiedBy>Robin Lock</cp:lastModifiedBy>
  <cp:revision>37</cp:revision>
  <dcterms:created xsi:type="dcterms:W3CDTF">2012-07-13T16:54:28Z</dcterms:created>
  <dcterms:modified xsi:type="dcterms:W3CDTF">2012-10-16T15:21:04Z</dcterms:modified>
</cp:coreProperties>
</file>