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.xml" ContentType="application/vnd.openxmlformats-officedocument.presentationml.tags+xml"/>
  <Override PartName="/ppt/notesSlides/notesSlide20.xml" ContentType="application/vnd.openxmlformats-officedocument.presentationml.notesSlide+xml"/>
  <Override PartName="/ppt/tags/tag2.xml" ContentType="application/vnd.openxmlformats-officedocument.presentationml.tags+xml"/>
  <Override PartName="/ppt/notesSlides/notesSlide21.xml" ContentType="application/vnd.openxmlformats-officedocument.presentationml.notesSlide+xml"/>
  <Override PartName="/ppt/tags/tag3.xml" ContentType="application/vnd.openxmlformats-officedocument.presentationml.tags+xml"/>
  <Override PartName="/ppt/notesSlides/notesSlide22.xml" ContentType="application/vnd.openxmlformats-officedocument.presentationml.notesSlide+xml"/>
  <Override PartName="/ppt/tags/tag4.xml" ContentType="application/vnd.openxmlformats-officedocument.presentationml.tags+xml"/>
  <Override PartName="/ppt/notesSlides/notesSlide23.xml" ContentType="application/vnd.openxmlformats-officedocument.presentationml.notesSlide+xml"/>
  <Override PartName="/ppt/tags/tag5.xml" ContentType="application/vnd.openxmlformats-officedocument.presentationml.tags+xml"/>
  <Override PartName="/ppt/notesSlides/notesSlide24.xml" ContentType="application/vnd.openxmlformats-officedocument.presentationml.notesSlide+xml"/>
  <Override PartName="/ppt/tags/tag6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7.xml" ContentType="application/vnd.openxmlformats-officedocument.presentationml.tags+xml"/>
  <Override PartName="/ppt/notesSlides/notesSlide27.xml" ContentType="application/vnd.openxmlformats-officedocument.presentationml.notesSlide+xml"/>
  <Override PartName="/ppt/tags/tag8.xml" ContentType="application/vnd.openxmlformats-officedocument.presentationml.tags+xml"/>
  <Override PartName="/ppt/notesSlides/notesSlide28.xml" ContentType="application/vnd.openxmlformats-officedocument.presentationml.notesSlide+xml"/>
  <Override PartName="/ppt/tags/tag9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61" r:id="rId2"/>
    <p:sldId id="288" r:id="rId3"/>
    <p:sldId id="293" r:id="rId4"/>
    <p:sldId id="291" r:id="rId5"/>
    <p:sldId id="294" r:id="rId6"/>
    <p:sldId id="295" r:id="rId7"/>
    <p:sldId id="296" r:id="rId8"/>
    <p:sldId id="297" r:id="rId9"/>
    <p:sldId id="298" r:id="rId10"/>
    <p:sldId id="299" r:id="rId11"/>
    <p:sldId id="302" r:id="rId12"/>
    <p:sldId id="300" r:id="rId13"/>
    <p:sldId id="301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35" r:id="rId22"/>
    <p:sldId id="336" r:id="rId23"/>
    <p:sldId id="332" r:id="rId24"/>
    <p:sldId id="333" r:id="rId25"/>
    <p:sldId id="334" r:id="rId26"/>
    <p:sldId id="323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F139-A150-41D8-8268-C20D691DB08A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E167E-73CD-4936-B62B-B3686EEFA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9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95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55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95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84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3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7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7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863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730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77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563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020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05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331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115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75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20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72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12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733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580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073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49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865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866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577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145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6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525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79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0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28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86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6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71600" y="457200"/>
            <a:ext cx="64008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cap="none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Section xx</a:t>
            </a:r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066800" y="2105025"/>
            <a:ext cx="7010400" cy="2647950"/>
          </a:xfrm>
          <a:solidFill>
            <a:schemeClr val="accent1"/>
          </a:solidFill>
          <a:ln w="127000" cmpd="tri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>
              <a:defRPr sz="5400" b="1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Section Title</a:t>
            </a:r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49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spcBef>
                <a:spcPts val="0"/>
              </a:spcBef>
              <a:spcAft>
                <a:spcPts val="1800"/>
              </a:spcAft>
              <a:defRPr sz="3200"/>
            </a:lvl1pPr>
            <a:lvl2pPr>
              <a:spcBef>
                <a:spcPts val="0"/>
              </a:spcBef>
              <a:spcAft>
                <a:spcPts val="1800"/>
              </a:spcAft>
              <a:defRPr sz="2800"/>
            </a:lvl2pPr>
            <a:lvl3pPr>
              <a:spcBef>
                <a:spcPts val="0"/>
              </a:spcBef>
              <a:spcAft>
                <a:spcPts val="1800"/>
              </a:spcAft>
              <a:defRPr sz="2400"/>
            </a:lvl3pPr>
            <a:lvl4pPr>
              <a:spcBef>
                <a:spcPts val="0"/>
              </a:spcBef>
              <a:spcAft>
                <a:spcPts val="1800"/>
              </a:spcAft>
              <a:defRPr sz="2000"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24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19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3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784" y="152400"/>
            <a:ext cx="7595616" cy="7620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4" name="Picture 2" descr="http://t3.gstatic.com/images?q=tbn:ANd9GcTYmiLh9B_aVjviHh1xZIewSwIAVBJM6GGUwjQGMknDgt1O3VWWMFpakkXX"/>
          <p:cNvPicPr>
            <a:picLocks noChangeAspect="1" noChangeArrowheads="1"/>
          </p:cNvPicPr>
          <p:nvPr userDrawn="1"/>
        </p:nvPicPr>
        <p:blipFill>
          <a:blip r:embed="rId2" cstate="print"/>
          <a:srcRect t="17160" b="8480"/>
          <a:stretch>
            <a:fillRect/>
          </a:stretch>
        </p:blipFill>
        <p:spPr bwMode="auto">
          <a:xfrm>
            <a:off x="173736" y="173736"/>
            <a:ext cx="1066800" cy="990600"/>
          </a:xfrm>
          <a:prstGeom prst="rect">
            <a:avLst/>
          </a:prstGeom>
          <a:noFill/>
        </p:spPr>
      </p:pic>
      <p:sp>
        <p:nvSpPr>
          <p:cNvPr id="9" name="Text Placeholder 12"/>
          <p:cNvSpPr>
            <a:spLocks noGrp="1"/>
          </p:cNvSpPr>
          <p:nvPr>
            <p:ph idx="1"/>
          </p:nvPr>
        </p:nvSpPr>
        <p:spPr>
          <a:xfrm>
            <a:off x="301752" y="1371600"/>
            <a:ext cx="85344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spcBef>
                <a:spcPts val="0"/>
              </a:spcBef>
              <a:spcAft>
                <a:spcPts val="1800"/>
              </a:spcAft>
              <a:buNone/>
              <a:defRPr sz="3200"/>
            </a:lvl1pPr>
            <a:lvl2pPr>
              <a:spcBef>
                <a:spcPts val="0"/>
              </a:spcBef>
              <a:spcAft>
                <a:spcPts val="1800"/>
              </a:spcAft>
              <a:defRPr sz="2800"/>
            </a:lvl2pPr>
            <a:lvl3pPr>
              <a:spcBef>
                <a:spcPts val="0"/>
              </a:spcBef>
              <a:spcAft>
                <a:spcPts val="1800"/>
              </a:spcAft>
              <a:defRPr sz="2400"/>
            </a:lvl3pPr>
            <a:lvl4pPr>
              <a:spcBef>
                <a:spcPts val="0"/>
              </a:spcBef>
              <a:spcAft>
                <a:spcPts val="1800"/>
              </a:spcAft>
              <a:defRPr sz="2000"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idx="13"/>
          </p:nvPr>
        </p:nvSpPr>
        <p:spPr>
          <a:xfrm>
            <a:off x="177280" y="3886200"/>
            <a:ext cx="8534400" cy="2161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00" indent="0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idx="14"/>
          </p:nvPr>
        </p:nvSpPr>
        <p:spPr>
          <a:xfrm>
            <a:off x="5181600" y="4114800"/>
            <a:ext cx="3733800" cy="205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  <a:latin typeface="Segoe Print" pitchFamily="2" charset="0"/>
              </a:defRPr>
            </a:lvl1pPr>
            <a:lvl2pPr marL="274320" indent="0">
              <a:buNone/>
              <a:defRPr sz="2800">
                <a:solidFill>
                  <a:schemeClr val="accent1"/>
                </a:solidFill>
                <a:latin typeface="Segoe Print" pitchFamily="2" charset="0"/>
              </a:defRPr>
            </a:lvl2pPr>
            <a:lvl3pPr marL="594360" indent="0">
              <a:buNone/>
              <a:defRPr sz="2400">
                <a:solidFill>
                  <a:schemeClr val="accent1"/>
                </a:solidFill>
                <a:latin typeface="Segoe Print" pitchFamily="2" charset="0"/>
              </a:defRPr>
            </a:lvl3pPr>
            <a:lvl4pPr marL="868680" indent="0">
              <a:buNone/>
              <a:defRPr sz="2000">
                <a:solidFill>
                  <a:schemeClr val="accent1"/>
                </a:solidFill>
                <a:latin typeface="Segoe Print" pitchFamily="2" charset="0"/>
              </a:defRPr>
            </a:lvl4pPr>
            <a:lvl5pPr marL="1143000" indent="0">
              <a:buNone/>
              <a:defRPr>
                <a:solidFill>
                  <a:schemeClr val="accent1"/>
                </a:solidFill>
                <a:latin typeface="Segoe Print" pitchFamily="2" charset="0"/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817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312152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12"/>
          <p:cNvSpPr>
            <a:spLocks noGrp="1"/>
          </p:cNvSpPr>
          <p:nvPr>
            <p:ph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spcBef>
                <a:spcPts val="0"/>
              </a:spcBef>
              <a:spcAft>
                <a:spcPts val="1800"/>
              </a:spcAft>
              <a:defRPr/>
            </a:lvl1pPr>
            <a:lvl2pPr>
              <a:spcBef>
                <a:spcPts val="0"/>
              </a:spcBef>
              <a:spcAft>
                <a:spcPts val="1800"/>
              </a:spcAft>
              <a:defRPr/>
            </a:lvl2pPr>
            <a:lvl3pPr>
              <a:spcBef>
                <a:spcPts val="0"/>
              </a:spcBef>
              <a:spcAft>
                <a:spcPts val="1800"/>
              </a:spcAft>
              <a:defRPr/>
            </a:lvl3pPr>
            <a:lvl4pPr>
              <a:spcBef>
                <a:spcPts val="0"/>
              </a:spcBef>
              <a:spcAft>
                <a:spcPts val="1800"/>
              </a:spcAft>
              <a:defRPr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pic>
        <p:nvPicPr>
          <p:cNvPr id="8" name="Picture 2" descr="http://www.isaac-online.org/cgi-bin/symbol.cgi/committeediscus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228600"/>
            <a:ext cx="1117598" cy="609600"/>
          </a:xfrm>
          <a:prstGeom prst="rect">
            <a:avLst/>
          </a:prstGeom>
          <a:noFill/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30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12"/>
          <p:cNvSpPr>
            <a:spLocks noGrp="1"/>
          </p:cNvSpPr>
          <p:nvPr>
            <p:ph idx="1"/>
          </p:nvPr>
        </p:nvSpPr>
        <p:spPr>
          <a:xfrm>
            <a:off x="1257300" y="1676400"/>
            <a:ext cx="6629400" cy="1759458"/>
          </a:xfrm>
          <a:prstGeom prst="rect">
            <a:avLst/>
          </a:prstGeom>
          <a:ln w="76200" cmpd="thickThin"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idx="10"/>
          </p:nvPr>
        </p:nvSpPr>
        <p:spPr>
          <a:xfrm>
            <a:off x="304800" y="3962400"/>
            <a:ext cx="85344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5140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dirty="0" smtClean="0">
                <a:solidFill>
                  <a:schemeClr val="bg1"/>
                </a:solidFill>
              </a:rPr>
              <a:t>Statistics: Unlocking the Power of Data				</a:t>
            </a:r>
            <a:r>
              <a:rPr lang="en-US" baseline="0" dirty="0" smtClean="0">
                <a:solidFill>
                  <a:schemeClr val="bg1"/>
                </a:solidFill>
              </a:rPr>
              <a:t>               </a:t>
            </a:r>
            <a:r>
              <a:rPr lang="en-US" dirty="0" smtClean="0">
                <a:solidFill>
                  <a:schemeClr val="bg1"/>
                </a:solidFill>
              </a:rPr>
              <a:t>Lock</a:t>
            </a:r>
            <a:r>
              <a:rPr lang="en-US" baseline="300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9" r:id="rId4"/>
    <p:sldLayoutId id="2147483680" r:id="rId5"/>
    <p:sldLayoutId id="2147483683" r:id="rId6"/>
    <p:sldLayoutId id="2147483684" r:id="rId7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image" Target="../media/image10.png"/><Relationship Id="rId4" Type="http://schemas.openxmlformats.org/officeDocument/2006/relationships/hyperlink" Target="http://www.lock5stat.com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9.png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3.bin"/><Relationship Id="rId4" Type="http://schemas.openxmlformats.org/officeDocument/2006/relationships/notesSlide" Target="../notesSlides/notesSlide28.xml"/><Relationship Id="rId9" Type="http://schemas.openxmlformats.org/officeDocument/2006/relationships/image" Target="../media/image1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Classroom Suggestions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2105025"/>
            <a:ext cx="8382000" cy="264795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Using Lock5</a:t>
            </a:r>
            <a:br>
              <a:rPr lang="en-US" sz="4800" dirty="0" smtClean="0"/>
            </a:br>
            <a:r>
              <a:rPr lang="en-US" sz="3600" dirty="0" smtClean="0"/>
              <a:t>Statistics:  Unlocking the Power of Data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76300" y="5257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Patti Frazer Lock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428781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Sampling Distribution:</a:t>
            </a:r>
          </a:p>
          <a:p>
            <a:pPr lvl="1"/>
            <a:r>
              <a:rPr lang="en-US" dirty="0" smtClean="0"/>
              <a:t>Have access to entire population</a:t>
            </a:r>
          </a:p>
          <a:p>
            <a:pPr lvl="1"/>
            <a:r>
              <a:rPr lang="en-US" dirty="0" smtClean="0"/>
              <a:t>Take many samples of the same size and record some statistic</a:t>
            </a:r>
          </a:p>
          <a:p>
            <a:pPr lvl="1"/>
            <a:r>
              <a:rPr lang="en-US" dirty="0" smtClean="0"/>
              <a:t>Not feasible in practice!</a:t>
            </a:r>
          </a:p>
          <a:p>
            <a:r>
              <a:rPr lang="en-US" dirty="0" smtClean="0"/>
              <a:t>Bootstrap Distribution</a:t>
            </a:r>
          </a:p>
          <a:p>
            <a:pPr lvl="1"/>
            <a:r>
              <a:rPr lang="en-US" dirty="0" smtClean="0"/>
              <a:t>Only have one sample</a:t>
            </a:r>
          </a:p>
          <a:p>
            <a:pPr lvl="1"/>
            <a:r>
              <a:rPr lang="en-US" dirty="0" smtClean="0"/>
              <a:t>Take many samples of the same size (with replacement) from that one sample and record some statistic</a:t>
            </a:r>
          </a:p>
          <a:p>
            <a:pPr lvl="1"/>
            <a:r>
              <a:rPr lang="en-US" dirty="0" smtClean="0"/>
              <a:t>Feasible!!  And gives same approximate shape and standard error!!</a:t>
            </a:r>
          </a:p>
          <a:p>
            <a:pPr lvl="1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4650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/>
          </a:bodyPr>
          <a:lstStyle/>
          <a:p>
            <a:r>
              <a:rPr lang="en-US" dirty="0" smtClean="0"/>
              <a:t>Using Bootstrap Distributions to reinforce the ideas of:</a:t>
            </a:r>
          </a:p>
          <a:p>
            <a:pPr lvl="1"/>
            <a:r>
              <a:rPr lang="en-US" dirty="0" smtClean="0"/>
              <a:t>Sampling variability/Sampling distributions</a:t>
            </a:r>
          </a:p>
          <a:p>
            <a:pPr lvl="1"/>
            <a:r>
              <a:rPr lang="en-US" dirty="0" smtClean="0"/>
              <a:t>Margin of error</a:t>
            </a:r>
          </a:p>
          <a:p>
            <a:pPr lvl="1"/>
            <a:r>
              <a:rPr lang="en-US" dirty="0" smtClean="0"/>
              <a:t>Standard error</a:t>
            </a:r>
          </a:p>
          <a:p>
            <a:pPr lvl="1"/>
            <a:r>
              <a:rPr lang="en-US" dirty="0" smtClean="0"/>
              <a:t>Interval estimate that is likely to contain the true value of the parameter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5976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/>
          </a:bodyPr>
          <a:lstStyle/>
          <a:p>
            <a:r>
              <a:rPr lang="en-US" dirty="0" smtClean="0"/>
              <a:t>Using Bootstrap Distributions to construct confidence intervals:</a:t>
            </a:r>
          </a:p>
          <a:p>
            <a:pPr lvl="1"/>
            <a:r>
              <a:rPr lang="en-US" dirty="0" smtClean="0"/>
              <a:t>Using:     Statistic ± 2· SE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i="1" dirty="0" smtClean="0">
                <a:solidFill>
                  <a:srgbClr val="C00000"/>
                </a:solidFill>
              </a:rPr>
              <a:t>(helps get them used to the formulas that will come later)</a:t>
            </a:r>
          </a:p>
          <a:p>
            <a:pPr lvl="1"/>
            <a:r>
              <a:rPr lang="en-US" dirty="0" smtClean="0"/>
              <a:t>Using middle 95%</a:t>
            </a:r>
          </a:p>
          <a:p>
            <a:pPr marL="274320" lvl="1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         (helps them understand confidence level)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55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45436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0" y="2108775"/>
            <a:ext cx="3124200" cy="2006025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42" y="685800"/>
            <a:ext cx="8807564" cy="537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31024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StatKey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838330" y="2514600"/>
            <a:ext cx="1056443" cy="38174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33800" y="3272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Standard Error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2896340"/>
            <a:ext cx="381000" cy="4790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715957" y="1905000"/>
            <a:ext cx="1056443" cy="38174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53200" y="914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Sample mean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239000" y="1295400"/>
            <a:ext cx="304800" cy="533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88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12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the Bootstrap Distribution to Get a Confidence Interval – Method #1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712893"/>
            <a:ext cx="7924800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standard deviation of the bootstrap statistics estimates the </a:t>
            </a:r>
            <a:r>
              <a:rPr lang="en-US" sz="2400" b="1" dirty="0" smtClean="0"/>
              <a:t>standard error </a:t>
            </a:r>
            <a:r>
              <a:rPr lang="en-US" sz="2400" dirty="0" smtClean="0"/>
              <a:t>of the sample statistic.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9718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Quick interval estimate :</a:t>
            </a:r>
          </a:p>
          <a:p>
            <a:endParaRPr lang="en-US" sz="3600" dirty="0" smtClean="0"/>
          </a:p>
          <a:p>
            <a:pPr algn="ctr"/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3733800"/>
                <a:ext cx="7696200" cy="8309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sz="4800" b="0" i="1" smtClean="0">
                          <a:latin typeface="Cambria Math"/>
                        </a:rPr>
                        <m:t> </m:t>
                      </m:r>
                      <m:r>
                        <a:rPr lang="en-US" sz="4800" b="0" i="1" smtClean="0">
                          <a:latin typeface="Cambria Math"/>
                        </a:rPr>
                        <m:t>𝑆𝑡𝑎𝑡𝑖𝑠𝑡𝑖𝑐</m:t>
                      </m:r>
                      <m:r>
                        <a:rPr lang="en-US" sz="4800" b="0" i="1" smtClean="0">
                          <a:latin typeface="Cambria Math"/>
                        </a:rPr>
                        <m:t> ±2∙</m:t>
                      </m:r>
                      <m:r>
                        <a:rPr lang="en-US" sz="4800" b="0" i="1" smtClean="0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33800"/>
                <a:ext cx="7696200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114800" y="2667000"/>
            <a:ext cx="3581400" cy="1295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4876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the mean Mustang prices: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8200" y="5400020"/>
                <a:ext cx="7239000" cy="1065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/>
                          <a:ea typeface="Cambria Math"/>
                        </a:rPr>
                        <m:t>15.98</m:t>
                      </m:r>
                      <m:r>
                        <a:rPr lang="en-US" sz="3200" i="1" dirty="0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3200" b="0" i="1" dirty="0" smtClean="0">
                          <a:latin typeface="Cambria Math"/>
                          <a:ea typeface="Cambria Math"/>
                        </a:rPr>
                        <m:t>2∙2.178=15.98±4.36=(11.62, 20.34)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400020"/>
                <a:ext cx="7239000" cy="10658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509713"/>
            <a:ext cx="6753225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9221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Bootstrap Distribution to Get a Confidence Interval – </a:t>
            </a:r>
            <a:r>
              <a:rPr lang="en-US" dirty="0" smtClean="0"/>
              <a:t>Method </a:t>
            </a:r>
            <a:r>
              <a:rPr lang="en-US" dirty="0"/>
              <a:t>#2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315697" y="3760611"/>
            <a:ext cx="1700187" cy="90886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2060"/>
                </a:solidFill>
              </a:rPr>
              <a:t>Keep 95% in middle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5425" y="3824057"/>
            <a:ext cx="136705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Chop 2.5% in each tail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2171" y="3753033"/>
            <a:ext cx="134354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Chop 2.5% in each tail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0630" y="5410200"/>
            <a:ext cx="66879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We are 95% sure that the mean price for Mustangs is between $11,930 and $20,238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9300"/>
            <a:ext cx="8610600" cy="30861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At the end of this chapter, students should be able to understand and interpret confidence intervals                        </a:t>
            </a:r>
            <a:r>
              <a:rPr lang="en-US" dirty="0" smtClean="0"/>
              <a:t>(</a:t>
            </a:r>
            <a:r>
              <a:rPr lang="en-US" sz="2400" dirty="0" smtClean="0"/>
              <a:t>for a variety of different parameters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000" dirty="0" smtClean="0"/>
              <a:t>(And be able to construct them using the bootstrap method)</a:t>
            </a:r>
            <a:r>
              <a:rPr lang="en-US" sz="2800" dirty="0" smtClean="0"/>
              <a:t>   (</a:t>
            </a:r>
            <a:r>
              <a:rPr lang="en-US" sz="2400" dirty="0" smtClean="0"/>
              <a:t>which is the same method for all parameters</a:t>
            </a:r>
            <a:r>
              <a:rPr lang="en-US" dirty="0" smtClean="0"/>
              <a:t>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348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4:  Hypothesis Tests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4457700"/>
          </a:xfrm>
        </p:spPr>
        <p:txBody>
          <a:bodyPr>
            <a:noAutofit/>
          </a:bodyPr>
          <a:lstStyle/>
          <a:p>
            <a:r>
              <a:rPr lang="en-US" dirty="0" smtClean="0"/>
              <a:t>State null and alternative hypotheses                 </a:t>
            </a:r>
            <a:r>
              <a:rPr lang="en-US" sz="2000" dirty="0" smtClean="0"/>
              <a:t>(for many different parameters)</a:t>
            </a:r>
          </a:p>
          <a:p>
            <a:r>
              <a:rPr lang="en-US" dirty="0" smtClean="0"/>
              <a:t>Understand the idea behind a hypothesis test   </a:t>
            </a:r>
            <a:r>
              <a:rPr lang="en-US" sz="2000" dirty="0" smtClean="0"/>
              <a:t>(stick with the null unless evidence is strong for the alternative)</a:t>
            </a:r>
          </a:p>
          <a:p>
            <a:r>
              <a:rPr lang="en-US" dirty="0" smtClean="0"/>
              <a:t>Understand a p-value (!)</a:t>
            </a:r>
          </a:p>
          <a:p>
            <a:r>
              <a:rPr lang="en-US" dirty="0" smtClean="0"/>
              <a:t>State the conclusion in context </a:t>
            </a:r>
          </a:p>
          <a:p>
            <a:r>
              <a:rPr lang="en-US" dirty="0" smtClean="0"/>
              <a:t>(Conduct a randomization hypothesis test)</a:t>
            </a:r>
          </a:p>
        </p:txBody>
      </p:sp>
    </p:spTree>
    <p:extLst>
      <p:ext uri="{BB962C8B-B14F-4D97-AF65-F5344CB8AC3E}">
        <p14:creationId xmlns:p14="http://schemas.microsoft.com/office/powerpoint/2010/main" val="111193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9607" y="764498"/>
            <a:ext cx="7899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P-value</a:t>
            </a:r>
            <a:r>
              <a:rPr lang="en-US" sz="3600" dirty="0" smtClean="0"/>
              <a:t>:  The probability of seeing results as extreme as, or more extreme than, the sample results, if the null hypothesis is true.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34715" y="689548"/>
            <a:ext cx="8214610" cy="2458386"/>
          </a:xfrm>
          <a:prstGeom prst="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98426" y="4002374"/>
            <a:ext cx="506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smtClean="0"/>
              <a:t>Say what????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413816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1:  Collecting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0292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Why is this first?</a:t>
            </a:r>
          </a:p>
          <a:p>
            <a:pPr lvl="1"/>
            <a:r>
              <a:rPr lang="en-US" sz="3800" dirty="0" smtClean="0"/>
              <a:t>Comes first in actual analysis</a:t>
            </a:r>
          </a:p>
          <a:p>
            <a:pPr lvl="1"/>
            <a:r>
              <a:rPr lang="en-US" sz="3800" dirty="0" smtClean="0"/>
              <a:t>More interesting than histograms and mean/median!</a:t>
            </a:r>
          </a:p>
          <a:p>
            <a:r>
              <a:rPr lang="en-US" sz="5100" dirty="0" smtClean="0"/>
              <a:t>Data!</a:t>
            </a:r>
          </a:p>
          <a:p>
            <a:pPr lvl="1"/>
            <a:r>
              <a:rPr lang="en-US" sz="3800" dirty="0" smtClean="0"/>
              <a:t>Categorical </a:t>
            </a:r>
            <a:r>
              <a:rPr lang="en-US" sz="3800" dirty="0" err="1" smtClean="0"/>
              <a:t>vs</a:t>
            </a:r>
            <a:r>
              <a:rPr lang="en-US" sz="3800" dirty="0" smtClean="0"/>
              <a:t> Quantitative Variables</a:t>
            </a:r>
          </a:p>
          <a:p>
            <a:pPr lvl="1"/>
            <a:r>
              <a:rPr lang="en-US" sz="3800" dirty="0" smtClean="0"/>
              <a:t>Concept of a dataset with cases as rows and variables as columns</a:t>
            </a:r>
          </a:p>
          <a:p>
            <a:r>
              <a:rPr lang="en-US" sz="5100" dirty="0" smtClean="0"/>
              <a:t>Data Collection</a:t>
            </a:r>
          </a:p>
          <a:p>
            <a:pPr lvl="1"/>
            <a:r>
              <a:rPr lang="en-US" sz="3500" dirty="0"/>
              <a:t> </a:t>
            </a:r>
            <a:r>
              <a:rPr lang="en-US" sz="3800" dirty="0" smtClean="0"/>
              <a:t>“Random” in random sampling does not mean haphazard!</a:t>
            </a:r>
          </a:p>
          <a:p>
            <a:pPr lvl="1"/>
            <a:r>
              <a:rPr lang="en-US" sz="3800" dirty="0" smtClean="0"/>
              <a:t>And you can NOT do random!</a:t>
            </a:r>
          </a:p>
          <a:p>
            <a:pPr lvl="1"/>
            <a:r>
              <a:rPr lang="en-US" sz="3800" dirty="0"/>
              <a:t> </a:t>
            </a:r>
            <a:r>
              <a:rPr lang="en-US" sz="3800" dirty="0" smtClean="0"/>
              <a:t>Randomized experiment necessary to make conclusions about causality </a:t>
            </a:r>
            <a:endParaRPr lang="en-US" sz="3800" dirty="0" smtClean="0">
              <a:solidFill>
                <a:schemeClr val="tx2"/>
              </a:solidFill>
            </a:endParaRPr>
          </a:p>
          <a:p>
            <a:pPr lvl="1"/>
            <a:r>
              <a:rPr lang="en-US" sz="3800" dirty="0" smtClean="0"/>
              <a:t>ALWAYS think about how the data were collected before making conclusions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85413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8534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Example 1: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Beer and Mosquitoes</a:t>
            </a:r>
          </a:p>
          <a:p>
            <a:endParaRPr lang="en-US" sz="24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Does consuming beer attract mosquitoes? 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endParaRPr lang="en-US" sz="1600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0574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Experiment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25 volunteers drank a liter of beer,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18 volunteers drank a liter of water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Randomly assigned!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Mosquitoes were caught in traps as they approached the volunteers.</a:t>
            </a:r>
            <a:r>
              <a:rPr lang="en-US" sz="2400" baseline="300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r>
              <a:rPr lang="en-US" baseline="300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Lefvre</a:t>
            </a: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T., et. al.,  “Beer Consumption Increases Human Attractiveness to Malaria Mosquitoes, ” </a:t>
            </a:r>
            <a:r>
              <a:rPr lang="en-US" i="1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PLoS</a:t>
            </a:r>
            <a:r>
              <a:rPr lang="en-US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ONE, </a:t>
            </a: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2010; 5(3): e9546.</a:t>
            </a:r>
            <a:endParaRPr lang="en-US" sz="1600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924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Beer and Mosquitoes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34177" y="5150888"/>
                <a:ext cx="19908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=23.6</m:t>
                    </m:r>
                  </m:oMath>
                </a14:m>
                <a:r>
                  <a:rPr lang="en-US" sz="2800" dirty="0" smtClean="0">
                    <a:solidFill>
                      <a:prstClr val="black"/>
                    </a:solidFill>
                    <a:latin typeface="Cambria" pitchFamily="18" charset="0"/>
                  </a:rPr>
                  <a:t>0</a:t>
                </a:r>
                <a:endParaRPr lang="en-US" sz="28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177" y="5150888"/>
                <a:ext cx="199086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227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886200" y="1447800"/>
            <a:ext cx="3733800" cy="2554545"/>
          </a:xfrm>
          <a:prstGeom prst="rect">
            <a:avLst/>
          </a:prstGeom>
          <a:solidFill>
            <a:srgbClr val="FFFF99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</a:rPr>
              <a:t>Does drinking beer actually attract mosquitoes, or is the difference just due to random chance? </a:t>
            </a:r>
            <a:endParaRPr lang="en-US" sz="32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8501" y="1472466"/>
            <a:ext cx="914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447799"/>
            <a:ext cx="107538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    </a:t>
            </a:r>
            <a:r>
              <a:rPr lang="en-US" sz="1200" dirty="0" smtClean="0">
                <a:solidFill>
                  <a:prstClr val="black"/>
                </a:solidFill>
              </a:rPr>
              <a:t>27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26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23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29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17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1094601"/>
            <a:ext cx="2803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7400" y="5123679"/>
                <a:ext cx="22205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=19.22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123679"/>
                <a:ext cx="222053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00210" y="5764953"/>
                <a:ext cx="5096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=4.38</m:t>
                      </m:r>
                    </m:oMath>
                  </m:oMathPara>
                </a14:m>
                <a:endParaRPr lang="en-US" sz="2800" b="0" dirty="0" smtClean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210" y="5764953"/>
                <a:ext cx="509681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800898" y="4171504"/>
            <a:ext cx="1944147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" pitchFamily="18" charset="0"/>
              </a:rPr>
              <a:t>H</a:t>
            </a:r>
            <a:r>
              <a:rPr lang="en-US" sz="2800" baseline="-25000" dirty="0" smtClean="0">
                <a:latin typeface="Cambria" pitchFamily="18" charset="0"/>
              </a:rPr>
              <a:t>0</a:t>
            </a:r>
            <a:r>
              <a:rPr lang="en-US" sz="2800" dirty="0" smtClean="0">
                <a:latin typeface="Cambria" pitchFamily="18" charset="0"/>
              </a:rPr>
              <a:t>: </a:t>
            </a:r>
            <a:r>
              <a:rPr lang="el-GR" sz="2800" dirty="0" smtClean="0">
                <a:latin typeface="Cambria" pitchFamily="18" charset="0"/>
              </a:rPr>
              <a:t>μ</a:t>
            </a:r>
            <a:r>
              <a:rPr lang="en-US" sz="2800" baseline="-25000" dirty="0" smtClean="0">
                <a:latin typeface="Cambria" pitchFamily="18" charset="0"/>
              </a:rPr>
              <a:t>B</a:t>
            </a:r>
            <a:r>
              <a:rPr lang="en-US" sz="2800" dirty="0" smtClean="0">
                <a:latin typeface="Cambria" pitchFamily="18" charset="0"/>
              </a:rPr>
              <a:t> = </a:t>
            </a:r>
            <a:r>
              <a:rPr lang="el-GR" sz="2800" dirty="0" smtClean="0">
                <a:latin typeface="Cambria" pitchFamily="18" charset="0"/>
              </a:rPr>
              <a:t>μ</a:t>
            </a:r>
            <a:r>
              <a:rPr lang="en-US" sz="2800" baseline="-25000" dirty="0" smtClean="0">
                <a:latin typeface="Cambria" pitchFamily="18" charset="0"/>
              </a:rPr>
              <a:t>W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 smtClean="0">
                <a:latin typeface="Cambria" pitchFamily="18" charset="0"/>
              </a:rPr>
              <a:t>H</a:t>
            </a:r>
            <a:r>
              <a:rPr lang="en-US" sz="2800" baseline="-25000" dirty="0" smtClean="0">
                <a:latin typeface="Cambria" pitchFamily="18" charset="0"/>
              </a:rPr>
              <a:t>a</a:t>
            </a:r>
            <a:r>
              <a:rPr lang="en-US" sz="2800" dirty="0" smtClean="0">
                <a:latin typeface="Cambria" pitchFamily="18" charset="0"/>
              </a:rPr>
              <a:t>: </a:t>
            </a:r>
            <a:r>
              <a:rPr lang="el-GR" sz="2800" dirty="0">
                <a:latin typeface="Cambria" pitchFamily="18" charset="0"/>
              </a:rPr>
              <a:t>μ</a:t>
            </a:r>
            <a:r>
              <a:rPr lang="en-US" sz="2800" baseline="-25000" dirty="0">
                <a:latin typeface="Cambria" pitchFamily="18" charset="0"/>
              </a:rPr>
              <a:t>B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&gt; </a:t>
            </a:r>
            <a:r>
              <a:rPr lang="el-GR" sz="2800" dirty="0">
                <a:latin typeface="Cambria" pitchFamily="18" charset="0"/>
              </a:rPr>
              <a:t>μ</a:t>
            </a:r>
            <a:r>
              <a:rPr lang="en-US" sz="2800" baseline="-25000" dirty="0">
                <a:latin typeface="Cambria" pitchFamily="18" charset="0"/>
              </a:rPr>
              <a:t>W</a:t>
            </a:r>
            <a:endParaRPr lang="en-US" sz="2800" dirty="0">
              <a:latin typeface="Cambr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612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6" grpId="0"/>
      <p:bldP spid="17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088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Inference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1219200"/>
            <a:ext cx="4495800" cy="52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-Point Star 7"/>
          <p:cNvSpPr/>
          <p:nvPr/>
        </p:nvSpPr>
        <p:spPr>
          <a:xfrm>
            <a:off x="8013879" y="3581400"/>
            <a:ext cx="76200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1066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2. Which formula?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0874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3. Calculate numbers and plug into formula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1170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4. Chug with calculator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0" y="7736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5. Which theoretical distribution?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144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6. </a:t>
            </a:r>
            <a:r>
              <a:rPr lang="en-US" dirty="0" err="1" smtClean="0">
                <a:solidFill>
                  <a:srgbClr val="C00000"/>
                </a:solidFill>
              </a:rPr>
              <a:t>df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57448" y="1981200"/>
            <a:ext cx="155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7. find p-value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962400" y="35814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" y="5955268"/>
            <a:ext cx="3276600" cy="369332"/>
          </a:xfrm>
          <a:prstGeom prst="rect">
            <a:avLst/>
          </a:prstGeom>
          <a:solidFill>
            <a:srgbClr val="FFFF99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0.0005 &lt; p-value &lt; 0.001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6232" y="69054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Check conditions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37798" y="1486224"/>
                <a:ext cx="2152962" cy="1573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𝑊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𝑊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𝑊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98" y="1486224"/>
                <a:ext cx="2152962" cy="157344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76232" y="3820732"/>
                <a:ext cx="2807492" cy="1245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23.6−19.22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4.1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25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3.7</m:t>
                                      </m:r>
                                    </m:e>
                                    <m:sub/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32" y="3820732"/>
                <a:ext cx="2807492" cy="12455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33987" y="5472345"/>
                <a:ext cx="185785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=3.68</m:t>
                      </m:r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87" y="5472345"/>
                <a:ext cx="1857850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 bwMode="auto">
          <a:xfrm>
            <a:off x="4229637" y="3550920"/>
            <a:ext cx="4206025" cy="18288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8078191" y="1752600"/>
            <a:ext cx="11888" cy="1764268"/>
          </a:xfrm>
          <a:prstGeom prst="straightConnector1">
            <a:avLst/>
          </a:prstGeom>
          <a:solidFill>
            <a:schemeClr val="tx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7620000" y="1447800"/>
            <a:ext cx="9144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57448" y="2529901"/>
            <a:ext cx="155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8. Interpret a decision</a:t>
            </a:r>
            <a:endParaRPr lang="en-US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12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8" grpId="0" animBg="1"/>
      <p:bldP spid="21" grpId="0"/>
      <p:bldP spid="22" grpId="0"/>
      <p:bldP spid="23" grpId="0"/>
      <p:bldP spid="24" grpId="0"/>
      <p:bldP spid="25" grpId="0" animBg="1"/>
      <p:bldP spid="27" grpId="0" animBg="1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34177" y="5150888"/>
                <a:ext cx="19908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=23.6</m:t>
                    </m:r>
                  </m:oMath>
                </a14:m>
                <a:r>
                  <a:rPr lang="en-US" sz="2800" dirty="0" smtClean="0">
                    <a:solidFill>
                      <a:prstClr val="black"/>
                    </a:solidFill>
                    <a:latin typeface="Cambria" pitchFamily="18" charset="0"/>
                  </a:rPr>
                  <a:t>0</a:t>
                </a:r>
                <a:endParaRPr lang="en-US" sz="28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177" y="5150888"/>
                <a:ext cx="199086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227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498501" y="1472466"/>
            <a:ext cx="914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447799"/>
            <a:ext cx="107538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    </a:t>
            </a:r>
            <a:r>
              <a:rPr lang="en-US" sz="1200" dirty="0" smtClean="0">
                <a:solidFill>
                  <a:prstClr val="black"/>
                </a:solidFill>
              </a:rPr>
              <a:t>27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26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23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29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17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1094601"/>
            <a:ext cx="2803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7400" y="5123679"/>
                <a:ext cx="22205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=19.22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123679"/>
                <a:ext cx="222053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00210" y="5764953"/>
                <a:ext cx="50968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=4.38</m:t>
                      </m:r>
                    </m:oMath>
                  </m:oMathPara>
                </a14:m>
                <a:endParaRPr lang="en-US" sz="2800" b="0" dirty="0" smtClean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210" y="5764953"/>
                <a:ext cx="509681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886200" y="1447800"/>
            <a:ext cx="3733800" cy="2554545"/>
          </a:xfrm>
          <a:prstGeom prst="rect">
            <a:avLst/>
          </a:prstGeom>
          <a:solidFill>
            <a:srgbClr val="FFFF99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</a:rPr>
              <a:t>Does drinking beer actually attract mosquitoes, or is the difference just due to random chance? </a:t>
            </a:r>
            <a:endParaRPr lang="en-US" sz="32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898" y="4171504"/>
            <a:ext cx="1944147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mbria" pitchFamily="18" charset="0"/>
              </a:rPr>
              <a:t>H</a:t>
            </a:r>
            <a:r>
              <a:rPr lang="en-US" sz="2800" baseline="-25000" dirty="0" smtClean="0">
                <a:latin typeface="Cambria" pitchFamily="18" charset="0"/>
              </a:rPr>
              <a:t>0</a:t>
            </a:r>
            <a:r>
              <a:rPr lang="en-US" sz="2800" dirty="0" smtClean="0">
                <a:latin typeface="Cambria" pitchFamily="18" charset="0"/>
              </a:rPr>
              <a:t>: </a:t>
            </a:r>
            <a:r>
              <a:rPr lang="el-GR" sz="2800" dirty="0" smtClean="0">
                <a:latin typeface="Cambria" pitchFamily="18" charset="0"/>
              </a:rPr>
              <a:t>μ</a:t>
            </a:r>
            <a:r>
              <a:rPr lang="en-US" sz="2800" baseline="-25000" dirty="0" smtClean="0">
                <a:latin typeface="Cambria" pitchFamily="18" charset="0"/>
              </a:rPr>
              <a:t>B</a:t>
            </a:r>
            <a:r>
              <a:rPr lang="en-US" sz="2800" dirty="0" smtClean="0">
                <a:latin typeface="Cambria" pitchFamily="18" charset="0"/>
              </a:rPr>
              <a:t> = </a:t>
            </a:r>
            <a:r>
              <a:rPr lang="el-GR" sz="2800" dirty="0" smtClean="0">
                <a:latin typeface="Cambria" pitchFamily="18" charset="0"/>
              </a:rPr>
              <a:t>μ</a:t>
            </a:r>
            <a:r>
              <a:rPr lang="en-US" sz="2800" baseline="-25000" dirty="0" smtClean="0">
                <a:latin typeface="Cambria" pitchFamily="18" charset="0"/>
              </a:rPr>
              <a:t>W</a:t>
            </a:r>
            <a:endParaRPr lang="en-US" sz="2800" dirty="0" smtClean="0">
              <a:latin typeface="Cambria" pitchFamily="18" charset="0"/>
            </a:endParaRPr>
          </a:p>
          <a:p>
            <a:r>
              <a:rPr lang="en-US" sz="2800" dirty="0" smtClean="0">
                <a:latin typeface="Cambria" pitchFamily="18" charset="0"/>
              </a:rPr>
              <a:t>H</a:t>
            </a:r>
            <a:r>
              <a:rPr lang="en-US" sz="2800" baseline="-25000" dirty="0" smtClean="0">
                <a:latin typeface="Cambria" pitchFamily="18" charset="0"/>
              </a:rPr>
              <a:t>a</a:t>
            </a:r>
            <a:r>
              <a:rPr lang="en-US" sz="2800" dirty="0" smtClean="0">
                <a:latin typeface="Cambria" pitchFamily="18" charset="0"/>
              </a:rPr>
              <a:t>: </a:t>
            </a:r>
            <a:r>
              <a:rPr lang="el-GR" sz="2800" dirty="0">
                <a:latin typeface="Cambria" pitchFamily="18" charset="0"/>
              </a:rPr>
              <a:t>μ</a:t>
            </a:r>
            <a:r>
              <a:rPr lang="en-US" sz="2800" baseline="-25000" dirty="0">
                <a:latin typeface="Cambria" pitchFamily="18" charset="0"/>
              </a:rPr>
              <a:t>B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&gt; </a:t>
            </a:r>
            <a:r>
              <a:rPr lang="el-GR" sz="2800" dirty="0">
                <a:latin typeface="Cambria" pitchFamily="18" charset="0"/>
              </a:rPr>
              <a:t>μ</a:t>
            </a:r>
            <a:r>
              <a:rPr lang="en-US" sz="2800" baseline="-25000" dirty="0">
                <a:latin typeface="Cambria" pitchFamily="18" charset="0"/>
              </a:rPr>
              <a:t>W</a:t>
            </a:r>
            <a:endParaRPr lang="en-US" sz="2800" dirty="0">
              <a:latin typeface="Cambr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102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7200" y="1143000"/>
            <a:ext cx="434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Find out how extreme these results would be, if there were no difference between beer and water.</a:t>
            </a:r>
          </a:p>
          <a:p>
            <a:endParaRPr lang="en-US" sz="1200" i="1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What kinds of results would we see, just by random chance (i.e. beverage doesn’t matter)?</a:t>
            </a:r>
            <a:endParaRPr lang="en-US" sz="30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493" y="1716111"/>
            <a:ext cx="35814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                  </a:t>
            </a:r>
            <a:r>
              <a:rPr lang="en-US" sz="1200" dirty="0" smtClean="0">
                <a:solidFill>
                  <a:prstClr val="black"/>
                </a:solidFill>
              </a:rPr>
              <a:t>27  21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26  12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27  21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31  16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19  15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23  24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28  23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19  13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29  20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17  18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31  20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8501" y="1472466"/>
            <a:ext cx="914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22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7799"/>
            <a:ext cx="107538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    </a:t>
            </a:r>
            <a:r>
              <a:rPr lang="en-US" sz="1200" dirty="0" smtClean="0">
                <a:solidFill>
                  <a:prstClr val="black"/>
                </a:solidFill>
              </a:rPr>
              <a:t>27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26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23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29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17 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094601"/>
            <a:ext cx="2803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1696" y="5293217"/>
            <a:ext cx="421890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Re-randomize results into Beer and Water groups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834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39493" y="1716111"/>
            <a:ext cx="35814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                            </a:t>
            </a:r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 21  15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 26  12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27  21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31  16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19  15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23  24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28  23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	    19  13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 24  22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29  20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20  24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17  18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31  20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      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8440" y="1632465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01372" y="1664731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8472" y="174220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6566" y="1740795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8931" y="1919289"/>
            <a:ext cx="45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31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59292" y="1929881"/>
            <a:ext cx="457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31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28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2240" y="1982274"/>
            <a:ext cx="609600" cy="434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7200" y="1143000"/>
            <a:ext cx="434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Find out how extreme these results would be, if there were no difference between beer and water.</a:t>
            </a:r>
          </a:p>
          <a:p>
            <a:endParaRPr lang="en-US" sz="1200" i="1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What kinds of results would we see, just by random chance (i.e. beverage doesn’t matter)?</a:t>
            </a:r>
            <a:endParaRPr lang="en-US" sz="30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91696" y="5293217"/>
            <a:ext cx="421890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Re-randomize results into Beer and Water groups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683245" y="5354772"/>
            <a:ext cx="3296993" cy="70788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StatKey</a:t>
            </a:r>
            <a:endParaRPr lang="en-US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1094601"/>
            <a:ext cx="2803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1447799"/>
            <a:ext cx="1075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98501" y="1472466"/>
            <a:ext cx="91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04231" y="5161535"/>
                <a:ext cx="19908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=21.76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31" y="5161535"/>
                <a:ext cx="1990860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462713" y="5146591"/>
                <a:ext cx="22205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=22.50</m:t>
                      </m:r>
                    </m:oMath>
                  </m:oMathPara>
                </a14:m>
                <a:endParaRPr lang="en-US" sz="2000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713" y="5146591"/>
                <a:ext cx="2220532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761366" y="5600993"/>
                <a:ext cx="24530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=−0.84</m:t>
                      </m:r>
                    </m:oMath>
                  </m:oMathPara>
                </a14:m>
                <a:endParaRPr lang="en-US" sz="2000" b="0" dirty="0" smtClean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366" y="5600993"/>
                <a:ext cx="2453052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257395" y="5943600"/>
            <a:ext cx="3526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Repeat MANY times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776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0069 L 0.13073 0.0011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8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11059 0.0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2" grpId="0" animBg="1"/>
      <p:bldP spid="8" grpId="0"/>
      <p:bldP spid="9" grpId="0"/>
      <p:bldP spid="10" grpId="0"/>
      <p:bldP spid="11" grpId="0"/>
      <p:bldP spid="13" grpId="0" animBg="1"/>
      <p:bldP spid="15" grpId="0" animBg="1"/>
      <p:bldP spid="23" grpId="0"/>
      <p:bldP spid="24" grpId="0"/>
      <p:bldP spid="25" grpId="0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45436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19800" y="2108775"/>
            <a:ext cx="3124200" cy="2006025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9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141160"/>
            <a:ext cx="8153400" cy="74326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err="1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StatKey</a:t>
            </a: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!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410" y="8432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mbria" pitchFamily="18" charset="0"/>
                <a:hlinkClick r:id="rId4"/>
              </a:rPr>
              <a:t>www.lock5stat.com</a:t>
            </a:r>
            <a:endParaRPr lang="en-US" sz="3200" dirty="0">
              <a:latin typeface="Cambria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94" y="1678897"/>
            <a:ext cx="9095206" cy="479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486400" y="3810000"/>
            <a:ext cx="838200" cy="68580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rgbClr val="C00000"/>
                </a:solidFill>
              </a:ln>
              <a:noFill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3276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P-value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850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Inference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92150" y="1430338"/>
          <a:ext cx="147161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5" imgW="634725" imgH="698197" progId="">
                  <p:embed/>
                </p:oleObj>
              </mc:Choice>
              <mc:Fallback>
                <p:oleObj name="Equation" r:id="rId5" imgW="634725" imgH="69819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430338"/>
                        <a:ext cx="1471613" cy="161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1389850"/>
            <a:ext cx="4495800" cy="52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-Point Star 7"/>
          <p:cNvSpPr/>
          <p:nvPr/>
        </p:nvSpPr>
        <p:spPr>
          <a:xfrm>
            <a:off x="8001000" y="3810000"/>
            <a:ext cx="76200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1066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1. Which formula?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0874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2. Calculate numbers and plug into formula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1170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3. Plug into calculator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1066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4. Which theoretical distribution?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9400" y="160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5. </a:t>
            </a:r>
            <a:r>
              <a:rPr lang="en-US" dirty="0" err="1" smtClean="0">
                <a:solidFill>
                  <a:schemeClr val="accent2"/>
                </a:solidFill>
              </a:rPr>
              <a:t>df</a:t>
            </a:r>
            <a:r>
              <a:rPr lang="en-US" dirty="0" smtClean="0">
                <a:solidFill>
                  <a:schemeClr val="accent2"/>
                </a:solidFill>
              </a:rPr>
              <a:t>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9400" y="1981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6. find p-value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962400" y="37338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8001000" y="1905000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5800" y="6019800"/>
            <a:ext cx="32766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0.0005 &lt; p-value &lt; 0.001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85800" y="3657600"/>
          <a:ext cx="2286000" cy="1494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8" imgW="990600" imgH="647700" progId="Equation.3">
                  <p:embed/>
                </p:oleObj>
              </mc:Choice>
              <mc:Fallback>
                <p:oleObj name="Equation" r:id="rId8" imgW="9906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2286000" cy="14946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09600" y="5486400"/>
          <a:ext cx="1066800" cy="439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10" imgW="431425" imgH="177646" progId="Equation.3">
                  <p:embed/>
                </p:oleObj>
              </mc:Choice>
              <mc:Fallback>
                <p:oleObj name="Equation" r:id="rId10" imgW="431425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86400"/>
                        <a:ext cx="1066800" cy="4392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H="1">
            <a:off x="2743200" y="4191000"/>
            <a:ext cx="1066800" cy="167640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09600" y="5867400"/>
            <a:ext cx="3505200" cy="76200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552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Beer and Mosquitoes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The Conclusion!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18288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results seen in the experiment are very unlikely to happen just by random chance (just 1 out of 1000!)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35814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have strong evidence that drinking beer does attract mosquitoes!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1295400" y="3581400"/>
            <a:ext cx="6324600" cy="1600200"/>
          </a:xfrm>
          <a:prstGeom prst="rect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782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1:  Collecting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800600"/>
          </a:xfrm>
        </p:spPr>
        <p:txBody>
          <a:bodyPr>
            <a:normAutofit fontScale="92500"/>
          </a:bodyPr>
          <a:lstStyle/>
          <a:p>
            <a:r>
              <a:rPr lang="en-US" sz="3500" dirty="0" smtClean="0"/>
              <a:t>Focus is </a:t>
            </a:r>
            <a:r>
              <a:rPr lang="en-US" sz="3500" u="sng" dirty="0" smtClean="0"/>
              <a:t>not</a:t>
            </a:r>
            <a:r>
              <a:rPr lang="en-US" sz="3500" dirty="0" smtClean="0"/>
              <a:t> on memorizing methods, but on thinking critically about how data are collected</a:t>
            </a:r>
            <a:endParaRPr lang="en-US" sz="3100" dirty="0" smtClean="0"/>
          </a:p>
          <a:p>
            <a:r>
              <a:rPr lang="en-US" sz="3500" dirty="0" smtClean="0"/>
              <a:t>Should be fun and interesting!</a:t>
            </a:r>
          </a:p>
          <a:p>
            <a:pPr marL="0" indent="0">
              <a:buNone/>
            </a:pPr>
            <a:r>
              <a:rPr lang="en-US" sz="3500" dirty="0" smtClean="0"/>
              <a:t>                (See Instructor Resources)</a:t>
            </a:r>
            <a:endParaRPr lang="en-US" sz="3100" dirty="0" smtClean="0"/>
          </a:p>
          <a:p>
            <a:r>
              <a:rPr lang="en-US" sz="3500" dirty="0" smtClean="0"/>
              <a:t>Relatively hard to assess</a:t>
            </a:r>
          </a:p>
          <a:p>
            <a:r>
              <a:rPr lang="en-US" sz="3500" dirty="0" smtClean="0"/>
              <a:t>Can give only minimal coverage to some of the details if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0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9607" y="764498"/>
            <a:ext cx="7899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P-value</a:t>
            </a:r>
            <a:r>
              <a:rPr lang="en-US" sz="3600" dirty="0" smtClean="0"/>
              <a:t>:  The probability of seeing results as extreme as, or more extreme than, the sample results, if the null hypothesis is true.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34715" y="689548"/>
            <a:ext cx="8214610" cy="2458386"/>
          </a:xfrm>
          <a:prstGeom prst="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4002374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Randomization distribution must assume null hypothesis is true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981200" y="2971800"/>
            <a:ext cx="685800" cy="11430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91724" y="3581400"/>
            <a:ext cx="3507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How extreme are the sample results in the randomization distribution?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172128" y="2387837"/>
            <a:ext cx="2152472" cy="126976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0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4:  Hypothesis Tests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2781300"/>
          </a:xfrm>
        </p:spPr>
        <p:txBody>
          <a:bodyPr>
            <a:noAutofit/>
          </a:bodyPr>
          <a:lstStyle/>
          <a:p>
            <a:r>
              <a:rPr lang="en-US" sz="2800" smtClean="0"/>
              <a:t>State </a:t>
            </a:r>
            <a:r>
              <a:rPr lang="en-US" sz="2800" dirty="0" smtClean="0"/>
              <a:t>null and alternative hypotheses             </a:t>
            </a:r>
          </a:p>
          <a:p>
            <a:r>
              <a:rPr lang="en-US" sz="2800" dirty="0" smtClean="0"/>
              <a:t>Understand the idea behind a hypothesis test </a:t>
            </a:r>
          </a:p>
          <a:p>
            <a:r>
              <a:rPr lang="en-US" sz="2800" dirty="0" smtClean="0"/>
              <a:t>Understand a p-value (!)</a:t>
            </a:r>
          </a:p>
          <a:p>
            <a:r>
              <a:rPr lang="en-US" sz="2800" dirty="0" smtClean="0"/>
              <a:t>State the conclusion in context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4552950"/>
            <a:ext cx="8610600" cy="1466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SzPct val="85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70000"/>
              <a:buFont typeface="Wingdings"/>
              <a:buChar char="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75000"/>
              <a:buFont typeface="Wingdings 2"/>
              <a:buChar char="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Can minimize the details of how the randomization is carried out  -- Important idea is that the process must assume the null hypothesis is true!</a:t>
            </a:r>
          </a:p>
        </p:txBody>
      </p:sp>
    </p:spTree>
    <p:extLst>
      <p:ext uri="{BB962C8B-B14F-4D97-AF65-F5344CB8AC3E}">
        <p14:creationId xmlns:p14="http://schemas.microsoft.com/office/powerpoint/2010/main" val="186359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09600"/>
            <a:ext cx="8534400" cy="1752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this point in the course, students have all the key ideas of inference!!!!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14700"/>
            <a:ext cx="8610600" cy="17145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Take your time through Chapters 3 and 4             </a:t>
            </a:r>
          </a:p>
          <a:p>
            <a:r>
              <a:rPr lang="en-US" sz="2800" dirty="0" smtClean="0"/>
              <a:t>You can make up the time later – Chapters 5 and 6 go quickly!</a:t>
            </a:r>
          </a:p>
        </p:txBody>
      </p:sp>
    </p:spTree>
    <p:extLst>
      <p:ext uri="{BB962C8B-B14F-4D97-AF65-F5344CB8AC3E}">
        <p14:creationId xmlns:p14="http://schemas.microsoft.com/office/powerpoint/2010/main" val="167290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12648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Unit B Essential Synthesis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95500"/>
            <a:ext cx="8610600" cy="2400300"/>
          </a:xfrm>
        </p:spPr>
        <p:txBody>
          <a:bodyPr>
            <a:normAutofit/>
          </a:bodyPr>
          <a:lstStyle/>
          <a:p>
            <a:r>
              <a:rPr lang="en-US" dirty="0" smtClean="0"/>
              <a:t>One day</a:t>
            </a:r>
          </a:p>
          <a:p>
            <a:r>
              <a:rPr lang="en-US" dirty="0" smtClean="0"/>
              <a:t>Flipped classroom</a:t>
            </a:r>
          </a:p>
          <a:p>
            <a:r>
              <a:rPr lang="en-US" dirty="0" smtClean="0"/>
              <a:t>Integrate ideas from Chapters 1  through 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237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5:  Normal Distribution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3771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Finding probabilities and cutoff values on a normal distribution             </a:t>
            </a:r>
          </a:p>
          <a:p>
            <a:r>
              <a:rPr lang="en-US" sz="2800" dirty="0" smtClean="0"/>
              <a:t>Using a distribution for confidence intervals: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And hypothesis tests: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81200" y="3149025"/>
                <a:ext cx="49542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𝑆𝑎𝑚𝑝𝑙𝑒</m:t>
                      </m:r>
                      <m:r>
                        <a:rPr lang="en-US" sz="3200" b="0" i="1" smtClean="0">
                          <a:latin typeface="Cambria Math"/>
                        </a:rPr>
                        <m:t> </m:t>
                      </m:r>
                      <m:r>
                        <a:rPr lang="en-US" sz="3200" b="0" i="1" smtClean="0">
                          <a:latin typeface="Cambria Math"/>
                        </a:rPr>
                        <m:t>𝑆𝑡𝑎𝑡𝑖𝑠𝑡𝑖𝑐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±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𝑆𝐸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149025"/>
                <a:ext cx="495424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4648200"/>
                <a:ext cx="7913128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𝑡</m:t>
                      </m:r>
                      <m:r>
                        <a:rPr lang="en-US" sz="3200" b="0" i="1" smtClean="0">
                          <a:latin typeface="Cambria Math"/>
                        </a:rPr>
                        <m:t>.</m:t>
                      </m:r>
                      <m:r>
                        <a:rPr lang="en-US" sz="3200" b="0" i="1" smtClean="0">
                          <a:latin typeface="Cambria Math"/>
                        </a:rPr>
                        <m:t>𝑠</m:t>
                      </m:r>
                      <m:r>
                        <a:rPr lang="en-US" sz="3200" b="0" i="1" smtClean="0">
                          <a:latin typeface="Cambria Math"/>
                        </a:rPr>
                        <m:t>.=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𝑆𝑎𝑚𝑝𝑙𝑒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𝑆𝑡𝑎𝑡𝑖𝑠𝑡𝑖𝑐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 −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𝑁𝑢𝑙𝑙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𝑃𝑎𝑟𝑎𝑚𝑒𝑡𝑒𝑟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𝑆𝐸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648200"/>
                <a:ext cx="7913128" cy="10275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42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4648199"/>
            <a:ext cx="8991600" cy="457201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8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6:  Short-cut Formulas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8610600" cy="3771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Short sections can be covered in any order you want!!</a:t>
            </a:r>
          </a:p>
          <a:p>
            <a:pPr lvl="1"/>
            <a:r>
              <a:rPr lang="en-US" sz="2400" dirty="0" smtClean="0"/>
              <a:t>Proportions or means first</a:t>
            </a:r>
          </a:p>
          <a:p>
            <a:pPr lvl="1"/>
            <a:r>
              <a:rPr lang="en-US" sz="2400" dirty="0" smtClean="0"/>
              <a:t>One sample or two first</a:t>
            </a:r>
          </a:p>
          <a:p>
            <a:pPr lvl="1"/>
            <a:r>
              <a:rPr lang="en-US" sz="2400" dirty="0" smtClean="0"/>
              <a:t>Confidence intervals or hypothesis tests first            </a:t>
            </a:r>
          </a:p>
          <a:p>
            <a:r>
              <a:rPr lang="en-US" sz="2800" dirty="0" smtClean="0"/>
              <a:t>Can be covered quickly!  Mostly just lots of new SE formulas!  Do more than one section a day!!!</a:t>
            </a:r>
          </a:p>
        </p:txBody>
      </p:sp>
    </p:spTree>
    <p:extLst>
      <p:ext uri="{BB962C8B-B14F-4D97-AF65-F5344CB8AC3E}">
        <p14:creationId xmlns:p14="http://schemas.microsoft.com/office/powerpoint/2010/main" val="11934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42" y="685800"/>
            <a:ext cx="8807564" cy="537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31024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StatKey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838330" y="2514600"/>
            <a:ext cx="1056443" cy="38174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2896340"/>
            <a:ext cx="381000" cy="4790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172201" y="1905000"/>
            <a:ext cx="2286000" cy="60960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53200" y="914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Sample stats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239000" y="1295400"/>
            <a:ext cx="304800" cy="533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3297794"/>
                <a:ext cx="2825902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𝑆𝐸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11.114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25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=2.22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97794"/>
                <a:ext cx="2825902" cy="6646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16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Additional Topics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10600" cy="3124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Chi-square Tests (Chapter 7)</a:t>
            </a:r>
          </a:p>
          <a:p>
            <a:r>
              <a:rPr lang="en-US" sz="2800" dirty="0" smtClean="0"/>
              <a:t>ANOVA for difference in means (Chapter 8)</a:t>
            </a:r>
          </a:p>
          <a:p>
            <a:r>
              <a:rPr lang="en-US" sz="2800" dirty="0" smtClean="0"/>
              <a:t>Inference for simple regression (Chapter 9) and multiple regression (Chapter 10)</a:t>
            </a:r>
            <a:r>
              <a:rPr lang="en-US" sz="2400" dirty="0" smtClean="0"/>
              <a:t>            </a:t>
            </a:r>
          </a:p>
          <a:p>
            <a:r>
              <a:rPr lang="en-US" sz="2800" dirty="0" smtClean="0"/>
              <a:t>These can be done in any order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5334000"/>
            <a:ext cx="8610600" cy="838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SzPct val="85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70000"/>
              <a:buFont typeface="Wingdings"/>
              <a:buChar char="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75000"/>
              <a:buFont typeface="Wingdings 2"/>
              <a:buChar char="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(Also, probability – chapter 11 – can be omitted or covered at any point in the course)</a:t>
            </a:r>
          </a:p>
        </p:txBody>
      </p:sp>
    </p:spTree>
    <p:extLst>
      <p:ext uri="{BB962C8B-B14F-4D97-AF65-F5344CB8AC3E}">
        <p14:creationId xmlns:p14="http://schemas.microsoft.com/office/powerpoint/2010/main" val="137721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5181599"/>
            <a:ext cx="8991600" cy="457201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8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Chapter 2:  Describing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0"/>
            <a:ext cx="8610600" cy="5448300"/>
          </a:xfrm>
        </p:spPr>
        <p:txBody>
          <a:bodyPr>
            <a:normAutofit/>
          </a:bodyPr>
          <a:lstStyle/>
          <a:p>
            <a:r>
              <a:rPr lang="en-US" dirty="0" smtClean="0"/>
              <a:t>Pretty straightforward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Outline: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Single variables</a:t>
            </a:r>
            <a:endParaRPr lang="en-US" sz="2600" dirty="0" smtClean="0"/>
          </a:p>
          <a:p>
            <a:pPr lvl="2">
              <a:spcAft>
                <a:spcPts val="600"/>
              </a:spcAft>
            </a:pPr>
            <a:r>
              <a:rPr lang="en-US" sz="1900" dirty="0" smtClean="0"/>
              <a:t>Categorical</a:t>
            </a:r>
          </a:p>
          <a:p>
            <a:pPr lvl="2">
              <a:spcAft>
                <a:spcPts val="600"/>
              </a:spcAft>
            </a:pPr>
            <a:r>
              <a:rPr lang="en-US" sz="1900" dirty="0" smtClean="0"/>
              <a:t>Quantitative 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Relationships between variables</a:t>
            </a:r>
          </a:p>
          <a:p>
            <a:pPr lvl="2">
              <a:spcAft>
                <a:spcPts val="600"/>
              </a:spcAft>
            </a:pPr>
            <a:r>
              <a:rPr lang="en-US" sz="1800" dirty="0" smtClean="0"/>
              <a:t>Two categorical</a:t>
            </a:r>
          </a:p>
          <a:p>
            <a:pPr lvl="2">
              <a:spcAft>
                <a:spcPts val="600"/>
              </a:spcAft>
            </a:pPr>
            <a:r>
              <a:rPr lang="en-US" sz="1800" dirty="0" smtClean="0"/>
              <a:t>One categorical and one quantitative</a:t>
            </a:r>
          </a:p>
          <a:p>
            <a:pPr lvl="2"/>
            <a:r>
              <a:rPr lang="en-US" sz="1800" dirty="0" smtClean="0"/>
              <a:t>Two quantitative</a:t>
            </a:r>
          </a:p>
          <a:p>
            <a:r>
              <a:rPr lang="en-US" dirty="0" smtClean="0"/>
              <a:t>Discuss relevant graphs and summary statistics in each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3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Instructor Resources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239000" cy="5257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PowerPoint slides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Clicker questions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Notes and suggestions for every section           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Instructor video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Class worksheet(s)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Class activity for every section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Videos for every example and every learning goal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WileyPLUS</a:t>
            </a:r>
            <a:r>
              <a:rPr lang="en-US" sz="2400" dirty="0" smtClean="0"/>
              <a:t> (with most content designed by us)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Software manuals for R, Minitab, Fathom, Excel, SAS, TI calculators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Datasets ready to import in these formats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Test bank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270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534400" cy="2286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Feel free to contact me or any of the authors at any time if you have any questions or suggestions for improvement.  Thanks!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lock5stat.com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Chapter 2:  Describing Data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graphs and most statistics found using technology</a:t>
            </a:r>
          </a:p>
          <a:p>
            <a:r>
              <a:rPr lang="en-US" dirty="0" smtClean="0"/>
              <a:t>Use interesting datasets!</a:t>
            </a:r>
          </a:p>
          <a:p>
            <a:r>
              <a:rPr lang="en-US" dirty="0" smtClean="0"/>
              <a:t>Reinforce ideas from Chapter 1</a:t>
            </a:r>
          </a:p>
          <a:p>
            <a:r>
              <a:rPr lang="en-US" dirty="0" smtClean="0"/>
              <a:t>Possibly introduce </a:t>
            </a:r>
            <a:r>
              <a:rPr lang="en-US" dirty="0" err="1" smtClean="0"/>
              <a:t>StatKey</a:t>
            </a:r>
            <a:r>
              <a:rPr lang="en-US" dirty="0" smtClean="0"/>
              <a:t> or other relevant software at this point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4800" dirty="0" smtClean="0"/>
              <a:t>www.lock5stat.com/statkey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110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108775"/>
            <a:ext cx="3048000" cy="1929825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2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685800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Unit A Essential Synthesis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47900"/>
            <a:ext cx="8610600" cy="2247900"/>
          </a:xfrm>
        </p:spPr>
        <p:txBody>
          <a:bodyPr>
            <a:normAutofit/>
          </a:bodyPr>
          <a:lstStyle/>
          <a:p>
            <a:r>
              <a:rPr lang="en-US" dirty="0" smtClean="0"/>
              <a:t>One day</a:t>
            </a:r>
          </a:p>
          <a:p>
            <a:r>
              <a:rPr lang="en-US" dirty="0" smtClean="0"/>
              <a:t>Flipped classroom</a:t>
            </a:r>
          </a:p>
          <a:p>
            <a:r>
              <a:rPr lang="en-US" dirty="0" smtClean="0"/>
              <a:t>Integrate ideas from Chapters 1 and 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2276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Chapter 3:  </a:t>
            </a:r>
            <a:r>
              <a:rPr lang="en-US" smtClean="0">
                <a:solidFill>
                  <a:schemeClr val="tx2"/>
                </a:solidFill>
              </a:rPr>
              <a:t>Confidence Intervals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10600" cy="4381500"/>
          </a:xfrm>
        </p:spPr>
        <p:txBody>
          <a:bodyPr>
            <a:normAutofit/>
          </a:bodyPr>
          <a:lstStyle/>
          <a:p>
            <a:r>
              <a:rPr lang="en-US" dirty="0" smtClean="0"/>
              <a:t>Sampling variability/Sampling distributions</a:t>
            </a:r>
          </a:p>
          <a:p>
            <a:r>
              <a:rPr lang="en-US" dirty="0" smtClean="0"/>
              <a:t>Concepts of “margin of error” and “standard error”</a:t>
            </a:r>
          </a:p>
          <a:p>
            <a:r>
              <a:rPr lang="en-US" dirty="0" smtClean="0"/>
              <a:t>Concept of a confidence interval or interval estimate</a:t>
            </a:r>
          </a:p>
          <a:p>
            <a:r>
              <a:rPr lang="en-US" dirty="0" err="1" smtClean="0"/>
              <a:t>StatKey</a:t>
            </a:r>
            <a:r>
              <a:rPr lang="en-US" dirty="0" smtClean="0"/>
              <a:t> might be helpful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0364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StatKey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524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www.lock5stat.com/statkey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89672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4114800"/>
            <a:ext cx="8991600" cy="457201"/>
          </a:xfrm>
          <a:prstGeom prst="rect">
            <a:avLst/>
          </a:prstGeom>
          <a:noFill/>
          <a:ln w="381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4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ck5">
  <a:themeElements>
    <a:clrScheme name="Lock5">
      <a:dk1>
        <a:sysClr val="windowText" lastClr="000000"/>
      </a:dk1>
      <a:lt1>
        <a:sysClr val="window" lastClr="FFFFFF"/>
      </a:lt1>
      <a:dk2>
        <a:srgbClr val="DC0000"/>
      </a:dk2>
      <a:lt2>
        <a:srgbClr val="D2D2D2"/>
      </a:lt2>
      <a:accent1>
        <a:srgbClr val="0000BF"/>
      </a:accent1>
      <a:accent2>
        <a:srgbClr val="218F21"/>
      </a:accent2>
      <a:accent3>
        <a:srgbClr val="DC0000"/>
      </a:accent3>
      <a:accent4>
        <a:srgbClr val="FFFF00"/>
      </a:accent4>
      <a:accent5>
        <a:srgbClr val="0000BF"/>
      </a:accent5>
      <a:accent6>
        <a:srgbClr val="218F21"/>
      </a:accent6>
      <a:hlink>
        <a:srgbClr val="0000FF"/>
      </a:hlink>
      <a:folHlink>
        <a:srgbClr val="0000FF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Lock5</Template>
  <TotalTime>1911</TotalTime>
  <Words>2033</Words>
  <Application>Microsoft Office PowerPoint</Application>
  <PresentationFormat>On-screen Show (4:3)</PresentationFormat>
  <Paragraphs>503</Paragraphs>
  <Slides>41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Lock5</vt:lpstr>
      <vt:lpstr>Equation</vt:lpstr>
      <vt:lpstr>Using Lock5 Statistics:  Unlocking the Power of Data</vt:lpstr>
      <vt:lpstr>Chapter 1:  Collecting Data</vt:lpstr>
      <vt:lpstr>Chapter 1:  Collecting Data</vt:lpstr>
      <vt:lpstr>Chapter 2:  Describing Data</vt:lpstr>
      <vt:lpstr>Chapter 2:  Describing Data</vt:lpstr>
      <vt:lpstr>StatKey</vt:lpstr>
      <vt:lpstr>Unit A Essential Synthesis</vt:lpstr>
      <vt:lpstr>Chapter 3:  Confidence Intervals</vt:lpstr>
      <vt:lpstr>StatKey</vt:lpstr>
      <vt:lpstr>Chapter 3:  Confidence Intervals</vt:lpstr>
      <vt:lpstr>Chapter 3:  Confidence Intervals</vt:lpstr>
      <vt:lpstr>Chapter 3:  Confidence Intervals</vt:lpstr>
      <vt:lpstr>StatKey</vt:lpstr>
      <vt:lpstr>StatKey</vt:lpstr>
      <vt:lpstr>Using the Bootstrap Distribution to Get a Confidence Interval – Method #1</vt:lpstr>
      <vt:lpstr>Using the Bootstrap Distribution to Get a Confidence Interval – Method #2</vt:lpstr>
      <vt:lpstr>Chapter 3:  Confidence Intervals</vt:lpstr>
      <vt:lpstr>Chapter 4:  Hypothesis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StatKey</vt:lpstr>
      <vt:lpstr>PowerPoint Presentation</vt:lpstr>
      <vt:lpstr>PowerPoint Presentation</vt:lpstr>
      <vt:lpstr>PowerPoint Presentation</vt:lpstr>
      <vt:lpstr>PowerPoint Presentation</vt:lpstr>
      <vt:lpstr>Chapter 4:  Hypothesis Tests</vt:lpstr>
      <vt:lpstr>By this point in the course, students have all the key ideas of inference!!!!</vt:lpstr>
      <vt:lpstr>Unit B Essential Synthesis</vt:lpstr>
      <vt:lpstr>Chapter 5:  Normal Distribution</vt:lpstr>
      <vt:lpstr>StatKey</vt:lpstr>
      <vt:lpstr>Chapter 6:  Short-cut Formulas</vt:lpstr>
      <vt:lpstr>StatKey</vt:lpstr>
      <vt:lpstr>Additional Topics</vt:lpstr>
      <vt:lpstr>StatKey</vt:lpstr>
      <vt:lpstr>Instructor Resources</vt:lpstr>
      <vt:lpstr>Feel free to contact me or any of the authors at any time if you have any questions or suggestions for improvement.  Thanks!  lock5stat.com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Hypothesis Tests</dc:title>
  <dc:creator>Kari</dc:creator>
  <cp:lastModifiedBy>Robin</cp:lastModifiedBy>
  <cp:revision>121</cp:revision>
  <dcterms:created xsi:type="dcterms:W3CDTF">2012-07-03T23:57:37Z</dcterms:created>
  <dcterms:modified xsi:type="dcterms:W3CDTF">2013-11-27T17:33:58Z</dcterms:modified>
</cp:coreProperties>
</file>