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3"/>
  </p:notesMasterIdLst>
  <p:handoutMasterIdLst>
    <p:handoutMasterId r:id="rId64"/>
  </p:handoutMasterIdLst>
  <p:sldIdLst>
    <p:sldId id="256" r:id="rId7"/>
    <p:sldId id="375" r:id="rId8"/>
    <p:sldId id="393" r:id="rId9"/>
    <p:sldId id="394" r:id="rId10"/>
    <p:sldId id="395" r:id="rId11"/>
    <p:sldId id="378" r:id="rId12"/>
    <p:sldId id="396" r:id="rId13"/>
    <p:sldId id="397" r:id="rId14"/>
    <p:sldId id="398" r:id="rId15"/>
    <p:sldId id="399" r:id="rId16"/>
    <p:sldId id="332" r:id="rId17"/>
    <p:sldId id="333" r:id="rId18"/>
    <p:sldId id="379" r:id="rId19"/>
    <p:sldId id="334" r:id="rId20"/>
    <p:sldId id="380" r:id="rId21"/>
    <p:sldId id="362" r:id="rId22"/>
    <p:sldId id="319" r:id="rId23"/>
    <p:sldId id="381" r:id="rId24"/>
    <p:sldId id="382" r:id="rId25"/>
    <p:sldId id="335" r:id="rId26"/>
    <p:sldId id="363" r:id="rId27"/>
    <p:sldId id="323" r:id="rId28"/>
    <p:sldId id="336" r:id="rId29"/>
    <p:sldId id="280" r:id="rId30"/>
    <p:sldId id="364" r:id="rId31"/>
    <p:sldId id="326" r:id="rId32"/>
    <p:sldId id="317" r:id="rId33"/>
    <p:sldId id="318" r:id="rId34"/>
    <p:sldId id="383" r:id="rId35"/>
    <p:sldId id="304" r:id="rId36"/>
    <p:sldId id="337" r:id="rId37"/>
    <p:sldId id="338" r:id="rId38"/>
    <p:sldId id="373" r:id="rId39"/>
    <p:sldId id="340" r:id="rId40"/>
    <p:sldId id="368" r:id="rId41"/>
    <p:sldId id="370" r:id="rId42"/>
    <p:sldId id="371" r:id="rId43"/>
    <p:sldId id="372" r:id="rId44"/>
    <p:sldId id="345" r:id="rId45"/>
    <p:sldId id="346" r:id="rId46"/>
    <p:sldId id="347" r:id="rId47"/>
    <p:sldId id="305" r:id="rId48"/>
    <p:sldId id="386" r:id="rId49"/>
    <p:sldId id="349" r:id="rId50"/>
    <p:sldId id="352" r:id="rId51"/>
    <p:sldId id="365" r:id="rId52"/>
    <p:sldId id="353" r:id="rId53"/>
    <p:sldId id="354" r:id="rId54"/>
    <p:sldId id="374" r:id="rId55"/>
    <p:sldId id="387" r:id="rId56"/>
    <p:sldId id="356" r:id="rId57"/>
    <p:sldId id="392" r:id="rId58"/>
    <p:sldId id="358" r:id="rId59"/>
    <p:sldId id="359" r:id="rId60"/>
    <p:sldId id="390" r:id="rId61"/>
    <p:sldId id="360" r:id="rId6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snapToGrid="0">
      <p:cViewPr varScale="1">
        <p:scale>
          <a:sx n="72" d="100"/>
          <a:sy n="72" d="100"/>
        </p:scale>
        <p:origin x="-14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46</a:t>
            </a:fld>
            <a:endParaRPr lang="en-US"/>
          </a:p>
        </p:txBody>
      </p:sp>
    </p:spTree>
    <p:extLst>
      <p:ext uri="{BB962C8B-B14F-4D97-AF65-F5344CB8AC3E}">
        <p14:creationId xmlns:p14="http://schemas.microsoft.com/office/powerpoint/2010/main" val="230646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19067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1987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1141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2140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23153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2084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8581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6326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15454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44724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64065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9966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lock@stlaw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4.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6.jpeg"/><Relationship Id="rId18" Type="http://schemas.openxmlformats.org/officeDocument/2006/relationships/image" Target="../media/image21.jpeg"/><Relationship Id="rId26" Type="http://schemas.openxmlformats.org/officeDocument/2006/relationships/image" Target="../media/image27.jpeg"/><Relationship Id="rId3" Type="http://schemas.openxmlformats.org/officeDocument/2006/relationships/image" Target="../media/image47.jpeg"/><Relationship Id="rId21" Type="http://schemas.openxmlformats.org/officeDocument/2006/relationships/image" Target="../media/image10.jpeg"/><Relationship Id="rId7" Type="http://schemas.openxmlformats.org/officeDocument/2006/relationships/image" Target="../media/image24.jpeg"/><Relationship Id="rId12" Type="http://schemas.openxmlformats.org/officeDocument/2006/relationships/image" Target="../media/image5.jpeg"/><Relationship Id="rId17" Type="http://schemas.openxmlformats.org/officeDocument/2006/relationships/image" Target="../media/image14.jpeg"/><Relationship Id="rId25" Type="http://schemas.openxmlformats.org/officeDocument/2006/relationships/image" Target="../media/image18.jpeg"/><Relationship Id="rId2" Type="http://schemas.openxmlformats.org/officeDocument/2006/relationships/image" Target="../media/image28.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6.jpeg"/><Relationship Id="rId24" Type="http://schemas.openxmlformats.org/officeDocument/2006/relationships/image" Target="../media/image17.jpeg"/><Relationship Id="rId5" Type="http://schemas.openxmlformats.org/officeDocument/2006/relationships/image" Target="../media/image23.jpeg"/><Relationship Id="rId15" Type="http://schemas.openxmlformats.org/officeDocument/2006/relationships/image" Target="../media/image20.jpeg"/><Relationship Id="rId23" Type="http://schemas.openxmlformats.org/officeDocument/2006/relationships/image" Target="../media/image16.jpeg"/><Relationship Id="rId10" Type="http://schemas.openxmlformats.org/officeDocument/2006/relationships/image" Target="../media/image12.jpeg"/><Relationship Id="rId19"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image" Target="../media/image7.jpeg"/><Relationship Id="rId14" Type="http://schemas.openxmlformats.org/officeDocument/2006/relationships/image" Target="../media/image22.jpeg"/><Relationship Id="rId22" Type="http://schemas.openxmlformats.org/officeDocument/2006/relationships/image" Target="../media/image13.jpeg"/><Relationship Id="rId27"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1.wmf"/><Relationship Id="rId11" Type="http://schemas.openxmlformats.org/officeDocument/2006/relationships/image" Target="../media/image53.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9.xml"/><Relationship Id="rId9" Type="http://schemas.openxmlformats.org/officeDocument/2006/relationships/image" Target="../media/image52.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4.png"/><Relationship Id="rId4" Type="http://schemas.openxmlformats.org/officeDocument/2006/relationships/hyperlink" Target="http://www.lock5sta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32.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51.wmf"/><Relationship Id="rId11" Type="http://schemas.openxmlformats.org/officeDocument/2006/relationships/image" Target="../media/image53.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notesSlide" Target="../notesSlides/notesSlide11.xml"/><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0.emf"/><Relationship Id="rId4" Type="http://schemas.openxmlformats.org/officeDocument/2006/relationships/image" Target="../media/image59.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hyperlink" Target="http://www.lock5stat.com/statkey" TargetMode="Externa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514349"/>
            <a:ext cx="8398412" cy="2914651"/>
          </a:xfrm>
        </p:spPr>
        <p:txBody>
          <a:bodyPr>
            <a:noAutofit/>
          </a:bodyPr>
          <a:lstStyle/>
          <a:p>
            <a:r>
              <a:rPr lang="en-US" sz="4800" b="1" dirty="0" smtClean="0"/>
              <a:t>Building Conceptual Understanding of Statistical Inference</a:t>
            </a:r>
            <a:endParaRPr lang="en-US" sz="4800" b="1" dirty="0"/>
          </a:p>
        </p:txBody>
      </p:sp>
      <p:sp>
        <p:nvSpPr>
          <p:cNvPr id="3" name="Subtitle 2"/>
          <p:cNvSpPr>
            <a:spLocks noGrp="1"/>
          </p:cNvSpPr>
          <p:nvPr>
            <p:ph type="subTitle" idx="1"/>
          </p:nvPr>
        </p:nvSpPr>
        <p:spPr>
          <a:xfrm>
            <a:off x="157682" y="3706504"/>
            <a:ext cx="8890782" cy="2743200"/>
          </a:xfrm>
        </p:spPr>
        <p:txBody>
          <a:bodyPr>
            <a:noAutofit/>
          </a:bodyPr>
          <a:lstStyle/>
          <a:p>
            <a:r>
              <a:rPr lang="en-US" sz="2800" dirty="0" smtClean="0">
                <a:solidFill>
                  <a:schemeClr val="tx1">
                    <a:lumMod val="85000"/>
                    <a:lumOff val="15000"/>
                  </a:schemeClr>
                </a:solidFill>
              </a:rPr>
              <a:t>    Patti Frazer Lock </a:t>
            </a:r>
          </a:p>
          <a:p>
            <a:r>
              <a:rPr lang="en-US" sz="2200" dirty="0" smtClean="0">
                <a:solidFill>
                  <a:schemeClr val="tx1">
                    <a:lumMod val="85000"/>
                    <a:lumOff val="15000"/>
                  </a:schemeClr>
                </a:solidFill>
              </a:rPr>
              <a:t>Cummings Professor of Mathematics</a:t>
            </a:r>
          </a:p>
          <a:p>
            <a:r>
              <a:rPr lang="en-US" sz="2200" dirty="0" smtClean="0">
                <a:solidFill>
                  <a:schemeClr val="tx1">
                    <a:lumMod val="85000"/>
                    <a:lumOff val="15000"/>
                  </a:schemeClr>
                </a:solidFill>
              </a:rPr>
              <a:t>St. Lawrence University</a:t>
            </a:r>
          </a:p>
          <a:p>
            <a:r>
              <a:rPr lang="en-US" sz="2200" dirty="0" smtClean="0">
                <a:solidFill>
                  <a:schemeClr val="tx1">
                    <a:lumMod val="85000"/>
                    <a:lumOff val="15000"/>
                  </a:schemeClr>
                </a:solidFill>
                <a:hlinkClick r:id="rId2"/>
              </a:rPr>
              <a:t>plock@stlawu.edu</a:t>
            </a:r>
            <a:r>
              <a:rPr lang="en-US" sz="2200" dirty="0" smtClean="0">
                <a:solidFill>
                  <a:schemeClr val="tx1">
                    <a:lumMod val="85000"/>
                    <a:lumOff val="15000"/>
                  </a:schemeClr>
                </a:solidFill>
              </a:rPr>
              <a:t> </a:t>
            </a:r>
          </a:p>
          <a:p>
            <a:endParaRPr lang="en-US" sz="800" dirty="0" smtClean="0">
              <a:solidFill>
                <a:schemeClr val="tx1">
                  <a:lumMod val="85000"/>
                  <a:lumOff val="15000"/>
                </a:schemeClr>
              </a:solidFill>
            </a:endParaRPr>
          </a:p>
          <a:p>
            <a:r>
              <a:rPr lang="en-US" sz="2800" dirty="0" smtClean="0">
                <a:solidFill>
                  <a:schemeClr val="tx1">
                    <a:lumMod val="85000"/>
                    <a:lumOff val="15000"/>
                  </a:schemeClr>
                </a:solidFill>
              </a:rPr>
              <a:t>Wiley Faculty Network</a:t>
            </a:r>
          </a:p>
          <a:p>
            <a:r>
              <a:rPr lang="en-US" sz="2800" dirty="0" smtClean="0">
                <a:solidFill>
                  <a:schemeClr val="tx1">
                    <a:lumMod val="85000"/>
                    <a:lumOff val="15000"/>
                  </a:schemeClr>
                </a:solidFill>
              </a:rPr>
              <a:t>March 2013</a:t>
            </a:r>
          </a:p>
        </p:txBody>
      </p:sp>
      <p:sp>
        <p:nvSpPr>
          <p:cNvPr id="4" name="Rectangle 3"/>
          <p:cNvSpPr/>
          <p:nvPr/>
        </p:nvSpPr>
        <p:spPr>
          <a:xfrm>
            <a:off x="267285" y="457200"/>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1938992"/>
          </a:xfrm>
          <a:prstGeom prst="rect">
            <a:avLst/>
          </a:prstGeom>
          <a:noFill/>
        </p:spPr>
        <p:txBody>
          <a:bodyPr wrap="square" rtlCol="0">
            <a:spAutoFit/>
          </a:bodyPr>
          <a:lstStyle/>
          <a:p>
            <a:pPr algn="ctr"/>
            <a:r>
              <a:rPr lang="en-US" sz="6000" b="1" dirty="0" smtClean="0"/>
              <a:t>First: </a:t>
            </a:r>
          </a:p>
          <a:p>
            <a:pPr algn="ctr"/>
            <a:r>
              <a:rPr lang="en-US" sz="6000" b="1" dirty="0" smtClean="0"/>
              <a:t>Confidence Intervals</a:t>
            </a:r>
            <a:endParaRPr lang="en-US" sz="6000" b="1" dirty="0"/>
          </a:p>
        </p:txBody>
      </p:sp>
    </p:spTree>
    <p:extLst>
      <p:ext uri="{BB962C8B-B14F-4D97-AF65-F5344CB8AC3E}">
        <p14:creationId xmlns:p14="http://schemas.microsoft.com/office/powerpoint/2010/main" val="3819448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954107"/>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a:t>
            </a:r>
            <a:endParaRPr lang="en-US" sz="2800" dirty="0"/>
          </a:p>
        </p:txBody>
      </p:sp>
      <p:pic>
        <p:nvPicPr>
          <p:cNvPr id="3074"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8" cstate="print"/>
                <a:stretch>
                  <a:fillRect/>
                </a:stretch>
              </a:blipFill>
            </p:spPr>
            <p:txBody>
              <a:bodyPr/>
              <a:lstStyle/>
              <a:p>
                <a:r>
                  <a:rPr lang="en-US">
                    <a:noFill/>
                  </a:rPr>
                  <a:t> </a:t>
                </a:r>
              </a:p>
            </p:txBody>
          </p:sp>
        </mc:Fallback>
      </mc:AlternateContent>
      <p:sp>
        <p:nvSpPr>
          <p:cNvPr id="32" name="Oval 31"/>
          <p:cNvSpPr/>
          <p:nvPr/>
        </p:nvSpPr>
        <p:spPr>
          <a:xfrm>
            <a:off x="5098470" y="1995052"/>
            <a:ext cx="2008909" cy="8451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3" grpId="0" uiExpand="1" build="allAtOnce"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52" y="664386"/>
            <a:ext cx="7657406"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sp>
        <p:nvSpPr>
          <p:cNvPr id="3" name="TextBox 2"/>
          <p:cNvSpPr txBox="1"/>
          <p:nvPr/>
        </p:nvSpPr>
        <p:spPr>
          <a:xfrm>
            <a:off x="957252" y="2657475"/>
            <a:ext cx="7215198" cy="1200329"/>
          </a:xfrm>
          <a:prstGeom prst="rect">
            <a:avLst/>
          </a:prstGeom>
          <a:noFill/>
        </p:spPr>
        <p:txBody>
          <a:bodyPr wrap="square" rtlCol="0">
            <a:spAutoFit/>
          </a:bodyPr>
          <a:lstStyle/>
          <a:p>
            <a:r>
              <a:rPr lang="en-US" sz="3600" dirty="0" smtClean="0"/>
              <a:t>We would like some kind of margin of error or a confidence interval.</a:t>
            </a:r>
            <a:endParaRPr lang="en-US" sz="3600" dirty="0"/>
          </a:p>
        </p:txBody>
      </p:sp>
      <p:sp>
        <p:nvSpPr>
          <p:cNvPr id="4" name="TextBox 3"/>
          <p:cNvSpPr txBox="1"/>
          <p:nvPr/>
        </p:nvSpPr>
        <p:spPr>
          <a:xfrm>
            <a:off x="957252" y="4229100"/>
            <a:ext cx="7343786" cy="1754326"/>
          </a:xfrm>
          <a:prstGeom prst="rect">
            <a:avLst/>
          </a:prstGeom>
          <a:noFill/>
        </p:spPr>
        <p:txBody>
          <a:bodyPr wrap="square" rtlCol="0">
            <a:spAutoFit/>
          </a:bodyPr>
          <a:lstStyle/>
          <a:p>
            <a:r>
              <a:rPr lang="en-US" sz="3600" b="1" u="sng" dirty="0" smtClean="0"/>
              <a:t>Key concept</a:t>
            </a:r>
            <a:r>
              <a:rPr lang="en-US" sz="3600" dirty="0" smtClean="0"/>
              <a:t>:  How much can we expect the sample means to vary just by random chance?   </a:t>
            </a:r>
            <a:endParaRPr lang="en-US" sz="3600" dirty="0"/>
          </a:p>
        </p:txBody>
      </p:sp>
    </p:spTree>
    <p:extLst>
      <p:ext uri="{BB962C8B-B14F-4D97-AF65-F5344CB8AC3E}">
        <p14:creationId xmlns:p14="http://schemas.microsoft.com/office/powerpoint/2010/main" val="6011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cstate="print"/>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cstate="print"/>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cstate="print"/>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cstate="print"/>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cstate="print"/>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animBg="1"/>
      <p:bldP spid="5" grpId="0" animBg="1"/>
      <p:bldP spid="9" grpId="0"/>
      <p:bldP spid="26" grpId="0"/>
      <p:bldP spid="27" grpId="0" animBg="1"/>
      <p:bldP spid="28" grpId="0" animBg="1"/>
      <p:bldP spid="29" grpId="0"/>
      <p:bldP spid="30" grpId="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6001643"/>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We arrive at a good answer, but the </a:t>
            </a:r>
            <a:r>
              <a:rPr lang="en-US" sz="3200" b="1" u="sng" dirty="0" smtClean="0"/>
              <a:t>process</a:t>
            </a:r>
            <a:r>
              <a:rPr lang="en-US" sz="3200" dirty="0" smtClean="0"/>
              <a:t> is not very helpful at building understanding of the key ideas.</a:t>
            </a:r>
          </a:p>
          <a:p>
            <a:endParaRPr lang="en-US" sz="3200" dirty="0"/>
          </a:p>
          <a:p>
            <a:r>
              <a:rPr lang="en-US" sz="3200" dirty="0" smtClean="0"/>
              <a:t>In addition, our students are often great visual learners but get 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5240"/>
            <a:ext cx="7772400" cy="1470025"/>
          </a:xfrm>
        </p:spPr>
        <p:txBody>
          <a:bodyPr>
            <a:normAutofit/>
          </a:bodyPr>
          <a:lstStyle/>
          <a:p>
            <a:r>
              <a:rPr lang="en-US" sz="7300" b="1" dirty="0" smtClean="0"/>
              <a:t>Bootstrapping</a:t>
            </a:r>
            <a:endParaRPr lang="en-US" sz="73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3708667"/>
            <a:ext cx="7924800" cy="1077218"/>
          </a:xfrm>
          <a:prstGeom prst="rect">
            <a:avLst/>
          </a:prstGeom>
        </p:spPr>
        <p:txBody>
          <a:bodyPr wrap="square">
            <a:spAutoFit/>
          </a:bodyPr>
          <a:lstStyle/>
          <a:p>
            <a:r>
              <a:rPr lang="en-US" sz="3200" dirty="0" smtClean="0">
                <a:solidFill>
                  <a:schemeClr val="tx1"/>
                </a:solidFill>
              </a:rPr>
              <a:t>Assume </a:t>
            </a:r>
            <a:r>
              <a:rPr lang="en-US" sz="3200" dirty="0">
                <a:solidFill>
                  <a:schemeClr val="tx1"/>
                </a:solidFill>
              </a:rPr>
              <a:t>the “population” is many, many copies of the original sample.  </a:t>
            </a:r>
          </a:p>
        </p:txBody>
      </p:sp>
      <p:sp>
        <p:nvSpPr>
          <p:cNvPr id="8" name="TextBox 7"/>
          <p:cNvSpPr txBox="1"/>
          <p:nvPr/>
        </p:nvSpPr>
        <p:spPr>
          <a:xfrm>
            <a:off x="1676400" y="271671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729" y="189390"/>
            <a:ext cx="8382000" cy="2923877"/>
          </a:xfrm>
          <a:prstGeom prst="rect">
            <a:avLst/>
          </a:prstGeom>
          <a:solidFill>
            <a:srgbClr val="FFFF99"/>
          </a:solidFill>
          <a:ln w="28575">
            <a:solidFill>
              <a:schemeClr val="tx1"/>
            </a:solidFill>
          </a:ln>
        </p:spPr>
        <p:txBody>
          <a:bodyPr wrap="square">
            <a:spAutoFit/>
          </a:bodyPr>
          <a:lstStyle/>
          <a:p>
            <a:r>
              <a:rPr lang="en-US" sz="3200" dirty="0" smtClean="0"/>
              <a:t>Example #2 : According to an October 2012 CNN poll of </a:t>
            </a:r>
            <a:r>
              <a:rPr lang="en-US" sz="3200" i="1" dirty="0" smtClean="0"/>
              <a:t>n</a:t>
            </a:r>
            <a:r>
              <a:rPr lang="en-US" sz="3200" dirty="0" smtClean="0"/>
              <a:t>=722 likely voters in Ohio:</a:t>
            </a:r>
          </a:p>
          <a:p>
            <a:r>
              <a:rPr lang="en-US" sz="3200" dirty="0"/>
              <a:t> </a:t>
            </a:r>
            <a:r>
              <a:rPr lang="en-US" sz="3200" dirty="0" smtClean="0"/>
              <a:t>         368 choose Obama  (51%)</a:t>
            </a:r>
          </a:p>
          <a:p>
            <a:r>
              <a:rPr lang="en-US" sz="3200" dirty="0" smtClean="0"/>
              <a:t>          339 choose Romney (47%)</a:t>
            </a:r>
          </a:p>
          <a:p>
            <a:r>
              <a:rPr lang="en-US" sz="3200" dirty="0" smtClean="0"/>
              <a:t>            15 choose otherwise (2%)</a:t>
            </a:r>
          </a:p>
          <a:p>
            <a:r>
              <a:rPr lang="en-US" sz="2400" i="1" dirty="0"/>
              <a:t>http://www.cnn.com/POLITICS/pollingcenter/polls/3250</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729" y="3184289"/>
            <a:ext cx="38766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09729" y="3391270"/>
            <a:ext cx="4191000" cy="2062103"/>
          </a:xfrm>
          <a:prstGeom prst="rect">
            <a:avLst/>
          </a:prstGeom>
          <a:noFill/>
        </p:spPr>
        <p:txBody>
          <a:bodyPr wrap="square" rtlCol="0">
            <a:spAutoFit/>
          </a:bodyPr>
          <a:lstStyle/>
          <a:p>
            <a:r>
              <a:rPr lang="en-US" sz="3200" dirty="0" smtClean="0"/>
              <a:t>Find a 95% confidence interval for the proportion of Obama supporters in Ohio</a:t>
            </a:r>
            <a:r>
              <a:rPr lang="en-US" sz="2800" dirty="0" smtClean="0"/>
              <a:t>.</a:t>
            </a:r>
            <a:endParaRPr lang="en-US" sz="2800" dirty="0"/>
          </a:p>
        </p:txBody>
      </p:sp>
      <p:sp>
        <p:nvSpPr>
          <p:cNvPr id="4" name="Oval 3"/>
          <p:cNvSpPr/>
          <p:nvPr/>
        </p:nvSpPr>
        <p:spPr>
          <a:xfrm>
            <a:off x="1610429" y="682388"/>
            <a:ext cx="1160060" cy="5459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30557" y="1162340"/>
            <a:ext cx="1160060" cy="5459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8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344" y="150351"/>
            <a:ext cx="8229600" cy="1143000"/>
          </a:xfrm>
        </p:spPr>
        <p:txBody>
          <a:bodyPr/>
          <a:lstStyle/>
          <a:p>
            <a:r>
              <a:rPr lang="en-US" dirty="0" err="1" smtClean="0"/>
              <a:t>StatKey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232194"/>
            <a:ext cx="87820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310180" y="5158853"/>
            <a:ext cx="4558353" cy="6141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0975" y="5773002"/>
            <a:ext cx="8485353" cy="830997"/>
          </a:xfrm>
          <a:prstGeom prst="rect">
            <a:avLst/>
          </a:prstGeom>
          <a:noFill/>
        </p:spPr>
        <p:txBody>
          <a:bodyPr wrap="square" rtlCol="0">
            <a:spAutoFit/>
          </a:bodyPr>
          <a:lstStyle/>
          <a:p>
            <a:r>
              <a:rPr lang="en-US" sz="2400" dirty="0" smtClean="0">
                <a:solidFill>
                  <a:schemeClr val="accent1">
                    <a:lumMod val="75000"/>
                  </a:schemeClr>
                </a:solidFill>
              </a:rPr>
              <a:t>We are 95% confident that the proportion of likely voters in Ohio in October 2012 who support Obama is between 47.5% and 54.6%</a:t>
            </a:r>
            <a:endParaRPr lang="en-US" sz="2400" dirty="0">
              <a:solidFill>
                <a:schemeClr val="accent1">
                  <a:lumMod val="75000"/>
                </a:schemeClr>
              </a:solidFill>
            </a:endParaRPr>
          </a:p>
        </p:txBody>
      </p:sp>
    </p:spTree>
    <p:extLst>
      <p:ext uri="{BB962C8B-B14F-4D97-AF65-F5344CB8AC3E}">
        <p14:creationId xmlns:p14="http://schemas.microsoft.com/office/powerpoint/2010/main" val="38207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
        <p:nvSpPr>
          <p:cNvPr id="7" name="TextBox 6"/>
          <p:cNvSpPr txBox="1"/>
          <p:nvPr/>
        </p:nvSpPr>
        <p:spPr>
          <a:xfrm>
            <a:off x="687079" y="4837110"/>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8" y="2081866"/>
            <a:ext cx="8443912" cy="3416320"/>
          </a:xfrm>
          <a:prstGeom prst="rect">
            <a:avLst/>
          </a:prstGeom>
          <a:noFill/>
        </p:spPr>
        <p:txBody>
          <a:bodyPr wrap="square" rtlCol="0">
            <a:spAutoFit/>
          </a:bodyPr>
          <a:lstStyle/>
          <a:p>
            <a:r>
              <a:rPr lang="en-US" sz="4800" dirty="0" smtClean="0"/>
              <a:t>Increasingly important for our students (and us)</a:t>
            </a:r>
          </a:p>
          <a:p>
            <a:endParaRPr lang="en-US" sz="2400" dirty="0"/>
          </a:p>
          <a:p>
            <a:r>
              <a:rPr lang="en-US" sz="4800" dirty="0" smtClean="0"/>
              <a:t>An expanding part of the high school (and college) curriculum</a:t>
            </a:r>
            <a:endParaRPr lang="en-US" sz="4800" dirty="0"/>
          </a:p>
        </p:txBody>
      </p:sp>
      <p:sp>
        <p:nvSpPr>
          <p:cNvPr id="3" name="Title 1"/>
          <p:cNvSpPr txBox="1">
            <a:spLocks/>
          </p:cNvSpPr>
          <p:nvPr/>
        </p:nvSpPr>
        <p:spPr>
          <a:xfrm>
            <a:off x="533400" y="666760"/>
            <a:ext cx="8153400" cy="914400"/>
          </a:xfrm>
          <a:prstGeom prst="rect">
            <a:avLst/>
          </a:prstGeom>
        </p:spPr>
        <p:txBody>
          <a:bodyPr/>
          <a:lstStyle/>
          <a:p>
            <a:pPr lvl="0" algn="ctr">
              <a:spcBef>
                <a:spcPct val="0"/>
              </a:spcBef>
              <a:defRPr/>
            </a:pPr>
            <a:r>
              <a:rPr lang="en-US" sz="7200" b="1" u="sng" dirty="0" smtClean="0">
                <a:solidFill>
                  <a:srgbClr val="C00000"/>
                </a:solidFill>
                <a:latin typeface="Cambria" pitchFamily="18" charset="0"/>
              </a:rPr>
              <a:t>Statistics</a:t>
            </a:r>
            <a:endParaRPr lang="en-US" sz="7200" b="1" u="sng" dirty="0">
              <a:solidFill>
                <a:srgbClr val="C00000"/>
              </a:solidFill>
              <a:latin typeface="Cambria" pitchFamily="18" charset="0"/>
            </a:endParaRPr>
          </a:p>
        </p:txBody>
      </p:sp>
    </p:spTree>
    <p:extLst>
      <p:ext uri="{BB962C8B-B14F-4D97-AF65-F5344CB8AC3E}">
        <p14:creationId xmlns:p14="http://schemas.microsoft.com/office/powerpoint/2010/main" val="141008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830997"/>
          </a:xfrm>
          <a:prstGeom prst="rect">
            <a:avLst/>
          </a:prstGeom>
          <a:noFill/>
        </p:spPr>
        <p:txBody>
          <a:bodyPr wrap="square" rtlCol="0">
            <a:spAutoFit/>
          </a:bodyPr>
          <a:lstStyle/>
          <a:p>
            <a:r>
              <a:rPr lang="en-US" sz="4800" i="1" dirty="0" smtClean="0"/>
              <a:t>Say what????</a:t>
            </a:r>
            <a:endParaRPr lang="en-US" sz="4800" i="1"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1188" name="Equation" r:id="rId5" imgW="634725" imgH="698197" progId="">
                  <p:embed/>
                </p:oleObj>
              </mc:Choice>
              <mc:Fallback>
                <p:oleObj name="Equation" r:id="rId5" imgW="634725" imgH="698197" progId="">
                  <p:embed/>
                  <p:pic>
                    <p:nvPicPr>
                      <p:cNvPr id="0" name="Picture 1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Plug into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189" name="Equation" r:id="rId8" imgW="990600" imgH="647700" progId="Equation.3">
                  <p:embed/>
                </p:oleObj>
              </mc:Choice>
              <mc:Fallback>
                <p:oleObj name="Equation" r:id="rId8" imgW="990600" imgH="647700" progId="Equation.3">
                  <p:embed/>
                  <p:pic>
                    <p:nvPicPr>
                      <p:cNvPr id="0" name="Picture 1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190" name="Equation" r:id="rId10" imgW="431425" imgH="177646" progId="Equation.3">
                  <p:embed/>
                </p:oleObj>
              </mc:Choice>
              <mc:Fallback>
                <p:oleObj name="Equation" r:id="rId10" imgW="431425" imgH="177646" progId="Equation.3">
                  <p:embed/>
                  <p:pic>
                    <p:nvPicPr>
                      <p:cNvPr id="0" name="Picture 1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Tree>
    <p:custDataLst>
      <p:tags r:id="rId1"/>
    </p:custDataLst>
    <p:extLst>
      <p:ext uri="{BB962C8B-B14F-4D97-AF65-F5344CB8AC3E}">
        <p14:creationId xmlns:p14="http://schemas.microsoft.com/office/powerpoint/2010/main" val="3432143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457200" y="9385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468" y="1756408"/>
            <a:ext cx="8168818" cy="4401205"/>
          </a:xfrm>
          <a:prstGeom prst="rect">
            <a:avLst/>
          </a:prstGeom>
          <a:noFill/>
        </p:spPr>
        <p:txBody>
          <a:bodyPr wrap="square" rtlCol="0">
            <a:spAutoFit/>
          </a:bodyPr>
          <a:lstStyle/>
          <a:p>
            <a:pPr marL="685800" indent="-685800">
              <a:buFont typeface="Arial" pitchFamily="34" charset="0"/>
              <a:buChar char="•"/>
            </a:pPr>
            <a:r>
              <a:rPr lang="en-US" sz="4000" dirty="0" smtClean="0"/>
              <a:t>General overview of the key ideas of statistical inference</a:t>
            </a:r>
          </a:p>
          <a:p>
            <a:endParaRPr lang="en-US" sz="2000" dirty="0"/>
          </a:p>
          <a:p>
            <a:pPr marL="685800" indent="-685800">
              <a:buFont typeface="Arial" pitchFamily="34" charset="0"/>
              <a:buChar char="•"/>
            </a:pPr>
            <a:r>
              <a:rPr lang="en-US" sz="4000" dirty="0" smtClean="0"/>
              <a:t>Introduction to new simulation methods in statistics</a:t>
            </a:r>
          </a:p>
          <a:p>
            <a:endParaRPr lang="en-US" sz="2000" dirty="0"/>
          </a:p>
          <a:p>
            <a:pPr marL="685800" indent="-685800">
              <a:buFont typeface="Arial" pitchFamily="34" charset="0"/>
              <a:buChar char="•"/>
            </a:pPr>
            <a:r>
              <a:rPr lang="en-US" sz="4000" dirty="0" smtClean="0"/>
              <a:t>Free resources to use in teaching statistics or math</a:t>
            </a:r>
            <a:endParaRPr lang="en-US" sz="4000" dirty="0"/>
          </a:p>
        </p:txBody>
      </p:sp>
      <p:sp>
        <p:nvSpPr>
          <p:cNvPr id="3" name="Title 1"/>
          <p:cNvSpPr txBox="1">
            <a:spLocks/>
          </p:cNvSpPr>
          <p:nvPr/>
        </p:nvSpPr>
        <p:spPr>
          <a:xfrm>
            <a:off x="533400" y="418792"/>
            <a:ext cx="8153400" cy="914400"/>
          </a:xfrm>
          <a:prstGeom prst="rect">
            <a:avLst/>
          </a:prstGeom>
        </p:spPr>
        <p:txBody>
          <a:bodyPr/>
          <a:lstStyle/>
          <a:p>
            <a:pPr lvl="0" algn="ctr">
              <a:spcBef>
                <a:spcPct val="0"/>
              </a:spcBef>
              <a:defRPr/>
            </a:pPr>
            <a:r>
              <a:rPr lang="en-US" sz="7200" b="1" dirty="0" smtClean="0">
                <a:solidFill>
                  <a:srgbClr val="C00000"/>
                </a:solidFill>
                <a:latin typeface="Cambria" pitchFamily="18" charset="0"/>
              </a:rPr>
              <a:t>This Presentation</a:t>
            </a:r>
            <a:endParaRPr lang="en-US" sz="7200" b="1" dirty="0">
              <a:solidFill>
                <a:srgbClr val="C00000"/>
              </a:solidFill>
              <a:latin typeface="Cambria" pitchFamily="18" charset="0"/>
            </a:endParaRPr>
          </a:p>
        </p:txBody>
      </p:sp>
    </p:spTree>
    <p:extLst>
      <p:ext uri="{BB962C8B-B14F-4D97-AF65-F5344CB8AC3E}">
        <p14:creationId xmlns:p14="http://schemas.microsoft.com/office/powerpoint/2010/main" val="6237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212" name="Equation" r:id="rId5" imgW="634725" imgH="698197" progId="">
                  <p:embed/>
                </p:oleObj>
              </mc:Choice>
              <mc:Fallback>
                <p:oleObj name="Equation" r:id="rId5" imgW="634725" imgH="698197" progId="">
                  <p:embed/>
                  <p:pic>
                    <p:nvPicPr>
                      <p:cNvPr id="0" name="Picture 1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213" name="Equation" r:id="rId8" imgW="990600" imgH="647700" progId="Equation.3">
                  <p:embed/>
                </p:oleObj>
              </mc:Choice>
              <mc:Fallback>
                <p:oleObj name="Equation" r:id="rId8" imgW="990600" imgH="647700" progId="Equation.3">
                  <p:embed/>
                  <p:pic>
                    <p:nvPicPr>
                      <p:cNvPr id="0" name="Picture 1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214" name="Equation" r:id="rId10" imgW="431425" imgH="177646" progId="Equation.3">
                  <p:embed/>
                </p:oleObj>
              </mc:Choice>
              <mc:Fallback>
                <p:oleObj name="Equation" r:id="rId10" imgW="431425" imgH="177646" progId="Equation.3">
                  <p:embed/>
                  <p:pic>
                    <p:nvPicPr>
                      <p:cNvPr id="0" name="Picture 1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cstate="print"/>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cstate="print"/>
                <a:stretch>
                  <a:fillRect l="-4312" t="-5732"/>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635431" y="1614488"/>
            <a:ext cx="8198603" cy="4031873"/>
          </a:xfrm>
          <a:prstGeom prst="rect">
            <a:avLst/>
          </a:prstGeom>
          <a:noFill/>
        </p:spPr>
        <p:txBody>
          <a:bodyPr wrap="square" rtlCol="0">
            <a:spAutoFit/>
          </a:bodyPr>
          <a:lstStyle/>
          <a:p>
            <a:r>
              <a:rPr lang="en-US" sz="3200" dirty="0" smtClean="0"/>
              <a:t>“The Next Big Thing”</a:t>
            </a:r>
          </a:p>
          <a:p>
            <a:endParaRPr lang="en-US" sz="3200" dirty="0"/>
          </a:p>
          <a:p>
            <a:r>
              <a:rPr lang="en-US" sz="3200" dirty="0" smtClean="0"/>
              <a:t>Common Core State Standards in Mathematics</a:t>
            </a:r>
          </a:p>
          <a:p>
            <a:endParaRPr lang="en-US" sz="3200" dirty="0"/>
          </a:p>
          <a:p>
            <a:r>
              <a:rPr lang="en-US" sz="3200" dirty="0" smtClean="0"/>
              <a:t>Outstanding for helping students understand the key ideas of statistics</a:t>
            </a:r>
          </a:p>
          <a:p>
            <a:endParaRPr lang="en-US" sz="3200" dirty="0"/>
          </a:p>
          <a:p>
            <a:r>
              <a:rPr lang="en-US" sz="3200" dirty="0" smtClean="0"/>
              <a:t>Increasingly important in statistical analysis</a:t>
            </a:r>
            <a:endParaRPr lang="en-US" sz="3200" dirty="0"/>
          </a:p>
        </p:txBody>
      </p:sp>
    </p:spTree>
    <p:extLst>
      <p:ext uri="{BB962C8B-B14F-4D97-AF65-F5344CB8AC3E}">
        <p14:creationId xmlns:p14="http://schemas.microsoft.com/office/powerpoint/2010/main" val="81799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 </a:t>
            </a:r>
            <a:endParaRPr lang="en-US" b="1" dirty="0">
              <a:solidFill>
                <a:srgbClr val="C00000"/>
              </a:solidFill>
            </a:endParaRPr>
          </a:p>
        </p:txBody>
      </p:sp>
      <p:sp>
        <p:nvSpPr>
          <p:cNvPr id="3" name="TextBox 2"/>
          <p:cNvSpPr txBox="1"/>
          <p:nvPr/>
        </p:nvSpPr>
        <p:spPr>
          <a:xfrm>
            <a:off x="785813" y="1771650"/>
            <a:ext cx="7829550" cy="2062103"/>
          </a:xfrm>
          <a:prstGeom prst="rect">
            <a:avLst/>
          </a:prstGeom>
          <a:noFill/>
        </p:spPr>
        <p:txBody>
          <a:bodyPr wrap="square" rtlCol="0">
            <a:spAutoFit/>
          </a:bodyPr>
          <a:lstStyle/>
          <a:p>
            <a:r>
              <a:rPr lang="en-US" sz="3200" dirty="0" smtClean="0"/>
              <a:t>Does leaving a light on at night affect weight gain?  In particular, do mice with a light on at night gain more weight than mice with a normal light/dark cycle?</a:t>
            </a:r>
            <a:endParaRPr lang="en-US" sz="3200" dirty="0"/>
          </a:p>
        </p:txBody>
      </p:sp>
      <p:sp>
        <p:nvSpPr>
          <p:cNvPr id="4" name="TextBox 3"/>
          <p:cNvSpPr txBox="1"/>
          <p:nvPr/>
        </p:nvSpPr>
        <p:spPr>
          <a:xfrm>
            <a:off x="781045" y="3838642"/>
            <a:ext cx="7829550" cy="1077218"/>
          </a:xfrm>
          <a:prstGeom prst="rect">
            <a:avLst/>
          </a:prstGeom>
          <a:noFill/>
        </p:spPr>
        <p:txBody>
          <a:bodyPr wrap="square" rtlCol="0">
            <a:spAutoFit/>
          </a:bodyPr>
          <a:lstStyle/>
          <a:p>
            <a:r>
              <a:rPr lang="en-US" sz="3200" dirty="0" smtClean="0"/>
              <a:t>Find the p-value and use it to make a conclusion.  </a:t>
            </a:r>
            <a:endParaRPr lang="en-US" sz="3200" dirty="0"/>
          </a:p>
        </p:txBody>
      </p:sp>
      <p:sp>
        <p:nvSpPr>
          <p:cNvPr id="5" name="TextBox 4"/>
          <p:cNvSpPr txBox="1"/>
          <p:nvPr/>
        </p:nvSpPr>
        <p:spPr>
          <a:xfrm>
            <a:off x="714375" y="5005366"/>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Tree>
    <p:extLst>
      <p:ext uri="{BB962C8B-B14F-4D97-AF65-F5344CB8AC3E}">
        <p14:creationId xmlns:p14="http://schemas.microsoft.com/office/powerpoint/2010/main" val="27357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How does everything fit together?</a:t>
            </a:r>
          </a:p>
        </p:txBody>
      </p:sp>
      <p:sp>
        <p:nvSpPr>
          <p:cNvPr id="6" name="TextBox 5"/>
          <p:cNvSpPr txBox="1"/>
          <p:nvPr/>
        </p:nvSpPr>
        <p:spPr>
          <a:xfrm>
            <a:off x="344774" y="1184223"/>
            <a:ext cx="8604354"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these methods to build understanding of the key ideas.</a:t>
            </a:r>
          </a:p>
          <a:p>
            <a:pPr>
              <a:spcAft>
                <a:spcPts val="2400"/>
              </a:spcAft>
              <a:buFont typeface="Arial" pitchFamily="34" charset="0"/>
              <a:buChar char="•"/>
            </a:pPr>
            <a:r>
              <a:rPr lang="en-US" sz="3600" dirty="0" smtClean="0"/>
              <a:t>  We then cover traditional normal and t-tests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Additional Free 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843213"/>
            <a:ext cx="8058150" cy="2246769"/>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Sampling Distributions </a:t>
            </a:r>
            <a:r>
              <a:rPr lang="en-US" sz="2800" dirty="0" smtClean="0"/>
              <a:t>(Reese’s Pieces!)</a:t>
            </a:r>
          </a:p>
          <a:p>
            <a:pPr marL="457200" indent="-457200">
              <a:spcAft>
                <a:spcPts val="1200"/>
              </a:spcAft>
              <a:buFont typeface="Arial" pitchFamily="34" charset="0"/>
              <a:buChar char="•"/>
            </a:pPr>
            <a:r>
              <a:rPr lang="en-US" sz="4000" dirty="0" smtClean="0"/>
              <a:t>Normal and t-Distributions</a:t>
            </a:r>
          </a:p>
        </p:txBody>
      </p:sp>
      <p:sp>
        <p:nvSpPr>
          <p:cNvPr id="5" name="TextBox 4"/>
          <p:cNvSpPr txBox="1"/>
          <p:nvPr/>
        </p:nvSpPr>
        <p:spPr>
          <a:xfrm>
            <a:off x="450377" y="5036718"/>
            <a:ext cx="8052178" cy="1754326"/>
          </a:xfrm>
          <a:prstGeom prst="rect">
            <a:avLst/>
          </a:prstGeom>
          <a:noFill/>
        </p:spPr>
        <p:txBody>
          <a:bodyPr wrap="square" rtlCol="0">
            <a:spAutoFit/>
          </a:bodyPr>
          <a:lstStyle/>
          <a:p>
            <a:pPr algn="ctr"/>
            <a:r>
              <a:rPr lang="en-US" sz="3600" b="1" dirty="0" smtClean="0">
                <a:solidFill>
                  <a:schemeClr val="accent1">
                    <a:lumMod val="75000"/>
                  </a:schemeClr>
                </a:solidFill>
              </a:rPr>
              <a:t>Wiley Faculty Network:  </a:t>
            </a:r>
          </a:p>
          <a:p>
            <a:pPr algn="ctr"/>
            <a:r>
              <a:rPr lang="en-US" sz="3600" b="1" dirty="0" err="1" smtClean="0">
                <a:solidFill>
                  <a:schemeClr val="accent1">
                    <a:lumMod val="75000"/>
                  </a:schemeClr>
                </a:solidFill>
              </a:rPr>
              <a:t>StatKey</a:t>
            </a:r>
            <a:r>
              <a:rPr lang="en-US" sz="3600" b="1" dirty="0" smtClean="0">
                <a:solidFill>
                  <a:schemeClr val="accent1">
                    <a:lumMod val="75000"/>
                  </a:schemeClr>
                </a:solidFill>
              </a:rPr>
              <a:t> with Robin Lock</a:t>
            </a:r>
          </a:p>
          <a:p>
            <a:pPr algn="ctr"/>
            <a:r>
              <a:rPr lang="en-US" sz="3600" b="1" dirty="0" smtClean="0">
                <a:solidFill>
                  <a:schemeClr val="accent1">
                    <a:lumMod val="75000"/>
                  </a:schemeClr>
                </a:solidFill>
              </a:rPr>
              <a:t>October 16, 2012</a:t>
            </a:r>
            <a:endParaRPr lang="en-US" sz="3600" b="1" dirty="0">
              <a:solidFill>
                <a:schemeClr val="accent1">
                  <a:lumMod val="75000"/>
                </a:schemeClr>
              </a:solidFill>
            </a:endParaRPr>
          </a:p>
        </p:txBody>
      </p:sp>
    </p:spTree>
    <p:extLst>
      <p:ext uri="{BB962C8B-B14F-4D97-AF65-F5344CB8AC3E}">
        <p14:creationId xmlns:p14="http://schemas.microsoft.com/office/powerpoint/2010/main" val="4117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888759"/>
            <a:ext cx="6325849" cy="830997"/>
          </a:xfrm>
          <a:prstGeom prst="rect">
            <a:avLst/>
          </a:prstGeom>
          <a:noFill/>
        </p:spPr>
        <p:txBody>
          <a:bodyPr wrap="square" rtlCol="0">
            <a:spAutoFit/>
          </a:bodyPr>
          <a:lstStyle/>
          <a:p>
            <a:r>
              <a:rPr lang="en-US" sz="4800" b="1" dirty="0" smtClean="0"/>
              <a:t>Thanks for joining me!</a:t>
            </a:r>
            <a:endParaRPr lang="en-US" sz="4800" b="1" dirty="0"/>
          </a:p>
        </p:txBody>
      </p:sp>
      <p:sp>
        <p:nvSpPr>
          <p:cNvPr id="3" name="Rectangle 2"/>
          <p:cNvSpPr/>
          <p:nvPr/>
        </p:nvSpPr>
        <p:spPr>
          <a:xfrm>
            <a:off x="1139254" y="1768840"/>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700924"/>
            <a:ext cx="4616970" cy="1754326"/>
          </a:xfrm>
          <a:prstGeom prst="rect">
            <a:avLst/>
          </a:prstGeom>
          <a:noFill/>
        </p:spPr>
        <p:txBody>
          <a:bodyPr wrap="square" rtlCol="0">
            <a:spAutoFit/>
          </a:bodyPr>
          <a:lstStyle/>
          <a:p>
            <a:pPr algn="ctr"/>
            <a:r>
              <a:rPr lang="en-US" sz="3600" dirty="0" smtClean="0">
                <a:hlinkClick r:id="rId2"/>
              </a:rPr>
              <a:t>plock@stlawu.edu</a:t>
            </a:r>
            <a:endParaRPr lang="en-US" sz="3600" dirty="0" smtClean="0"/>
          </a:p>
          <a:p>
            <a:pPr algn="ctr"/>
            <a:endParaRPr lang="en-US" sz="3600" dirty="0" smtClean="0"/>
          </a:p>
          <a:p>
            <a:pPr algn="ctr"/>
            <a:r>
              <a:rPr lang="en-US" sz="3600" dirty="0" smtClean="0">
                <a:hlinkClick r:id="rId3"/>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814520"/>
            <a:ext cx="7372350" cy="3046988"/>
          </a:xfrm>
          <a:prstGeom prst="rect">
            <a:avLst/>
          </a:prstGeom>
          <a:noFill/>
        </p:spPr>
        <p:txBody>
          <a:bodyPr wrap="square" rtlCol="0">
            <a:spAutoFit/>
          </a:bodyPr>
          <a:lstStyle/>
          <a:p>
            <a:r>
              <a:rPr lang="en-US" sz="3200" dirty="0" smtClean="0"/>
              <a:t>Increasingly important in DOING statistics</a:t>
            </a:r>
          </a:p>
          <a:p>
            <a:endParaRPr lang="en-US" sz="3200" dirty="0"/>
          </a:p>
          <a:p>
            <a:r>
              <a:rPr lang="en-US" sz="3200" dirty="0" smtClean="0"/>
              <a:t>Outstanding for use in TEACHING statistics</a:t>
            </a:r>
          </a:p>
          <a:p>
            <a:endParaRPr lang="en-US" sz="3200" dirty="0"/>
          </a:p>
          <a:p>
            <a:r>
              <a:rPr lang="en-US" sz="3200" dirty="0" smtClean="0"/>
              <a:t>Help students understand the key ideas of statistical inference</a:t>
            </a:r>
            <a:endParaRPr lang="en-US" sz="3200" dirty="0"/>
          </a:p>
        </p:txBody>
      </p:sp>
    </p:spTree>
    <p:extLst>
      <p:ext uri="{BB962C8B-B14F-4D97-AF65-F5344CB8AC3E}">
        <p14:creationId xmlns:p14="http://schemas.microsoft.com/office/powerpoint/2010/main" val="161587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What proportion of Reese’s Pieces are Orange?</a:t>
            </a:r>
            <a:endParaRPr lang="en-US" sz="6600" b="1" dirty="0">
              <a:solidFill>
                <a:srgbClr val="C00000"/>
              </a:solidFill>
            </a:endParaRPr>
          </a:p>
        </p:txBody>
      </p:sp>
      <p:sp>
        <p:nvSpPr>
          <p:cNvPr id="5" name="TextBox 4"/>
          <p:cNvSpPr txBox="1"/>
          <p:nvPr/>
        </p:nvSpPr>
        <p:spPr>
          <a:xfrm>
            <a:off x="1371600" y="3962400"/>
            <a:ext cx="6172200" cy="2062103"/>
          </a:xfrm>
          <a:prstGeom prst="rect">
            <a:avLst/>
          </a:prstGeom>
          <a:noFill/>
        </p:spPr>
        <p:txBody>
          <a:bodyPr wrap="square" rtlCol="0">
            <a:spAutoFit/>
          </a:bodyPr>
          <a:lstStyle/>
          <a:p>
            <a:pPr algn="ctr"/>
            <a:r>
              <a:rPr lang="en-US" sz="3200" dirty="0" smtClean="0"/>
              <a:t>Give each student an individual serving bag of Reese’s Pieces.  </a:t>
            </a:r>
          </a:p>
          <a:p>
            <a:pPr algn="ctr"/>
            <a:r>
              <a:rPr lang="en-US" sz="3200" dirty="0" smtClean="0"/>
              <a:t>Have each “Find the proportion that are orange for your sample.”</a:t>
            </a:r>
          </a:p>
        </p:txBody>
      </p:sp>
    </p:spTree>
    <p:extLst>
      <p:ext uri="{BB962C8B-B14F-4D97-AF65-F5344CB8AC3E}">
        <p14:creationId xmlns:p14="http://schemas.microsoft.com/office/powerpoint/2010/main" val="2163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a:stretch>
            <a:fillRect/>
          </a:stretch>
        </p:blipFill>
        <p:spPr bwMode="auto">
          <a:xfrm>
            <a:off x="381000" y="381000"/>
            <a:ext cx="8229600" cy="6019800"/>
          </a:xfrm>
          <a:prstGeom prst="rect">
            <a:avLst/>
          </a:prstGeom>
          <a:noFill/>
          <a:ln w="9525">
            <a:noFill/>
            <a:miter lim="800000"/>
            <a:headEnd/>
            <a:tailEnd/>
          </a:ln>
        </p:spPr>
      </p:pic>
      <p:sp>
        <p:nvSpPr>
          <p:cNvPr id="2" name="TextBox 1"/>
          <p:cNvSpPr txBox="1"/>
          <p:nvPr/>
        </p:nvSpPr>
        <p:spPr>
          <a:xfrm>
            <a:off x="1600200" y="395514"/>
            <a:ext cx="5791200" cy="1077218"/>
          </a:xfrm>
          <a:prstGeom prst="rect">
            <a:avLst/>
          </a:prstGeom>
          <a:noFill/>
        </p:spPr>
        <p:txBody>
          <a:bodyPr wrap="square" rtlCol="0">
            <a:spAutoFit/>
          </a:bodyPr>
          <a:lstStyle/>
          <a:p>
            <a:pPr algn="ctr"/>
            <a:r>
              <a:rPr lang="en-US" sz="3200" dirty="0" smtClean="0"/>
              <a:t>Proportion orange in many samples of size n=100</a:t>
            </a:r>
            <a:endParaRPr lang="en-US" sz="3200" dirty="0"/>
          </a:p>
        </p:txBody>
      </p:sp>
      <p:sp>
        <p:nvSpPr>
          <p:cNvPr id="3" name="TextBox 2"/>
          <p:cNvSpPr txBox="1"/>
          <p:nvPr/>
        </p:nvSpPr>
        <p:spPr>
          <a:xfrm>
            <a:off x="533400" y="5551224"/>
            <a:ext cx="7924800" cy="1077218"/>
          </a:xfrm>
          <a:prstGeom prst="rect">
            <a:avLst/>
          </a:prstGeom>
          <a:solidFill>
            <a:srgbClr val="FFFF99"/>
          </a:solidFill>
        </p:spPr>
        <p:txBody>
          <a:bodyPr wrap="square" rtlCol="0">
            <a:spAutoFit/>
          </a:bodyPr>
          <a:lstStyle/>
          <a:p>
            <a:pPr algn="ctr"/>
            <a:r>
              <a:rPr lang="en-US" sz="3200" dirty="0" smtClean="0"/>
              <a:t>BUT – In practice, can we really take lots of samples from the same population?</a:t>
            </a:r>
            <a:endParaRPr lang="en-US" sz="3200" dirty="0"/>
          </a:p>
        </p:txBody>
      </p:sp>
    </p:spTree>
    <p:extLst>
      <p:ext uri="{BB962C8B-B14F-4D97-AF65-F5344CB8AC3E}">
        <p14:creationId xmlns:p14="http://schemas.microsoft.com/office/powerpoint/2010/main" val="28445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1078424"/>
          </a:xfrm>
        </p:spPr>
        <p:txBody>
          <a:bodyPr>
            <a:noAutofit/>
          </a:bodyPr>
          <a:lstStyle/>
          <a:p>
            <a:r>
              <a:rPr lang="en-US" sz="6600" b="1" dirty="0" smtClean="0">
                <a:solidFill>
                  <a:srgbClr val="C00000"/>
                </a:solidFill>
              </a:rPr>
              <a:t>Statistical Inference</a:t>
            </a:r>
            <a:endParaRPr lang="en-US" sz="6600" b="1" dirty="0">
              <a:solidFill>
                <a:srgbClr val="C00000"/>
              </a:solidFill>
            </a:endParaRPr>
          </a:p>
        </p:txBody>
      </p:sp>
      <p:sp>
        <p:nvSpPr>
          <p:cNvPr id="5" name="TextBox 4"/>
          <p:cNvSpPr txBox="1"/>
          <p:nvPr/>
        </p:nvSpPr>
        <p:spPr>
          <a:xfrm>
            <a:off x="1015145" y="2118138"/>
            <a:ext cx="7694902" cy="3539430"/>
          </a:xfrm>
          <a:prstGeom prst="rect">
            <a:avLst/>
          </a:prstGeom>
          <a:noFill/>
        </p:spPr>
        <p:txBody>
          <a:bodyPr wrap="square" rtlCol="0">
            <a:spAutoFit/>
          </a:bodyPr>
          <a:lstStyle/>
          <a:p>
            <a:pPr marL="457200" indent="-457200">
              <a:buFont typeface="Arial" pitchFamily="34" charset="0"/>
              <a:buChar char="•"/>
            </a:pPr>
            <a:r>
              <a:rPr lang="en-US" sz="3200" dirty="0" smtClean="0"/>
              <a:t>Using information from a sample to infer information about a larger population.</a:t>
            </a:r>
          </a:p>
          <a:p>
            <a:pPr marL="457200" indent="-457200">
              <a:buFont typeface="Arial" pitchFamily="34" charset="0"/>
              <a:buChar char="•"/>
            </a:pPr>
            <a:endParaRPr lang="en-US" sz="3200" dirty="0"/>
          </a:p>
          <a:p>
            <a:r>
              <a:rPr lang="en-US" sz="3200" dirty="0" smtClean="0"/>
              <a:t>		</a:t>
            </a:r>
            <a:r>
              <a:rPr lang="en-US" sz="3200" u="sng" dirty="0" smtClean="0"/>
              <a:t>Two main areas</a:t>
            </a:r>
            <a:r>
              <a:rPr lang="en-US" sz="3200" dirty="0" smtClean="0"/>
              <a:t>:</a:t>
            </a:r>
          </a:p>
          <a:p>
            <a:pPr marL="457200" indent="-457200">
              <a:buFont typeface="Arial" pitchFamily="34" charset="0"/>
              <a:buChar char="•"/>
            </a:pPr>
            <a:r>
              <a:rPr lang="en-US" sz="3200" dirty="0" smtClean="0"/>
              <a:t>Confidence Intervals (to estimate)</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Hypothesis Tests (to make a decision)</a:t>
            </a:r>
            <a:endParaRPr lang="en-US" sz="3200" dirty="0"/>
          </a:p>
        </p:txBody>
      </p:sp>
    </p:spTree>
    <p:extLst>
      <p:ext uri="{BB962C8B-B14F-4D97-AF65-F5344CB8AC3E}">
        <p14:creationId xmlns:p14="http://schemas.microsoft.com/office/powerpoint/2010/main" val="10799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2427</TotalTime>
  <Words>1966</Words>
  <Application>Microsoft Office PowerPoint</Application>
  <PresentationFormat>On-screen Show (4:3)</PresentationFormat>
  <Paragraphs>506</Paragraphs>
  <Slides>56</Slides>
  <Notes>13</Notes>
  <HiddenSlides>1</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56</vt:i4>
      </vt:variant>
    </vt:vector>
  </HeadingPairs>
  <TitlesOfParts>
    <vt:vector size="63" baseType="lpstr">
      <vt:lpstr>Office Theme</vt:lpstr>
      <vt:lpstr>Aspect</vt:lpstr>
      <vt:lpstr>1_Aspect</vt:lpstr>
      <vt:lpstr>2_Aspect</vt:lpstr>
      <vt:lpstr>3_Aspect</vt:lpstr>
      <vt:lpstr>4_Aspect</vt:lpstr>
      <vt:lpstr>Equation</vt:lpstr>
      <vt:lpstr>Building Conceptual Understanding of Statistical Inference</vt:lpstr>
      <vt:lpstr>PowerPoint Presentation</vt:lpstr>
      <vt:lpstr>PowerPoint Presentation</vt:lpstr>
      <vt:lpstr>PowerPoint Presentation</vt:lpstr>
      <vt:lpstr>New Simulation Methods</vt:lpstr>
      <vt:lpstr>New Simulation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PowerPoint Presentation</vt:lpstr>
      <vt:lpstr>PowerPoint Presentation</vt:lpstr>
      <vt:lpstr>PowerPoint Presentation</vt:lpstr>
      <vt:lpstr>Using the Bootstrap Distribution to Get a Confidence Interval </vt:lpstr>
      <vt:lpstr>PowerPoint Presentation</vt:lpstr>
      <vt:lpstr>StatKey</vt:lpstr>
      <vt:lpstr>PowerPoint Presentation</vt:lpstr>
      <vt:lpstr>Sampling Distribution</vt:lpstr>
      <vt:lpstr>Bootstrap Distribution</vt:lpstr>
      <vt:lpstr>Example 3: Diet Cola and Calcium </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PowerPoint Presentation</vt:lpstr>
      <vt:lpstr>Randomization by Scrambling</vt:lpstr>
      <vt:lpstr>PowerPoint Presentation</vt:lpstr>
      <vt:lpstr>PowerPoint Presentation</vt:lpstr>
      <vt:lpstr>PowerPoint Presentation</vt:lpstr>
      <vt:lpstr>Example 3:  Light at Night and Weight Gain </vt:lpstr>
      <vt:lpstr>PowerPoint Presentation</vt:lpstr>
      <vt:lpstr>PowerPoint Presentation</vt:lpstr>
      <vt:lpstr>PowerPoint Presentation</vt:lpstr>
      <vt:lpstr>PowerPoint Presentation</vt:lpstr>
      <vt:lpstr>Additional Free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162</cp:revision>
  <cp:lastPrinted>2012-11-03T17:12:28Z</cp:lastPrinted>
  <dcterms:created xsi:type="dcterms:W3CDTF">2010-10-14T16:11:16Z</dcterms:created>
  <dcterms:modified xsi:type="dcterms:W3CDTF">2013-11-27T17:29:29Z</dcterms:modified>
</cp:coreProperties>
</file>