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notesSlides/notesSlide2.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notesSlides/notesSlide3.xml" ContentType="application/vnd.openxmlformats-officedocument.presentationml.notesSlide+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0" r:id="rId1"/>
    <p:sldMasterId id="2147484032" r:id="rId2"/>
  </p:sldMasterIdLst>
  <p:notesMasterIdLst>
    <p:notesMasterId r:id="rId42"/>
  </p:notesMasterIdLst>
  <p:handoutMasterIdLst>
    <p:handoutMasterId r:id="rId43"/>
  </p:handoutMasterIdLst>
  <p:sldIdLst>
    <p:sldId id="296" r:id="rId3"/>
    <p:sldId id="404" r:id="rId4"/>
    <p:sldId id="398" r:id="rId5"/>
    <p:sldId id="300" r:id="rId6"/>
    <p:sldId id="393" r:id="rId7"/>
    <p:sldId id="353" r:id="rId8"/>
    <p:sldId id="349" r:id="rId9"/>
    <p:sldId id="350" r:id="rId10"/>
    <p:sldId id="351" r:id="rId11"/>
    <p:sldId id="352" r:id="rId12"/>
    <p:sldId id="337" r:id="rId13"/>
    <p:sldId id="344" r:id="rId14"/>
    <p:sldId id="345" r:id="rId15"/>
    <p:sldId id="383" r:id="rId16"/>
    <p:sldId id="346" r:id="rId17"/>
    <p:sldId id="347" r:id="rId18"/>
    <p:sldId id="348" r:id="rId19"/>
    <p:sldId id="354" r:id="rId20"/>
    <p:sldId id="355" r:id="rId21"/>
    <p:sldId id="327" r:id="rId22"/>
    <p:sldId id="397" r:id="rId23"/>
    <p:sldId id="399" r:id="rId24"/>
    <p:sldId id="400" r:id="rId25"/>
    <p:sldId id="409" r:id="rId26"/>
    <p:sldId id="401" r:id="rId27"/>
    <p:sldId id="357" r:id="rId28"/>
    <p:sldId id="358" r:id="rId29"/>
    <p:sldId id="396" r:id="rId30"/>
    <p:sldId id="405" r:id="rId31"/>
    <p:sldId id="406" r:id="rId32"/>
    <p:sldId id="407" r:id="rId33"/>
    <p:sldId id="408" r:id="rId34"/>
    <p:sldId id="361" r:id="rId35"/>
    <p:sldId id="360" r:id="rId36"/>
    <p:sldId id="403" r:id="rId37"/>
    <p:sldId id="384" r:id="rId38"/>
    <p:sldId id="410" r:id="rId39"/>
    <p:sldId id="411" r:id="rId40"/>
    <p:sldId id="394" r:id="rId41"/>
  </p:sldIdLst>
  <p:sldSz cx="9144000" cy="6858000" type="screen4x3"/>
  <p:notesSz cx="6985000" cy="9271000"/>
  <p:custDataLst>
    <p:tags r:id="rId4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gs" Target="tags/tag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handoutMaster" Target="handoutMasters/handoutMaster1.xml"/><Relationship Id="rId48"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3550"/>
          </a:xfrm>
          <a:prstGeom prst="rect">
            <a:avLst/>
          </a:prstGeom>
        </p:spPr>
        <p:txBody>
          <a:bodyPr vert="horz" lIns="92885" tIns="46442" rIns="92885" bIns="46442" rtlCol="0"/>
          <a:lstStyle>
            <a:lvl1pPr algn="l">
              <a:defRPr sz="1200"/>
            </a:lvl1pPr>
          </a:lstStyle>
          <a:p>
            <a:endParaRPr lang="en-US"/>
          </a:p>
        </p:txBody>
      </p:sp>
      <p:sp>
        <p:nvSpPr>
          <p:cNvPr id="3" name="Date Placeholder 2"/>
          <p:cNvSpPr>
            <a:spLocks noGrp="1"/>
          </p:cNvSpPr>
          <p:nvPr>
            <p:ph type="dt" sz="quarter" idx="1"/>
          </p:nvPr>
        </p:nvSpPr>
        <p:spPr>
          <a:xfrm>
            <a:off x="3956550" y="0"/>
            <a:ext cx="3026833" cy="463550"/>
          </a:xfrm>
          <a:prstGeom prst="rect">
            <a:avLst/>
          </a:prstGeom>
        </p:spPr>
        <p:txBody>
          <a:bodyPr vert="horz" lIns="92885" tIns="46442" rIns="92885" bIns="46442" rtlCol="0"/>
          <a:lstStyle>
            <a:lvl1pPr algn="r">
              <a:defRPr sz="1200"/>
            </a:lvl1pPr>
          </a:lstStyle>
          <a:p>
            <a:fld id="{4E30C326-9202-4DB5-9C83-E4442C564D86}" type="datetimeFigureOut">
              <a:rPr lang="en-US" smtClean="0"/>
              <a:pPr/>
              <a:t>12/13/2012</a:t>
            </a:fld>
            <a:endParaRPr lang="en-US"/>
          </a:p>
        </p:txBody>
      </p:sp>
      <p:sp>
        <p:nvSpPr>
          <p:cNvPr id="4" name="Footer Placeholder 3"/>
          <p:cNvSpPr>
            <a:spLocks noGrp="1"/>
          </p:cNvSpPr>
          <p:nvPr>
            <p:ph type="ftr" sz="quarter" idx="2"/>
          </p:nvPr>
        </p:nvSpPr>
        <p:spPr>
          <a:xfrm>
            <a:off x="0" y="8805841"/>
            <a:ext cx="3026833" cy="463550"/>
          </a:xfrm>
          <a:prstGeom prst="rect">
            <a:avLst/>
          </a:prstGeom>
        </p:spPr>
        <p:txBody>
          <a:bodyPr vert="horz" lIns="92885" tIns="46442" rIns="92885" bIns="46442" rtlCol="0" anchor="b"/>
          <a:lstStyle>
            <a:lvl1pPr algn="l">
              <a:defRPr sz="1200"/>
            </a:lvl1pPr>
          </a:lstStyle>
          <a:p>
            <a:endParaRPr lang="en-US"/>
          </a:p>
        </p:txBody>
      </p:sp>
      <p:sp>
        <p:nvSpPr>
          <p:cNvPr id="5" name="Slide Number Placeholder 4"/>
          <p:cNvSpPr>
            <a:spLocks noGrp="1"/>
          </p:cNvSpPr>
          <p:nvPr>
            <p:ph type="sldNum" sz="quarter" idx="3"/>
          </p:nvPr>
        </p:nvSpPr>
        <p:spPr>
          <a:xfrm>
            <a:off x="3956550" y="8805841"/>
            <a:ext cx="3026833" cy="463550"/>
          </a:xfrm>
          <a:prstGeom prst="rect">
            <a:avLst/>
          </a:prstGeom>
        </p:spPr>
        <p:txBody>
          <a:bodyPr vert="horz" lIns="92885" tIns="46442" rIns="92885" bIns="46442" rtlCol="0" anchor="b"/>
          <a:lstStyle>
            <a:lvl1pPr algn="r">
              <a:defRPr sz="1200"/>
            </a:lvl1pPr>
          </a:lstStyle>
          <a:p>
            <a:fld id="{914EE0D6-8ADC-4F8B-874E-1324ACD8CB48}" type="slidenum">
              <a:rPr lang="en-US" smtClean="0"/>
              <a:pPr/>
              <a:t>‹#›</a:t>
            </a:fld>
            <a:endParaRPr lang="en-US"/>
          </a:p>
        </p:txBody>
      </p:sp>
    </p:spTree>
    <p:extLst>
      <p:ext uri="{BB962C8B-B14F-4D97-AF65-F5344CB8AC3E}">
        <p14:creationId xmlns:p14="http://schemas.microsoft.com/office/powerpoint/2010/main" val="24283972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3550"/>
          </a:xfrm>
          <a:prstGeom prst="rect">
            <a:avLst/>
          </a:prstGeom>
        </p:spPr>
        <p:txBody>
          <a:bodyPr vert="horz" lIns="92885" tIns="46442" rIns="92885" bIns="46442" rtlCol="0"/>
          <a:lstStyle>
            <a:lvl1pPr algn="l">
              <a:defRPr sz="1200"/>
            </a:lvl1pPr>
          </a:lstStyle>
          <a:p>
            <a:endParaRPr lang="en-US"/>
          </a:p>
        </p:txBody>
      </p:sp>
      <p:sp>
        <p:nvSpPr>
          <p:cNvPr id="3" name="Date Placeholder 2"/>
          <p:cNvSpPr>
            <a:spLocks noGrp="1"/>
          </p:cNvSpPr>
          <p:nvPr>
            <p:ph type="dt" idx="1"/>
          </p:nvPr>
        </p:nvSpPr>
        <p:spPr>
          <a:xfrm>
            <a:off x="3956550" y="0"/>
            <a:ext cx="3026833" cy="463550"/>
          </a:xfrm>
          <a:prstGeom prst="rect">
            <a:avLst/>
          </a:prstGeom>
        </p:spPr>
        <p:txBody>
          <a:bodyPr vert="horz" lIns="92885" tIns="46442" rIns="92885" bIns="46442" rtlCol="0"/>
          <a:lstStyle>
            <a:lvl1pPr algn="r">
              <a:defRPr sz="1200"/>
            </a:lvl1pPr>
          </a:lstStyle>
          <a:p>
            <a:fld id="{0853B58E-B6BA-48F7-B4E0-BA10A055CA32}" type="datetimeFigureOut">
              <a:rPr lang="en-US" smtClean="0"/>
              <a:pPr/>
              <a:t>12/13/2012</a:t>
            </a:fld>
            <a:endParaRPr lang="en-US"/>
          </a:p>
        </p:txBody>
      </p:sp>
      <p:sp>
        <p:nvSpPr>
          <p:cNvPr id="4" name="Slide Image Placeholder 3"/>
          <p:cNvSpPr>
            <a:spLocks noGrp="1" noRot="1" noChangeAspect="1"/>
          </p:cNvSpPr>
          <p:nvPr>
            <p:ph type="sldImg" idx="2"/>
          </p:nvPr>
        </p:nvSpPr>
        <p:spPr>
          <a:xfrm>
            <a:off x="1174750" y="695325"/>
            <a:ext cx="4635500" cy="3476625"/>
          </a:xfrm>
          <a:prstGeom prst="rect">
            <a:avLst/>
          </a:prstGeom>
          <a:noFill/>
          <a:ln w="12700">
            <a:solidFill>
              <a:prstClr val="black"/>
            </a:solidFill>
          </a:ln>
        </p:spPr>
        <p:txBody>
          <a:bodyPr vert="horz" lIns="92885" tIns="46442" rIns="92885" bIns="46442" rtlCol="0" anchor="ctr"/>
          <a:lstStyle/>
          <a:p>
            <a:endParaRPr lang="en-US"/>
          </a:p>
        </p:txBody>
      </p:sp>
      <p:sp>
        <p:nvSpPr>
          <p:cNvPr id="5" name="Notes Placeholder 4"/>
          <p:cNvSpPr>
            <a:spLocks noGrp="1"/>
          </p:cNvSpPr>
          <p:nvPr>
            <p:ph type="body" sz="quarter" idx="3"/>
          </p:nvPr>
        </p:nvSpPr>
        <p:spPr>
          <a:xfrm>
            <a:off x="698500" y="4403725"/>
            <a:ext cx="5588000" cy="4171950"/>
          </a:xfrm>
          <a:prstGeom prst="rect">
            <a:avLst/>
          </a:prstGeom>
        </p:spPr>
        <p:txBody>
          <a:bodyPr vert="horz" lIns="92885" tIns="46442" rIns="92885" bIns="4644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05841"/>
            <a:ext cx="3026833" cy="463550"/>
          </a:xfrm>
          <a:prstGeom prst="rect">
            <a:avLst/>
          </a:prstGeom>
        </p:spPr>
        <p:txBody>
          <a:bodyPr vert="horz" lIns="92885" tIns="46442" rIns="92885" bIns="46442" rtlCol="0" anchor="b"/>
          <a:lstStyle>
            <a:lvl1pPr algn="l">
              <a:defRPr sz="1200"/>
            </a:lvl1pPr>
          </a:lstStyle>
          <a:p>
            <a:endParaRPr lang="en-US"/>
          </a:p>
        </p:txBody>
      </p:sp>
      <p:sp>
        <p:nvSpPr>
          <p:cNvPr id="7" name="Slide Number Placeholder 6"/>
          <p:cNvSpPr>
            <a:spLocks noGrp="1"/>
          </p:cNvSpPr>
          <p:nvPr>
            <p:ph type="sldNum" sz="quarter" idx="5"/>
          </p:nvPr>
        </p:nvSpPr>
        <p:spPr>
          <a:xfrm>
            <a:off x="3956550" y="8805841"/>
            <a:ext cx="3026833" cy="463550"/>
          </a:xfrm>
          <a:prstGeom prst="rect">
            <a:avLst/>
          </a:prstGeom>
        </p:spPr>
        <p:txBody>
          <a:bodyPr vert="horz" lIns="92885" tIns="46442" rIns="92885" bIns="46442" rtlCol="0" anchor="b"/>
          <a:lstStyle>
            <a:lvl1pPr algn="r">
              <a:defRPr sz="1200"/>
            </a:lvl1pPr>
          </a:lstStyle>
          <a:p>
            <a:fld id="{242767DD-3043-43C0-8F7B-926248449BDE}" type="slidenum">
              <a:rPr lang="en-US" smtClean="0"/>
              <a:pPr/>
              <a:t>‹#›</a:t>
            </a:fld>
            <a:endParaRPr lang="en-US"/>
          </a:p>
        </p:txBody>
      </p:sp>
    </p:spTree>
    <p:extLst>
      <p:ext uri="{BB962C8B-B14F-4D97-AF65-F5344CB8AC3E}">
        <p14:creationId xmlns:p14="http://schemas.microsoft.com/office/powerpoint/2010/main" val="5391684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2767DD-3043-43C0-8F7B-926248449BDE}"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2767DD-3043-43C0-8F7B-926248449BDE}" type="slidenum">
              <a:rPr lang="en-US" smtClean="0"/>
              <a:pPr/>
              <a:t>24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dirty="0" smtClean="0">
                <a:solidFill>
                  <a:prstClr val="black"/>
                </a:solidFill>
                <a:latin typeface="Cambria"/>
                <a:cs typeface="Times New Roman" pitchFamily="18" charset="0"/>
              </a:rPr>
              <a:t>They had spent 6 classes on simulation methods over a month ago and the 7 most recent classes using theoretical distributions</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dirty="0" smtClean="0">
                <a:solidFill>
                  <a:prstClr val="black"/>
                </a:solidFill>
                <a:latin typeface="Cambria"/>
                <a:cs typeface="Times New Roman" pitchFamily="18" charset="0"/>
              </a:rPr>
              <a:t>they</a:t>
            </a:r>
            <a:r>
              <a:rPr lang="en-US" sz="1200" baseline="0" dirty="0" smtClean="0">
                <a:solidFill>
                  <a:prstClr val="black"/>
                </a:solidFill>
                <a:latin typeface="Cambria"/>
                <a:cs typeface="Times New Roman" pitchFamily="18" charset="0"/>
              </a:rPr>
              <a:t> had just had to use the formulas on the in-class exam the day before</a:t>
            </a:r>
            <a:endParaRPr lang="en-US" sz="1200" dirty="0" smtClean="0">
              <a:solidFill>
                <a:prstClr val="black"/>
              </a:solidFill>
              <a:latin typeface="Cambria"/>
              <a:cs typeface="Times New Roman" pitchFamily="18" charset="0"/>
            </a:endParaRPr>
          </a:p>
          <a:p>
            <a:endParaRPr lang="en-US" dirty="0"/>
          </a:p>
        </p:txBody>
      </p:sp>
      <p:sp>
        <p:nvSpPr>
          <p:cNvPr id="4" name="Slide Number Placeholder 3"/>
          <p:cNvSpPr>
            <a:spLocks noGrp="1"/>
          </p:cNvSpPr>
          <p:nvPr>
            <p:ph type="sldNum" sz="quarter" idx="10"/>
          </p:nvPr>
        </p:nvSpPr>
        <p:spPr/>
        <p:txBody>
          <a:bodyPr/>
          <a:lstStyle/>
          <a:p>
            <a:fld id="{242767DD-3043-43C0-8F7B-926248449BDE}" type="slidenum">
              <a:rPr lang="en-US" smtClean="0"/>
              <a:pPr/>
              <a:t>35</a:t>
            </a:fld>
            <a:endParaRPr lang="en-US"/>
          </a:p>
        </p:txBody>
      </p:sp>
    </p:spTree>
    <p:extLst>
      <p:ext uri="{BB962C8B-B14F-4D97-AF65-F5344CB8AC3E}">
        <p14:creationId xmlns:p14="http://schemas.microsoft.com/office/powerpoint/2010/main" val="1275450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6BD8E57A-21E3-4D09-AF4A-A65DF18883C1}" type="datetimeFigureOut">
              <a:rPr lang="en-US" smtClean="0"/>
              <a:pPr/>
              <a:t>12/13/2012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4F1C43B7-169A-4621-88D8-89B0600D35F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BD8E57A-21E3-4D09-AF4A-A65DF18883C1}" type="datetimeFigureOut">
              <a:rPr lang="en-US" smtClean="0"/>
              <a:pPr/>
              <a:t>12/13/2012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F1C43B7-169A-4621-88D8-89B0600D35F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BD8E57A-21E3-4D09-AF4A-A65DF18883C1}" type="datetimeFigureOut">
              <a:rPr lang="en-US" smtClean="0"/>
              <a:pPr/>
              <a:t>12/13/2012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F1C43B7-169A-4621-88D8-89B0600D35F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6BD8E57A-21E3-4D09-AF4A-A65DF18883C1}" type="datetimeFigureOut">
              <a:rPr lang="en-US" smtClean="0">
                <a:solidFill>
                  <a:srgbClr val="D2D2D2">
                    <a:shade val="50000"/>
                  </a:srgbClr>
                </a:solidFill>
              </a:rPr>
              <a:pPr/>
              <a:t>12/13/2012</a:t>
            </a:fld>
            <a:endParaRPr lang="en-US">
              <a:solidFill>
                <a:srgbClr val="D2D2D2">
                  <a:shade val="50000"/>
                </a:srgbClr>
              </a:solidFill>
            </a:endParaRPr>
          </a:p>
        </p:txBody>
      </p:sp>
      <p:sp>
        <p:nvSpPr>
          <p:cNvPr id="8" name="Footer Placeholder 7"/>
          <p:cNvSpPr>
            <a:spLocks noGrp="1"/>
          </p:cNvSpPr>
          <p:nvPr>
            <p:ph type="ftr" sz="quarter" idx="11"/>
          </p:nvPr>
        </p:nvSpPr>
        <p:spPr/>
        <p:txBody>
          <a:bodyPr/>
          <a:lstStyle>
            <a:extLst/>
          </a:lstStyle>
          <a:p>
            <a:endParaRPr lang="en-US">
              <a:solidFill>
                <a:srgbClr val="D2D2D2">
                  <a:shade val="50000"/>
                </a:srgbClr>
              </a:solidFill>
            </a:endParaRPr>
          </a:p>
        </p:txBody>
      </p:sp>
      <p:sp>
        <p:nvSpPr>
          <p:cNvPr id="11" name="Slide Number Placeholder 10"/>
          <p:cNvSpPr>
            <a:spLocks noGrp="1"/>
          </p:cNvSpPr>
          <p:nvPr>
            <p:ph type="sldNum" sz="quarter" idx="12"/>
          </p:nvPr>
        </p:nvSpPr>
        <p:spPr/>
        <p:txBody>
          <a:bodyPr/>
          <a:lstStyle>
            <a:extLst/>
          </a:lstStyle>
          <a:p>
            <a:fld id="{4F1C43B7-169A-4621-88D8-89B0600D35F3}" type="slidenum">
              <a:rPr lang="en-US" smtClean="0">
                <a:solidFill>
                  <a:srgbClr val="D2D2D2">
                    <a:shade val="50000"/>
                  </a:srgbClr>
                </a:solidFill>
              </a:rPr>
              <a:pPr/>
              <a:t>‹#›</a:t>
            </a:fld>
            <a:endParaRPr lang="en-US">
              <a:solidFill>
                <a:srgbClr val="D2D2D2">
                  <a:shade val="50000"/>
                </a:srgb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BD8E57A-21E3-4D09-AF4A-A65DF18883C1}" type="datetimeFigureOut">
              <a:rPr lang="en-US" smtClean="0">
                <a:solidFill>
                  <a:srgbClr val="D2D2D2">
                    <a:shade val="50000"/>
                  </a:srgbClr>
                </a:solidFill>
              </a:rPr>
              <a:pPr/>
              <a:t>12/13/2012</a:t>
            </a:fld>
            <a:endParaRPr lang="en-US">
              <a:solidFill>
                <a:srgbClr val="D2D2D2">
                  <a:shade val="50000"/>
                </a:srgbClr>
              </a:solidFill>
            </a:endParaRPr>
          </a:p>
        </p:txBody>
      </p:sp>
      <p:sp>
        <p:nvSpPr>
          <p:cNvPr id="5" name="Footer Placeholder 4"/>
          <p:cNvSpPr>
            <a:spLocks noGrp="1"/>
          </p:cNvSpPr>
          <p:nvPr>
            <p:ph type="ftr" sz="quarter" idx="11"/>
          </p:nvPr>
        </p:nvSpPr>
        <p:spPr/>
        <p:txBody>
          <a:bodyPr/>
          <a:lstStyle>
            <a:extLst/>
          </a:lstStyle>
          <a:p>
            <a:endParaRPr lang="en-US">
              <a:solidFill>
                <a:srgbClr val="D2D2D2">
                  <a:shade val="50000"/>
                </a:srgbClr>
              </a:solidFill>
            </a:endParaRPr>
          </a:p>
        </p:txBody>
      </p:sp>
      <p:sp>
        <p:nvSpPr>
          <p:cNvPr id="6" name="Slide Number Placeholder 5"/>
          <p:cNvSpPr>
            <a:spLocks noGrp="1"/>
          </p:cNvSpPr>
          <p:nvPr>
            <p:ph type="sldNum" sz="quarter" idx="12"/>
          </p:nvPr>
        </p:nvSpPr>
        <p:spPr/>
        <p:txBody>
          <a:bodyPr/>
          <a:lstStyle>
            <a:extLst/>
          </a:lstStyle>
          <a:p>
            <a:fld id="{4F1C43B7-169A-4621-88D8-89B0600D35F3}" type="slidenum">
              <a:rPr lang="en-US" smtClean="0">
                <a:solidFill>
                  <a:srgbClr val="D2D2D2">
                    <a:shade val="50000"/>
                  </a:srgbClr>
                </a:solidFill>
              </a:rPr>
              <a:pPr/>
              <a:t>‹#›</a:t>
            </a:fld>
            <a:endParaRPr lang="en-US">
              <a:solidFill>
                <a:srgbClr val="D2D2D2">
                  <a:shade val="50000"/>
                </a:srgb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BD8E57A-21E3-4D09-AF4A-A65DF18883C1}" type="datetimeFigureOut">
              <a:rPr lang="en-US" smtClean="0">
                <a:solidFill>
                  <a:srgbClr val="D2D2D2">
                    <a:shade val="50000"/>
                  </a:srgbClr>
                </a:solidFill>
              </a:rPr>
              <a:pPr/>
              <a:t>12/13/2012</a:t>
            </a:fld>
            <a:endParaRPr lang="en-US">
              <a:solidFill>
                <a:srgbClr val="D2D2D2">
                  <a:shade val="50000"/>
                </a:srgbClr>
              </a:solidFill>
            </a:endParaRPr>
          </a:p>
        </p:txBody>
      </p:sp>
      <p:sp>
        <p:nvSpPr>
          <p:cNvPr id="5" name="Footer Placeholder 4"/>
          <p:cNvSpPr>
            <a:spLocks noGrp="1"/>
          </p:cNvSpPr>
          <p:nvPr>
            <p:ph type="ftr" sz="quarter" idx="11"/>
          </p:nvPr>
        </p:nvSpPr>
        <p:spPr/>
        <p:txBody>
          <a:bodyPr/>
          <a:lstStyle>
            <a:extLst/>
          </a:lstStyle>
          <a:p>
            <a:endParaRPr lang="en-US">
              <a:solidFill>
                <a:srgbClr val="D2D2D2">
                  <a:shade val="50000"/>
                </a:srgbClr>
              </a:solidFill>
            </a:endParaRPr>
          </a:p>
        </p:txBody>
      </p:sp>
      <p:sp>
        <p:nvSpPr>
          <p:cNvPr id="6" name="Slide Number Placeholder 5"/>
          <p:cNvSpPr>
            <a:spLocks noGrp="1"/>
          </p:cNvSpPr>
          <p:nvPr>
            <p:ph type="sldNum" sz="quarter" idx="12"/>
          </p:nvPr>
        </p:nvSpPr>
        <p:spPr/>
        <p:txBody>
          <a:bodyPr/>
          <a:lstStyle>
            <a:extLst/>
          </a:lstStyle>
          <a:p>
            <a:fld id="{4F1C43B7-169A-4621-88D8-89B0600D35F3}" type="slidenum">
              <a:rPr lang="en-US" smtClean="0">
                <a:solidFill>
                  <a:srgbClr val="D2D2D2">
                    <a:shade val="50000"/>
                  </a:srgbClr>
                </a:solidFill>
              </a:rPr>
              <a:pPr/>
              <a:t>‹#›</a:t>
            </a:fld>
            <a:endParaRPr lang="en-US">
              <a:solidFill>
                <a:srgbClr val="D2D2D2">
                  <a:shade val="50000"/>
                </a:srgb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BD8E57A-21E3-4D09-AF4A-A65DF18883C1}" type="datetimeFigureOut">
              <a:rPr lang="en-US" smtClean="0">
                <a:solidFill>
                  <a:srgbClr val="D2D2D2">
                    <a:shade val="50000"/>
                  </a:srgbClr>
                </a:solidFill>
              </a:rPr>
              <a:pPr/>
              <a:t>12/13/2012</a:t>
            </a:fld>
            <a:endParaRPr lang="en-US">
              <a:solidFill>
                <a:srgbClr val="D2D2D2">
                  <a:shade val="50000"/>
                </a:srgbClr>
              </a:solidFill>
            </a:endParaRPr>
          </a:p>
        </p:txBody>
      </p:sp>
      <p:sp>
        <p:nvSpPr>
          <p:cNvPr id="6" name="Footer Placeholder 5"/>
          <p:cNvSpPr>
            <a:spLocks noGrp="1"/>
          </p:cNvSpPr>
          <p:nvPr>
            <p:ph type="ftr" sz="quarter" idx="11"/>
          </p:nvPr>
        </p:nvSpPr>
        <p:spPr/>
        <p:txBody>
          <a:bodyPr/>
          <a:lstStyle>
            <a:extLst/>
          </a:lstStyle>
          <a:p>
            <a:endParaRPr lang="en-US">
              <a:solidFill>
                <a:srgbClr val="D2D2D2">
                  <a:shade val="50000"/>
                </a:srgbClr>
              </a:solidFill>
            </a:endParaRPr>
          </a:p>
        </p:txBody>
      </p:sp>
      <p:sp>
        <p:nvSpPr>
          <p:cNvPr id="7" name="Slide Number Placeholder 6"/>
          <p:cNvSpPr>
            <a:spLocks noGrp="1"/>
          </p:cNvSpPr>
          <p:nvPr>
            <p:ph type="sldNum" sz="quarter" idx="12"/>
          </p:nvPr>
        </p:nvSpPr>
        <p:spPr/>
        <p:txBody>
          <a:bodyPr/>
          <a:lstStyle>
            <a:extLst/>
          </a:lstStyle>
          <a:p>
            <a:fld id="{4F1C43B7-169A-4621-88D8-89B0600D35F3}" type="slidenum">
              <a:rPr lang="en-US" smtClean="0">
                <a:solidFill>
                  <a:srgbClr val="D2D2D2">
                    <a:shade val="50000"/>
                  </a:srgbClr>
                </a:solidFill>
              </a:rPr>
              <a:pPr/>
              <a:t>‹#›</a:t>
            </a:fld>
            <a:endParaRPr lang="en-US">
              <a:solidFill>
                <a:srgbClr val="D2D2D2">
                  <a:shade val="50000"/>
                </a:srgb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BD8E57A-21E3-4D09-AF4A-A65DF18883C1}" type="datetimeFigureOut">
              <a:rPr lang="en-US" smtClean="0">
                <a:solidFill>
                  <a:srgbClr val="D2D2D2">
                    <a:shade val="50000"/>
                  </a:srgbClr>
                </a:solidFill>
              </a:rPr>
              <a:pPr/>
              <a:t>12/13/2012</a:t>
            </a:fld>
            <a:endParaRPr lang="en-US">
              <a:solidFill>
                <a:srgbClr val="D2D2D2">
                  <a:shade val="50000"/>
                </a:srgbClr>
              </a:solidFill>
            </a:endParaRPr>
          </a:p>
        </p:txBody>
      </p:sp>
      <p:sp>
        <p:nvSpPr>
          <p:cNvPr id="8" name="Footer Placeholder 7"/>
          <p:cNvSpPr>
            <a:spLocks noGrp="1"/>
          </p:cNvSpPr>
          <p:nvPr>
            <p:ph type="ftr" sz="quarter" idx="11"/>
          </p:nvPr>
        </p:nvSpPr>
        <p:spPr/>
        <p:txBody>
          <a:bodyPr/>
          <a:lstStyle>
            <a:extLst/>
          </a:lstStyle>
          <a:p>
            <a:endParaRPr lang="en-US">
              <a:solidFill>
                <a:srgbClr val="D2D2D2">
                  <a:shade val="50000"/>
                </a:srgbClr>
              </a:solidFill>
            </a:endParaRPr>
          </a:p>
        </p:txBody>
      </p:sp>
      <p:sp>
        <p:nvSpPr>
          <p:cNvPr id="9" name="Slide Number Placeholder 8"/>
          <p:cNvSpPr>
            <a:spLocks noGrp="1"/>
          </p:cNvSpPr>
          <p:nvPr>
            <p:ph type="sldNum" sz="quarter" idx="12"/>
          </p:nvPr>
        </p:nvSpPr>
        <p:spPr/>
        <p:txBody>
          <a:bodyPr/>
          <a:lstStyle>
            <a:extLst/>
          </a:lstStyle>
          <a:p>
            <a:fld id="{4F1C43B7-169A-4621-88D8-89B0600D35F3}" type="slidenum">
              <a:rPr lang="en-US" smtClean="0">
                <a:solidFill>
                  <a:srgbClr val="D2D2D2">
                    <a:shade val="50000"/>
                  </a:srgbClr>
                </a:solidFill>
              </a:rPr>
              <a:pPr/>
              <a:t>‹#›</a:t>
            </a:fld>
            <a:endParaRPr lang="en-US">
              <a:solidFill>
                <a:srgbClr val="D2D2D2">
                  <a:shade val="50000"/>
                </a:srgb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BD8E57A-21E3-4D09-AF4A-A65DF18883C1}" type="datetimeFigureOut">
              <a:rPr lang="en-US" smtClean="0">
                <a:solidFill>
                  <a:srgbClr val="D2D2D2">
                    <a:shade val="50000"/>
                  </a:srgbClr>
                </a:solidFill>
              </a:rPr>
              <a:pPr/>
              <a:t>12/13/2012</a:t>
            </a:fld>
            <a:endParaRPr lang="en-US">
              <a:solidFill>
                <a:srgbClr val="D2D2D2">
                  <a:shade val="50000"/>
                </a:srgbClr>
              </a:solidFill>
            </a:endParaRPr>
          </a:p>
        </p:txBody>
      </p:sp>
      <p:sp>
        <p:nvSpPr>
          <p:cNvPr id="4" name="Footer Placeholder 3"/>
          <p:cNvSpPr>
            <a:spLocks noGrp="1"/>
          </p:cNvSpPr>
          <p:nvPr>
            <p:ph type="ftr" sz="quarter" idx="11"/>
          </p:nvPr>
        </p:nvSpPr>
        <p:spPr/>
        <p:txBody>
          <a:bodyPr/>
          <a:lstStyle>
            <a:extLst/>
          </a:lstStyle>
          <a:p>
            <a:endParaRPr lang="en-US">
              <a:solidFill>
                <a:srgbClr val="D2D2D2">
                  <a:shade val="50000"/>
                </a:srgbClr>
              </a:solidFill>
            </a:endParaRPr>
          </a:p>
        </p:txBody>
      </p:sp>
      <p:sp>
        <p:nvSpPr>
          <p:cNvPr id="5" name="Slide Number Placeholder 4"/>
          <p:cNvSpPr>
            <a:spLocks noGrp="1"/>
          </p:cNvSpPr>
          <p:nvPr>
            <p:ph type="sldNum" sz="quarter" idx="12"/>
          </p:nvPr>
        </p:nvSpPr>
        <p:spPr/>
        <p:txBody>
          <a:bodyPr/>
          <a:lstStyle>
            <a:extLst/>
          </a:lstStyle>
          <a:p>
            <a:fld id="{4F1C43B7-169A-4621-88D8-89B0600D35F3}" type="slidenum">
              <a:rPr lang="en-US" smtClean="0">
                <a:solidFill>
                  <a:srgbClr val="D2D2D2">
                    <a:shade val="50000"/>
                  </a:srgbClr>
                </a:solidFill>
              </a:rPr>
              <a:pPr/>
              <a:t>‹#›</a:t>
            </a:fld>
            <a:endParaRPr lang="en-US">
              <a:solidFill>
                <a:srgbClr val="D2D2D2">
                  <a:shade val="50000"/>
                </a:srgb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2" name="Date Placeholder 1"/>
          <p:cNvSpPr>
            <a:spLocks noGrp="1"/>
          </p:cNvSpPr>
          <p:nvPr>
            <p:ph type="dt" sz="half" idx="10"/>
          </p:nvPr>
        </p:nvSpPr>
        <p:spPr/>
        <p:txBody>
          <a:bodyPr/>
          <a:lstStyle>
            <a:extLst/>
          </a:lstStyle>
          <a:p>
            <a:fld id="{6BD8E57A-21E3-4D09-AF4A-A65DF18883C1}" type="datetimeFigureOut">
              <a:rPr lang="en-US" smtClean="0">
                <a:solidFill>
                  <a:srgbClr val="D2D2D2">
                    <a:shade val="50000"/>
                  </a:srgbClr>
                </a:solidFill>
              </a:rPr>
              <a:pPr/>
              <a:t>12/13/2012</a:t>
            </a:fld>
            <a:endParaRPr lang="en-US">
              <a:solidFill>
                <a:srgbClr val="D2D2D2">
                  <a:shade val="50000"/>
                </a:srgbClr>
              </a:solidFill>
            </a:endParaRPr>
          </a:p>
        </p:txBody>
      </p:sp>
      <p:sp>
        <p:nvSpPr>
          <p:cNvPr id="3" name="Footer Placeholder 2"/>
          <p:cNvSpPr>
            <a:spLocks noGrp="1"/>
          </p:cNvSpPr>
          <p:nvPr>
            <p:ph type="ftr" sz="quarter" idx="11"/>
          </p:nvPr>
        </p:nvSpPr>
        <p:spPr/>
        <p:txBody>
          <a:bodyPr/>
          <a:lstStyle>
            <a:extLst/>
          </a:lstStyle>
          <a:p>
            <a:endParaRPr lang="en-US">
              <a:solidFill>
                <a:srgbClr val="D2D2D2">
                  <a:shade val="50000"/>
                </a:srgbClr>
              </a:solidFill>
            </a:endParaRPr>
          </a:p>
        </p:txBody>
      </p:sp>
      <p:sp>
        <p:nvSpPr>
          <p:cNvPr id="4" name="Slide Number Placeholder 3"/>
          <p:cNvSpPr>
            <a:spLocks noGrp="1"/>
          </p:cNvSpPr>
          <p:nvPr>
            <p:ph type="sldNum" sz="quarter" idx="12"/>
          </p:nvPr>
        </p:nvSpPr>
        <p:spPr/>
        <p:txBody>
          <a:bodyPr/>
          <a:lstStyle>
            <a:extLst/>
          </a:lstStyle>
          <a:p>
            <a:fld id="{4F1C43B7-169A-4621-88D8-89B0600D35F3}" type="slidenum">
              <a:rPr lang="en-US" smtClean="0">
                <a:solidFill>
                  <a:srgbClr val="D2D2D2">
                    <a:shade val="50000"/>
                  </a:srgbClr>
                </a:solidFill>
              </a:rPr>
              <a:pPr/>
              <a:t>‹#›</a:t>
            </a:fld>
            <a:endParaRPr lang="en-US">
              <a:solidFill>
                <a:srgbClr val="D2D2D2">
                  <a:shade val="50000"/>
                </a:srgb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BD8E57A-21E3-4D09-AF4A-A65DF18883C1}" type="datetimeFigureOut">
              <a:rPr lang="en-US" smtClean="0">
                <a:solidFill>
                  <a:srgbClr val="D2D2D2">
                    <a:shade val="50000"/>
                  </a:srgbClr>
                </a:solidFill>
              </a:rPr>
              <a:pPr/>
              <a:t>12/13/2012</a:t>
            </a:fld>
            <a:endParaRPr lang="en-US">
              <a:solidFill>
                <a:srgbClr val="D2D2D2">
                  <a:shade val="50000"/>
                </a:srgbClr>
              </a:solidFill>
            </a:endParaRPr>
          </a:p>
        </p:txBody>
      </p:sp>
      <p:sp>
        <p:nvSpPr>
          <p:cNvPr id="6" name="Footer Placeholder 5"/>
          <p:cNvSpPr>
            <a:spLocks noGrp="1"/>
          </p:cNvSpPr>
          <p:nvPr>
            <p:ph type="ftr" sz="quarter" idx="11"/>
          </p:nvPr>
        </p:nvSpPr>
        <p:spPr/>
        <p:txBody>
          <a:bodyPr/>
          <a:lstStyle>
            <a:extLst/>
          </a:lstStyle>
          <a:p>
            <a:endParaRPr lang="en-US">
              <a:solidFill>
                <a:srgbClr val="D2D2D2">
                  <a:shade val="50000"/>
                </a:srgbClr>
              </a:solidFill>
            </a:endParaRPr>
          </a:p>
        </p:txBody>
      </p:sp>
      <p:sp>
        <p:nvSpPr>
          <p:cNvPr id="7" name="Slide Number Placeholder 6"/>
          <p:cNvSpPr>
            <a:spLocks noGrp="1"/>
          </p:cNvSpPr>
          <p:nvPr>
            <p:ph type="sldNum" sz="quarter" idx="12"/>
          </p:nvPr>
        </p:nvSpPr>
        <p:spPr/>
        <p:txBody>
          <a:bodyPr/>
          <a:lstStyle>
            <a:extLst/>
          </a:lstStyle>
          <a:p>
            <a:fld id="{4F1C43B7-169A-4621-88D8-89B0600D35F3}" type="slidenum">
              <a:rPr lang="en-US" smtClean="0">
                <a:solidFill>
                  <a:srgbClr val="D2D2D2">
                    <a:shade val="50000"/>
                  </a:srgbClr>
                </a:solidFill>
              </a:rPr>
              <a:pPr/>
              <a:t>‹#›</a:t>
            </a:fld>
            <a:endParaRPr lang="en-US">
              <a:solidFill>
                <a:srgbClr val="D2D2D2">
                  <a:shade val="50000"/>
                </a:srgb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BD8E57A-21E3-4D09-AF4A-A65DF18883C1}" type="datetimeFigureOut">
              <a:rPr lang="en-US" smtClean="0"/>
              <a:pPr/>
              <a:t>12/13/2012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F1C43B7-169A-4621-88D8-89B0600D35F3}"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BD8E57A-21E3-4D09-AF4A-A65DF18883C1}" type="datetimeFigureOut">
              <a:rPr lang="en-US" smtClean="0">
                <a:solidFill>
                  <a:srgbClr val="D2D2D2">
                    <a:shade val="50000"/>
                  </a:srgbClr>
                </a:solidFill>
              </a:rPr>
              <a:pPr/>
              <a:t>12/13/2012</a:t>
            </a:fld>
            <a:endParaRPr lang="en-US">
              <a:solidFill>
                <a:srgbClr val="D2D2D2">
                  <a:shade val="50000"/>
                </a:srgbClr>
              </a:solidFill>
            </a:endParaRPr>
          </a:p>
        </p:txBody>
      </p:sp>
      <p:sp>
        <p:nvSpPr>
          <p:cNvPr id="6" name="Footer Placeholder 5"/>
          <p:cNvSpPr>
            <a:spLocks noGrp="1"/>
          </p:cNvSpPr>
          <p:nvPr>
            <p:ph type="ftr" sz="quarter" idx="11"/>
          </p:nvPr>
        </p:nvSpPr>
        <p:spPr/>
        <p:txBody>
          <a:bodyPr/>
          <a:lstStyle>
            <a:extLst/>
          </a:lstStyle>
          <a:p>
            <a:endParaRPr lang="en-US">
              <a:solidFill>
                <a:srgbClr val="D2D2D2">
                  <a:shade val="50000"/>
                </a:srgbClr>
              </a:solidFill>
            </a:endParaRPr>
          </a:p>
        </p:txBody>
      </p:sp>
      <p:sp>
        <p:nvSpPr>
          <p:cNvPr id="7" name="Slide Number Placeholder 6"/>
          <p:cNvSpPr>
            <a:spLocks noGrp="1"/>
          </p:cNvSpPr>
          <p:nvPr>
            <p:ph type="sldNum" sz="quarter" idx="12"/>
          </p:nvPr>
        </p:nvSpPr>
        <p:spPr/>
        <p:txBody>
          <a:bodyPr/>
          <a:lstStyle>
            <a:extLst/>
          </a:lstStyle>
          <a:p>
            <a:fld id="{4F1C43B7-169A-4621-88D8-89B0600D35F3}" type="slidenum">
              <a:rPr lang="en-US" smtClean="0">
                <a:solidFill>
                  <a:srgbClr val="D2D2D2">
                    <a:shade val="50000"/>
                  </a:srgbClr>
                </a:solidFill>
              </a:rPr>
              <a:pPr/>
              <a:t>‹#›</a:t>
            </a:fld>
            <a:endParaRPr lang="en-US">
              <a:solidFill>
                <a:srgbClr val="D2D2D2">
                  <a:shade val="50000"/>
                </a:srgbClr>
              </a:solidFill>
            </a:endParaRPr>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BD8E57A-21E3-4D09-AF4A-A65DF18883C1}" type="datetimeFigureOut">
              <a:rPr lang="en-US" smtClean="0">
                <a:solidFill>
                  <a:srgbClr val="D2D2D2">
                    <a:shade val="50000"/>
                  </a:srgbClr>
                </a:solidFill>
              </a:rPr>
              <a:pPr/>
              <a:t>12/13/2012</a:t>
            </a:fld>
            <a:endParaRPr lang="en-US">
              <a:solidFill>
                <a:srgbClr val="D2D2D2">
                  <a:shade val="50000"/>
                </a:srgbClr>
              </a:solidFill>
            </a:endParaRPr>
          </a:p>
        </p:txBody>
      </p:sp>
      <p:sp>
        <p:nvSpPr>
          <p:cNvPr id="5" name="Footer Placeholder 4"/>
          <p:cNvSpPr>
            <a:spLocks noGrp="1"/>
          </p:cNvSpPr>
          <p:nvPr>
            <p:ph type="ftr" sz="quarter" idx="11"/>
          </p:nvPr>
        </p:nvSpPr>
        <p:spPr/>
        <p:txBody>
          <a:bodyPr/>
          <a:lstStyle>
            <a:extLst/>
          </a:lstStyle>
          <a:p>
            <a:endParaRPr lang="en-US">
              <a:solidFill>
                <a:srgbClr val="D2D2D2">
                  <a:shade val="50000"/>
                </a:srgbClr>
              </a:solidFill>
            </a:endParaRPr>
          </a:p>
        </p:txBody>
      </p:sp>
      <p:sp>
        <p:nvSpPr>
          <p:cNvPr id="6" name="Slide Number Placeholder 5"/>
          <p:cNvSpPr>
            <a:spLocks noGrp="1"/>
          </p:cNvSpPr>
          <p:nvPr>
            <p:ph type="sldNum" sz="quarter" idx="12"/>
          </p:nvPr>
        </p:nvSpPr>
        <p:spPr/>
        <p:txBody>
          <a:bodyPr/>
          <a:lstStyle>
            <a:extLst/>
          </a:lstStyle>
          <a:p>
            <a:fld id="{4F1C43B7-169A-4621-88D8-89B0600D35F3}" type="slidenum">
              <a:rPr lang="en-US" smtClean="0">
                <a:solidFill>
                  <a:srgbClr val="D2D2D2">
                    <a:shade val="50000"/>
                  </a:srgbClr>
                </a:solidFill>
              </a:rPr>
              <a:pPr/>
              <a:t>‹#›</a:t>
            </a:fld>
            <a:endParaRPr lang="en-US">
              <a:solidFill>
                <a:srgbClr val="D2D2D2">
                  <a:shade val="50000"/>
                </a:srgb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BD8E57A-21E3-4D09-AF4A-A65DF18883C1}" type="datetimeFigureOut">
              <a:rPr lang="en-US" smtClean="0">
                <a:solidFill>
                  <a:srgbClr val="D2D2D2">
                    <a:shade val="50000"/>
                  </a:srgbClr>
                </a:solidFill>
              </a:rPr>
              <a:pPr/>
              <a:t>12/13/2012</a:t>
            </a:fld>
            <a:endParaRPr lang="en-US">
              <a:solidFill>
                <a:srgbClr val="D2D2D2">
                  <a:shade val="50000"/>
                </a:srgbClr>
              </a:solidFill>
            </a:endParaRPr>
          </a:p>
        </p:txBody>
      </p:sp>
      <p:sp>
        <p:nvSpPr>
          <p:cNvPr id="5" name="Footer Placeholder 4"/>
          <p:cNvSpPr>
            <a:spLocks noGrp="1"/>
          </p:cNvSpPr>
          <p:nvPr>
            <p:ph type="ftr" sz="quarter" idx="11"/>
          </p:nvPr>
        </p:nvSpPr>
        <p:spPr/>
        <p:txBody>
          <a:bodyPr/>
          <a:lstStyle>
            <a:extLst/>
          </a:lstStyle>
          <a:p>
            <a:endParaRPr lang="en-US">
              <a:solidFill>
                <a:srgbClr val="D2D2D2">
                  <a:shade val="50000"/>
                </a:srgbClr>
              </a:solidFill>
            </a:endParaRPr>
          </a:p>
        </p:txBody>
      </p:sp>
      <p:sp>
        <p:nvSpPr>
          <p:cNvPr id="6" name="Slide Number Placeholder 5"/>
          <p:cNvSpPr>
            <a:spLocks noGrp="1"/>
          </p:cNvSpPr>
          <p:nvPr>
            <p:ph type="sldNum" sz="quarter" idx="12"/>
          </p:nvPr>
        </p:nvSpPr>
        <p:spPr/>
        <p:txBody>
          <a:bodyPr/>
          <a:lstStyle>
            <a:extLst/>
          </a:lstStyle>
          <a:p>
            <a:fld id="{4F1C43B7-169A-4621-88D8-89B0600D35F3}" type="slidenum">
              <a:rPr lang="en-US" smtClean="0">
                <a:solidFill>
                  <a:srgbClr val="D2D2D2">
                    <a:shade val="50000"/>
                  </a:srgbClr>
                </a:solidFill>
              </a:rPr>
              <a:pPr/>
              <a:t>‹#›</a:t>
            </a:fld>
            <a:endParaRPr lang="en-US">
              <a:solidFill>
                <a:srgbClr val="D2D2D2">
                  <a:shade val="50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BD8E57A-21E3-4D09-AF4A-A65DF18883C1}" type="datetimeFigureOut">
              <a:rPr lang="en-US" smtClean="0"/>
              <a:pPr/>
              <a:t>12/13/2012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F1C43B7-169A-4621-88D8-89B0600D35F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BD8E57A-21E3-4D09-AF4A-A65DF18883C1}" type="datetimeFigureOut">
              <a:rPr lang="en-US" smtClean="0"/>
              <a:pPr/>
              <a:t>12/13/2012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F1C43B7-169A-4621-88D8-89B0600D35F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BD8E57A-21E3-4D09-AF4A-A65DF18883C1}" type="datetimeFigureOut">
              <a:rPr lang="en-US" smtClean="0"/>
              <a:pPr/>
              <a:t>12/13/2012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F1C43B7-169A-4621-88D8-89B0600D35F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BD8E57A-21E3-4D09-AF4A-A65DF18883C1}" type="datetimeFigureOut">
              <a:rPr lang="en-US" smtClean="0"/>
              <a:pPr/>
              <a:t>12/13/2012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F1C43B7-169A-4621-88D8-89B0600D35F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6BD8E57A-21E3-4D09-AF4A-A65DF18883C1}" type="datetimeFigureOut">
              <a:rPr lang="en-US" smtClean="0"/>
              <a:pPr/>
              <a:t>12/13/2012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F1C43B7-169A-4621-88D8-89B0600D35F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BD8E57A-21E3-4D09-AF4A-A65DF18883C1}" type="datetimeFigureOut">
              <a:rPr lang="en-US" smtClean="0"/>
              <a:pPr/>
              <a:t>12/13/2012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F1C43B7-169A-4621-88D8-89B0600D35F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BD8E57A-21E3-4D09-AF4A-A65DF18883C1}" type="datetimeFigureOut">
              <a:rPr lang="en-US" smtClean="0"/>
              <a:pPr/>
              <a:t>12/13/2012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F1C43B7-169A-4621-88D8-89B0600D35F3}"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70000">
              <a:srgbClr val="181CC7"/>
            </a:gs>
            <a:gs pos="88000">
              <a:srgbClr val="7005D4"/>
            </a:gs>
            <a:gs pos="100000">
              <a:srgbClr val="8C3D91"/>
            </a:gs>
          </a:gsLst>
          <a:lin ang="5400000" scaled="0"/>
          <a:tileRect/>
        </a:gradFill>
        <a:effectLst/>
      </p:bgPr>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BD8E57A-21E3-4D09-AF4A-A65DF18883C1}" type="datetimeFigureOut">
              <a:rPr lang="en-US" smtClean="0"/>
              <a:pPr/>
              <a:t>12/13/2012</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F1C43B7-169A-4621-88D8-89B0600D35F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021" r:id="rId1"/>
    <p:sldLayoutId id="2147484022" r:id="rId2"/>
    <p:sldLayoutId id="2147484023" r:id="rId3"/>
    <p:sldLayoutId id="2147484024" r:id="rId4"/>
    <p:sldLayoutId id="2147484025" r:id="rId5"/>
    <p:sldLayoutId id="2147484026" r:id="rId6"/>
    <p:sldLayoutId id="2147484027" r:id="rId7"/>
    <p:sldLayoutId id="2147484028" r:id="rId8"/>
    <p:sldLayoutId id="2147484029" r:id="rId9"/>
    <p:sldLayoutId id="2147484030" r:id="rId10"/>
    <p:sldLayoutId id="214748403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70000">
              <a:srgbClr val="181CC7"/>
            </a:gs>
            <a:gs pos="88000">
              <a:srgbClr val="7005D4"/>
            </a:gs>
            <a:gs pos="100000">
              <a:srgbClr val="8C3D91"/>
            </a:gs>
          </a:gsLst>
          <a:lin ang="5400000" scaled="0"/>
          <a:tileRect/>
        </a:gradFill>
        <a:effectLst/>
      </p:bgPr>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BD8E57A-21E3-4D09-AF4A-A65DF18883C1}" type="datetimeFigureOut">
              <a:rPr lang="en-US" smtClean="0">
                <a:solidFill>
                  <a:srgbClr val="D2D2D2">
                    <a:shade val="50000"/>
                  </a:srgbClr>
                </a:solidFill>
              </a:rPr>
              <a:pPr/>
              <a:t>12/13/2012</a:t>
            </a:fld>
            <a:endParaRPr lang="en-US">
              <a:solidFill>
                <a:srgbClr val="D2D2D2">
                  <a:shade val="50000"/>
                </a:srgbClr>
              </a:solidFill>
            </a:endParaRPr>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solidFill>
                <a:srgbClr val="D2D2D2">
                  <a:shade val="50000"/>
                </a:srgbClr>
              </a:solidFill>
            </a:endParaRPr>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F1C43B7-169A-4621-88D8-89B0600D35F3}" type="slidenum">
              <a:rPr lang="en-US" smtClean="0">
                <a:solidFill>
                  <a:srgbClr val="D2D2D2">
                    <a:shade val="50000"/>
                  </a:srgbClr>
                </a:solidFill>
              </a:rPr>
              <a:pPr/>
              <a:t>‹#›</a:t>
            </a:fld>
            <a:endParaRPr lang="en-US">
              <a:solidFill>
                <a:srgbClr val="D2D2D2">
                  <a:shade val="50000"/>
                </a:srgbClr>
              </a:solidFill>
            </a:endParaRPr>
          </a:p>
        </p:txBody>
      </p:sp>
    </p:spTree>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ari@stat.duke.edu" TargetMode="External"/><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7.wmf"/><Relationship Id="rId2" Type="http://schemas.openxmlformats.org/officeDocument/2006/relationships/tags" Target="../tags/tag11.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8.png"/><Relationship Id="rId4" Type="http://schemas.openxmlformats.org/officeDocument/2006/relationships/hyperlink" Target="http://www.lock5stat.com/statkey" TargetMode="Externa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tags" Target="../tags/tag14.xml"/><Relationship Id="rId1" Type="http://schemas.openxmlformats.org/officeDocument/2006/relationships/vmlDrawing" Target="../drawings/vmlDrawing3.vml"/><Relationship Id="rId5" Type="http://schemas.openxmlformats.org/officeDocument/2006/relationships/image" Target="../media/image9.wmf"/><Relationship Id="rId4" Type="http://schemas.openxmlformats.org/officeDocument/2006/relationships/oleObject" Target="../embeddings/oleObject5.bin"/></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tags" Target="../tags/tag17.xml"/><Relationship Id="rId1" Type="http://schemas.openxmlformats.org/officeDocument/2006/relationships/vmlDrawing" Target="../drawings/vmlDrawing4.vml"/><Relationship Id="rId5" Type="http://schemas.openxmlformats.org/officeDocument/2006/relationships/image" Target="../media/image10.wmf"/><Relationship Id="rId4" Type="http://schemas.openxmlformats.org/officeDocument/2006/relationships/oleObject" Target="../embeddings/oleObject6.bin"/></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tags" Target="../tags/tag18.xml"/><Relationship Id="rId1" Type="http://schemas.openxmlformats.org/officeDocument/2006/relationships/vmlDrawing" Target="../drawings/vmlDrawing5.vml"/><Relationship Id="rId5" Type="http://schemas.openxmlformats.org/officeDocument/2006/relationships/image" Target="../media/image11.wmf"/><Relationship Id="rId4" Type="http://schemas.openxmlformats.org/officeDocument/2006/relationships/oleObject" Target="../embeddings/oleObject7.bin"/></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7.xml"/><Relationship Id="rId1" Type="http://schemas.openxmlformats.org/officeDocument/2006/relationships/tags" Target="../tags/tag21.xml"/><Relationship Id="rId4" Type="http://schemas.openxmlformats.org/officeDocument/2006/relationships/hyperlink" Target="http://www.lock5stat.com/statkey" TargetMode="Externa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Layout" Target="../slideLayouts/slideLayout7.xml"/><Relationship Id="rId1" Type="http://schemas.openxmlformats.org/officeDocument/2006/relationships/tags" Target="../tags/tag24.xml"/><Relationship Id="rId4" Type="http://schemas.openxmlformats.org/officeDocument/2006/relationships/hyperlink" Target="http://www.lock5stat.com/statkey" TargetMode="External"/></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slideLayout" Target="../slideLayouts/slideLayout7.xml"/><Relationship Id="rId7" Type="http://schemas.openxmlformats.org/officeDocument/2006/relationships/image" Target="../media/image5.png"/><Relationship Id="rId2" Type="http://schemas.openxmlformats.org/officeDocument/2006/relationships/tags" Target="../tags/tag25.xml"/><Relationship Id="rId1" Type="http://schemas.openxmlformats.org/officeDocument/2006/relationships/vmlDrawing" Target="../drawings/vmlDrawing6.vml"/><Relationship Id="rId6" Type="http://schemas.openxmlformats.org/officeDocument/2006/relationships/image" Target="../media/image2.wmf"/><Relationship Id="rId11" Type="http://schemas.openxmlformats.org/officeDocument/2006/relationships/image" Target="../media/image4.wmf"/><Relationship Id="rId5" Type="http://schemas.openxmlformats.org/officeDocument/2006/relationships/oleObject" Target="../embeddings/oleObject8.bin"/><Relationship Id="rId10" Type="http://schemas.openxmlformats.org/officeDocument/2006/relationships/oleObject" Target="../embeddings/oleObject10.bin"/><Relationship Id="rId4" Type="http://schemas.openxmlformats.org/officeDocument/2006/relationships/notesSlide" Target="../notesSlides/notesSlide2.xml"/><Relationship Id="rId9" Type="http://schemas.openxmlformats.org/officeDocument/2006/relationships/image" Target="../media/image3.wmf"/></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6.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7.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8.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9.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0.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slideLayout" Target="../slideLayouts/slideLayout7.xml"/><Relationship Id="rId7" Type="http://schemas.openxmlformats.org/officeDocument/2006/relationships/image" Target="../media/image5.png"/><Relationship Id="rId2" Type="http://schemas.openxmlformats.org/officeDocument/2006/relationships/tags" Target="../tags/tag4.xml"/><Relationship Id="rId1" Type="http://schemas.openxmlformats.org/officeDocument/2006/relationships/vmlDrawing" Target="../drawings/vmlDrawing1.vml"/><Relationship Id="rId6" Type="http://schemas.openxmlformats.org/officeDocument/2006/relationships/image" Target="../media/image2.wmf"/><Relationship Id="rId11" Type="http://schemas.openxmlformats.org/officeDocument/2006/relationships/image" Target="../media/image4.wmf"/><Relationship Id="rId5" Type="http://schemas.openxmlformats.org/officeDocument/2006/relationships/oleObject" Target="../embeddings/oleObject1.bin"/><Relationship Id="rId10" Type="http://schemas.openxmlformats.org/officeDocument/2006/relationships/oleObject" Target="../embeddings/oleObject3.bin"/><Relationship Id="rId4" Type="http://schemas.openxmlformats.org/officeDocument/2006/relationships/notesSlide" Target="../notesSlides/notesSlide1.xml"/><Relationship Id="rId9" Type="http://schemas.openxmlformats.org/officeDocument/2006/relationships/image" Target="../media/image3.wmf"/></Relationships>
</file>

<file path=ppt/slides/_rels/slide3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Layout" Target="../slideLayouts/slideLayout7.xml"/><Relationship Id="rId1" Type="http://schemas.openxmlformats.org/officeDocument/2006/relationships/tags" Target="../tags/tag31.xml"/><Relationship Id="rId4" Type="http://schemas.openxmlformats.org/officeDocument/2006/relationships/hyperlink" Target="http://www.lock5stat.com/statkey" TargetMode="Externa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2.xml"/></Relationships>
</file>

<file path=ppt/slides/_rels/slide3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slideLayout" Target="../slideLayouts/slideLayout7.xml"/><Relationship Id="rId1" Type="http://schemas.openxmlformats.org/officeDocument/2006/relationships/tags" Target="../tags/tag33.xml"/><Relationship Id="rId4" Type="http://schemas.openxmlformats.org/officeDocument/2006/relationships/image" Target="../media/image16.png"/></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4.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5.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ags" Target="../tags/tag36.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7.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8.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9.xml"/></Relationships>
</file>

<file path=ppt/slides/_rels/slide39.xml.rels><?xml version="1.0" encoding="UTF-8" standalone="yes"?>
<Relationships xmlns="http://schemas.openxmlformats.org/package/2006/relationships"><Relationship Id="rId3" Type="http://schemas.openxmlformats.org/officeDocument/2006/relationships/hyperlink" Target="mailto:kari@stat.duke.edu" TargetMode="External"/><Relationship Id="rId2" Type="http://schemas.openxmlformats.org/officeDocument/2006/relationships/slideLayout" Target="../slideLayouts/slideLayout7.xml"/><Relationship Id="rId1" Type="http://schemas.openxmlformats.org/officeDocument/2006/relationships/tags" Target="../tags/tag40.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hyperlink" Target="http://www.youtube.com/watch?v=3ESGpRUMj9E" TargetMode="External"/><Relationship Id="rId2" Type="http://schemas.openxmlformats.org/officeDocument/2006/relationships/slideLayout" Target="../slideLayouts/slideLayout7.xml"/><Relationship Id="rId1" Type="http://schemas.openxmlformats.org/officeDocument/2006/relationships/tags" Target="../tags/tag8.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914400"/>
            <a:ext cx="8610600" cy="1446550"/>
          </a:xfrm>
          <a:prstGeom prst="rect">
            <a:avLst/>
          </a:prstGeom>
          <a:noFill/>
        </p:spPr>
        <p:txBody>
          <a:bodyPr wrap="square" rtlCol="0">
            <a:spAutoFit/>
          </a:bodyPr>
          <a:lstStyle/>
          <a:p>
            <a:pPr algn="ctr"/>
            <a:r>
              <a:rPr lang="en-US" sz="4400" b="1" dirty="0" smtClean="0">
                <a:solidFill>
                  <a:schemeClr val="accent4">
                    <a:lumMod val="75000"/>
                  </a:schemeClr>
                </a:solidFill>
                <a:effectLst>
                  <a:outerShdw blurRad="38100" dist="38100" dir="2700000" algn="tl">
                    <a:srgbClr val="000000">
                      <a:alpha val="43137"/>
                    </a:srgbClr>
                  </a:outerShdw>
                </a:effectLst>
                <a:latin typeface="Cambria" pitchFamily="18" charset="0"/>
              </a:rPr>
              <a:t>Understanding the </a:t>
            </a:r>
            <a:r>
              <a:rPr lang="en-US" sz="4400" b="1" dirty="0">
                <a:solidFill>
                  <a:schemeClr val="accent4">
                    <a:lumMod val="75000"/>
                  </a:schemeClr>
                </a:solidFill>
                <a:effectLst>
                  <a:outerShdw blurRad="38100" dist="38100" dir="2700000" algn="tl">
                    <a:srgbClr val="000000">
                      <a:alpha val="43137"/>
                    </a:srgbClr>
                  </a:outerShdw>
                </a:effectLst>
                <a:latin typeface="Cambria" pitchFamily="18" charset="0"/>
              </a:rPr>
              <a:t>P</a:t>
            </a:r>
            <a:r>
              <a:rPr lang="en-US" sz="4400" b="1" dirty="0" smtClean="0">
                <a:solidFill>
                  <a:schemeClr val="accent4">
                    <a:lumMod val="75000"/>
                  </a:schemeClr>
                </a:solidFill>
                <a:effectLst>
                  <a:outerShdw blurRad="38100" dist="38100" dir="2700000" algn="tl">
                    <a:srgbClr val="000000">
                      <a:alpha val="43137"/>
                    </a:srgbClr>
                  </a:outerShdw>
                </a:effectLst>
                <a:latin typeface="Cambria" pitchFamily="18" charset="0"/>
              </a:rPr>
              <a:t>-value… Really!</a:t>
            </a:r>
            <a:endParaRPr lang="en-US" sz="4400" b="1" dirty="0">
              <a:solidFill>
                <a:schemeClr val="accent4">
                  <a:lumMod val="75000"/>
                </a:schemeClr>
              </a:solidFill>
              <a:effectLst>
                <a:outerShdw blurRad="38100" dist="38100" dir="2700000" algn="tl">
                  <a:srgbClr val="000000">
                    <a:alpha val="43137"/>
                  </a:srgbClr>
                </a:outerShdw>
              </a:effectLst>
              <a:latin typeface="Cambria" pitchFamily="18" charset="0"/>
            </a:endParaRPr>
          </a:p>
        </p:txBody>
      </p:sp>
      <p:sp>
        <p:nvSpPr>
          <p:cNvPr id="3" name="TextBox 2"/>
          <p:cNvSpPr txBox="1"/>
          <p:nvPr/>
        </p:nvSpPr>
        <p:spPr>
          <a:xfrm>
            <a:off x="304800" y="2971800"/>
            <a:ext cx="8610600" cy="3385542"/>
          </a:xfrm>
          <a:prstGeom prst="rect">
            <a:avLst/>
          </a:prstGeom>
          <a:noFill/>
        </p:spPr>
        <p:txBody>
          <a:bodyPr wrap="square" rtlCol="0">
            <a:spAutoFit/>
          </a:bodyPr>
          <a:lstStyle/>
          <a:p>
            <a:pPr algn="ctr"/>
            <a:r>
              <a:rPr lang="en-US" sz="2800" b="1" dirty="0" smtClean="0">
                <a:latin typeface="Cambria" pitchFamily="18" charset="0"/>
              </a:rPr>
              <a:t>Kari Lock Morgan</a:t>
            </a:r>
          </a:p>
          <a:p>
            <a:pPr algn="ctr"/>
            <a:r>
              <a:rPr lang="en-US" sz="2400" i="1" dirty="0" smtClean="0">
                <a:latin typeface="Cambria" pitchFamily="18" charset="0"/>
              </a:rPr>
              <a:t>Department of Statistical Science, Duke University</a:t>
            </a:r>
          </a:p>
          <a:p>
            <a:pPr algn="ctr"/>
            <a:r>
              <a:rPr lang="en-US" sz="2400" dirty="0" smtClean="0">
                <a:latin typeface="Cambria" pitchFamily="18" charset="0"/>
                <a:hlinkClick r:id="rId3"/>
              </a:rPr>
              <a:t>kari@stat.duke.edu</a:t>
            </a:r>
            <a:r>
              <a:rPr lang="en-US" sz="2400" dirty="0" smtClean="0">
                <a:latin typeface="Cambria" pitchFamily="18" charset="0"/>
              </a:rPr>
              <a:t> </a:t>
            </a:r>
          </a:p>
          <a:p>
            <a:pPr algn="ctr"/>
            <a:endParaRPr lang="en-US" sz="2800" dirty="0" smtClean="0">
              <a:latin typeface="Cambria" pitchFamily="18" charset="0"/>
            </a:endParaRPr>
          </a:p>
          <a:p>
            <a:pPr algn="ctr"/>
            <a:r>
              <a:rPr lang="en-US" sz="2400" dirty="0" smtClean="0">
                <a:latin typeface="Cambria" pitchFamily="18" charset="0"/>
              </a:rPr>
              <a:t>with Robin Lock, Patti Frazer Lock, Eric Lock, Dennis Lock</a:t>
            </a:r>
          </a:p>
          <a:p>
            <a:pPr algn="ctr"/>
            <a:r>
              <a:rPr lang="en-US" sz="2400" b="1" i="1" dirty="0" smtClean="0">
                <a:solidFill>
                  <a:schemeClr val="accent2"/>
                </a:solidFill>
                <a:latin typeface="Cambria" pitchFamily="18" charset="0"/>
              </a:rPr>
              <a:t>Statistics: Unlocking the Power of Data</a:t>
            </a:r>
          </a:p>
          <a:p>
            <a:pPr algn="ctr"/>
            <a:endParaRPr lang="en-US" sz="1400" i="1" dirty="0" smtClean="0">
              <a:latin typeface="Cambria" pitchFamily="18" charset="0"/>
            </a:endParaRPr>
          </a:p>
          <a:p>
            <a:pPr algn="ctr"/>
            <a:r>
              <a:rPr lang="en-US" sz="2400" dirty="0" smtClean="0">
                <a:latin typeface="Cambria" pitchFamily="18" charset="0"/>
              </a:rPr>
              <a:t>Wiley Faculty Network</a:t>
            </a:r>
          </a:p>
          <a:p>
            <a:pPr algn="ctr"/>
            <a:r>
              <a:rPr lang="en-US" sz="2400" dirty="0" smtClean="0">
                <a:latin typeface="Cambria" pitchFamily="18" charset="0"/>
              </a:rPr>
              <a:t>10/11/12</a:t>
            </a:r>
            <a:endParaRPr lang="en-US" sz="2800" dirty="0" smtClean="0">
              <a:latin typeface="Cambria" pitchFamily="18" charset="0"/>
            </a:endParaRPr>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81200" y="1219200"/>
            <a:ext cx="5181600" cy="584775"/>
          </a:xfrm>
          <a:prstGeom prst="rect">
            <a:avLst/>
          </a:prstGeom>
          <a:noFill/>
        </p:spPr>
        <p:txBody>
          <a:bodyPr wrap="square" rtlCol="0">
            <a:spAutoFit/>
          </a:bodyPr>
          <a:lstStyle/>
          <a:p>
            <a:pPr algn="ctr"/>
            <a:r>
              <a:rPr lang="en-US" sz="3200" dirty="0" smtClean="0">
                <a:solidFill>
                  <a:prstClr val="black"/>
                </a:solidFill>
                <a:latin typeface="Cambria" pitchFamily="18" charset="0"/>
                <a:cs typeface="Times New Roman" pitchFamily="18" charset="0"/>
                <a:hlinkClick r:id="rId4"/>
              </a:rPr>
              <a:t>www.lock5stat.com/statkey</a:t>
            </a:r>
            <a:r>
              <a:rPr lang="en-US" sz="3200" dirty="0" smtClean="0">
                <a:solidFill>
                  <a:prstClr val="black"/>
                </a:solidFill>
                <a:latin typeface="Cambria" pitchFamily="18" charset="0"/>
                <a:cs typeface="Times New Roman" pitchFamily="18" charset="0"/>
              </a:rPr>
              <a:t> </a:t>
            </a:r>
          </a:p>
        </p:txBody>
      </p:sp>
      <p:sp>
        <p:nvSpPr>
          <p:cNvPr id="3" name="Title 1"/>
          <p:cNvSpPr txBox="1">
            <a:spLocks/>
          </p:cNvSpPr>
          <p:nvPr/>
        </p:nvSpPr>
        <p:spPr>
          <a:xfrm>
            <a:off x="533400" y="457200"/>
            <a:ext cx="8153400" cy="9144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Simulate with </a:t>
            </a:r>
            <a:r>
              <a:rPr lang="en-US" sz="4400" b="1" dirty="0" err="1" smtClean="0">
                <a:solidFill>
                  <a:srgbClr val="68007F">
                    <a:lumMod val="75000"/>
                  </a:srgbClr>
                </a:solidFill>
                <a:latin typeface="Cambria" pitchFamily="18" charset="0"/>
              </a:rPr>
              <a:t>StatKey</a:t>
            </a:r>
            <a:endParaRPr lang="en-US" sz="4000" b="1" dirty="0">
              <a:solidFill>
                <a:srgbClr val="68007F">
                  <a:lumMod val="75000"/>
                </a:srgbClr>
              </a:solidFill>
              <a:latin typeface="Cambria" pitchFamily="18" charset="0"/>
            </a:endParaRPr>
          </a:p>
        </p:txBody>
      </p:sp>
      <p:pic>
        <p:nvPicPr>
          <p:cNvPr id="98306" name="Picture 2"/>
          <p:cNvPicPr>
            <a:picLocks noChangeAspect="1" noChangeArrowheads="1"/>
          </p:cNvPicPr>
          <p:nvPr/>
        </p:nvPicPr>
        <p:blipFill>
          <a:blip r:embed="rId5" cstate="print"/>
          <a:srcRect/>
          <a:stretch>
            <a:fillRect/>
          </a:stretch>
        </p:blipFill>
        <p:spPr bwMode="auto">
          <a:xfrm>
            <a:off x="1295400" y="1905000"/>
            <a:ext cx="6858000" cy="4512669"/>
          </a:xfrm>
          <a:prstGeom prst="rect">
            <a:avLst/>
          </a:prstGeom>
          <a:noFill/>
          <a:ln w="9525">
            <a:noFill/>
            <a:miter lim="800000"/>
            <a:headEnd/>
            <a:tailEnd/>
          </a:ln>
        </p:spPr>
      </p:pic>
      <p:graphicFrame>
        <p:nvGraphicFramePr>
          <p:cNvPr id="5" name="Object 4"/>
          <p:cNvGraphicFramePr>
            <a:graphicFrameLocks noChangeAspect="1"/>
          </p:cNvGraphicFramePr>
          <p:nvPr/>
        </p:nvGraphicFramePr>
        <p:xfrm>
          <a:off x="6477000" y="4800600"/>
          <a:ext cx="1676400" cy="609600"/>
        </p:xfrm>
        <a:graphic>
          <a:graphicData uri="http://schemas.openxmlformats.org/presentationml/2006/ole">
            <mc:AlternateContent xmlns:mc="http://schemas.openxmlformats.org/markup-compatibility/2006">
              <mc:Choice xmlns:v="urn:schemas-microsoft-com:vml" Requires="v">
                <p:oleObj spid="_x0000_s107536" name="Equation" r:id="rId6" imgW="977760" imgH="355320" progId="Equation.DSMT4">
                  <p:embed/>
                </p:oleObj>
              </mc:Choice>
              <mc:Fallback>
                <p:oleObj name="Equation" r:id="rId6" imgW="977760" imgH="355320" progId="Equation.DSMT4">
                  <p:embed/>
                  <p:pic>
                    <p:nvPicPr>
                      <p:cNvPr id="0" name="Picture 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77000" y="4800600"/>
                        <a:ext cx="167640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98306"/>
                                        </p:tgtEl>
                                        <p:attrNameLst>
                                          <p:attrName>style.visibility</p:attrName>
                                        </p:attrNameLst>
                                      </p:cBhvr>
                                      <p:to>
                                        <p:strVal val="visible"/>
                                      </p:to>
                                    </p:set>
                                    <p:anim calcmode="lin" valueType="num">
                                      <p:cBhvr>
                                        <p:cTn id="7" dur="500" fill="hold"/>
                                        <p:tgtEl>
                                          <p:spTgt spid="98306"/>
                                        </p:tgtEl>
                                        <p:attrNameLst>
                                          <p:attrName>ppt_w</p:attrName>
                                        </p:attrNameLst>
                                      </p:cBhvr>
                                      <p:tavLst>
                                        <p:tav tm="0">
                                          <p:val>
                                            <p:fltVal val="0"/>
                                          </p:val>
                                        </p:tav>
                                        <p:tav tm="100000">
                                          <p:val>
                                            <p:strVal val="#ppt_w"/>
                                          </p:val>
                                        </p:tav>
                                      </p:tavLst>
                                    </p:anim>
                                    <p:anim calcmode="lin" valueType="num">
                                      <p:cBhvr>
                                        <p:cTn id="8" dur="500" fill="hold"/>
                                        <p:tgtEl>
                                          <p:spTgt spid="98306"/>
                                        </p:tgtEl>
                                        <p:attrNameLst>
                                          <p:attrName>ppt_h</p:attrName>
                                        </p:attrNameLst>
                                      </p:cBhvr>
                                      <p:tavLst>
                                        <p:tav tm="0">
                                          <p:val>
                                            <p:fltVal val="0"/>
                                          </p:val>
                                        </p:tav>
                                        <p:tav tm="100000">
                                          <p:val>
                                            <p:strVal val="#ppt_h"/>
                                          </p:val>
                                        </p:tav>
                                      </p:tavLst>
                                    </p:anim>
                                    <p:animEffect transition="in" filter="fade">
                                      <p:cBhvr>
                                        <p:cTn id="9" dur="500"/>
                                        <p:tgtEl>
                                          <p:spTgt spid="98306"/>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1389995"/>
            <a:ext cx="8153400" cy="4401205"/>
          </a:xfrm>
          <a:prstGeom prst="rect">
            <a:avLst/>
          </a:prstGeom>
          <a:noFill/>
        </p:spPr>
        <p:txBody>
          <a:bodyPr wrap="square" rtlCol="0">
            <a:spAutoFit/>
          </a:bodyPr>
          <a:lstStyle/>
          <a:p>
            <a:pPr>
              <a:buFont typeface="Arial" pitchFamily="34" charset="0"/>
              <a:buChar char="•"/>
            </a:pPr>
            <a:r>
              <a:rPr lang="en-US" sz="2800" dirty="0" smtClean="0">
                <a:solidFill>
                  <a:prstClr val="black"/>
                </a:solidFill>
                <a:latin typeface="Cambria" pitchFamily="18" charset="0"/>
                <a:cs typeface="Times New Roman" pitchFamily="18" charset="0"/>
              </a:rPr>
              <a:t> In a randomized experiment on treating cocaine addiction, 48 people were randomly assigned to take either </a:t>
            </a:r>
            <a:r>
              <a:rPr lang="en-US" sz="2800" dirty="0" err="1" smtClean="0">
                <a:solidFill>
                  <a:prstClr val="black"/>
                </a:solidFill>
                <a:latin typeface="Cambria" pitchFamily="18" charset="0"/>
                <a:cs typeface="Times New Roman" pitchFamily="18" charset="0"/>
              </a:rPr>
              <a:t>Desipramine</a:t>
            </a:r>
            <a:r>
              <a:rPr lang="en-US" sz="2800" dirty="0" smtClean="0">
                <a:solidFill>
                  <a:prstClr val="black"/>
                </a:solidFill>
                <a:latin typeface="Cambria" pitchFamily="18" charset="0"/>
                <a:cs typeface="Times New Roman" pitchFamily="18" charset="0"/>
              </a:rPr>
              <a:t> (a new drug), or Lithium (an existing drug)</a:t>
            </a:r>
          </a:p>
          <a:p>
            <a:pPr>
              <a:buFont typeface="Arial" pitchFamily="34" charset="0"/>
              <a:buChar char="•"/>
            </a:pPr>
            <a:endParaRPr lang="en-US" sz="2800" dirty="0" smtClean="0">
              <a:solidFill>
                <a:prstClr val="black"/>
              </a:solidFill>
              <a:latin typeface="Cambria" pitchFamily="18" charset="0"/>
              <a:cs typeface="Times New Roman" pitchFamily="18" charset="0"/>
            </a:endParaRPr>
          </a:p>
          <a:p>
            <a:pPr>
              <a:buFont typeface="Arial" pitchFamily="34" charset="0"/>
              <a:buChar char="•"/>
            </a:pPr>
            <a:r>
              <a:rPr lang="en-US" sz="2800" dirty="0" smtClean="0">
                <a:solidFill>
                  <a:prstClr val="black"/>
                </a:solidFill>
                <a:latin typeface="Cambria" pitchFamily="18" charset="0"/>
                <a:cs typeface="Times New Roman" pitchFamily="18" charset="0"/>
              </a:rPr>
              <a:t> The outcome variable is whether or not a patient relapsed</a:t>
            </a:r>
          </a:p>
          <a:p>
            <a:pPr>
              <a:buFont typeface="Arial" pitchFamily="34" charset="0"/>
              <a:buChar char="•"/>
            </a:pPr>
            <a:endParaRPr lang="en-US" sz="2800" dirty="0" smtClean="0">
              <a:solidFill>
                <a:prstClr val="black"/>
              </a:solidFill>
              <a:latin typeface="Cambria" pitchFamily="18" charset="0"/>
              <a:cs typeface="Times New Roman" pitchFamily="18" charset="0"/>
            </a:endParaRPr>
          </a:p>
          <a:p>
            <a:pPr>
              <a:buFont typeface="Arial" pitchFamily="34" charset="0"/>
              <a:buChar char="•"/>
            </a:pPr>
            <a:r>
              <a:rPr lang="en-US" sz="2800" dirty="0" smtClean="0">
                <a:solidFill>
                  <a:prstClr val="black"/>
                </a:solidFill>
                <a:latin typeface="Cambria" pitchFamily="18" charset="0"/>
                <a:cs typeface="Times New Roman" pitchFamily="18" charset="0"/>
              </a:rPr>
              <a:t> Is </a:t>
            </a:r>
            <a:r>
              <a:rPr lang="en-US" sz="2800" dirty="0" err="1" smtClean="0">
                <a:solidFill>
                  <a:prstClr val="black"/>
                </a:solidFill>
                <a:latin typeface="Cambria" pitchFamily="18" charset="0"/>
                <a:cs typeface="Times New Roman" pitchFamily="18" charset="0"/>
              </a:rPr>
              <a:t>Desipramine</a:t>
            </a:r>
            <a:r>
              <a:rPr lang="en-US" sz="2800" dirty="0" smtClean="0">
                <a:solidFill>
                  <a:prstClr val="black"/>
                </a:solidFill>
                <a:latin typeface="Cambria" pitchFamily="18" charset="0"/>
                <a:cs typeface="Times New Roman" pitchFamily="18" charset="0"/>
              </a:rPr>
              <a:t> significantly better than Lithium at treating cocaine addiction?</a:t>
            </a:r>
            <a:endParaRPr lang="en-US" sz="2800" dirty="0">
              <a:solidFill>
                <a:prstClr val="black"/>
              </a:solidFill>
              <a:cs typeface="Times New Roman" pitchFamily="18" charset="0"/>
            </a:endParaRPr>
          </a:p>
        </p:txBody>
      </p:sp>
      <p:sp>
        <p:nvSpPr>
          <p:cNvPr id="3" name="Title 1"/>
          <p:cNvSpPr txBox="1">
            <a:spLocks/>
          </p:cNvSpPr>
          <p:nvPr/>
        </p:nvSpPr>
        <p:spPr>
          <a:xfrm>
            <a:off x="533400" y="533400"/>
            <a:ext cx="8153400" cy="12192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Cocaine Addiction</a:t>
            </a:r>
            <a:endParaRPr lang="en-US" sz="4000" b="1" dirty="0">
              <a:solidFill>
                <a:srgbClr val="68007F">
                  <a:lumMod val="75000"/>
                </a:srgbClr>
              </a:solidFill>
              <a:latin typeface="Cambria" pitchFamily="18" charset="0"/>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1828800" y="685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54" name="Oval 53"/>
          <p:cNvSpPr/>
          <p:nvPr/>
        </p:nvSpPr>
        <p:spPr>
          <a:xfrm>
            <a:off x="2286000" y="685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55" name="Oval 54"/>
          <p:cNvSpPr/>
          <p:nvPr/>
        </p:nvSpPr>
        <p:spPr>
          <a:xfrm>
            <a:off x="2743200" y="685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61" name="Oval 60"/>
          <p:cNvSpPr/>
          <p:nvPr/>
        </p:nvSpPr>
        <p:spPr>
          <a:xfrm>
            <a:off x="3200400" y="685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63" name="Oval 62"/>
          <p:cNvSpPr/>
          <p:nvPr/>
        </p:nvSpPr>
        <p:spPr>
          <a:xfrm>
            <a:off x="3657600" y="685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64" name="Oval 63"/>
          <p:cNvSpPr/>
          <p:nvPr/>
        </p:nvSpPr>
        <p:spPr>
          <a:xfrm>
            <a:off x="4114800" y="685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65" name="Oval 64"/>
          <p:cNvSpPr/>
          <p:nvPr/>
        </p:nvSpPr>
        <p:spPr>
          <a:xfrm>
            <a:off x="1828800" y="11430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67" name="Oval 66"/>
          <p:cNvSpPr/>
          <p:nvPr/>
        </p:nvSpPr>
        <p:spPr>
          <a:xfrm>
            <a:off x="2286000" y="11430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68" name="Oval 67"/>
          <p:cNvSpPr/>
          <p:nvPr/>
        </p:nvSpPr>
        <p:spPr>
          <a:xfrm>
            <a:off x="2743200" y="11430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69" name="Oval 68"/>
          <p:cNvSpPr/>
          <p:nvPr/>
        </p:nvSpPr>
        <p:spPr>
          <a:xfrm>
            <a:off x="3200400" y="11430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70" name="Oval 69"/>
          <p:cNvSpPr/>
          <p:nvPr/>
        </p:nvSpPr>
        <p:spPr>
          <a:xfrm>
            <a:off x="3657600" y="11430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71" name="Oval 70"/>
          <p:cNvSpPr/>
          <p:nvPr/>
        </p:nvSpPr>
        <p:spPr>
          <a:xfrm>
            <a:off x="4114800" y="11430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72" name="Oval 71"/>
          <p:cNvSpPr/>
          <p:nvPr/>
        </p:nvSpPr>
        <p:spPr>
          <a:xfrm>
            <a:off x="1828800" y="1600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73" name="Oval 72"/>
          <p:cNvSpPr/>
          <p:nvPr/>
        </p:nvSpPr>
        <p:spPr>
          <a:xfrm>
            <a:off x="2286000" y="1600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74" name="Oval 73"/>
          <p:cNvSpPr/>
          <p:nvPr/>
        </p:nvSpPr>
        <p:spPr>
          <a:xfrm>
            <a:off x="2743200" y="1600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75" name="Oval 74"/>
          <p:cNvSpPr/>
          <p:nvPr/>
        </p:nvSpPr>
        <p:spPr>
          <a:xfrm>
            <a:off x="3200400" y="1600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76" name="Oval 75"/>
          <p:cNvSpPr/>
          <p:nvPr/>
        </p:nvSpPr>
        <p:spPr>
          <a:xfrm>
            <a:off x="3657600" y="1600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77" name="Oval 76"/>
          <p:cNvSpPr/>
          <p:nvPr/>
        </p:nvSpPr>
        <p:spPr>
          <a:xfrm>
            <a:off x="4114800" y="1600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78" name="Oval 77"/>
          <p:cNvSpPr/>
          <p:nvPr/>
        </p:nvSpPr>
        <p:spPr>
          <a:xfrm>
            <a:off x="1828800" y="2057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79" name="Oval 78"/>
          <p:cNvSpPr/>
          <p:nvPr/>
        </p:nvSpPr>
        <p:spPr>
          <a:xfrm>
            <a:off x="2286000" y="2057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80" name="Oval 79"/>
          <p:cNvSpPr/>
          <p:nvPr/>
        </p:nvSpPr>
        <p:spPr>
          <a:xfrm>
            <a:off x="2743200" y="2057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81" name="Oval 80"/>
          <p:cNvSpPr/>
          <p:nvPr/>
        </p:nvSpPr>
        <p:spPr>
          <a:xfrm>
            <a:off x="3200400" y="2057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82" name="Oval 81"/>
          <p:cNvSpPr/>
          <p:nvPr/>
        </p:nvSpPr>
        <p:spPr>
          <a:xfrm>
            <a:off x="3657600" y="2057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83" name="Oval 82"/>
          <p:cNvSpPr/>
          <p:nvPr/>
        </p:nvSpPr>
        <p:spPr>
          <a:xfrm>
            <a:off x="4114800" y="2057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84" name="Oval 83"/>
          <p:cNvSpPr/>
          <p:nvPr/>
        </p:nvSpPr>
        <p:spPr>
          <a:xfrm>
            <a:off x="4572000" y="685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85" name="Oval 84"/>
          <p:cNvSpPr/>
          <p:nvPr/>
        </p:nvSpPr>
        <p:spPr>
          <a:xfrm>
            <a:off x="5029200" y="685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86" name="Oval 85"/>
          <p:cNvSpPr/>
          <p:nvPr/>
        </p:nvSpPr>
        <p:spPr>
          <a:xfrm>
            <a:off x="5486400" y="685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87" name="Oval 86"/>
          <p:cNvSpPr/>
          <p:nvPr/>
        </p:nvSpPr>
        <p:spPr>
          <a:xfrm>
            <a:off x="5943600" y="685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88" name="Oval 87"/>
          <p:cNvSpPr/>
          <p:nvPr/>
        </p:nvSpPr>
        <p:spPr>
          <a:xfrm>
            <a:off x="6400800" y="685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89" name="Oval 88"/>
          <p:cNvSpPr/>
          <p:nvPr/>
        </p:nvSpPr>
        <p:spPr>
          <a:xfrm>
            <a:off x="6858000" y="685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0" name="Oval 89"/>
          <p:cNvSpPr/>
          <p:nvPr/>
        </p:nvSpPr>
        <p:spPr>
          <a:xfrm>
            <a:off x="4572000" y="11430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1" name="Oval 90"/>
          <p:cNvSpPr/>
          <p:nvPr/>
        </p:nvSpPr>
        <p:spPr>
          <a:xfrm>
            <a:off x="5029200" y="11430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2" name="Oval 91"/>
          <p:cNvSpPr/>
          <p:nvPr/>
        </p:nvSpPr>
        <p:spPr>
          <a:xfrm>
            <a:off x="5486400" y="11430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3" name="Oval 92"/>
          <p:cNvSpPr/>
          <p:nvPr/>
        </p:nvSpPr>
        <p:spPr>
          <a:xfrm>
            <a:off x="5943600" y="11430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4" name="Oval 93"/>
          <p:cNvSpPr/>
          <p:nvPr/>
        </p:nvSpPr>
        <p:spPr>
          <a:xfrm>
            <a:off x="6400800" y="11430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5" name="Oval 94"/>
          <p:cNvSpPr/>
          <p:nvPr/>
        </p:nvSpPr>
        <p:spPr>
          <a:xfrm>
            <a:off x="6858000" y="11430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6" name="Oval 95"/>
          <p:cNvSpPr/>
          <p:nvPr/>
        </p:nvSpPr>
        <p:spPr>
          <a:xfrm>
            <a:off x="4572000" y="1600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7" name="Oval 96"/>
          <p:cNvSpPr/>
          <p:nvPr/>
        </p:nvSpPr>
        <p:spPr>
          <a:xfrm>
            <a:off x="5029200" y="1600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8" name="Oval 97"/>
          <p:cNvSpPr/>
          <p:nvPr/>
        </p:nvSpPr>
        <p:spPr>
          <a:xfrm>
            <a:off x="5486400" y="1600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9" name="Oval 98"/>
          <p:cNvSpPr/>
          <p:nvPr/>
        </p:nvSpPr>
        <p:spPr>
          <a:xfrm>
            <a:off x="5943600" y="1600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00" name="Oval 99"/>
          <p:cNvSpPr/>
          <p:nvPr/>
        </p:nvSpPr>
        <p:spPr>
          <a:xfrm>
            <a:off x="6400800" y="1600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01" name="Oval 100"/>
          <p:cNvSpPr/>
          <p:nvPr/>
        </p:nvSpPr>
        <p:spPr>
          <a:xfrm>
            <a:off x="6858000" y="1600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02" name="Oval 101"/>
          <p:cNvSpPr/>
          <p:nvPr/>
        </p:nvSpPr>
        <p:spPr>
          <a:xfrm>
            <a:off x="4572000" y="2057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03" name="Oval 102"/>
          <p:cNvSpPr/>
          <p:nvPr/>
        </p:nvSpPr>
        <p:spPr>
          <a:xfrm>
            <a:off x="5029200" y="2057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04" name="Oval 103"/>
          <p:cNvSpPr/>
          <p:nvPr/>
        </p:nvSpPr>
        <p:spPr>
          <a:xfrm>
            <a:off x="5486400" y="2057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05" name="Oval 104"/>
          <p:cNvSpPr/>
          <p:nvPr/>
        </p:nvSpPr>
        <p:spPr>
          <a:xfrm>
            <a:off x="5943600" y="2057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06" name="Oval 105"/>
          <p:cNvSpPr/>
          <p:nvPr/>
        </p:nvSpPr>
        <p:spPr>
          <a:xfrm>
            <a:off x="6400800" y="2057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07" name="Oval 106"/>
          <p:cNvSpPr/>
          <p:nvPr/>
        </p:nvSpPr>
        <p:spPr>
          <a:xfrm>
            <a:off x="6858000" y="2057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cxnSp>
        <p:nvCxnSpPr>
          <p:cNvPr id="109" name="Straight Arrow Connector 108"/>
          <p:cNvCxnSpPr/>
          <p:nvPr/>
        </p:nvCxnSpPr>
        <p:spPr>
          <a:xfrm rot="10800000" flipV="1">
            <a:off x="2057400" y="2667000"/>
            <a:ext cx="2514600" cy="12192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11" name="Straight Arrow Connector 110"/>
          <p:cNvCxnSpPr/>
          <p:nvPr/>
        </p:nvCxnSpPr>
        <p:spPr>
          <a:xfrm>
            <a:off x="4572000" y="2667000"/>
            <a:ext cx="2590800" cy="12954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16" name="Oval 115"/>
          <p:cNvSpPr/>
          <p:nvPr/>
        </p:nvSpPr>
        <p:spPr>
          <a:xfrm>
            <a:off x="1828800" y="4267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17" name="Oval 116"/>
          <p:cNvSpPr/>
          <p:nvPr/>
        </p:nvSpPr>
        <p:spPr>
          <a:xfrm>
            <a:off x="2286000" y="4267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18" name="Oval 117"/>
          <p:cNvSpPr/>
          <p:nvPr/>
        </p:nvSpPr>
        <p:spPr>
          <a:xfrm>
            <a:off x="2743200" y="4267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19" name="Oval 118"/>
          <p:cNvSpPr/>
          <p:nvPr/>
        </p:nvSpPr>
        <p:spPr>
          <a:xfrm>
            <a:off x="3200400" y="4267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20" name="Oval 119"/>
          <p:cNvSpPr/>
          <p:nvPr/>
        </p:nvSpPr>
        <p:spPr>
          <a:xfrm>
            <a:off x="914400" y="4724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21" name="Oval 120"/>
          <p:cNvSpPr/>
          <p:nvPr/>
        </p:nvSpPr>
        <p:spPr>
          <a:xfrm>
            <a:off x="1371600" y="4724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22" name="Oval 121"/>
          <p:cNvSpPr/>
          <p:nvPr/>
        </p:nvSpPr>
        <p:spPr>
          <a:xfrm>
            <a:off x="1828800" y="4724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23" name="Oval 122"/>
          <p:cNvSpPr/>
          <p:nvPr/>
        </p:nvSpPr>
        <p:spPr>
          <a:xfrm>
            <a:off x="2286000" y="4724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24" name="Oval 123"/>
          <p:cNvSpPr/>
          <p:nvPr/>
        </p:nvSpPr>
        <p:spPr>
          <a:xfrm>
            <a:off x="2743200" y="4724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25" name="Oval 124"/>
          <p:cNvSpPr/>
          <p:nvPr/>
        </p:nvSpPr>
        <p:spPr>
          <a:xfrm>
            <a:off x="3200400" y="4724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26" name="Oval 125"/>
          <p:cNvSpPr/>
          <p:nvPr/>
        </p:nvSpPr>
        <p:spPr>
          <a:xfrm>
            <a:off x="914400" y="51816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27" name="Oval 126"/>
          <p:cNvSpPr/>
          <p:nvPr/>
        </p:nvSpPr>
        <p:spPr>
          <a:xfrm>
            <a:off x="1371600" y="51816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28" name="Oval 127"/>
          <p:cNvSpPr/>
          <p:nvPr/>
        </p:nvSpPr>
        <p:spPr>
          <a:xfrm>
            <a:off x="1828800" y="51816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29" name="Oval 128"/>
          <p:cNvSpPr/>
          <p:nvPr/>
        </p:nvSpPr>
        <p:spPr>
          <a:xfrm>
            <a:off x="2286000" y="51816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30" name="Oval 129"/>
          <p:cNvSpPr/>
          <p:nvPr/>
        </p:nvSpPr>
        <p:spPr>
          <a:xfrm>
            <a:off x="2743200" y="51816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31" name="Oval 130"/>
          <p:cNvSpPr/>
          <p:nvPr/>
        </p:nvSpPr>
        <p:spPr>
          <a:xfrm>
            <a:off x="3200400" y="51816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32" name="Oval 131"/>
          <p:cNvSpPr/>
          <p:nvPr/>
        </p:nvSpPr>
        <p:spPr>
          <a:xfrm>
            <a:off x="914400" y="5638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33" name="Oval 132"/>
          <p:cNvSpPr/>
          <p:nvPr/>
        </p:nvSpPr>
        <p:spPr>
          <a:xfrm>
            <a:off x="1371600" y="5638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34" name="Oval 133"/>
          <p:cNvSpPr/>
          <p:nvPr/>
        </p:nvSpPr>
        <p:spPr>
          <a:xfrm>
            <a:off x="1828800" y="5638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35" name="Oval 134"/>
          <p:cNvSpPr/>
          <p:nvPr/>
        </p:nvSpPr>
        <p:spPr>
          <a:xfrm>
            <a:off x="2286000" y="5638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36" name="Oval 135"/>
          <p:cNvSpPr/>
          <p:nvPr/>
        </p:nvSpPr>
        <p:spPr>
          <a:xfrm>
            <a:off x="2743200" y="5638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37" name="Oval 136"/>
          <p:cNvSpPr/>
          <p:nvPr/>
        </p:nvSpPr>
        <p:spPr>
          <a:xfrm>
            <a:off x="3200400" y="5638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38" name="Oval 137"/>
          <p:cNvSpPr/>
          <p:nvPr/>
        </p:nvSpPr>
        <p:spPr>
          <a:xfrm>
            <a:off x="6553200" y="4267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39" name="Oval 138"/>
          <p:cNvSpPr/>
          <p:nvPr/>
        </p:nvSpPr>
        <p:spPr>
          <a:xfrm>
            <a:off x="7010400" y="4267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0" name="Oval 139"/>
          <p:cNvSpPr/>
          <p:nvPr/>
        </p:nvSpPr>
        <p:spPr>
          <a:xfrm>
            <a:off x="7467600" y="4267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1" name="Oval 140"/>
          <p:cNvSpPr/>
          <p:nvPr/>
        </p:nvSpPr>
        <p:spPr>
          <a:xfrm>
            <a:off x="7924800" y="4267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2" name="Oval 141"/>
          <p:cNvSpPr/>
          <p:nvPr/>
        </p:nvSpPr>
        <p:spPr>
          <a:xfrm>
            <a:off x="5638800" y="4724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3" name="Oval 142"/>
          <p:cNvSpPr/>
          <p:nvPr/>
        </p:nvSpPr>
        <p:spPr>
          <a:xfrm>
            <a:off x="6096000" y="4724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4" name="Oval 143"/>
          <p:cNvSpPr/>
          <p:nvPr/>
        </p:nvSpPr>
        <p:spPr>
          <a:xfrm>
            <a:off x="6553200" y="4724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5" name="Oval 144"/>
          <p:cNvSpPr/>
          <p:nvPr/>
        </p:nvSpPr>
        <p:spPr>
          <a:xfrm>
            <a:off x="7010400" y="4724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6" name="Oval 145"/>
          <p:cNvSpPr/>
          <p:nvPr/>
        </p:nvSpPr>
        <p:spPr>
          <a:xfrm>
            <a:off x="7467600" y="4724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7" name="Oval 146"/>
          <p:cNvSpPr/>
          <p:nvPr/>
        </p:nvSpPr>
        <p:spPr>
          <a:xfrm>
            <a:off x="7924800" y="4724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8" name="Oval 147"/>
          <p:cNvSpPr/>
          <p:nvPr/>
        </p:nvSpPr>
        <p:spPr>
          <a:xfrm>
            <a:off x="5638800" y="51816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9" name="Oval 148"/>
          <p:cNvSpPr/>
          <p:nvPr/>
        </p:nvSpPr>
        <p:spPr>
          <a:xfrm>
            <a:off x="6096000" y="51816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0" name="Oval 149"/>
          <p:cNvSpPr/>
          <p:nvPr/>
        </p:nvSpPr>
        <p:spPr>
          <a:xfrm>
            <a:off x="6553200" y="51816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1" name="Oval 150"/>
          <p:cNvSpPr/>
          <p:nvPr/>
        </p:nvSpPr>
        <p:spPr>
          <a:xfrm>
            <a:off x="7010400" y="51816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2" name="Oval 151"/>
          <p:cNvSpPr/>
          <p:nvPr/>
        </p:nvSpPr>
        <p:spPr>
          <a:xfrm>
            <a:off x="7467600" y="51816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3" name="Oval 152"/>
          <p:cNvSpPr/>
          <p:nvPr/>
        </p:nvSpPr>
        <p:spPr>
          <a:xfrm>
            <a:off x="7924800" y="51816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4" name="Oval 153"/>
          <p:cNvSpPr/>
          <p:nvPr/>
        </p:nvSpPr>
        <p:spPr>
          <a:xfrm>
            <a:off x="5638800" y="5638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5" name="Oval 154"/>
          <p:cNvSpPr/>
          <p:nvPr/>
        </p:nvSpPr>
        <p:spPr>
          <a:xfrm>
            <a:off x="6096000" y="5638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6" name="Oval 155"/>
          <p:cNvSpPr/>
          <p:nvPr/>
        </p:nvSpPr>
        <p:spPr>
          <a:xfrm>
            <a:off x="6553200" y="5638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7" name="Oval 156"/>
          <p:cNvSpPr/>
          <p:nvPr/>
        </p:nvSpPr>
        <p:spPr>
          <a:xfrm>
            <a:off x="7010400" y="5638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8" name="Oval 157"/>
          <p:cNvSpPr/>
          <p:nvPr/>
        </p:nvSpPr>
        <p:spPr>
          <a:xfrm>
            <a:off x="7467600" y="5638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9" name="Oval 158"/>
          <p:cNvSpPr/>
          <p:nvPr/>
        </p:nvSpPr>
        <p:spPr>
          <a:xfrm>
            <a:off x="7924800" y="5638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64" name="TextBox 163"/>
          <p:cNvSpPr txBox="1"/>
          <p:nvPr/>
        </p:nvSpPr>
        <p:spPr>
          <a:xfrm>
            <a:off x="762000" y="3669268"/>
            <a:ext cx="1524000" cy="369332"/>
          </a:xfrm>
          <a:prstGeom prst="rect">
            <a:avLst/>
          </a:prstGeom>
          <a:noFill/>
        </p:spPr>
        <p:txBody>
          <a:bodyPr wrap="square" rtlCol="0">
            <a:spAutoFit/>
          </a:bodyPr>
          <a:lstStyle/>
          <a:p>
            <a:r>
              <a:rPr lang="en-US" i="1" dirty="0" smtClean="0">
                <a:solidFill>
                  <a:srgbClr val="002676"/>
                </a:solidFill>
              </a:rPr>
              <a:t>New Drug</a:t>
            </a:r>
            <a:endParaRPr lang="en-US" i="1" dirty="0">
              <a:solidFill>
                <a:srgbClr val="002676"/>
              </a:solidFill>
            </a:endParaRPr>
          </a:p>
        </p:txBody>
      </p:sp>
      <p:sp>
        <p:nvSpPr>
          <p:cNvPr id="165" name="TextBox 164"/>
          <p:cNvSpPr txBox="1"/>
          <p:nvPr/>
        </p:nvSpPr>
        <p:spPr>
          <a:xfrm>
            <a:off x="6934200" y="3745468"/>
            <a:ext cx="1524000" cy="369332"/>
          </a:xfrm>
          <a:prstGeom prst="rect">
            <a:avLst/>
          </a:prstGeom>
          <a:noFill/>
        </p:spPr>
        <p:txBody>
          <a:bodyPr wrap="square" rtlCol="0">
            <a:spAutoFit/>
          </a:bodyPr>
          <a:lstStyle/>
          <a:p>
            <a:pPr algn="r"/>
            <a:r>
              <a:rPr lang="en-US" i="1" dirty="0" smtClean="0">
                <a:solidFill>
                  <a:srgbClr val="002676"/>
                </a:solidFill>
              </a:rPr>
              <a:t>Old Drug</a:t>
            </a:r>
            <a:endParaRPr lang="en-US" i="1" dirty="0">
              <a:solidFill>
                <a:srgbClr val="002676"/>
              </a:solidFill>
            </a:endParaRPr>
          </a:p>
        </p:txBody>
      </p:sp>
      <p:sp>
        <p:nvSpPr>
          <p:cNvPr id="108" name="TextBox 107"/>
          <p:cNvSpPr txBox="1"/>
          <p:nvPr/>
        </p:nvSpPr>
        <p:spPr>
          <a:xfrm>
            <a:off x="2971800" y="3352800"/>
            <a:ext cx="3276600" cy="646331"/>
          </a:xfrm>
          <a:prstGeom prst="rect">
            <a:avLst/>
          </a:prstGeom>
          <a:noFill/>
        </p:spPr>
        <p:txBody>
          <a:bodyPr wrap="square" rtlCol="0">
            <a:spAutoFit/>
          </a:bodyPr>
          <a:lstStyle/>
          <a:p>
            <a:r>
              <a:rPr lang="en-US" dirty="0" smtClean="0">
                <a:solidFill>
                  <a:prstClr val="black"/>
                </a:solidFill>
              </a:rPr>
              <a:t>1. Randomly assign units to treatment groups</a:t>
            </a:r>
            <a:endParaRPr lang="en-US" dirty="0">
              <a:solidFill>
                <a:prstClr val="black"/>
              </a:solidFil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8"/>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109"/>
                                        </p:tgtEl>
                                        <p:attrNameLst>
                                          <p:attrName>style.visibility</p:attrName>
                                        </p:attrNameLst>
                                      </p:cBhvr>
                                      <p:to>
                                        <p:strVal val="visible"/>
                                      </p:to>
                                    </p:set>
                                  </p:childTnLst>
                                </p:cTn>
                              </p:par>
                              <p:par>
                                <p:cTn id="10" presetID="1" presetClass="entr" presetSubtype="0" fill="hold" nodeType="withEffect">
                                  <p:stCondLst>
                                    <p:cond delay="0"/>
                                  </p:stCondLst>
                                  <p:childTnLst>
                                    <p:set>
                                      <p:cBhvr>
                                        <p:cTn id="11" dur="1" fill="hold">
                                          <p:stCondLst>
                                            <p:cond delay="0"/>
                                          </p:stCondLst>
                                        </p:cTn>
                                        <p:tgtEl>
                                          <p:spTgt spid="111"/>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164"/>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165"/>
                                        </p:tgtEl>
                                        <p:attrNameLst>
                                          <p:attrName>style.visibility</p:attrName>
                                        </p:attrNameLst>
                                      </p:cBhvr>
                                      <p:to>
                                        <p:strVal val="visible"/>
                                      </p:to>
                                    </p:set>
                                  </p:childTnLst>
                                </p:cTn>
                              </p:par>
                            </p:childTnLst>
                          </p:cTn>
                        </p:par>
                        <p:par>
                          <p:cTn id="16" fill="hold">
                            <p:stCondLst>
                              <p:cond delay="0"/>
                            </p:stCondLst>
                            <p:childTnLst>
                              <p:par>
                                <p:cTn id="17" presetID="0" presetClass="path" presetSubtype="0" accel="50000" decel="50000" fill="hold" grpId="0" nodeType="afterEffect">
                                  <p:stCondLst>
                                    <p:cond delay="0"/>
                                  </p:stCondLst>
                                  <p:childTnLst>
                                    <p:animMotion origin="layout" path="M 0 1.85014E-8 L -0.35 0.38853 " pathEditMode="relative" rAng="0" ptsTypes="AA">
                                      <p:cBhvr>
                                        <p:cTn id="18" dur="2000" fill="hold"/>
                                        <p:tgtEl>
                                          <p:spTgt spid="77"/>
                                        </p:tgtEl>
                                        <p:attrNameLst>
                                          <p:attrName>ppt_x</p:attrName>
                                          <p:attrName>ppt_y</p:attrName>
                                        </p:attrNameLst>
                                      </p:cBhvr>
                                      <p:rCtr x="-17500" y="19400"/>
                                    </p:animMotion>
                                  </p:childTnLst>
                                </p:cTn>
                              </p:par>
                            </p:childTnLst>
                          </p:cTn>
                        </p:par>
                        <p:par>
                          <p:cTn id="19" fill="hold">
                            <p:stCondLst>
                              <p:cond delay="2000"/>
                            </p:stCondLst>
                            <p:childTnLst>
                              <p:par>
                                <p:cTn id="20" presetID="0" presetClass="path" presetSubtype="0" accel="50000" decel="50000" fill="hold" grpId="0" nodeType="afterEffect">
                                  <p:stCondLst>
                                    <p:cond delay="0"/>
                                  </p:stCondLst>
                                  <p:childTnLst>
                                    <p:animMotion origin="layout" path="M -0.025 9.25069E-9 L 0.36667 0.52174 " pathEditMode="relative" rAng="0" ptsTypes="AA">
                                      <p:cBhvr>
                                        <p:cTn id="21" dur="2000" fill="hold"/>
                                        <p:tgtEl>
                                          <p:spTgt spid="54"/>
                                        </p:tgtEl>
                                        <p:attrNameLst>
                                          <p:attrName>ppt_x</p:attrName>
                                          <p:attrName>ppt_y</p:attrName>
                                        </p:attrNameLst>
                                      </p:cBhvr>
                                      <p:rCtr x="19600" y="26100"/>
                                    </p:animMotion>
                                  </p:childTnLst>
                                </p:cTn>
                              </p:par>
                            </p:childTnLst>
                          </p:cTn>
                        </p:par>
                        <p:par>
                          <p:cTn id="22" fill="hold">
                            <p:stCondLst>
                              <p:cond delay="4000"/>
                            </p:stCondLst>
                            <p:childTnLst>
                              <p:par>
                                <p:cTn id="23" presetID="0" presetClass="path" presetSubtype="0" accel="50000" decel="50000" fill="hold" grpId="0" nodeType="afterEffect">
                                  <p:stCondLst>
                                    <p:cond delay="0"/>
                                  </p:stCondLst>
                                  <p:childTnLst>
                                    <p:animMotion origin="layout" path="M 0 9.25069E-9 L -0.35 0.52174 " pathEditMode="relative" rAng="0" ptsTypes="AA">
                                      <p:cBhvr>
                                        <p:cTn id="24" dur="2000" fill="hold"/>
                                        <p:tgtEl>
                                          <p:spTgt spid="84"/>
                                        </p:tgtEl>
                                        <p:attrNameLst>
                                          <p:attrName>ppt_x</p:attrName>
                                          <p:attrName>ppt_y</p:attrName>
                                        </p:attrNameLst>
                                      </p:cBhvr>
                                      <p:rCtr x="-17500" y="26100"/>
                                    </p:animMotion>
                                  </p:childTnLst>
                                </p:cTn>
                              </p:par>
                            </p:childTnLst>
                          </p:cTn>
                        </p:par>
                        <p:par>
                          <p:cTn id="25" fill="hold">
                            <p:stCondLst>
                              <p:cond delay="6000"/>
                            </p:stCondLst>
                            <p:childTnLst>
                              <p:par>
                                <p:cTn id="26" presetID="0" presetClass="path" presetSubtype="0" accel="50000" decel="50000" fill="hold" grpId="0" nodeType="afterEffect">
                                  <p:stCondLst>
                                    <p:cond delay="0"/>
                                  </p:stCondLst>
                                  <p:childTnLst>
                                    <p:animMotion origin="layout" path="M -0.025 -4.98612E-6 L 0.01667 0.45514 " pathEditMode="relative" rAng="0" ptsTypes="AA">
                                      <p:cBhvr>
                                        <p:cTn id="27" dur="2000" fill="hold"/>
                                        <p:tgtEl>
                                          <p:spTgt spid="93"/>
                                        </p:tgtEl>
                                        <p:attrNameLst>
                                          <p:attrName>ppt_x</p:attrName>
                                          <p:attrName>ppt_y</p:attrName>
                                        </p:attrNameLst>
                                      </p:cBhvr>
                                      <p:rCtr x="2100" y="22800"/>
                                    </p:animMotion>
                                  </p:childTnLst>
                                </p:cTn>
                              </p:par>
                            </p:childTnLst>
                          </p:cTn>
                        </p:par>
                        <p:par>
                          <p:cTn id="28" fill="hold">
                            <p:stCondLst>
                              <p:cond delay="8000"/>
                            </p:stCondLst>
                            <p:childTnLst>
                              <p:par>
                                <p:cTn id="29" presetID="9" presetClass="entr" presetSubtype="0" fill="hold" grpId="0" nodeType="afterEffect">
                                  <p:stCondLst>
                                    <p:cond delay="0"/>
                                  </p:stCondLst>
                                  <p:childTnLst>
                                    <p:set>
                                      <p:cBhvr>
                                        <p:cTn id="30" dur="1" fill="hold">
                                          <p:stCondLst>
                                            <p:cond delay="0"/>
                                          </p:stCondLst>
                                        </p:cTn>
                                        <p:tgtEl>
                                          <p:spTgt spid="116"/>
                                        </p:tgtEl>
                                        <p:attrNameLst>
                                          <p:attrName>style.visibility</p:attrName>
                                        </p:attrNameLst>
                                      </p:cBhvr>
                                      <p:to>
                                        <p:strVal val="visible"/>
                                      </p:to>
                                    </p:set>
                                    <p:animEffect transition="in" filter="dissolve">
                                      <p:cBhvr>
                                        <p:cTn id="31" dur="2000"/>
                                        <p:tgtEl>
                                          <p:spTgt spid="116"/>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117"/>
                                        </p:tgtEl>
                                        <p:attrNameLst>
                                          <p:attrName>style.visibility</p:attrName>
                                        </p:attrNameLst>
                                      </p:cBhvr>
                                      <p:to>
                                        <p:strVal val="visible"/>
                                      </p:to>
                                    </p:set>
                                    <p:animEffect transition="in" filter="dissolve">
                                      <p:cBhvr>
                                        <p:cTn id="34" dur="2000"/>
                                        <p:tgtEl>
                                          <p:spTgt spid="117"/>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118"/>
                                        </p:tgtEl>
                                        <p:attrNameLst>
                                          <p:attrName>style.visibility</p:attrName>
                                        </p:attrNameLst>
                                      </p:cBhvr>
                                      <p:to>
                                        <p:strVal val="visible"/>
                                      </p:to>
                                    </p:set>
                                    <p:animEffect transition="in" filter="dissolve">
                                      <p:cBhvr>
                                        <p:cTn id="37" dur="2000"/>
                                        <p:tgtEl>
                                          <p:spTgt spid="118"/>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119"/>
                                        </p:tgtEl>
                                        <p:attrNameLst>
                                          <p:attrName>style.visibility</p:attrName>
                                        </p:attrNameLst>
                                      </p:cBhvr>
                                      <p:to>
                                        <p:strVal val="visible"/>
                                      </p:to>
                                    </p:set>
                                    <p:animEffect transition="in" filter="dissolve">
                                      <p:cBhvr>
                                        <p:cTn id="40" dur="2000"/>
                                        <p:tgtEl>
                                          <p:spTgt spid="119"/>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120"/>
                                        </p:tgtEl>
                                        <p:attrNameLst>
                                          <p:attrName>style.visibility</p:attrName>
                                        </p:attrNameLst>
                                      </p:cBhvr>
                                      <p:to>
                                        <p:strVal val="visible"/>
                                      </p:to>
                                    </p:set>
                                    <p:animEffect transition="in" filter="dissolve">
                                      <p:cBhvr>
                                        <p:cTn id="43" dur="2000"/>
                                        <p:tgtEl>
                                          <p:spTgt spid="120"/>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121"/>
                                        </p:tgtEl>
                                        <p:attrNameLst>
                                          <p:attrName>style.visibility</p:attrName>
                                        </p:attrNameLst>
                                      </p:cBhvr>
                                      <p:to>
                                        <p:strVal val="visible"/>
                                      </p:to>
                                    </p:set>
                                    <p:animEffect transition="in" filter="dissolve">
                                      <p:cBhvr>
                                        <p:cTn id="46" dur="2000"/>
                                        <p:tgtEl>
                                          <p:spTgt spid="121"/>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122"/>
                                        </p:tgtEl>
                                        <p:attrNameLst>
                                          <p:attrName>style.visibility</p:attrName>
                                        </p:attrNameLst>
                                      </p:cBhvr>
                                      <p:to>
                                        <p:strVal val="visible"/>
                                      </p:to>
                                    </p:set>
                                    <p:animEffect transition="in" filter="dissolve">
                                      <p:cBhvr>
                                        <p:cTn id="49" dur="2000"/>
                                        <p:tgtEl>
                                          <p:spTgt spid="122"/>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123"/>
                                        </p:tgtEl>
                                        <p:attrNameLst>
                                          <p:attrName>style.visibility</p:attrName>
                                        </p:attrNameLst>
                                      </p:cBhvr>
                                      <p:to>
                                        <p:strVal val="visible"/>
                                      </p:to>
                                    </p:set>
                                    <p:animEffect transition="in" filter="dissolve">
                                      <p:cBhvr>
                                        <p:cTn id="52" dur="2000"/>
                                        <p:tgtEl>
                                          <p:spTgt spid="123"/>
                                        </p:tgtEl>
                                      </p:cBhvr>
                                    </p:animEffect>
                                  </p:childTnLst>
                                </p:cTn>
                              </p:par>
                              <p:par>
                                <p:cTn id="53" presetID="9" presetClass="entr" presetSubtype="0" fill="hold" grpId="0" nodeType="withEffect">
                                  <p:stCondLst>
                                    <p:cond delay="0"/>
                                  </p:stCondLst>
                                  <p:childTnLst>
                                    <p:set>
                                      <p:cBhvr>
                                        <p:cTn id="54" dur="1" fill="hold">
                                          <p:stCondLst>
                                            <p:cond delay="0"/>
                                          </p:stCondLst>
                                        </p:cTn>
                                        <p:tgtEl>
                                          <p:spTgt spid="124"/>
                                        </p:tgtEl>
                                        <p:attrNameLst>
                                          <p:attrName>style.visibility</p:attrName>
                                        </p:attrNameLst>
                                      </p:cBhvr>
                                      <p:to>
                                        <p:strVal val="visible"/>
                                      </p:to>
                                    </p:set>
                                    <p:animEffect transition="in" filter="dissolve">
                                      <p:cBhvr>
                                        <p:cTn id="55" dur="2000"/>
                                        <p:tgtEl>
                                          <p:spTgt spid="124"/>
                                        </p:tgtEl>
                                      </p:cBhvr>
                                    </p:animEffect>
                                  </p:childTnLst>
                                </p:cTn>
                              </p:par>
                              <p:par>
                                <p:cTn id="56" presetID="9" presetClass="entr" presetSubtype="0" fill="hold" grpId="0" nodeType="withEffect">
                                  <p:stCondLst>
                                    <p:cond delay="0"/>
                                  </p:stCondLst>
                                  <p:childTnLst>
                                    <p:set>
                                      <p:cBhvr>
                                        <p:cTn id="57" dur="1" fill="hold">
                                          <p:stCondLst>
                                            <p:cond delay="0"/>
                                          </p:stCondLst>
                                        </p:cTn>
                                        <p:tgtEl>
                                          <p:spTgt spid="125"/>
                                        </p:tgtEl>
                                        <p:attrNameLst>
                                          <p:attrName>style.visibility</p:attrName>
                                        </p:attrNameLst>
                                      </p:cBhvr>
                                      <p:to>
                                        <p:strVal val="visible"/>
                                      </p:to>
                                    </p:set>
                                    <p:animEffect transition="in" filter="dissolve">
                                      <p:cBhvr>
                                        <p:cTn id="58" dur="2000"/>
                                        <p:tgtEl>
                                          <p:spTgt spid="125"/>
                                        </p:tgtEl>
                                      </p:cBhvr>
                                    </p:animEffect>
                                  </p:childTnLst>
                                </p:cTn>
                              </p:par>
                              <p:par>
                                <p:cTn id="59" presetID="9" presetClass="entr" presetSubtype="0" fill="hold" grpId="0" nodeType="withEffect">
                                  <p:stCondLst>
                                    <p:cond delay="0"/>
                                  </p:stCondLst>
                                  <p:childTnLst>
                                    <p:set>
                                      <p:cBhvr>
                                        <p:cTn id="60" dur="1" fill="hold">
                                          <p:stCondLst>
                                            <p:cond delay="0"/>
                                          </p:stCondLst>
                                        </p:cTn>
                                        <p:tgtEl>
                                          <p:spTgt spid="126"/>
                                        </p:tgtEl>
                                        <p:attrNameLst>
                                          <p:attrName>style.visibility</p:attrName>
                                        </p:attrNameLst>
                                      </p:cBhvr>
                                      <p:to>
                                        <p:strVal val="visible"/>
                                      </p:to>
                                    </p:set>
                                    <p:animEffect transition="in" filter="dissolve">
                                      <p:cBhvr>
                                        <p:cTn id="61" dur="2000"/>
                                        <p:tgtEl>
                                          <p:spTgt spid="126"/>
                                        </p:tgtEl>
                                      </p:cBhvr>
                                    </p:animEffect>
                                  </p:childTnLst>
                                </p:cTn>
                              </p:par>
                              <p:par>
                                <p:cTn id="62" presetID="9" presetClass="entr" presetSubtype="0" fill="hold" grpId="0" nodeType="withEffect">
                                  <p:stCondLst>
                                    <p:cond delay="0"/>
                                  </p:stCondLst>
                                  <p:childTnLst>
                                    <p:set>
                                      <p:cBhvr>
                                        <p:cTn id="63" dur="1" fill="hold">
                                          <p:stCondLst>
                                            <p:cond delay="0"/>
                                          </p:stCondLst>
                                        </p:cTn>
                                        <p:tgtEl>
                                          <p:spTgt spid="127"/>
                                        </p:tgtEl>
                                        <p:attrNameLst>
                                          <p:attrName>style.visibility</p:attrName>
                                        </p:attrNameLst>
                                      </p:cBhvr>
                                      <p:to>
                                        <p:strVal val="visible"/>
                                      </p:to>
                                    </p:set>
                                    <p:animEffect transition="in" filter="dissolve">
                                      <p:cBhvr>
                                        <p:cTn id="64" dur="2000"/>
                                        <p:tgtEl>
                                          <p:spTgt spid="127"/>
                                        </p:tgtEl>
                                      </p:cBhvr>
                                    </p:animEffect>
                                  </p:childTnLst>
                                </p:cTn>
                              </p:par>
                              <p:par>
                                <p:cTn id="65" presetID="9" presetClass="entr" presetSubtype="0" fill="hold" grpId="0" nodeType="withEffect">
                                  <p:stCondLst>
                                    <p:cond delay="0"/>
                                  </p:stCondLst>
                                  <p:childTnLst>
                                    <p:set>
                                      <p:cBhvr>
                                        <p:cTn id="66" dur="1" fill="hold">
                                          <p:stCondLst>
                                            <p:cond delay="0"/>
                                          </p:stCondLst>
                                        </p:cTn>
                                        <p:tgtEl>
                                          <p:spTgt spid="128"/>
                                        </p:tgtEl>
                                        <p:attrNameLst>
                                          <p:attrName>style.visibility</p:attrName>
                                        </p:attrNameLst>
                                      </p:cBhvr>
                                      <p:to>
                                        <p:strVal val="visible"/>
                                      </p:to>
                                    </p:set>
                                    <p:animEffect transition="in" filter="dissolve">
                                      <p:cBhvr>
                                        <p:cTn id="67" dur="2000"/>
                                        <p:tgtEl>
                                          <p:spTgt spid="128"/>
                                        </p:tgtEl>
                                      </p:cBhvr>
                                    </p:animEffect>
                                  </p:childTnLst>
                                </p:cTn>
                              </p:par>
                              <p:par>
                                <p:cTn id="68" presetID="9" presetClass="entr" presetSubtype="0" fill="hold" grpId="0" nodeType="withEffect">
                                  <p:stCondLst>
                                    <p:cond delay="0"/>
                                  </p:stCondLst>
                                  <p:childTnLst>
                                    <p:set>
                                      <p:cBhvr>
                                        <p:cTn id="69" dur="1" fill="hold">
                                          <p:stCondLst>
                                            <p:cond delay="0"/>
                                          </p:stCondLst>
                                        </p:cTn>
                                        <p:tgtEl>
                                          <p:spTgt spid="129"/>
                                        </p:tgtEl>
                                        <p:attrNameLst>
                                          <p:attrName>style.visibility</p:attrName>
                                        </p:attrNameLst>
                                      </p:cBhvr>
                                      <p:to>
                                        <p:strVal val="visible"/>
                                      </p:to>
                                    </p:set>
                                    <p:animEffect transition="in" filter="dissolve">
                                      <p:cBhvr>
                                        <p:cTn id="70" dur="2000"/>
                                        <p:tgtEl>
                                          <p:spTgt spid="129"/>
                                        </p:tgtEl>
                                      </p:cBhvr>
                                    </p:animEffect>
                                  </p:childTnLst>
                                </p:cTn>
                              </p:par>
                              <p:par>
                                <p:cTn id="71" presetID="9" presetClass="entr" presetSubtype="0" fill="hold" grpId="0" nodeType="withEffect">
                                  <p:stCondLst>
                                    <p:cond delay="0"/>
                                  </p:stCondLst>
                                  <p:childTnLst>
                                    <p:set>
                                      <p:cBhvr>
                                        <p:cTn id="72" dur="1" fill="hold">
                                          <p:stCondLst>
                                            <p:cond delay="0"/>
                                          </p:stCondLst>
                                        </p:cTn>
                                        <p:tgtEl>
                                          <p:spTgt spid="130"/>
                                        </p:tgtEl>
                                        <p:attrNameLst>
                                          <p:attrName>style.visibility</p:attrName>
                                        </p:attrNameLst>
                                      </p:cBhvr>
                                      <p:to>
                                        <p:strVal val="visible"/>
                                      </p:to>
                                    </p:set>
                                    <p:animEffect transition="in" filter="dissolve">
                                      <p:cBhvr>
                                        <p:cTn id="73" dur="2000"/>
                                        <p:tgtEl>
                                          <p:spTgt spid="130"/>
                                        </p:tgtEl>
                                      </p:cBhvr>
                                    </p:animEffect>
                                  </p:childTnLst>
                                </p:cTn>
                              </p:par>
                              <p:par>
                                <p:cTn id="74" presetID="9" presetClass="entr" presetSubtype="0" fill="hold" grpId="0" nodeType="withEffect">
                                  <p:stCondLst>
                                    <p:cond delay="0"/>
                                  </p:stCondLst>
                                  <p:childTnLst>
                                    <p:set>
                                      <p:cBhvr>
                                        <p:cTn id="75" dur="1" fill="hold">
                                          <p:stCondLst>
                                            <p:cond delay="0"/>
                                          </p:stCondLst>
                                        </p:cTn>
                                        <p:tgtEl>
                                          <p:spTgt spid="131"/>
                                        </p:tgtEl>
                                        <p:attrNameLst>
                                          <p:attrName>style.visibility</p:attrName>
                                        </p:attrNameLst>
                                      </p:cBhvr>
                                      <p:to>
                                        <p:strVal val="visible"/>
                                      </p:to>
                                    </p:set>
                                    <p:animEffect transition="in" filter="dissolve">
                                      <p:cBhvr>
                                        <p:cTn id="76" dur="2000"/>
                                        <p:tgtEl>
                                          <p:spTgt spid="131"/>
                                        </p:tgtEl>
                                      </p:cBhvr>
                                    </p:animEffect>
                                  </p:childTnLst>
                                </p:cTn>
                              </p:par>
                              <p:par>
                                <p:cTn id="77" presetID="9" presetClass="entr" presetSubtype="0" fill="hold" grpId="0" nodeType="withEffect">
                                  <p:stCondLst>
                                    <p:cond delay="0"/>
                                  </p:stCondLst>
                                  <p:childTnLst>
                                    <p:set>
                                      <p:cBhvr>
                                        <p:cTn id="78" dur="1" fill="hold">
                                          <p:stCondLst>
                                            <p:cond delay="0"/>
                                          </p:stCondLst>
                                        </p:cTn>
                                        <p:tgtEl>
                                          <p:spTgt spid="132"/>
                                        </p:tgtEl>
                                        <p:attrNameLst>
                                          <p:attrName>style.visibility</p:attrName>
                                        </p:attrNameLst>
                                      </p:cBhvr>
                                      <p:to>
                                        <p:strVal val="visible"/>
                                      </p:to>
                                    </p:set>
                                    <p:animEffect transition="in" filter="dissolve">
                                      <p:cBhvr>
                                        <p:cTn id="79" dur="2000"/>
                                        <p:tgtEl>
                                          <p:spTgt spid="132"/>
                                        </p:tgtEl>
                                      </p:cBhvr>
                                    </p:animEffect>
                                  </p:childTnLst>
                                </p:cTn>
                              </p:par>
                              <p:par>
                                <p:cTn id="80" presetID="9" presetClass="entr" presetSubtype="0" fill="hold" grpId="0" nodeType="withEffect">
                                  <p:stCondLst>
                                    <p:cond delay="0"/>
                                  </p:stCondLst>
                                  <p:childTnLst>
                                    <p:set>
                                      <p:cBhvr>
                                        <p:cTn id="81" dur="1" fill="hold">
                                          <p:stCondLst>
                                            <p:cond delay="0"/>
                                          </p:stCondLst>
                                        </p:cTn>
                                        <p:tgtEl>
                                          <p:spTgt spid="133"/>
                                        </p:tgtEl>
                                        <p:attrNameLst>
                                          <p:attrName>style.visibility</p:attrName>
                                        </p:attrNameLst>
                                      </p:cBhvr>
                                      <p:to>
                                        <p:strVal val="visible"/>
                                      </p:to>
                                    </p:set>
                                    <p:animEffect transition="in" filter="dissolve">
                                      <p:cBhvr>
                                        <p:cTn id="82" dur="2000"/>
                                        <p:tgtEl>
                                          <p:spTgt spid="133"/>
                                        </p:tgtEl>
                                      </p:cBhvr>
                                    </p:animEffect>
                                  </p:childTnLst>
                                </p:cTn>
                              </p:par>
                              <p:par>
                                <p:cTn id="83" presetID="9" presetClass="entr" presetSubtype="0" fill="hold" grpId="0" nodeType="withEffect">
                                  <p:stCondLst>
                                    <p:cond delay="0"/>
                                  </p:stCondLst>
                                  <p:childTnLst>
                                    <p:set>
                                      <p:cBhvr>
                                        <p:cTn id="84" dur="1" fill="hold">
                                          <p:stCondLst>
                                            <p:cond delay="0"/>
                                          </p:stCondLst>
                                        </p:cTn>
                                        <p:tgtEl>
                                          <p:spTgt spid="134"/>
                                        </p:tgtEl>
                                        <p:attrNameLst>
                                          <p:attrName>style.visibility</p:attrName>
                                        </p:attrNameLst>
                                      </p:cBhvr>
                                      <p:to>
                                        <p:strVal val="visible"/>
                                      </p:to>
                                    </p:set>
                                    <p:animEffect transition="in" filter="dissolve">
                                      <p:cBhvr>
                                        <p:cTn id="85" dur="2000"/>
                                        <p:tgtEl>
                                          <p:spTgt spid="134"/>
                                        </p:tgtEl>
                                      </p:cBhvr>
                                    </p:animEffect>
                                  </p:childTnLst>
                                </p:cTn>
                              </p:par>
                              <p:par>
                                <p:cTn id="86" presetID="9" presetClass="entr" presetSubtype="0" fill="hold" grpId="0" nodeType="withEffect">
                                  <p:stCondLst>
                                    <p:cond delay="0"/>
                                  </p:stCondLst>
                                  <p:childTnLst>
                                    <p:set>
                                      <p:cBhvr>
                                        <p:cTn id="87" dur="1" fill="hold">
                                          <p:stCondLst>
                                            <p:cond delay="0"/>
                                          </p:stCondLst>
                                        </p:cTn>
                                        <p:tgtEl>
                                          <p:spTgt spid="135"/>
                                        </p:tgtEl>
                                        <p:attrNameLst>
                                          <p:attrName>style.visibility</p:attrName>
                                        </p:attrNameLst>
                                      </p:cBhvr>
                                      <p:to>
                                        <p:strVal val="visible"/>
                                      </p:to>
                                    </p:set>
                                    <p:animEffect transition="in" filter="dissolve">
                                      <p:cBhvr>
                                        <p:cTn id="88" dur="2000"/>
                                        <p:tgtEl>
                                          <p:spTgt spid="135"/>
                                        </p:tgtEl>
                                      </p:cBhvr>
                                    </p:animEffect>
                                  </p:childTnLst>
                                </p:cTn>
                              </p:par>
                              <p:par>
                                <p:cTn id="89" presetID="9" presetClass="entr" presetSubtype="0" fill="hold" grpId="0" nodeType="withEffect">
                                  <p:stCondLst>
                                    <p:cond delay="0"/>
                                  </p:stCondLst>
                                  <p:childTnLst>
                                    <p:set>
                                      <p:cBhvr>
                                        <p:cTn id="90" dur="1" fill="hold">
                                          <p:stCondLst>
                                            <p:cond delay="0"/>
                                          </p:stCondLst>
                                        </p:cTn>
                                        <p:tgtEl>
                                          <p:spTgt spid="136"/>
                                        </p:tgtEl>
                                        <p:attrNameLst>
                                          <p:attrName>style.visibility</p:attrName>
                                        </p:attrNameLst>
                                      </p:cBhvr>
                                      <p:to>
                                        <p:strVal val="visible"/>
                                      </p:to>
                                    </p:set>
                                    <p:animEffect transition="in" filter="dissolve">
                                      <p:cBhvr>
                                        <p:cTn id="91" dur="2000"/>
                                        <p:tgtEl>
                                          <p:spTgt spid="136"/>
                                        </p:tgtEl>
                                      </p:cBhvr>
                                    </p:animEffect>
                                  </p:childTnLst>
                                </p:cTn>
                              </p:par>
                              <p:par>
                                <p:cTn id="92" presetID="9" presetClass="entr" presetSubtype="0" fill="hold" grpId="0" nodeType="withEffect">
                                  <p:stCondLst>
                                    <p:cond delay="0"/>
                                  </p:stCondLst>
                                  <p:childTnLst>
                                    <p:set>
                                      <p:cBhvr>
                                        <p:cTn id="93" dur="1" fill="hold">
                                          <p:stCondLst>
                                            <p:cond delay="0"/>
                                          </p:stCondLst>
                                        </p:cTn>
                                        <p:tgtEl>
                                          <p:spTgt spid="137"/>
                                        </p:tgtEl>
                                        <p:attrNameLst>
                                          <p:attrName>style.visibility</p:attrName>
                                        </p:attrNameLst>
                                      </p:cBhvr>
                                      <p:to>
                                        <p:strVal val="visible"/>
                                      </p:to>
                                    </p:set>
                                    <p:animEffect transition="in" filter="dissolve">
                                      <p:cBhvr>
                                        <p:cTn id="94" dur="2000"/>
                                        <p:tgtEl>
                                          <p:spTgt spid="137"/>
                                        </p:tgtEl>
                                      </p:cBhvr>
                                    </p:animEffect>
                                  </p:childTnLst>
                                </p:cTn>
                              </p:par>
                              <p:par>
                                <p:cTn id="95" presetID="9" presetClass="exit" presetSubtype="0" fill="hold" grpId="0" nodeType="withEffect">
                                  <p:stCondLst>
                                    <p:cond delay="0"/>
                                  </p:stCondLst>
                                  <p:childTnLst>
                                    <p:animEffect transition="out" filter="dissolve">
                                      <p:cBhvr>
                                        <p:cTn id="96" dur="2000"/>
                                        <p:tgtEl>
                                          <p:spTgt spid="4"/>
                                        </p:tgtEl>
                                      </p:cBhvr>
                                    </p:animEffect>
                                    <p:set>
                                      <p:cBhvr>
                                        <p:cTn id="97" dur="1" fill="hold">
                                          <p:stCondLst>
                                            <p:cond delay="1999"/>
                                          </p:stCondLst>
                                        </p:cTn>
                                        <p:tgtEl>
                                          <p:spTgt spid="4"/>
                                        </p:tgtEl>
                                        <p:attrNameLst>
                                          <p:attrName>style.visibility</p:attrName>
                                        </p:attrNameLst>
                                      </p:cBhvr>
                                      <p:to>
                                        <p:strVal val="hidden"/>
                                      </p:to>
                                    </p:set>
                                  </p:childTnLst>
                                </p:cTn>
                              </p:par>
                              <p:par>
                                <p:cTn id="98" presetID="9" presetClass="exit" presetSubtype="0" fill="hold" grpId="0" nodeType="withEffect">
                                  <p:stCondLst>
                                    <p:cond delay="0"/>
                                  </p:stCondLst>
                                  <p:childTnLst>
                                    <p:animEffect transition="out" filter="dissolve">
                                      <p:cBhvr>
                                        <p:cTn id="99" dur="2000"/>
                                        <p:tgtEl>
                                          <p:spTgt spid="55"/>
                                        </p:tgtEl>
                                      </p:cBhvr>
                                    </p:animEffect>
                                    <p:set>
                                      <p:cBhvr>
                                        <p:cTn id="100" dur="1" fill="hold">
                                          <p:stCondLst>
                                            <p:cond delay="1999"/>
                                          </p:stCondLst>
                                        </p:cTn>
                                        <p:tgtEl>
                                          <p:spTgt spid="55"/>
                                        </p:tgtEl>
                                        <p:attrNameLst>
                                          <p:attrName>style.visibility</p:attrName>
                                        </p:attrNameLst>
                                      </p:cBhvr>
                                      <p:to>
                                        <p:strVal val="hidden"/>
                                      </p:to>
                                    </p:set>
                                  </p:childTnLst>
                                </p:cTn>
                              </p:par>
                              <p:par>
                                <p:cTn id="101" presetID="9" presetClass="exit" presetSubtype="0" fill="hold" grpId="0" nodeType="withEffect">
                                  <p:stCondLst>
                                    <p:cond delay="0"/>
                                  </p:stCondLst>
                                  <p:childTnLst>
                                    <p:animEffect transition="out" filter="dissolve">
                                      <p:cBhvr>
                                        <p:cTn id="102" dur="2000"/>
                                        <p:tgtEl>
                                          <p:spTgt spid="61"/>
                                        </p:tgtEl>
                                      </p:cBhvr>
                                    </p:animEffect>
                                    <p:set>
                                      <p:cBhvr>
                                        <p:cTn id="103" dur="1" fill="hold">
                                          <p:stCondLst>
                                            <p:cond delay="1999"/>
                                          </p:stCondLst>
                                        </p:cTn>
                                        <p:tgtEl>
                                          <p:spTgt spid="61"/>
                                        </p:tgtEl>
                                        <p:attrNameLst>
                                          <p:attrName>style.visibility</p:attrName>
                                        </p:attrNameLst>
                                      </p:cBhvr>
                                      <p:to>
                                        <p:strVal val="hidden"/>
                                      </p:to>
                                    </p:set>
                                  </p:childTnLst>
                                </p:cTn>
                              </p:par>
                              <p:par>
                                <p:cTn id="104" presetID="9" presetClass="exit" presetSubtype="0" fill="hold" grpId="0" nodeType="withEffect">
                                  <p:stCondLst>
                                    <p:cond delay="0"/>
                                  </p:stCondLst>
                                  <p:childTnLst>
                                    <p:animEffect transition="out" filter="dissolve">
                                      <p:cBhvr>
                                        <p:cTn id="105" dur="2000"/>
                                        <p:tgtEl>
                                          <p:spTgt spid="63"/>
                                        </p:tgtEl>
                                      </p:cBhvr>
                                    </p:animEffect>
                                    <p:set>
                                      <p:cBhvr>
                                        <p:cTn id="106" dur="1" fill="hold">
                                          <p:stCondLst>
                                            <p:cond delay="1999"/>
                                          </p:stCondLst>
                                        </p:cTn>
                                        <p:tgtEl>
                                          <p:spTgt spid="63"/>
                                        </p:tgtEl>
                                        <p:attrNameLst>
                                          <p:attrName>style.visibility</p:attrName>
                                        </p:attrNameLst>
                                      </p:cBhvr>
                                      <p:to>
                                        <p:strVal val="hidden"/>
                                      </p:to>
                                    </p:set>
                                  </p:childTnLst>
                                </p:cTn>
                              </p:par>
                              <p:par>
                                <p:cTn id="107" presetID="9" presetClass="exit" presetSubtype="0" fill="hold" grpId="0" nodeType="withEffect">
                                  <p:stCondLst>
                                    <p:cond delay="0"/>
                                  </p:stCondLst>
                                  <p:childTnLst>
                                    <p:animEffect transition="out" filter="dissolve">
                                      <p:cBhvr>
                                        <p:cTn id="108" dur="2000"/>
                                        <p:tgtEl>
                                          <p:spTgt spid="64"/>
                                        </p:tgtEl>
                                      </p:cBhvr>
                                    </p:animEffect>
                                    <p:set>
                                      <p:cBhvr>
                                        <p:cTn id="109" dur="1" fill="hold">
                                          <p:stCondLst>
                                            <p:cond delay="1999"/>
                                          </p:stCondLst>
                                        </p:cTn>
                                        <p:tgtEl>
                                          <p:spTgt spid="64"/>
                                        </p:tgtEl>
                                        <p:attrNameLst>
                                          <p:attrName>style.visibility</p:attrName>
                                        </p:attrNameLst>
                                      </p:cBhvr>
                                      <p:to>
                                        <p:strVal val="hidden"/>
                                      </p:to>
                                    </p:set>
                                  </p:childTnLst>
                                </p:cTn>
                              </p:par>
                              <p:par>
                                <p:cTn id="110" presetID="9" presetClass="exit" presetSubtype="0" fill="hold" grpId="0" nodeType="withEffect">
                                  <p:stCondLst>
                                    <p:cond delay="0"/>
                                  </p:stCondLst>
                                  <p:childTnLst>
                                    <p:animEffect transition="out" filter="dissolve">
                                      <p:cBhvr>
                                        <p:cTn id="111" dur="2000"/>
                                        <p:tgtEl>
                                          <p:spTgt spid="65"/>
                                        </p:tgtEl>
                                      </p:cBhvr>
                                    </p:animEffect>
                                    <p:set>
                                      <p:cBhvr>
                                        <p:cTn id="112" dur="1" fill="hold">
                                          <p:stCondLst>
                                            <p:cond delay="1999"/>
                                          </p:stCondLst>
                                        </p:cTn>
                                        <p:tgtEl>
                                          <p:spTgt spid="65"/>
                                        </p:tgtEl>
                                        <p:attrNameLst>
                                          <p:attrName>style.visibility</p:attrName>
                                        </p:attrNameLst>
                                      </p:cBhvr>
                                      <p:to>
                                        <p:strVal val="hidden"/>
                                      </p:to>
                                    </p:set>
                                  </p:childTnLst>
                                </p:cTn>
                              </p:par>
                              <p:par>
                                <p:cTn id="113" presetID="9" presetClass="exit" presetSubtype="0" fill="hold" grpId="0" nodeType="withEffect">
                                  <p:stCondLst>
                                    <p:cond delay="0"/>
                                  </p:stCondLst>
                                  <p:childTnLst>
                                    <p:animEffect transition="out" filter="dissolve">
                                      <p:cBhvr>
                                        <p:cTn id="114" dur="2000"/>
                                        <p:tgtEl>
                                          <p:spTgt spid="67"/>
                                        </p:tgtEl>
                                      </p:cBhvr>
                                    </p:animEffect>
                                    <p:set>
                                      <p:cBhvr>
                                        <p:cTn id="115" dur="1" fill="hold">
                                          <p:stCondLst>
                                            <p:cond delay="1999"/>
                                          </p:stCondLst>
                                        </p:cTn>
                                        <p:tgtEl>
                                          <p:spTgt spid="67"/>
                                        </p:tgtEl>
                                        <p:attrNameLst>
                                          <p:attrName>style.visibility</p:attrName>
                                        </p:attrNameLst>
                                      </p:cBhvr>
                                      <p:to>
                                        <p:strVal val="hidden"/>
                                      </p:to>
                                    </p:set>
                                  </p:childTnLst>
                                </p:cTn>
                              </p:par>
                              <p:par>
                                <p:cTn id="116" presetID="9" presetClass="exit" presetSubtype="0" fill="hold" grpId="0" nodeType="withEffect">
                                  <p:stCondLst>
                                    <p:cond delay="0"/>
                                  </p:stCondLst>
                                  <p:childTnLst>
                                    <p:animEffect transition="out" filter="dissolve">
                                      <p:cBhvr>
                                        <p:cTn id="117" dur="2000"/>
                                        <p:tgtEl>
                                          <p:spTgt spid="68"/>
                                        </p:tgtEl>
                                      </p:cBhvr>
                                    </p:animEffect>
                                    <p:set>
                                      <p:cBhvr>
                                        <p:cTn id="118" dur="1" fill="hold">
                                          <p:stCondLst>
                                            <p:cond delay="1999"/>
                                          </p:stCondLst>
                                        </p:cTn>
                                        <p:tgtEl>
                                          <p:spTgt spid="68"/>
                                        </p:tgtEl>
                                        <p:attrNameLst>
                                          <p:attrName>style.visibility</p:attrName>
                                        </p:attrNameLst>
                                      </p:cBhvr>
                                      <p:to>
                                        <p:strVal val="hidden"/>
                                      </p:to>
                                    </p:set>
                                  </p:childTnLst>
                                </p:cTn>
                              </p:par>
                              <p:par>
                                <p:cTn id="119" presetID="9" presetClass="exit" presetSubtype="0" fill="hold" grpId="0" nodeType="withEffect">
                                  <p:stCondLst>
                                    <p:cond delay="0"/>
                                  </p:stCondLst>
                                  <p:childTnLst>
                                    <p:animEffect transition="out" filter="dissolve">
                                      <p:cBhvr>
                                        <p:cTn id="120" dur="2000"/>
                                        <p:tgtEl>
                                          <p:spTgt spid="69"/>
                                        </p:tgtEl>
                                      </p:cBhvr>
                                    </p:animEffect>
                                    <p:set>
                                      <p:cBhvr>
                                        <p:cTn id="121" dur="1" fill="hold">
                                          <p:stCondLst>
                                            <p:cond delay="1999"/>
                                          </p:stCondLst>
                                        </p:cTn>
                                        <p:tgtEl>
                                          <p:spTgt spid="69"/>
                                        </p:tgtEl>
                                        <p:attrNameLst>
                                          <p:attrName>style.visibility</p:attrName>
                                        </p:attrNameLst>
                                      </p:cBhvr>
                                      <p:to>
                                        <p:strVal val="hidden"/>
                                      </p:to>
                                    </p:set>
                                  </p:childTnLst>
                                </p:cTn>
                              </p:par>
                              <p:par>
                                <p:cTn id="122" presetID="9" presetClass="exit" presetSubtype="0" fill="hold" grpId="0" nodeType="withEffect">
                                  <p:stCondLst>
                                    <p:cond delay="0"/>
                                  </p:stCondLst>
                                  <p:childTnLst>
                                    <p:animEffect transition="out" filter="dissolve">
                                      <p:cBhvr>
                                        <p:cTn id="123" dur="2000"/>
                                        <p:tgtEl>
                                          <p:spTgt spid="70"/>
                                        </p:tgtEl>
                                      </p:cBhvr>
                                    </p:animEffect>
                                    <p:set>
                                      <p:cBhvr>
                                        <p:cTn id="124" dur="1" fill="hold">
                                          <p:stCondLst>
                                            <p:cond delay="1999"/>
                                          </p:stCondLst>
                                        </p:cTn>
                                        <p:tgtEl>
                                          <p:spTgt spid="70"/>
                                        </p:tgtEl>
                                        <p:attrNameLst>
                                          <p:attrName>style.visibility</p:attrName>
                                        </p:attrNameLst>
                                      </p:cBhvr>
                                      <p:to>
                                        <p:strVal val="hidden"/>
                                      </p:to>
                                    </p:set>
                                  </p:childTnLst>
                                </p:cTn>
                              </p:par>
                              <p:par>
                                <p:cTn id="125" presetID="9" presetClass="exit" presetSubtype="0" fill="hold" grpId="0" nodeType="withEffect">
                                  <p:stCondLst>
                                    <p:cond delay="0"/>
                                  </p:stCondLst>
                                  <p:childTnLst>
                                    <p:animEffect transition="out" filter="dissolve">
                                      <p:cBhvr>
                                        <p:cTn id="126" dur="2000"/>
                                        <p:tgtEl>
                                          <p:spTgt spid="71"/>
                                        </p:tgtEl>
                                      </p:cBhvr>
                                    </p:animEffect>
                                    <p:set>
                                      <p:cBhvr>
                                        <p:cTn id="127" dur="1" fill="hold">
                                          <p:stCondLst>
                                            <p:cond delay="1999"/>
                                          </p:stCondLst>
                                        </p:cTn>
                                        <p:tgtEl>
                                          <p:spTgt spid="71"/>
                                        </p:tgtEl>
                                        <p:attrNameLst>
                                          <p:attrName>style.visibility</p:attrName>
                                        </p:attrNameLst>
                                      </p:cBhvr>
                                      <p:to>
                                        <p:strVal val="hidden"/>
                                      </p:to>
                                    </p:set>
                                  </p:childTnLst>
                                </p:cTn>
                              </p:par>
                              <p:par>
                                <p:cTn id="128" presetID="9" presetClass="exit" presetSubtype="0" fill="hold" grpId="0" nodeType="withEffect">
                                  <p:stCondLst>
                                    <p:cond delay="0"/>
                                  </p:stCondLst>
                                  <p:childTnLst>
                                    <p:animEffect transition="out" filter="dissolve">
                                      <p:cBhvr>
                                        <p:cTn id="129" dur="2000"/>
                                        <p:tgtEl>
                                          <p:spTgt spid="72"/>
                                        </p:tgtEl>
                                      </p:cBhvr>
                                    </p:animEffect>
                                    <p:set>
                                      <p:cBhvr>
                                        <p:cTn id="130" dur="1" fill="hold">
                                          <p:stCondLst>
                                            <p:cond delay="1999"/>
                                          </p:stCondLst>
                                        </p:cTn>
                                        <p:tgtEl>
                                          <p:spTgt spid="72"/>
                                        </p:tgtEl>
                                        <p:attrNameLst>
                                          <p:attrName>style.visibility</p:attrName>
                                        </p:attrNameLst>
                                      </p:cBhvr>
                                      <p:to>
                                        <p:strVal val="hidden"/>
                                      </p:to>
                                    </p:set>
                                  </p:childTnLst>
                                </p:cTn>
                              </p:par>
                              <p:par>
                                <p:cTn id="131" presetID="9" presetClass="exit" presetSubtype="0" fill="hold" grpId="0" nodeType="withEffect">
                                  <p:stCondLst>
                                    <p:cond delay="0"/>
                                  </p:stCondLst>
                                  <p:childTnLst>
                                    <p:animEffect transition="out" filter="dissolve">
                                      <p:cBhvr>
                                        <p:cTn id="132" dur="2000"/>
                                        <p:tgtEl>
                                          <p:spTgt spid="73"/>
                                        </p:tgtEl>
                                      </p:cBhvr>
                                    </p:animEffect>
                                    <p:set>
                                      <p:cBhvr>
                                        <p:cTn id="133" dur="1" fill="hold">
                                          <p:stCondLst>
                                            <p:cond delay="1999"/>
                                          </p:stCondLst>
                                        </p:cTn>
                                        <p:tgtEl>
                                          <p:spTgt spid="73"/>
                                        </p:tgtEl>
                                        <p:attrNameLst>
                                          <p:attrName>style.visibility</p:attrName>
                                        </p:attrNameLst>
                                      </p:cBhvr>
                                      <p:to>
                                        <p:strVal val="hidden"/>
                                      </p:to>
                                    </p:set>
                                  </p:childTnLst>
                                </p:cTn>
                              </p:par>
                              <p:par>
                                <p:cTn id="134" presetID="9" presetClass="exit" presetSubtype="0" fill="hold" grpId="0" nodeType="withEffect">
                                  <p:stCondLst>
                                    <p:cond delay="0"/>
                                  </p:stCondLst>
                                  <p:childTnLst>
                                    <p:animEffect transition="out" filter="dissolve">
                                      <p:cBhvr>
                                        <p:cTn id="135" dur="2000"/>
                                        <p:tgtEl>
                                          <p:spTgt spid="74"/>
                                        </p:tgtEl>
                                      </p:cBhvr>
                                    </p:animEffect>
                                    <p:set>
                                      <p:cBhvr>
                                        <p:cTn id="136" dur="1" fill="hold">
                                          <p:stCondLst>
                                            <p:cond delay="1999"/>
                                          </p:stCondLst>
                                        </p:cTn>
                                        <p:tgtEl>
                                          <p:spTgt spid="74"/>
                                        </p:tgtEl>
                                        <p:attrNameLst>
                                          <p:attrName>style.visibility</p:attrName>
                                        </p:attrNameLst>
                                      </p:cBhvr>
                                      <p:to>
                                        <p:strVal val="hidden"/>
                                      </p:to>
                                    </p:set>
                                  </p:childTnLst>
                                </p:cTn>
                              </p:par>
                              <p:par>
                                <p:cTn id="137" presetID="9" presetClass="exit" presetSubtype="0" fill="hold" grpId="0" nodeType="withEffect">
                                  <p:stCondLst>
                                    <p:cond delay="0"/>
                                  </p:stCondLst>
                                  <p:childTnLst>
                                    <p:animEffect transition="out" filter="dissolve">
                                      <p:cBhvr>
                                        <p:cTn id="138" dur="2000"/>
                                        <p:tgtEl>
                                          <p:spTgt spid="75"/>
                                        </p:tgtEl>
                                      </p:cBhvr>
                                    </p:animEffect>
                                    <p:set>
                                      <p:cBhvr>
                                        <p:cTn id="139" dur="1" fill="hold">
                                          <p:stCondLst>
                                            <p:cond delay="1999"/>
                                          </p:stCondLst>
                                        </p:cTn>
                                        <p:tgtEl>
                                          <p:spTgt spid="75"/>
                                        </p:tgtEl>
                                        <p:attrNameLst>
                                          <p:attrName>style.visibility</p:attrName>
                                        </p:attrNameLst>
                                      </p:cBhvr>
                                      <p:to>
                                        <p:strVal val="hidden"/>
                                      </p:to>
                                    </p:set>
                                  </p:childTnLst>
                                </p:cTn>
                              </p:par>
                              <p:par>
                                <p:cTn id="140" presetID="9" presetClass="exit" presetSubtype="0" fill="hold" grpId="0" nodeType="withEffect">
                                  <p:stCondLst>
                                    <p:cond delay="0"/>
                                  </p:stCondLst>
                                  <p:childTnLst>
                                    <p:animEffect transition="out" filter="dissolve">
                                      <p:cBhvr>
                                        <p:cTn id="141" dur="2000"/>
                                        <p:tgtEl>
                                          <p:spTgt spid="76"/>
                                        </p:tgtEl>
                                      </p:cBhvr>
                                    </p:animEffect>
                                    <p:set>
                                      <p:cBhvr>
                                        <p:cTn id="142" dur="1" fill="hold">
                                          <p:stCondLst>
                                            <p:cond delay="1999"/>
                                          </p:stCondLst>
                                        </p:cTn>
                                        <p:tgtEl>
                                          <p:spTgt spid="76"/>
                                        </p:tgtEl>
                                        <p:attrNameLst>
                                          <p:attrName>style.visibility</p:attrName>
                                        </p:attrNameLst>
                                      </p:cBhvr>
                                      <p:to>
                                        <p:strVal val="hidden"/>
                                      </p:to>
                                    </p:set>
                                  </p:childTnLst>
                                </p:cTn>
                              </p:par>
                              <p:par>
                                <p:cTn id="143" presetID="9" presetClass="exit" presetSubtype="0" fill="hold" grpId="0" nodeType="withEffect">
                                  <p:stCondLst>
                                    <p:cond delay="0"/>
                                  </p:stCondLst>
                                  <p:childTnLst>
                                    <p:animEffect transition="out" filter="dissolve">
                                      <p:cBhvr>
                                        <p:cTn id="144" dur="2000"/>
                                        <p:tgtEl>
                                          <p:spTgt spid="78"/>
                                        </p:tgtEl>
                                      </p:cBhvr>
                                    </p:animEffect>
                                    <p:set>
                                      <p:cBhvr>
                                        <p:cTn id="145" dur="1" fill="hold">
                                          <p:stCondLst>
                                            <p:cond delay="1999"/>
                                          </p:stCondLst>
                                        </p:cTn>
                                        <p:tgtEl>
                                          <p:spTgt spid="78"/>
                                        </p:tgtEl>
                                        <p:attrNameLst>
                                          <p:attrName>style.visibility</p:attrName>
                                        </p:attrNameLst>
                                      </p:cBhvr>
                                      <p:to>
                                        <p:strVal val="hidden"/>
                                      </p:to>
                                    </p:set>
                                  </p:childTnLst>
                                </p:cTn>
                              </p:par>
                              <p:par>
                                <p:cTn id="146" presetID="9" presetClass="exit" presetSubtype="0" fill="hold" grpId="0" nodeType="withEffect">
                                  <p:stCondLst>
                                    <p:cond delay="0"/>
                                  </p:stCondLst>
                                  <p:childTnLst>
                                    <p:animEffect transition="out" filter="dissolve">
                                      <p:cBhvr>
                                        <p:cTn id="147" dur="2000"/>
                                        <p:tgtEl>
                                          <p:spTgt spid="79"/>
                                        </p:tgtEl>
                                      </p:cBhvr>
                                    </p:animEffect>
                                    <p:set>
                                      <p:cBhvr>
                                        <p:cTn id="148" dur="1" fill="hold">
                                          <p:stCondLst>
                                            <p:cond delay="1999"/>
                                          </p:stCondLst>
                                        </p:cTn>
                                        <p:tgtEl>
                                          <p:spTgt spid="79"/>
                                        </p:tgtEl>
                                        <p:attrNameLst>
                                          <p:attrName>style.visibility</p:attrName>
                                        </p:attrNameLst>
                                      </p:cBhvr>
                                      <p:to>
                                        <p:strVal val="hidden"/>
                                      </p:to>
                                    </p:set>
                                  </p:childTnLst>
                                </p:cTn>
                              </p:par>
                              <p:par>
                                <p:cTn id="149" presetID="9" presetClass="exit" presetSubtype="0" fill="hold" grpId="0" nodeType="withEffect">
                                  <p:stCondLst>
                                    <p:cond delay="0"/>
                                  </p:stCondLst>
                                  <p:childTnLst>
                                    <p:animEffect transition="out" filter="dissolve">
                                      <p:cBhvr>
                                        <p:cTn id="150" dur="2000"/>
                                        <p:tgtEl>
                                          <p:spTgt spid="80"/>
                                        </p:tgtEl>
                                      </p:cBhvr>
                                    </p:animEffect>
                                    <p:set>
                                      <p:cBhvr>
                                        <p:cTn id="151" dur="1" fill="hold">
                                          <p:stCondLst>
                                            <p:cond delay="1999"/>
                                          </p:stCondLst>
                                        </p:cTn>
                                        <p:tgtEl>
                                          <p:spTgt spid="80"/>
                                        </p:tgtEl>
                                        <p:attrNameLst>
                                          <p:attrName>style.visibility</p:attrName>
                                        </p:attrNameLst>
                                      </p:cBhvr>
                                      <p:to>
                                        <p:strVal val="hidden"/>
                                      </p:to>
                                    </p:set>
                                  </p:childTnLst>
                                </p:cTn>
                              </p:par>
                              <p:par>
                                <p:cTn id="152" presetID="9" presetClass="exit" presetSubtype="0" fill="hold" grpId="0" nodeType="withEffect">
                                  <p:stCondLst>
                                    <p:cond delay="0"/>
                                  </p:stCondLst>
                                  <p:childTnLst>
                                    <p:animEffect transition="out" filter="dissolve">
                                      <p:cBhvr>
                                        <p:cTn id="153" dur="2000"/>
                                        <p:tgtEl>
                                          <p:spTgt spid="81"/>
                                        </p:tgtEl>
                                      </p:cBhvr>
                                    </p:animEffect>
                                    <p:set>
                                      <p:cBhvr>
                                        <p:cTn id="154" dur="1" fill="hold">
                                          <p:stCondLst>
                                            <p:cond delay="1999"/>
                                          </p:stCondLst>
                                        </p:cTn>
                                        <p:tgtEl>
                                          <p:spTgt spid="81"/>
                                        </p:tgtEl>
                                        <p:attrNameLst>
                                          <p:attrName>style.visibility</p:attrName>
                                        </p:attrNameLst>
                                      </p:cBhvr>
                                      <p:to>
                                        <p:strVal val="hidden"/>
                                      </p:to>
                                    </p:set>
                                  </p:childTnLst>
                                </p:cTn>
                              </p:par>
                              <p:par>
                                <p:cTn id="155" presetID="9" presetClass="exit" presetSubtype="0" fill="hold" grpId="0" nodeType="withEffect">
                                  <p:stCondLst>
                                    <p:cond delay="0"/>
                                  </p:stCondLst>
                                  <p:childTnLst>
                                    <p:animEffect transition="out" filter="dissolve">
                                      <p:cBhvr>
                                        <p:cTn id="156" dur="2000"/>
                                        <p:tgtEl>
                                          <p:spTgt spid="82"/>
                                        </p:tgtEl>
                                      </p:cBhvr>
                                    </p:animEffect>
                                    <p:set>
                                      <p:cBhvr>
                                        <p:cTn id="157" dur="1" fill="hold">
                                          <p:stCondLst>
                                            <p:cond delay="1999"/>
                                          </p:stCondLst>
                                        </p:cTn>
                                        <p:tgtEl>
                                          <p:spTgt spid="82"/>
                                        </p:tgtEl>
                                        <p:attrNameLst>
                                          <p:attrName>style.visibility</p:attrName>
                                        </p:attrNameLst>
                                      </p:cBhvr>
                                      <p:to>
                                        <p:strVal val="hidden"/>
                                      </p:to>
                                    </p:set>
                                  </p:childTnLst>
                                </p:cTn>
                              </p:par>
                              <p:par>
                                <p:cTn id="158" presetID="9" presetClass="exit" presetSubtype="0" fill="hold" grpId="0" nodeType="withEffect">
                                  <p:stCondLst>
                                    <p:cond delay="0"/>
                                  </p:stCondLst>
                                  <p:childTnLst>
                                    <p:animEffect transition="out" filter="dissolve">
                                      <p:cBhvr>
                                        <p:cTn id="159" dur="2000"/>
                                        <p:tgtEl>
                                          <p:spTgt spid="83"/>
                                        </p:tgtEl>
                                      </p:cBhvr>
                                    </p:animEffect>
                                    <p:set>
                                      <p:cBhvr>
                                        <p:cTn id="160" dur="1" fill="hold">
                                          <p:stCondLst>
                                            <p:cond delay="1999"/>
                                          </p:stCondLst>
                                        </p:cTn>
                                        <p:tgtEl>
                                          <p:spTgt spid="83"/>
                                        </p:tgtEl>
                                        <p:attrNameLst>
                                          <p:attrName>style.visibility</p:attrName>
                                        </p:attrNameLst>
                                      </p:cBhvr>
                                      <p:to>
                                        <p:strVal val="hidden"/>
                                      </p:to>
                                    </p:set>
                                  </p:childTnLst>
                                </p:cTn>
                              </p:par>
                              <p:par>
                                <p:cTn id="161" presetID="9" presetClass="exit" presetSubtype="0" fill="hold" grpId="0" nodeType="withEffect">
                                  <p:stCondLst>
                                    <p:cond delay="0"/>
                                  </p:stCondLst>
                                  <p:childTnLst>
                                    <p:animEffect transition="out" filter="dissolve">
                                      <p:cBhvr>
                                        <p:cTn id="162" dur="2000"/>
                                        <p:tgtEl>
                                          <p:spTgt spid="85"/>
                                        </p:tgtEl>
                                      </p:cBhvr>
                                    </p:animEffect>
                                    <p:set>
                                      <p:cBhvr>
                                        <p:cTn id="163" dur="1" fill="hold">
                                          <p:stCondLst>
                                            <p:cond delay="1999"/>
                                          </p:stCondLst>
                                        </p:cTn>
                                        <p:tgtEl>
                                          <p:spTgt spid="85"/>
                                        </p:tgtEl>
                                        <p:attrNameLst>
                                          <p:attrName>style.visibility</p:attrName>
                                        </p:attrNameLst>
                                      </p:cBhvr>
                                      <p:to>
                                        <p:strVal val="hidden"/>
                                      </p:to>
                                    </p:set>
                                  </p:childTnLst>
                                </p:cTn>
                              </p:par>
                              <p:par>
                                <p:cTn id="164" presetID="9" presetClass="exit" presetSubtype="0" fill="hold" grpId="0" nodeType="withEffect">
                                  <p:stCondLst>
                                    <p:cond delay="0"/>
                                  </p:stCondLst>
                                  <p:childTnLst>
                                    <p:animEffect transition="out" filter="dissolve">
                                      <p:cBhvr>
                                        <p:cTn id="165" dur="2000"/>
                                        <p:tgtEl>
                                          <p:spTgt spid="86"/>
                                        </p:tgtEl>
                                      </p:cBhvr>
                                    </p:animEffect>
                                    <p:set>
                                      <p:cBhvr>
                                        <p:cTn id="166" dur="1" fill="hold">
                                          <p:stCondLst>
                                            <p:cond delay="1999"/>
                                          </p:stCondLst>
                                        </p:cTn>
                                        <p:tgtEl>
                                          <p:spTgt spid="86"/>
                                        </p:tgtEl>
                                        <p:attrNameLst>
                                          <p:attrName>style.visibility</p:attrName>
                                        </p:attrNameLst>
                                      </p:cBhvr>
                                      <p:to>
                                        <p:strVal val="hidden"/>
                                      </p:to>
                                    </p:set>
                                  </p:childTnLst>
                                </p:cTn>
                              </p:par>
                              <p:par>
                                <p:cTn id="167" presetID="9" presetClass="exit" presetSubtype="0" fill="hold" grpId="0" nodeType="withEffect">
                                  <p:stCondLst>
                                    <p:cond delay="0"/>
                                  </p:stCondLst>
                                  <p:childTnLst>
                                    <p:animEffect transition="out" filter="dissolve">
                                      <p:cBhvr>
                                        <p:cTn id="168" dur="2000"/>
                                        <p:tgtEl>
                                          <p:spTgt spid="87"/>
                                        </p:tgtEl>
                                      </p:cBhvr>
                                    </p:animEffect>
                                    <p:set>
                                      <p:cBhvr>
                                        <p:cTn id="169" dur="1" fill="hold">
                                          <p:stCondLst>
                                            <p:cond delay="1999"/>
                                          </p:stCondLst>
                                        </p:cTn>
                                        <p:tgtEl>
                                          <p:spTgt spid="87"/>
                                        </p:tgtEl>
                                        <p:attrNameLst>
                                          <p:attrName>style.visibility</p:attrName>
                                        </p:attrNameLst>
                                      </p:cBhvr>
                                      <p:to>
                                        <p:strVal val="hidden"/>
                                      </p:to>
                                    </p:set>
                                  </p:childTnLst>
                                </p:cTn>
                              </p:par>
                              <p:par>
                                <p:cTn id="170" presetID="9" presetClass="exit" presetSubtype="0" fill="hold" grpId="0" nodeType="withEffect">
                                  <p:stCondLst>
                                    <p:cond delay="0"/>
                                  </p:stCondLst>
                                  <p:childTnLst>
                                    <p:animEffect transition="out" filter="dissolve">
                                      <p:cBhvr>
                                        <p:cTn id="171" dur="2000"/>
                                        <p:tgtEl>
                                          <p:spTgt spid="88"/>
                                        </p:tgtEl>
                                      </p:cBhvr>
                                    </p:animEffect>
                                    <p:set>
                                      <p:cBhvr>
                                        <p:cTn id="172" dur="1" fill="hold">
                                          <p:stCondLst>
                                            <p:cond delay="1999"/>
                                          </p:stCondLst>
                                        </p:cTn>
                                        <p:tgtEl>
                                          <p:spTgt spid="88"/>
                                        </p:tgtEl>
                                        <p:attrNameLst>
                                          <p:attrName>style.visibility</p:attrName>
                                        </p:attrNameLst>
                                      </p:cBhvr>
                                      <p:to>
                                        <p:strVal val="hidden"/>
                                      </p:to>
                                    </p:set>
                                  </p:childTnLst>
                                </p:cTn>
                              </p:par>
                              <p:par>
                                <p:cTn id="173" presetID="9" presetClass="exit" presetSubtype="0" fill="hold" grpId="0" nodeType="withEffect">
                                  <p:stCondLst>
                                    <p:cond delay="0"/>
                                  </p:stCondLst>
                                  <p:childTnLst>
                                    <p:animEffect transition="out" filter="dissolve">
                                      <p:cBhvr>
                                        <p:cTn id="174" dur="2000"/>
                                        <p:tgtEl>
                                          <p:spTgt spid="89"/>
                                        </p:tgtEl>
                                      </p:cBhvr>
                                    </p:animEffect>
                                    <p:set>
                                      <p:cBhvr>
                                        <p:cTn id="175" dur="1" fill="hold">
                                          <p:stCondLst>
                                            <p:cond delay="1999"/>
                                          </p:stCondLst>
                                        </p:cTn>
                                        <p:tgtEl>
                                          <p:spTgt spid="89"/>
                                        </p:tgtEl>
                                        <p:attrNameLst>
                                          <p:attrName>style.visibility</p:attrName>
                                        </p:attrNameLst>
                                      </p:cBhvr>
                                      <p:to>
                                        <p:strVal val="hidden"/>
                                      </p:to>
                                    </p:set>
                                  </p:childTnLst>
                                </p:cTn>
                              </p:par>
                              <p:par>
                                <p:cTn id="176" presetID="9" presetClass="exit" presetSubtype="0" fill="hold" grpId="0" nodeType="withEffect">
                                  <p:stCondLst>
                                    <p:cond delay="0"/>
                                  </p:stCondLst>
                                  <p:childTnLst>
                                    <p:animEffect transition="out" filter="dissolve">
                                      <p:cBhvr>
                                        <p:cTn id="177" dur="2000"/>
                                        <p:tgtEl>
                                          <p:spTgt spid="90"/>
                                        </p:tgtEl>
                                      </p:cBhvr>
                                    </p:animEffect>
                                    <p:set>
                                      <p:cBhvr>
                                        <p:cTn id="178" dur="1" fill="hold">
                                          <p:stCondLst>
                                            <p:cond delay="1999"/>
                                          </p:stCondLst>
                                        </p:cTn>
                                        <p:tgtEl>
                                          <p:spTgt spid="90"/>
                                        </p:tgtEl>
                                        <p:attrNameLst>
                                          <p:attrName>style.visibility</p:attrName>
                                        </p:attrNameLst>
                                      </p:cBhvr>
                                      <p:to>
                                        <p:strVal val="hidden"/>
                                      </p:to>
                                    </p:set>
                                  </p:childTnLst>
                                </p:cTn>
                              </p:par>
                              <p:par>
                                <p:cTn id="179" presetID="9" presetClass="exit" presetSubtype="0" fill="hold" grpId="0" nodeType="withEffect">
                                  <p:stCondLst>
                                    <p:cond delay="0"/>
                                  </p:stCondLst>
                                  <p:childTnLst>
                                    <p:animEffect transition="out" filter="dissolve">
                                      <p:cBhvr>
                                        <p:cTn id="180" dur="2000"/>
                                        <p:tgtEl>
                                          <p:spTgt spid="91"/>
                                        </p:tgtEl>
                                      </p:cBhvr>
                                    </p:animEffect>
                                    <p:set>
                                      <p:cBhvr>
                                        <p:cTn id="181" dur="1" fill="hold">
                                          <p:stCondLst>
                                            <p:cond delay="1999"/>
                                          </p:stCondLst>
                                        </p:cTn>
                                        <p:tgtEl>
                                          <p:spTgt spid="91"/>
                                        </p:tgtEl>
                                        <p:attrNameLst>
                                          <p:attrName>style.visibility</p:attrName>
                                        </p:attrNameLst>
                                      </p:cBhvr>
                                      <p:to>
                                        <p:strVal val="hidden"/>
                                      </p:to>
                                    </p:set>
                                  </p:childTnLst>
                                </p:cTn>
                              </p:par>
                              <p:par>
                                <p:cTn id="182" presetID="9" presetClass="exit" presetSubtype="0" fill="hold" grpId="0" nodeType="withEffect">
                                  <p:stCondLst>
                                    <p:cond delay="0"/>
                                  </p:stCondLst>
                                  <p:childTnLst>
                                    <p:animEffect transition="out" filter="dissolve">
                                      <p:cBhvr>
                                        <p:cTn id="183" dur="2000"/>
                                        <p:tgtEl>
                                          <p:spTgt spid="92"/>
                                        </p:tgtEl>
                                      </p:cBhvr>
                                    </p:animEffect>
                                    <p:set>
                                      <p:cBhvr>
                                        <p:cTn id="184" dur="1" fill="hold">
                                          <p:stCondLst>
                                            <p:cond delay="1999"/>
                                          </p:stCondLst>
                                        </p:cTn>
                                        <p:tgtEl>
                                          <p:spTgt spid="92"/>
                                        </p:tgtEl>
                                        <p:attrNameLst>
                                          <p:attrName>style.visibility</p:attrName>
                                        </p:attrNameLst>
                                      </p:cBhvr>
                                      <p:to>
                                        <p:strVal val="hidden"/>
                                      </p:to>
                                    </p:set>
                                  </p:childTnLst>
                                </p:cTn>
                              </p:par>
                              <p:par>
                                <p:cTn id="185" presetID="9" presetClass="exit" presetSubtype="0" fill="hold" grpId="0" nodeType="withEffect">
                                  <p:stCondLst>
                                    <p:cond delay="0"/>
                                  </p:stCondLst>
                                  <p:childTnLst>
                                    <p:animEffect transition="out" filter="dissolve">
                                      <p:cBhvr>
                                        <p:cTn id="186" dur="2000"/>
                                        <p:tgtEl>
                                          <p:spTgt spid="94"/>
                                        </p:tgtEl>
                                      </p:cBhvr>
                                    </p:animEffect>
                                    <p:set>
                                      <p:cBhvr>
                                        <p:cTn id="187" dur="1" fill="hold">
                                          <p:stCondLst>
                                            <p:cond delay="1999"/>
                                          </p:stCondLst>
                                        </p:cTn>
                                        <p:tgtEl>
                                          <p:spTgt spid="94"/>
                                        </p:tgtEl>
                                        <p:attrNameLst>
                                          <p:attrName>style.visibility</p:attrName>
                                        </p:attrNameLst>
                                      </p:cBhvr>
                                      <p:to>
                                        <p:strVal val="hidden"/>
                                      </p:to>
                                    </p:set>
                                  </p:childTnLst>
                                </p:cTn>
                              </p:par>
                              <p:par>
                                <p:cTn id="188" presetID="9" presetClass="exit" presetSubtype="0" fill="hold" grpId="0" nodeType="withEffect">
                                  <p:stCondLst>
                                    <p:cond delay="0"/>
                                  </p:stCondLst>
                                  <p:childTnLst>
                                    <p:animEffect transition="out" filter="dissolve">
                                      <p:cBhvr>
                                        <p:cTn id="189" dur="2000"/>
                                        <p:tgtEl>
                                          <p:spTgt spid="95"/>
                                        </p:tgtEl>
                                      </p:cBhvr>
                                    </p:animEffect>
                                    <p:set>
                                      <p:cBhvr>
                                        <p:cTn id="190" dur="1" fill="hold">
                                          <p:stCondLst>
                                            <p:cond delay="1999"/>
                                          </p:stCondLst>
                                        </p:cTn>
                                        <p:tgtEl>
                                          <p:spTgt spid="95"/>
                                        </p:tgtEl>
                                        <p:attrNameLst>
                                          <p:attrName>style.visibility</p:attrName>
                                        </p:attrNameLst>
                                      </p:cBhvr>
                                      <p:to>
                                        <p:strVal val="hidden"/>
                                      </p:to>
                                    </p:set>
                                  </p:childTnLst>
                                </p:cTn>
                              </p:par>
                              <p:par>
                                <p:cTn id="191" presetID="9" presetClass="exit" presetSubtype="0" fill="hold" grpId="0" nodeType="withEffect">
                                  <p:stCondLst>
                                    <p:cond delay="0"/>
                                  </p:stCondLst>
                                  <p:childTnLst>
                                    <p:animEffect transition="out" filter="dissolve">
                                      <p:cBhvr>
                                        <p:cTn id="192" dur="2000"/>
                                        <p:tgtEl>
                                          <p:spTgt spid="96"/>
                                        </p:tgtEl>
                                      </p:cBhvr>
                                    </p:animEffect>
                                    <p:set>
                                      <p:cBhvr>
                                        <p:cTn id="193" dur="1" fill="hold">
                                          <p:stCondLst>
                                            <p:cond delay="1999"/>
                                          </p:stCondLst>
                                        </p:cTn>
                                        <p:tgtEl>
                                          <p:spTgt spid="96"/>
                                        </p:tgtEl>
                                        <p:attrNameLst>
                                          <p:attrName>style.visibility</p:attrName>
                                        </p:attrNameLst>
                                      </p:cBhvr>
                                      <p:to>
                                        <p:strVal val="hidden"/>
                                      </p:to>
                                    </p:set>
                                  </p:childTnLst>
                                </p:cTn>
                              </p:par>
                              <p:par>
                                <p:cTn id="194" presetID="9" presetClass="exit" presetSubtype="0" fill="hold" grpId="0" nodeType="withEffect">
                                  <p:stCondLst>
                                    <p:cond delay="0"/>
                                  </p:stCondLst>
                                  <p:childTnLst>
                                    <p:animEffect transition="out" filter="dissolve">
                                      <p:cBhvr>
                                        <p:cTn id="195" dur="2000"/>
                                        <p:tgtEl>
                                          <p:spTgt spid="97"/>
                                        </p:tgtEl>
                                      </p:cBhvr>
                                    </p:animEffect>
                                    <p:set>
                                      <p:cBhvr>
                                        <p:cTn id="196" dur="1" fill="hold">
                                          <p:stCondLst>
                                            <p:cond delay="1999"/>
                                          </p:stCondLst>
                                        </p:cTn>
                                        <p:tgtEl>
                                          <p:spTgt spid="97"/>
                                        </p:tgtEl>
                                        <p:attrNameLst>
                                          <p:attrName>style.visibility</p:attrName>
                                        </p:attrNameLst>
                                      </p:cBhvr>
                                      <p:to>
                                        <p:strVal val="hidden"/>
                                      </p:to>
                                    </p:set>
                                  </p:childTnLst>
                                </p:cTn>
                              </p:par>
                              <p:par>
                                <p:cTn id="197" presetID="9" presetClass="exit" presetSubtype="0" fill="hold" grpId="0" nodeType="withEffect">
                                  <p:stCondLst>
                                    <p:cond delay="0"/>
                                  </p:stCondLst>
                                  <p:childTnLst>
                                    <p:animEffect transition="out" filter="dissolve">
                                      <p:cBhvr>
                                        <p:cTn id="198" dur="2000"/>
                                        <p:tgtEl>
                                          <p:spTgt spid="98"/>
                                        </p:tgtEl>
                                      </p:cBhvr>
                                    </p:animEffect>
                                    <p:set>
                                      <p:cBhvr>
                                        <p:cTn id="199" dur="1" fill="hold">
                                          <p:stCondLst>
                                            <p:cond delay="1999"/>
                                          </p:stCondLst>
                                        </p:cTn>
                                        <p:tgtEl>
                                          <p:spTgt spid="98"/>
                                        </p:tgtEl>
                                        <p:attrNameLst>
                                          <p:attrName>style.visibility</p:attrName>
                                        </p:attrNameLst>
                                      </p:cBhvr>
                                      <p:to>
                                        <p:strVal val="hidden"/>
                                      </p:to>
                                    </p:set>
                                  </p:childTnLst>
                                </p:cTn>
                              </p:par>
                              <p:par>
                                <p:cTn id="200" presetID="9" presetClass="exit" presetSubtype="0" fill="hold" grpId="0" nodeType="withEffect">
                                  <p:stCondLst>
                                    <p:cond delay="0"/>
                                  </p:stCondLst>
                                  <p:childTnLst>
                                    <p:animEffect transition="out" filter="dissolve">
                                      <p:cBhvr>
                                        <p:cTn id="201" dur="2000"/>
                                        <p:tgtEl>
                                          <p:spTgt spid="99"/>
                                        </p:tgtEl>
                                      </p:cBhvr>
                                    </p:animEffect>
                                    <p:set>
                                      <p:cBhvr>
                                        <p:cTn id="202" dur="1" fill="hold">
                                          <p:stCondLst>
                                            <p:cond delay="1999"/>
                                          </p:stCondLst>
                                        </p:cTn>
                                        <p:tgtEl>
                                          <p:spTgt spid="99"/>
                                        </p:tgtEl>
                                        <p:attrNameLst>
                                          <p:attrName>style.visibility</p:attrName>
                                        </p:attrNameLst>
                                      </p:cBhvr>
                                      <p:to>
                                        <p:strVal val="hidden"/>
                                      </p:to>
                                    </p:set>
                                  </p:childTnLst>
                                </p:cTn>
                              </p:par>
                              <p:par>
                                <p:cTn id="203" presetID="9" presetClass="exit" presetSubtype="0" fill="hold" grpId="0" nodeType="withEffect">
                                  <p:stCondLst>
                                    <p:cond delay="0"/>
                                  </p:stCondLst>
                                  <p:childTnLst>
                                    <p:animEffect transition="out" filter="dissolve">
                                      <p:cBhvr>
                                        <p:cTn id="204" dur="2000"/>
                                        <p:tgtEl>
                                          <p:spTgt spid="100"/>
                                        </p:tgtEl>
                                      </p:cBhvr>
                                    </p:animEffect>
                                    <p:set>
                                      <p:cBhvr>
                                        <p:cTn id="205" dur="1" fill="hold">
                                          <p:stCondLst>
                                            <p:cond delay="1999"/>
                                          </p:stCondLst>
                                        </p:cTn>
                                        <p:tgtEl>
                                          <p:spTgt spid="100"/>
                                        </p:tgtEl>
                                        <p:attrNameLst>
                                          <p:attrName>style.visibility</p:attrName>
                                        </p:attrNameLst>
                                      </p:cBhvr>
                                      <p:to>
                                        <p:strVal val="hidden"/>
                                      </p:to>
                                    </p:set>
                                  </p:childTnLst>
                                </p:cTn>
                              </p:par>
                              <p:par>
                                <p:cTn id="206" presetID="9" presetClass="exit" presetSubtype="0" fill="hold" grpId="0" nodeType="withEffect">
                                  <p:stCondLst>
                                    <p:cond delay="0"/>
                                  </p:stCondLst>
                                  <p:childTnLst>
                                    <p:animEffect transition="out" filter="dissolve">
                                      <p:cBhvr>
                                        <p:cTn id="207" dur="2000"/>
                                        <p:tgtEl>
                                          <p:spTgt spid="101"/>
                                        </p:tgtEl>
                                      </p:cBhvr>
                                    </p:animEffect>
                                    <p:set>
                                      <p:cBhvr>
                                        <p:cTn id="208" dur="1" fill="hold">
                                          <p:stCondLst>
                                            <p:cond delay="1999"/>
                                          </p:stCondLst>
                                        </p:cTn>
                                        <p:tgtEl>
                                          <p:spTgt spid="101"/>
                                        </p:tgtEl>
                                        <p:attrNameLst>
                                          <p:attrName>style.visibility</p:attrName>
                                        </p:attrNameLst>
                                      </p:cBhvr>
                                      <p:to>
                                        <p:strVal val="hidden"/>
                                      </p:to>
                                    </p:set>
                                  </p:childTnLst>
                                </p:cTn>
                              </p:par>
                              <p:par>
                                <p:cTn id="209" presetID="9" presetClass="exit" presetSubtype="0" fill="hold" grpId="0" nodeType="withEffect">
                                  <p:stCondLst>
                                    <p:cond delay="0"/>
                                  </p:stCondLst>
                                  <p:childTnLst>
                                    <p:animEffect transition="out" filter="dissolve">
                                      <p:cBhvr>
                                        <p:cTn id="210" dur="2000"/>
                                        <p:tgtEl>
                                          <p:spTgt spid="102"/>
                                        </p:tgtEl>
                                      </p:cBhvr>
                                    </p:animEffect>
                                    <p:set>
                                      <p:cBhvr>
                                        <p:cTn id="211" dur="1" fill="hold">
                                          <p:stCondLst>
                                            <p:cond delay="1999"/>
                                          </p:stCondLst>
                                        </p:cTn>
                                        <p:tgtEl>
                                          <p:spTgt spid="102"/>
                                        </p:tgtEl>
                                        <p:attrNameLst>
                                          <p:attrName>style.visibility</p:attrName>
                                        </p:attrNameLst>
                                      </p:cBhvr>
                                      <p:to>
                                        <p:strVal val="hidden"/>
                                      </p:to>
                                    </p:set>
                                  </p:childTnLst>
                                </p:cTn>
                              </p:par>
                              <p:par>
                                <p:cTn id="212" presetID="9" presetClass="exit" presetSubtype="0" fill="hold" grpId="0" nodeType="withEffect">
                                  <p:stCondLst>
                                    <p:cond delay="0"/>
                                  </p:stCondLst>
                                  <p:childTnLst>
                                    <p:animEffect transition="out" filter="dissolve">
                                      <p:cBhvr>
                                        <p:cTn id="213" dur="2000"/>
                                        <p:tgtEl>
                                          <p:spTgt spid="103"/>
                                        </p:tgtEl>
                                      </p:cBhvr>
                                    </p:animEffect>
                                    <p:set>
                                      <p:cBhvr>
                                        <p:cTn id="214" dur="1" fill="hold">
                                          <p:stCondLst>
                                            <p:cond delay="1999"/>
                                          </p:stCondLst>
                                        </p:cTn>
                                        <p:tgtEl>
                                          <p:spTgt spid="103"/>
                                        </p:tgtEl>
                                        <p:attrNameLst>
                                          <p:attrName>style.visibility</p:attrName>
                                        </p:attrNameLst>
                                      </p:cBhvr>
                                      <p:to>
                                        <p:strVal val="hidden"/>
                                      </p:to>
                                    </p:set>
                                  </p:childTnLst>
                                </p:cTn>
                              </p:par>
                              <p:par>
                                <p:cTn id="215" presetID="9" presetClass="exit" presetSubtype="0" fill="hold" grpId="0" nodeType="withEffect">
                                  <p:stCondLst>
                                    <p:cond delay="0"/>
                                  </p:stCondLst>
                                  <p:childTnLst>
                                    <p:animEffect transition="out" filter="dissolve">
                                      <p:cBhvr>
                                        <p:cTn id="216" dur="2000"/>
                                        <p:tgtEl>
                                          <p:spTgt spid="104"/>
                                        </p:tgtEl>
                                      </p:cBhvr>
                                    </p:animEffect>
                                    <p:set>
                                      <p:cBhvr>
                                        <p:cTn id="217" dur="1" fill="hold">
                                          <p:stCondLst>
                                            <p:cond delay="1999"/>
                                          </p:stCondLst>
                                        </p:cTn>
                                        <p:tgtEl>
                                          <p:spTgt spid="104"/>
                                        </p:tgtEl>
                                        <p:attrNameLst>
                                          <p:attrName>style.visibility</p:attrName>
                                        </p:attrNameLst>
                                      </p:cBhvr>
                                      <p:to>
                                        <p:strVal val="hidden"/>
                                      </p:to>
                                    </p:set>
                                  </p:childTnLst>
                                </p:cTn>
                              </p:par>
                              <p:par>
                                <p:cTn id="218" presetID="9" presetClass="exit" presetSubtype="0" fill="hold" grpId="0" nodeType="withEffect">
                                  <p:stCondLst>
                                    <p:cond delay="0"/>
                                  </p:stCondLst>
                                  <p:childTnLst>
                                    <p:animEffect transition="out" filter="dissolve">
                                      <p:cBhvr>
                                        <p:cTn id="219" dur="2000"/>
                                        <p:tgtEl>
                                          <p:spTgt spid="105"/>
                                        </p:tgtEl>
                                      </p:cBhvr>
                                    </p:animEffect>
                                    <p:set>
                                      <p:cBhvr>
                                        <p:cTn id="220" dur="1" fill="hold">
                                          <p:stCondLst>
                                            <p:cond delay="1999"/>
                                          </p:stCondLst>
                                        </p:cTn>
                                        <p:tgtEl>
                                          <p:spTgt spid="105"/>
                                        </p:tgtEl>
                                        <p:attrNameLst>
                                          <p:attrName>style.visibility</p:attrName>
                                        </p:attrNameLst>
                                      </p:cBhvr>
                                      <p:to>
                                        <p:strVal val="hidden"/>
                                      </p:to>
                                    </p:set>
                                  </p:childTnLst>
                                </p:cTn>
                              </p:par>
                              <p:par>
                                <p:cTn id="221" presetID="9" presetClass="exit" presetSubtype="0" fill="hold" grpId="0" nodeType="withEffect">
                                  <p:stCondLst>
                                    <p:cond delay="0"/>
                                  </p:stCondLst>
                                  <p:childTnLst>
                                    <p:animEffect transition="out" filter="dissolve">
                                      <p:cBhvr>
                                        <p:cTn id="222" dur="2000"/>
                                        <p:tgtEl>
                                          <p:spTgt spid="106"/>
                                        </p:tgtEl>
                                      </p:cBhvr>
                                    </p:animEffect>
                                    <p:set>
                                      <p:cBhvr>
                                        <p:cTn id="223" dur="1" fill="hold">
                                          <p:stCondLst>
                                            <p:cond delay="1999"/>
                                          </p:stCondLst>
                                        </p:cTn>
                                        <p:tgtEl>
                                          <p:spTgt spid="106"/>
                                        </p:tgtEl>
                                        <p:attrNameLst>
                                          <p:attrName>style.visibility</p:attrName>
                                        </p:attrNameLst>
                                      </p:cBhvr>
                                      <p:to>
                                        <p:strVal val="hidden"/>
                                      </p:to>
                                    </p:set>
                                  </p:childTnLst>
                                </p:cTn>
                              </p:par>
                              <p:par>
                                <p:cTn id="224" presetID="9" presetClass="exit" presetSubtype="0" fill="hold" grpId="0" nodeType="withEffect">
                                  <p:stCondLst>
                                    <p:cond delay="0"/>
                                  </p:stCondLst>
                                  <p:childTnLst>
                                    <p:animEffect transition="out" filter="dissolve">
                                      <p:cBhvr>
                                        <p:cTn id="225" dur="2000"/>
                                        <p:tgtEl>
                                          <p:spTgt spid="107"/>
                                        </p:tgtEl>
                                      </p:cBhvr>
                                    </p:animEffect>
                                    <p:set>
                                      <p:cBhvr>
                                        <p:cTn id="226" dur="1" fill="hold">
                                          <p:stCondLst>
                                            <p:cond delay="1999"/>
                                          </p:stCondLst>
                                        </p:cTn>
                                        <p:tgtEl>
                                          <p:spTgt spid="107"/>
                                        </p:tgtEl>
                                        <p:attrNameLst>
                                          <p:attrName>style.visibility</p:attrName>
                                        </p:attrNameLst>
                                      </p:cBhvr>
                                      <p:to>
                                        <p:strVal val="hidden"/>
                                      </p:to>
                                    </p:set>
                                  </p:childTnLst>
                                </p:cTn>
                              </p:par>
                              <p:par>
                                <p:cTn id="227" presetID="9" presetClass="entr" presetSubtype="0" fill="hold" grpId="0" nodeType="withEffect">
                                  <p:stCondLst>
                                    <p:cond delay="0"/>
                                  </p:stCondLst>
                                  <p:childTnLst>
                                    <p:set>
                                      <p:cBhvr>
                                        <p:cTn id="228" dur="1" fill="hold">
                                          <p:stCondLst>
                                            <p:cond delay="0"/>
                                          </p:stCondLst>
                                        </p:cTn>
                                        <p:tgtEl>
                                          <p:spTgt spid="138"/>
                                        </p:tgtEl>
                                        <p:attrNameLst>
                                          <p:attrName>style.visibility</p:attrName>
                                        </p:attrNameLst>
                                      </p:cBhvr>
                                      <p:to>
                                        <p:strVal val="visible"/>
                                      </p:to>
                                    </p:set>
                                    <p:animEffect transition="in" filter="dissolve">
                                      <p:cBhvr>
                                        <p:cTn id="229" dur="2000"/>
                                        <p:tgtEl>
                                          <p:spTgt spid="138"/>
                                        </p:tgtEl>
                                      </p:cBhvr>
                                    </p:animEffect>
                                  </p:childTnLst>
                                </p:cTn>
                              </p:par>
                              <p:par>
                                <p:cTn id="230" presetID="9" presetClass="entr" presetSubtype="0" fill="hold" grpId="0" nodeType="withEffect">
                                  <p:stCondLst>
                                    <p:cond delay="0"/>
                                  </p:stCondLst>
                                  <p:childTnLst>
                                    <p:set>
                                      <p:cBhvr>
                                        <p:cTn id="231" dur="1" fill="hold">
                                          <p:stCondLst>
                                            <p:cond delay="0"/>
                                          </p:stCondLst>
                                        </p:cTn>
                                        <p:tgtEl>
                                          <p:spTgt spid="139"/>
                                        </p:tgtEl>
                                        <p:attrNameLst>
                                          <p:attrName>style.visibility</p:attrName>
                                        </p:attrNameLst>
                                      </p:cBhvr>
                                      <p:to>
                                        <p:strVal val="visible"/>
                                      </p:to>
                                    </p:set>
                                    <p:animEffect transition="in" filter="dissolve">
                                      <p:cBhvr>
                                        <p:cTn id="232" dur="2000"/>
                                        <p:tgtEl>
                                          <p:spTgt spid="139"/>
                                        </p:tgtEl>
                                      </p:cBhvr>
                                    </p:animEffect>
                                  </p:childTnLst>
                                </p:cTn>
                              </p:par>
                              <p:par>
                                <p:cTn id="233" presetID="9" presetClass="entr" presetSubtype="0" fill="hold" grpId="0" nodeType="withEffect">
                                  <p:stCondLst>
                                    <p:cond delay="0"/>
                                  </p:stCondLst>
                                  <p:childTnLst>
                                    <p:set>
                                      <p:cBhvr>
                                        <p:cTn id="234" dur="1" fill="hold">
                                          <p:stCondLst>
                                            <p:cond delay="0"/>
                                          </p:stCondLst>
                                        </p:cTn>
                                        <p:tgtEl>
                                          <p:spTgt spid="140"/>
                                        </p:tgtEl>
                                        <p:attrNameLst>
                                          <p:attrName>style.visibility</p:attrName>
                                        </p:attrNameLst>
                                      </p:cBhvr>
                                      <p:to>
                                        <p:strVal val="visible"/>
                                      </p:to>
                                    </p:set>
                                    <p:animEffect transition="in" filter="dissolve">
                                      <p:cBhvr>
                                        <p:cTn id="235" dur="2000"/>
                                        <p:tgtEl>
                                          <p:spTgt spid="140"/>
                                        </p:tgtEl>
                                      </p:cBhvr>
                                    </p:animEffect>
                                  </p:childTnLst>
                                </p:cTn>
                              </p:par>
                              <p:par>
                                <p:cTn id="236" presetID="9" presetClass="entr" presetSubtype="0" fill="hold" grpId="0" nodeType="withEffect">
                                  <p:stCondLst>
                                    <p:cond delay="0"/>
                                  </p:stCondLst>
                                  <p:childTnLst>
                                    <p:set>
                                      <p:cBhvr>
                                        <p:cTn id="237" dur="1" fill="hold">
                                          <p:stCondLst>
                                            <p:cond delay="0"/>
                                          </p:stCondLst>
                                        </p:cTn>
                                        <p:tgtEl>
                                          <p:spTgt spid="141"/>
                                        </p:tgtEl>
                                        <p:attrNameLst>
                                          <p:attrName>style.visibility</p:attrName>
                                        </p:attrNameLst>
                                      </p:cBhvr>
                                      <p:to>
                                        <p:strVal val="visible"/>
                                      </p:to>
                                    </p:set>
                                    <p:animEffect transition="in" filter="dissolve">
                                      <p:cBhvr>
                                        <p:cTn id="238" dur="2000"/>
                                        <p:tgtEl>
                                          <p:spTgt spid="141"/>
                                        </p:tgtEl>
                                      </p:cBhvr>
                                    </p:animEffect>
                                  </p:childTnLst>
                                </p:cTn>
                              </p:par>
                              <p:par>
                                <p:cTn id="239" presetID="9" presetClass="entr" presetSubtype="0" fill="hold" grpId="0" nodeType="withEffect">
                                  <p:stCondLst>
                                    <p:cond delay="0"/>
                                  </p:stCondLst>
                                  <p:childTnLst>
                                    <p:set>
                                      <p:cBhvr>
                                        <p:cTn id="240" dur="1" fill="hold">
                                          <p:stCondLst>
                                            <p:cond delay="0"/>
                                          </p:stCondLst>
                                        </p:cTn>
                                        <p:tgtEl>
                                          <p:spTgt spid="142"/>
                                        </p:tgtEl>
                                        <p:attrNameLst>
                                          <p:attrName>style.visibility</p:attrName>
                                        </p:attrNameLst>
                                      </p:cBhvr>
                                      <p:to>
                                        <p:strVal val="visible"/>
                                      </p:to>
                                    </p:set>
                                    <p:animEffect transition="in" filter="dissolve">
                                      <p:cBhvr>
                                        <p:cTn id="241" dur="2000"/>
                                        <p:tgtEl>
                                          <p:spTgt spid="142"/>
                                        </p:tgtEl>
                                      </p:cBhvr>
                                    </p:animEffect>
                                  </p:childTnLst>
                                </p:cTn>
                              </p:par>
                              <p:par>
                                <p:cTn id="242" presetID="9" presetClass="entr" presetSubtype="0" fill="hold" grpId="0" nodeType="withEffect">
                                  <p:stCondLst>
                                    <p:cond delay="0"/>
                                  </p:stCondLst>
                                  <p:childTnLst>
                                    <p:set>
                                      <p:cBhvr>
                                        <p:cTn id="243" dur="1" fill="hold">
                                          <p:stCondLst>
                                            <p:cond delay="0"/>
                                          </p:stCondLst>
                                        </p:cTn>
                                        <p:tgtEl>
                                          <p:spTgt spid="143"/>
                                        </p:tgtEl>
                                        <p:attrNameLst>
                                          <p:attrName>style.visibility</p:attrName>
                                        </p:attrNameLst>
                                      </p:cBhvr>
                                      <p:to>
                                        <p:strVal val="visible"/>
                                      </p:to>
                                    </p:set>
                                    <p:animEffect transition="in" filter="dissolve">
                                      <p:cBhvr>
                                        <p:cTn id="244" dur="2000"/>
                                        <p:tgtEl>
                                          <p:spTgt spid="143"/>
                                        </p:tgtEl>
                                      </p:cBhvr>
                                    </p:animEffect>
                                  </p:childTnLst>
                                </p:cTn>
                              </p:par>
                              <p:par>
                                <p:cTn id="245" presetID="9" presetClass="entr" presetSubtype="0" fill="hold" grpId="0" nodeType="withEffect">
                                  <p:stCondLst>
                                    <p:cond delay="0"/>
                                  </p:stCondLst>
                                  <p:childTnLst>
                                    <p:set>
                                      <p:cBhvr>
                                        <p:cTn id="246" dur="1" fill="hold">
                                          <p:stCondLst>
                                            <p:cond delay="0"/>
                                          </p:stCondLst>
                                        </p:cTn>
                                        <p:tgtEl>
                                          <p:spTgt spid="144"/>
                                        </p:tgtEl>
                                        <p:attrNameLst>
                                          <p:attrName>style.visibility</p:attrName>
                                        </p:attrNameLst>
                                      </p:cBhvr>
                                      <p:to>
                                        <p:strVal val="visible"/>
                                      </p:to>
                                    </p:set>
                                    <p:animEffect transition="in" filter="dissolve">
                                      <p:cBhvr>
                                        <p:cTn id="247" dur="2000"/>
                                        <p:tgtEl>
                                          <p:spTgt spid="144"/>
                                        </p:tgtEl>
                                      </p:cBhvr>
                                    </p:animEffect>
                                  </p:childTnLst>
                                </p:cTn>
                              </p:par>
                              <p:par>
                                <p:cTn id="248" presetID="9" presetClass="entr" presetSubtype="0" fill="hold" grpId="0" nodeType="withEffect">
                                  <p:stCondLst>
                                    <p:cond delay="0"/>
                                  </p:stCondLst>
                                  <p:childTnLst>
                                    <p:set>
                                      <p:cBhvr>
                                        <p:cTn id="249" dur="1" fill="hold">
                                          <p:stCondLst>
                                            <p:cond delay="0"/>
                                          </p:stCondLst>
                                        </p:cTn>
                                        <p:tgtEl>
                                          <p:spTgt spid="145"/>
                                        </p:tgtEl>
                                        <p:attrNameLst>
                                          <p:attrName>style.visibility</p:attrName>
                                        </p:attrNameLst>
                                      </p:cBhvr>
                                      <p:to>
                                        <p:strVal val="visible"/>
                                      </p:to>
                                    </p:set>
                                    <p:animEffect transition="in" filter="dissolve">
                                      <p:cBhvr>
                                        <p:cTn id="250" dur="2000"/>
                                        <p:tgtEl>
                                          <p:spTgt spid="145"/>
                                        </p:tgtEl>
                                      </p:cBhvr>
                                    </p:animEffect>
                                  </p:childTnLst>
                                </p:cTn>
                              </p:par>
                              <p:par>
                                <p:cTn id="251" presetID="9" presetClass="entr" presetSubtype="0" fill="hold" grpId="0" nodeType="withEffect">
                                  <p:stCondLst>
                                    <p:cond delay="0"/>
                                  </p:stCondLst>
                                  <p:childTnLst>
                                    <p:set>
                                      <p:cBhvr>
                                        <p:cTn id="252" dur="1" fill="hold">
                                          <p:stCondLst>
                                            <p:cond delay="0"/>
                                          </p:stCondLst>
                                        </p:cTn>
                                        <p:tgtEl>
                                          <p:spTgt spid="146"/>
                                        </p:tgtEl>
                                        <p:attrNameLst>
                                          <p:attrName>style.visibility</p:attrName>
                                        </p:attrNameLst>
                                      </p:cBhvr>
                                      <p:to>
                                        <p:strVal val="visible"/>
                                      </p:to>
                                    </p:set>
                                    <p:animEffect transition="in" filter="dissolve">
                                      <p:cBhvr>
                                        <p:cTn id="253" dur="2000"/>
                                        <p:tgtEl>
                                          <p:spTgt spid="146"/>
                                        </p:tgtEl>
                                      </p:cBhvr>
                                    </p:animEffect>
                                  </p:childTnLst>
                                </p:cTn>
                              </p:par>
                              <p:par>
                                <p:cTn id="254" presetID="9" presetClass="entr" presetSubtype="0" fill="hold" grpId="0" nodeType="withEffect">
                                  <p:stCondLst>
                                    <p:cond delay="0"/>
                                  </p:stCondLst>
                                  <p:childTnLst>
                                    <p:set>
                                      <p:cBhvr>
                                        <p:cTn id="255" dur="1" fill="hold">
                                          <p:stCondLst>
                                            <p:cond delay="0"/>
                                          </p:stCondLst>
                                        </p:cTn>
                                        <p:tgtEl>
                                          <p:spTgt spid="147"/>
                                        </p:tgtEl>
                                        <p:attrNameLst>
                                          <p:attrName>style.visibility</p:attrName>
                                        </p:attrNameLst>
                                      </p:cBhvr>
                                      <p:to>
                                        <p:strVal val="visible"/>
                                      </p:to>
                                    </p:set>
                                    <p:animEffect transition="in" filter="dissolve">
                                      <p:cBhvr>
                                        <p:cTn id="256" dur="2000"/>
                                        <p:tgtEl>
                                          <p:spTgt spid="147"/>
                                        </p:tgtEl>
                                      </p:cBhvr>
                                    </p:animEffect>
                                  </p:childTnLst>
                                </p:cTn>
                              </p:par>
                              <p:par>
                                <p:cTn id="257" presetID="9" presetClass="entr" presetSubtype="0" fill="hold" grpId="0" nodeType="withEffect">
                                  <p:stCondLst>
                                    <p:cond delay="0"/>
                                  </p:stCondLst>
                                  <p:childTnLst>
                                    <p:set>
                                      <p:cBhvr>
                                        <p:cTn id="258" dur="1" fill="hold">
                                          <p:stCondLst>
                                            <p:cond delay="0"/>
                                          </p:stCondLst>
                                        </p:cTn>
                                        <p:tgtEl>
                                          <p:spTgt spid="148"/>
                                        </p:tgtEl>
                                        <p:attrNameLst>
                                          <p:attrName>style.visibility</p:attrName>
                                        </p:attrNameLst>
                                      </p:cBhvr>
                                      <p:to>
                                        <p:strVal val="visible"/>
                                      </p:to>
                                    </p:set>
                                    <p:animEffect transition="in" filter="dissolve">
                                      <p:cBhvr>
                                        <p:cTn id="259" dur="2000"/>
                                        <p:tgtEl>
                                          <p:spTgt spid="148"/>
                                        </p:tgtEl>
                                      </p:cBhvr>
                                    </p:animEffect>
                                  </p:childTnLst>
                                </p:cTn>
                              </p:par>
                              <p:par>
                                <p:cTn id="260" presetID="9" presetClass="entr" presetSubtype="0" fill="hold" grpId="0" nodeType="withEffect">
                                  <p:stCondLst>
                                    <p:cond delay="0"/>
                                  </p:stCondLst>
                                  <p:childTnLst>
                                    <p:set>
                                      <p:cBhvr>
                                        <p:cTn id="261" dur="1" fill="hold">
                                          <p:stCondLst>
                                            <p:cond delay="0"/>
                                          </p:stCondLst>
                                        </p:cTn>
                                        <p:tgtEl>
                                          <p:spTgt spid="149"/>
                                        </p:tgtEl>
                                        <p:attrNameLst>
                                          <p:attrName>style.visibility</p:attrName>
                                        </p:attrNameLst>
                                      </p:cBhvr>
                                      <p:to>
                                        <p:strVal val="visible"/>
                                      </p:to>
                                    </p:set>
                                    <p:animEffect transition="in" filter="dissolve">
                                      <p:cBhvr>
                                        <p:cTn id="262" dur="2000"/>
                                        <p:tgtEl>
                                          <p:spTgt spid="149"/>
                                        </p:tgtEl>
                                      </p:cBhvr>
                                    </p:animEffect>
                                  </p:childTnLst>
                                </p:cTn>
                              </p:par>
                              <p:par>
                                <p:cTn id="263" presetID="9" presetClass="entr" presetSubtype="0" fill="hold" grpId="0" nodeType="withEffect">
                                  <p:stCondLst>
                                    <p:cond delay="0"/>
                                  </p:stCondLst>
                                  <p:childTnLst>
                                    <p:set>
                                      <p:cBhvr>
                                        <p:cTn id="264" dur="1" fill="hold">
                                          <p:stCondLst>
                                            <p:cond delay="0"/>
                                          </p:stCondLst>
                                        </p:cTn>
                                        <p:tgtEl>
                                          <p:spTgt spid="150"/>
                                        </p:tgtEl>
                                        <p:attrNameLst>
                                          <p:attrName>style.visibility</p:attrName>
                                        </p:attrNameLst>
                                      </p:cBhvr>
                                      <p:to>
                                        <p:strVal val="visible"/>
                                      </p:to>
                                    </p:set>
                                    <p:animEffect transition="in" filter="dissolve">
                                      <p:cBhvr>
                                        <p:cTn id="265" dur="2000"/>
                                        <p:tgtEl>
                                          <p:spTgt spid="150"/>
                                        </p:tgtEl>
                                      </p:cBhvr>
                                    </p:animEffect>
                                  </p:childTnLst>
                                </p:cTn>
                              </p:par>
                              <p:par>
                                <p:cTn id="266" presetID="9" presetClass="entr" presetSubtype="0" fill="hold" grpId="0" nodeType="withEffect">
                                  <p:stCondLst>
                                    <p:cond delay="0"/>
                                  </p:stCondLst>
                                  <p:childTnLst>
                                    <p:set>
                                      <p:cBhvr>
                                        <p:cTn id="267" dur="1" fill="hold">
                                          <p:stCondLst>
                                            <p:cond delay="0"/>
                                          </p:stCondLst>
                                        </p:cTn>
                                        <p:tgtEl>
                                          <p:spTgt spid="151"/>
                                        </p:tgtEl>
                                        <p:attrNameLst>
                                          <p:attrName>style.visibility</p:attrName>
                                        </p:attrNameLst>
                                      </p:cBhvr>
                                      <p:to>
                                        <p:strVal val="visible"/>
                                      </p:to>
                                    </p:set>
                                    <p:animEffect transition="in" filter="dissolve">
                                      <p:cBhvr>
                                        <p:cTn id="268" dur="2000"/>
                                        <p:tgtEl>
                                          <p:spTgt spid="151"/>
                                        </p:tgtEl>
                                      </p:cBhvr>
                                    </p:animEffect>
                                  </p:childTnLst>
                                </p:cTn>
                              </p:par>
                              <p:par>
                                <p:cTn id="269" presetID="9" presetClass="entr" presetSubtype="0" fill="hold" grpId="0" nodeType="withEffect">
                                  <p:stCondLst>
                                    <p:cond delay="0"/>
                                  </p:stCondLst>
                                  <p:childTnLst>
                                    <p:set>
                                      <p:cBhvr>
                                        <p:cTn id="270" dur="1" fill="hold">
                                          <p:stCondLst>
                                            <p:cond delay="0"/>
                                          </p:stCondLst>
                                        </p:cTn>
                                        <p:tgtEl>
                                          <p:spTgt spid="152"/>
                                        </p:tgtEl>
                                        <p:attrNameLst>
                                          <p:attrName>style.visibility</p:attrName>
                                        </p:attrNameLst>
                                      </p:cBhvr>
                                      <p:to>
                                        <p:strVal val="visible"/>
                                      </p:to>
                                    </p:set>
                                    <p:animEffect transition="in" filter="dissolve">
                                      <p:cBhvr>
                                        <p:cTn id="271" dur="2000"/>
                                        <p:tgtEl>
                                          <p:spTgt spid="152"/>
                                        </p:tgtEl>
                                      </p:cBhvr>
                                    </p:animEffect>
                                  </p:childTnLst>
                                </p:cTn>
                              </p:par>
                              <p:par>
                                <p:cTn id="272" presetID="9" presetClass="entr" presetSubtype="0" fill="hold" grpId="0" nodeType="withEffect">
                                  <p:stCondLst>
                                    <p:cond delay="0"/>
                                  </p:stCondLst>
                                  <p:childTnLst>
                                    <p:set>
                                      <p:cBhvr>
                                        <p:cTn id="273" dur="1" fill="hold">
                                          <p:stCondLst>
                                            <p:cond delay="0"/>
                                          </p:stCondLst>
                                        </p:cTn>
                                        <p:tgtEl>
                                          <p:spTgt spid="153"/>
                                        </p:tgtEl>
                                        <p:attrNameLst>
                                          <p:attrName>style.visibility</p:attrName>
                                        </p:attrNameLst>
                                      </p:cBhvr>
                                      <p:to>
                                        <p:strVal val="visible"/>
                                      </p:to>
                                    </p:set>
                                    <p:animEffect transition="in" filter="dissolve">
                                      <p:cBhvr>
                                        <p:cTn id="274" dur="2000"/>
                                        <p:tgtEl>
                                          <p:spTgt spid="153"/>
                                        </p:tgtEl>
                                      </p:cBhvr>
                                    </p:animEffect>
                                  </p:childTnLst>
                                </p:cTn>
                              </p:par>
                              <p:par>
                                <p:cTn id="275" presetID="9" presetClass="entr" presetSubtype="0" fill="hold" grpId="0" nodeType="withEffect">
                                  <p:stCondLst>
                                    <p:cond delay="0"/>
                                  </p:stCondLst>
                                  <p:childTnLst>
                                    <p:set>
                                      <p:cBhvr>
                                        <p:cTn id="276" dur="1" fill="hold">
                                          <p:stCondLst>
                                            <p:cond delay="0"/>
                                          </p:stCondLst>
                                        </p:cTn>
                                        <p:tgtEl>
                                          <p:spTgt spid="154"/>
                                        </p:tgtEl>
                                        <p:attrNameLst>
                                          <p:attrName>style.visibility</p:attrName>
                                        </p:attrNameLst>
                                      </p:cBhvr>
                                      <p:to>
                                        <p:strVal val="visible"/>
                                      </p:to>
                                    </p:set>
                                    <p:animEffect transition="in" filter="dissolve">
                                      <p:cBhvr>
                                        <p:cTn id="277" dur="2000"/>
                                        <p:tgtEl>
                                          <p:spTgt spid="154"/>
                                        </p:tgtEl>
                                      </p:cBhvr>
                                    </p:animEffect>
                                  </p:childTnLst>
                                </p:cTn>
                              </p:par>
                              <p:par>
                                <p:cTn id="278" presetID="9" presetClass="entr" presetSubtype="0" fill="hold" grpId="0" nodeType="withEffect">
                                  <p:stCondLst>
                                    <p:cond delay="0"/>
                                  </p:stCondLst>
                                  <p:childTnLst>
                                    <p:set>
                                      <p:cBhvr>
                                        <p:cTn id="279" dur="1" fill="hold">
                                          <p:stCondLst>
                                            <p:cond delay="0"/>
                                          </p:stCondLst>
                                        </p:cTn>
                                        <p:tgtEl>
                                          <p:spTgt spid="155"/>
                                        </p:tgtEl>
                                        <p:attrNameLst>
                                          <p:attrName>style.visibility</p:attrName>
                                        </p:attrNameLst>
                                      </p:cBhvr>
                                      <p:to>
                                        <p:strVal val="visible"/>
                                      </p:to>
                                    </p:set>
                                    <p:animEffect transition="in" filter="dissolve">
                                      <p:cBhvr>
                                        <p:cTn id="280" dur="2000"/>
                                        <p:tgtEl>
                                          <p:spTgt spid="155"/>
                                        </p:tgtEl>
                                      </p:cBhvr>
                                    </p:animEffect>
                                  </p:childTnLst>
                                </p:cTn>
                              </p:par>
                              <p:par>
                                <p:cTn id="281" presetID="9" presetClass="entr" presetSubtype="0" fill="hold" grpId="0" nodeType="withEffect">
                                  <p:stCondLst>
                                    <p:cond delay="0"/>
                                  </p:stCondLst>
                                  <p:childTnLst>
                                    <p:set>
                                      <p:cBhvr>
                                        <p:cTn id="282" dur="1" fill="hold">
                                          <p:stCondLst>
                                            <p:cond delay="0"/>
                                          </p:stCondLst>
                                        </p:cTn>
                                        <p:tgtEl>
                                          <p:spTgt spid="156"/>
                                        </p:tgtEl>
                                        <p:attrNameLst>
                                          <p:attrName>style.visibility</p:attrName>
                                        </p:attrNameLst>
                                      </p:cBhvr>
                                      <p:to>
                                        <p:strVal val="visible"/>
                                      </p:to>
                                    </p:set>
                                    <p:animEffect transition="in" filter="dissolve">
                                      <p:cBhvr>
                                        <p:cTn id="283" dur="2000"/>
                                        <p:tgtEl>
                                          <p:spTgt spid="156"/>
                                        </p:tgtEl>
                                      </p:cBhvr>
                                    </p:animEffect>
                                  </p:childTnLst>
                                </p:cTn>
                              </p:par>
                              <p:par>
                                <p:cTn id="284" presetID="9" presetClass="entr" presetSubtype="0" fill="hold" grpId="0" nodeType="withEffect">
                                  <p:stCondLst>
                                    <p:cond delay="0"/>
                                  </p:stCondLst>
                                  <p:childTnLst>
                                    <p:set>
                                      <p:cBhvr>
                                        <p:cTn id="285" dur="1" fill="hold">
                                          <p:stCondLst>
                                            <p:cond delay="0"/>
                                          </p:stCondLst>
                                        </p:cTn>
                                        <p:tgtEl>
                                          <p:spTgt spid="157"/>
                                        </p:tgtEl>
                                        <p:attrNameLst>
                                          <p:attrName>style.visibility</p:attrName>
                                        </p:attrNameLst>
                                      </p:cBhvr>
                                      <p:to>
                                        <p:strVal val="visible"/>
                                      </p:to>
                                    </p:set>
                                    <p:animEffect transition="in" filter="dissolve">
                                      <p:cBhvr>
                                        <p:cTn id="286" dur="2000"/>
                                        <p:tgtEl>
                                          <p:spTgt spid="157"/>
                                        </p:tgtEl>
                                      </p:cBhvr>
                                    </p:animEffect>
                                  </p:childTnLst>
                                </p:cTn>
                              </p:par>
                              <p:par>
                                <p:cTn id="287" presetID="9" presetClass="entr" presetSubtype="0" fill="hold" grpId="0" nodeType="withEffect">
                                  <p:stCondLst>
                                    <p:cond delay="0"/>
                                  </p:stCondLst>
                                  <p:childTnLst>
                                    <p:set>
                                      <p:cBhvr>
                                        <p:cTn id="288" dur="1" fill="hold">
                                          <p:stCondLst>
                                            <p:cond delay="0"/>
                                          </p:stCondLst>
                                        </p:cTn>
                                        <p:tgtEl>
                                          <p:spTgt spid="158"/>
                                        </p:tgtEl>
                                        <p:attrNameLst>
                                          <p:attrName>style.visibility</p:attrName>
                                        </p:attrNameLst>
                                      </p:cBhvr>
                                      <p:to>
                                        <p:strVal val="visible"/>
                                      </p:to>
                                    </p:set>
                                    <p:animEffect transition="in" filter="dissolve">
                                      <p:cBhvr>
                                        <p:cTn id="289" dur="2000"/>
                                        <p:tgtEl>
                                          <p:spTgt spid="158"/>
                                        </p:tgtEl>
                                      </p:cBhvr>
                                    </p:animEffect>
                                  </p:childTnLst>
                                </p:cTn>
                              </p:par>
                              <p:par>
                                <p:cTn id="290" presetID="9" presetClass="entr" presetSubtype="0" fill="hold" nodeType="withEffect">
                                  <p:stCondLst>
                                    <p:cond delay="0"/>
                                  </p:stCondLst>
                                  <p:childTnLst>
                                    <p:set>
                                      <p:cBhvr>
                                        <p:cTn id="291" dur="1" fill="hold">
                                          <p:stCondLst>
                                            <p:cond delay="0"/>
                                          </p:stCondLst>
                                        </p:cTn>
                                        <p:tgtEl>
                                          <p:spTgt spid="159"/>
                                        </p:tgtEl>
                                        <p:attrNameLst>
                                          <p:attrName>style.visibility</p:attrName>
                                        </p:attrNameLst>
                                      </p:cBhvr>
                                      <p:to>
                                        <p:strVal val="visible"/>
                                      </p:to>
                                    </p:set>
                                    <p:animEffect transition="in" filter="dissolve">
                                      <p:cBhvr>
                                        <p:cTn id="292" dur="2000"/>
                                        <p:tgtEl>
                                          <p:spTgt spid="1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4" grpId="0" animBg="1"/>
      <p:bldP spid="55" grpId="0" animBg="1"/>
      <p:bldP spid="61" grpId="0" animBg="1"/>
      <p:bldP spid="63" grpId="0" animBg="1"/>
      <p:bldP spid="64" grpId="0" animBg="1"/>
      <p:bldP spid="65"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104" grpId="0" animBg="1"/>
      <p:bldP spid="105" grpId="0" animBg="1"/>
      <p:bldP spid="106" grpId="0" animBg="1"/>
      <p:bldP spid="107" grpId="0" animBg="1"/>
      <p:bldP spid="116" grpId="0" animBg="1"/>
      <p:bldP spid="117" grpId="0" animBg="1"/>
      <p:bldP spid="118" grpId="0" animBg="1"/>
      <p:bldP spid="119" grpId="0" animBg="1"/>
      <p:bldP spid="120" grpId="0" animBg="1"/>
      <p:bldP spid="121" grpId="0" animBg="1"/>
      <p:bldP spid="122" grpId="0" animBg="1"/>
      <p:bldP spid="123" grpId="0" animBg="1"/>
      <p:bldP spid="124"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P spid="148" grpId="0" animBg="1"/>
      <p:bldP spid="149" grpId="0" animBg="1"/>
      <p:bldP spid="150" grpId="0" animBg="1"/>
      <p:bldP spid="151" grpId="0" animBg="1"/>
      <p:bldP spid="152" grpId="0" animBg="1"/>
      <p:bldP spid="153" grpId="0" animBg="1"/>
      <p:bldP spid="154" grpId="0" animBg="1"/>
      <p:bldP spid="155" grpId="0" animBg="1"/>
      <p:bldP spid="156" grpId="0" animBg="1"/>
      <p:bldP spid="157" grpId="0" animBg="1"/>
      <p:bldP spid="158" grpId="0" animBg="1"/>
      <p:bldP spid="10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Oval 137"/>
          <p:cNvSpPr/>
          <p:nvPr/>
        </p:nvSpPr>
        <p:spPr>
          <a:xfrm>
            <a:off x="65532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39" name="Oval 138"/>
          <p:cNvSpPr/>
          <p:nvPr/>
        </p:nvSpPr>
        <p:spPr>
          <a:xfrm>
            <a:off x="70104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0" name="Oval 139"/>
          <p:cNvSpPr/>
          <p:nvPr/>
        </p:nvSpPr>
        <p:spPr>
          <a:xfrm>
            <a:off x="74676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1" name="Oval 140"/>
          <p:cNvSpPr/>
          <p:nvPr/>
        </p:nvSpPr>
        <p:spPr>
          <a:xfrm>
            <a:off x="79248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2" name="Oval 141"/>
          <p:cNvSpPr/>
          <p:nvPr/>
        </p:nvSpPr>
        <p:spPr>
          <a:xfrm>
            <a:off x="56388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3" name="Oval 142"/>
          <p:cNvSpPr/>
          <p:nvPr/>
        </p:nvSpPr>
        <p:spPr>
          <a:xfrm>
            <a:off x="60960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4" name="Oval 143"/>
          <p:cNvSpPr/>
          <p:nvPr/>
        </p:nvSpPr>
        <p:spPr>
          <a:xfrm>
            <a:off x="65532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5" name="Oval 144"/>
          <p:cNvSpPr/>
          <p:nvPr/>
        </p:nvSpPr>
        <p:spPr>
          <a:xfrm>
            <a:off x="70104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6" name="Oval 145"/>
          <p:cNvSpPr/>
          <p:nvPr/>
        </p:nvSpPr>
        <p:spPr>
          <a:xfrm>
            <a:off x="74676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7" name="Oval 146"/>
          <p:cNvSpPr/>
          <p:nvPr/>
        </p:nvSpPr>
        <p:spPr>
          <a:xfrm>
            <a:off x="79248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8" name="Oval 147"/>
          <p:cNvSpPr/>
          <p:nvPr/>
        </p:nvSpPr>
        <p:spPr>
          <a:xfrm>
            <a:off x="56388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9" name="Oval 148"/>
          <p:cNvSpPr/>
          <p:nvPr/>
        </p:nvSpPr>
        <p:spPr>
          <a:xfrm>
            <a:off x="60960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0" name="Oval 149"/>
          <p:cNvSpPr/>
          <p:nvPr/>
        </p:nvSpPr>
        <p:spPr>
          <a:xfrm>
            <a:off x="65532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1" name="Oval 150"/>
          <p:cNvSpPr/>
          <p:nvPr/>
        </p:nvSpPr>
        <p:spPr>
          <a:xfrm>
            <a:off x="70104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2" name="Oval 151"/>
          <p:cNvSpPr/>
          <p:nvPr/>
        </p:nvSpPr>
        <p:spPr>
          <a:xfrm>
            <a:off x="74676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3" name="Oval 152"/>
          <p:cNvSpPr/>
          <p:nvPr/>
        </p:nvSpPr>
        <p:spPr>
          <a:xfrm>
            <a:off x="79248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4" name="Oval 153"/>
          <p:cNvSpPr/>
          <p:nvPr/>
        </p:nvSpPr>
        <p:spPr>
          <a:xfrm>
            <a:off x="56388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55" name="Oval 154"/>
          <p:cNvSpPr/>
          <p:nvPr/>
        </p:nvSpPr>
        <p:spPr>
          <a:xfrm>
            <a:off x="60960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56" name="Oval 155"/>
          <p:cNvSpPr/>
          <p:nvPr/>
        </p:nvSpPr>
        <p:spPr>
          <a:xfrm>
            <a:off x="65532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57" name="Oval 156"/>
          <p:cNvSpPr/>
          <p:nvPr/>
        </p:nvSpPr>
        <p:spPr>
          <a:xfrm>
            <a:off x="70104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58" name="Oval 157"/>
          <p:cNvSpPr/>
          <p:nvPr/>
        </p:nvSpPr>
        <p:spPr>
          <a:xfrm>
            <a:off x="74676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59" name="Oval 158"/>
          <p:cNvSpPr/>
          <p:nvPr/>
        </p:nvSpPr>
        <p:spPr>
          <a:xfrm>
            <a:off x="79248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08" name="Oval 107"/>
          <p:cNvSpPr/>
          <p:nvPr/>
        </p:nvSpPr>
        <p:spPr>
          <a:xfrm>
            <a:off x="60960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10" name="Oval 109"/>
          <p:cNvSpPr/>
          <p:nvPr/>
        </p:nvSpPr>
        <p:spPr>
          <a:xfrm>
            <a:off x="56388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12" name="Oval 111"/>
          <p:cNvSpPr/>
          <p:nvPr/>
        </p:nvSpPr>
        <p:spPr>
          <a:xfrm>
            <a:off x="18288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13" name="Oval 112"/>
          <p:cNvSpPr/>
          <p:nvPr/>
        </p:nvSpPr>
        <p:spPr>
          <a:xfrm>
            <a:off x="22860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14" name="Oval 113"/>
          <p:cNvSpPr/>
          <p:nvPr/>
        </p:nvSpPr>
        <p:spPr>
          <a:xfrm>
            <a:off x="27432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15" name="Oval 114"/>
          <p:cNvSpPr/>
          <p:nvPr/>
        </p:nvSpPr>
        <p:spPr>
          <a:xfrm>
            <a:off x="32004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60" name="Oval 159"/>
          <p:cNvSpPr/>
          <p:nvPr/>
        </p:nvSpPr>
        <p:spPr>
          <a:xfrm>
            <a:off x="9144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61" name="Oval 160"/>
          <p:cNvSpPr/>
          <p:nvPr/>
        </p:nvSpPr>
        <p:spPr>
          <a:xfrm>
            <a:off x="13716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62" name="Oval 161"/>
          <p:cNvSpPr/>
          <p:nvPr/>
        </p:nvSpPr>
        <p:spPr>
          <a:xfrm>
            <a:off x="18288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63" name="Oval 162"/>
          <p:cNvSpPr/>
          <p:nvPr/>
        </p:nvSpPr>
        <p:spPr>
          <a:xfrm>
            <a:off x="22860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64" name="Oval 163"/>
          <p:cNvSpPr/>
          <p:nvPr/>
        </p:nvSpPr>
        <p:spPr>
          <a:xfrm>
            <a:off x="2743200" y="4724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65" name="Oval 164"/>
          <p:cNvSpPr/>
          <p:nvPr/>
        </p:nvSpPr>
        <p:spPr>
          <a:xfrm>
            <a:off x="3200400" y="4724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66" name="Oval 165"/>
          <p:cNvSpPr/>
          <p:nvPr/>
        </p:nvSpPr>
        <p:spPr>
          <a:xfrm>
            <a:off x="914400" y="5181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67" name="Oval 166"/>
          <p:cNvSpPr/>
          <p:nvPr/>
        </p:nvSpPr>
        <p:spPr>
          <a:xfrm>
            <a:off x="1371600" y="5181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68" name="Oval 167"/>
          <p:cNvSpPr/>
          <p:nvPr/>
        </p:nvSpPr>
        <p:spPr>
          <a:xfrm>
            <a:off x="1828800" y="5181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69" name="Oval 168"/>
          <p:cNvSpPr/>
          <p:nvPr/>
        </p:nvSpPr>
        <p:spPr>
          <a:xfrm>
            <a:off x="2286000" y="5181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70" name="Oval 169"/>
          <p:cNvSpPr/>
          <p:nvPr/>
        </p:nvSpPr>
        <p:spPr>
          <a:xfrm>
            <a:off x="2743200" y="5181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71" name="Oval 170"/>
          <p:cNvSpPr/>
          <p:nvPr/>
        </p:nvSpPr>
        <p:spPr>
          <a:xfrm>
            <a:off x="3200400" y="5181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72" name="Oval 171"/>
          <p:cNvSpPr/>
          <p:nvPr/>
        </p:nvSpPr>
        <p:spPr>
          <a:xfrm>
            <a:off x="13716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73" name="Oval 172"/>
          <p:cNvSpPr/>
          <p:nvPr/>
        </p:nvSpPr>
        <p:spPr>
          <a:xfrm>
            <a:off x="9144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74" name="Oval 173"/>
          <p:cNvSpPr/>
          <p:nvPr/>
        </p:nvSpPr>
        <p:spPr>
          <a:xfrm>
            <a:off x="9144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75" name="Oval 174"/>
          <p:cNvSpPr/>
          <p:nvPr/>
        </p:nvSpPr>
        <p:spPr>
          <a:xfrm>
            <a:off x="13716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76" name="Oval 175"/>
          <p:cNvSpPr/>
          <p:nvPr/>
        </p:nvSpPr>
        <p:spPr>
          <a:xfrm>
            <a:off x="18288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77" name="Oval 176"/>
          <p:cNvSpPr/>
          <p:nvPr/>
        </p:nvSpPr>
        <p:spPr>
          <a:xfrm>
            <a:off x="22860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78" name="Oval 177"/>
          <p:cNvSpPr/>
          <p:nvPr/>
        </p:nvSpPr>
        <p:spPr>
          <a:xfrm>
            <a:off x="27432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79" name="Oval 178"/>
          <p:cNvSpPr/>
          <p:nvPr/>
        </p:nvSpPr>
        <p:spPr>
          <a:xfrm>
            <a:off x="32004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80" name="TextBox 179"/>
          <p:cNvSpPr txBox="1"/>
          <p:nvPr/>
        </p:nvSpPr>
        <p:spPr>
          <a:xfrm>
            <a:off x="6172200" y="2133600"/>
            <a:ext cx="2362200" cy="646331"/>
          </a:xfrm>
          <a:prstGeom prst="rect">
            <a:avLst/>
          </a:prstGeom>
          <a:noFill/>
        </p:spPr>
        <p:txBody>
          <a:bodyPr wrap="square" rtlCol="0">
            <a:spAutoFit/>
          </a:bodyPr>
          <a:lstStyle/>
          <a:p>
            <a:r>
              <a:rPr lang="en-US" dirty="0" smtClean="0">
                <a:solidFill>
                  <a:srgbClr val="FF0000"/>
                </a:solidFill>
              </a:rPr>
              <a:t>R = Relapse</a:t>
            </a:r>
          </a:p>
          <a:p>
            <a:r>
              <a:rPr lang="en-US" dirty="0" smtClean="0">
                <a:solidFill>
                  <a:srgbClr val="00349E"/>
                </a:solidFill>
              </a:rPr>
              <a:t>N = No Relapse</a:t>
            </a:r>
            <a:endParaRPr lang="en-US" dirty="0">
              <a:solidFill>
                <a:srgbClr val="00349E"/>
              </a:solidFill>
            </a:endParaRPr>
          </a:p>
        </p:txBody>
      </p:sp>
      <p:sp>
        <p:nvSpPr>
          <p:cNvPr id="183" name="Oval 182"/>
          <p:cNvSpPr/>
          <p:nvPr/>
        </p:nvSpPr>
        <p:spPr>
          <a:xfrm>
            <a:off x="6553200" y="42672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84" name="Oval 183"/>
          <p:cNvSpPr/>
          <p:nvPr/>
        </p:nvSpPr>
        <p:spPr>
          <a:xfrm>
            <a:off x="7010400" y="42672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85" name="Oval 184"/>
          <p:cNvSpPr/>
          <p:nvPr/>
        </p:nvSpPr>
        <p:spPr>
          <a:xfrm>
            <a:off x="7467600" y="42672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86" name="Oval 185"/>
          <p:cNvSpPr/>
          <p:nvPr/>
        </p:nvSpPr>
        <p:spPr>
          <a:xfrm>
            <a:off x="7924800" y="42672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87" name="Oval 186"/>
          <p:cNvSpPr/>
          <p:nvPr/>
        </p:nvSpPr>
        <p:spPr>
          <a:xfrm>
            <a:off x="5638800" y="47244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88" name="Oval 187"/>
          <p:cNvSpPr/>
          <p:nvPr/>
        </p:nvSpPr>
        <p:spPr>
          <a:xfrm>
            <a:off x="6096000" y="47244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89" name="Oval 188"/>
          <p:cNvSpPr/>
          <p:nvPr/>
        </p:nvSpPr>
        <p:spPr>
          <a:xfrm>
            <a:off x="6553200" y="47244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90" name="Oval 189"/>
          <p:cNvSpPr/>
          <p:nvPr/>
        </p:nvSpPr>
        <p:spPr>
          <a:xfrm>
            <a:off x="7010400" y="47244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91" name="Oval 190"/>
          <p:cNvSpPr/>
          <p:nvPr/>
        </p:nvSpPr>
        <p:spPr>
          <a:xfrm>
            <a:off x="7467600" y="47244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92" name="Oval 191"/>
          <p:cNvSpPr/>
          <p:nvPr/>
        </p:nvSpPr>
        <p:spPr>
          <a:xfrm>
            <a:off x="7924800" y="47244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93" name="Oval 192"/>
          <p:cNvSpPr/>
          <p:nvPr/>
        </p:nvSpPr>
        <p:spPr>
          <a:xfrm>
            <a:off x="5638800" y="51816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94" name="Oval 193"/>
          <p:cNvSpPr/>
          <p:nvPr/>
        </p:nvSpPr>
        <p:spPr>
          <a:xfrm>
            <a:off x="6096000" y="51816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95" name="Oval 194"/>
          <p:cNvSpPr/>
          <p:nvPr/>
        </p:nvSpPr>
        <p:spPr>
          <a:xfrm>
            <a:off x="6553200" y="51816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96" name="Oval 195"/>
          <p:cNvSpPr/>
          <p:nvPr/>
        </p:nvSpPr>
        <p:spPr>
          <a:xfrm>
            <a:off x="7010400" y="51816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97" name="Oval 196"/>
          <p:cNvSpPr/>
          <p:nvPr/>
        </p:nvSpPr>
        <p:spPr>
          <a:xfrm>
            <a:off x="7467600" y="51816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98" name="Oval 197"/>
          <p:cNvSpPr/>
          <p:nvPr/>
        </p:nvSpPr>
        <p:spPr>
          <a:xfrm>
            <a:off x="7924800" y="51816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99" name="Oval 198"/>
          <p:cNvSpPr/>
          <p:nvPr/>
        </p:nvSpPr>
        <p:spPr>
          <a:xfrm>
            <a:off x="5638800" y="56388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00" name="Oval 199"/>
          <p:cNvSpPr/>
          <p:nvPr/>
        </p:nvSpPr>
        <p:spPr>
          <a:xfrm>
            <a:off x="6096000" y="56388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01" name="Oval 200"/>
          <p:cNvSpPr/>
          <p:nvPr/>
        </p:nvSpPr>
        <p:spPr>
          <a:xfrm>
            <a:off x="6553200" y="56388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02" name="Oval 201"/>
          <p:cNvSpPr/>
          <p:nvPr/>
        </p:nvSpPr>
        <p:spPr>
          <a:xfrm>
            <a:off x="7010400" y="56388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03" name="Oval 202"/>
          <p:cNvSpPr/>
          <p:nvPr/>
        </p:nvSpPr>
        <p:spPr>
          <a:xfrm>
            <a:off x="7467600" y="56388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04" name="Oval 203"/>
          <p:cNvSpPr/>
          <p:nvPr/>
        </p:nvSpPr>
        <p:spPr>
          <a:xfrm>
            <a:off x="7924800" y="56388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05" name="Oval 204"/>
          <p:cNvSpPr/>
          <p:nvPr/>
        </p:nvSpPr>
        <p:spPr>
          <a:xfrm>
            <a:off x="6096000" y="42672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06" name="Oval 205"/>
          <p:cNvSpPr/>
          <p:nvPr/>
        </p:nvSpPr>
        <p:spPr>
          <a:xfrm>
            <a:off x="5638800" y="42672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07" name="Oval 206"/>
          <p:cNvSpPr/>
          <p:nvPr/>
        </p:nvSpPr>
        <p:spPr>
          <a:xfrm>
            <a:off x="1828800" y="42672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08" name="Oval 207"/>
          <p:cNvSpPr/>
          <p:nvPr/>
        </p:nvSpPr>
        <p:spPr>
          <a:xfrm>
            <a:off x="2286000" y="42672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09" name="Oval 208"/>
          <p:cNvSpPr/>
          <p:nvPr/>
        </p:nvSpPr>
        <p:spPr>
          <a:xfrm>
            <a:off x="2743200" y="42672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10" name="Oval 209"/>
          <p:cNvSpPr/>
          <p:nvPr/>
        </p:nvSpPr>
        <p:spPr>
          <a:xfrm>
            <a:off x="3200400" y="42672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11" name="Oval 210"/>
          <p:cNvSpPr/>
          <p:nvPr/>
        </p:nvSpPr>
        <p:spPr>
          <a:xfrm>
            <a:off x="914400" y="47244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12" name="Oval 211"/>
          <p:cNvSpPr/>
          <p:nvPr/>
        </p:nvSpPr>
        <p:spPr>
          <a:xfrm>
            <a:off x="1371600" y="47244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13" name="Oval 212"/>
          <p:cNvSpPr/>
          <p:nvPr/>
        </p:nvSpPr>
        <p:spPr>
          <a:xfrm>
            <a:off x="1828800" y="47244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14" name="Oval 213"/>
          <p:cNvSpPr/>
          <p:nvPr/>
        </p:nvSpPr>
        <p:spPr>
          <a:xfrm>
            <a:off x="2286000" y="47244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15" name="Oval 214"/>
          <p:cNvSpPr/>
          <p:nvPr/>
        </p:nvSpPr>
        <p:spPr>
          <a:xfrm>
            <a:off x="3200400" y="47244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16" name="Oval 215"/>
          <p:cNvSpPr/>
          <p:nvPr/>
        </p:nvSpPr>
        <p:spPr>
          <a:xfrm>
            <a:off x="2743200" y="47244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17" name="Oval 216"/>
          <p:cNvSpPr/>
          <p:nvPr/>
        </p:nvSpPr>
        <p:spPr>
          <a:xfrm>
            <a:off x="914400" y="51816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18" name="Oval 217"/>
          <p:cNvSpPr/>
          <p:nvPr/>
        </p:nvSpPr>
        <p:spPr>
          <a:xfrm>
            <a:off x="1371600" y="51816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19" name="Oval 218"/>
          <p:cNvSpPr/>
          <p:nvPr/>
        </p:nvSpPr>
        <p:spPr>
          <a:xfrm>
            <a:off x="1828800" y="51816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20" name="Oval 219"/>
          <p:cNvSpPr/>
          <p:nvPr/>
        </p:nvSpPr>
        <p:spPr>
          <a:xfrm>
            <a:off x="2286000" y="51816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21" name="Oval 220"/>
          <p:cNvSpPr/>
          <p:nvPr/>
        </p:nvSpPr>
        <p:spPr>
          <a:xfrm>
            <a:off x="2743200" y="51816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22" name="Oval 221"/>
          <p:cNvSpPr/>
          <p:nvPr/>
        </p:nvSpPr>
        <p:spPr>
          <a:xfrm>
            <a:off x="3200400" y="51816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23" name="Oval 222"/>
          <p:cNvSpPr/>
          <p:nvPr/>
        </p:nvSpPr>
        <p:spPr>
          <a:xfrm>
            <a:off x="1371600" y="42672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24" name="Oval 223"/>
          <p:cNvSpPr/>
          <p:nvPr/>
        </p:nvSpPr>
        <p:spPr>
          <a:xfrm>
            <a:off x="914400" y="42672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25" name="Oval 224"/>
          <p:cNvSpPr/>
          <p:nvPr/>
        </p:nvSpPr>
        <p:spPr>
          <a:xfrm>
            <a:off x="914400" y="56388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26" name="Oval 225"/>
          <p:cNvSpPr/>
          <p:nvPr/>
        </p:nvSpPr>
        <p:spPr>
          <a:xfrm>
            <a:off x="1371600" y="56388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27" name="Oval 226"/>
          <p:cNvSpPr/>
          <p:nvPr/>
        </p:nvSpPr>
        <p:spPr>
          <a:xfrm>
            <a:off x="1828800" y="56388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28" name="Oval 227"/>
          <p:cNvSpPr/>
          <p:nvPr/>
        </p:nvSpPr>
        <p:spPr>
          <a:xfrm>
            <a:off x="2286000" y="56388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29" name="Oval 228"/>
          <p:cNvSpPr/>
          <p:nvPr/>
        </p:nvSpPr>
        <p:spPr>
          <a:xfrm>
            <a:off x="2743200" y="56388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30" name="Oval 229"/>
          <p:cNvSpPr/>
          <p:nvPr/>
        </p:nvSpPr>
        <p:spPr>
          <a:xfrm>
            <a:off x="3200400" y="56388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81" name="TextBox 180"/>
          <p:cNvSpPr txBox="1"/>
          <p:nvPr/>
        </p:nvSpPr>
        <p:spPr>
          <a:xfrm>
            <a:off x="1981200" y="990601"/>
            <a:ext cx="4191000" cy="457200"/>
          </a:xfrm>
          <a:prstGeom prst="rect">
            <a:avLst/>
          </a:prstGeom>
          <a:noFill/>
        </p:spPr>
        <p:txBody>
          <a:bodyPr wrap="square" rtlCol="0">
            <a:spAutoFit/>
          </a:bodyPr>
          <a:lstStyle/>
          <a:p>
            <a:r>
              <a:rPr lang="en-US" sz="2400" dirty="0" smtClean="0">
                <a:solidFill>
                  <a:prstClr val="black"/>
                </a:solidFill>
              </a:rPr>
              <a:t>2.  Conduct experiment</a:t>
            </a:r>
            <a:endParaRPr lang="en-US" sz="2400" dirty="0">
              <a:solidFill>
                <a:prstClr val="black"/>
              </a:solidFill>
            </a:endParaRPr>
          </a:p>
        </p:txBody>
      </p:sp>
      <p:sp>
        <p:nvSpPr>
          <p:cNvPr id="232" name="TextBox 231"/>
          <p:cNvSpPr txBox="1"/>
          <p:nvPr/>
        </p:nvSpPr>
        <p:spPr>
          <a:xfrm>
            <a:off x="1981200" y="1524000"/>
            <a:ext cx="5715000" cy="461665"/>
          </a:xfrm>
          <a:prstGeom prst="rect">
            <a:avLst/>
          </a:prstGeom>
          <a:noFill/>
        </p:spPr>
        <p:txBody>
          <a:bodyPr wrap="square" rtlCol="0">
            <a:spAutoFit/>
          </a:bodyPr>
          <a:lstStyle/>
          <a:p>
            <a:r>
              <a:rPr lang="en-US" sz="2400" dirty="0" smtClean="0">
                <a:solidFill>
                  <a:prstClr val="black"/>
                </a:solidFill>
              </a:rPr>
              <a:t>3.  Observe relapse counts in each group</a:t>
            </a:r>
            <a:endParaRPr lang="en-US" sz="2400" dirty="0">
              <a:solidFill>
                <a:prstClr val="black"/>
              </a:solidFill>
            </a:endParaRPr>
          </a:p>
        </p:txBody>
      </p:sp>
      <p:sp>
        <p:nvSpPr>
          <p:cNvPr id="234" name="TextBox 233"/>
          <p:cNvSpPr txBox="1"/>
          <p:nvPr/>
        </p:nvSpPr>
        <p:spPr>
          <a:xfrm>
            <a:off x="6934200" y="3745468"/>
            <a:ext cx="1524000" cy="369332"/>
          </a:xfrm>
          <a:prstGeom prst="rect">
            <a:avLst/>
          </a:prstGeom>
          <a:noFill/>
        </p:spPr>
        <p:txBody>
          <a:bodyPr wrap="square" rtlCol="0">
            <a:spAutoFit/>
          </a:bodyPr>
          <a:lstStyle/>
          <a:p>
            <a:pPr algn="r"/>
            <a:r>
              <a:rPr lang="en-US" i="1" dirty="0" smtClean="0">
                <a:solidFill>
                  <a:srgbClr val="002676"/>
                </a:solidFill>
              </a:rPr>
              <a:t>Old Drug</a:t>
            </a:r>
            <a:endParaRPr lang="en-US" i="1" dirty="0">
              <a:solidFill>
                <a:srgbClr val="002676"/>
              </a:solidFill>
            </a:endParaRPr>
          </a:p>
        </p:txBody>
      </p:sp>
      <p:cxnSp>
        <p:nvCxnSpPr>
          <p:cNvPr id="237" name="Straight Arrow Connector 236"/>
          <p:cNvCxnSpPr/>
          <p:nvPr/>
        </p:nvCxnSpPr>
        <p:spPr>
          <a:xfrm rot="10800000" flipV="1">
            <a:off x="2057400" y="2667000"/>
            <a:ext cx="2514600" cy="12192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38" name="Straight Arrow Connector 237"/>
          <p:cNvCxnSpPr/>
          <p:nvPr/>
        </p:nvCxnSpPr>
        <p:spPr>
          <a:xfrm>
            <a:off x="4572000" y="2667000"/>
            <a:ext cx="2590800" cy="12954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40" name="TextBox 239"/>
          <p:cNvSpPr txBox="1"/>
          <p:nvPr/>
        </p:nvSpPr>
        <p:spPr>
          <a:xfrm>
            <a:off x="762000" y="3669268"/>
            <a:ext cx="1524000" cy="369332"/>
          </a:xfrm>
          <a:prstGeom prst="rect">
            <a:avLst/>
          </a:prstGeom>
          <a:noFill/>
        </p:spPr>
        <p:txBody>
          <a:bodyPr wrap="square" rtlCol="0">
            <a:spAutoFit/>
          </a:bodyPr>
          <a:lstStyle/>
          <a:p>
            <a:r>
              <a:rPr lang="en-US" i="1" dirty="0" smtClean="0">
                <a:solidFill>
                  <a:srgbClr val="002676"/>
                </a:solidFill>
              </a:rPr>
              <a:t>New Drug</a:t>
            </a:r>
            <a:endParaRPr lang="en-US" i="1" dirty="0">
              <a:solidFill>
                <a:srgbClr val="002676"/>
              </a:solidFill>
            </a:endParaRPr>
          </a:p>
        </p:txBody>
      </p:sp>
      <p:sp>
        <p:nvSpPr>
          <p:cNvPr id="241" name="TextBox 240"/>
          <p:cNvSpPr txBox="1"/>
          <p:nvPr/>
        </p:nvSpPr>
        <p:spPr>
          <a:xfrm>
            <a:off x="762000" y="6096000"/>
            <a:ext cx="3429000" cy="369332"/>
          </a:xfrm>
          <a:prstGeom prst="rect">
            <a:avLst/>
          </a:prstGeom>
          <a:noFill/>
        </p:spPr>
        <p:txBody>
          <a:bodyPr wrap="square" rtlCol="0">
            <a:spAutoFit/>
          </a:bodyPr>
          <a:lstStyle/>
          <a:p>
            <a:r>
              <a:rPr lang="en-US" dirty="0" smtClean="0">
                <a:solidFill>
                  <a:prstClr val="black"/>
                </a:solidFill>
              </a:rPr>
              <a:t>10 relapse, 14 no relapse</a:t>
            </a:r>
            <a:endParaRPr lang="en-US" dirty="0">
              <a:solidFill>
                <a:prstClr val="black"/>
              </a:solidFill>
            </a:endParaRPr>
          </a:p>
        </p:txBody>
      </p:sp>
      <p:sp>
        <p:nvSpPr>
          <p:cNvPr id="242" name="TextBox 241"/>
          <p:cNvSpPr txBox="1"/>
          <p:nvPr/>
        </p:nvSpPr>
        <p:spPr>
          <a:xfrm>
            <a:off x="5486400" y="6096000"/>
            <a:ext cx="3429000" cy="369332"/>
          </a:xfrm>
          <a:prstGeom prst="rect">
            <a:avLst/>
          </a:prstGeom>
          <a:noFill/>
        </p:spPr>
        <p:txBody>
          <a:bodyPr wrap="square" rtlCol="0">
            <a:spAutoFit/>
          </a:bodyPr>
          <a:lstStyle/>
          <a:p>
            <a:r>
              <a:rPr lang="en-US" dirty="0" smtClean="0">
                <a:solidFill>
                  <a:prstClr val="black"/>
                </a:solidFill>
              </a:rPr>
              <a:t>18 relapse, 6 no relapse</a:t>
            </a:r>
            <a:endParaRPr lang="en-US" dirty="0">
              <a:solidFill>
                <a:prstClr val="black"/>
              </a:solidFill>
            </a:endParaRPr>
          </a:p>
        </p:txBody>
      </p:sp>
      <p:sp>
        <p:nvSpPr>
          <p:cNvPr id="107" name="TextBox 106"/>
          <p:cNvSpPr txBox="1"/>
          <p:nvPr/>
        </p:nvSpPr>
        <p:spPr>
          <a:xfrm>
            <a:off x="2971800" y="3352800"/>
            <a:ext cx="3276600" cy="646331"/>
          </a:xfrm>
          <a:prstGeom prst="rect">
            <a:avLst/>
          </a:prstGeom>
          <a:noFill/>
        </p:spPr>
        <p:txBody>
          <a:bodyPr wrap="square" rtlCol="0">
            <a:spAutoFit/>
          </a:bodyPr>
          <a:lstStyle/>
          <a:p>
            <a:r>
              <a:rPr lang="en-US" dirty="0" smtClean="0">
                <a:solidFill>
                  <a:prstClr val="black"/>
                </a:solidFill>
              </a:rPr>
              <a:t>1. Randomly assign units to treatment groups</a:t>
            </a:r>
            <a:endParaRPr lang="en-US" dirty="0">
              <a:solidFill>
                <a:prstClr val="black"/>
              </a:solidFill>
            </a:endParaRPr>
          </a:p>
        </p:txBody>
      </p:sp>
      <p:graphicFrame>
        <p:nvGraphicFramePr>
          <p:cNvPr id="104450" name="Object 2"/>
          <p:cNvGraphicFramePr>
            <a:graphicFrameLocks noChangeAspect="1"/>
          </p:cNvGraphicFramePr>
          <p:nvPr/>
        </p:nvGraphicFramePr>
        <p:xfrm>
          <a:off x="3886200" y="4267200"/>
          <a:ext cx="1303338" cy="1597025"/>
        </p:xfrm>
        <a:graphic>
          <a:graphicData uri="http://schemas.openxmlformats.org/presentationml/2006/ole">
            <mc:AlternateContent xmlns:mc="http://schemas.openxmlformats.org/markup-compatibility/2006">
              <mc:Choice xmlns:v="urn:schemas-microsoft-com:vml" Requires="v">
                <p:oleObj spid="_x0000_s104465" name="Equation" r:id="rId4" imgW="672840" imgH="825480" progId="Equation.DSMT4">
                  <p:embed/>
                </p:oleObj>
              </mc:Choice>
              <mc:Fallback>
                <p:oleObj name="Equation" r:id="rId4" imgW="672840" imgH="82548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6200" y="4267200"/>
                        <a:ext cx="1303338" cy="1597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81"/>
                                        </p:tgtEl>
                                        <p:attrNameLst>
                                          <p:attrName>style.visibility</p:attrName>
                                        </p:attrNameLst>
                                      </p:cBhvr>
                                      <p:to>
                                        <p:strVal val="visible"/>
                                      </p:to>
                                    </p:set>
                                    <p:anim calcmode="lin" valueType="num">
                                      <p:cBhvr>
                                        <p:cTn id="7" dur="500" fill="hold"/>
                                        <p:tgtEl>
                                          <p:spTgt spid="181"/>
                                        </p:tgtEl>
                                        <p:attrNameLst>
                                          <p:attrName>ppt_w</p:attrName>
                                        </p:attrNameLst>
                                      </p:cBhvr>
                                      <p:tavLst>
                                        <p:tav tm="0">
                                          <p:val>
                                            <p:fltVal val="0"/>
                                          </p:val>
                                        </p:tav>
                                        <p:tav tm="100000">
                                          <p:val>
                                            <p:strVal val="#ppt_w"/>
                                          </p:val>
                                        </p:tav>
                                      </p:tavLst>
                                    </p:anim>
                                    <p:anim calcmode="lin" valueType="num">
                                      <p:cBhvr>
                                        <p:cTn id="8" dur="500" fill="hold"/>
                                        <p:tgtEl>
                                          <p:spTgt spid="181"/>
                                        </p:tgtEl>
                                        <p:attrNameLst>
                                          <p:attrName>ppt_h</p:attrName>
                                        </p:attrNameLst>
                                      </p:cBhvr>
                                      <p:tavLst>
                                        <p:tav tm="0">
                                          <p:val>
                                            <p:fltVal val="0"/>
                                          </p:val>
                                        </p:tav>
                                        <p:tav tm="100000">
                                          <p:val>
                                            <p:strVal val="#ppt_h"/>
                                          </p:val>
                                        </p:tav>
                                      </p:tavLst>
                                    </p:anim>
                                    <p:animEffect transition="in" filter="fade">
                                      <p:cBhvr>
                                        <p:cTn id="9" dur="500"/>
                                        <p:tgtEl>
                                          <p:spTgt spid="181"/>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232"/>
                                        </p:tgtEl>
                                        <p:attrNameLst>
                                          <p:attrName>style.visibility</p:attrName>
                                        </p:attrNameLst>
                                      </p:cBhvr>
                                      <p:to>
                                        <p:strVal val="visible"/>
                                      </p:to>
                                    </p:set>
                                    <p:anim calcmode="lin" valueType="num">
                                      <p:cBhvr>
                                        <p:cTn id="14" dur="500" fill="hold"/>
                                        <p:tgtEl>
                                          <p:spTgt spid="232"/>
                                        </p:tgtEl>
                                        <p:attrNameLst>
                                          <p:attrName>ppt_w</p:attrName>
                                        </p:attrNameLst>
                                      </p:cBhvr>
                                      <p:tavLst>
                                        <p:tav tm="0">
                                          <p:val>
                                            <p:fltVal val="0"/>
                                          </p:val>
                                        </p:tav>
                                        <p:tav tm="100000">
                                          <p:val>
                                            <p:strVal val="#ppt_w"/>
                                          </p:val>
                                        </p:tav>
                                      </p:tavLst>
                                    </p:anim>
                                    <p:anim calcmode="lin" valueType="num">
                                      <p:cBhvr>
                                        <p:cTn id="15" dur="500" fill="hold"/>
                                        <p:tgtEl>
                                          <p:spTgt spid="232"/>
                                        </p:tgtEl>
                                        <p:attrNameLst>
                                          <p:attrName>ppt_h</p:attrName>
                                        </p:attrNameLst>
                                      </p:cBhvr>
                                      <p:tavLst>
                                        <p:tav tm="0">
                                          <p:val>
                                            <p:fltVal val="0"/>
                                          </p:val>
                                        </p:tav>
                                        <p:tav tm="100000">
                                          <p:val>
                                            <p:strVal val="#ppt_h"/>
                                          </p:val>
                                        </p:tav>
                                      </p:tavLst>
                                    </p:anim>
                                    <p:animEffect transition="in" filter="fade">
                                      <p:cBhvr>
                                        <p:cTn id="16" dur="500"/>
                                        <p:tgtEl>
                                          <p:spTgt spid="232"/>
                                        </p:tgtEl>
                                      </p:cBhvr>
                                    </p:animEffect>
                                  </p:childTnLst>
                                </p:cTn>
                              </p:par>
                            </p:childTnLst>
                          </p:cTn>
                        </p:par>
                        <p:par>
                          <p:cTn id="17" fill="hold">
                            <p:stCondLst>
                              <p:cond delay="500"/>
                            </p:stCondLst>
                            <p:childTnLst>
                              <p:par>
                                <p:cTn id="18" presetID="9" presetClass="entr" presetSubtype="0" fill="hold" grpId="0" nodeType="afterEffect">
                                  <p:stCondLst>
                                    <p:cond delay="0"/>
                                  </p:stCondLst>
                                  <p:childTnLst>
                                    <p:set>
                                      <p:cBhvr>
                                        <p:cTn id="19" dur="1" fill="hold">
                                          <p:stCondLst>
                                            <p:cond delay="0"/>
                                          </p:stCondLst>
                                        </p:cTn>
                                        <p:tgtEl>
                                          <p:spTgt spid="138"/>
                                        </p:tgtEl>
                                        <p:attrNameLst>
                                          <p:attrName>style.visibility</p:attrName>
                                        </p:attrNameLst>
                                      </p:cBhvr>
                                      <p:to>
                                        <p:strVal val="visible"/>
                                      </p:to>
                                    </p:set>
                                    <p:animEffect transition="in" filter="dissolve">
                                      <p:cBhvr>
                                        <p:cTn id="20" dur="500"/>
                                        <p:tgtEl>
                                          <p:spTgt spid="138"/>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139"/>
                                        </p:tgtEl>
                                        <p:attrNameLst>
                                          <p:attrName>style.visibility</p:attrName>
                                        </p:attrNameLst>
                                      </p:cBhvr>
                                      <p:to>
                                        <p:strVal val="visible"/>
                                      </p:to>
                                    </p:set>
                                    <p:animEffect transition="in" filter="dissolve">
                                      <p:cBhvr>
                                        <p:cTn id="23" dur="500"/>
                                        <p:tgtEl>
                                          <p:spTgt spid="139"/>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140"/>
                                        </p:tgtEl>
                                        <p:attrNameLst>
                                          <p:attrName>style.visibility</p:attrName>
                                        </p:attrNameLst>
                                      </p:cBhvr>
                                      <p:to>
                                        <p:strVal val="visible"/>
                                      </p:to>
                                    </p:set>
                                    <p:animEffect transition="in" filter="dissolve">
                                      <p:cBhvr>
                                        <p:cTn id="26" dur="500"/>
                                        <p:tgtEl>
                                          <p:spTgt spid="140"/>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141"/>
                                        </p:tgtEl>
                                        <p:attrNameLst>
                                          <p:attrName>style.visibility</p:attrName>
                                        </p:attrNameLst>
                                      </p:cBhvr>
                                      <p:to>
                                        <p:strVal val="visible"/>
                                      </p:to>
                                    </p:set>
                                    <p:animEffect transition="in" filter="dissolve">
                                      <p:cBhvr>
                                        <p:cTn id="29" dur="500"/>
                                        <p:tgtEl>
                                          <p:spTgt spid="141"/>
                                        </p:tgtEl>
                                      </p:cBhvr>
                                    </p:animEffect>
                                  </p:childTnLst>
                                </p:cTn>
                              </p:par>
                              <p:par>
                                <p:cTn id="30" presetID="9" presetClass="entr" presetSubtype="0" fill="hold" grpId="0" nodeType="withEffect">
                                  <p:stCondLst>
                                    <p:cond delay="0"/>
                                  </p:stCondLst>
                                  <p:childTnLst>
                                    <p:set>
                                      <p:cBhvr>
                                        <p:cTn id="31" dur="1" fill="hold">
                                          <p:stCondLst>
                                            <p:cond delay="0"/>
                                          </p:stCondLst>
                                        </p:cTn>
                                        <p:tgtEl>
                                          <p:spTgt spid="142"/>
                                        </p:tgtEl>
                                        <p:attrNameLst>
                                          <p:attrName>style.visibility</p:attrName>
                                        </p:attrNameLst>
                                      </p:cBhvr>
                                      <p:to>
                                        <p:strVal val="visible"/>
                                      </p:to>
                                    </p:set>
                                    <p:animEffect transition="in" filter="dissolve">
                                      <p:cBhvr>
                                        <p:cTn id="32" dur="500"/>
                                        <p:tgtEl>
                                          <p:spTgt spid="142"/>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143"/>
                                        </p:tgtEl>
                                        <p:attrNameLst>
                                          <p:attrName>style.visibility</p:attrName>
                                        </p:attrNameLst>
                                      </p:cBhvr>
                                      <p:to>
                                        <p:strVal val="visible"/>
                                      </p:to>
                                    </p:set>
                                    <p:animEffect transition="in" filter="dissolve">
                                      <p:cBhvr>
                                        <p:cTn id="35" dur="500"/>
                                        <p:tgtEl>
                                          <p:spTgt spid="143"/>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144"/>
                                        </p:tgtEl>
                                        <p:attrNameLst>
                                          <p:attrName>style.visibility</p:attrName>
                                        </p:attrNameLst>
                                      </p:cBhvr>
                                      <p:to>
                                        <p:strVal val="visible"/>
                                      </p:to>
                                    </p:set>
                                    <p:animEffect transition="in" filter="dissolve">
                                      <p:cBhvr>
                                        <p:cTn id="38" dur="500"/>
                                        <p:tgtEl>
                                          <p:spTgt spid="144"/>
                                        </p:tgtEl>
                                      </p:cBhvr>
                                    </p:animEffect>
                                  </p:childTnLst>
                                </p:cTn>
                              </p:par>
                              <p:par>
                                <p:cTn id="39" presetID="9" presetClass="entr" presetSubtype="0" fill="hold" grpId="0" nodeType="withEffect">
                                  <p:stCondLst>
                                    <p:cond delay="0"/>
                                  </p:stCondLst>
                                  <p:childTnLst>
                                    <p:set>
                                      <p:cBhvr>
                                        <p:cTn id="40" dur="1" fill="hold">
                                          <p:stCondLst>
                                            <p:cond delay="0"/>
                                          </p:stCondLst>
                                        </p:cTn>
                                        <p:tgtEl>
                                          <p:spTgt spid="145"/>
                                        </p:tgtEl>
                                        <p:attrNameLst>
                                          <p:attrName>style.visibility</p:attrName>
                                        </p:attrNameLst>
                                      </p:cBhvr>
                                      <p:to>
                                        <p:strVal val="visible"/>
                                      </p:to>
                                    </p:set>
                                    <p:animEffect transition="in" filter="dissolve">
                                      <p:cBhvr>
                                        <p:cTn id="41" dur="500"/>
                                        <p:tgtEl>
                                          <p:spTgt spid="145"/>
                                        </p:tgtEl>
                                      </p:cBhvr>
                                    </p:animEffect>
                                  </p:childTnLst>
                                </p:cTn>
                              </p:par>
                              <p:par>
                                <p:cTn id="42" presetID="9" presetClass="entr" presetSubtype="0" fill="hold" grpId="0" nodeType="withEffect">
                                  <p:stCondLst>
                                    <p:cond delay="0"/>
                                  </p:stCondLst>
                                  <p:childTnLst>
                                    <p:set>
                                      <p:cBhvr>
                                        <p:cTn id="43" dur="1" fill="hold">
                                          <p:stCondLst>
                                            <p:cond delay="0"/>
                                          </p:stCondLst>
                                        </p:cTn>
                                        <p:tgtEl>
                                          <p:spTgt spid="146"/>
                                        </p:tgtEl>
                                        <p:attrNameLst>
                                          <p:attrName>style.visibility</p:attrName>
                                        </p:attrNameLst>
                                      </p:cBhvr>
                                      <p:to>
                                        <p:strVal val="visible"/>
                                      </p:to>
                                    </p:set>
                                    <p:animEffect transition="in" filter="dissolve">
                                      <p:cBhvr>
                                        <p:cTn id="44" dur="500"/>
                                        <p:tgtEl>
                                          <p:spTgt spid="146"/>
                                        </p:tgtEl>
                                      </p:cBhvr>
                                    </p:animEffect>
                                  </p:childTnLst>
                                </p:cTn>
                              </p:par>
                              <p:par>
                                <p:cTn id="45" presetID="9" presetClass="entr" presetSubtype="0" fill="hold" grpId="0" nodeType="withEffect">
                                  <p:stCondLst>
                                    <p:cond delay="0"/>
                                  </p:stCondLst>
                                  <p:childTnLst>
                                    <p:set>
                                      <p:cBhvr>
                                        <p:cTn id="46" dur="1" fill="hold">
                                          <p:stCondLst>
                                            <p:cond delay="0"/>
                                          </p:stCondLst>
                                        </p:cTn>
                                        <p:tgtEl>
                                          <p:spTgt spid="147"/>
                                        </p:tgtEl>
                                        <p:attrNameLst>
                                          <p:attrName>style.visibility</p:attrName>
                                        </p:attrNameLst>
                                      </p:cBhvr>
                                      <p:to>
                                        <p:strVal val="visible"/>
                                      </p:to>
                                    </p:set>
                                    <p:animEffect transition="in" filter="dissolve">
                                      <p:cBhvr>
                                        <p:cTn id="47" dur="500"/>
                                        <p:tgtEl>
                                          <p:spTgt spid="147"/>
                                        </p:tgtEl>
                                      </p:cBhvr>
                                    </p:animEffect>
                                  </p:childTnLst>
                                </p:cTn>
                              </p:par>
                              <p:par>
                                <p:cTn id="48" presetID="9" presetClass="entr" presetSubtype="0" fill="hold" grpId="0" nodeType="withEffect">
                                  <p:stCondLst>
                                    <p:cond delay="0"/>
                                  </p:stCondLst>
                                  <p:childTnLst>
                                    <p:set>
                                      <p:cBhvr>
                                        <p:cTn id="49" dur="1" fill="hold">
                                          <p:stCondLst>
                                            <p:cond delay="0"/>
                                          </p:stCondLst>
                                        </p:cTn>
                                        <p:tgtEl>
                                          <p:spTgt spid="148"/>
                                        </p:tgtEl>
                                        <p:attrNameLst>
                                          <p:attrName>style.visibility</p:attrName>
                                        </p:attrNameLst>
                                      </p:cBhvr>
                                      <p:to>
                                        <p:strVal val="visible"/>
                                      </p:to>
                                    </p:set>
                                    <p:animEffect transition="in" filter="dissolve">
                                      <p:cBhvr>
                                        <p:cTn id="50" dur="500"/>
                                        <p:tgtEl>
                                          <p:spTgt spid="148"/>
                                        </p:tgtEl>
                                      </p:cBhvr>
                                    </p:animEffect>
                                  </p:childTnLst>
                                </p:cTn>
                              </p:par>
                              <p:par>
                                <p:cTn id="51" presetID="9" presetClass="entr" presetSubtype="0" fill="hold" grpId="0" nodeType="withEffect">
                                  <p:stCondLst>
                                    <p:cond delay="0"/>
                                  </p:stCondLst>
                                  <p:childTnLst>
                                    <p:set>
                                      <p:cBhvr>
                                        <p:cTn id="52" dur="1" fill="hold">
                                          <p:stCondLst>
                                            <p:cond delay="0"/>
                                          </p:stCondLst>
                                        </p:cTn>
                                        <p:tgtEl>
                                          <p:spTgt spid="149"/>
                                        </p:tgtEl>
                                        <p:attrNameLst>
                                          <p:attrName>style.visibility</p:attrName>
                                        </p:attrNameLst>
                                      </p:cBhvr>
                                      <p:to>
                                        <p:strVal val="visible"/>
                                      </p:to>
                                    </p:set>
                                    <p:animEffect transition="in" filter="dissolve">
                                      <p:cBhvr>
                                        <p:cTn id="53" dur="500"/>
                                        <p:tgtEl>
                                          <p:spTgt spid="149"/>
                                        </p:tgtEl>
                                      </p:cBhvr>
                                    </p:animEffect>
                                  </p:childTnLst>
                                </p:cTn>
                              </p:par>
                              <p:par>
                                <p:cTn id="54" presetID="9" presetClass="entr" presetSubtype="0" fill="hold" grpId="0" nodeType="withEffect">
                                  <p:stCondLst>
                                    <p:cond delay="0"/>
                                  </p:stCondLst>
                                  <p:childTnLst>
                                    <p:set>
                                      <p:cBhvr>
                                        <p:cTn id="55" dur="1" fill="hold">
                                          <p:stCondLst>
                                            <p:cond delay="0"/>
                                          </p:stCondLst>
                                        </p:cTn>
                                        <p:tgtEl>
                                          <p:spTgt spid="150"/>
                                        </p:tgtEl>
                                        <p:attrNameLst>
                                          <p:attrName>style.visibility</p:attrName>
                                        </p:attrNameLst>
                                      </p:cBhvr>
                                      <p:to>
                                        <p:strVal val="visible"/>
                                      </p:to>
                                    </p:set>
                                    <p:animEffect transition="in" filter="dissolve">
                                      <p:cBhvr>
                                        <p:cTn id="56" dur="500"/>
                                        <p:tgtEl>
                                          <p:spTgt spid="150"/>
                                        </p:tgtEl>
                                      </p:cBhvr>
                                    </p:animEffect>
                                  </p:childTnLst>
                                </p:cTn>
                              </p:par>
                              <p:par>
                                <p:cTn id="57" presetID="9" presetClass="entr" presetSubtype="0" fill="hold" grpId="0" nodeType="withEffect">
                                  <p:stCondLst>
                                    <p:cond delay="0"/>
                                  </p:stCondLst>
                                  <p:childTnLst>
                                    <p:set>
                                      <p:cBhvr>
                                        <p:cTn id="58" dur="1" fill="hold">
                                          <p:stCondLst>
                                            <p:cond delay="0"/>
                                          </p:stCondLst>
                                        </p:cTn>
                                        <p:tgtEl>
                                          <p:spTgt spid="151"/>
                                        </p:tgtEl>
                                        <p:attrNameLst>
                                          <p:attrName>style.visibility</p:attrName>
                                        </p:attrNameLst>
                                      </p:cBhvr>
                                      <p:to>
                                        <p:strVal val="visible"/>
                                      </p:to>
                                    </p:set>
                                    <p:animEffect transition="in" filter="dissolve">
                                      <p:cBhvr>
                                        <p:cTn id="59" dur="500"/>
                                        <p:tgtEl>
                                          <p:spTgt spid="151"/>
                                        </p:tgtEl>
                                      </p:cBhvr>
                                    </p:animEffect>
                                  </p:childTnLst>
                                </p:cTn>
                              </p:par>
                              <p:par>
                                <p:cTn id="60" presetID="9" presetClass="entr" presetSubtype="0" fill="hold" grpId="0" nodeType="withEffect">
                                  <p:stCondLst>
                                    <p:cond delay="0"/>
                                  </p:stCondLst>
                                  <p:childTnLst>
                                    <p:set>
                                      <p:cBhvr>
                                        <p:cTn id="61" dur="1" fill="hold">
                                          <p:stCondLst>
                                            <p:cond delay="0"/>
                                          </p:stCondLst>
                                        </p:cTn>
                                        <p:tgtEl>
                                          <p:spTgt spid="152"/>
                                        </p:tgtEl>
                                        <p:attrNameLst>
                                          <p:attrName>style.visibility</p:attrName>
                                        </p:attrNameLst>
                                      </p:cBhvr>
                                      <p:to>
                                        <p:strVal val="visible"/>
                                      </p:to>
                                    </p:set>
                                    <p:animEffect transition="in" filter="dissolve">
                                      <p:cBhvr>
                                        <p:cTn id="62" dur="500"/>
                                        <p:tgtEl>
                                          <p:spTgt spid="152"/>
                                        </p:tgtEl>
                                      </p:cBhvr>
                                    </p:animEffect>
                                  </p:childTnLst>
                                </p:cTn>
                              </p:par>
                              <p:par>
                                <p:cTn id="63" presetID="9" presetClass="entr" presetSubtype="0" fill="hold" grpId="0" nodeType="withEffect">
                                  <p:stCondLst>
                                    <p:cond delay="0"/>
                                  </p:stCondLst>
                                  <p:childTnLst>
                                    <p:set>
                                      <p:cBhvr>
                                        <p:cTn id="64" dur="1" fill="hold">
                                          <p:stCondLst>
                                            <p:cond delay="0"/>
                                          </p:stCondLst>
                                        </p:cTn>
                                        <p:tgtEl>
                                          <p:spTgt spid="153"/>
                                        </p:tgtEl>
                                        <p:attrNameLst>
                                          <p:attrName>style.visibility</p:attrName>
                                        </p:attrNameLst>
                                      </p:cBhvr>
                                      <p:to>
                                        <p:strVal val="visible"/>
                                      </p:to>
                                    </p:set>
                                    <p:animEffect transition="in" filter="dissolve">
                                      <p:cBhvr>
                                        <p:cTn id="65" dur="500"/>
                                        <p:tgtEl>
                                          <p:spTgt spid="153"/>
                                        </p:tgtEl>
                                      </p:cBhvr>
                                    </p:animEffect>
                                  </p:childTnLst>
                                </p:cTn>
                              </p:par>
                              <p:par>
                                <p:cTn id="66" presetID="9" presetClass="entr" presetSubtype="0" fill="hold" grpId="0" nodeType="withEffect">
                                  <p:stCondLst>
                                    <p:cond delay="0"/>
                                  </p:stCondLst>
                                  <p:childTnLst>
                                    <p:set>
                                      <p:cBhvr>
                                        <p:cTn id="67" dur="1" fill="hold">
                                          <p:stCondLst>
                                            <p:cond delay="0"/>
                                          </p:stCondLst>
                                        </p:cTn>
                                        <p:tgtEl>
                                          <p:spTgt spid="154"/>
                                        </p:tgtEl>
                                        <p:attrNameLst>
                                          <p:attrName>style.visibility</p:attrName>
                                        </p:attrNameLst>
                                      </p:cBhvr>
                                      <p:to>
                                        <p:strVal val="visible"/>
                                      </p:to>
                                    </p:set>
                                    <p:animEffect transition="in" filter="dissolve">
                                      <p:cBhvr>
                                        <p:cTn id="68" dur="500"/>
                                        <p:tgtEl>
                                          <p:spTgt spid="154"/>
                                        </p:tgtEl>
                                      </p:cBhvr>
                                    </p:animEffect>
                                  </p:childTnLst>
                                </p:cTn>
                              </p:par>
                              <p:par>
                                <p:cTn id="69" presetID="9" presetClass="entr" presetSubtype="0" fill="hold" grpId="0" nodeType="withEffect">
                                  <p:stCondLst>
                                    <p:cond delay="0"/>
                                  </p:stCondLst>
                                  <p:childTnLst>
                                    <p:set>
                                      <p:cBhvr>
                                        <p:cTn id="70" dur="1" fill="hold">
                                          <p:stCondLst>
                                            <p:cond delay="0"/>
                                          </p:stCondLst>
                                        </p:cTn>
                                        <p:tgtEl>
                                          <p:spTgt spid="155"/>
                                        </p:tgtEl>
                                        <p:attrNameLst>
                                          <p:attrName>style.visibility</p:attrName>
                                        </p:attrNameLst>
                                      </p:cBhvr>
                                      <p:to>
                                        <p:strVal val="visible"/>
                                      </p:to>
                                    </p:set>
                                    <p:animEffect transition="in" filter="dissolve">
                                      <p:cBhvr>
                                        <p:cTn id="71" dur="500"/>
                                        <p:tgtEl>
                                          <p:spTgt spid="155"/>
                                        </p:tgtEl>
                                      </p:cBhvr>
                                    </p:animEffect>
                                  </p:childTnLst>
                                </p:cTn>
                              </p:par>
                              <p:par>
                                <p:cTn id="72" presetID="9" presetClass="entr" presetSubtype="0" fill="hold" grpId="0" nodeType="withEffect">
                                  <p:stCondLst>
                                    <p:cond delay="0"/>
                                  </p:stCondLst>
                                  <p:childTnLst>
                                    <p:set>
                                      <p:cBhvr>
                                        <p:cTn id="73" dur="1" fill="hold">
                                          <p:stCondLst>
                                            <p:cond delay="0"/>
                                          </p:stCondLst>
                                        </p:cTn>
                                        <p:tgtEl>
                                          <p:spTgt spid="156"/>
                                        </p:tgtEl>
                                        <p:attrNameLst>
                                          <p:attrName>style.visibility</p:attrName>
                                        </p:attrNameLst>
                                      </p:cBhvr>
                                      <p:to>
                                        <p:strVal val="visible"/>
                                      </p:to>
                                    </p:set>
                                    <p:animEffect transition="in" filter="dissolve">
                                      <p:cBhvr>
                                        <p:cTn id="74" dur="500"/>
                                        <p:tgtEl>
                                          <p:spTgt spid="156"/>
                                        </p:tgtEl>
                                      </p:cBhvr>
                                    </p:animEffect>
                                  </p:childTnLst>
                                </p:cTn>
                              </p:par>
                              <p:par>
                                <p:cTn id="75" presetID="9" presetClass="entr" presetSubtype="0" fill="hold" grpId="0" nodeType="withEffect">
                                  <p:stCondLst>
                                    <p:cond delay="0"/>
                                  </p:stCondLst>
                                  <p:childTnLst>
                                    <p:set>
                                      <p:cBhvr>
                                        <p:cTn id="76" dur="1" fill="hold">
                                          <p:stCondLst>
                                            <p:cond delay="0"/>
                                          </p:stCondLst>
                                        </p:cTn>
                                        <p:tgtEl>
                                          <p:spTgt spid="157"/>
                                        </p:tgtEl>
                                        <p:attrNameLst>
                                          <p:attrName>style.visibility</p:attrName>
                                        </p:attrNameLst>
                                      </p:cBhvr>
                                      <p:to>
                                        <p:strVal val="visible"/>
                                      </p:to>
                                    </p:set>
                                    <p:animEffect transition="in" filter="dissolve">
                                      <p:cBhvr>
                                        <p:cTn id="77" dur="500"/>
                                        <p:tgtEl>
                                          <p:spTgt spid="157"/>
                                        </p:tgtEl>
                                      </p:cBhvr>
                                    </p:animEffect>
                                  </p:childTnLst>
                                </p:cTn>
                              </p:par>
                              <p:par>
                                <p:cTn id="78" presetID="9" presetClass="entr" presetSubtype="0" fill="hold" grpId="0" nodeType="withEffect">
                                  <p:stCondLst>
                                    <p:cond delay="0"/>
                                  </p:stCondLst>
                                  <p:childTnLst>
                                    <p:set>
                                      <p:cBhvr>
                                        <p:cTn id="79" dur="1" fill="hold">
                                          <p:stCondLst>
                                            <p:cond delay="0"/>
                                          </p:stCondLst>
                                        </p:cTn>
                                        <p:tgtEl>
                                          <p:spTgt spid="158"/>
                                        </p:tgtEl>
                                        <p:attrNameLst>
                                          <p:attrName>style.visibility</p:attrName>
                                        </p:attrNameLst>
                                      </p:cBhvr>
                                      <p:to>
                                        <p:strVal val="visible"/>
                                      </p:to>
                                    </p:set>
                                    <p:animEffect transition="in" filter="dissolve">
                                      <p:cBhvr>
                                        <p:cTn id="80" dur="500"/>
                                        <p:tgtEl>
                                          <p:spTgt spid="158"/>
                                        </p:tgtEl>
                                      </p:cBhvr>
                                    </p:animEffect>
                                  </p:childTnLst>
                                </p:cTn>
                              </p:par>
                              <p:par>
                                <p:cTn id="81" presetID="9" presetClass="entr" presetSubtype="0" fill="hold" grpId="0" nodeType="withEffect">
                                  <p:stCondLst>
                                    <p:cond delay="0"/>
                                  </p:stCondLst>
                                  <p:childTnLst>
                                    <p:set>
                                      <p:cBhvr>
                                        <p:cTn id="82" dur="1" fill="hold">
                                          <p:stCondLst>
                                            <p:cond delay="0"/>
                                          </p:stCondLst>
                                        </p:cTn>
                                        <p:tgtEl>
                                          <p:spTgt spid="159"/>
                                        </p:tgtEl>
                                        <p:attrNameLst>
                                          <p:attrName>style.visibility</p:attrName>
                                        </p:attrNameLst>
                                      </p:cBhvr>
                                      <p:to>
                                        <p:strVal val="visible"/>
                                      </p:to>
                                    </p:set>
                                    <p:animEffect transition="in" filter="dissolve">
                                      <p:cBhvr>
                                        <p:cTn id="83" dur="500"/>
                                        <p:tgtEl>
                                          <p:spTgt spid="159"/>
                                        </p:tgtEl>
                                      </p:cBhvr>
                                    </p:animEffect>
                                  </p:childTnLst>
                                </p:cTn>
                              </p:par>
                              <p:par>
                                <p:cTn id="84" presetID="9" presetClass="entr" presetSubtype="0" fill="hold" grpId="0" nodeType="withEffect">
                                  <p:stCondLst>
                                    <p:cond delay="0"/>
                                  </p:stCondLst>
                                  <p:childTnLst>
                                    <p:set>
                                      <p:cBhvr>
                                        <p:cTn id="85" dur="1" fill="hold">
                                          <p:stCondLst>
                                            <p:cond delay="0"/>
                                          </p:stCondLst>
                                        </p:cTn>
                                        <p:tgtEl>
                                          <p:spTgt spid="108"/>
                                        </p:tgtEl>
                                        <p:attrNameLst>
                                          <p:attrName>style.visibility</p:attrName>
                                        </p:attrNameLst>
                                      </p:cBhvr>
                                      <p:to>
                                        <p:strVal val="visible"/>
                                      </p:to>
                                    </p:set>
                                    <p:animEffect transition="in" filter="dissolve">
                                      <p:cBhvr>
                                        <p:cTn id="86" dur="500"/>
                                        <p:tgtEl>
                                          <p:spTgt spid="108"/>
                                        </p:tgtEl>
                                      </p:cBhvr>
                                    </p:animEffect>
                                  </p:childTnLst>
                                </p:cTn>
                              </p:par>
                              <p:par>
                                <p:cTn id="87" presetID="9" presetClass="entr" presetSubtype="0" fill="hold" grpId="0" nodeType="withEffect">
                                  <p:stCondLst>
                                    <p:cond delay="0"/>
                                  </p:stCondLst>
                                  <p:childTnLst>
                                    <p:set>
                                      <p:cBhvr>
                                        <p:cTn id="88" dur="1" fill="hold">
                                          <p:stCondLst>
                                            <p:cond delay="0"/>
                                          </p:stCondLst>
                                        </p:cTn>
                                        <p:tgtEl>
                                          <p:spTgt spid="110"/>
                                        </p:tgtEl>
                                        <p:attrNameLst>
                                          <p:attrName>style.visibility</p:attrName>
                                        </p:attrNameLst>
                                      </p:cBhvr>
                                      <p:to>
                                        <p:strVal val="visible"/>
                                      </p:to>
                                    </p:set>
                                    <p:animEffect transition="in" filter="dissolve">
                                      <p:cBhvr>
                                        <p:cTn id="89" dur="500"/>
                                        <p:tgtEl>
                                          <p:spTgt spid="110"/>
                                        </p:tgtEl>
                                      </p:cBhvr>
                                    </p:animEffect>
                                  </p:childTnLst>
                                </p:cTn>
                              </p:par>
                              <p:par>
                                <p:cTn id="90" presetID="9" presetClass="entr" presetSubtype="0" fill="hold" grpId="0" nodeType="withEffect">
                                  <p:stCondLst>
                                    <p:cond delay="0"/>
                                  </p:stCondLst>
                                  <p:childTnLst>
                                    <p:set>
                                      <p:cBhvr>
                                        <p:cTn id="91" dur="1" fill="hold">
                                          <p:stCondLst>
                                            <p:cond delay="0"/>
                                          </p:stCondLst>
                                        </p:cTn>
                                        <p:tgtEl>
                                          <p:spTgt spid="112"/>
                                        </p:tgtEl>
                                        <p:attrNameLst>
                                          <p:attrName>style.visibility</p:attrName>
                                        </p:attrNameLst>
                                      </p:cBhvr>
                                      <p:to>
                                        <p:strVal val="visible"/>
                                      </p:to>
                                    </p:set>
                                    <p:animEffect transition="in" filter="dissolve">
                                      <p:cBhvr>
                                        <p:cTn id="92" dur="500"/>
                                        <p:tgtEl>
                                          <p:spTgt spid="112"/>
                                        </p:tgtEl>
                                      </p:cBhvr>
                                    </p:animEffect>
                                  </p:childTnLst>
                                </p:cTn>
                              </p:par>
                              <p:par>
                                <p:cTn id="93" presetID="9" presetClass="entr" presetSubtype="0" fill="hold" grpId="0" nodeType="withEffect">
                                  <p:stCondLst>
                                    <p:cond delay="0"/>
                                  </p:stCondLst>
                                  <p:childTnLst>
                                    <p:set>
                                      <p:cBhvr>
                                        <p:cTn id="94" dur="1" fill="hold">
                                          <p:stCondLst>
                                            <p:cond delay="0"/>
                                          </p:stCondLst>
                                        </p:cTn>
                                        <p:tgtEl>
                                          <p:spTgt spid="113"/>
                                        </p:tgtEl>
                                        <p:attrNameLst>
                                          <p:attrName>style.visibility</p:attrName>
                                        </p:attrNameLst>
                                      </p:cBhvr>
                                      <p:to>
                                        <p:strVal val="visible"/>
                                      </p:to>
                                    </p:set>
                                    <p:animEffect transition="in" filter="dissolve">
                                      <p:cBhvr>
                                        <p:cTn id="95" dur="500"/>
                                        <p:tgtEl>
                                          <p:spTgt spid="113"/>
                                        </p:tgtEl>
                                      </p:cBhvr>
                                    </p:animEffect>
                                  </p:childTnLst>
                                </p:cTn>
                              </p:par>
                              <p:par>
                                <p:cTn id="96" presetID="9" presetClass="entr" presetSubtype="0" fill="hold" grpId="0" nodeType="withEffect">
                                  <p:stCondLst>
                                    <p:cond delay="0"/>
                                  </p:stCondLst>
                                  <p:childTnLst>
                                    <p:set>
                                      <p:cBhvr>
                                        <p:cTn id="97" dur="1" fill="hold">
                                          <p:stCondLst>
                                            <p:cond delay="0"/>
                                          </p:stCondLst>
                                        </p:cTn>
                                        <p:tgtEl>
                                          <p:spTgt spid="114"/>
                                        </p:tgtEl>
                                        <p:attrNameLst>
                                          <p:attrName>style.visibility</p:attrName>
                                        </p:attrNameLst>
                                      </p:cBhvr>
                                      <p:to>
                                        <p:strVal val="visible"/>
                                      </p:to>
                                    </p:set>
                                    <p:animEffect transition="in" filter="dissolve">
                                      <p:cBhvr>
                                        <p:cTn id="98" dur="500"/>
                                        <p:tgtEl>
                                          <p:spTgt spid="114"/>
                                        </p:tgtEl>
                                      </p:cBhvr>
                                    </p:animEffect>
                                  </p:childTnLst>
                                </p:cTn>
                              </p:par>
                              <p:par>
                                <p:cTn id="99" presetID="9" presetClass="entr" presetSubtype="0" fill="hold" grpId="0" nodeType="withEffect">
                                  <p:stCondLst>
                                    <p:cond delay="0"/>
                                  </p:stCondLst>
                                  <p:childTnLst>
                                    <p:set>
                                      <p:cBhvr>
                                        <p:cTn id="100" dur="1" fill="hold">
                                          <p:stCondLst>
                                            <p:cond delay="0"/>
                                          </p:stCondLst>
                                        </p:cTn>
                                        <p:tgtEl>
                                          <p:spTgt spid="115"/>
                                        </p:tgtEl>
                                        <p:attrNameLst>
                                          <p:attrName>style.visibility</p:attrName>
                                        </p:attrNameLst>
                                      </p:cBhvr>
                                      <p:to>
                                        <p:strVal val="visible"/>
                                      </p:to>
                                    </p:set>
                                    <p:animEffect transition="in" filter="dissolve">
                                      <p:cBhvr>
                                        <p:cTn id="101" dur="500"/>
                                        <p:tgtEl>
                                          <p:spTgt spid="115"/>
                                        </p:tgtEl>
                                      </p:cBhvr>
                                    </p:animEffect>
                                  </p:childTnLst>
                                </p:cTn>
                              </p:par>
                              <p:par>
                                <p:cTn id="102" presetID="9" presetClass="entr" presetSubtype="0" fill="hold" grpId="0" nodeType="withEffect">
                                  <p:stCondLst>
                                    <p:cond delay="0"/>
                                  </p:stCondLst>
                                  <p:childTnLst>
                                    <p:set>
                                      <p:cBhvr>
                                        <p:cTn id="103" dur="1" fill="hold">
                                          <p:stCondLst>
                                            <p:cond delay="0"/>
                                          </p:stCondLst>
                                        </p:cTn>
                                        <p:tgtEl>
                                          <p:spTgt spid="160"/>
                                        </p:tgtEl>
                                        <p:attrNameLst>
                                          <p:attrName>style.visibility</p:attrName>
                                        </p:attrNameLst>
                                      </p:cBhvr>
                                      <p:to>
                                        <p:strVal val="visible"/>
                                      </p:to>
                                    </p:set>
                                    <p:animEffect transition="in" filter="dissolve">
                                      <p:cBhvr>
                                        <p:cTn id="104" dur="500"/>
                                        <p:tgtEl>
                                          <p:spTgt spid="160"/>
                                        </p:tgtEl>
                                      </p:cBhvr>
                                    </p:animEffect>
                                  </p:childTnLst>
                                </p:cTn>
                              </p:par>
                              <p:par>
                                <p:cTn id="105" presetID="9" presetClass="entr" presetSubtype="0" fill="hold" grpId="0" nodeType="withEffect">
                                  <p:stCondLst>
                                    <p:cond delay="0"/>
                                  </p:stCondLst>
                                  <p:childTnLst>
                                    <p:set>
                                      <p:cBhvr>
                                        <p:cTn id="106" dur="1" fill="hold">
                                          <p:stCondLst>
                                            <p:cond delay="0"/>
                                          </p:stCondLst>
                                        </p:cTn>
                                        <p:tgtEl>
                                          <p:spTgt spid="161"/>
                                        </p:tgtEl>
                                        <p:attrNameLst>
                                          <p:attrName>style.visibility</p:attrName>
                                        </p:attrNameLst>
                                      </p:cBhvr>
                                      <p:to>
                                        <p:strVal val="visible"/>
                                      </p:to>
                                    </p:set>
                                    <p:animEffect transition="in" filter="dissolve">
                                      <p:cBhvr>
                                        <p:cTn id="107" dur="500"/>
                                        <p:tgtEl>
                                          <p:spTgt spid="161"/>
                                        </p:tgtEl>
                                      </p:cBhvr>
                                    </p:animEffect>
                                  </p:childTnLst>
                                </p:cTn>
                              </p:par>
                              <p:par>
                                <p:cTn id="108" presetID="9" presetClass="entr" presetSubtype="0" fill="hold" grpId="0" nodeType="withEffect">
                                  <p:stCondLst>
                                    <p:cond delay="0"/>
                                  </p:stCondLst>
                                  <p:childTnLst>
                                    <p:set>
                                      <p:cBhvr>
                                        <p:cTn id="109" dur="1" fill="hold">
                                          <p:stCondLst>
                                            <p:cond delay="0"/>
                                          </p:stCondLst>
                                        </p:cTn>
                                        <p:tgtEl>
                                          <p:spTgt spid="162"/>
                                        </p:tgtEl>
                                        <p:attrNameLst>
                                          <p:attrName>style.visibility</p:attrName>
                                        </p:attrNameLst>
                                      </p:cBhvr>
                                      <p:to>
                                        <p:strVal val="visible"/>
                                      </p:to>
                                    </p:set>
                                    <p:animEffect transition="in" filter="dissolve">
                                      <p:cBhvr>
                                        <p:cTn id="110" dur="500"/>
                                        <p:tgtEl>
                                          <p:spTgt spid="162"/>
                                        </p:tgtEl>
                                      </p:cBhvr>
                                    </p:animEffect>
                                  </p:childTnLst>
                                </p:cTn>
                              </p:par>
                              <p:par>
                                <p:cTn id="111" presetID="9" presetClass="entr" presetSubtype="0" fill="hold" grpId="0" nodeType="withEffect">
                                  <p:stCondLst>
                                    <p:cond delay="0"/>
                                  </p:stCondLst>
                                  <p:childTnLst>
                                    <p:set>
                                      <p:cBhvr>
                                        <p:cTn id="112" dur="1" fill="hold">
                                          <p:stCondLst>
                                            <p:cond delay="0"/>
                                          </p:stCondLst>
                                        </p:cTn>
                                        <p:tgtEl>
                                          <p:spTgt spid="163"/>
                                        </p:tgtEl>
                                        <p:attrNameLst>
                                          <p:attrName>style.visibility</p:attrName>
                                        </p:attrNameLst>
                                      </p:cBhvr>
                                      <p:to>
                                        <p:strVal val="visible"/>
                                      </p:to>
                                    </p:set>
                                    <p:animEffect transition="in" filter="dissolve">
                                      <p:cBhvr>
                                        <p:cTn id="113" dur="500"/>
                                        <p:tgtEl>
                                          <p:spTgt spid="163"/>
                                        </p:tgtEl>
                                      </p:cBhvr>
                                    </p:animEffect>
                                  </p:childTnLst>
                                </p:cTn>
                              </p:par>
                              <p:par>
                                <p:cTn id="114" presetID="9" presetClass="entr" presetSubtype="0" fill="hold" grpId="0" nodeType="withEffect">
                                  <p:stCondLst>
                                    <p:cond delay="0"/>
                                  </p:stCondLst>
                                  <p:childTnLst>
                                    <p:set>
                                      <p:cBhvr>
                                        <p:cTn id="115" dur="1" fill="hold">
                                          <p:stCondLst>
                                            <p:cond delay="0"/>
                                          </p:stCondLst>
                                        </p:cTn>
                                        <p:tgtEl>
                                          <p:spTgt spid="164"/>
                                        </p:tgtEl>
                                        <p:attrNameLst>
                                          <p:attrName>style.visibility</p:attrName>
                                        </p:attrNameLst>
                                      </p:cBhvr>
                                      <p:to>
                                        <p:strVal val="visible"/>
                                      </p:to>
                                    </p:set>
                                    <p:animEffect transition="in" filter="dissolve">
                                      <p:cBhvr>
                                        <p:cTn id="116" dur="500"/>
                                        <p:tgtEl>
                                          <p:spTgt spid="164"/>
                                        </p:tgtEl>
                                      </p:cBhvr>
                                    </p:animEffect>
                                  </p:childTnLst>
                                </p:cTn>
                              </p:par>
                              <p:par>
                                <p:cTn id="117" presetID="9" presetClass="entr" presetSubtype="0" fill="hold" grpId="0" nodeType="withEffect">
                                  <p:stCondLst>
                                    <p:cond delay="0"/>
                                  </p:stCondLst>
                                  <p:childTnLst>
                                    <p:set>
                                      <p:cBhvr>
                                        <p:cTn id="118" dur="1" fill="hold">
                                          <p:stCondLst>
                                            <p:cond delay="0"/>
                                          </p:stCondLst>
                                        </p:cTn>
                                        <p:tgtEl>
                                          <p:spTgt spid="165"/>
                                        </p:tgtEl>
                                        <p:attrNameLst>
                                          <p:attrName>style.visibility</p:attrName>
                                        </p:attrNameLst>
                                      </p:cBhvr>
                                      <p:to>
                                        <p:strVal val="visible"/>
                                      </p:to>
                                    </p:set>
                                    <p:animEffect transition="in" filter="dissolve">
                                      <p:cBhvr>
                                        <p:cTn id="119" dur="500"/>
                                        <p:tgtEl>
                                          <p:spTgt spid="165"/>
                                        </p:tgtEl>
                                      </p:cBhvr>
                                    </p:animEffect>
                                  </p:childTnLst>
                                </p:cTn>
                              </p:par>
                              <p:par>
                                <p:cTn id="120" presetID="9" presetClass="entr" presetSubtype="0" fill="hold" grpId="0" nodeType="withEffect">
                                  <p:stCondLst>
                                    <p:cond delay="0"/>
                                  </p:stCondLst>
                                  <p:childTnLst>
                                    <p:set>
                                      <p:cBhvr>
                                        <p:cTn id="121" dur="1" fill="hold">
                                          <p:stCondLst>
                                            <p:cond delay="0"/>
                                          </p:stCondLst>
                                        </p:cTn>
                                        <p:tgtEl>
                                          <p:spTgt spid="166"/>
                                        </p:tgtEl>
                                        <p:attrNameLst>
                                          <p:attrName>style.visibility</p:attrName>
                                        </p:attrNameLst>
                                      </p:cBhvr>
                                      <p:to>
                                        <p:strVal val="visible"/>
                                      </p:to>
                                    </p:set>
                                    <p:animEffect transition="in" filter="dissolve">
                                      <p:cBhvr>
                                        <p:cTn id="122" dur="500"/>
                                        <p:tgtEl>
                                          <p:spTgt spid="166"/>
                                        </p:tgtEl>
                                      </p:cBhvr>
                                    </p:animEffect>
                                  </p:childTnLst>
                                </p:cTn>
                              </p:par>
                              <p:par>
                                <p:cTn id="123" presetID="9" presetClass="entr" presetSubtype="0" fill="hold" grpId="0" nodeType="withEffect">
                                  <p:stCondLst>
                                    <p:cond delay="0"/>
                                  </p:stCondLst>
                                  <p:childTnLst>
                                    <p:set>
                                      <p:cBhvr>
                                        <p:cTn id="124" dur="1" fill="hold">
                                          <p:stCondLst>
                                            <p:cond delay="0"/>
                                          </p:stCondLst>
                                        </p:cTn>
                                        <p:tgtEl>
                                          <p:spTgt spid="167"/>
                                        </p:tgtEl>
                                        <p:attrNameLst>
                                          <p:attrName>style.visibility</p:attrName>
                                        </p:attrNameLst>
                                      </p:cBhvr>
                                      <p:to>
                                        <p:strVal val="visible"/>
                                      </p:to>
                                    </p:set>
                                    <p:animEffect transition="in" filter="dissolve">
                                      <p:cBhvr>
                                        <p:cTn id="125" dur="500"/>
                                        <p:tgtEl>
                                          <p:spTgt spid="167"/>
                                        </p:tgtEl>
                                      </p:cBhvr>
                                    </p:animEffect>
                                  </p:childTnLst>
                                </p:cTn>
                              </p:par>
                              <p:par>
                                <p:cTn id="126" presetID="9" presetClass="entr" presetSubtype="0" fill="hold" grpId="0" nodeType="withEffect">
                                  <p:stCondLst>
                                    <p:cond delay="0"/>
                                  </p:stCondLst>
                                  <p:childTnLst>
                                    <p:set>
                                      <p:cBhvr>
                                        <p:cTn id="127" dur="1" fill="hold">
                                          <p:stCondLst>
                                            <p:cond delay="0"/>
                                          </p:stCondLst>
                                        </p:cTn>
                                        <p:tgtEl>
                                          <p:spTgt spid="168"/>
                                        </p:tgtEl>
                                        <p:attrNameLst>
                                          <p:attrName>style.visibility</p:attrName>
                                        </p:attrNameLst>
                                      </p:cBhvr>
                                      <p:to>
                                        <p:strVal val="visible"/>
                                      </p:to>
                                    </p:set>
                                    <p:animEffect transition="in" filter="dissolve">
                                      <p:cBhvr>
                                        <p:cTn id="128" dur="500"/>
                                        <p:tgtEl>
                                          <p:spTgt spid="168"/>
                                        </p:tgtEl>
                                      </p:cBhvr>
                                    </p:animEffect>
                                  </p:childTnLst>
                                </p:cTn>
                              </p:par>
                              <p:par>
                                <p:cTn id="129" presetID="9" presetClass="entr" presetSubtype="0" fill="hold" grpId="0" nodeType="withEffect">
                                  <p:stCondLst>
                                    <p:cond delay="0"/>
                                  </p:stCondLst>
                                  <p:childTnLst>
                                    <p:set>
                                      <p:cBhvr>
                                        <p:cTn id="130" dur="1" fill="hold">
                                          <p:stCondLst>
                                            <p:cond delay="0"/>
                                          </p:stCondLst>
                                        </p:cTn>
                                        <p:tgtEl>
                                          <p:spTgt spid="169"/>
                                        </p:tgtEl>
                                        <p:attrNameLst>
                                          <p:attrName>style.visibility</p:attrName>
                                        </p:attrNameLst>
                                      </p:cBhvr>
                                      <p:to>
                                        <p:strVal val="visible"/>
                                      </p:to>
                                    </p:set>
                                    <p:animEffect transition="in" filter="dissolve">
                                      <p:cBhvr>
                                        <p:cTn id="131" dur="500"/>
                                        <p:tgtEl>
                                          <p:spTgt spid="169"/>
                                        </p:tgtEl>
                                      </p:cBhvr>
                                    </p:animEffect>
                                  </p:childTnLst>
                                </p:cTn>
                              </p:par>
                              <p:par>
                                <p:cTn id="132" presetID="9" presetClass="entr" presetSubtype="0" fill="hold" grpId="0" nodeType="withEffect">
                                  <p:stCondLst>
                                    <p:cond delay="0"/>
                                  </p:stCondLst>
                                  <p:childTnLst>
                                    <p:set>
                                      <p:cBhvr>
                                        <p:cTn id="133" dur="1" fill="hold">
                                          <p:stCondLst>
                                            <p:cond delay="0"/>
                                          </p:stCondLst>
                                        </p:cTn>
                                        <p:tgtEl>
                                          <p:spTgt spid="170"/>
                                        </p:tgtEl>
                                        <p:attrNameLst>
                                          <p:attrName>style.visibility</p:attrName>
                                        </p:attrNameLst>
                                      </p:cBhvr>
                                      <p:to>
                                        <p:strVal val="visible"/>
                                      </p:to>
                                    </p:set>
                                    <p:animEffect transition="in" filter="dissolve">
                                      <p:cBhvr>
                                        <p:cTn id="134" dur="500"/>
                                        <p:tgtEl>
                                          <p:spTgt spid="170"/>
                                        </p:tgtEl>
                                      </p:cBhvr>
                                    </p:animEffect>
                                  </p:childTnLst>
                                </p:cTn>
                              </p:par>
                              <p:par>
                                <p:cTn id="135" presetID="9" presetClass="entr" presetSubtype="0" fill="hold" grpId="0" nodeType="withEffect">
                                  <p:stCondLst>
                                    <p:cond delay="0"/>
                                  </p:stCondLst>
                                  <p:childTnLst>
                                    <p:set>
                                      <p:cBhvr>
                                        <p:cTn id="136" dur="1" fill="hold">
                                          <p:stCondLst>
                                            <p:cond delay="0"/>
                                          </p:stCondLst>
                                        </p:cTn>
                                        <p:tgtEl>
                                          <p:spTgt spid="171"/>
                                        </p:tgtEl>
                                        <p:attrNameLst>
                                          <p:attrName>style.visibility</p:attrName>
                                        </p:attrNameLst>
                                      </p:cBhvr>
                                      <p:to>
                                        <p:strVal val="visible"/>
                                      </p:to>
                                    </p:set>
                                    <p:animEffect transition="in" filter="dissolve">
                                      <p:cBhvr>
                                        <p:cTn id="137" dur="500"/>
                                        <p:tgtEl>
                                          <p:spTgt spid="171"/>
                                        </p:tgtEl>
                                      </p:cBhvr>
                                    </p:animEffect>
                                  </p:childTnLst>
                                </p:cTn>
                              </p:par>
                              <p:par>
                                <p:cTn id="138" presetID="9" presetClass="entr" presetSubtype="0" fill="hold" grpId="0" nodeType="withEffect">
                                  <p:stCondLst>
                                    <p:cond delay="0"/>
                                  </p:stCondLst>
                                  <p:childTnLst>
                                    <p:set>
                                      <p:cBhvr>
                                        <p:cTn id="139" dur="1" fill="hold">
                                          <p:stCondLst>
                                            <p:cond delay="0"/>
                                          </p:stCondLst>
                                        </p:cTn>
                                        <p:tgtEl>
                                          <p:spTgt spid="172"/>
                                        </p:tgtEl>
                                        <p:attrNameLst>
                                          <p:attrName>style.visibility</p:attrName>
                                        </p:attrNameLst>
                                      </p:cBhvr>
                                      <p:to>
                                        <p:strVal val="visible"/>
                                      </p:to>
                                    </p:set>
                                    <p:animEffect transition="in" filter="dissolve">
                                      <p:cBhvr>
                                        <p:cTn id="140" dur="500"/>
                                        <p:tgtEl>
                                          <p:spTgt spid="172"/>
                                        </p:tgtEl>
                                      </p:cBhvr>
                                    </p:animEffect>
                                  </p:childTnLst>
                                </p:cTn>
                              </p:par>
                              <p:par>
                                <p:cTn id="141" presetID="9" presetClass="entr" presetSubtype="0" fill="hold" grpId="0" nodeType="withEffect">
                                  <p:stCondLst>
                                    <p:cond delay="0"/>
                                  </p:stCondLst>
                                  <p:childTnLst>
                                    <p:set>
                                      <p:cBhvr>
                                        <p:cTn id="142" dur="1" fill="hold">
                                          <p:stCondLst>
                                            <p:cond delay="0"/>
                                          </p:stCondLst>
                                        </p:cTn>
                                        <p:tgtEl>
                                          <p:spTgt spid="173"/>
                                        </p:tgtEl>
                                        <p:attrNameLst>
                                          <p:attrName>style.visibility</p:attrName>
                                        </p:attrNameLst>
                                      </p:cBhvr>
                                      <p:to>
                                        <p:strVal val="visible"/>
                                      </p:to>
                                    </p:set>
                                    <p:animEffect transition="in" filter="dissolve">
                                      <p:cBhvr>
                                        <p:cTn id="143" dur="500"/>
                                        <p:tgtEl>
                                          <p:spTgt spid="173"/>
                                        </p:tgtEl>
                                      </p:cBhvr>
                                    </p:animEffect>
                                  </p:childTnLst>
                                </p:cTn>
                              </p:par>
                              <p:par>
                                <p:cTn id="144" presetID="9" presetClass="entr" presetSubtype="0" fill="hold" grpId="0" nodeType="withEffect">
                                  <p:stCondLst>
                                    <p:cond delay="0"/>
                                  </p:stCondLst>
                                  <p:childTnLst>
                                    <p:set>
                                      <p:cBhvr>
                                        <p:cTn id="145" dur="1" fill="hold">
                                          <p:stCondLst>
                                            <p:cond delay="0"/>
                                          </p:stCondLst>
                                        </p:cTn>
                                        <p:tgtEl>
                                          <p:spTgt spid="174"/>
                                        </p:tgtEl>
                                        <p:attrNameLst>
                                          <p:attrName>style.visibility</p:attrName>
                                        </p:attrNameLst>
                                      </p:cBhvr>
                                      <p:to>
                                        <p:strVal val="visible"/>
                                      </p:to>
                                    </p:set>
                                    <p:animEffect transition="in" filter="dissolve">
                                      <p:cBhvr>
                                        <p:cTn id="146" dur="500"/>
                                        <p:tgtEl>
                                          <p:spTgt spid="174"/>
                                        </p:tgtEl>
                                      </p:cBhvr>
                                    </p:animEffect>
                                  </p:childTnLst>
                                </p:cTn>
                              </p:par>
                              <p:par>
                                <p:cTn id="147" presetID="9" presetClass="entr" presetSubtype="0" fill="hold" grpId="0" nodeType="withEffect">
                                  <p:stCondLst>
                                    <p:cond delay="0"/>
                                  </p:stCondLst>
                                  <p:childTnLst>
                                    <p:set>
                                      <p:cBhvr>
                                        <p:cTn id="148" dur="1" fill="hold">
                                          <p:stCondLst>
                                            <p:cond delay="0"/>
                                          </p:stCondLst>
                                        </p:cTn>
                                        <p:tgtEl>
                                          <p:spTgt spid="175"/>
                                        </p:tgtEl>
                                        <p:attrNameLst>
                                          <p:attrName>style.visibility</p:attrName>
                                        </p:attrNameLst>
                                      </p:cBhvr>
                                      <p:to>
                                        <p:strVal val="visible"/>
                                      </p:to>
                                    </p:set>
                                    <p:animEffect transition="in" filter="dissolve">
                                      <p:cBhvr>
                                        <p:cTn id="149" dur="500"/>
                                        <p:tgtEl>
                                          <p:spTgt spid="175"/>
                                        </p:tgtEl>
                                      </p:cBhvr>
                                    </p:animEffect>
                                  </p:childTnLst>
                                </p:cTn>
                              </p:par>
                              <p:par>
                                <p:cTn id="150" presetID="9" presetClass="entr" presetSubtype="0" fill="hold" grpId="0" nodeType="withEffect">
                                  <p:stCondLst>
                                    <p:cond delay="0"/>
                                  </p:stCondLst>
                                  <p:childTnLst>
                                    <p:set>
                                      <p:cBhvr>
                                        <p:cTn id="151" dur="1" fill="hold">
                                          <p:stCondLst>
                                            <p:cond delay="0"/>
                                          </p:stCondLst>
                                        </p:cTn>
                                        <p:tgtEl>
                                          <p:spTgt spid="176"/>
                                        </p:tgtEl>
                                        <p:attrNameLst>
                                          <p:attrName>style.visibility</p:attrName>
                                        </p:attrNameLst>
                                      </p:cBhvr>
                                      <p:to>
                                        <p:strVal val="visible"/>
                                      </p:to>
                                    </p:set>
                                    <p:animEffect transition="in" filter="dissolve">
                                      <p:cBhvr>
                                        <p:cTn id="152" dur="500"/>
                                        <p:tgtEl>
                                          <p:spTgt spid="176"/>
                                        </p:tgtEl>
                                      </p:cBhvr>
                                    </p:animEffect>
                                  </p:childTnLst>
                                </p:cTn>
                              </p:par>
                              <p:par>
                                <p:cTn id="153" presetID="9" presetClass="entr" presetSubtype="0" fill="hold" grpId="0" nodeType="withEffect">
                                  <p:stCondLst>
                                    <p:cond delay="0"/>
                                  </p:stCondLst>
                                  <p:childTnLst>
                                    <p:set>
                                      <p:cBhvr>
                                        <p:cTn id="154" dur="1" fill="hold">
                                          <p:stCondLst>
                                            <p:cond delay="0"/>
                                          </p:stCondLst>
                                        </p:cTn>
                                        <p:tgtEl>
                                          <p:spTgt spid="177"/>
                                        </p:tgtEl>
                                        <p:attrNameLst>
                                          <p:attrName>style.visibility</p:attrName>
                                        </p:attrNameLst>
                                      </p:cBhvr>
                                      <p:to>
                                        <p:strVal val="visible"/>
                                      </p:to>
                                    </p:set>
                                    <p:animEffect transition="in" filter="dissolve">
                                      <p:cBhvr>
                                        <p:cTn id="155" dur="500"/>
                                        <p:tgtEl>
                                          <p:spTgt spid="177"/>
                                        </p:tgtEl>
                                      </p:cBhvr>
                                    </p:animEffect>
                                  </p:childTnLst>
                                </p:cTn>
                              </p:par>
                              <p:par>
                                <p:cTn id="156" presetID="9" presetClass="entr" presetSubtype="0" fill="hold" grpId="0" nodeType="withEffect">
                                  <p:stCondLst>
                                    <p:cond delay="0"/>
                                  </p:stCondLst>
                                  <p:childTnLst>
                                    <p:set>
                                      <p:cBhvr>
                                        <p:cTn id="157" dur="1" fill="hold">
                                          <p:stCondLst>
                                            <p:cond delay="0"/>
                                          </p:stCondLst>
                                        </p:cTn>
                                        <p:tgtEl>
                                          <p:spTgt spid="178"/>
                                        </p:tgtEl>
                                        <p:attrNameLst>
                                          <p:attrName>style.visibility</p:attrName>
                                        </p:attrNameLst>
                                      </p:cBhvr>
                                      <p:to>
                                        <p:strVal val="visible"/>
                                      </p:to>
                                    </p:set>
                                    <p:animEffect transition="in" filter="dissolve">
                                      <p:cBhvr>
                                        <p:cTn id="158" dur="500"/>
                                        <p:tgtEl>
                                          <p:spTgt spid="178"/>
                                        </p:tgtEl>
                                      </p:cBhvr>
                                    </p:animEffect>
                                  </p:childTnLst>
                                </p:cTn>
                              </p:par>
                              <p:par>
                                <p:cTn id="159" presetID="9" presetClass="entr" presetSubtype="0" fill="hold" grpId="0" nodeType="withEffect">
                                  <p:stCondLst>
                                    <p:cond delay="0"/>
                                  </p:stCondLst>
                                  <p:childTnLst>
                                    <p:set>
                                      <p:cBhvr>
                                        <p:cTn id="160" dur="1" fill="hold">
                                          <p:stCondLst>
                                            <p:cond delay="0"/>
                                          </p:stCondLst>
                                        </p:cTn>
                                        <p:tgtEl>
                                          <p:spTgt spid="179"/>
                                        </p:tgtEl>
                                        <p:attrNameLst>
                                          <p:attrName>style.visibility</p:attrName>
                                        </p:attrNameLst>
                                      </p:cBhvr>
                                      <p:to>
                                        <p:strVal val="visible"/>
                                      </p:to>
                                    </p:set>
                                    <p:animEffect transition="in" filter="dissolve">
                                      <p:cBhvr>
                                        <p:cTn id="161" dur="500"/>
                                        <p:tgtEl>
                                          <p:spTgt spid="179"/>
                                        </p:tgtEl>
                                      </p:cBhvr>
                                    </p:animEffect>
                                  </p:childTnLst>
                                </p:cTn>
                              </p:par>
                              <p:par>
                                <p:cTn id="162" presetID="9" presetClass="entr" presetSubtype="0" fill="hold" grpId="0" nodeType="withEffect">
                                  <p:stCondLst>
                                    <p:cond delay="0"/>
                                  </p:stCondLst>
                                  <p:childTnLst>
                                    <p:set>
                                      <p:cBhvr>
                                        <p:cTn id="163" dur="1" fill="hold">
                                          <p:stCondLst>
                                            <p:cond delay="0"/>
                                          </p:stCondLst>
                                        </p:cTn>
                                        <p:tgtEl>
                                          <p:spTgt spid="180"/>
                                        </p:tgtEl>
                                        <p:attrNameLst>
                                          <p:attrName>style.visibility</p:attrName>
                                        </p:attrNameLst>
                                      </p:cBhvr>
                                      <p:to>
                                        <p:strVal val="visible"/>
                                      </p:to>
                                    </p:set>
                                    <p:animEffect transition="in" filter="dissolve">
                                      <p:cBhvr>
                                        <p:cTn id="164" dur="500"/>
                                        <p:tgtEl>
                                          <p:spTgt spid="180"/>
                                        </p:tgtEl>
                                      </p:cBhvr>
                                    </p:animEffect>
                                  </p:childTnLst>
                                </p:cTn>
                              </p:par>
                              <p:par>
                                <p:cTn id="165" presetID="9" presetClass="exit" presetSubtype="0" fill="hold" grpId="0" nodeType="withEffect">
                                  <p:stCondLst>
                                    <p:cond delay="0"/>
                                  </p:stCondLst>
                                  <p:childTnLst>
                                    <p:animEffect transition="out" filter="dissolve">
                                      <p:cBhvr>
                                        <p:cTn id="166" dur="500"/>
                                        <p:tgtEl>
                                          <p:spTgt spid="183"/>
                                        </p:tgtEl>
                                      </p:cBhvr>
                                    </p:animEffect>
                                    <p:set>
                                      <p:cBhvr>
                                        <p:cTn id="167" dur="1" fill="hold">
                                          <p:stCondLst>
                                            <p:cond delay="499"/>
                                          </p:stCondLst>
                                        </p:cTn>
                                        <p:tgtEl>
                                          <p:spTgt spid="183"/>
                                        </p:tgtEl>
                                        <p:attrNameLst>
                                          <p:attrName>style.visibility</p:attrName>
                                        </p:attrNameLst>
                                      </p:cBhvr>
                                      <p:to>
                                        <p:strVal val="hidden"/>
                                      </p:to>
                                    </p:set>
                                  </p:childTnLst>
                                </p:cTn>
                              </p:par>
                              <p:par>
                                <p:cTn id="168" presetID="9" presetClass="exit" presetSubtype="0" fill="hold" grpId="0" nodeType="withEffect">
                                  <p:stCondLst>
                                    <p:cond delay="0"/>
                                  </p:stCondLst>
                                  <p:childTnLst>
                                    <p:animEffect transition="out" filter="dissolve">
                                      <p:cBhvr>
                                        <p:cTn id="169" dur="500"/>
                                        <p:tgtEl>
                                          <p:spTgt spid="184"/>
                                        </p:tgtEl>
                                      </p:cBhvr>
                                    </p:animEffect>
                                    <p:set>
                                      <p:cBhvr>
                                        <p:cTn id="170" dur="1" fill="hold">
                                          <p:stCondLst>
                                            <p:cond delay="499"/>
                                          </p:stCondLst>
                                        </p:cTn>
                                        <p:tgtEl>
                                          <p:spTgt spid="184"/>
                                        </p:tgtEl>
                                        <p:attrNameLst>
                                          <p:attrName>style.visibility</p:attrName>
                                        </p:attrNameLst>
                                      </p:cBhvr>
                                      <p:to>
                                        <p:strVal val="hidden"/>
                                      </p:to>
                                    </p:set>
                                  </p:childTnLst>
                                </p:cTn>
                              </p:par>
                              <p:par>
                                <p:cTn id="171" presetID="9" presetClass="exit" presetSubtype="0" fill="hold" grpId="0" nodeType="withEffect">
                                  <p:stCondLst>
                                    <p:cond delay="0"/>
                                  </p:stCondLst>
                                  <p:childTnLst>
                                    <p:animEffect transition="out" filter="dissolve">
                                      <p:cBhvr>
                                        <p:cTn id="172" dur="500"/>
                                        <p:tgtEl>
                                          <p:spTgt spid="185"/>
                                        </p:tgtEl>
                                      </p:cBhvr>
                                    </p:animEffect>
                                    <p:set>
                                      <p:cBhvr>
                                        <p:cTn id="173" dur="1" fill="hold">
                                          <p:stCondLst>
                                            <p:cond delay="499"/>
                                          </p:stCondLst>
                                        </p:cTn>
                                        <p:tgtEl>
                                          <p:spTgt spid="185"/>
                                        </p:tgtEl>
                                        <p:attrNameLst>
                                          <p:attrName>style.visibility</p:attrName>
                                        </p:attrNameLst>
                                      </p:cBhvr>
                                      <p:to>
                                        <p:strVal val="hidden"/>
                                      </p:to>
                                    </p:set>
                                  </p:childTnLst>
                                </p:cTn>
                              </p:par>
                              <p:par>
                                <p:cTn id="174" presetID="9" presetClass="exit" presetSubtype="0" fill="hold" grpId="0" nodeType="withEffect">
                                  <p:stCondLst>
                                    <p:cond delay="0"/>
                                  </p:stCondLst>
                                  <p:childTnLst>
                                    <p:animEffect transition="out" filter="dissolve">
                                      <p:cBhvr>
                                        <p:cTn id="175" dur="500"/>
                                        <p:tgtEl>
                                          <p:spTgt spid="186"/>
                                        </p:tgtEl>
                                      </p:cBhvr>
                                    </p:animEffect>
                                    <p:set>
                                      <p:cBhvr>
                                        <p:cTn id="176" dur="1" fill="hold">
                                          <p:stCondLst>
                                            <p:cond delay="499"/>
                                          </p:stCondLst>
                                        </p:cTn>
                                        <p:tgtEl>
                                          <p:spTgt spid="186"/>
                                        </p:tgtEl>
                                        <p:attrNameLst>
                                          <p:attrName>style.visibility</p:attrName>
                                        </p:attrNameLst>
                                      </p:cBhvr>
                                      <p:to>
                                        <p:strVal val="hidden"/>
                                      </p:to>
                                    </p:set>
                                  </p:childTnLst>
                                </p:cTn>
                              </p:par>
                              <p:par>
                                <p:cTn id="177" presetID="9" presetClass="exit" presetSubtype="0" fill="hold" grpId="0" nodeType="withEffect">
                                  <p:stCondLst>
                                    <p:cond delay="0"/>
                                  </p:stCondLst>
                                  <p:childTnLst>
                                    <p:animEffect transition="out" filter="dissolve">
                                      <p:cBhvr>
                                        <p:cTn id="178" dur="500"/>
                                        <p:tgtEl>
                                          <p:spTgt spid="187"/>
                                        </p:tgtEl>
                                      </p:cBhvr>
                                    </p:animEffect>
                                    <p:set>
                                      <p:cBhvr>
                                        <p:cTn id="179" dur="1" fill="hold">
                                          <p:stCondLst>
                                            <p:cond delay="499"/>
                                          </p:stCondLst>
                                        </p:cTn>
                                        <p:tgtEl>
                                          <p:spTgt spid="187"/>
                                        </p:tgtEl>
                                        <p:attrNameLst>
                                          <p:attrName>style.visibility</p:attrName>
                                        </p:attrNameLst>
                                      </p:cBhvr>
                                      <p:to>
                                        <p:strVal val="hidden"/>
                                      </p:to>
                                    </p:set>
                                  </p:childTnLst>
                                </p:cTn>
                              </p:par>
                              <p:par>
                                <p:cTn id="180" presetID="9" presetClass="exit" presetSubtype="0" fill="hold" grpId="0" nodeType="withEffect">
                                  <p:stCondLst>
                                    <p:cond delay="0"/>
                                  </p:stCondLst>
                                  <p:childTnLst>
                                    <p:animEffect transition="out" filter="dissolve">
                                      <p:cBhvr>
                                        <p:cTn id="181" dur="500"/>
                                        <p:tgtEl>
                                          <p:spTgt spid="188"/>
                                        </p:tgtEl>
                                      </p:cBhvr>
                                    </p:animEffect>
                                    <p:set>
                                      <p:cBhvr>
                                        <p:cTn id="182" dur="1" fill="hold">
                                          <p:stCondLst>
                                            <p:cond delay="499"/>
                                          </p:stCondLst>
                                        </p:cTn>
                                        <p:tgtEl>
                                          <p:spTgt spid="188"/>
                                        </p:tgtEl>
                                        <p:attrNameLst>
                                          <p:attrName>style.visibility</p:attrName>
                                        </p:attrNameLst>
                                      </p:cBhvr>
                                      <p:to>
                                        <p:strVal val="hidden"/>
                                      </p:to>
                                    </p:set>
                                  </p:childTnLst>
                                </p:cTn>
                              </p:par>
                              <p:par>
                                <p:cTn id="183" presetID="9" presetClass="exit" presetSubtype="0" fill="hold" grpId="0" nodeType="withEffect">
                                  <p:stCondLst>
                                    <p:cond delay="0"/>
                                  </p:stCondLst>
                                  <p:childTnLst>
                                    <p:animEffect transition="out" filter="dissolve">
                                      <p:cBhvr>
                                        <p:cTn id="184" dur="500"/>
                                        <p:tgtEl>
                                          <p:spTgt spid="189"/>
                                        </p:tgtEl>
                                      </p:cBhvr>
                                    </p:animEffect>
                                    <p:set>
                                      <p:cBhvr>
                                        <p:cTn id="185" dur="1" fill="hold">
                                          <p:stCondLst>
                                            <p:cond delay="499"/>
                                          </p:stCondLst>
                                        </p:cTn>
                                        <p:tgtEl>
                                          <p:spTgt spid="189"/>
                                        </p:tgtEl>
                                        <p:attrNameLst>
                                          <p:attrName>style.visibility</p:attrName>
                                        </p:attrNameLst>
                                      </p:cBhvr>
                                      <p:to>
                                        <p:strVal val="hidden"/>
                                      </p:to>
                                    </p:set>
                                  </p:childTnLst>
                                </p:cTn>
                              </p:par>
                              <p:par>
                                <p:cTn id="186" presetID="9" presetClass="exit" presetSubtype="0" fill="hold" grpId="0" nodeType="withEffect">
                                  <p:stCondLst>
                                    <p:cond delay="0"/>
                                  </p:stCondLst>
                                  <p:childTnLst>
                                    <p:animEffect transition="out" filter="dissolve">
                                      <p:cBhvr>
                                        <p:cTn id="187" dur="500"/>
                                        <p:tgtEl>
                                          <p:spTgt spid="190"/>
                                        </p:tgtEl>
                                      </p:cBhvr>
                                    </p:animEffect>
                                    <p:set>
                                      <p:cBhvr>
                                        <p:cTn id="188" dur="1" fill="hold">
                                          <p:stCondLst>
                                            <p:cond delay="499"/>
                                          </p:stCondLst>
                                        </p:cTn>
                                        <p:tgtEl>
                                          <p:spTgt spid="190"/>
                                        </p:tgtEl>
                                        <p:attrNameLst>
                                          <p:attrName>style.visibility</p:attrName>
                                        </p:attrNameLst>
                                      </p:cBhvr>
                                      <p:to>
                                        <p:strVal val="hidden"/>
                                      </p:to>
                                    </p:set>
                                  </p:childTnLst>
                                </p:cTn>
                              </p:par>
                              <p:par>
                                <p:cTn id="189" presetID="9" presetClass="exit" presetSubtype="0" fill="hold" grpId="0" nodeType="withEffect">
                                  <p:stCondLst>
                                    <p:cond delay="0"/>
                                  </p:stCondLst>
                                  <p:childTnLst>
                                    <p:animEffect transition="out" filter="dissolve">
                                      <p:cBhvr>
                                        <p:cTn id="190" dur="500"/>
                                        <p:tgtEl>
                                          <p:spTgt spid="191"/>
                                        </p:tgtEl>
                                      </p:cBhvr>
                                    </p:animEffect>
                                    <p:set>
                                      <p:cBhvr>
                                        <p:cTn id="191" dur="1" fill="hold">
                                          <p:stCondLst>
                                            <p:cond delay="499"/>
                                          </p:stCondLst>
                                        </p:cTn>
                                        <p:tgtEl>
                                          <p:spTgt spid="191"/>
                                        </p:tgtEl>
                                        <p:attrNameLst>
                                          <p:attrName>style.visibility</p:attrName>
                                        </p:attrNameLst>
                                      </p:cBhvr>
                                      <p:to>
                                        <p:strVal val="hidden"/>
                                      </p:to>
                                    </p:set>
                                  </p:childTnLst>
                                </p:cTn>
                              </p:par>
                              <p:par>
                                <p:cTn id="192" presetID="9" presetClass="exit" presetSubtype="0" fill="hold" grpId="0" nodeType="withEffect">
                                  <p:stCondLst>
                                    <p:cond delay="0"/>
                                  </p:stCondLst>
                                  <p:childTnLst>
                                    <p:animEffect transition="out" filter="dissolve">
                                      <p:cBhvr>
                                        <p:cTn id="193" dur="500"/>
                                        <p:tgtEl>
                                          <p:spTgt spid="192"/>
                                        </p:tgtEl>
                                      </p:cBhvr>
                                    </p:animEffect>
                                    <p:set>
                                      <p:cBhvr>
                                        <p:cTn id="194" dur="1" fill="hold">
                                          <p:stCondLst>
                                            <p:cond delay="499"/>
                                          </p:stCondLst>
                                        </p:cTn>
                                        <p:tgtEl>
                                          <p:spTgt spid="192"/>
                                        </p:tgtEl>
                                        <p:attrNameLst>
                                          <p:attrName>style.visibility</p:attrName>
                                        </p:attrNameLst>
                                      </p:cBhvr>
                                      <p:to>
                                        <p:strVal val="hidden"/>
                                      </p:to>
                                    </p:set>
                                  </p:childTnLst>
                                </p:cTn>
                              </p:par>
                              <p:par>
                                <p:cTn id="195" presetID="9" presetClass="exit" presetSubtype="0" fill="hold" grpId="0" nodeType="withEffect">
                                  <p:stCondLst>
                                    <p:cond delay="0"/>
                                  </p:stCondLst>
                                  <p:childTnLst>
                                    <p:animEffect transition="out" filter="dissolve">
                                      <p:cBhvr>
                                        <p:cTn id="196" dur="500"/>
                                        <p:tgtEl>
                                          <p:spTgt spid="193"/>
                                        </p:tgtEl>
                                      </p:cBhvr>
                                    </p:animEffect>
                                    <p:set>
                                      <p:cBhvr>
                                        <p:cTn id="197" dur="1" fill="hold">
                                          <p:stCondLst>
                                            <p:cond delay="499"/>
                                          </p:stCondLst>
                                        </p:cTn>
                                        <p:tgtEl>
                                          <p:spTgt spid="193"/>
                                        </p:tgtEl>
                                        <p:attrNameLst>
                                          <p:attrName>style.visibility</p:attrName>
                                        </p:attrNameLst>
                                      </p:cBhvr>
                                      <p:to>
                                        <p:strVal val="hidden"/>
                                      </p:to>
                                    </p:set>
                                  </p:childTnLst>
                                </p:cTn>
                              </p:par>
                              <p:par>
                                <p:cTn id="198" presetID="9" presetClass="exit" presetSubtype="0" fill="hold" grpId="0" nodeType="withEffect">
                                  <p:stCondLst>
                                    <p:cond delay="0"/>
                                  </p:stCondLst>
                                  <p:childTnLst>
                                    <p:animEffect transition="out" filter="dissolve">
                                      <p:cBhvr>
                                        <p:cTn id="199" dur="500"/>
                                        <p:tgtEl>
                                          <p:spTgt spid="194"/>
                                        </p:tgtEl>
                                      </p:cBhvr>
                                    </p:animEffect>
                                    <p:set>
                                      <p:cBhvr>
                                        <p:cTn id="200" dur="1" fill="hold">
                                          <p:stCondLst>
                                            <p:cond delay="499"/>
                                          </p:stCondLst>
                                        </p:cTn>
                                        <p:tgtEl>
                                          <p:spTgt spid="194"/>
                                        </p:tgtEl>
                                        <p:attrNameLst>
                                          <p:attrName>style.visibility</p:attrName>
                                        </p:attrNameLst>
                                      </p:cBhvr>
                                      <p:to>
                                        <p:strVal val="hidden"/>
                                      </p:to>
                                    </p:set>
                                  </p:childTnLst>
                                </p:cTn>
                              </p:par>
                              <p:par>
                                <p:cTn id="201" presetID="9" presetClass="exit" presetSubtype="0" fill="hold" grpId="0" nodeType="withEffect">
                                  <p:stCondLst>
                                    <p:cond delay="0"/>
                                  </p:stCondLst>
                                  <p:childTnLst>
                                    <p:animEffect transition="out" filter="dissolve">
                                      <p:cBhvr>
                                        <p:cTn id="202" dur="500"/>
                                        <p:tgtEl>
                                          <p:spTgt spid="195"/>
                                        </p:tgtEl>
                                      </p:cBhvr>
                                    </p:animEffect>
                                    <p:set>
                                      <p:cBhvr>
                                        <p:cTn id="203" dur="1" fill="hold">
                                          <p:stCondLst>
                                            <p:cond delay="499"/>
                                          </p:stCondLst>
                                        </p:cTn>
                                        <p:tgtEl>
                                          <p:spTgt spid="195"/>
                                        </p:tgtEl>
                                        <p:attrNameLst>
                                          <p:attrName>style.visibility</p:attrName>
                                        </p:attrNameLst>
                                      </p:cBhvr>
                                      <p:to>
                                        <p:strVal val="hidden"/>
                                      </p:to>
                                    </p:set>
                                  </p:childTnLst>
                                </p:cTn>
                              </p:par>
                              <p:par>
                                <p:cTn id="204" presetID="9" presetClass="exit" presetSubtype="0" fill="hold" grpId="0" nodeType="withEffect">
                                  <p:stCondLst>
                                    <p:cond delay="0"/>
                                  </p:stCondLst>
                                  <p:childTnLst>
                                    <p:animEffect transition="out" filter="dissolve">
                                      <p:cBhvr>
                                        <p:cTn id="205" dur="500"/>
                                        <p:tgtEl>
                                          <p:spTgt spid="196"/>
                                        </p:tgtEl>
                                      </p:cBhvr>
                                    </p:animEffect>
                                    <p:set>
                                      <p:cBhvr>
                                        <p:cTn id="206" dur="1" fill="hold">
                                          <p:stCondLst>
                                            <p:cond delay="499"/>
                                          </p:stCondLst>
                                        </p:cTn>
                                        <p:tgtEl>
                                          <p:spTgt spid="196"/>
                                        </p:tgtEl>
                                        <p:attrNameLst>
                                          <p:attrName>style.visibility</p:attrName>
                                        </p:attrNameLst>
                                      </p:cBhvr>
                                      <p:to>
                                        <p:strVal val="hidden"/>
                                      </p:to>
                                    </p:set>
                                  </p:childTnLst>
                                </p:cTn>
                              </p:par>
                              <p:par>
                                <p:cTn id="207" presetID="9" presetClass="exit" presetSubtype="0" fill="hold" grpId="0" nodeType="withEffect">
                                  <p:stCondLst>
                                    <p:cond delay="0"/>
                                  </p:stCondLst>
                                  <p:childTnLst>
                                    <p:animEffect transition="out" filter="dissolve">
                                      <p:cBhvr>
                                        <p:cTn id="208" dur="500"/>
                                        <p:tgtEl>
                                          <p:spTgt spid="197"/>
                                        </p:tgtEl>
                                      </p:cBhvr>
                                    </p:animEffect>
                                    <p:set>
                                      <p:cBhvr>
                                        <p:cTn id="209" dur="1" fill="hold">
                                          <p:stCondLst>
                                            <p:cond delay="499"/>
                                          </p:stCondLst>
                                        </p:cTn>
                                        <p:tgtEl>
                                          <p:spTgt spid="197"/>
                                        </p:tgtEl>
                                        <p:attrNameLst>
                                          <p:attrName>style.visibility</p:attrName>
                                        </p:attrNameLst>
                                      </p:cBhvr>
                                      <p:to>
                                        <p:strVal val="hidden"/>
                                      </p:to>
                                    </p:set>
                                  </p:childTnLst>
                                </p:cTn>
                              </p:par>
                              <p:par>
                                <p:cTn id="210" presetID="9" presetClass="exit" presetSubtype="0" fill="hold" grpId="0" nodeType="withEffect">
                                  <p:stCondLst>
                                    <p:cond delay="0"/>
                                  </p:stCondLst>
                                  <p:childTnLst>
                                    <p:animEffect transition="out" filter="dissolve">
                                      <p:cBhvr>
                                        <p:cTn id="211" dur="500"/>
                                        <p:tgtEl>
                                          <p:spTgt spid="198"/>
                                        </p:tgtEl>
                                      </p:cBhvr>
                                    </p:animEffect>
                                    <p:set>
                                      <p:cBhvr>
                                        <p:cTn id="212" dur="1" fill="hold">
                                          <p:stCondLst>
                                            <p:cond delay="499"/>
                                          </p:stCondLst>
                                        </p:cTn>
                                        <p:tgtEl>
                                          <p:spTgt spid="198"/>
                                        </p:tgtEl>
                                        <p:attrNameLst>
                                          <p:attrName>style.visibility</p:attrName>
                                        </p:attrNameLst>
                                      </p:cBhvr>
                                      <p:to>
                                        <p:strVal val="hidden"/>
                                      </p:to>
                                    </p:set>
                                  </p:childTnLst>
                                </p:cTn>
                              </p:par>
                              <p:par>
                                <p:cTn id="213" presetID="9" presetClass="exit" presetSubtype="0" fill="hold" grpId="0" nodeType="withEffect">
                                  <p:stCondLst>
                                    <p:cond delay="0"/>
                                  </p:stCondLst>
                                  <p:childTnLst>
                                    <p:animEffect transition="out" filter="dissolve">
                                      <p:cBhvr>
                                        <p:cTn id="214" dur="500"/>
                                        <p:tgtEl>
                                          <p:spTgt spid="199"/>
                                        </p:tgtEl>
                                      </p:cBhvr>
                                    </p:animEffect>
                                    <p:set>
                                      <p:cBhvr>
                                        <p:cTn id="215" dur="1" fill="hold">
                                          <p:stCondLst>
                                            <p:cond delay="499"/>
                                          </p:stCondLst>
                                        </p:cTn>
                                        <p:tgtEl>
                                          <p:spTgt spid="199"/>
                                        </p:tgtEl>
                                        <p:attrNameLst>
                                          <p:attrName>style.visibility</p:attrName>
                                        </p:attrNameLst>
                                      </p:cBhvr>
                                      <p:to>
                                        <p:strVal val="hidden"/>
                                      </p:to>
                                    </p:set>
                                  </p:childTnLst>
                                </p:cTn>
                              </p:par>
                              <p:par>
                                <p:cTn id="216" presetID="9" presetClass="exit" presetSubtype="0" fill="hold" grpId="0" nodeType="withEffect">
                                  <p:stCondLst>
                                    <p:cond delay="0"/>
                                  </p:stCondLst>
                                  <p:childTnLst>
                                    <p:animEffect transition="out" filter="dissolve">
                                      <p:cBhvr>
                                        <p:cTn id="217" dur="500"/>
                                        <p:tgtEl>
                                          <p:spTgt spid="200"/>
                                        </p:tgtEl>
                                      </p:cBhvr>
                                    </p:animEffect>
                                    <p:set>
                                      <p:cBhvr>
                                        <p:cTn id="218" dur="1" fill="hold">
                                          <p:stCondLst>
                                            <p:cond delay="499"/>
                                          </p:stCondLst>
                                        </p:cTn>
                                        <p:tgtEl>
                                          <p:spTgt spid="200"/>
                                        </p:tgtEl>
                                        <p:attrNameLst>
                                          <p:attrName>style.visibility</p:attrName>
                                        </p:attrNameLst>
                                      </p:cBhvr>
                                      <p:to>
                                        <p:strVal val="hidden"/>
                                      </p:to>
                                    </p:set>
                                  </p:childTnLst>
                                </p:cTn>
                              </p:par>
                              <p:par>
                                <p:cTn id="219" presetID="9" presetClass="exit" presetSubtype="0" fill="hold" grpId="0" nodeType="withEffect">
                                  <p:stCondLst>
                                    <p:cond delay="0"/>
                                  </p:stCondLst>
                                  <p:childTnLst>
                                    <p:animEffect transition="out" filter="dissolve">
                                      <p:cBhvr>
                                        <p:cTn id="220" dur="500"/>
                                        <p:tgtEl>
                                          <p:spTgt spid="201"/>
                                        </p:tgtEl>
                                      </p:cBhvr>
                                    </p:animEffect>
                                    <p:set>
                                      <p:cBhvr>
                                        <p:cTn id="221" dur="1" fill="hold">
                                          <p:stCondLst>
                                            <p:cond delay="499"/>
                                          </p:stCondLst>
                                        </p:cTn>
                                        <p:tgtEl>
                                          <p:spTgt spid="201"/>
                                        </p:tgtEl>
                                        <p:attrNameLst>
                                          <p:attrName>style.visibility</p:attrName>
                                        </p:attrNameLst>
                                      </p:cBhvr>
                                      <p:to>
                                        <p:strVal val="hidden"/>
                                      </p:to>
                                    </p:set>
                                  </p:childTnLst>
                                </p:cTn>
                              </p:par>
                              <p:par>
                                <p:cTn id="222" presetID="9" presetClass="exit" presetSubtype="0" fill="hold" grpId="0" nodeType="withEffect">
                                  <p:stCondLst>
                                    <p:cond delay="0"/>
                                  </p:stCondLst>
                                  <p:childTnLst>
                                    <p:animEffect transition="out" filter="dissolve">
                                      <p:cBhvr>
                                        <p:cTn id="223" dur="500"/>
                                        <p:tgtEl>
                                          <p:spTgt spid="202"/>
                                        </p:tgtEl>
                                      </p:cBhvr>
                                    </p:animEffect>
                                    <p:set>
                                      <p:cBhvr>
                                        <p:cTn id="224" dur="1" fill="hold">
                                          <p:stCondLst>
                                            <p:cond delay="499"/>
                                          </p:stCondLst>
                                        </p:cTn>
                                        <p:tgtEl>
                                          <p:spTgt spid="202"/>
                                        </p:tgtEl>
                                        <p:attrNameLst>
                                          <p:attrName>style.visibility</p:attrName>
                                        </p:attrNameLst>
                                      </p:cBhvr>
                                      <p:to>
                                        <p:strVal val="hidden"/>
                                      </p:to>
                                    </p:set>
                                  </p:childTnLst>
                                </p:cTn>
                              </p:par>
                              <p:par>
                                <p:cTn id="225" presetID="9" presetClass="exit" presetSubtype="0" fill="hold" grpId="0" nodeType="withEffect">
                                  <p:stCondLst>
                                    <p:cond delay="0"/>
                                  </p:stCondLst>
                                  <p:childTnLst>
                                    <p:animEffect transition="out" filter="dissolve">
                                      <p:cBhvr>
                                        <p:cTn id="226" dur="500"/>
                                        <p:tgtEl>
                                          <p:spTgt spid="203"/>
                                        </p:tgtEl>
                                      </p:cBhvr>
                                    </p:animEffect>
                                    <p:set>
                                      <p:cBhvr>
                                        <p:cTn id="227" dur="1" fill="hold">
                                          <p:stCondLst>
                                            <p:cond delay="499"/>
                                          </p:stCondLst>
                                        </p:cTn>
                                        <p:tgtEl>
                                          <p:spTgt spid="203"/>
                                        </p:tgtEl>
                                        <p:attrNameLst>
                                          <p:attrName>style.visibility</p:attrName>
                                        </p:attrNameLst>
                                      </p:cBhvr>
                                      <p:to>
                                        <p:strVal val="hidden"/>
                                      </p:to>
                                    </p:set>
                                  </p:childTnLst>
                                </p:cTn>
                              </p:par>
                              <p:par>
                                <p:cTn id="228" presetID="9" presetClass="exit" presetSubtype="0" fill="hold" grpId="0" nodeType="withEffect">
                                  <p:stCondLst>
                                    <p:cond delay="0"/>
                                  </p:stCondLst>
                                  <p:childTnLst>
                                    <p:animEffect transition="out" filter="dissolve">
                                      <p:cBhvr>
                                        <p:cTn id="229" dur="500"/>
                                        <p:tgtEl>
                                          <p:spTgt spid="204"/>
                                        </p:tgtEl>
                                      </p:cBhvr>
                                    </p:animEffect>
                                    <p:set>
                                      <p:cBhvr>
                                        <p:cTn id="230" dur="1" fill="hold">
                                          <p:stCondLst>
                                            <p:cond delay="499"/>
                                          </p:stCondLst>
                                        </p:cTn>
                                        <p:tgtEl>
                                          <p:spTgt spid="204"/>
                                        </p:tgtEl>
                                        <p:attrNameLst>
                                          <p:attrName>style.visibility</p:attrName>
                                        </p:attrNameLst>
                                      </p:cBhvr>
                                      <p:to>
                                        <p:strVal val="hidden"/>
                                      </p:to>
                                    </p:set>
                                  </p:childTnLst>
                                </p:cTn>
                              </p:par>
                              <p:par>
                                <p:cTn id="231" presetID="9" presetClass="exit" presetSubtype="0" fill="hold" grpId="0" nodeType="withEffect">
                                  <p:stCondLst>
                                    <p:cond delay="0"/>
                                  </p:stCondLst>
                                  <p:childTnLst>
                                    <p:animEffect transition="out" filter="dissolve">
                                      <p:cBhvr>
                                        <p:cTn id="232" dur="500"/>
                                        <p:tgtEl>
                                          <p:spTgt spid="205"/>
                                        </p:tgtEl>
                                      </p:cBhvr>
                                    </p:animEffect>
                                    <p:set>
                                      <p:cBhvr>
                                        <p:cTn id="233" dur="1" fill="hold">
                                          <p:stCondLst>
                                            <p:cond delay="499"/>
                                          </p:stCondLst>
                                        </p:cTn>
                                        <p:tgtEl>
                                          <p:spTgt spid="205"/>
                                        </p:tgtEl>
                                        <p:attrNameLst>
                                          <p:attrName>style.visibility</p:attrName>
                                        </p:attrNameLst>
                                      </p:cBhvr>
                                      <p:to>
                                        <p:strVal val="hidden"/>
                                      </p:to>
                                    </p:set>
                                  </p:childTnLst>
                                </p:cTn>
                              </p:par>
                              <p:par>
                                <p:cTn id="234" presetID="9" presetClass="exit" presetSubtype="0" fill="hold" grpId="0" nodeType="withEffect">
                                  <p:stCondLst>
                                    <p:cond delay="0"/>
                                  </p:stCondLst>
                                  <p:childTnLst>
                                    <p:animEffect transition="out" filter="dissolve">
                                      <p:cBhvr>
                                        <p:cTn id="235" dur="500"/>
                                        <p:tgtEl>
                                          <p:spTgt spid="206"/>
                                        </p:tgtEl>
                                      </p:cBhvr>
                                    </p:animEffect>
                                    <p:set>
                                      <p:cBhvr>
                                        <p:cTn id="236" dur="1" fill="hold">
                                          <p:stCondLst>
                                            <p:cond delay="499"/>
                                          </p:stCondLst>
                                        </p:cTn>
                                        <p:tgtEl>
                                          <p:spTgt spid="206"/>
                                        </p:tgtEl>
                                        <p:attrNameLst>
                                          <p:attrName>style.visibility</p:attrName>
                                        </p:attrNameLst>
                                      </p:cBhvr>
                                      <p:to>
                                        <p:strVal val="hidden"/>
                                      </p:to>
                                    </p:set>
                                  </p:childTnLst>
                                </p:cTn>
                              </p:par>
                              <p:par>
                                <p:cTn id="237" presetID="9" presetClass="exit" presetSubtype="0" fill="hold" grpId="0" nodeType="withEffect">
                                  <p:stCondLst>
                                    <p:cond delay="0"/>
                                  </p:stCondLst>
                                  <p:childTnLst>
                                    <p:animEffect transition="out" filter="dissolve">
                                      <p:cBhvr>
                                        <p:cTn id="238" dur="500"/>
                                        <p:tgtEl>
                                          <p:spTgt spid="207"/>
                                        </p:tgtEl>
                                      </p:cBhvr>
                                    </p:animEffect>
                                    <p:set>
                                      <p:cBhvr>
                                        <p:cTn id="239" dur="1" fill="hold">
                                          <p:stCondLst>
                                            <p:cond delay="499"/>
                                          </p:stCondLst>
                                        </p:cTn>
                                        <p:tgtEl>
                                          <p:spTgt spid="207"/>
                                        </p:tgtEl>
                                        <p:attrNameLst>
                                          <p:attrName>style.visibility</p:attrName>
                                        </p:attrNameLst>
                                      </p:cBhvr>
                                      <p:to>
                                        <p:strVal val="hidden"/>
                                      </p:to>
                                    </p:set>
                                  </p:childTnLst>
                                </p:cTn>
                              </p:par>
                              <p:par>
                                <p:cTn id="240" presetID="9" presetClass="exit" presetSubtype="0" fill="hold" grpId="0" nodeType="withEffect">
                                  <p:stCondLst>
                                    <p:cond delay="0"/>
                                  </p:stCondLst>
                                  <p:childTnLst>
                                    <p:animEffect transition="out" filter="dissolve">
                                      <p:cBhvr>
                                        <p:cTn id="241" dur="500"/>
                                        <p:tgtEl>
                                          <p:spTgt spid="208"/>
                                        </p:tgtEl>
                                      </p:cBhvr>
                                    </p:animEffect>
                                    <p:set>
                                      <p:cBhvr>
                                        <p:cTn id="242" dur="1" fill="hold">
                                          <p:stCondLst>
                                            <p:cond delay="499"/>
                                          </p:stCondLst>
                                        </p:cTn>
                                        <p:tgtEl>
                                          <p:spTgt spid="208"/>
                                        </p:tgtEl>
                                        <p:attrNameLst>
                                          <p:attrName>style.visibility</p:attrName>
                                        </p:attrNameLst>
                                      </p:cBhvr>
                                      <p:to>
                                        <p:strVal val="hidden"/>
                                      </p:to>
                                    </p:set>
                                  </p:childTnLst>
                                </p:cTn>
                              </p:par>
                              <p:par>
                                <p:cTn id="243" presetID="9" presetClass="exit" presetSubtype="0" fill="hold" grpId="0" nodeType="withEffect">
                                  <p:stCondLst>
                                    <p:cond delay="0"/>
                                  </p:stCondLst>
                                  <p:childTnLst>
                                    <p:animEffect transition="out" filter="dissolve">
                                      <p:cBhvr>
                                        <p:cTn id="244" dur="500"/>
                                        <p:tgtEl>
                                          <p:spTgt spid="209"/>
                                        </p:tgtEl>
                                      </p:cBhvr>
                                    </p:animEffect>
                                    <p:set>
                                      <p:cBhvr>
                                        <p:cTn id="245" dur="1" fill="hold">
                                          <p:stCondLst>
                                            <p:cond delay="499"/>
                                          </p:stCondLst>
                                        </p:cTn>
                                        <p:tgtEl>
                                          <p:spTgt spid="209"/>
                                        </p:tgtEl>
                                        <p:attrNameLst>
                                          <p:attrName>style.visibility</p:attrName>
                                        </p:attrNameLst>
                                      </p:cBhvr>
                                      <p:to>
                                        <p:strVal val="hidden"/>
                                      </p:to>
                                    </p:set>
                                  </p:childTnLst>
                                </p:cTn>
                              </p:par>
                              <p:par>
                                <p:cTn id="246" presetID="9" presetClass="exit" presetSubtype="0" fill="hold" grpId="0" nodeType="withEffect">
                                  <p:stCondLst>
                                    <p:cond delay="0"/>
                                  </p:stCondLst>
                                  <p:childTnLst>
                                    <p:animEffect transition="out" filter="dissolve">
                                      <p:cBhvr>
                                        <p:cTn id="247" dur="500"/>
                                        <p:tgtEl>
                                          <p:spTgt spid="210"/>
                                        </p:tgtEl>
                                      </p:cBhvr>
                                    </p:animEffect>
                                    <p:set>
                                      <p:cBhvr>
                                        <p:cTn id="248" dur="1" fill="hold">
                                          <p:stCondLst>
                                            <p:cond delay="499"/>
                                          </p:stCondLst>
                                        </p:cTn>
                                        <p:tgtEl>
                                          <p:spTgt spid="210"/>
                                        </p:tgtEl>
                                        <p:attrNameLst>
                                          <p:attrName>style.visibility</p:attrName>
                                        </p:attrNameLst>
                                      </p:cBhvr>
                                      <p:to>
                                        <p:strVal val="hidden"/>
                                      </p:to>
                                    </p:set>
                                  </p:childTnLst>
                                </p:cTn>
                              </p:par>
                              <p:par>
                                <p:cTn id="249" presetID="9" presetClass="exit" presetSubtype="0" fill="hold" grpId="0" nodeType="withEffect">
                                  <p:stCondLst>
                                    <p:cond delay="0"/>
                                  </p:stCondLst>
                                  <p:childTnLst>
                                    <p:animEffect transition="out" filter="dissolve">
                                      <p:cBhvr>
                                        <p:cTn id="250" dur="500"/>
                                        <p:tgtEl>
                                          <p:spTgt spid="211"/>
                                        </p:tgtEl>
                                      </p:cBhvr>
                                    </p:animEffect>
                                    <p:set>
                                      <p:cBhvr>
                                        <p:cTn id="251" dur="1" fill="hold">
                                          <p:stCondLst>
                                            <p:cond delay="499"/>
                                          </p:stCondLst>
                                        </p:cTn>
                                        <p:tgtEl>
                                          <p:spTgt spid="211"/>
                                        </p:tgtEl>
                                        <p:attrNameLst>
                                          <p:attrName>style.visibility</p:attrName>
                                        </p:attrNameLst>
                                      </p:cBhvr>
                                      <p:to>
                                        <p:strVal val="hidden"/>
                                      </p:to>
                                    </p:set>
                                  </p:childTnLst>
                                </p:cTn>
                              </p:par>
                              <p:par>
                                <p:cTn id="252" presetID="9" presetClass="exit" presetSubtype="0" fill="hold" grpId="0" nodeType="withEffect">
                                  <p:stCondLst>
                                    <p:cond delay="0"/>
                                  </p:stCondLst>
                                  <p:childTnLst>
                                    <p:animEffect transition="out" filter="dissolve">
                                      <p:cBhvr>
                                        <p:cTn id="253" dur="500"/>
                                        <p:tgtEl>
                                          <p:spTgt spid="212"/>
                                        </p:tgtEl>
                                      </p:cBhvr>
                                    </p:animEffect>
                                    <p:set>
                                      <p:cBhvr>
                                        <p:cTn id="254" dur="1" fill="hold">
                                          <p:stCondLst>
                                            <p:cond delay="499"/>
                                          </p:stCondLst>
                                        </p:cTn>
                                        <p:tgtEl>
                                          <p:spTgt spid="212"/>
                                        </p:tgtEl>
                                        <p:attrNameLst>
                                          <p:attrName>style.visibility</p:attrName>
                                        </p:attrNameLst>
                                      </p:cBhvr>
                                      <p:to>
                                        <p:strVal val="hidden"/>
                                      </p:to>
                                    </p:set>
                                  </p:childTnLst>
                                </p:cTn>
                              </p:par>
                              <p:par>
                                <p:cTn id="255" presetID="9" presetClass="exit" presetSubtype="0" fill="hold" grpId="0" nodeType="withEffect">
                                  <p:stCondLst>
                                    <p:cond delay="0"/>
                                  </p:stCondLst>
                                  <p:childTnLst>
                                    <p:animEffect transition="out" filter="dissolve">
                                      <p:cBhvr>
                                        <p:cTn id="256" dur="500"/>
                                        <p:tgtEl>
                                          <p:spTgt spid="213"/>
                                        </p:tgtEl>
                                      </p:cBhvr>
                                    </p:animEffect>
                                    <p:set>
                                      <p:cBhvr>
                                        <p:cTn id="257" dur="1" fill="hold">
                                          <p:stCondLst>
                                            <p:cond delay="499"/>
                                          </p:stCondLst>
                                        </p:cTn>
                                        <p:tgtEl>
                                          <p:spTgt spid="213"/>
                                        </p:tgtEl>
                                        <p:attrNameLst>
                                          <p:attrName>style.visibility</p:attrName>
                                        </p:attrNameLst>
                                      </p:cBhvr>
                                      <p:to>
                                        <p:strVal val="hidden"/>
                                      </p:to>
                                    </p:set>
                                  </p:childTnLst>
                                </p:cTn>
                              </p:par>
                              <p:par>
                                <p:cTn id="258" presetID="9" presetClass="exit" presetSubtype="0" fill="hold" grpId="0" nodeType="withEffect">
                                  <p:stCondLst>
                                    <p:cond delay="0"/>
                                  </p:stCondLst>
                                  <p:childTnLst>
                                    <p:animEffect transition="out" filter="dissolve">
                                      <p:cBhvr>
                                        <p:cTn id="259" dur="500"/>
                                        <p:tgtEl>
                                          <p:spTgt spid="214"/>
                                        </p:tgtEl>
                                      </p:cBhvr>
                                    </p:animEffect>
                                    <p:set>
                                      <p:cBhvr>
                                        <p:cTn id="260" dur="1" fill="hold">
                                          <p:stCondLst>
                                            <p:cond delay="499"/>
                                          </p:stCondLst>
                                        </p:cTn>
                                        <p:tgtEl>
                                          <p:spTgt spid="214"/>
                                        </p:tgtEl>
                                        <p:attrNameLst>
                                          <p:attrName>style.visibility</p:attrName>
                                        </p:attrNameLst>
                                      </p:cBhvr>
                                      <p:to>
                                        <p:strVal val="hidden"/>
                                      </p:to>
                                    </p:set>
                                  </p:childTnLst>
                                </p:cTn>
                              </p:par>
                              <p:par>
                                <p:cTn id="261" presetID="9" presetClass="exit" presetSubtype="0" fill="hold" grpId="0" nodeType="withEffect">
                                  <p:stCondLst>
                                    <p:cond delay="0"/>
                                  </p:stCondLst>
                                  <p:childTnLst>
                                    <p:animEffect transition="out" filter="dissolve">
                                      <p:cBhvr>
                                        <p:cTn id="262" dur="500"/>
                                        <p:tgtEl>
                                          <p:spTgt spid="215"/>
                                        </p:tgtEl>
                                      </p:cBhvr>
                                    </p:animEffect>
                                    <p:set>
                                      <p:cBhvr>
                                        <p:cTn id="263" dur="1" fill="hold">
                                          <p:stCondLst>
                                            <p:cond delay="499"/>
                                          </p:stCondLst>
                                        </p:cTn>
                                        <p:tgtEl>
                                          <p:spTgt spid="215"/>
                                        </p:tgtEl>
                                        <p:attrNameLst>
                                          <p:attrName>style.visibility</p:attrName>
                                        </p:attrNameLst>
                                      </p:cBhvr>
                                      <p:to>
                                        <p:strVal val="hidden"/>
                                      </p:to>
                                    </p:set>
                                  </p:childTnLst>
                                </p:cTn>
                              </p:par>
                              <p:par>
                                <p:cTn id="264" presetID="9" presetClass="exit" presetSubtype="0" fill="hold" grpId="0" nodeType="withEffect">
                                  <p:stCondLst>
                                    <p:cond delay="0"/>
                                  </p:stCondLst>
                                  <p:childTnLst>
                                    <p:animEffect transition="out" filter="dissolve">
                                      <p:cBhvr>
                                        <p:cTn id="265" dur="500"/>
                                        <p:tgtEl>
                                          <p:spTgt spid="216"/>
                                        </p:tgtEl>
                                      </p:cBhvr>
                                    </p:animEffect>
                                    <p:set>
                                      <p:cBhvr>
                                        <p:cTn id="266" dur="1" fill="hold">
                                          <p:stCondLst>
                                            <p:cond delay="499"/>
                                          </p:stCondLst>
                                        </p:cTn>
                                        <p:tgtEl>
                                          <p:spTgt spid="216"/>
                                        </p:tgtEl>
                                        <p:attrNameLst>
                                          <p:attrName>style.visibility</p:attrName>
                                        </p:attrNameLst>
                                      </p:cBhvr>
                                      <p:to>
                                        <p:strVal val="hidden"/>
                                      </p:to>
                                    </p:set>
                                  </p:childTnLst>
                                </p:cTn>
                              </p:par>
                              <p:par>
                                <p:cTn id="267" presetID="9" presetClass="exit" presetSubtype="0" fill="hold" grpId="0" nodeType="withEffect">
                                  <p:stCondLst>
                                    <p:cond delay="0"/>
                                  </p:stCondLst>
                                  <p:childTnLst>
                                    <p:animEffect transition="out" filter="dissolve">
                                      <p:cBhvr>
                                        <p:cTn id="268" dur="500"/>
                                        <p:tgtEl>
                                          <p:spTgt spid="217"/>
                                        </p:tgtEl>
                                      </p:cBhvr>
                                    </p:animEffect>
                                    <p:set>
                                      <p:cBhvr>
                                        <p:cTn id="269" dur="1" fill="hold">
                                          <p:stCondLst>
                                            <p:cond delay="499"/>
                                          </p:stCondLst>
                                        </p:cTn>
                                        <p:tgtEl>
                                          <p:spTgt spid="217"/>
                                        </p:tgtEl>
                                        <p:attrNameLst>
                                          <p:attrName>style.visibility</p:attrName>
                                        </p:attrNameLst>
                                      </p:cBhvr>
                                      <p:to>
                                        <p:strVal val="hidden"/>
                                      </p:to>
                                    </p:set>
                                  </p:childTnLst>
                                </p:cTn>
                              </p:par>
                              <p:par>
                                <p:cTn id="270" presetID="9" presetClass="exit" presetSubtype="0" fill="hold" grpId="0" nodeType="withEffect">
                                  <p:stCondLst>
                                    <p:cond delay="0"/>
                                  </p:stCondLst>
                                  <p:childTnLst>
                                    <p:animEffect transition="out" filter="dissolve">
                                      <p:cBhvr>
                                        <p:cTn id="271" dur="500"/>
                                        <p:tgtEl>
                                          <p:spTgt spid="218"/>
                                        </p:tgtEl>
                                      </p:cBhvr>
                                    </p:animEffect>
                                    <p:set>
                                      <p:cBhvr>
                                        <p:cTn id="272" dur="1" fill="hold">
                                          <p:stCondLst>
                                            <p:cond delay="499"/>
                                          </p:stCondLst>
                                        </p:cTn>
                                        <p:tgtEl>
                                          <p:spTgt spid="218"/>
                                        </p:tgtEl>
                                        <p:attrNameLst>
                                          <p:attrName>style.visibility</p:attrName>
                                        </p:attrNameLst>
                                      </p:cBhvr>
                                      <p:to>
                                        <p:strVal val="hidden"/>
                                      </p:to>
                                    </p:set>
                                  </p:childTnLst>
                                </p:cTn>
                              </p:par>
                              <p:par>
                                <p:cTn id="273" presetID="9" presetClass="exit" presetSubtype="0" fill="hold" grpId="0" nodeType="withEffect">
                                  <p:stCondLst>
                                    <p:cond delay="0"/>
                                  </p:stCondLst>
                                  <p:childTnLst>
                                    <p:animEffect transition="out" filter="dissolve">
                                      <p:cBhvr>
                                        <p:cTn id="274" dur="500"/>
                                        <p:tgtEl>
                                          <p:spTgt spid="219"/>
                                        </p:tgtEl>
                                      </p:cBhvr>
                                    </p:animEffect>
                                    <p:set>
                                      <p:cBhvr>
                                        <p:cTn id="275" dur="1" fill="hold">
                                          <p:stCondLst>
                                            <p:cond delay="499"/>
                                          </p:stCondLst>
                                        </p:cTn>
                                        <p:tgtEl>
                                          <p:spTgt spid="219"/>
                                        </p:tgtEl>
                                        <p:attrNameLst>
                                          <p:attrName>style.visibility</p:attrName>
                                        </p:attrNameLst>
                                      </p:cBhvr>
                                      <p:to>
                                        <p:strVal val="hidden"/>
                                      </p:to>
                                    </p:set>
                                  </p:childTnLst>
                                </p:cTn>
                              </p:par>
                              <p:par>
                                <p:cTn id="276" presetID="9" presetClass="exit" presetSubtype="0" fill="hold" grpId="0" nodeType="withEffect">
                                  <p:stCondLst>
                                    <p:cond delay="0"/>
                                  </p:stCondLst>
                                  <p:childTnLst>
                                    <p:animEffect transition="out" filter="dissolve">
                                      <p:cBhvr>
                                        <p:cTn id="277" dur="500"/>
                                        <p:tgtEl>
                                          <p:spTgt spid="220"/>
                                        </p:tgtEl>
                                      </p:cBhvr>
                                    </p:animEffect>
                                    <p:set>
                                      <p:cBhvr>
                                        <p:cTn id="278" dur="1" fill="hold">
                                          <p:stCondLst>
                                            <p:cond delay="499"/>
                                          </p:stCondLst>
                                        </p:cTn>
                                        <p:tgtEl>
                                          <p:spTgt spid="220"/>
                                        </p:tgtEl>
                                        <p:attrNameLst>
                                          <p:attrName>style.visibility</p:attrName>
                                        </p:attrNameLst>
                                      </p:cBhvr>
                                      <p:to>
                                        <p:strVal val="hidden"/>
                                      </p:to>
                                    </p:set>
                                  </p:childTnLst>
                                </p:cTn>
                              </p:par>
                              <p:par>
                                <p:cTn id="279" presetID="9" presetClass="exit" presetSubtype="0" fill="hold" grpId="0" nodeType="withEffect">
                                  <p:stCondLst>
                                    <p:cond delay="0"/>
                                  </p:stCondLst>
                                  <p:childTnLst>
                                    <p:animEffect transition="out" filter="dissolve">
                                      <p:cBhvr>
                                        <p:cTn id="280" dur="500"/>
                                        <p:tgtEl>
                                          <p:spTgt spid="221"/>
                                        </p:tgtEl>
                                      </p:cBhvr>
                                    </p:animEffect>
                                    <p:set>
                                      <p:cBhvr>
                                        <p:cTn id="281" dur="1" fill="hold">
                                          <p:stCondLst>
                                            <p:cond delay="499"/>
                                          </p:stCondLst>
                                        </p:cTn>
                                        <p:tgtEl>
                                          <p:spTgt spid="221"/>
                                        </p:tgtEl>
                                        <p:attrNameLst>
                                          <p:attrName>style.visibility</p:attrName>
                                        </p:attrNameLst>
                                      </p:cBhvr>
                                      <p:to>
                                        <p:strVal val="hidden"/>
                                      </p:to>
                                    </p:set>
                                  </p:childTnLst>
                                </p:cTn>
                              </p:par>
                              <p:par>
                                <p:cTn id="282" presetID="9" presetClass="exit" presetSubtype="0" fill="hold" grpId="0" nodeType="withEffect">
                                  <p:stCondLst>
                                    <p:cond delay="0"/>
                                  </p:stCondLst>
                                  <p:childTnLst>
                                    <p:animEffect transition="out" filter="dissolve">
                                      <p:cBhvr>
                                        <p:cTn id="283" dur="500"/>
                                        <p:tgtEl>
                                          <p:spTgt spid="222"/>
                                        </p:tgtEl>
                                      </p:cBhvr>
                                    </p:animEffect>
                                    <p:set>
                                      <p:cBhvr>
                                        <p:cTn id="284" dur="1" fill="hold">
                                          <p:stCondLst>
                                            <p:cond delay="499"/>
                                          </p:stCondLst>
                                        </p:cTn>
                                        <p:tgtEl>
                                          <p:spTgt spid="222"/>
                                        </p:tgtEl>
                                        <p:attrNameLst>
                                          <p:attrName>style.visibility</p:attrName>
                                        </p:attrNameLst>
                                      </p:cBhvr>
                                      <p:to>
                                        <p:strVal val="hidden"/>
                                      </p:to>
                                    </p:set>
                                  </p:childTnLst>
                                </p:cTn>
                              </p:par>
                              <p:par>
                                <p:cTn id="285" presetID="9" presetClass="exit" presetSubtype="0" fill="hold" grpId="0" nodeType="withEffect">
                                  <p:stCondLst>
                                    <p:cond delay="0"/>
                                  </p:stCondLst>
                                  <p:childTnLst>
                                    <p:animEffect transition="out" filter="dissolve">
                                      <p:cBhvr>
                                        <p:cTn id="286" dur="500"/>
                                        <p:tgtEl>
                                          <p:spTgt spid="223"/>
                                        </p:tgtEl>
                                      </p:cBhvr>
                                    </p:animEffect>
                                    <p:set>
                                      <p:cBhvr>
                                        <p:cTn id="287" dur="1" fill="hold">
                                          <p:stCondLst>
                                            <p:cond delay="499"/>
                                          </p:stCondLst>
                                        </p:cTn>
                                        <p:tgtEl>
                                          <p:spTgt spid="223"/>
                                        </p:tgtEl>
                                        <p:attrNameLst>
                                          <p:attrName>style.visibility</p:attrName>
                                        </p:attrNameLst>
                                      </p:cBhvr>
                                      <p:to>
                                        <p:strVal val="hidden"/>
                                      </p:to>
                                    </p:set>
                                  </p:childTnLst>
                                </p:cTn>
                              </p:par>
                              <p:par>
                                <p:cTn id="288" presetID="9" presetClass="exit" presetSubtype="0" fill="hold" grpId="0" nodeType="withEffect">
                                  <p:stCondLst>
                                    <p:cond delay="0"/>
                                  </p:stCondLst>
                                  <p:childTnLst>
                                    <p:animEffect transition="out" filter="dissolve">
                                      <p:cBhvr>
                                        <p:cTn id="289" dur="500"/>
                                        <p:tgtEl>
                                          <p:spTgt spid="224"/>
                                        </p:tgtEl>
                                      </p:cBhvr>
                                    </p:animEffect>
                                    <p:set>
                                      <p:cBhvr>
                                        <p:cTn id="290" dur="1" fill="hold">
                                          <p:stCondLst>
                                            <p:cond delay="499"/>
                                          </p:stCondLst>
                                        </p:cTn>
                                        <p:tgtEl>
                                          <p:spTgt spid="224"/>
                                        </p:tgtEl>
                                        <p:attrNameLst>
                                          <p:attrName>style.visibility</p:attrName>
                                        </p:attrNameLst>
                                      </p:cBhvr>
                                      <p:to>
                                        <p:strVal val="hidden"/>
                                      </p:to>
                                    </p:set>
                                  </p:childTnLst>
                                </p:cTn>
                              </p:par>
                              <p:par>
                                <p:cTn id="291" presetID="9" presetClass="exit" presetSubtype="0" fill="hold" grpId="0" nodeType="withEffect">
                                  <p:stCondLst>
                                    <p:cond delay="0"/>
                                  </p:stCondLst>
                                  <p:childTnLst>
                                    <p:animEffect transition="out" filter="dissolve">
                                      <p:cBhvr>
                                        <p:cTn id="292" dur="500"/>
                                        <p:tgtEl>
                                          <p:spTgt spid="225"/>
                                        </p:tgtEl>
                                      </p:cBhvr>
                                    </p:animEffect>
                                    <p:set>
                                      <p:cBhvr>
                                        <p:cTn id="293" dur="1" fill="hold">
                                          <p:stCondLst>
                                            <p:cond delay="499"/>
                                          </p:stCondLst>
                                        </p:cTn>
                                        <p:tgtEl>
                                          <p:spTgt spid="225"/>
                                        </p:tgtEl>
                                        <p:attrNameLst>
                                          <p:attrName>style.visibility</p:attrName>
                                        </p:attrNameLst>
                                      </p:cBhvr>
                                      <p:to>
                                        <p:strVal val="hidden"/>
                                      </p:to>
                                    </p:set>
                                  </p:childTnLst>
                                </p:cTn>
                              </p:par>
                              <p:par>
                                <p:cTn id="294" presetID="9" presetClass="exit" presetSubtype="0" fill="hold" grpId="0" nodeType="withEffect">
                                  <p:stCondLst>
                                    <p:cond delay="0"/>
                                  </p:stCondLst>
                                  <p:childTnLst>
                                    <p:animEffect transition="out" filter="dissolve">
                                      <p:cBhvr>
                                        <p:cTn id="295" dur="500"/>
                                        <p:tgtEl>
                                          <p:spTgt spid="226"/>
                                        </p:tgtEl>
                                      </p:cBhvr>
                                    </p:animEffect>
                                    <p:set>
                                      <p:cBhvr>
                                        <p:cTn id="296" dur="1" fill="hold">
                                          <p:stCondLst>
                                            <p:cond delay="499"/>
                                          </p:stCondLst>
                                        </p:cTn>
                                        <p:tgtEl>
                                          <p:spTgt spid="226"/>
                                        </p:tgtEl>
                                        <p:attrNameLst>
                                          <p:attrName>style.visibility</p:attrName>
                                        </p:attrNameLst>
                                      </p:cBhvr>
                                      <p:to>
                                        <p:strVal val="hidden"/>
                                      </p:to>
                                    </p:set>
                                  </p:childTnLst>
                                </p:cTn>
                              </p:par>
                              <p:par>
                                <p:cTn id="297" presetID="9" presetClass="exit" presetSubtype="0" fill="hold" grpId="0" nodeType="withEffect">
                                  <p:stCondLst>
                                    <p:cond delay="0"/>
                                  </p:stCondLst>
                                  <p:childTnLst>
                                    <p:animEffect transition="out" filter="dissolve">
                                      <p:cBhvr>
                                        <p:cTn id="298" dur="500"/>
                                        <p:tgtEl>
                                          <p:spTgt spid="227"/>
                                        </p:tgtEl>
                                      </p:cBhvr>
                                    </p:animEffect>
                                    <p:set>
                                      <p:cBhvr>
                                        <p:cTn id="299" dur="1" fill="hold">
                                          <p:stCondLst>
                                            <p:cond delay="499"/>
                                          </p:stCondLst>
                                        </p:cTn>
                                        <p:tgtEl>
                                          <p:spTgt spid="227"/>
                                        </p:tgtEl>
                                        <p:attrNameLst>
                                          <p:attrName>style.visibility</p:attrName>
                                        </p:attrNameLst>
                                      </p:cBhvr>
                                      <p:to>
                                        <p:strVal val="hidden"/>
                                      </p:to>
                                    </p:set>
                                  </p:childTnLst>
                                </p:cTn>
                              </p:par>
                              <p:par>
                                <p:cTn id="300" presetID="9" presetClass="exit" presetSubtype="0" fill="hold" grpId="0" nodeType="withEffect">
                                  <p:stCondLst>
                                    <p:cond delay="0"/>
                                  </p:stCondLst>
                                  <p:childTnLst>
                                    <p:animEffect transition="out" filter="dissolve">
                                      <p:cBhvr>
                                        <p:cTn id="301" dur="500"/>
                                        <p:tgtEl>
                                          <p:spTgt spid="228"/>
                                        </p:tgtEl>
                                      </p:cBhvr>
                                    </p:animEffect>
                                    <p:set>
                                      <p:cBhvr>
                                        <p:cTn id="302" dur="1" fill="hold">
                                          <p:stCondLst>
                                            <p:cond delay="499"/>
                                          </p:stCondLst>
                                        </p:cTn>
                                        <p:tgtEl>
                                          <p:spTgt spid="228"/>
                                        </p:tgtEl>
                                        <p:attrNameLst>
                                          <p:attrName>style.visibility</p:attrName>
                                        </p:attrNameLst>
                                      </p:cBhvr>
                                      <p:to>
                                        <p:strVal val="hidden"/>
                                      </p:to>
                                    </p:set>
                                  </p:childTnLst>
                                </p:cTn>
                              </p:par>
                              <p:par>
                                <p:cTn id="303" presetID="9" presetClass="exit" presetSubtype="0" fill="hold" grpId="0" nodeType="withEffect">
                                  <p:stCondLst>
                                    <p:cond delay="0"/>
                                  </p:stCondLst>
                                  <p:childTnLst>
                                    <p:animEffect transition="out" filter="dissolve">
                                      <p:cBhvr>
                                        <p:cTn id="304" dur="500"/>
                                        <p:tgtEl>
                                          <p:spTgt spid="229"/>
                                        </p:tgtEl>
                                      </p:cBhvr>
                                    </p:animEffect>
                                    <p:set>
                                      <p:cBhvr>
                                        <p:cTn id="305" dur="1" fill="hold">
                                          <p:stCondLst>
                                            <p:cond delay="499"/>
                                          </p:stCondLst>
                                        </p:cTn>
                                        <p:tgtEl>
                                          <p:spTgt spid="229"/>
                                        </p:tgtEl>
                                        <p:attrNameLst>
                                          <p:attrName>style.visibility</p:attrName>
                                        </p:attrNameLst>
                                      </p:cBhvr>
                                      <p:to>
                                        <p:strVal val="hidden"/>
                                      </p:to>
                                    </p:set>
                                  </p:childTnLst>
                                </p:cTn>
                              </p:par>
                              <p:par>
                                <p:cTn id="306" presetID="9" presetClass="exit" presetSubtype="0" fill="hold" grpId="0" nodeType="withEffect">
                                  <p:stCondLst>
                                    <p:cond delay="0"/>
                                  </p:stCondLst>
                                  <p:childTnLst>
                                    <p:animEffect transition="out" filter="dissolve">
                                      <p:cBhvr>
                                        <p:cTn id="307" dur="500"/>
                                        <p:tgtEl>
                                          <p:spTgt spid="230"/>
                                        </p:tgtEl>
                                      </p:cBhvr>
                                    </p:animEffect>
                                    <p:set>
                                      <p:cBhvr>
                                        <p:cTn id="308" dur="1" fill="hold">
                                          <p:stCondLst>
                                            <p:cond delay="499"/>
                                          </p:stCondLst>
                                        </p:cTn>
                                        <p:tgtEl>
                                          <p:spTgt spid="230"/>
                                        </p:tgtEl>
                                        <p:attrNameLst>
                                          <p:attrName>style.visibility</p:attrName>
                                        </p:attrNameLst>
                                      </p:cBhvr>
                                      <p:to>
                                        <p:strVal val="hidden"/>
                                      </p:to>
                                    </p:set>
                                  </p:childTnLst>
                                </p:cTn>
                              </p:par>
                            </p:childTnLst>
                          </p:cTn>
                        </p:par>
                        <p:par>
                          <p:cTn id="309" fill="hold">
                            <p:stCondLst>
                              <p:cond delay="1000"/>
                            </p:stCondLst>
                            <p:childTnLst>
                              <p:par>
                                <p:cTn id="310" presetID="53" presetClass="entr" presetSubtype="0" fill="hold" grpId="0" nodeType="afterEffect">
                                  <p:stCondLst>
                                    <p:cond delay="0"/>
                                  </p:stCondLst>
                                  <p:childTnLst>
                                    <p:set>
                                      <p:cBhvr>
                                        <p:cTn id="311" dur="1" fill="hold">
                                          <p:stCondLst>
                                            <p:cond delay="0"/>
                                          </p:stCondLst>
                                        </p:cTn>
                                        <p:tgtEl>
                                          <p:spTgt spid="242"/>
                                        </p:tgtEl>
                                        <p:attrNameLst>
                                          <p:attrName>style.visibility</p:attrName>
                                        </p:attrNameLst>
                                      </p:cBhvr>
                                      <p:to>
                                        <p:strVal val="visible"/>
                                      </p:to>
                                    </p:set>
                                    <p:anim calcmode="lin" valueType="num">
                                      <p:cBhvr>
                                        <p:cTn id="312" dur="500" fill="hold"/>
                                        <p:tgtEl>
                                          <p:spTgt spid="242"/>
                                        </p:tgtEl>
                                        <p:attrNameLst>
                                          <p:attrName>ppt_w</p:attrName>
                                        </p:attrNameLst>
                                      </p:cBhvr>
                                      <p:tavLst>
                                        <p:tav tm="0">
                                          <p:val>
                                            <p:fltVal val="0"/>
                                          </p:val>
                                        </p:tav>
                                        <p:tav tm="100000">
                                          <p:val>
                                            <p:strVal val="#ppt_w"/>
                                          </p:val>
                                        </p:tav>
                                      </p:tavLst>
                                    </p:anim>
                                    <p:anim calcmode="lin" valueType="num">
                                      <p:cBhvr>
                                        <p:cTn id="313" dur="500" fill="hold"/>
                                        <p:tgtEl>
                                          <p:spTgt spid="242"/>
                                        </p:tgtEl>
                                        <p:attrNameLst>
                                          <p:attrName>ppt_h</p:attrName>
                                        </p:attrNameLst>
                                      </p:cBhvr>
                                      <p:tavLst>
                                        <p:tav tm="0">
                                          <p:val>
                                            <p:fltVal val="0"/>
                                          </p:val>
                                        </p:tav>
                                        <p:tav tm="100000">
                                          <p:val>
                                            <p:strVal val="#ppt_h"/>
                                          </p:val>
                                        </p:tav>
                                      </p:tavLst>
                                    </p:anim>
                                    <p:animEffect transition="in" filter="fade">
                                      <p:cBhvr>
                                        <p:cTn id="314" dur="500"/>
                                        <p:tgtEl>
                                          <p:spTgt spid="242"/>
                                        </p:tgtEl>
                                      </p:cBhvr>
                                    </p:animEffect>
                                  </p:childTnLst>
                                </p:cTn>
                              </p:par>
                              <p:par>
                                <p:cTn id="315" presetID="53" presetClass="entr" presetSubtype="0" fill="hold" grpId="0" nodeType="withEffect">
                                  <p:stCondLst>
                                    <p:cond delay="0"/>
                                  </p:stCondLst>
                                  <p:childTnLst>
                                    <p:set>
                                      <p:cBhvr>
                                        <p:cTn id="316" dur="1" fill="hold">
                                          <p:stCondLst>
                                            <p:cond delay="0"/>
                                          </p:stCondLst>
                                        </p:cTn>
                                        <p:tgtEl>
                                          <p:spTgt spid="241"/>
                                        </p:tgtEl>
                                        <p:attrNameLst>
                                          <p:attrName>style.visibility</p:attrName>
                                        </p:attrNameLst>
                                      </p:cBhvr>
                                      <p:to>
                                        <p:strVal val="visible"/>
                                      </p:to>
                                    </p:set>
                                    <p:anim calcmode="lin" valueType="num">
                                      <p:cBhvr>
                                        <p:cTn id="317" dur="500" fill="hold"/>
                                        <p:tgtEl>
                                          <p:spTgt spid="241"/>
                                        </p:tgtEl>
                                        <p:attrNameLst>
                                          <p:attrName>ppt_w</p:attrName>
                                        </p:attrNameLst>
                                      </p:cBhvr>
                                      <p:tavLst>
                                        <p:tav tm="0">
                                          <p:val>
                                            <p:fltVal val="0"/>
                                          </p:val>
                                        </p:tav>
                                        <p:tav tm="100000">
                                          <p:val>
                                            <p:strVal val="#ppt_w"/>
                                          </p:val>
                                        </p:tav>
                                      </p:tavLst>
                                    </p:anim>
                                    <p:anim calcmode="lin" valueType="num">
                                      <p:cBhvr>
                                        <p:cTn id="318" dur="500" fill="hold"/>
                                        <p:tgtEl>
                                          <p:spTgt spid="241"/>
                                        </p:tgtEl>
                                        <p:attrNameLst>
                                          <p:attrName>ppt_h</p:attrName>
                                        </p:attrNameLst>
                                      </p:cBhvr>
                                      <p:tavLst>
                                        <p:tav tm="0">
                                          <p:val>
                                            <p:fltVal val="0"/>
                                          </p:val>
                                        </p:tav>
                                        <p:tav tm="100000">
                                          <p:val>
                                            <p:strVal val="#ppt_h"/>
                                          </p:val>
                                        </p:tav>
                                      </p:tavLst>
                                    </p:anim>
                                    <p:animEffect transition="in" filter="fade">
                                      <p:cBhvr>
                                        <p:cTn id="319" dur="500"/>
                                        <p:tgtEl>
                                          <p:spTgt spid="241"/>
                                        </p:tgtEl>
                                      </p:cBhvr>
                                    </p:animEffect>
                                  </p:childTnLst>
                                </p:cTn>
                              </p:par>
                            </p:childTnLst>
                          </p:cTn>
                        </p:par>
                      </p:childTnLst>
                    </p:cTn>
                  </p:par>
                  <p:par>
                    <p:cTn id="320" fill="hold">
                      <p:stCondLst>
                        <p:cond delay="indefinite"/>
                      </p:stCondLst>
                      <p:childTnLst>
                        <p:par>
                          <p:cTn id="321" fill="hold">
                            <p:stCondLst>
                              <p:cond delay="0"/>
                            </p:stCondLst>
                            <p:childTnLst>
                              <p:par>
                                <p:cTn id="322" presetID="1" presetClass="entr" presetSubtype="0" fill="hold" nodeType="clickEffect">
                                  <p:stCondLst>
                                    <p:cond delay="0"/>
                                  </p:stCondLst>
                                  <p:childTnLst>
                                    <p:set>
                                      <p:cBhvr>
                                        <p:cTn id="323" dur="1" fill="hold">
                                          <p:stCondLst>
                                            <p:cond delay="0"/>
                                          </p:stCondLst>
                                        </p:cTn>
                                        <p:tgtEl>
                                          <p:spTgt spid="1044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P spid="148" grpId="0" animBg="1"/>
      <p:bldP spid="149" grpId="0" animBg="1"/>
      <p:bldP spid="150" grpId="0" animBg="1"/>
      <p:bldP spid="151" grpId="0" animBg="1"/>
      <p:bldP spid="152" grpId="0" animBg="1"/>
      <p:bldP spid="153" grpId="0" animBg="1"/>
      <p:bldP spid="154" grpId="0" animBg="1"/>
      <p:bldP spid="155" grpId="0" animBg="1"/>
      <p:bldP spid="156" grpId="0" animBg="1"/>
      <p:bldP spid="157" grpId="0" animBg="1"/>
      <p:bldP spid="158" grpId="0" animBg="1"/>
      <p:bldP spid="159" grpId="0" animBg="1"/>
      <p:bldP spid="108" grpId="0" animBg="1"/>
      <p:bldP spid="110" grpId="0" animBg="1"/>
      <p:bldP spid="112" grpId="0" animBg="1"/>
      <p:bldP spid="113" grpId="0" animBg="1"/>
      <p:bldP spid="114" grpId="0" animBg="1"/>
      <p:bldP spid="115" grpId="0" animBg="1"/>
      <p:bldP spid="160" grpId="0" animBg="1"/>
      <p:bldP spid="161" grpId="0" animBg="1"/>
      <p:bldP spid="162" grpId="0" animBg="1"/>
      <p:bldP spid="163" grpId="0" animBg="1"/>
      <p:bldP spid="164" grpId="0" animBg="1"/>
      <p:bldP spid="165" grpId="0" animBg="1"/>
      <p:bldP spid="166" grpId="0" animBg="1"/>
      <p:bldP spid="167" grpId="0" animBg="1"/>
      <p:bldP spid="168" grpId="0" animBg="1"/>
      <p:bldP spid="169" grpId="0" animBg="1"/>
      <p:bldP spid="170" grpId="0" animBg="1"/>
      <p:bldP spid="171" grpId="0" animBg="1"/>
      <p:bldP spid="172" grpId="0" animBg="1"/>
      <p:bldP spid="173" grpId="0" animBg="1"/>
      <p:bldP spid="174" grpId="0" animBg="1"/>
      <p:bldP spid="175" grpId="0" animBg="1"/>
      <p:bldP spid="176" grpId="0" animBg="1"/>
      <p:bldP spid="177" grpId="0" animBg="1"/>
      <p:bldP spid="178" grpId="0" animBg="1"/>
      <p:bldP spid="179" grpId="0" animBg="1"/>
      <p:bldP spid="180" grpId="0"/>
      <p:bldP spid="183" grpId="0" animBg="1"/>
      <p:bldP spid="184" grpId="0" animBg="1"/>
      <p:bldP spid="185" grpId="0" animBg="1"/>
      <p:bldP spid="186" grpId="0" animBg="1"/>
      <p:bldP spid="187" grpId="0" animBg="1"/>
      <p:bldP spid="188" grpId="0" animBg="1"/>
      <p:bldP spid="189" grpId="0" animBg="1"/>
      <p:bldP spid="190" grpId="0" animBg="1"/>
      <p:bldP spid="191" grpId="0" animBg="1"/>
      <p:bldP spid="192" grpId="0" animBg="1"/>
      <p:bldP spid="193" grpId="0" animBg="1"/>
      <p:bldP spid="194" grpId="0" animBg="1"/>
      <p:bldP spid="195" grpId="0" animBg="1"/>
      <p:bldP spid="196" grpId="0" animBg="1"/>
      <p:bldP spid="197" grpId="0" animBg="1"/>
      <p:bldP spid="198" grpId="0" animBg="1"/>
      <p:bldP spid="199" grpId="0" animBg="1"/>
      <p:bldP spid="200" grpId="0" animBg="1"/>
      <p:bldP spid="201" grpId="0" animBg="1"/>
      <p:bldP spid="202" grpId="0" animBg="1"/>
      <p:bldP spid="203" grpId="0" animBg="1"/>
      <p:bldP spid="204" grpId="0" animBg="1"/>
      <p:bldP spid="205" grpId="0" animBg="1"/>
      <p:bldP spid="206" grpId="0" animBg="1"/>
      <p:bldP spid="207" grpId="0" animBg="1"/>
      <p:bldP spid="208" grpId="0" animBg="1"/>
      <p:bldP spid="209" grpId="0" animBg="1"/>
      <p:bldP spid="210" grpId="0" animBg="1"/>
      <p:bldP spid="211" grpId="0" animBg="1"/>
      <p:bldP spid="212" grpId="0" animBg="1"/>
      <p:bldP spid="213" grpId="0" animBg="1"/>
      <p:bldP spid="214" grpId="0" animBg="1"/>
      <p:bldP spid="215" grpId="0" animBg="1"/>
      <p:bldP spid="216" grpId="0" animBg="1"/>
      <p:bldP spid="217" grpId="0" animBg="1"/>
      <p:bldP spid="218" grpId="0" animBg="1"/>
      <p:bldP spid="219" grpId="0" animBg="1"/>
      <p:bldP spid="220" grpId="0" animBg="1"/>
      <p:bldP spid="221" grpId="0" animBg="1"/>
      <p:bldP spid="222" grpId="0" animBg="1"/>
      <p:bldP spid="223" grpId="0" animBg="1"/>
      <p:bldP spid="224" grpId="0" animBg="1"/>
      <p:bldP spid="225" grpId="0" animBg="1"/>
      <p:bldP spid="226" grpId="0" animBg="1"/>
      <p:bldP spid="227" grpId="0" animBg="1"/>
      <p:bldP spid="228" grpId="0" animBg="1"/>
      <p:bldP spid="229" grpId="0" animBg="1"/>
      <p:bldP spid="230" grpId="0" animBg="1"/>
      <p:bldP spid="181" grpId="0"/>
      <p:bldP spid="232" grpId="0"/>
      <p:bldP spid="241" grpId="0"/>
      <p:bldP spid="24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1289715"/>
            <a:ext cx="8077200" cy="3739485"/>
          </a:xfrm>
          <a:prstGeom prst="rect">
            <a:avLst/>
          </a:prstGeom>
          <a:noFill/>
        </p:spPr>
        <p:txBody>
          <a:bodyPr wrap="square" rtlCol="0">
            <a:spAutoFit/>
          </a:bodyPr>
          <a:lstStyle/>
          <a:p>
            <a:pPr>
              <a:spcAft>
                <a:spcPts val="1800"/>
              </a:spcAft>
              <a:buFont typeface="Arial" pitchFamily="34" charset="0"/>
              <a:buChar char="•"/>
            </a:pPr>
            <a:r>
              <a:rPr lang="en-US" sz="3200" dirty="0" smtClean="0">
                <a:solidFill>
                  <a:prstClr val="black"/>
                </a:solidFill>
                <a:latin typeface="Cambria" pitchFamily="18" charset="0"/>
                <a:cs typeface="Times New Roman" pitchFamily="18" charset="0"/>
              </a:rPr>
              <a:t> Assume the null hypothesis is true</a:t>
            </a:r>
          </a:p>
          <a:p>
            <a:pPr>
              <a:spcAft>
                <a:spcPts val="1800"/>
              </a:spcAft>
              <a:buFont typeface="Arial" pitchFamily="34" charset="0"/>
              <a:buChar char="•"/>
            </a:pPr>
            <a:r>
              <a:rPr lang="en-US" sz="3200" dirty="0" smtClean="0">
                <a:solidFill>
                  <a:prstClr val="black"/>
                </a:solidFill>
                <a:latin typeface="Cambria" pitchFamily="18" charset="0"/>
                <a:cs typeface="Times New Roman" pitchFamily="18" charset="0"/>
              </a:rPr>
              <a:t> Simulate new randomizations</a:t>
            </a:r>
          </a:p>
          <a:p>
            <a:pPr>
              <a:spcAft>
                <a:spcPts val="1800"/>
              </a:spcAft>
              <a:buFont typeface="Arial" pitchFamily="34" charset="0"/>
              <a:buChar char="•"/>
            </a:pPr>
            <a:r>
              <a:rPr lang="en-US" sz="3200" dirty="0" smtClean="0">
                <a:solidFill>
                  <a:prstClr val="black"/>
                </a:solidFill>
                <a:latin typeface="Cambria" pitchFamily="18" charset="0"/>
                <a:cs typeface="Times New Roman" pitchFamily="18" charset="0"/>
              </a:rPr>
              <a:t> For each, calculate the statistic of interest</a:t>
            </a:r>
            <a:endParaRPr lang="en-US" sz="2000" dirty="0" smtClean="0">
              <a:solidFill>
                <a:prstClr val="black"/>
              </a:solidFill>
              <a:latin typeface="Cambria" pitchFamily="18" charset="0"/>
              <a:cs typeface="Times New Roman" pitchFamily="18" charset="0"/>
            </a:endParaRPr>
          </a:p>
          <a:p>
            <a:pPr>
              <a:spcAft>
                <a:spcPts val="1800"/>
              </a:spcAft>
              <a:buFont typeface="Arial" pitchFamily="34" charset="0"/>
              <a:buChar char="•"/>
            </a:pPr>
            <a:r>
              <a:rPr lang="en-US" sz="3200" dirty="0" smtClean="0">
                <a:solidFill>
                  <a:prstClr val="black"/>
                </a:solidFill>
                <a:latin typeface="Cambria" pitchFamily="18" charset="0"/>
                <a:cs typeface="Times New Roman" pitchFamily="18" charset="0"/>
              </a:rPr>
              <a:t> Find the proportion of these simulated statistics that are as extreme as your observed statistic</a:t>
            </a:r>
            <a:endParaRPr lang="en-US" sz="2000" dirty="0" smtClean="0">
              <a:solidFill>
                <a:prstClr val="black"/>
              </a:solidFill>
              <a:latin typeface="Cambria" pitchFamily="18" charset="0"/>
              <a:cs typeface="Times New Roman" pitchFamily="18" charset="0"/>
            </a:endParaRPr>
          </a:p>
        </p:txBody>
      </p:sp>
      <p:sp>
        <p:nvSpPr>
          <p:cNvPr id="3" name="Title 1"/>
          <p:cNvSpPr txBox="1">
            <a:spLocks/>
          </p:cNvSpPr>
          <p:nvPr/>
        </p:nvSpPr>
        <p:spPr>
          <a:xfrm>
            <a:off x="533400" y="381000"/>
            <a:ext cx="8153400" cy="9144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Randomization Test</a:t>
            </a:r>
            <a:endParaRPr lang="en-US" sz="4000" b="1" dirty="0">
              <a:solidFill>
                <a:srgbClr val="68007F">
                  <a:lumMod val="75000"/>
                </a:srgbClr>
              </a:solidFill>
              <a:latin typeface="Cambria" pitchFamily="1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5532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3" name="Oval 2"/>
          <p:cNvSpPr/>
          <p:nvPr/>
        </p:nvSpPr>
        <p:spPr>
          <a:xfrm>
            <a:off x="70104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4" name="Oval 3"/>
          <p:cNvSpPr/>
          <p:nvPr/>
        </p:nvSpPr>
        <p:spPr>
          <a:xfrm>
            <a:off x="74676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5" name="Oval 4"/>
          <p:cNvSpPr/>
          <p:nvPr/>
        </p:nvSpPr>
        <p:spPr>
          <a:xfrm>
            <a:off x="79248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6" name="Oval 5"/>
          <p:cNvSpPr/>
          <p:nvPr/>
        </p:nvSpPr>
        <p:spPr>
          <a:xfrm>
            <a:off x="56388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7" name="Oval 6"/>
          <p:cNvSpPr/>
          <p:nvPr/>
        </p:nvSpPr>
        <p:spPr>
          <a:xfrm>
            <a:off x="60960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8" name="Oval 7"/>
          <p:cNvSpPr/>
          <p:nvPr/>
        </p:nvSpPr>
        <p:spPr>
          <a:xfrm>
            <a:off x="65532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 name="Oval 8"/>
          <p:cNvSpPr/>
          <p:nvPr/>
        </p:nvSpPr>
        <p:spPr>
          <a:xfrm>
            <a:off x="70104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0" name="Oval 9"/>
          <p:cNvSpPr/>
          <p:nvPr/>
        </p:nvSpPr>
        <p:spPr>
          <a:xfrm>
            <a:off x="74676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1" name="Oval 10"/>
          <p:cNvSpPr/>
          <p:nvPr/>
        </p:nvSpPr>
        <p:spPr>
          <a:xfrm>
            <a:off x="79248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2" name="Oval 11"/>
          <p:cNvSpPr/>
          <p:nvPr/>
        </p:nvSpPr>
        <p:spPr>
          <a:xfrm>
            <a:off x="56388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3" name="Oval 12"/>
          <p:cNvSpPr/>
          <p:nvPr/>
        </p:nvSpPr>
        <p:spPr>
          <a:xfrm>
            <a:off x="60960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 name="Oval 13"/>
          <p:cNvSpPr/>
          <p:nvPr/>
        </p:nvSpPr>
        <p:spPr>
          <a:xfrm>
            <a:off x="65532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 name="Oval 14"/>
          <p:cNvSpPr/>
          <p:nvPr/>
        </p:nvSpPr>
        <p:spPr>
          <a:xfrm>
            <a:off x="70104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6" name="Oval 15"/>
          <p:cNvSpPr/>
          <p:nvPr/>
        </p:nvSpPr>
        <p:spPr>
          <a:xfrm>
            <a:off x="74676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7" name="Oval 16"/>
          <p:cNvSpPr/>
          <p:nvPr/>
        </p:nvSpPr>
        <p:spPr>
          <a:xfrm>
            <a:off x="79248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8" name="Oval 17"/>
          <p:cNvSpPr/>
          <p:nvPr/>
        </p:nvSpPr>
        <p:spPr>
          <a:xfrm>
            <a:off x="56388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9" name="Oval 18"/>
          <p:cNvSpPr/>
          <p:nvPr/>
        </p:nvSpPr>
        <p:spPr>
          <a:xfrm>
            <a:off x="60960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0" name="Oval 19"/>
          <p:cNvSpPr/>
          <p:nvPr/>
        </p:nvSpPr>
        <p:spPr>
          <a:xfrm>
            <a:off x="65532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1" name="Oval 20"/>
          <p:cNvSpPr/>
          <p:nvPr/>
        </p:nvSpPr>
        <p:spPr>
          <a:xfrm>
            <a:off x="70104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2" name="Oval 21"/>
          <p:cNvSpPr/>
          <p:nvPr/>
        </p:nvSpPr>
        <p:spPr>
          <a:xfrm>
            <a:off x="74676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3" name="Oval 22"/>
          <p:cNvSpPr/>
          <p:nvPr/>
        </p:nvSpPr>
        <p:spPr>
          <a:xfrm>
            <a:off x="79248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4" name="Oval 23"/>
          <p:cNvSpPr/>
          <p:nvPr/>
        </p:nvSpPr>
        <p:spPr>
          <a:xfrm>
            <a:off x="60960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5" name="Oval 24"/>
          <p:cNvSpPr/>
          <p:nvPr/>
        </p:nvSpPr>
        <p:spPr>
          <a:xfrm>
            <a:off x="56388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7" name="Oval 26"/>
          <p:cNvSpPr/>
          <p:nvPr/>
        </p:nvSpPr>
        <p:spPr>
          <a:xfrm>
            <a:off x="1828800" y="4191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8" name="Oval 27"/>
          <p:cNvSpPr/>
          <p:nvPr/>
        </p:nvSpPr>
        <p:spPr>
          <a:xfrm>
            <a:off x="2286000" y="4191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9" name="Oval 28"/>
          <p:cNvSpPr/>
          <p:nvPr/>
        </p:nvSpPr>
        <p:spPr>
          <a:xfrm>
            <a:off x="2743200" y="4191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30" name="Oval 29"/>
          <p:cNvSpPr/>
          <p:nvPr/>
        </p:nvSpPr>
        <p:spPr>
          <a:xfrm>
            <a:off x="3200400" y="4191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31" name="Oval 30"/>
          <p:cNvSpPr/>
          <p:nvPr/>
        </p:nvSpPr>
        <p:spPr>
          <a:xfrm>
            <a:off x="914400" y="4648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32" name="Oval 31"/>
          <p:cNvSpPr/>
          <p:nvPr/>
        </p:nvSpPr>
        <p:spPr>
          <a:xfrm>
            <a:off x="1371600" y="4648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33" name="Oval 32"/>
          <p:cNvSpPr/>
          <p:nvPr/>
        </p:nvSpPr>
        <p:spPr>
          <a:xfrm>
            <a:off x="1828800" y="4648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34" name="Oval 33"/>
          <p:cNvSpPr/>
          <p:nvPr/>
        </p:nvSpPr>
        <p:spPr>
          <a:xfrm>
            <a:off x="2286000" y="4648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35" name="Oval 34"/>
          <p:cNvSpPr/>
          <p:nvPr/>
        </p:nvSpPr>
        <p:spPr>
          <a:xfrm>
            <a:off x="2743200" y="4648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36" name="Oval 35"/>
          <p:cNvSpPr/>
          <p:nvPr/>
        </p:nvSpPr>
        <p:spPr>
          <a:xfrm>
            <a:off x="3200400" y="4648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37" name="Oval 36"/>
          <p:cNvSpPr/>
          <p:nvPr/>
        </p:nvSpPr>
        <p:spPr>
          <a:xfrm>
            <a:off x="914400" y="5105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38" name="Oval 37"/>
          <p:cNvSpPr/>
          <p:nvPr/>
        </p:nvSpPr>
        <p:spPr>
          <a:xfrm>
            <a:off x="1371600" y="5105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39" name="Oval 38"/>
          <p:cNvSpPr/>
          <p:nvPr/>
        </p:nvSpPr>
        <p:spPr>
          <a:xfrm>
            <a:off x="1828800" y="5105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40" name="Oval 39"/>
          <p:cNvSpPr/>
          <p:nvPr/>
        </p:nvSpPr>
        <p:spPr>
          <a:xfrm>
            <a:off x="2286000" y="5105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41" name="Oval 40"/>
          <p:cNvSpPr/>
          <p:nvPr/>
        </p:nvSpPr>
        <p:spPr>
          <a:xfrm>
            <a:off x="2743200" y="5105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42" name="Oval 41"/>
          <p:cNvSpPr/>
          <p:nvPr/>
        </p:nvSpPr>
        <p:spPr>
          <a:xfrm>
            <a:off x="3200400" y="5105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43" name="Oval 42"/>
          <p:cNvSpPr/>
          <p:nvPr/>
        </p:nvSpPr>
        <p:spPr>
          <a:xfrm>
            <a:off x="1371600" y="4191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44" name="Oval 43"/>
          <p:cNvSpPr/>
          <p:nvPr/>
        </p:nvSpPr>
        <p:spPr>
          <a:xfrm>
            <a:off x="914400" y="4191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45" name="Oval 44"/>
          <p:cNvSpPr/>
          <p:nvPr/>
        </p:nvSpPr>
        <p:spPr>
          <a:xfrm>
            <a:off x="914400" y="5562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46" name="Oval 45"/>
          <p:cNvSpPr/>
          <p:nvPr/>
        </p:nvSpPr>
        <p:spPr>
          <a:xfrm>
            <a:off x="1371600" y="5562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47" name="Oval 46"/>
          <p:cNvSpPr/>
          <p:nvPr/>
        </p:nvSpPr>
        <p:spPr>
          <a:xfrm>
            <a:off x="1828800" y="5562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48" name="Oval 47"/>
          <p:cNvSpPr/>
          <p:nvPr/>
        </p:nvSpPr>
        <p:spPr>
          <a:xfrm>
            <a:off x="2286000" y="5562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49" name="Oval 48"/>
          <p:cNvSpPr/>
          <p:nvPr/>
        </p:nvSpPr>
        <p:spPr>
          <a:xfrm>
            <a:off x="2743200" y="5562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50" name="Oval 49"/>
          <p:cNvSpPr/>
          <p:nvPr/>
        </p:nvSpPr>
        <p:spPr>
          <a:xfrm>
            <a:off x="3200400" y="5562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52" name="TextBox 51"/>
          <p:cNvSpPr txBox="1"/>
          <p:nvPr/>
        </p:nvSpPr>
        <p:spPr>
          <a:xfrm>
            <a:off x="762000" y="6096000"/>
            <a:ext cx="3429000" cy="369332"/>
          </a:xfrm>
          <a:prstGeom prst="rect">
            <a:avLst/>
          </a:prstGeom>
          <a:noFill/>
        </p:spPr>
        <p:txBody>
          <a:bodyPr wrap="square" rtlCol="0">
            <a:spAutoFit/>
          </a:bodyPr>
          <a:lstStyle/>
          <a:p>
            <a:r>
              <a:rPr lang="en-US" dirty="0" smtClean="0">
                <a:solidFill>
                  <a:prstClr val="black"/>
                </a:solidFill>
              </a:rPr>
              <a:t>10 relapse, 14 no relapse</a:t>
            </a:r>
            <a:endParaRPr lang="en-US" dirty="0">
              <a:solidFill>
                <a:prstClr val="black"/>
              </a:solidFill>
            </a:endParaRPr>
          </a:p>
        </p:txBody>
      </p:sp>
      <p:sp>
        <p:nvSpPr>
          <p:cNvPr id="53" name="TextBox 52"/>
          <p:cNvSpPr txBox="1"/>
          <p:nvPr/>
        </p:nvSpPr>
        <p:spPr>
          <a:xfrm>
            <a:off x="5486400" y="6096000"/>
            <a:ext cx="3429000" cy="369332"/>
          </a:xfrm>
          <a:prstGeom prst="rect">
            <a:avLst/>
          </a:prstGeom>
          <a:noFill/>
        </p:spPr>
        <p:txBody>
          <a:bodyPr wrap="square" rtlCol="0">
            <a:spAutoFit/>
          </a:bodyPr>
          <a:lstStyle/>
          <a:p>
            <a:r>
              <a:rPr lang="en-US" dirty="0" smtClean="0">
                <a:solidFill>
                  <a:prstClr val="black"/>
                </a:solidFill>
              </a:rPr>
              <a:t>18 relapse, 6 no relapse</a:t>
            </a:r>
            <a:endParaRPr lang="en-US" dirty="0">
              <a:solidFill>
                <a:prstClr val="black"/>
              </a:solidFil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 0 L 0.1 -0.51064 " pathEditMode="relative" ptsTypes="AA">
                                      <p:cBhvr>
                                        <p:cTn id="6" dur="2000" fill="hold"/>
                                        <p:tgtEl>
                                          <p:spTgt spid="27"/>
                                        </p:tgtEl>
                                        <p:attrNameLst>
                                          <p:attrName>ppt_x</p:attrName>
                                          <p:attrName>ppt_y</p:attrName>
                                        </p:attrNameLst>
                                      </p:cBhvr>
                                    </p:animMotion>
                                  </p:childTnLst>
                                </p:cTn>
                              </p:par>
                              <p:par>
                                <p:cTn id="7" presetID="0" presetClass="path" presetSubtype="0" accel="50000" decel="50000" fill="hold" grpId="0" nodeType="withEffect">
                                  <p:stCondLst>
                                    <p:cond delay="0"/>
                                  </p:stCondLst>
                                  <p:childTnLst>
                                    <p:animMotion origin="layout" path="M 0 0 L 0.1 -0.51064 " pathEditMode="relative" ptsTypes="AA">
                                      <p:cBhvr>
                                        <p:cTn id="8" dur="2000" fill="hold"/>
                                        <p:tgtEl>
                                          <p:spTgt spid="28"/>
                                        </p:tgtEl>
                                        <p:attrNameLst>
                                          <p:attrName>ppt_x</p:attrName>
                                          <p:attrName>ppt_y</p:attrName>
                                        </p:attrNameLst>
                                      </p:cBhvr>
                                    </p:animMotion>
                                  </p:childTnLst>
                                </p:cTn>
                              </p:par>
                              <p:par>
                                <p:cTn id="9" presetID="0" presetClass="path" presetSubtype="0" accel="50000" decel="50000" fill="hold" grpId="0" nodeType="withEffect">
                                  <p:stCondLst>
                                    <p:cond delay="0"/>
                                  </p:stCondLst>
                                  <p:childTnLst>
                                    <p:animMotion origin="layout" path="M 0 0 L 0.1 -0.51064 " pathEditMode="relative" ptsTypes="AA">
                                      <p:cBhvr>
                                        <p:cTn id="10" dur="2000" fill="hold"/>
                                        <p:tgtEl>
                                          <p:spTgt spid="29"/>
                                        </p:tgtEl>
                                        <p:attrNameLst>
                                          <p:attrName>ppt_x</p:attrName>
                                          <p:attrName>ppt_y</p:attrName>
                                        </p:attrNameLst>
                                      </p:cBhvr>
                                    </p:animMotion>
                                  </p:childTnLst>
                                </p:cTn>
                              </p:par>
                              <p:par>
                                <p:cTn id="11" presetID="0" presetClass="path" presetSubtype="0" accel="50000" decel="50000" fill="hold" grpId="0" nodeType="withEffect">
                                  <p:stCondLst>
                                    <p:cond delay="0"/>
                                  </p:stCondLst>
                                  <p:childTnLst>
                                    <p:animMotion origin="layout" path="M 0 0 L 0.1 -0.51064 " pathEditMode="relative" ptsTypes="AA">
                                      <p:cBhvr>
                                        <p:cTn id="12" dur="2000" fill="hold"/>
                                        <p:tgtEl>
                                          <p:spTgt spid="30"/>
                                        </p:tgtEl>
                                        <p:attrNameLst>
                                          <p:attrName>ppt_x</p:attrName>
                                          <p:attrName>ppt_y</p:attrName>
                                        </p:attrNameLst>
                                      </p:cBhvr>
                                    </p:animMotion>
                                  </p:childTnLst>
                                </p:cTn>
                              </p:par>
                              <p:par>
                                <p:cTn id="13" presetID="0" presetClass="path" presetSubtype="0" accel="50000" decel="50000" fill="hold" grpId="0" nodeType="withEffect">
                                  <p:stCondLst>
                                    <p:cond delay="0"/>
                                  </p:stCondLst>
                                  <p:childTnLst>
                                    <p:animMotion origin="layout" path="M 0 0 L 0.1 -0.51064 " pathEditMode="relative" ptsTypes="AA">
                                      <p:cBhvr>
                                        <p:cTn id="14" dur="2000" fill="hold"/>
                                        <p:tgtEl>
                                          <p:spTgt spid="31"/>
                                        </p:tgtEl>
                                        <p:attrNameLst>
                                          <p:attrName>ppt_x</p:attrName>
                                          <p:attrName>ppt_y</p:attrName>
                                        </p:attrNameLst>
                                      </p:cBhvr>
                                    </p:animMotion>
                                  </p:childTnLst>
                                </p:cTn>
                              </p:par>
                              <p:par>
                                <p:cTn id="15" presetID="0" presetClass="path" presetSubtype="0" accel="50000" decel="50000" fill="hold" grpId="0" nodeType="withEffect">
                                  <p:stCondLst>
                                    <p:cond delay="0"/>
                                  </p:stCondLst>
                                  <p:childTnLst>
                                    <p:animMotion origin="layout" path="M 0 0 L 0.1 -0.51064 " pathEditMode="relative" ptsTypes="AA">
                                      <p:cBhvr>
                                        <p:cTn id="16" dur="2000" fill="hold"/>
                                        <p:tgtEl>
                                          <p:spTgt spid="32"/>
                                        </p:tgtEl>
                                        <p:attrNameLst>
                                          <p:attrName>ppt_x</p:attrName>
                                          <p:attrName>ppt_y</p:attrName>
                                        </p:attrNameLst>
                                      </p:cBhvr>
                                    </p:animMotion>
                                  </p:childTnLst>
                                </p:cTn>
                              </p:par>
                              <p:par>
                                <p:cTn id="17" presetID="0" presetClass="path" presetSubtype="0" accel="50000" decel="50000" fill="hold" grpId="0" nodeType="withEffect">
                                  <p:stCondLst>
                                    <p:cond delay="0"/>
                                  </p:stCondLst>
                                  <p:childTnLst>
                                    <p:animMotion origin="layout" path="M 0 0 L 0.1 -0.51064 " pathEditMode="relative" ptsTypes="AA">
                                      <p:cBhvr>
                                        <p:cTn id="18" dur="2000" fill="hold"/>
                                        <p:tgtEl>
                                          <p:spTgt spid="33"/>
                                        </p:tgtEl>
                                        <p:attrNameLst>
                                          <p:attrName>ppt_x</p:attrName>
                                          <p:attrName>ppt_y</p:attrName>
                                        </p:attrNameLst>
                                      </p:cBhvr>
                                    </p:animMotion>
                                  </p:childTnLst>
                                </p:cTn>
                              </p:par>
                              <p:par>
                                <p:cTn id="19" presetID="0" presetClass="path" presetSubtype="0" accel="50000" decel="50000" fill="hold" grpId="0" nodeType="withEffect">
                                  <p:stCondLst>
                                    <p:cond delay="0"/>
                                  </p:stCondLst>
                                  <p:childTnLst>
                                    <p:animMotion origin="layout" path="M 0 0 L 0.1 -0.51064 " pathEditMode="relative" ptsTypes="AA">
                                      <p:cBhvr>
                                        <p:cTn id="20" dur="2000" fill="hold"/>
                                        <p:tgtEl>
                                          <p:spTgt spid="34"/>
                                        </p:tgtEl>
                                        <p:attrNameLst>
                                          <p:attrName>ppt_x</p:attrName>
                                          <p:attrName>ppt_y</p:attrName>
                                        </p:attrNameLst>
                                      </p:cBhvr>
                                    </p:animMotion>
                                  </p:childTnLst>
                                </p:cTn>
                              </p:par>
                              <p:par>
                                <p:cTn id="21" presetID="0" presetClass="path" presetSubtype="0" accel="50000" decel="50000" fill="hold" grpId="0" nodeType="withEffect">
                                  <p:stCondLst>
                                    <p:cond delay="0"/>
                                  </p:stCondLst>
                                  <p:childTnLst>
                                    <p:animMotion origin="layout" path="M 0 0 L 0.1 -0.51064 " pathEditMode="relative" ptsTypes="AA">
                                      <p:cBhvr>
                                        <p:cTn id="22" dur="2000" fill="hold"/>
                                        <p:tgtEl>
                                          <p:spTgt spid="35"/>
                                        </p:tgtEl>
                                        <p:attrNameLst>
                                          <p:attrName>ppt_x</p:attrName>
                                          <p:attrName>ppt_y</p:attrName>
                                        </p:attrNameLst>
                                      </p:cBhvr>
                                    </p:animMotion>
                                  </p:childTnLst>
                                </p:cTn>
                              </p:par>
                              <p:par>
                                <p:cTn id="23" presetID="0" presetClass="path" presetSubtype="0" accel="50000" decel="50000" fill="hold" grpId="0" nodeType="withEffect">
                                  <p:stCondLst>
                                    <p:cond delay="0"/>
                                  </p:stCondLst>
                                  <p:childTnLst>
                                    <p:animMotion origin="layout" path="M 0 0 L 0.1 -0.51064 " pathEditMode="relative" ptsTypes="AA">
                                      <p:cBhvr>
                                        <p:cTn id="24" dur="2000" fill="hold"/>
                                        <p:tgtEl>
                                          <p:spTgt spid="36"/>
                                        </p:tgtEl>
                                        <p:attrNameLst>
                                          <p:attrName>ppt_x</p:attrName>
                                          <p:attrName>ppt_y</p:attrName>
                                        </p:attrNameLst>
                                      </p:cBhvr>
                                    </p:animMotion>
                                  </p:childTnLst>
                                </p:cTn>
                              </p:par>
                              <p:par>
                                <p:cTn id="25" presetID="0" presetClass="path" presetSubtype="0" accel="50000" decel="50000" fill="hold" grpId="0" nodeType="withEffect">
                                  <p:stCondLst>
                                    <p:cond delay="0"/>
                                  </p:stCondLst>
                                  <p:childTnLst>
                                    <p:animMotion origin="layout" path="M 0 0 L 0.1 -0.51064 " pathEditMode="relative" ptsTypes="AA">
                                      <p:cBhvr>
                                        <p:cTn id="26" dur="2000" fill="hold"/>
                                        <p:tgtEl>
                                          <p:spTgt spid="37"/>
                                        </p:tgtEl>
                                        <p:attrNameLst>
                                          <p:attrName>ppt_x</p:attrName>
                                          <p:attrName>ppt_y</p:attrName>
                                        </p:attrNameLst>
                                      </p:cBhvr>
                                    </p:animMotion>
                                  </p:childTnLst>
                                </p:cTn>
                              </p:par>
                              <p:par>
                                <p:cTn id="27" presetID="0" presetClass="path" presetSubtype="0" accel="50000" decel="50000" fill="hold" grpId="0" nodeType="withEffect">
                                  <p:stCondLst>
                                    <p:cond delay="0"/>
                                  </p:stCondLst>
                                  <p:childTnLst>
                                    <p:animMotion origin="layout" path="M 0 0 L 0.1 -0.51064 " pathEditMode="relative" ptsTypes="AA">
                                      <p:cBhvr>
                                        <p:cTn id="28" dur="2000" fill="hold"/>
                                        <p:tgtEl>
                                          <p:spTgt spid="38"/>
                                        </p:tgtEl>
                                        <p:attrNameLst>
                                          <p:attrName>ppt_x</p:attrName>
                                          <p:attrName>ppt_y</p:attrName>
                                        </p:attrNameLst>
                                      </p:cBhvr>
                                    </p:animMotion>
                                  </p:childTnLst>
                                </p:cTn>
                              </p:par>
                              <p:par>
                                <p:cTn id="29" presetID="0" presetClass="path" presetSubtype="0" accel="50000" decel="50000" fill="hold" grpId="0" nodeType="withEffect">
                                  <p:stCondLst>
                                    <p:cond delay="0"/>
                                  </p:stCondLst>
                                  <p:childTnLst>
                                    <p:animMotion origin="layout" path="M 0 0 L 0.1 -0.51064 " pathEditMode="relative" ptsTypes="AA">
                                      <p:cBhvr>
                                        <p:cTn id="30" dur="2000" fill="hold"/>
                                        <p:tgtEl>
                                          <p:spTgt spid="39"/>
                                        </p:tgtEl>
                                        <p:attrNameLst>
                                          <p:attrName>ppt_x</p:attrName>
                                          <p:attrName>ppt_y</p:attrName>
                                        </p:attrNameLst>
                                      </p:cBhvr>
                                    </p:animMotion>
                                  </p:childTnLst>
                                </p:cTn>
                              </p:par>
                              <p:par>
                                <p:cTn id="31" presetID="0" presetClass="path" presetSubtype="0" accel="50000" decel="50000" fill="hold" grpId="0" nodeType="withEffect">
                                  <p:stCondLst>
                                    <p:cond delay="0"/>
                                  </p:stCondLst>
                                  <p:childTnLst>
                                    <p:animMotion origin="layout" path="M 0 0 L 0.1 -0.51064 " pathEditMode="relative" ptsTypes="AA">
                                      <p:cBhvr>
                                        <p:cTn id="32" dur="2000" fill="hold"/>
                                        <p:tgtEl>
                                          <p:spTgt spid="40"/>
                                        </p:tgtEl>
                                        <p:attrNameLst>
                                          <p:attrName>ppt_x</p:attrName>
                                          <p:attrName>ppt_y</p:attrName>
                                        </p:attrNameLst>
                                      </p:cBhvr>
                                    </p:animMotion>
                                  </p:childTnLst>
                                </p:cTn>
                              </p:par>
                              <p:par>
                                <p:cTn id="33" presetID="0" presetClass="path" presetSubtype="0" accel="50000" decel="50000" fill="hold" grpId="0" nodeType="withEffect">
                                  <p:stCondLst>
                                    <p:cond delay="0"/>
                                  </p:stCondLst>
                                  <p:childTnLst>
                                    <p:animMotion origin="layout" path="M 0 0 L 0.1 -0.51064 " pathEditMode="relative" ptsTypes="AA">
                                      <p:cBhvr>
                                        <p:cTn id="34" dur="2000" fill="hold"/>
                                        <p:tgtEl>
                                          <p:spTgt spid="41"/>
                                        </p:tgtEl>
                                        <p:attrNameLst>
                                          <p:attrName>ppt_x</p:attrName>
                                          <p:attrName>ppt_y</p:attrName>
                                        </p:attrNameLst>
                                      </p:cBhvr>
                                    </p:animMotion>
                                  </p:childTnLst>
                                </p:cTn>
                              </p:par>
                              <p:par>
                                <p:cTn id="35" presetID="0" presetClass="path" presetSubtype="0" accel="50000" decel="50000" fill="hold" grpId="0" nodeType="withEffect">
                                  <p:stCondLst>
                                    <p:cond delay="0"/>
                                  </p:stCondLst>
                                  <p:childTnLst>
                                    <p:animMotion origin="layout" path="M 0 0 L 0.1 -0.51064 " pathEditMode="relative" ptsTypes="AA">
                                      <p:cBhvr>
                                        <p:cTn id="36" dur="2000" fill="hold"/>
                                        <p:tgtEl>
                                          <p:spTgt spid="42"/>
                                        </p:tgtEl>
                                        <p:attrNameLst>
                                          <p:attrName>ppt_x</p:attrName>
                                          <p:attrName>ppt_y</p:attrName>
                                        </p:attrNameLst>
                                      </p:cBhvr>
                                    </p:animMotion>
                                  </p:childTnLst>
                                </p:cTn>
                              </p:par>
                              <p:par>
                                <p:cTn id="37" presetID="0" presetClass="path" presetSubtype="0" accel="50000" decel="50000" fill="hold" grpId="0" nodeType="withEffect">
                                  <p:stCondLst>
                                    <p:cond delay="0"/>
                                  </p:stCondLst>
                                  <p:childTnLst>
                                    <p:animMotion origin="layout" path="M 0 0 L 0.1 -0.51064 " pathEditMode="relative" ptsTypes="AA">
                                      <p:cBhvr>
                                        <p:cTn id="38" dur="2000" fill="hold"/>
                                        <p:tgtEl>
                                          <p:spTgt spid="43"/>
                                        </p:tgtEl>
                                        <p:attrNameLst>
                                          <p:attrName>ppt_x</p:attrName>
                                          <p:attrName>ppt_y</p:attrName>
                                        </p:attrNameLst>
                                      </p:cBhvr>
                                    </p:animMotion>
                                  </p:childTnLst>
                                </p:cTn>
                              </p:par>
                              <p:par>
                                <p:cTn id="39" presetID="0" presetClass="path" presetSubtype="0" accel="50000" decel="50000" fill="hold" grpId="0" nodeType="withEffect">
                                  <p:stCondLst>
                                    <p:cond delay="0"/>
                                  </p:stCondLst>
                                  <p:childTnLst>
                                    <p:animMotion origin="layout" path="M 0 0 L 0.1 -0.51064 " pathEditMode="relative" ptsTypes="AA">
                                      <p:cBhvr>
                                        <p:cTn id="40" dur="2000" fill="hold"/>
                                        <p:tgtEl>
                                          <p:spTgt spid="44"/>
                                        </p:tgtEl>
                                        <p:attrNameLst>
                                          <p:attrName>ppt_x</p:attrName>
                                          <p:attrName>ppt_y</p:attrName>
                                        </p:attrNameLst>
                                      </p:cBhvr>
                                    </p:animMotion>
                                  </p:childTnLst>
                                </p:cTn>
                              </p:par>
                              <p:par>
                                <p:cTn id="41" presetID="0" presetClass="path" presetSubtype="0" accel="50000" decel="50000" fill="hold" grpId="0" nodeType="withEffect">
                                  <p:stCondLst>
                                    <p:cond delay="0"/>
                                  </p:stCondLst>
                                  <p:childTnLst>
                                    <p:animMotion origin="layout" path="M 0 0 L 0.1 -0.51064 " pathEditMode="relative" ptsTypes="AA">
                                      <p:cBhvr>
                                        <p:cTn id="42" dur="2000" fill="hold"/>
                                        <p:tgtEl>
                                          <p:spTgt spid="45"/>
                                        </p:tgtEl>
                                        <p:attrNameLst>
                                          <p:attrName>ppt_x</p:attrName>
                                          <p:attrName>ppt_y</p:attrName>
                                        </p:attrNameLst>
                                      </p:cBhvr>
                                    </p:animMotion>
                                  </p:childTnLst>
                                </p:cTn>
                              </p:par>
                              <p:par>
                                <p:cTn id="43" presetID="0" presetClass="path" presetSubtype="0" accel="50000" decel="50000" fill="hold" grpId="0" nodeType="withEffect">
                                  <p:stCondLst>
                                    <p:cond delay="0"/>
                                  </p:stCondLst>
                                  <p:childTnLst>
                                    <p:animMotion origin="layout" path="M 0 0 L 0.1 -0.51064 " pathEditMode="relative" ptsTypes="AA">
                                      <p:cBhvr>
                                        <p:cTn id="44" dur="2000" fill="hold"/>
                                        <p:tgtEl>
                                          <p:spTgt spid="46"/>
                                        </p:tgtEl>
                                        <p:attrNameLst>
                                          <p:attrName>ppt_x</p:attrName>
                                          <p:attrName>ppt_y</p:attrName>
                                        </p:attrNameLst>
                                      </p:cBhvr>
                                    </p:animMotion>
                                  </p:childTnLst>
                                </p:cTn>
                              </p:par>
                              <p:par>
                                <p:cTn id="45" presetID="0" presetClass="path" presetSubtype="0" accel="50000" decel="50000" fill="hold" grpId="0" nodeType="withEffect">
                                  <p:stCondLst>
                                    <p:cond delay="0"/>
                                  </p:stCondLst>
                                  <p:childTnLst>
                                    <p:animMotion origin="layout" path="M 0 0 L 0.1 -0.51064 " pathEditMode="relative" ptsTypes="AA">
                                      <p:cBhvr>
                                        <p:cTn id="46" dur="2000" fill="hold"/>
                                        <p:tgtEl>
                                          <p:spTgt spid="47"/>
                                        </p:tgtEl>
                                        <p:attrNameLst>
                                          <p:attrName>ppt_x</p:attrName>
                                          <p:attrName>ppt_y</p:attrName>
                                        </p:attrNameLst>
                                      </p:cBhvr>
                                    </p:animMotion>
                                  </p:childTnLst>
                                </p:cTn>
                              </p:par>
                              <p:par>
                                <p:cTn id="47" presetID="0" presetClass="path" presetSubtype="0" accel="50000" decel="50000" fill="hold" grpId="0" nodeType="withEffect">
                                  <p:stCondLst>
                                    <p:cond delay="0"/>
                                  </p:stCondLst>
                                  <p:childTnLst>
                                    <p:animMotion origin="layout" path="M 0 0 L 0.1 -0.51064 " pathEditMode="relative" ptsTypes="AA">
                                      <p:cBhvr>
                                        <p:cTn id="48" dur="2000" fill="hold"/>
                                        <p:tgtEl>
                                          <p:spTgt spid="48"/>
                                        </p:tgtEl>
                                        <p:attrNameLst>
                                          <p:attrName>ppt_x</p:attrName>
                                          <p:attrName>ppt_y</p:attrName>
                                        </p:attrNameLst>
                                      </p:cBhvr>
                                    </p:animMotion>
                                  </p:childTnLst>
                                </p:cTn>
                              </p:par>
                              <p:par>
                                <p:cTn id="49" presetID="0" presetClass="path" presetSubtype="0" accel="50000" decel="50000" fill="hold" grpId="0" nodeType="withEffect">
                                  <p:stCondLst>
                                    <p:cond delay="0"/>
                                  </p:stCondLst>
                                  <p:childTnLst>
                                    <p:animMotion origin="layout" path="M 0 0 L 0.1 -0.51064 " pathEditMode="relative" ptsTypes="AA">
                                      <p:cBhvr>
                                        <p:cTn id="50" dur="2000" fill="hold"/>
                                        <p:tgtEl>
                                          <p:spTgt spid="49"/>
                                        </p:tgtEl>
                                        <p:attrNameLst>
                                          <p:attrName>ppt_x</p:attrName>
                                          <p:attrName>ppt_y</p:attrName>
                                        </p:attrNameLst>
                                      </p:cBhvr>
                                    </p:animMotion>
                                  </p:childTnLst>
                                </p:cTn>
                              </p:par>
                              <p:par>
                                <p:cTn id="51" presetID="0" presetClass="path" presetSubtype="0" accel="50000" decel="50000" fill="hold" grpId="0" nodeType="withEffect">
                                  <p:stCondLst>
                                    <p:cond delay="0"/>
                                  </p:stCondLst>
                                  <p:childTnLst>
                                    <p:animMotion origin="layout" path="M 0 0 L 0.1 -0.51064 " pathEditMode="relative" ptsTypes="AA">
                                      <p:cBhvr>
                                        <p:cTn id="52" dur="2000" fill="hold"/>
                                        <p:tgtEl>
                                          <p:spTgt spid="50"/>
                                        </p:tgtEl>
                                        <p:attrNameLst>
                                          <p:attrName>ppt_x</p:attrName>
                                          <p:attrName>ppt_y</p:attrName>
                                        </p:attrNameLst>
                                      </p:cBhvr>
                                    </p:animMotion>
                                  </p:childTnLst>
                                </p:cTn>
                              </p:par>
                              <p:par>
                                <p:cTn id="53" presetID="0" presetClass="path" presetSubtype="0" accel="50000" decel="50000" fill="hold" grpId="0" nodeType="withEffect">
                                  <p:stCondLst>
                                    <p:cond delay="0"/>
                                  </p:stCondLst>
                                  <p:childTnLst>
                                    <p:animMotion origin="layout" path="M 0 0 L -0.11667 -0.52174 " pathEditMode="relative" ptsTypes="AA">
                                      <p:cBhvr>
                                        <p:cTn id="54" dur="2000" fill="hold"/>
                                        <p:tgtEl>
                                          <p:spTgt spid="2"/>
                                        </p:tgtEl>
                                        <p:attrNameLst>
                                          <p:attrName>ppt_x</p:attrName>
                                          <p:attrName>ppt_y</p:attrName>
                                        </p:attrNameLst>
                                      </p:cBhvr>
                                    </p:animMotion>
                                  </p:childTnLst>
                                </p:cTn>
                              </p:par>
                              <p:par>
                                <p:cTn id="55" presetID="0" presetClass="path" presetSubtype="0" accel="50000" decel="50000" fill="hold" grpId="0" nodeType="withEffect">
                                  <p:stCondLst>
                                    <p:cond delay="0"/>
                                  </p:stCondLst>
                                  <p:childTnLst>
                                    <p:animMotion origin="layout" path="M 0 0 L -0.11667 -0.52174 " pathEditMode="relative" ptsTypes="AA">
                                      <p:cBhvr>
                                        <p:cTn id="56" dur="2000" fill="hold"/>
                                        <p:tgtEl>
                                          <p:spTgt spid="3"/>
                                        </p:tgtEl>
                                        <p:attrNameLst>
                                          <p:attrName>ppt_x</p:attrName>
                                          <p:attrName>ppt_y</p:attrName>
                                        </p:attrNameLst>
                                      </p:cBhvr>
                                    </p:animMotion>
                                  </p:childTnLst>
                                </p:cTn>
                              </p:par>
                              <p:par>
                                <p:cTn id="57" presetID="0" presetClass="path" presetSubtype="0" accel="50000" decel="50000" fill="hold" grpId="0" nodeType="withEffect">
                                  <p:stCondLst>
                                    <p:cond delay="0"/>
                                  </p:stCondLst>
                                  <p:childTnLst>
                                    <p:animMotion origin="layout" path="M 0 0 L -0.11667 -0.52174 " pathEditMode="relative" ptsTypes="AA">
                                      <p:cBhvr>
                                        <p:cTn id="58" dur="2000" fill="hold"/>
                                        <p:tgtEl>
                                          <p:spTgt spid="4"/>
                                        </p:tgtEl>
                                        <p:attrNameLst>
                                          <p:attrName>ppt_x</p:attrName>
                                          <p:attrName>ppt_y</p:attrName>
                                        </p:attrNameLst>
                                      </p:cBhvr>
                                    </p:animMotion>
                                  </p:childTnLst>
                                </p:cTn>
                              </p:par>
                              <p:par>
                                <p:cTn id="59" presetID="0" presetClass="path" presetSubtype="0" accel="50000" decel="50000" fill="hold" grpId="0" nodeType="withEffect">
                                  <p:stCondLst>
                                    <p:cond delay="0"/>
                                  </p:stCondLst>
                                  <p:childTnLst>
                                    <p:animMotion origin="layout" path="M 0 0 L -0.11667 -0.52174 " pathEditMode="relative" ptsTypes="AA">
                                      <p:cBhvr>
                                        <p:cTn id="60" dur="2000" fill="hold"/>
                                        <p:tgtEl>
                                          <p:spTgt spid="5"/>
                                        </p:tgtEl>
                                        <p:attrNameLst>
                                          <p:attrName>ppt_x</p:attrName>
                                          <p:attrName>ppt_y</p:attrName>
                                        </p:attrNameLst>
                                      </p:cBhvr>
                                    </p:animMotion>
                                  </p:childTnLst>
                                </p:cTn>
                              </p:par>
                              <p:par>
                                <p:cTn id="61" presetID="0" presetClass="path" presetSubtype="0" accel="50000" decel="50000" fill="hold" grpId="0" nodeType="withEffect">
                                  <p:stCondLst>
                                    <p:cond delay="0"/>
                                  </p:stCondLst>
                                  <p:childTnLst>
                                    <p:animMotion origin="layout" path="M 0 0 L -0.11667 -0.52174 " pathEditMode="relative" ptsTypes="AA">
                                      <p:cBhvr>
                                        <p:cTn id="62" dur="2000" fill="hold"/>
                                        <p:tgtEl>
                                          <p:spTgt spid="6"/>
                                        </p:tgtEl>
                                        <p:attrNameLst>
                                          <p:attrName>ppt_x</p:attrName>
                                          <p:attrName>ppt_y</p:attrName>
                                        </p:attrNameLst>
                                      </p:cBhvr>
                                    </p:animMotion>
                                  </p:childTnLst>
                                </p:cTn>
                              </p:par>
                              <p:par>
                                <p:cTn id="63" presetID="0" presetClass="path" presetSubtype="0" accel="50000" decel="50000" fill="hold" grpId="0" nodeType="withEffect">
                                  <p:stCondLst>
                                    <p:cond delay="0"/>
                                  </p:stCondLst>
                                  <p:childTnLst>
                                    <p:animMotion origin="layout" path="M 0 0 L -0.11667 -0.52174 " pathEditMode="relative" ptsTypes="AA">
                                      <p:cBhvr>
                                        <p:cTn id="64" dur="2000" fill="hold"/>
                                        <p:tgtEl>
                                          <p:spTgt spid="7"/>
                                        </p:tgtEl>
                                        <p:attrNameLst>
                                          <p:attrName>ppt_x</p:attrName>
                                          <p:attrName>ppt_y</p:attrName>
                                        </p:attrNameLst>
                                      </p:cBhvr>
                                    </p:animMotion>
                                  </p:childTnLst>
                                </p:cTn>
                              </p:par>
                              <p:par>
                                <p:cTn id="65" presetID="0" presetClass="path" presetSubtype="0" accel="50000" decel="50000" fill="hold" grpId="0" nodeType="withEffect">
                                  <p:stCondLst>
                                    <p:cond delay="0"/>
                                  </p:stCondLst>
                                  <p:childTnLst>
                                    <p:animMotion origin="layout" path="M 0 0 L -0.11667 -0.52174 " pathEditMode="relative" ptsTypes="AA">
                                      <p:cBhvr>
                                        <p:cTn id="66" dur="2000" fill="hold"/>
                                        <p:tgtEl>
                                          <p:spTgt spid="8"/>
                                        </p:tgtEl>
                                        <p:attrNameLst>
                                          <p:attrName>ppt_x</p:attrName>
                                          <p:attrName>ppt_y</p:attrName>
                                        </p:attrNameLst>
                                      </p:cBhvr>
                                    </p:animMotion>
                                  </p:childTnLst>
                                </p:cTn>
                              </p:par>
                              <p:par>
                                <p:cTn id="67" presetID="0" presetClass="path" presetSubtype="0" accel="50000" decel="50000" fill="hold" grpId="0" nodeType="withEffect">
                                  <p:stCondLst>
                                    <p:cond delay="0"/>
                                  </p:stCondLst>
                                  <p:childTnLst>
                                    <p:animMotion origin="layout" path="M 0 0 L -0.11667 -0.52174 " pathEditMode="relative" ptsTypes="AA">
                                      <p:cBhvr>
                                        <p:cTn id="68" dur="2000" fill="hold"/>
                                        <p:tgtEl>
                                          <p:spTgt spid="9"/>
                                        </p:tgtEl>
                                        <p:attrNameLst>
                                          <p:attrName>ppt_x</p:attrName>
                                          <p:attrName>ppt_y</p:attrName>
                                        </p:attrNameLst>
                                      </p:cBhvr>
                                    </p:animMotion>
                                  </p:childTnLst>
                                </p:cTn>
                              </p:par>
                              <p:par>
                                <p:cTn id="69" presetID="0" presetClass="path" presetSubtype="0" accel="50000" decel="50000" fill="hold" grpId="0" nodeType="withEffect">
                                  <p:stCondLst>
                                    <p:cond delay="0"/>
                                  </p:stCondLst>
                                  <p:childTnLst>
                                    <p:animMotion origin="layout" path="M 0 0 L -0.11667 -0.52174 " pathEditMode="relative" ptsTypes="AA">
                                      <p:cBhvr>
                                        <p:cTn id="70" dur="2000" fill="hold"/>
                                        <p:tgtEl>
                                          <p:spTgt spid="10"/>
                                        </p:tgtEl>
                                        <p:attrNameLst>
                                          <p:attrName>ppt_x</p:attrName>
                                          <p:attrName>ppt_y</p:attrName>
                                        </p:attrNameLst>
                                      </p:cBhvr>
                                    </p:animMotion>
                                  </p:childTnLst>
                                </p:cTn>
                              </p:par>
                              <p:par>
                                <p:cTn id="71" presetID="0" presetClass="path" presetSubtype="0" accel="50000" decel="50000" fill="hold" grpId="0" nodeType="withEffect">
                                  <p:stCondLst>
                                    <p:cond delay="0"/>
                                  </p:stCondLst>
                                  <p:childTnLst>
                                    <p:animMotion origin="layout" path="M 0 0 L -0.11667 -0.52174 " pathEditMode="relative" ptsTypes="AA">
                                      <p:cBhvr>
                                        <p:cTn id="72" dur="2000" fill="hold"/>
                                        <p:tgtEl>
                                          <p:spTgt spid="11"/>
                                        </p:tgtEl>
                                        <p:attrNameLst>
                                          <p:attrName>ppt_x</p:attrName>
                                          <p:attrName>ppt_y</p:attrName>
                                        </p:attrNameLst>
                                      </p:cBhvr>
                                    </p:animMotion>
                                  </p:childTnLst>
                                </p:cTn>
                              </p:par>
                              <p:par>
                                <p:cTn id="73" presetID="0" presetClass="path" presetSubtype="0" accel="50000" decel="50000" fill="hold" grpId="0" nodeType="withEffect">
                                  <p:stCondLst>
                                    <p:cond delay="0"/>
                                  </p:stCondLst>
                                  <p:childTnLst>
                                    <p:animMotion origin="layout" path="M 0 0 L -0.11667 -0.52174 " pathEditMode="relative" ptsTypes="AA">
                                      <p:cBhvr>
                                        <p:cTn id="74" dur="2000" fill="hold"/>
                                        <p:tgtEl>
                                          <p:spTgt spid="12"/>
                                        </p:tgtEl>
                                        <p:attrNameLst>
                                          <p:attrName>ppt_x</p:attrName>
                                          <p:attrName>ppt_y</p:attrName>
                                        </p:attrNameLst>
                                      </p:cBhvr>
                                    </p:animMotion>
                                  </p:childTnLst>
                                </p:cTn>
                              </p:par>
                              <p:par>
                                <p:cTn id="75" presetID="0" presetClass="path" presetSubtype="0" accel="50000" decel="50000" fill="hold" grpId="0" nodeType="withEffect">
                                  <p:stCondLst>
                                    <p:cond delay="0"/>
                                  </p:stCondLst>
                                  <p:childTnLst>
                                    <p:animMotion origin="layout" path="M 0 0 L -0.11667 -0.52174 " pathEditMode="relative" ptsTypes="AA">
                                      <p:cBhvr>
                                        <p:cTn id="76" dur="2000" fill="hold"/>
                                        <p:tgtEl>
                                          <p:spTgt spid="13"/>
                                        </p:tgtEl>
                                        <p:attrNameLst>
                                          <p:attrName>ppt_x</p:attrName>
                                          <p:attrName>ppt_y</p:attrName>
                                        </p:attrNameLst>
                                      </p:cBhvr>
                                    </p:animMotion>
                                  </p:childTnLst>
                                </p:cTn>
                              </p:par>
                              <p:par>
                                <p:cTn id="77" presetID="0" presetClass="path" presetSubtype="0" accel="50000" decel="50000" fill="hold" grpId="0" nodeType="withEffect">
                                  <p:stCondLst>
                                    <p:cond delay="0"/>
                                  </p:stCondLst>
                                  <p:childTnLst>
                                    <p:animMotion origin="layout" path="M 0 0 L -0.11667 -0.52174 " pathEditMode="relative" ptsTypes="AA">
                                      <p:cBhvr>
                                        <p:cTn id="78" dur="2000" fill="hold"/>
                                        <p:tgtEl>
                                          <p:spTgt spid="14"/>
                                        </p:tgtEl>
                                        <p:attrNameLst>
                                          <p:attrName>ppt_x</p:attrName>
                                          <p:attrName>ppt_y</p:attrName>
                                        </p:attrNameLst>
                                      </p:cBhvr>
                                    </p:animMotion>
                                  </p:childTnLst>
                                </p:cTn>
                              </p:par>
                              <p:par>
                                <p:cTn id="79" presetID="0" presetClass="path" presetSubtype="0" accel="50000" decel="50000" fill="hold" grpId="0" nodeType="withEffect">
                                  <p:stCondLst>
                                    <p:cond delay="0"/>
                                  </p:stCondLst>
                                  <p:childTnLst>
                                    <p:animMotion origin="layout" path="M 0 0 L -0.11667 -0.52174 " pathEditMode="relative" ptsTypes="AA">
                                      <p:cBhvr>
                                        <p:cTn id="80" dur="2000" fill="hold"/>
                                        <p:tgtEl>
                                          <p:spTgt spid="15"/>
                                        </p:tgtEl>
                                        <p:attrNameLst>
                                          <p:attrName>ppt_x</p:attrName>
                                          <p:attrName>ppt_y</p:attrName>
                                        </p:attrNameLst>
                                      </p:cBhvr>
                                    </p:animMotion>
                                  </p:childTnLst>
                                </p:cTn>
                              </p:par>
                              <p:par>
                                <p:cTn id="81" presetID="0" presetClass="path" presetSubtype="0" accel="50000" decel="50000" fill="hold" grpId="0" nodeType="withEffect">
                                  <p:stCondLst>
                                    <p:cond delay="0"/>
                                  </p:stCondLst>
                                  <p:childTnLst>
                                    <p:animMotion origin="layout" path="M 0 0 L -0.11667 -0.52174 " pathEditMode="relative" ptsTypes="AA">
                                      <p:cBhvr>
                                        <p:cTn id="82" dur="2000" fill="hold"/>
                                        <p:tgtEl>
                                          <p:spTgt spid="16"/>
                                        </p:tgtEl>
                                        <p:attrNameLst>
                                          <p:attrName>ppt_x</p:attrName>
                                          <p:attrName>ppt_y</p:attrName>
                                        </p:attrNameLst>
                                      </p:cBhvr>
                                    </p:animMotion>
                                  </p:childTnLst>
                                </p:cTn>
                              </p:par>
                              <p:par>
                                <p:cTn id="83" presetID="0" presetClass="path" presetSubtype="0" accel="50000" decel="50000" fill="hold" grpId="0" nodeType="withEffect">
                                  <p:stCondLst>
                                    <p:cond delay="0"/>
                                  </p:stCondLst>
                                  <p:childTnLst>
                                    <p:animMotion origin="layout" path="M 0 0 L -0.11667 -0.52174 " pathEditMode="relative" ptsTypes="AA">
                                      <p:cBhvr>
                                        <p:cTn id="84" dur="2000" fill="hold"/>
                                        <p:tgtEl>
                                          <p:spTgt spid="17"/>
                                        </p:tgtEl>
                                        <p:attrNameLst>
                                          <p:attrName>ppt_x</p:attrName>
                                          <p:attrName>ppt_y</p:attrName>
                                        </p:attrNameLst>
                                      </p:cBhvr>
                                    </p:animMotion>
                                  </p:childTnLst>
                                </p:cTn>
                              </p:par>
                              <p:par>
                                <p:cTn id="85" presetID="0" presetClass="path" presetSubtype="0" accel="50000" decel="50000" fill="hold" grpId="0" nodeType="withEffect">
                                  <p:stCondLst>
                                    <p:cond delay="0"/>
                                  </p:stCondLst>
                                  <p:childTnLst>
                                    <p:animMotion origin="layout" path="M 0 0 L -0.11667 -0.52174 " pathEditMode="relative" ptsTypes="AA">
                                      <p:cBhvr>
                                        <p:cTn id="86" dur="2000" fill="hold"/>
                                        <p:tgtEl>
                                          <p:spTgt spid="18"/>
                                        </p:tgtEl>
                                        <p:attrNameLst>
                                          <p:attrName>ppt_x</p:attrName>
                                          <p:attrName>ppt_y</p:attrName>
                                        </p:attrNameLst>
                                      </p:cBhvr>
                                    </p:animMotion>
                                  </p:childTnLst>
                                </p:cTn>
                              </p:par>
                              <p:par>
                                <p:cTn id="87" presetID="0" presetClass="path" presetSubtype="0" accel="50000" decel="50000" fill="hold" grpId="0" nodeType="withEffect">
                                  <p:stCondLst>
                                    <p:cond delay="0"/>
                                  </p:stCondLst>
                                  <p:childTnLst>
                                    <p:animMotion origin="layout" path="M 0 0 L -0.11667 -0.52174 " pathEditMode="relative" ptsTypes="AA">
                                      <p:cBhvr>
                                        <p:cTn id="88" dur="2000" fill="hold"/>
                                        <p:tgtEl>
                                          <p:spTgt spid="19"/>
                                        </p:tgtEl>
                                        <p:attrNameLst>
                                          <p:attrName>ppt_x</p:attrName>
                                          <p:attrName>ppt_y</p:attrName>
                                        </p:attrNameLst>
                                      </p:cBhvr>
                                    </p:animMotion>
                                  </p:childTnLst>
                                </p:cTn>
                              </p:par>
                              <p:par>
                                <p:cTn id="89" presetID="0" presetClass="path" presetSubtype="0" accel="50000" decel="50000" fill="hold" grpId="0" nodeType="withEffect">
                                  <p:stCondLst>
                                    <p:cond delay="0"/>
                                  </p:stCondLst>
                                  <p:childTnLst>
                                    <p:animMotion origin="layout" path="M 0 0 L -0.11667 -0.52174 " pathEditMode="relative" ptsTypes="AA">
                                      <p:cBhvr>
                                        <p:cTn id="90" dur="2000" fill="hold"/>
                                        <p:tgtEl>
                                          <p:spTgt spid="20"/>
                                        </p:tgtEl>
                                        <p:attrNameLst>
                                          <p:attrName>ppt_x</p:attrName>
                                          <p:attrName>ppt_y</p:attrName>
                                        </p:attrNameLst>
                                      </p:cBhvr>
                                    </p:animMotion>
                                  </p:childTnLst>
                                </p:cTn>
                              </p:par>
                              <p:par>
                                <p:cTn id="91" presetID="0" presetClass="path" presetSubtype="0" accel="50000" decel="50000" fill="hold" grpId="0" nodeType="withEffect">
                                  <p:stCondLst>
                                    <p:cond delay="0"/>
                                  </p:stCondLst>
                                  <p:childTnLst>
                                    <p:animMotion origin="layout" path="M 0 0 L -0.11667 -0.52174 " pathEditMode="relative" ptsTypes="AA">
                                      <p:cBhvr>
                                        <p:cTn id="92" dur="2000" fill="hold"/>
                                        <p:tgtEl>
                                          <p:spTgt spid="21"/>
                                        </p:tgtEl>
                                        <p:attrNameLst>
                                          <p:attrName>ppt_x</p:attrName>
                                          <p:attrName>ppt_y</p:attrName>
                                        </p:attrNameLst>
                                      </p:cBhvr>
                                    </p:animMotion>
                                  </p:childTnLst>
                                </p:cTn>
                              </p:par>
                              <p:par>
                                <p:cTn id="93" presetID="0" presetClass="path" presetSubtype="0" accel="50000" decel="50000" fill="hold" grpId="0" nodeType="withEffect">
                                  <p:stCondLst>
                                    <p:cond delay="0"/>
                                  </p:stCondLst>
                                  <p:childTnLst>
                                    <p:animMotion origin="layout" path="M 0 0 L -0.11667 -0.52174 " pathEditMode="relative" ptsTypes="AA">
                                      <p:cBhvr>
                                        <p:cTn id="94" dur="2000" fill="hold"/>
                                        <p:tgtEl>
                                          <p:spTgt spid="22"/>
                                        </p:tgtEl>
                                        <p:attrNameLst>
                                          <p:attrName>ppt_x</p:attrName>
                                          <p:attrName>ppt_y</p:attrName>
                                        </p:attrNameLst>
                                      </p:cBhvr>
                                    </p:animMotion>
                                  </p:childTnLst>
                                </p:cTn>
                              </p:par>
                              <p:par>
                                <p:cTn id="95" presetID="0" presetClass="path" presetSubtype="0" accel="50000" decel="50000" fill="hold" grpId="0" nodeType="withEffect">
                                  <p:stCondLst>
                                    <p:cond delay="0"/>
                                  </p:stCondLst>
                                  <p:childTnLst>
                                    <p:animMotion origin="layout" path="M 0 0 L -0.11667 -0.52174 " pathEditMode="relative" ptsTypes="AA">
                                      <p:cBhvr>
                                        <p:cTn id="96" dur="2000" fill="hold"/>
                                        <p:tgtEl>
                                          <p:spTgt spid="23"/>
                                        </p:tgtEl>
                                        <p:attrNameLst>
                                          <p:attrName>ppt_x</p:attrName>
                                          <p:attrName>ppt_y</p:attrName>
                                        </p:attrNameLst>
                                      </p:cBhvr>
                                    </p:animMotion>
                                  </p:childTnLst>
                                </p:cTn>
                              </p:par>
                              <p:par>
                                <p:cTn id="97" presetID="0" presetClass="path" presetSubtype="0" accel="50000" decel="50000" fill="hold" grpId="0" nodeType="withEffect">
                                  <p:stCondLst>
                                    <p:cond delay="0"/>
                                  </p:stCondLst>
                                  <p:childTnLst>
                                    <p:animMotion origin="layout" path="M 0 0 L -0.11667 -0.52174 " pathEditMode="relative" ptsTypes="AA">
                                      <p:cBhvr>
                                        <p:cTn id="98" dur="2000" fill="hold"/>
                                        <p:tgtEl>
                                          <p:spTgt spid="24"/>
                                        </p:tgtEl>
                                        <p:attrNameLst>
                                          <p:attrName>ppt_x</p:attrName>
                                          <p:attrName>ppt_y</p:attrName>
                                        </p:attrNameLst>
                                      </p:cBhvr>
                                    </p:animMotion>
                                  </p:childTnLst>
                                </p:cTn>
                              </p:par>
                              <p:par>
                                <p:cTn id="99" presetID="0" presetClass="path" presetSubtype="0" accel="50000" decel="50000" fill="hold" grpId="0" nodeType="withEffect">
                                  <p:stCondLst>
                                    <p:cond delay="0"/>
                                  </p:stCondLst>
                                  <p:childTnLst>
                                    <p:animMotion origin="layout" path="M 0 0 L -0.11667 -0.52174 " pathEditMode="relative" ptsTypes="AA">
                                      <p:cBhvr>
                                        <p:cTn id="100" dur="2000" fill="hold"/>
                                        <p:tgtEl>
                                          <p:spTgt spid="25"/>
                                        </p:tgtEl>
                                        <p:attrNameLst>
                                          <p:attrName>ppt_x</p:attrName>
                                          <p:attrName>ppt_y</p:attrName>
                                        </p:attrNameLst>
                                      </p:cBhvr>
                                    </p:animMotion>
                                  </p:childTnLst>
                                </p:cTn>
                              </p:par>
                              <p:par>
                                <p:cTn id="101" presetID="53" presetClass="exit" presetSubtype="0" fill="hold" grpId="0" nodeType="withEffect">
                                  <p:stCondLst>
                                    <p:cond delay="0"/>
                                  </p:stCondLst>
                                  <p:childTnLst>
                                    <p:anim calcmode="lin" valueType="num">
                                      <p:cBhvr>
                                        <p:cTn id="102" dur="500"/>
                                        <p:tgtEl>
                                          <p:spTgt spid="52"/>
                                        </p:tgtEl>
                                        <p:attrNameLst>
                                          <p:attrName>ppt_w</p:attrName>
                                        </p:attrNameLst>
                                      </p:cBhvr>
                                      <p:tavLst>
                                        <p:tav tm="0">
                                          <p:val>
                                            <p:strVal val="ppt_w"/>
                                          </p:val>
                                        </p:tav>
                                        <p:tav tm="100000">
                                          <p:val>
                                            <p:fltVal val="0"/>
                                          </p:val>
                                        </p:tav>
                                      </p:tavLst>
                                    </p:anim>
                                    <p:anim calcmode="lin" valueType="num">
                                      <p:cBhvr>
                                        <p:cTn id="103" dur="500"/>
                                        <p:tgtEl>
                                          <p:spTgt spid="52"/>
                                        </p:tgtEl>
                                        <p:attrNameLst>
                                          <p:attrName>ppt_h</p:attrName>
                                        </p:attrNameLst>
                                      </p:cBhvr>
                                      <p:tavLst>
                                        <p:tav tm="0">
                                          <p:val>
                                            <p:strVal val="ppt_h"/>
                                          </p:val>
                                        </p:tav>
                                        <p:tav tm="100000">
                                          <p:val>
                                            <p:fltVal val="0"/>
                                          </p:val>
                                        </p:tav>
                                      </p:tavLst>
                                    </p:anim>
                                    <p:animEffect transition="out" filter="fade">
                                      <p:cBhvr>
                                        <p:cTn id="104" dur="500"/>
                                        <p:tgtEl>
                                          <p:spTgt spid="52"/>
                                        </p:tgtEl>
                                      </p:cBhvr>
                                    </p:animEffect>
                                    <p:set>
                                      <p:cBhvr>
                                        <p:cTn id="105" dur="1" fill="hold">
                                          <p:stCondLst>
                                            <p:cond delay="499"/>
                                          </p:stCondLst>
                                        </p:cTn>
                                        <p:tgtEl>
                                          <p:spTgt spid="52"/>
                                        </p:tgtEl>
                                        <p:attrNameLst>
                                          <p:attrName>style.visibility</p:attrName>
                                        </p:attrNameLst>
                                      </p:cBhvr>
                                      <p:to>
                                        <p:strVal val="hidden"/>
                                      </p:to>
                                    </p:set>
                                  </p:childTnLst>
                                </p:cTn>
                              </p:par>
                              <p:par>
                                <p:cTn id="106" presetID="53" presetClass="exit" presetSubtype="0" fill="hold" grpId="0" nodeType="withEffect">
                                  <p:stCondLst>
                                    <p:cond delay="0"/>
                                  </p:stCondLst>
                                  <p:childTnLst>
                                    <p:anim calcmode="lin" valueType="num">
                                      <p:cBhvr>
                                        <p:cTn id="107" dur="500"/>
                                        <p:tgtEl>
                                          <p:spTgt spid="53"/>
                                        </p:tgtEl>
                                        <p:attrNameLst>
                                          <p:attrName>ppt_w</p:attrName>
                                        </p:attrNameLst>
                                      </p:cBhvr>
                                      <p:tavLst>
                                        <p:tav tm="0">
                                          <p:val>
                                            <p:strVal val="ppt_w"/>
                                          </p:val>
                                        </p:tav>
                                        <p:tav tm="100000">
                                          <p:val>
                                            <p:fltVal val="0"/>
                                          </p:val>
                                        </p:tav>
                                      </p:tavLst>
                                    </p:anim>
                                    <p:anim calcmode="lin" valueType="num">
                                      <p:cBhvr>
                                        <p:cTn id="108" dur="500"/>
                                        <p:tgtEl>
                                          <p:spTgt spid="53"/>
                                        </p:tgtEl>
                                        <p:attrNameLst>
                                          <p:attrName>ppt_h</p:attrName>
                                        </p:attrNameLst>
                                      </p:cBhvr>
                                      <p:tavLst>
                                        <p:tav tm="0">
                                          <p:val>
                                            <p:strVal val="ppt_h"/>
                                          </p:val>
                                        </p:tav>
                                        <p:tav tm="100000">
                                          <p:val>
                                            <p:fltVal val="0"/>
                                          </p:val>
                                        </p:tav>
                                      </p:tavLst>
                                    </p:anim>
                                    <p:animEffect transition="out" filter="fade">
                                      <p:cBhvr>
                                        <p:cTn id="109" dur="500"/>
                                        <p:tgtEl>
                                          <p:spTgt spid="53"/>
                                        </p:tgtEl>
                                      </p:cBhvr>
                                    </p:animEffect>
                                    <p:set>
                                      <p:cBhvr>
                                        <p:cTn id="110" dur="1" fill="hold">
                                          <p:stCondLst>
                                            <p:cond delay="499"/>
                                          </p:stCondLst>
                                        </p:cTn>
                                        <p:tgtEl>
                                          <p:spTgt spid="5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2" grpId="0"/>
      <p:bldP spid="5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1828800" y="685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54" name="Oval 53"/>
          <p:cNvSpPr/>
          <p:nvPr/>
        </p:nvSpPr>
        <p:spPr>
          <a:xfrm>
            <a:off x="2286000" y="685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55" name="Oval 54"/>
          <p:cNvSpPr/>
          <p:nvPr/>
        </p:nvSpPr>
        <p:spPr>
          <a:xfrm>
            <a:off x="2743200" y="685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61" name="Oval 60"/>
          <p:cNvSpPr/>
          <p:nvPr/>
        </p:nvSpPr>
        <p:spPr>
          <a:xfrm>
            <a:off x="3200400" y="685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63" name="Oval 62"/>
          <p:cNvSpPr/>
          <p:nvPr/>
        </p:nvSpPr>
        <p:spPr>
          <a:xfrm>
            <a:off x="3657600" y="685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64" name="Oval 63"/>
          <p:cNvSpPr/>
          <p:nvPr/>
        </p:nvSpPr>
        <p:spPr>
          <a:xfrm>
            <a:off x="4114800" y="685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65" name="Oval 64"/>
          <p:cNvSpPr/>
          <p:nvPr/>
        </p:nvSpPr>
        <p:spPr>
          <a:xfrm>
            <a:off x="1828800" y="1143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67" name="Oval 66"/>
          <p:cNvSpPr/>
          <p:nvPr/>
        </p:nvSpPr>
        <p:spPr>
          <a:xfrm>
            <a:off x="2286000" y="1143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68" name="Oval 67"/>
          <p:cNvSpPr/>
          <p:nvPr/>
        </p:nvSpPr>
        <p:spPr>
          <a:xfrm>
            <a:off x="2743200" y="1143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69" name="Oval 68"/>
          <p:cNvSpPr/>
          <p:nvPr/>
        </p:nvSpPr>
        <p:spPr>
          <a:xfrm>
            <a:off x="3200400" y="1143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70" name="Oval 69"/>
          <p:cNvSpPr/>
          <p:nvPr/>
        </p:nvSpPr>
        <p:spPr>
          <a:xfrm>
            <a:off x="3657600" y="11430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71" name="Oval 70"/>
          <p:cNvSpPr/>
          <p:nvPr/>
        </p:nvSpPr>
        <p:spPr>
          <a:xfrm>
            <a:off x="4114800" y="11430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72" name="Oval 71"/>
          <p:cNvSpPr/>
          <p:nvPr/>
        </p:nvSpPr>
        <p:spPr>
          <a:xfrm>
            <a:off x="1828800" y="1600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73" name="Oval 72"/>
          <p:cNvSpPr/>
          <p:nvPr/>
        </p:nvSpPr>
        <p:spPr>
          <a:xfrm>
            <a:off x="2286000" y="1600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74" name="Oval 73"/>
          <p:cNvSpPr/>
          <p:nvPr/>
        </p:nvSpPr>
        <p:spPr>
          <a:xfrm>
            <a:off x="2743200" y="1600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75" name="Oval 74"/>
          <p:cNvSpPr/>
          <p:nvPr/>
        </p:nvSpPr>
        <p:spPr>
          <a:xfrm>
            <a:off x="3200400" y="1600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76" name="Oval 75"/>
          <p:cNvSpPr/>
          <p:nvPr/>
        </p:nvSpPr>
        <p:spPr>
          <a:xfrm>
            <a:off x="3657600" y="1600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77" name="Oval 76"/>
          <p:cNvSpPr/>
          <p:nvPr/>
        </p:nvSpPr>
        <p:spPr>
          <a:xfrm>
            <a:off x="4114800" y="1600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78" name="Oval 77"/>
          <p:cNvSpPr/>
          <p:nvPr/>
        </p:nvSpPr>
        <p:spPr>
          <a:xfrm>
            <a:off x="1828800" y="2057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79" name="Oval 78"/>
          <p:cNvSpPr/>
          <p:nvPr/>
        </p:nvSpPr>
        <p:spPr>
          <a:xfrm>
            <a:off x="2286000" y="2057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80" name="Oval 79"/>
          <p:cNvSpPr/>
          <p:nvPr/>
        </p:nvSpPr>
        <p:spPr>
          <a:xfrm>
            <a:off x="2743200" y="2057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81" name="Oval 80"/>
          <p:cNvSpPr/>
          <p:nvPr/>
        </p:nvSpPr>
        <p:spPr>
          <a:xfrm>
            <a:off x="3200400" y="2057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82" name="Oval 81"/>
          <p:cNvSpPr/>
          <p:nvPr/>
        </p:nvSpPr>
        <p:spPr>
          <a:xfrm>
            <a:off x="3657600" y="2057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83" name="Oval 82"/>
          <p:cNvSpPr/>
          <p:nvPr/>
        </p:nvSpPr>
        <p:spPr>
          <a:xfrm>
            <a:off x="4114800" y="2057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84" name="Oval 83"/>
          <p:cNvSpPr/>
          <p:nvPr/>
        </p:nvSpPr>
        <p:spPr>
          <a:xfrm>
            <a:off x="4572000" y="685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85" name="Oval 84"/>
          <p:cNvSpPr/>
          <p:nvPr/>
        </p:nvSpPr>
        <p:spPr>
          <a:xfrm>
            <a:off x="5029200" y="685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86" name="Oval 85"/>
          <p:cNvSpPr/>
          <p:nvPr/>
        </p:nvSpPr>
        <p:spPr>
          <a:xfrm>
            <a:off x="5486400" y="685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87" name="Oval 86"/>
          <p:cNvSpPr/>
          <p:nvPr/>
        </p:nvSpPr>
        <p:spPr>
          <a:xfrm>
            <a:off x="5943600" y="685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88" name="Oval 87"/>
          <p:cNvSpPr/>
          <p:nvPr/>
        </p:nvSpPr>
        <p:spPr>
          <a:xfrm>
            <a:off x="6400800" y="685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89" name="Oval 88"/>
          <p:cNvSpPr/>
          <p:nvPr/>
        </p:nvSpPr>
        <p:spPr>
          <a:xfrm>
            <a:off x="6858000" y="685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0" name="Oval 89"/>
          <p:cNvSpPr/>
          <p:nvPr/>
        </p:nvSpPr>
        <p:spPr>
          <a:xfrm>
            <a:off x="4572000" y="1143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1" name="Oval 90"/>
          <p:cNvSpPr/>
          <p:nvPr/>
        </p:nvSpPr>
        <p:spPr>
          <a:xfrm>
            <a:off x="5029200" y="1143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2" name="Oval 91"/>
          <p:cNvSpPr/>
          <p:nvPr/>
        </p:nvSpPr>
        <p:spPr>
          <a:xfrm>
            <a:off x="5486400" y="1143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3" name="Oval 92"/>
          <p:cNvSpPr/>
          <p:nvPr/>
        </p:nvSpPr>
        <p:spPr>
          <a:xfrm>
            <a:off x="5943600" y="1143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4" name="Oval 93"/>
          <p:cNvSpPr/>
          <p:nvPr/>
        </p:nvSpPr>
        <p:spPr>
          <a:xfrm>
            <a:off x="6400800" y="1143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5" name="Oval 94"/>
          <p:cNvSpPr/>
          <p:nvPr/>
        </p:nvSpPr>
        <p:spPr>
          <a:xfrm>
            <a:off x="6858000" y="1143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6" name="Oval 95"/>
          <p:cNvSpPr/>
          <p:nvPr/>
        </p:nvSpPr>
        <p:spPr>
          <a:xfrm>
            <a:off x="4572000" y="1600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7" name="Oval 96"/>
          <p:cNvSpPr/>
          <p:nvPr/>
        </p:nvSpPr>
        <p:spPr>
          <a:xfrm>
            <a:off x="5029200" y="1600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8" name="Oval 97"/>
          <p:cNvSpPr/>
          <p:nvPr/>
        </p:nvSpPr>
        <p:spPr>
          <a:xfrm>
            <a:off x="5486400" y="1600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9" name="Oval 98"/>
          <p:cNvSpPr/>
          <p:nvPr/>
        </p:nvSpPr>
        <p:spPr>
          <a:xfrm>
            <a:off x="5943600" y="1600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00" name="Oval 99"/>
          <p:cNvSpPr/>
          <p:nvPr/>
        </p:nvSpPr>
        <p:spPr>
          <a:xfrm>
            <a:off x="6400800" y="1600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01" name="Oval 100"/>
          <p:cNvSpPr/>
          <p:nvPr/>
        </p:nvSpPr>
        <p:spPr>
          <a:xfrm>
            <a:off x="6858000" y="1600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02" name="Oval 101"/>
          <p:cNvSpPr/>
          <p:nvPr/>
        </p:nvSpPr>
        <p:spPr>
          <a:xfrm>
            <a:off x="4572000" y="2057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03" name="Oval 102"/>
          <p:cNvSpPr/>
          <p:nvPr/>
        </p:nvSpPr>
        <p:spPr>
          <a:xfrm>
            <a:off x="5029200" y="2057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04" name="Oval 103"/>
          <p:cNvSpPr/>
          <p:nvPr/>
        </p:nvSpPr>
        <p:spPr>
          <a:xfrm>
            <a:off x="5486400" y="2057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05" name="Oval 104"/>
          <p:cNvSpPr/>
          <p:nvPr/>
        </p:nvSpPr>
        <p:spPr>
          <a:xfrm>
            <a:off x="5943600" y="2057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06" name="Oval 105"/>
          <p:cNvSpPr/>
          <p:nvPr/>
        </p:nvSpPr>
        <p:spPr>
          <a:xfrm>
            <a:off x="6400800" y="2057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07" name="Oval 106"/>
          <p:cNvSpPr/>
          <p:nvPr/>
        </p:nvSpPr>
        <p:spPr>
          <a:xfrm>
            <a:off x="6858000" y="2057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cxnSp>
        <p:nvCxnSpPr>
          <p:cNvPr id="109" name="Straight Arrow Connector 108"/>
          <p:cNvCxnSpPr/>
          <p:nvPr/>
        </p:nvCxnSpPr>
        <p:spPr>
          <a:xfrm rot="10800000" flipV="1">
            <a:off x="2057400" y="2667000"/>
            <a:ext cx="2514600" cy="12192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11" name="Straight Arrow Connector 110"/>
          <p:cNvCxnSpPr/>
          <p:nvPr/>
        </p:nvCxnSpPr>
        <p:spPr>
          <a:xfrm>
            <a:off x="4572000" y="2667000"/>
            <a:ext cx="2209800" cy="12954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16" name="Oval 115"/>
          <p:cNvSpPr/>
          <p:nvPr/>
        </p:nvSpPr>
        <p:spPr>
          <a:xfrm>
            <a:off x="1676400" y="4191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17" name="Oval 116"/>
          <p:cNvSpPr/>
          <p:nvPr/>
        </p:nvSpPr>
        <p:spPr>
          <a:xfrm>
            <a:off x="2133600" y="41910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18" name="Oval 117"/>
          <p:cNvSpPr/>
          <p:nvPr/>
        </p:nvSpPr>
        <p:spPr>
          <a:xfrm>
            <a:off x="2590800" y="4191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19" name="Oval 118"/>
          <p:cNvSpPr/>
          <p:nvPr/>
        </p:nvSpPr>
        <p:spPr>
          <a:xfrm>
            <a:off x="3048000" y="41910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20" name="Oval 119"/>
          <p:cNvSpPr/>
          <p:nvPr/>
        </p:nvSpPr>
        <p:spPr>
          <a:xfrm>
            <a:off x="762000" y="4648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21" name="Oval 120"/>
          <p:cNvSpPr/>
          <p:nvPr/>
        </p:nvSpPr>
        <p:spPr>
          <a:xfrm>
            <a:off x="1219200" y="4648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22" name="Oval 121"/>
          <p:cNvSpPr/>
          <p:nvPr/>
        </p:nvSpPr>
        <p:spPr>
          <a:xfrm>
            <a:off x="1676400" y="4648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23" name="Oval 122"/>
          <p:cNvSpPr/>
          <p:nvPr/>
        </p:nvSpPr>
        <p:spPr>
          <a:xfrm>
            <a:off x="2133600" y="4648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24" name="Oval 123"/>
          <p:cNvSpPr/>
          <p:nvPr/>
        </p:nvSpPr>
        <p:spPr>
          <a:xfrm>
            <a:off x="2590800" y="4648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25" name="Oval 124"/>
          <p:cNvSpPr/>
          <p:nvPr/>
        </p:nvSpPr>
        <p:spPr>
          <a:xfrm>
            <a:off x="3048000" y="4648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26" name="Oval 125"/>
          <p:cNvSpPr/>
          <p:nvPr/>
        </p:nvSpPr>
        <p:spPr>
          <a:xfrm>
            <a:off x="762000" y="5105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27" name="Oval 126"/>
          <p:cNvSpPr/>
          <p:nvPr/>
        </p:nvSpPr>
        <p:spPr>
          <a:xfrm>
            <a:off x="1219200" y="5105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28" name="Oval 127"/>
          <p:cNvSpPr/>
          <p:nvPr/>
        </p:nvSpPr>
        <p:spPr>
          <a:xfrm>
            <a:off x="1676400" y="5105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29" name="Oval 128"/>
          <p:cNvSpPr/>
          <p:nvPr/>
        </p:nvSpPr>
        <p:spPr>
          <a:xfrm>
            <a:off x="2133600" y="5105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30" name="Oval 129"/>
          <p:cNvSpPr/>
          <p:nvPr/>
        </p:nvSpPr>
        <p:spPr>
          <a:xfrm>
            <a:off x="2590800" y="5105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31" name="Oval 130"/>
          <p:cNvSpPr/>
          <p:nvPr/>
        </p:nvSpPr>
        <p:spPr>
          <a:xfrm>
            <a:off x="3048000" y="5105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32" name="Oval 131"/>
          <p:cNvSpPr/>
          <p:nvPr/>
        </p:nvSpPr>
        <p:spPr>
          <a:xfrm>
            <a:off x="762000" y="5562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33" name="Oval 132"/>
          <p:cNvSpPr/>
          <p:nvPr/>
        </p:nvSpPr>
        <p:spPr>
          <a:xfrm>
            <a:off x="1219200" y="5562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34" name="Oval 133"/>
          <p:cNvSpPr/>
          <p:nvPr/>
        </p:nvSpPr>
        <p:spPr>
          <a:xfrm>
            <a:off x="1676400" y="5562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35" name="Oval 134"/>
          <p:cNvSpPr/>
          <p:nvPr/>
        </p:nvSpPr>
        <p:spPr>
          <a:xfrm>
            <a:off x="2133600" y="5562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36" name="Oval 135"/>
          <p:cNvSpPr/>
          <p:nvPr/>
        </p:nvSpPr>
        <p:spPr>
          <a:xfrm>
            <a:off x="2590800" y="5562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37" name="Oval 136"/>
          <p:cNvSpPr/>
          <p:nvPr/>
        </p:nvSpPr>
        <p:spPr>
          <a:xfrm>
            <a:off x="3048000" y="5562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38" name="Oval 137"/>
          <p:cNvSpPr/>
          <p:nvPr/>
        </p:nvSpPr>
        <p:spPr>
          <a:xfrm>
            <a:off x="6553200" y="4267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39" name="Oval 138"/>
          <p:cNvSpPr/>
          <p:nvPr/>
        </p:nvSpPr>
        <p:spPr>
          <a:xfrm>
            <a:off x="7010400" y="4267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40" name="Oval 139"/>
          <p:cNvSpPr/>
          <p:nvPr/>
        </p:nvSpPr>
        <p:spPr>
          <a:xfrm>
            <a:off x="7467600" y="4267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41" name="Oval 140"/>
          <p:cNvSpPr/>
          <p:nvPr/>
        </p:nvSpPr>
        <p:spPr>
          <a:xfrm>
            <a:off x="79248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2" name="Oval 141"/>
          <p:cNvSpPr/>
          <p:nvPr/>
        </p:nvSpPr>
        <p:spPr>
          <a:xfrm>
            <a:off x="5638800" y="4724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43" name="Oval 142"/>
          <p:cNvSpPr/>
          <p:nvPr/>
        </p:nvSpPr>
        <p:spPr>
          <a:xfrm>
            <a:off x="60960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4" name="Oval 143"/>
          <p:cNvSpPr/>
          <p:nvPr/>
        </p:nvSpPr>
        <p:spPr>
          <a:xfrm>
            <a:off x="65532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5" name="Oval 144"/>
          <p:cNvSpPr/>
          <p:nvPr/>
        </p:nvSpPr>
        <p:spPr>
          <a:xfrm>
            <a:off x="7010400" y="4724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46" name="Oval 145"/>
          <p:cNvSpPr/>
          <p:nvPr/>
        </p:nvSpPr>
        <p:spPr>
          <a:xfrm>
            <a:off x="7467600" y="4724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47" name="Oval 146"/>
          <p:cNvSpPr/>
          <p:nvPr/>
        </p:nvSpPr>
        <p:spPr>
          <a:xfrm>
            <a:off x="7924800" y="4724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48" name="Oval 147"/>
          <p:cNvSpPr/>
          <p:nvPr/>
        </p:nvSpPr>
        <p:spPr>
          <a:xfrm>
            <a:off x="5638800" y="5181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49" name="Oval 148"/>
          <p:cNvSpPr/>
          <p:nvPr/>
        </p:nvSpPr>
        <p:spPr>
          <a:xfrm>
            <a:off x="60960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0" name="Oval 149"/>
          <p:cNvSpPr/>
          <p:nvPr/>
        </p:nvSpPr>
        <p:spPr>
          <a:xfrm>
            <a:off x="6553200" y="5181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51" name="Oval 150"/>
          <p:cNvSpPr/>
          <p:nvPr/>
        </p:nvSpPr>
        <p:spPr>
          <a:xfrm>
            <a:off x="70104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2" name="Oval 151"/>
          <p:cNvSpPr/>
          <p:nvPr/>
        </p:nvSpPr>
        <p:spPr>
          <a:xfrm>
            <a:off x="74676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3" name="Oval 152"/>
          <p:cNvSpPr/>
          <p:nvPr/>
        </p:nvSpPr>
        <p:spPr>
          <a:xfrm>
            <a:off x="7924800" y="5181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54" name="Oval 153"/>
          <p:cNvSpPr/>
          <p:nvPr/>
        </p:nvSpPr>
        <p:spPr>
          <a:xfrm>
            <a:off x="5638800" y="5638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5" name="Oval 154"/>
          <p:cNvSpPr/>
          <p:nvPr/>
        </p:nvSpPr>
        <p:spPr>
          <a:xfrm>
            <a:off x="60960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56" name="Oval 155"/>
          <p:cNvSpPr/>
          <p:nvPr/>
        </p:nvSpPr>
        <p:spPr>
          <a:xfrm>
            <a:off x="6553200" y="5638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7" name="Oval 156"/>
          <p:cNvSpPr/>
          <p:nvPr/>
        </p:nvSpPr>
        <p:spPr>
          <a:xfrm>
            <a:off x="7010400" y="5638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8" name="Oval 157"/>
          <p:cNvSpPr/>
          <p:nvPr/>
        </p:nvSpPr>
        <p:spPr>
          <a:xfrm>
            <a:off x="7467600" y="5638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9" name="Oval 158"/>
          <p:cNvSpPr/>
          <p:nvPr/>
        </p:nvSpPr>
        <p:spPr>
          <a:xfrm>
            <a:off x="7924800" y="5638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63" name="TextBox 162"/>
          <p:cNvSpPr txBox="1"/>
          <p:nvPr/>
        </p:nvSpPr>
        <p:spPr>
          <a:xfrm>
            <a:off x="3276600" y="3200400"/>
            <a:ext cx="2362200" cy="646331"/>
          </a:xfrm>
          <a:prstGeom prst="rect">
            <a:avLst/>
          </a:prstGeom>
          <a:noFill/>
        </p:spPr>
        <p:txBody>
          <a:bodyPr wrap="square" rtlCol="0">
            <a:spAutoFit/>
          </a:bodyPr>
          <a:lstStyle/>
          <a:p>
            <a:r>
              <a:rPr lang="en-US" dirty="0" smtClean="0">
                <a:solidFill>
                  <a:prstClr val="black"/>
                </a:solidFill>
              </a:rPr>
              <a:t>Simulate another randomization</a:t>
            </a:r>
            <a:endParaRPr lang="en-US" dirty="0">
              <a:solidFill>
                <a:prstClr val="black"/>
              </a:solidFill>
            </a:endParaRPr>
          </a:p>
        </p:txBody>
      </p:sp>
      <p:sp>
        <p:nvSpPr>
          <p:cNvPr id="108" name="TextBox 107"/>
          <p:cNvSpPr txBox="1"/>
          <p:nvPr/>
        </p:nvSpPr>
        <p:spPr>
          <a:xfrm>
            <a:off x="609600" y="3669268"/>
            <a:ext cx="1524000" cy="369332"/>
          </a:xfrm>
          <a:prstGeom prst="rect">
            <a:avLst/>
          </a:prstGeom>
          <a:noFill/>
        </p:spPr>
        <p:txBody>
          <a:bodyPr wrap="square" rtlCol="0">
            <a:spAutoFit/>
          </a:bodyPr>
          <a:lstStyle/>
          <a:p>
            <a:r>
              <a:rPr lang="en-US" i="1" dirty="0" smtClean="0">
                <a:solidFill>
                  <a:srgbClr val="002676"/>
                </a:solidFill>
              </a:rPr>
              <a:t>New Drug</a:t>
            </a:r>
            <a:endParaRPr lang="en-US" i="1" dirty="0">
              <a:solidFill>
                <a:srgbClr val="002676"/>
              </a:solidFill>
            </a:endParaRPr>
          </a:p>
        </p:txBody>
      </p:sp>
      <p:sp>
        <p:nvSpPr>
          <p:cNvPr id="110" name="TextBox 109"/>
          <p:cNvSpPr txBox="1"/>
          <p:nvPr/>
        </p:nvSpPr>
        <p:spPr>
          <a:xfrm>
            <a:off x="6934200" y="3745468"/>
            <a:ext cx="1524000" cy="369332"/>
          </a:xfrm>
          <a:prstGeom prst="rect">
            <a:avLst/>
          </a:prstGeom>
          <a:noFill/>
        </p:spPr>
        <p:txBody>
          <a:bodyPr wrap="square" rtlCol="0">
            <a:spAutoFit/>
          </a:bodyPr>
          <a:lstStyle/>
          <a:p>
            <a:pPr algn="r"/>
            <a:r>
              <a:rPr lang="en-US" i="1" dirty="0" smtClean="0">
                <a:solidFill>
                  <a:srgbClr val="002676"/>
                </a:solidFill>
              </a:rPr>
              <a:t>Old Drug</a:t>
            </a:r>
            <a:endParaRPr lang="en-US" i="1" dirty="0">
              <a:solidFill>
                <a:srgbClr val="002676"/>
              </a:solidFill>
            </a:endParaRPr>
          </a:p>
        </p:txBody>
      </p:sp>
      <p:sp>
        <p:nvSpPr>
          <p:cNvPr id="112" name="TextBox 111"/>
          <p:cNvSpPr txBox="1"/>
          <p:nvPr/>
        </p:nvSpPr>
        <p:spPr>
          <a:xfrm>
            <a:off x="762000" y="6096000"/>
            <a:ext cx="3429000" cy="369332"/>
          </a:xfrm>
          <a:prstGeom prst="rect">
            <a:avLst/>
          </a:prstGeom>
          <a:noFill/>
        </p:spPr>
        <p:txBody>
          <a:bodyPr wrap="square" rtlCol="0">
            <a:spAutoFit/>
          </a:bodyPr>
          <a:lstStyle/>
          <a:p>
            <a:r>
              <a:rPr lang="en-US" dirty="0" smtClean="0">
                <a:solidFill>
                  <a:prstClr val="black"/>
                </a:solidFill>
              </a:rPr>
              <a:t>16 relapse, 8 no relapse</a:t>
            </a:r>
            <a:endParaRPr lang="en-US" dirty="0">
              <a:solidFill>
                <a:prstClr val="black"/>
              </a:solidFill>
            </a:endParaRPr>
          </a:p>
        </p:txBody>
      </p:sp>
      <p:sp>
        <p:nvSpPr>
          <p:cNvPr id="113" name="TextBox 112"/>
          <p:cNvSpPr txBox="1"/>
          <p:nvPr/>
        </p:nvSpPr>
        <p:spPr>
          <a:xfrm>
            <a:off x="5486400" y="6096000"/>
            <a:ext cx="3429000" cy="369332"/>
          </a:xfrm>
          <a:prstGeom prst="rect">
            <a:avLst/>
          </a:prstGeom>
          <a:noFill/>
        </p:spPr>
        <p:txBody>
          <a:bodyPr wrap="square" rtlCol="0">
            <a:spAutoFit/>
          </a:bodyPr>
          <a:lstStyle/>
          <a:p>
            <a:r>
              <a:rPr lang="en-US" dirty="0" smtClean="0">
                <a:solidFill>
                  <a:prstClr val="black"/>
                </a:solidFill>
              </a:rPr>
              <a:t>12 relapse, 12 no relapse</a:t>
            </a:r>
            <a:endParaRPr lang="en-US" dirty="0">
              <a:solidFill>
                <a:prstClr val="black"/>
              </a:solidFill>
            </a:endParaRPr>
          </a:p>
        </p:txBody>
      </p:sp>
      <p:graphicFrame>
        <p:nvGraphicFramePr>
          <p:cNvPr id="29697" name="Object 1"/>
          <p:cNvGraphicFramePr>
            <a:graphicFrameLocks noChangeAspect="1"/>
          </p:cNvGraphicFramePr>
          <p:nvPr/>
        </p:nvGraphicFramePr>
        <p:xfrm>
          <a:off x="3895725" y="4364038"/>
          <a:ext cx="1354138" cy="1563687"/>
        </p:xfrm>
        <a:graphic>
          <a:graphicData uri="http://schemas.openxmlformats.org/presentationml/2006/ole">
            <mc:AlternateContent xmlns:mc="http://schemas.openxmlformats.org/markup-compatibility/2006">
              <mc:Choice xmlns:v="urn:schemas-microsoft-com:vml" Requires="v">
                <p:oleObj spid="_x0000_s96273" name="Equation" r:id="rId4" imgW="647640" imgH="749160" progId="Equation.DSMT4">
                  <p:embed/>
                </p:oleObj>
              </mc:Choice>
              <mc:Fallback>
                <p:oleObj name="Equation" r:id="rId4" imgW="647640" imgH="74916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95725" y="4364038"/>
                        <a:ext cx="1354138" cy="15636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109"/>
                                        </p:tgtEl>
                                        <p:attrNameLst>
                                          <p:attrName>style.visibility</p:attrName>
                                        </p:attrNameLst>
                                      </p:cBhvr>
                                      <p:to>
                                        <p:strVal val="visible"/>
                                      </p:to>
                                    </p:set>
                                    <p:anim calcmode="lin" valueType="num">
                                      <p:cBhvr>
                                        <p:cTn id="7" dur="500" fill="hold"/>
                                        <p:tgtEl>
                                          <p:spTgt spid="109"/>
                                        </p:tgtEl>
                                        <p:attrNameLst>
                                          <p:attrName>ppt_w</p:attrName>
                                        </p:attrNameLst>
                                      </p:cBhvr>
                                      <p:tavLst>
                                        <p:tav tm="0">
                                          <p:val>
                                            <p:fltVal val="0"/>
                                          </p:val>
                                        </p:tav>
                                        <p:tav tm="100000">
                                          <p:val>
                                            <p:strVal val="#ppt_w"/>
                                          </p:val>
                                        </p:tav>
                                      </p:tavLst>
                                    </p:anim>
                                    <p:anim calcmode="lin" valueType="num">
                                      <p:cBhvr>
                                        <p:cTn id="8" dur="500" fill="hold"/>
                                        <p:tgtEl>
                                          <p:spTgt spid="109"/>
                                        </p:tgtEl>
                                        <p:attrNameLst>
                                          <p:attrName>ppt_h</p:attrName>
                                        </p:attrNameLst>
                                      </p:cBhvr>
                                      <p:tavLst>
                                        <p:tav tm="0">
                                          <p:val>
                                            <p:fltVal val="0"/>
                                          </p:val>
                                        </p:tav>
                                        <p:tav tm="100000">
                                          <p:val>
                                            <p:strVal val="#ppt_h"/>
                                          </p:val>
                                        </p:tav>
                                      </p:tavLst>
                                    </p:anim>
                                    <p:animEffect transition="in" filter="fade">
                                      <p:cBhvr>
                                        <p:cTn id="9" dur="500"/>
                                        <p:tgtEl>
                                          <p:spTgt spid="109"/>
                                        </p:tgtEl>
                                      </p:cBhvr>
                                    </p:animEffect>
                                  </p:childTnLst>
                                </p:cTn>
                              </p:par>
                              <p:par>
                                <p:cTn id="10" presetID="53" presetClass="entr" presetSubtype="0" fill="hold" nodeType="withEffect">
                                  <p:stCondLst>
                                    <p:cond delay="0"/>
                                  </p:stCondLst>
                                  <p:childTnLst>
                                    <p:set>
                                      <p:cBhvr>
                                        <p:cTn id="11" dur="1" fill="hold">
                                          <p:stCondLst>
                                            <p:cond delay="0"/>
                                          </p:stCondLst>
                                        </p:cTn>
                                        <p:tgtEl>
                                          <p:spTgt spid="111"/>
                                        </p:tgtEl>
                                        <p:attrNameLst>
                                          <p:attrName>style.visibility</p:attrName>
                                        </p:attrNameLst>
                                      </p:cBhvr>
                                      <p:to>
                                        <p:strVal val="visible"/>
                                      </p:to>
                                    </p:set>
                                    <p:anim calcmode="lin" valueType="num">
                                      <p:cBhvr>
                                        <p:cTn id="12" dur="500" fill="hold"/>
                                        <p:tgtEl>
                                          <p:spTgt spid="111"/>
                                        </p:tgtEl>
                                        <p:attrNameLst>
                                          <p:attrName>ppt_w</p:attrName>
                                        </p:attrNameLst>
                                      </p:cBhvr>
                                      <p:tavLst>
                                        <p:tav tm="0">
                                          <p:val>
                                            <p:fltVal val="0"/>
                                          </p:val>
                                        </p:tav>
                                        <p:tav tm="100000">
                                          <p:val>
                                            <p:strVal val="#ppt_w"/>
                                          </p:val>
                                        </p:tav>
                                      </p:tavLst>
                                    </p:anim>
                                    <p:anim calcmode="lin" valueType="num">
                                      <p:cBhvr>
                                        <p:cTn id="13" dur="500" fill="hold"/>
                                        <p:tgtEl>
                                          <p:spTgt spid="111"/>
                                        </p:tgtEl>
                                        <p:attrNameLst>
                                          <p:attrName>ppt_h</p:attrName>
                                        </p:attrNameLst>
                                      </p:cBhvr>
                                      <p:tavLst>
                                        <p:tav tm="0">
                                          <p:val>
                                            <p:fltVal val="0"/>
                                          </p:val>
                                        </p:tav>
                                        <p:tav tm="100000">
                                          <p:val>
                                            <p:strVal val="#ppt_h"/>
                                          </p:val>
                                        </p:tav>
                                      </p:tavLst>
                                    </p:anim>
                                    <p:animEffect transition="in" filter="fade">
                                      <p:cBhvr>
                                        <p:cTn id="14" dur="500"/>
                                        <p:tgtEl>
                                          <p:spTgt spid="111"/>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163"/>
                                        </p:tgtEl>
                                        <p:attrNameLst>
                                          <p:attrName>style.visibility</p:attrName>
                                        </p:attrNameLst>
                                      </p:cBhvr>
                                      <p:to>
                                        <p:strVal val="visible"/>
                                      </p:to>
                                    </p:set>
                                    <p:anim calcmode="lin" valueType="num">
                                      <p:cBhvr>
                                        <p:cTn id="17" dur="500" fill="hold"/>
                                        <p:tgtEl>
                                          <p:spTgt spid="163"/>
                                        </p:tgtEl>
                                        <p:attrNameLst>
                                          <p:attrName>ppt_w</p:attrName>
                                        </p:attrNameLst>
                                      </p:cBhvr>
                                      <p:tavLst>
                                        <p:tav tm="0">
                                          <p:val>
                                            <p:fltVal val="0"/>
                                          </p:val>
                                        </p:tav>
                                        <p:tav tm="100000">
                                          <p:val>
                                            <p:strVal val="#ppt_w"/>
                                          </p:val>
                                        </p:tav>
                                      </p:tavLst>
                                    </p:anim>
                                    <p:anim calcmode="lin" valueType="num">
                                      <p:cBhvr>
                                        <p:cTn id="18" dur="500" fill="hold"/>
                                        <p:tgtEl>
                                          <p:spTgt spid="163"/>
                                        </p:tgtEl>
                                        <p:attrNameLst>
                                          <p:attrName>ppt_h</p:attrName>
                                        </p:attrNameLst>
                                      </p:cBhvr>
                                      <p:tavLst>
                                        <p:tav tm="0">
                                          <p:val>
                                            <p:fltVal val="0"/>
                                          </p:val>
                                        </p:tav>
                                        <p:tav tm="100000">
                                          <p:val>
                                            <p:strVal val="#ppt_h"/>
                                          </p:val>
                                        </p:tav>
                                      </p:tavLst>
                                    </p:anim>
                                    <p:animEffect transition="in" filter="fade">
                                      <p:cBhvr>
                                        <p:cTn id="19" dur="500"/>
                                        <p:tgtEl>
                                          <p:spTgt spid="163"/>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108"/>
                                        </p:tgtEl>
                                        <p:attrNameLst>
                                          <p:attrName>style.visibility</p:attrName>
                                        </p:attrNameLst>
                                      </p:cBhvr>
                                      <p:to>
                                        <p:strVal val="visible"/>
                                      </p:to>
                                    </p:set>
                                    <p:anim calcmode="lin" valueType="num">
                                      <p:cBhvr>
                                        <p:cTn id="22" dur="500" fill="hold"/>
                                        <p:tgtEl>
                                          <p:spTgt spid="108"/>
                                        </p:tgtEl>
                                        <p:attrNameLst>
                                          <p:attrName>ppt_w</p:attrName>
                                        </p:attrNameLst>
                                      </p:cBhvr>
                                      <p:tavLst>
                                        <p:tav tm="0">
                                          <p:val>
                                            <p:fltVal val="0"/>
                                          </p:val>
                                        </p:tav>
                                        <p:tav tm="100000">
                                          <p:val>
                                            <p:strVal val="#ppt_w"/>
                                          </p:val>
                                        </p:tav>
                                      </p:tavLst>
                                    </p:anim>
                                    <p:anim calcmode="lin" valueType="num">
                                      <p:cBhvr>
                                        <p:cTn id="23" dur="500" fill="hold"/>
                                        <p:tgtEl>
                                          <p:spTgt spid="108"/>
                                        </p:tgtEl>
                                        <p:attrNameLst>
                                          <p:attrName>ppt_h</p:attrName>
                                        </p:attrNameLst>
                                      </p:cBhvr>
                                      <p:tavLst>
                                        <p:tav tm="0">
                                          <p:val>
                                            <p:fltVal val="0"/>
                                          </p:val>
                                        </p:tav>
                                        <p:tav tm="100000">
                                          <p:val>
                                            <p:strVal val="#ppt_h"/>
                                          </p:val>
                                        </p:tav>
                                      </p:tavLst>
                                    </p:anim>
                                    <p:animEffect transition="in" filter="fade">
                                      <p:cBhvr>
                                        <p:cTn id="24" dur="500"/>
                                        <p:tgtEl>
                                          <p:spTgt spid="108"/>
                                        </p:tgtEl>
                                      </p:cBhvr>
                                    </p:animEffect>
                                  </p:childTnLst>
                                </p:cTn>
                              </p:par>
                              <p:par>
                                <p:cTn id="25" presetID="53" presetClass="entr" presetSubtype="0" fill="hold" grpId="0" nodeType="withEffect">
                                  <p:stCondLst>
                                    <p:cond delay="0"/>
                                  </p:stCondLst>
                                  <p:childTnLst>
                                    <p:set>
                                      <p:cBhvr>
                                        <p:cTn id="26" dur="1" fill="hold">
                                          <p:stCondLst>
                                            <p:cond delay="0"/>
                                          </p:stCondLst>
                                        </p:cTn>
                                        <p:tgtEl>
                                          <p:spTgt spid="110"/>
                                        </p:tgtEl>
                                        <p:attrNameLst>
                                          <p:attrName>style.visibility</p:attrName>
                                        </p:attrNameLst>
                                      </p:cBhvr>
                                      <p:to>
                                        <p:strVal val="visible"/>
                                      </p:to>
                                    </p:set>
                                    <p:anim calcmode="lin" valueType="num">
                                      <p:cBhvr>
                                        <p:cTn id="27" dur="500" fill="hold"/>
                                        <p:tgtEl>
                                          <p:spTgt spid="110"/>
                                        </p:tgtEl>
                                        <p:attrNameLst>
                                          <p:attrName>ppt_w</p:attrName>
                                        </p:attrNameLst>
                                      </p:cBhvr>
                                      <p:tavLst>
                                        <p:tav tm="0">
                                          <p:val>
                                            <p:fltVal val="0"/>
                                          </p:val>
                                        </p:tav>
                                        <p:tav tm="100000">
                                          <p:val>
                                            <p:strVal val="#ppt_w"/>
                                          </p:val>
                                        </p:tav>
                                      </p:tavLst>
                                    </p:anim>
                                    <p:anim calcmode="lin" valueType="num">
                                      <p:cBhvr>
                                        <p:cTn id="28" dur="500" fill="hold"/>
                                        <p:tgtEl>
                                          <p:spTgt spid="110"/>
                                        </p:tgtEl>
                                        <p:attrNameLst>
                                          <p:attrName>ppt_h</p:attrName>
                                        </p:attrNameLst>
                                      </p:cBhvr>
                                      <p:tavLst>
                                        <p:tav tm="0">
                                          <p:val>
                                            <p:fltVal val="0"/>
                                          </p:val>
                                        </p:tav>
                                        <p:tav tm="100000">
                                          <p:val>
                                            <p:strVal val="#ppt_h"/>
                                          </p:val>
                                        </p:tav>
                                      </p:tavLst>
                                    </p:anim>
                                    <p:animEffect transition="in" filter="fade">
                                      <p:cBhvr>
                                        <p:cTn id="29" dur="500"/>
                                        <p:tgtEl>
                                          <p:spTgt spid="110"/>
                                        </p:tgtEl>
                                      </p:cBhvr>
                                    </p:animEffect>
                                  </p:childTnLst>
                                </p:cTn>
                              </p:par>
                            </p:childTnLst>
                          </p:cTn>
                        </p:par>
                        <p:par>
                          <p:cTn id="30" fill="hold">
                            <p:stCondLst>
                              <p:cond delay="500"/>
                            </p:stCondLst>
                            <p:childTnLst>
                              <p:par>
                                <p:cTn id="31" presetID="0" presetClass="path" presetSubtype="0" accel="50000" decel="50000" fill="hold" grpId="0" nodeType="afterEffect">
                                  <p:stCondLst>
                                    <p:cond delay="0"/>
                                  </p:stCondLst>
                                  <p:childTnLst>
                                    <p:animMotion origin="layout" path="M 0 0 L -0.61667 0.31083 " pathEditMode="relative" ptsTypes="AA">
                                      <p:cBhvr>
                                        <p:cTn id="32" dur="2000" fill="hold"/>
                                        <p:tgtEl>
                                          <p:spTgt spid="106"/>
                                        </p:tgtEl>
                                        <p:attrNameLst>
                                          <p:attrName>ppt_x</p:attrName>
                                          <p:attrName>ppt_y</p:attrName>
                                        </p:attrNameLst>
                                      </p:cBhvr>
                                    </p:animMotion>
                                  </p:childTnLst>
                                </p:cTn>
                              </p:par>
                            </p:childTnLst>
                          </p:cTn>
                        </p:par>
                        <p:par>
                          <p:cTn id="33" fill="hold">
                            <p:stCondLst>
                              <p:cond delay="2500"/>
                            </p:stCondLst>
                            <p:childTnLst>
                              <p:par>
                                <p:cTn id="34" presetID="0" presetClass="path" presetSubtype="0" accel="50000" decel="50000" fill="hold" grpId="0" nodeType="afterEffect">
                                  <p:stCondLst>
                                    <p:cond delay="0"/>
                                  </p:stCondLst>
                                  <p:childTnLst>
                                    <p:animMotion origin="layout" path="M 0 0 L -0.13333 0.38853 " pathEditMode="relative" ptsTypes="AA">
                                      <p:cBhvr>
                                        <p:cTn id="35" dur="2000" fill="hold"/>
                                        <p:tgtEl>
                                          <p:spTgt spid="101"/>
                                        </p:tgtEl>
                                        <p:attrNameLst>
                                          <p:attrName>ppt_x</p:attrName>
                                          <p:attrName>ppt_y</p:attrName>
                                        </p:attrNameLst>
                                      </p:cBhvr>
                                    </p:animMotion>
                                  </p:childTnLst>
                                </p:cTn>
                              </p:par>
                            </p:childTnLst>
                          </p:cTn>
                        </p:par>
                        <p:par>
                          <p:cTn id="36" fill="hold">
                            <p:stCondLst>
                              <p:cond delay="4500"/>
                            </p:stCondLst>
                            <p:childTnLst>
                              <p:par>
                                <p:cTn id="37" presetID="0" presetClass="path" presetSubtype="0" accel="50000" decel="50000" fill="hold" grpId="0" nodeType="afterEffect">
                                  <p:stCondLst>
                                    <p:cond delay="0"/>
                                  </p:stCondLst>
                                  <p:childTnLst>
                                    <p:animMotion origin="layout" path="M 5.55112E-17 9.25069E-9 L -0.26667 0.51064 " pathEditMode="relative" rAng="0" ptsTypes="AA">
                                      <p:cBhvr>
                                        <p:cTn id="38" dur="2000" fill="hold"/>
                                        <p:tgtEl>
                                          <p:spTgt spid="63"/>
                                        </p:tgtEl>
                                        <p:attrNameLst>
                                          <p:attrName>ppt_x</p:attrName>
                                          <p:attrName>ppt_y</p:attrName>
                                        </p:attrNameLst>
                                      </p:cBhvr>
                                      <p:rCtr x="-13300" y="25500"/>
                                    </p:animMotion>
                                  </p:childTnLst>
                                </p:cTn>
                              </p:par>
                            </p:childTnLst>
                          </p:cTn>
                        </p:par>
                        <p:par>
                          <p:cTn id="39" fill="hold">
                            <p:stCondLst>
                              <p:cond delay="6500"/>
                            </p:stCondLst>
                            <p:childTnLst>
                              <p:par>
                                <p:cTn id="40" presetID="0" presetClass="path" presetSubtype="0" accel="50000" decel="50000" fill="hold" grpId="0" nodeType="afterEffect">
                                  <p:stCondLst>
                                    <p:cond delay="0"/>
                                  </p:stCondLst>
                                  <p:childTnLst>
                                    <p:animMotion origin="layout" path="M 0 0 L 0.41667 0.32193 " pathEditMode="relative" ptsTypes="AA">
                                      <p:cBhvr>
                                        <p:cTn id="41" dur="2000" fill="hold"/>
                                        <p:tgtEl>
                                          <p:spTgt spid="79"/>
                                        </p:tgtEl>
                                        <p:attrNameLst>
                                          <p:attrName>ppt_x</p:attrName>
                                          <p:attrName>ppt_y</p:attrName>
                                        </p:attrNameLst>
                                      </p:cBhvr>
                                    </p:animMotion>
                                  </p:childTnLst>
                                </p:cTn>
                              </p:par>
                            </p:childTnLst>
                          </p:cTn>
                        </p:par>
                        <p:par>
                          <p:cTn id="42" fill="hold">
                            <p:stCondLst>
                              <p:cond delay="8500"/>
                            </p:stCondLst>
                            <p:childTnLst>
                              <p:par>
                                <p:cTn id="43" presetID="9" presetClass="entr" presetSubtype="0" fill="hold" grpId="0" nodeType="afterEffect">
                                  <p:stCondLst>
                                    <p:cond delay="0"/>
                                  </p:stCondLst>
                                  <p:childTnLst>
                                    <p:set>
                                      <p:cBhvr>
                                        <p:cTn id="44" dur="1" fill="hold">
                                          <p:stCondLst>
                                            <p:cond delay="0"/>
                                          </p:stCondLst>
                                        </p:cTn>
                                        <p:tgtEl>
                                          <p:spTgt spid="116"/>
                                        </p:tgtEl>
                                        <p:attrNameLst>
                                          <p:attrName>style.visibility</p:attrName>
                                        </p:attrNameLst>
                                      </p:cBhvr>
                                      <p:to>
                                        <p:strVal val="visible"/>
                                      </p:to>
                                    </p:set>
                                    <p:animEffect transition="in" filter="dissolve">
                                      <p:cBhvr>
                                        <p:cTn id="45" dur="2000"/>
                                        <p:tgtEl>
                                          <p:spTgt spid="116"/>
                                        </p:tgtEl>
                                      </p:cBhvr>
                                    </p:animEffect>
                                  </p:childTnLst>
                                </p:cTn>
                              </p:par>
                              <p:par>
                                <p:cTn id="46" presetID="9" presetClass="entr" presetSubtype="0" fill="hold" grpId="0" nodeType="withEffect">
                                  <p:stCondLst>
                                    <p:cond delay="0"/>
                                  </p:stCondLst>
                                  <p:childTnLst>
                                    <p:set>
                                      <p:cBhvr>
                                        <p:cTn id="47" dur="1" fill="hold">
                                          <p:stCondLst>
                                            <p:cond delay="0"/>
                                          </p:stCondLst>
                                        </p:cTn>
                                        <p:tgtEl>
                                          <p:spTgt spid="117"/>
                                        </p:tgtEl>
                                        <p:attrNameLst>
                                          <p:attrName>style.visibility</p:attrName>
                                        </p:attrNameLst>
                                      </p:cBhvr>
                                      <p:to>
                                        <p:strVal val="visible"/>
                                      </p:to>
                                    </p:set>
                                    <p:animEffect transition="in" filter="dissolve">
                                      <p:cBhvr>
                                        <p:cTn id="48" dur="2000"/>
                                        <p:tgtEl>
                                          <p:spTgt spid="117"/>
                                        </p:tgtEl>
                                      </p:cBhvr>
                                    </p:animEffect>
                                  </p:childTnLst>
                                </p:cTn>
                              </p:par>
                              <p:par>
                                <p:cTn id="49" presetID="9" presetClass="entr" presetSubtype="0" fill="hold" grpId="0" nodeType="withEffect">
                                  <p:stCondLst>
                                    <p:cond delay="0"/>
                                  </p:stCondLst>
                                  <p:childTnLst>
                                    <p:set>
                                      <p:cBhvr>
                                        <p:cTn id="50" dur="1" fill="hold">
                                          <p:stCondLst>
                                            <p:cond delay="0"/>
                                          </p:stCondLst>
                                        </p:cTn>
                                        <p:tgtEl>
                                          <p:spTgt spid="118"/>
                                        </p:tgtEl>
                                        <p:attrNameLst>
                                          <p:attrName>style.visibility</p:attrName>
                                        </p:attrNameLst>
                                      </p:cBhvr>
                                      <p:to>
                                        <p:strVal val="visible"/>
                                      </p:to>
                                    </p:set>
                                    <p:animEffect transition="in" filter="dissolve">
                                      <p:cBhvr>
                                        <p:cTn id="51" dur="2000"/>
                                        <p:tgtEl>
                                          <p:spTgt spid="118"/>
                                        </p:tgtEl>
                                      </p:cBhvr>
                                    </p:animEffect>
                                  </p:childTnLst>
                                </p:cTn>
                              </p:par>
                              <p:par>
                                <p:cTn id="52" presetID="9" presetClass="entr" presetSubtype="0" fill="hold" grpId="0" nodeType="withEffect">
                                  <p:stCondLst>
                                    <p:cond delay="0"/>
                                  </p:stCondLst>
                                  <p:childTnLst>
                                    <p:set>
                                      <p:cBhvr>
                                        <p:cTn id="53" dur="1" fill="hold">
                                          <p:stCondLst>
                                            <p:cond delay="0"/>
                                          </p:stCondLst>
                                        </p:cTn>
                                        <p:tgtEl>
                                          <p:spTgt spid="119"/>
                                        </p:tgtEl>
                                        <p:attrNameLst>
                                          <p:attrName>style.visibility</p:attrName>
                                        </p:attrNameLst>
                                      </p:cBhvr>
                                      <p:to>
                                        <p:strVal val="visible"/>
                                      </p:to>
                                    </p:set>
                                    <p:animEffect transition="in" filter="dissolve">
                                      <p:cBhvr>
                                        <p:cTn id="54" dur="2000"/>
                                        <p:tgtEl>
                                          <p:spTgt spid="119"/>
                                        </p:tgtEl>
                                      </p:cBhvr>
                                    </p:animEffect>
                                  </p:childTnLst>
                                </p:cTn>
                              </p:par>
                              <p:par>
                                <p:cTn id="55" presetID="9" presetClass="entr" presetSubtype="0" fill="hold" grpId="0" nodeType="with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dissolve">
                                      <p:cBhvr>
                                        <p:cTn id="57" dur="2000"/>
                                        <p:tgtEl>
                                          <p:spTgt spid="120"/>
                                        </p:tgtEl>
                                      </p:cBhvr>
                                    </p:animEffect>
                                  </p:childTnLst>
                                </p:cTn>
                              </p:par>
                              <p:par>
                                <p:cTn id="58" presetID="9" presetClass="entr" presetSubtype="0" fill="hold" grpId="0" nodeType="withEffect">
                                  <p:stCondLst>
                                    <p:cond delay="0"/>
                                  </p:stCondLst>
                                  <p:childTnLst>
                                    <p:set>
                                      <p:cBhvr>
                                        <p:cTn id="59" dur="1" fill="hold">
                                          <p:stCondLst>
                                            <p:cond delay="0"/>
                                          </p:stCondLst>
                                        </p:cTn>
                                        <p:tgtEl>
                                          <p:spTgt spid="121"/>
                                        </p:tgtEl>
                                        <p:attrNameLst>
                                          <p:attrName>style.visibility</p:attrName>
                                        </p:attrNameLst>
                                      </p:cBhvr>
                                      <p:to>
                                        <p:strVal val="visible"/>
                                      </p:to>
                                    </p:set>
                                    <p:animEffect transition="in" filter="dissolve">
                                      <p:cBhvr>
                                        <p:cTn id="60" dur="2000"/>
                                        <p:tgtEl>
                                          <p:spTgt spid="121"/>
                                        </p:tgtEl>
                                      </p:cBhvr>
                                    </p:animEffect>
                                  </p:childTnLst>
                                </p:cTn>
                              </p:par>
                              <p:par>
                                <p:cTn id="61" presetID="9" presetClass="entr" presetSubtype="0" fill="hold" grpId="0" nodeType="withEffect">
                                  <p:stCondLst>
                                    <p:cond delay="0"/>
                                  </p:stCondLst>
                                  <p:childTnLst>
                                    <p:set>
                                      <p:cBhvr>
                                        <p:cTn id="62" dur="1" fill="hold">
                                          <p:stCondLst>
                                            <p:cond delay="0"/>
                                          </p:stCondLst>
                                        </p:cTn>
                                        <p:tgtEl>
                                          <p:spTgt spid="122"/>
                                        </p:tgtEl>
                                        <p:attrNameLst>
                                          <p:attrName>style.visibility</p:attrName>
                                        </p:attrNameLst>
                                      </p:cBhvr>
                                      <p:to>
                                        <p:strVal val="visible"/>
                                      </p:to>
                                    </p:set>
                                    <p:animEffect transition="in" filter="dissolve">
                                      <p:cBhvr>
                                        <p:cTn id="63" dur="2000"/>
                                        <p:tgtEl>
                                          <p:spTgt spid="122"/>
                                        </p:tgtEl>
                                      </p:cBhvr>
                                    </p:animEffect>
                                  </p:childTnLst>
                                </p:cTn>
                              </p:par>
                              <p:par>
                                <p:cTn id="64" presetID="9" presetClass="entr" presetSubtype="0" fill="hold" grpId="0" nodeType="withEffect">
                                  <p:stCondLst>
                                    <p:cond delay="0"/>
                                  </p:stCondLst>
                                  <p:childTnLst>
                                    <p:set>
                                      <p:cBhvr>
                                        <p:cTn id="65" dur="1" fill="hold">
                                          <p:stCondLst>
                                            <p:cond delay="0"/>
                                          </p:stCondLst>
                                        </p:cTn>
                                        <p:tgtEl>
                                          <p:spTgt spid="123"/>
                                        </p:tgtEl>
                                        <p:attrNameLst>
                                          <p:attrName>style.visibility</p:attrName>
                                        </p:attrNameLst>
                                      </p:cBhvr>
                                      <p:to>
                                        <p:strVal val="visible"/>
                                      </p:to>
                                    </p:set>
                                    <p:animEffect transition="in" filter="dissolve">
                                      <p:cBhvr>
                                        <p:cTn id="66" dur="2000"/>
                                        <p:tgtEl>
                                          <p:spTgt spid="123"/>
                                        </p:tgtEl>
                                      </p:cBhvr>
                                    </p:animEffect>
                                  </p:childTnLst>
                                </p:cTn>
                              </p:par>
                              <p:par>
                                <p:cTn id="67" presetID="9" presetClass="entr" presetSubtype="0" fill="hold" grpId="0" nodeType="withEffect">
                                  <p:stCondLst>
                                    <p:cond delay="0"/>
                                  </p:stCondLst>
                                  <p:childTnLst>
                                    <p:set>
                                      <p:cBhvr>
                                        <p:cTn id="68" dur="1" fill="hold">
                                          <p:stCondLst>
                                            <p:cond delay="0"/>
                                          </p:stCondLst>
                                        </p:cTn>
                                        <p:tgtEl>
                                          <p:spTgt spid="124"/>
                                        </p:tgtEl>
                                        <p:attrNameLst>
                                          <p:attrName>style.visibility</p:attrName>
                                        </p:attrNameLst>
                                      </p:cBhvr>
                                      <p:to>
                                        <p:strVal val="visible"/>
                                      </p:to>
                                    </p:set>
                                    <p:animEffect transition="in" filter="dissolve">
                                      <p:cBhvr>
                                        <p:cTn id="69" dur="2000"/>
                                        <p:tgtEl>
                                          <p:spTgt spid="124"/>
                                        </p:tgtEl>
                                      </p:cBhvr>
                                    </p:animEffect>
                                  </p:childTnLst>
                                </p:cTn>
                              </p:par>
                              <p:par>
                                <p:cTn id="70" presetID="9" presetClass="entr" presetSubtype="0" fill="hold" grpId="0" nodeType="withEffect">
                                  <p:stCondLst>
                                    <p:cond delay="0"/>
                                  </p:stCondLst>
                                  <p:childTnLst>
                                    <p:set>
                                      <p:cBhvr>
                                        <p:cTn id="71" dur="1" fill="hold">
                                          <p:stCondLst>
                                            <p:cond delay="0"/>
                                          </p:stCondLst>
                                        </p:cTn>
                                        <p:tgtEl>
                                          <p:spTgt spid="125"/>
                                        </p:tgtEl>
                                        <p:attrNameLst>
                                          <p:attrName>style.visibility</p:attrName>
                                        </p:attrNameLst>
                                      </p:cBhvr>
                                      <p:to>
                                        <p:strVal val="visible"/>
                                      </p:to>
                                    </p:set>
                                    <p:animEffect transition="in" filter="dissolve">
                                      <p:cBhvr>
                                        <p:cTn id="72" dur="2000"/>
                                        <p:tgtEl>
                                          <p:spTgt spid="125"/>
                                        </p:tgtEl>
                                      </p:cBhvr>
                                    </p:animEffect>
                                  </p:childTnLst>
                                </p:cTn>
                              </p:par>
                              <p:par>
                                <p:cTn id="73" presetID="9" presetClass="entr" presetSubtype="0" fill="hold" grpId="0" nodeType="withEffect">
                                  <p:stCondLst>
                                    <p:cond delay="0"/>
                                  </p:stCondLst>
                                  <p:childTnLst>
                                    <p:set>
                                      <p:cBhvr>
                                        <p:cTn id="74" dur="1" fill="hold">
                                          <p:stCondLst>
                                            <p:cond delay="0"/>
                                          </p:stCondLst>
                                        </p:cTn>
                                        <p:tgtEl>
                                          <p:spTgt spid="126"/>
                                        </p:tgtEl>
                                        <p:attrNameLst>
                                          <p:attrName>style.visibility</p:attrName>
                                        </p:attrNameLst>
                                      </p:cBhvr>
                                      <p:to>
                                        <p:strVal val="visible"/>
                                      </p:to>
                                    </p:set>
                                    <p:animEffect transition="in" filter="dissolve">
                                      <p:cBhvr>
                                        <p:cTn id="75" dur="2000"/>
                                        <p:tgtEl>
                                          <p:spTgt spid="126"/>
                                        </p:tgtEl>
                                      </p:cBhvr>
                                    </p:animEffect>
                                  </p:childTnLst>
                                </p:cTn>
                              </p:par>
                              <p:par>
                                <p:cTn id="76" presetID="9" presetClass="entr" presetSubtype="0" fill="hold" grpId="0" nodeType="withEffect">
                                  <p:stCondLst>
                                    <p:cond delay="0"/>
                                  </p:stCondLst>
                                  <p:childTnLst>
                                    <p:set>
                                      <p:cBhvr>
                                        <p:cTn id="77" dur="1" fill="hold">
                                          <p:stCondLst>
                                            <p:cond delay="0"/>
                                          </p:stCondLst>
                                        </p:cTn>
                                        <p:tgtEl>
                                          <p:spTgt spid="127"/>
                                        </p:tgtEl>
                                        <p:attrNameLst>
                                          <p:attrName>style.visibility</p:attrName>
                                        </p:attrNameLst>
                                      </p:cBhvr>
                                      <p:to>
                                        <p:strVal val="visible"/>
                                      </p:to>
                                    </p:set>
                                    <p:animEffect transition="in" filter="dissolve">
                                      <p:cBhvr>
                                        <p:cTn id="78" dur="2000"/>
                                        <p:tgtEl>
                                          <p:spTgt spid="127"/>
                                        </p:tgtEl>
                                      </p:cBhvr>
                                    </p:animEffect>
                                  </p:childTnLst>
                                </p:cTn>
                              </p:par>
                              <p:par>
                                <p:cTn id="79" presetID="9" presetClass="entr" presetSubtype="0" fill="hold" grpId="0" nodeType="withEffect">
                                  <p:stCondLst>
                                    <p:cond delay="0"/>
                                  </p:stCondLst>
                                  <p:childTnLst>
                                    <p:set>
                                      <p:cBhvr>
                                        <p:cTn id="80" dur="1" fill="hold">
                                          <p:stCondLst>
                                            <p:cond delay="0"/>
                                          </p:stCondLst>
                                        </p:cTn>
                                        <p:tgtEl>
                                          <p:spTgt spid="128"/>
                                        </p:tgtEl>
                                        <p:attrNameLst>
                                          <p:attrName>style.visibility</p:attrName>
                                        </p:attrNameLst>
                                      </p:cBhvr>
                                      <p:to>
                                        <p:strVal val="visible"/>
                                      </p:to>
                                    </p:set>
                                    <p:animEffect transition="in" filter="dissolve">
                                      <p:cBhvr>
                                        <p:cTn id="81" dur="2000"/>
                                        <p:tgtEl>
                                          <p:spTgt spid="128"/>
                                        </p:tgtEl>
                                      </p:cBhvr>
                                    </p:animEffect>
                                  </p:childTnLst>
                                </p:cTn>
                              </p:par>
                              <p:par>
                                <p:cTn id="82" presetID="9" presetClass="entr" presetSubtype="0" fill="hold" grpId="0" nodeType="withEffect">
                                  <p:stCondLst>
                                    <p:cond delay="0"/>
                                  </p:stCondLst>
                                  <p:childTnLst>
                                    <p:set>
                                      <p:cBhvr>
                                        <p:cTn id="83" dur="1" fill="hold">
                                          <p:stCondLst>
                                            <p:cond delay="0"/>
                                          </p:stCondLst>
                                        </p:cTn>
                                        <p:tgtEl>
                                          <p:spTgt spid="129"/>
                                        </p:tgtEl>
                                        <p:attrNameLst>
                                          <p:attrName>style.visibility</p:attrName>
                                        </p:attrNameLst>
                                      </p:cBhvr>
                                      <p:to>
                                        <p:strVal val="visible"/>
                                      </p:to>
                                    </p:set>
                                    <p:animEffect transition="in" filter="dissolve">
                                      <p:cBhvr>
                                        <p:cTn id="84" dur="2000"/>
                                        <p:tgtEl>
                                          <p:spTgt spid="129"/>
                                        </p:tgtEl>
                                      </p:cBhvr>
                                    </p:animEffect>
                                  </p:childTnLst>
                                </p:cTn>
                              </p:par>
                              <p:par>
                                <p:cTn id="85" presetID="9" presetClass="entr" presetSubtype="0" fill="hold" grpId="0" nodeType="withEffect">
                                  <p:stCondLst>
                                    <p:cond delay="0"/>
                                  </p:stCondLst>
                                  <p:childTnLst>
                                    <p:set>
                                      <p:cBhvr>
                                        <p:cTn id="86" dur="1" fill="hold">
                                          <p:stCondLst>
                                            <p:cond delay="0"/>
                                          </p:stCondLst>
                                        </p:cTn>
                                        <p:tgtEl>
                                          <p:spTgt spid="130"/>
                                        </p:tgtEl>
                                        <p:attrNameLst>
                                          <p:attrName>style.visibility</p:attrName>
                                        </p:attrNameLst>
                                      </p:cBhvr>
                                      <p:to>
                                        <p:strVal val="visible"/>
                                      </p:to>
                                    </p:set>
                                    <p:animEffect transition="in" filter="dissolve">
                                      <p:cBhvr>
                                        <p:cTn id="87" dur="2000"/>
                                        <p:tgtEl>
                                          <p:spTgt spid="130"/>
                                        </p:tgtEl>
                                      </p:cBhvr>
                                    </p:animEffect>
                                  </p:childTnLst>
                                </p:cTn>
                              </p:par>
                              <p:par>
                                <p:cTn id="88" presetID="9" presetClass="entr" presetSubtype="0" fill="hold" grpId="0" nodeType="withEffect">
                                  <p:stCondLst>
                                    <p:cond delay="0"/>
                                  </p:stCondLst>
                                  <p:childTnLst>
                                    <p:set>
                                      <p:cBhvr>
                                        <p:cTn id="89" dur="1" fill="hold">
                                          <p:stCondLst>
                                            <p:cond delay="0"/>
                                          </p:stCondLst>
                                        </p:cTn>
                                        <p:tgtEl>
                                          <p:spTgt spid="131"/>
                                        </p:tgtEl>
                                        <p:attrNameLst>
                                          <p:attrName>style.visibility</p:attrName>
                                        </p:attrNameLst>
                                      </p:cBhvr>
                                      <p:to>
                                        <p:strVal val="visible"/>
                                      </p:to>
                                    </p:set>
                                    <p:animEffect transition="in" filter="dissolve">
                                      <p:cBhvr>
                                        <p:cTn id="90" dur="2000"/>
                                        <p:tgtEl>
                                          <p:spTgt spid="131"/>
                                        </p:tgtEl>
                                      </p:cBhvr>
                                    </p:animEffect>
                                  </p:childTnLst>
                                </p:cTn>
                              </p:par>
                              <p:par>
                                <p:cTn id="91" presetID="9" presetClass="entr" presetSubtype="0" fill="hold" grpId="0" nodeType="withEffect">
                                  <p:stCondLst>
                                    <p:cond delay="0"/>
                                  </p:stCondLst>
                                  <p:childTnLst>
                                    <p:set>
                                      <p:cBhvr>
                                        <p:cTn id="92" dur="1" fill="hold">
                                          <p:stCondLst>
                                            <p:cond delay="0"/>
                                          </p:stCondLst>
                                        </p:cTn>
                                        <p:tgtEl>
                                          <p:spTgt spid="132"/>
                                        </p:tgtEl>
                                        <p:attrNameLst>
                                          <p:attrName>style.visibility</p:attrName>
                                        </p:attrNameLst>
                                      </p:cBhvr>
                                      <p:to>
                                        <p:strVal val="visible"/>
                                      </p:to>
                                    </p:set>
                                    <p:animEffect transition="in" filter="dissolve">
                                      <p:cBhvr>
                                        <p:cTn id="93" dur="2000"/>
                                        <p:tgtEl>
                                          <p:spTgt spid="132"/>
                                        </p:tgtEl>
                                      </p:cBhvr>
                                    </p:animEffect>
                                  </p:childTnLst>
                                </p:cTn>
                              </p:par>
                              <p:par>
                                <p:cTn id="94" presetID="9" presetClass="entr" presetSubtype="0" fill="hold" grpId="0" nodeType="withEffect">
                                  <p:stCondLst>
                                    <p:cond delay="0"/>
                                  </p:stCondLst>
                                  <p:childTnLst>
                                    <p:set>
                                      <p:cBhvr>
                                        <p:cTn id="95" dur="1" fill="hold">
                                          <p:stCondLst>
                                            <p:cond delay="0"/>
                                          </p:stCondLst>
                                        </p:cTn>
                                        <p:tgtEl>
                                          <p:spTgt spid="133"/>
                                        </p:tgtEl>
                                        <p:attrNameLst>
                                          <p:attrName>style.visibility</p:attrName>
                                        </p:attrNameLst>
                                      </p:cBhvr>
                                      <p:to>
                                        <p:strVal val="visible"/>
                                      </p:to>
                                    </p:set>
                                    <p:animEffect transition="in" filter="dissolve">
                                      <p:cBhvr>
                                        <p:cTn id="96" dur="2000"/>
                                        <p:tgtEl>
                                          <p:spTgt spid="133"/>
                                        </p:tgtEl>
                                      </p:cBhvr>
                                    </p:animEffect>
                                  </p:childTnLst>
                                </p:cTn>
                              </p:par>
                              <p:par>
                                <p:cTn id="97" presetID="9" presetClass="entr" presetSubtype="0" fill="hold" grpId="0" nodeType="withEffect">
                                  <p:stCondLst>
                                    <p:cond delay="0"/>
                                  </p:stCondLst>
                                  <p:childTnLst>
                                    <p:set>
                                      <p:cBhvr>
                                        <p:cTn id="98" dur="1" fill="hold">
                                          <p:stCondLst>
                                            <p:cond delay="0"/>
                                          </p:stCondLst>
                                        </p:cTn>
                                        <p:tgtEl>
                                          <p:spTgt spid="134"/>
                                        </p:tgtEl>
                                        <p:attrNameLst>
                                          <p:attrName>style.visibility</p:attrName>
                                        </p:attrNameLst>
                                      </p:cBhvr>
                                      <p:to>
                                        <p:strVal val="visible"/>
                                      </p:to>
                                    </p:set>
                                    <p:animEffect transition="in" filter="dissolve">
                                      <p:cBhvr>
                                        <p:cTn id="99" dur="2000"/>
                                        <p:tgtEl>
                                          <p:spTgt spid="134"/>
                                        </p:tgtEl>
                                      </p:cBhvr>
                                    </p:animEffect>
                                  </p:childTnLst>
                                </p:cTn>
                              </p:par>
                              <p:par>
                                <p:cTn id="100" presetID="9" presetClass="entr" presetSubtype="0" fill="hold" grpId="0" nodeType="withEffect">
                                  <p:stCondLst>
                                    <p:cond delay="0"/>
                                  </p:stCondLst>
                                  <p:childTnLst>
                                    <p:set>
                                      <p:cBhvr>
                                        <p:cTn id="101" dur="1" fill="hold">
                                          <p:stCondLst>
                                            <p:cond delay="0"/>
                                          </p:stCondLst>
                                        </p:cTn>
                                        <p:tgtEl>
                                          <p:spTgt spid="135"/>
                                        </p:tgtEl>
                                        <p:attrNameLst>
                                          <p:attrName>style.visibility</p:attrName>
                                        </p:attrNameLst>
                                      </p:cBhvr>
                                      <p:to>
                                        <p:strVal val="visible"/>
                                      </p:to>
                                    </p:set>
                                    <p:animEffect transition="in" filter="dissolve">
                                      <p:cBhvr>
                                        <p:cTn id="102" dur="2000"/>
                                        <p:tgtEl>
                                          <p:spTgt spid="135"/>
                                        </p:tgtEl>
                                      </p:cBhvr>
                                    </p:animEffect>
                                  </p:childTnLst>
                                </p:cTn>
                              </p:par>
                              <p:par>
                                <p:cTn id="103" presetID="9" presetClass="entr" presetSubtype="0" fill="hold" grpId="0" nodeType="withEffect">
                                  <p:stCondLst>
                                    <p:cond delay="0"/>
                                  </p:stCondLst>
                                  <p:childTnLst>
                                    <p:set>
                                      <p:cBhvr>
                                        <p:cTn id="104" dur="1" fill="hold">
                                          <p:stCondLst>
                                            <p:cond delay="0"/>
                                          </p:stCondLst>
                                        </p:cTn>
                                        <p:tgtEl>
                                          <p:spTgt spid="136"/>
                                        </p:tgtEl>
                                        <p:attrNameLst>
                                          <p:attrName>style.visibility</p:attrName>
                                        </p:attrNameLst>
                                      </p:cBhvr>
                                      <p:to>
                                        <p:strVal val="visible"/>
                                      </p:to>
                                    </p:set>
                                    <p:animEffect transition="in" filter="dissolve">
                                      <p:cBhvr>
                                        <p:cTn id="105" dur="2000"/>
                                        <p:tgtEl>
                                          <p:spTgt spid="136"/>
                                        </p:tgtEl>
                                      </p:cBhvr>
                                    </p:animEffect>
                                  </p:childTnLst>
                                </p:cTn>
                              </p:par>
                              <p:par>
                                <p:cTn id="106" presetID="9" presetClass="entr" presetSubtype="0" fill="hold" grpId="0" nodeType="withEffect">
                                  <p:stCondLst>
                                    <p:cond delay="0"/>
                                  </p:stCondLst>
                                  <p:childTnLst>
                                    <p:set>
                                      <p:cBhvr>
                                        <p:cTn id="107" dur="1" fill="hold">
                                          <p:stCondLst>
                                            <p:cond delay="0"/>
                                          </p:stCondLst>
                                        </p:cTn>
                                        <p:tgtEl>
                                          <p:spTgt spid="137"/>
                                        </p:tgtEl>
                                        <p:attrNameLst>
                                          <p:attrName>style.visibility</p:attrName>
                                        </p:attrNameLst>
                                      </p:cBhvr>
                                      <p:to>
                                        <p:strVal val="visible"/>
                                      </p:to>
                                    </p:set>
                                    <p:animEffect transition="in" filter="dissolve">
                                      <p:cBhvr>
                                        <p:cTn id="108" dur="2000"/>
                                        <p:tgtEl>
                                          <p:spTgt spid="137"/>
                                        </p:tgtEl>
                                      </p:cBhvr>
                                    </p:animEffect>
                                  </p:childTnLst>
                                </p:cTn>
                              </p:par>
                              <p:par>
                                <p:cTn id="109" presetID="9" presetClass="exit" presetSubtype="0" fill="hold" grpId="0" nodeType="withEffect">
                                  <p:stCondLst>
                                    <p:cond delay="0"/>
                                  </p:stCondLst>
                                  <p:childTnLst>
                                    <p:animEffect transition="out" filter="dissolve">
                                      <p:cBhvr>
                                        <p:cTn id="110" dur="2000"/>
                                        <p:tgtEl>
                                          <p:spTgt spid="4"/>
                                        </p:tgtEl>
                                      </p:cBhvr>
                                    </p:animEffect>
                                    <p:set>
                                      <p:cBhvr>
                                        <p:cTn id="111" dur="1" fill="hold">
                                          <p:stCondLst>
                                            <p:cond delay="1999"/>
                                          </p:stCondLst>
                                        </p:cTn>
                                        <p:tgtEl>
                                          <p:spTgt spid="4"/>
                                        </p:tgtEl>
                                        <p:attrNameLst>
                                          <p:attrName>style.visibility</p:attrName>
                                        </p:attrNameLst>
                                      </p:cBhvr>
                                      <p:to>
                                        <p:strVal val="hidden"/>
                                      </p:to>
                                    </p:set>
                                  </p:childTnLst>
                                </p:cTn>
                              </p:par>
                              <p:par>
                                <p:cTn id="112" presetID="9" presetClass="exit" presetSubtype="0" fill="hold" grpId="0" nodeType="withEffect">
                                  <p:stCondLst>
                                    <p:cond delay="0"/>
                                  </p:stCondLst>
                                  <p:childTnLst>
                                    <p:animEffect transition="out" filter="dissolve">
                                      <p:cBhvr>
                                        <p:cTn id="113" dur="2000"/>
                                        <p:tgtEl>
                                          <p:spTgt spid="55"/>
                                        </p:tgtEl>
                                      </p:cBhvr>
                                    </p:animEffect>
                                    <p:set>
                                      <p:cBhvr>
                                        <p:cTn id="114" dur="1" fill="hold">
                                          <p:stCondLst>
                                            <p:cond delay="1999"/>
                                          </p:stCondLst>
                                        </p:cTn>
                                        <p:tgtEl>
                                          <p:spTgt spid="55"/>
                                        </p:tgtEl>
                                        <p:attrNameLst>
                                          <p:attrName>style.visibility</p:attrName>
                                        </p:attrNameLst>
                                      </p:cBhvr>
                                      <p:to>
                                        <p:strVal val="hidden"/>
                                      </p:to>
                                    </p:set>
                                  </p:childTnLst>
                                </p:cTn>
                              </p:par>
                              <p:par>
                                <p:cTn id="115" presetID="9" presetClass="exit" presetSubtype="0" fill="hold" grpId="0" nodeType="withEffect">
                                  <p:stCondLst>
                                    <p:cond delay="0"/>
                                  </p:stCondLst>
                                  <p:childTnLst>
                                    <p:animEffect transition="out" filter="dissolve">
                                      <p:cBhvr>
                                        <p:cTn id="116" dur="2000"/>
                                        <p:tgtEl>
                                          <p:spTgt spid="61"/>
                                        </p:tgtEl>
                                      </p:cBhvr>
                                    </p:animEffect>
                                    <p:set>
                                      <p:cBhvr>
                                        <p:cTn id="117" dur="1" fill="hold">
                                          <p:stCondLst>
                                            <p:cond delay="1999"/>
                                          </p:stCondLst>
                                        </p:cTn>
                                        <p:tgtEl>
                                          <p:spTgt spid="61"/>
                                        </p:tgtEl>
                                        <p:attrNameLst>
                                          <p:attrName>style.visibility</p:attrName>
                                        </p:attrNameLst>
                                      </p:cBhvr>
                                      <p:to>
                                        <p:strVal val="hidden"/>
                                      </p:to>
                                    </p:set>
                                  </p:childTnLst>
                                </p:cTn>
                              </p:par>
                              <p:par>
                                <p:cTn id="118" presetID="9" presetClass="exit" presetSubtype="0" fill="hold" grpId="0" nodeType="withEffect">
                                  <p:stCondLst>
                                    <p:cond delay="0"/>
                                  </p:stCondLst>
                                  <p:childTnLst>
                                    <p:animEffect transition="out" filter="dissolve">
                                      <p:cBhvr>
                                        <p:cTn id="119" dur="2000"/>
                                        <p:tgtEl>
                                          <p:spTgt spid="64"/>
                                        </p:tgtEl>
                                      </p:cBhvr>
                                    </p:animEffect>
                                    <p:set>
                                      <p:cBhvr>
                                        <p:cTn id="120" dur="1" fill="hold">
                                          <p:stCondLst>
                                            <p:cond delay="1999"/>
                                          </p:stCondLst>
                                        </p:cTn>
                                        <p:tgtEl>
                                          <p:spTgt spid="64"/>
                                        </p:tgtEl>
                                        <p:attrNameLst>
                                          <p:attrName>style.visibility</p:attrName>
                                        </p:attrNameLst>
                                      </p:cBhvr>
                                      <p:to>
                                        <p:strVal val="hidden"/>
                                      </p:to>
                                    </p:set>
                                  </p:childTnLst>
                                </p:cTn>
                              </p:par>
                              <p:par>
                                <p:cTn id="121" presetID="9" presetClass="exit" presetSubtype="0" fill="hold" grpId="0" nodeType="withEffect">
                                  <p:stCondLst>
                                    <p:cond delay="0"/>
                                  </p:stCondLst>
                                  <p:childTnLst>
                                    <p:animEffect transition="out" filter="dissolve">
                                      <p:cBhvr>
                                        <p:cTn id="122" dur="2000"/>
                                        <p:tgtEl>
                                          <p:spTgt spid="65"/>
                                        </p:tgtEl>
                                      </p:cBhvr>
                                    </p:animEffect>
                                    <p:set>
                                      <p:cBhvr>
                                        <p:cTn id="123" dur="1" fill="hold">
                                          <p:stCondLst>
                                            <p:cond delay="1999"/>
                                          </p:stCondLst>
                                        </p:cTn>
                                        <p:tgtEl>
                                          <p:spTgt spid="65"/>
                                        </p:tgtEl>
                                        <p:attrNameLst>
                                          <p:attrName>style.visibility</p:attrName>
                                        </p:attrNameLst>
                                      </p:cBhvr>
                                      <p:to>
                                        <p:strVal val="hidden"/>
                                      </p:to>
                                    </p:set>
                                  </p:childTnLst>
                                </p:cTn>
                              </p:par>
                              <p:par>
                                <p:cTn id="124" presetID="9" presetClass="exit" presetSubtype="0" fill="hold" grpId="0" nodeType="withEffect">
                                  <p:stCondLst>
                                    <p:cond delay="0"/>
                                  </p:stCondLst>
                                  <p:childTnLst>
                                    <p:animEffect transition="out" filter="dissolve">
                                      <p:cBhvr>
                                        <p:cTn id="125" dur="2000"/>
                                        <p:tgtEl>
                                          <p:spTgt spid="67"/>
                                        </p:tgtEl>
                                      </p:cBhvr>
                                    </p:animEffect>
                                    <p:set>
                                      <p:cBhvr>
                                        <p:cTn id="126" dur="1" fill="hold">
                                          <p:stCondLst>
                                            <p:cond delay="1999"/>
                                          </p:stCondLst>
                                        </p:cTn>
                                        <p:tgtEl>
                                          <p:spTgt spid="67"/>
                                        </p:tgtEl>
                                        <p:attrNameLst>
                                          <p:attrName>style.visibility</p:attrName>
                                        </p:attrNameLst>
                                      </p:cBhvr>
                                      <p:to>
                                        <p:strVal val="hidden"/>
                                      </p:to>
                                    </p:set>
                                  </p:childTnLst>
                                </p:cTn>
                              </p:par>
                              <p:par>
                                <p:cTn id="127" presetID="9" presetClass="exit" presetSubtype="0" fill="hold" grpId="0" nodeType="withEffect">
                                  <p:stCondLst>
                                    <p:cond delay="0"/>
                                  </p:stCondLst>
                                  <p:childTnLst>
                                    <p:animEffect transition="out" filter="dissolve">
                                      <p:cBhvr>
                                        <p:cTn id="128" dur="2000"/>
                                        <p:tgtEl>
                                          <p:spTgt spid="68"/>
                                        </p:tgtEl>
                                      </p:cBhvr>
                                    </p:animEffect>
                                    <p:set>
                                      <p:cBhvr>
                                        <p:cTn id="129" dur="1" fill="hold">
                                          <p:stCondLst>
                                            <p:cond delay="1999"/>
                                          </p:stCondLst>
                                        </p:cTn>
                                        <p:tgtEl>
                                          <p:spTgt spid="68"/>
                                        </p:tgtEl>
                                        <p:attrNameLst>
                                          <p:attrName>style.visibility</p:attrName>
                                        </p:attrNameLst>
                                      </p:cBhvr>
                                      <p:to>
                                        <p:strVal val="hidden"/>
                                      </p:to>
                                    </p:set>
                                  </p:childTnLst>
                                </p:cTn>
                              </p:par>
                              <p:par>
                                <p:cTn id="130" presetID="9" presetClass="exit" presetSubtype="0" fill="hold" grpId="0" nodeType="withEffect">
                                  <p:stCondLst>
                                    <p:cond delay="0"/>
                                  </p:stCondLst>
                                  <p:childTnLst>
                                    <p:animEffect transition="out" filter="dissolve">
                                      <p:cBhvr>
                                        <p:cTn id="131" dur="2000"/>
                                        <p:tgtEl>
                                          <p:spTgt spid="69"/>
                                        </p:tgtEl>
                                      </p:cBhvr>
                                    </p:animEffect>
                                    <p:set>
                                      <p:cBhvr>
                                        <p:cTn id="132" dur="1" fill="hold">
                                          <p:stCondLst>
                                            <p:cond delay="1999"/>
                                          </p:stCondLst>
                                        </p:cTn>
                                        <p:tgtEl>
                                          <p:spTgt spid="69"/>
                                        </p:tgtEl>
                                        <p:attrNameLst>
                                          <p:attrName>style.visibility</p:attrName>
                                        </p:attrNameLst>
                                      </p:cBhvr>
                                      <p:to>
                                        <p:strVal val="hidden"/>
                                      </p:to>
                                    </p:set>
                                  </p:childTnLst>
                                </p:cTn>
                              </p:par>
                              <p:par>
                                <p:cTn id="133" presetID="9" presetClass="exit" presetSubtype="0" fill="hold" grpId="0" nodeType="withEffect">
                                  <p:stCondLst>
                                    <p:cond delay="0"/>
                                  </p:stCondLst>
                                  <p:childTnLst>
                                    <p:animEffect transition="out" filter="dissolve">
                                      <p:cBhvr>
                                        <p:cTn id="134" dur="2000"/>
                                        <p:tgtEl>
                                          <p:spTgt spid="70"/>
                                        </p:tgtEl>
                                      </p:cBhvr>
                                    </p:animEffect>
                                    <p:set>
                                      <p:cBhvr>
                                        <p:cTn id="135" dur="1" fill="hold">
                                          <p:stCondLst>
                                            <p:cond delay="1999"/>
                                          </p:stCondLst>
                                        </p:cTn>
                                        <p:tgtEl>
                                          <p:spTgt spid="70"/>
                                        </p:tgtEl>
                                        <p:attrNameLst>
                                          <p:attrName>style.visibility</p:attrName>
                                        </p:attrNameLst>
                                      </p:cBhvr>
                                      <p:to>
                                        <p:strVal val="hidden"/>
                                      </p:to>
                                    </p:set>
                                  </p:childTnLst>
                                </p:cTn>
                              </p:par>
                              <p:par>
                                <p:cTn id="136" presetID="9" presetClass="exit" presetSubtype="0" fill="hold" grpId="0" nodeType="withEffect">
                                  <p:stCondLst>
                                    <p:cond delay="0"/>
                                  </p:stCondLst>
                                  <p:childTnLst>
                                    <p:animEffect transition="out" filter="dissolve">
                                      <p:cBhvr>
                                        <p:cTn id="137" dur="2000"/>
                                        <p:tgtEl>
                                          <p:spTgt spid="71"/>
                                        </p:tgtEl>
                                      </p:cBhvr>
                                    </p:animEffect>
                                    <p:set>
                                      <p:cBhvr>
                                        <p:cTn id="138" dur="1" fill="hold">
                                          <p:stCondLst>
                                            <p:cond delay="1999"/>
                                          </p:stCondLst>
                                        </p:cTn>
                                        <p:tgtEl>
                                          <p:spTgt spid="71"/>
                                        </p:tgtEl>
                                        <p:attrNameLst>
                                          <p:attrName>style.visibility</p:attrName>
                                        </p:attrNameLst>
                                      </p:cBhvr>
                                      <p:to>
                                        <p:strVal val="hidden"/>
                                      </p:to>
                                    </p:set>
                                  </p:childTnLst>
                                </p:cTn>
                              </p:par>
                              <p:par>
                                <p:cTn id="139" presetID="9" presetClass="exit" presetSubtype="0" fill="hold" grpId="0" nodeType="withEffect">
                                  <p:stCondLst>
                                    <p:cond delay="0"/>
                                  </p:stCondLst>
                                  <p:childTnLst>
                                    <p:animEffect transition="out" filter="dissolve">
                                      <p:cBhvr>
                                        <p:cTn id="140" dur="2000"/>
                                        <p:tgtEl>
                                          <p:spTgt spid="72"/>
                                        </p:tgtEl>
                                      </p:cBhvr>
                                    </p:animEffect>
                                    <p:set>
                                      <p:cBhvr>
                                        <p:cTn id="141" dur="1" fill="hold">
                                          <p:stCondLst>
                                            <p:cond delay="1999"/>
                                          </p:stCondLst>
                                        </p:cTn>
                                        <p:tgtEl>
                                          <p:spTgt spid="72"/>
                                        </p:tgtEl>
                                        <p:attrNameLst>
                                          <p:attrName>style.visibility</p:attrName>
                                        </p:attrNameLst>
                                      </p:cBhvr>
                                      <p:to>
                                        <p:strVal val="hidden"/>
                                      </p:to>
                                    </p:set>
                                  </p:childTnLst>
                                </p:cTn>
                              </p:par>
                              <p:par>
                                <p:cTn id="142" presetID="9" presetClass="exit" presetSubtype="0" fill="hold" grpId="0" nodeType="withEffect">
                                  <p:stCondLst>
                                    <p:cond delay="0"/>
                                  </p:stCondLst>
                                  <p:childTnLst>
                                    <p:animEffect transition="out" filter="dissolve">
                                      <p:cBhvr>
                                        <p:cTn id="143" dur="2000"/>
                                        <p:tgtEl>
                                          <p:spTgt spid="73"/>
                                        </p:tgtEl>
                                      </p:cBhvr>
                                    </p:animEffect>
                                    <p:set>
                                      <p:cBhvr>
                                        <p:cTn id="144" dur="1" fill="hold">
                                          <p:stCondLst>
                                            <p:cond delay="1999"/>
                                          </p:stCondLst>
                                        </p:cTn>
                                        <p:tgtEl>
                                          <p:spTgt spid="73"/>
                                        </p:tgtEl>
                                        <p:attrNameLst>
                                          <p:attrName>style.visibility</p:attrName>
                                        </p:attrNameLst>
                                      </p:cBhvr>
                                      <p:to>
                                        <p:strVal val="hidden"/>
                                      </p:to>
                                    </p:set>
                                  </p:childTnLst>
                                </p:cTn>
                              </p:par>
                              <p:par>
                                <p:cTn id="145" presetID="9" presetClass="exit" presetSubtype="0" fill="hold" grpId="0" nodeType="withEffect">
                                  <p:stCondLst>
                                    <p:cond delay="0"/>
                                  </p:stCondLst>
                                  <p:childTnLst>
                                    <p:animEffect transition="out" filter="dissolve">
                                      <p:cBhvr>
                                        <p:cTn id="146" dur="2000"/>
                                        <p:tgtEl>
                                          <p:spTgt spid="74"/>
                                        </p:tgtEl>
                                      </p:cBhvr>
                                    </p:animEffect>
                                    <p:set>
                                      <p:cBhvr>
                                        <p:cTn id="147" dur="1" fill="hold">
                                          <p:stCondLst>
                                            <p:cond delay="1999"/>
                                          </p:stCondLst>
                                        </p:cTn>
                                        <p:tgtEl>
                                          <p:spTgt spid="74"/>
                                        </p:tgtEl>
                                        <p:attrNameLst>
                                          <p:attrName>style.visibility</p:attrName>
                                        </p:attrNameLst>
                                      </p:cBhvr>
                                      <p:to>
                                        <p:strVal val="hidden"/>
                                      </p:to>
                                    </p:set>
                                  </p:childTnLst>
                                </p:cTn>
                              </p:par>
                              <p:par>
                                <p:cTn id="148" presetID="9" presetClass="exit" presetSubtype="0" fill="hold" grpId="0" nodeType="withEffect">
                                  <p:stCondLst>
                                    <p:cond delay="0"/>
                                  </p:stCondLst>
                                  <p:childTnLst>
                                    <p:animEffect transition="out" filter="dissolve">
                                      <p:cBhvr>
                                        <p:cTn id="149" dur="2000"/>
                                        <p:tgtEl>
                                          <p:spTgt spid="75"/>
                                        </p:tgtEl>
                                      </p:cBhvr>
                                    </p:animEffect>
                                    <p:set>
                                      <p:cBhvr>
                                        <p:cTn id="150" dur="1" fill="hold">
                                          <p:stCondLst>
                                            <p:cond delay="1999"/>
                                          </p:stCondLst>
                                        </p:cTn>
                                        <p:tgtEl>
                                          <p:spTgt spid="75"/>
                                        </p:tgtEl>
                                        <p:attrNameLst>
                                          <p:attrName>style.visibility</p:attrName>
                                        </p:attrNameLst>
                                      </p:cBhvr>
                                      <p:to>
                                        <p:strVal val="hidden"/>
                                      </p:to>
                                    </p:set>
                                  </p:childTnLst>
                                </p:cTn>
                              </p:par>
                              <p:par>
                                <p:cTn id="151" presetID="9" presetClass="exit" presetSubtype="0" fill="hold" grpId="0" nodeType="withEffect">
                                  <p:stCondLst>
                                    <p:cond delay="0"/>
                                  </p:stCondLst>
                                  <p:childTnLst>
                                    <p:animEffect transition="out" filter="dissolve">
                                      <p:cBhvr>
                                        <p:cTn id="152" dur="2000"/>
                                        <p:tgtEl>
                                          <p:spTgt spid="76"/>
                                        </p:tgtEl>
                                      </p:cBhvr>
                                    </p:animEffect>
                                    <p:set>
                                      <p:cBhvr>
                                        <p:cTn id="153" dur="1" fill="hold">
                                          <p:stCondLst>
                                            <p:cond delay="1999"/>
                                          </p:stCondLst>
                                        </p:cTn>
                                        <p:tgtEl>
                                          <p:spTgt spid="76"/>
                                        </p:tgtEl>
                                        <p:attrNameLst>
                                          <p:attrName>style.visibility</p:attrName>
                                        </p:attrNameLst>
                                      </p:cBhvr>
                                      <p:to>
                                        <p:strVal val="hidden"/>
                                      </p:to>
                                    </p:set>
                                  </p:childTnLst>
                                </p:cTn>
                              </p:par>
                              <p:par>
                                <p:cTn id="154" presetID="9" presetClass="exit" presetSubtype="0" fill="hold" grpId="0" nodeType="withEffect">
                                  <p:stCondLst>
                                    <p:cond delay="0"/>
                                  </p:stCondLst>
                                  <p:childTnLst>
                                    <p:animEffect transition="out" filter="dissolve">
                                      <p:cBhvr>
                                        <p:cTn id="155" dur="2000"/>
                                        <p:tgtEl>
                                          <p:spTgt spid="78"/>
                                        </p:tgtEl>
                                      </p:cBhvr>
                                    </p:animEffect>
                                    <p:set>
                                      <p:cBhvr>
                                        <p:cTn id="156" dur="1" fill="hold">
                                          <p:stCondLst>
                                            <p:cond delay="1999"/>
                                          </p:stCondLst>
                                        </p:cTn>
                                        <p:tgtEl>
                                          <p:spTgt spid="78"/>
                                        </p:tgtEl>
                                        <p:attrNameLst>
                                          <p:attrName>style.visibility</p:attrName>
                                        </p:attrNameLst>
                                      </p:cBhvr>
                                      <p:to>
                                        <p:strVal val="hidden"/>
                                      </p:to>
                                    </p:set>
                                  </p:childTnLst>
                                </p:cTn>
                              </p:par>
                              <p:par>
                                <p:cTn id="157" presetID="9" presetClass="exit" presetSubtype="0" fill="hold" grpId="0" nodeType="withEffect">
                                  <p:stCondLst>
                                    <p:cond delay="0"/>
                                  </p:stCondLst>
                                  <p:childTnLst>
                                    <p:animEffect transition="out" filter="dissolve">
                                      <p:cBhvr>
                                        <p:cTn id="158" dur="2000"/>
                                        <p:tgtEl>
                                          <p:spTgt spid="80"/>
                                        </p:tgtEl>
                                      </p:cBhvr>
                                    </p:animEffect>
                                    <p:set>
                                      <p:cBhvr>
                                        <p:cTn id="159" dur="1" fill="hold">
                                          <p:stCondLst>
                                            <p:cond delay="1999"/>
                                          </p:stCondLst>
                                        </p:cTn>
                                        <p:tgtEl>
                                          <p:spTgt spid="80"/>
                                        </p:tgtEl>
                                        <p:attrNameLst>
                                          <p:attrName>style.visibility</p:attrName>
                                        </p:attrNameLst>
                                      </p:cBhvr>
                                      <p:to>
                                        <p:strVal val="hidden"/>
                                      </p:to>
                                    </p:set>
                                  </p:childTnLst>
                                </p:cTn>
                              </p:par>
                              <p:par>
                                <p:cTn id="160" presetID="9" presetClass="exit" presetSubtype="0" fill="hold" grpId="0" nodeType="withEffect">
                                  <p:stCondLst>
                                    <p:cond delay="0"/>
                                  </p:stCondLst>
                                  <p:childTnLst>
                                    <p:animEffect transition="out" filter="dissolve">
                                      <p:cBhvr>
                                        <p:cTn id="161" dur="2000"/>
                                        <p:tgtEl>
                                          <p:spTgt spid="81"/>
                                        </p:tgtEl>
                                      </p:cBhvr>
                                    </p:animEffect>
                                    <p:set>
                                      <p:cBhvr>
                                        <p:cTn id="162" dur="1" fill="hold">
                                          <p:stCondLst>
                                            <p:cond delay="1999"/>
                                          </p:stCondLst>
                                        </p:cTn>
                                        <p:tgtEl>
                                          <p:spTgt spid="81"/>
                                        </p:tgtEl>
                                        <p:attrNameLst>
                                          <p:attrName>style.visibility</p:attrName>
                                        </p:attrNameLst>
                                      </p:cBhvr>
                                      <p:to>
                                        <p:strVal val="hidden"/>
                                      </p:to>
                                    </p:set>
                                  </p:childTnLst>
                                </p:cTn>
                              </p:par>
                              <p:par>
                                <p:cTn id="163" presetID="9" presetClass="exit" presetSubtype="0" fill="hold" grpId="0" nodeType="withEffect">
                                  <p:stCondLst>
                                    <p:cond delay="0"/>
                                  </p:stCondLst>
                                  <p:childTnLst>
                                    <p:animEffect transition="out" filter="dissolve">
                                      <p:cBhvr>
                                        <p:cTn id="164" dur="2000"/>
                                        <p:tgtEl>
                                          <p:spTgt spid="82"/>
                                        </p:tgtEl>
                                      </p:cBhvr>
                                    </p:animEffect>
                                    <p:set>
                                      <p:cBhvr>
                                        <p:cTn id="165" dur="1" fill="hold">
                                          <p:stCondLst>
                                            <p:cond delay="1999"/>
                                          </p:stCondLst>
                                        </p:cTn>
                                        <p:tgtEl>
                                          <p:spTgt spid="82"/>
                                        </p:tgtEl>
                                        <p:attrNameLst>
                                          <p:attrName>style.visibility</p:attrName>
                                        </p:attrNameLst>
                                      </p:cBhvr>
                                      <p:to>
                                        <p:strVal val="hidden"/>
                                      </p:to>
                                    </p:set>
                                  </p:childTnLst>
                                </p:cTn>
                              </p:par>
                              <p:par>
                                <p:cTn id="166" presetID="9" presetClass="exit" presetSubtype="0" fill="hold" grpId="0" nodeType="withEffect">
                                  <p:stCondLst>
                                    <p:cond delay="0"/>
                                  </p:stCondLst>
                                  <p:childTnLst>
                                    <p:animEffect transition="out" filter="dissolve">
                                      <p:cBhvr>
                                        <p:cTn id="167" dur="2000"/>
                                        <p:tgtEl>
                                          <p:spTgt spid="83"/>
                                        </p:tgtEl>
                                      </p:cBhvr>
                                    </p:animEffect>
                                    <p:set>
                                      <p:cBhvr>
                                        <p:cTn id="168" dur="1" fill="hold">
                                          <p:stCondLst>
                                            <p:cond delay="1999"/>
                                          </p:stCondLst>
                                        </p:cTn>
                                        <p:tgtEl>
                                          <p:spTgt spid="83"/>
                                        </p:tgtEl>
                                        <p:attrNameLst>
                                          <p:attrName>style.visibility</p:attrName>
                                        </p:attrNameLst>
                                      </p:cBhvr>
                                      <p:to>
                                        <p:strVal val="hidden"/>
                                      </p:to>
                                    </p:set>
                                  </p:childTnLst>
                                </p:cTn>
                              </p:par>
                              <p:par>
                                <p:cTn id="169" presetID="9" presetClass="exit" presetSubtype="0" fill="hold" grpId="0" nodeType="withEffect">
                                  <p:stCondLst>
                                    <p:cond delay="0"/>
                                  </p:stCondLst>
                                  <p:childTnLst>
                                    <p:animEffect transition="out" filter="dissolve">
                                      <p:cBhvr>
                                        <p:cTn id="170" dur="2000"/>
                                        <p:tgtEl>
                                          <p:spTgt spid="85"/>
                                        </p:tgtEl>
                                      </p:cBhvr>
                                    </p:animEffect>
                                    <p:set>
                                      <p:cBhvr>
                                        <p:cTn id="171" dur="1" fill="hold">
                                          <p:stCondLst>
                                            <p:cond delay="1999"/>
                                          </p:stCondLst>
                                        </p:cTn>
                                        <p:tgtEl>
                                          <p:spTgt spid="85"/>
                                        </p:tgtEl>
                                        <p:attrNameLst>
                                          <p:attrName>style.visibility</p:attrName>
                                        </p:attrNameLst>
                                      </p:cBhvr>
                                      <p:to>
                                        <p:strVal val="hidden"/>
                                      </p:to>
                                    </p:set>
                                  </p:childTnLst>
                                </p:cTn>
                              </p:par>
                              <p:par>
                                <p:cTn id="172" presetID="9" presetClass="exit" presetSubtype="0" fill="hold" grpId="0" nodeType="withEffect">
                                  <p:stCondLst>
                                    <p:cond delay="0"/>
                                  </p:stCondLst>
                                  <p:childTnLst>
                                    <p:animEffect transition="out" filter="dissolve">
                                      <p:cBhvr>
                                        <p:cTn id="173" dur="2000"/>
                                        <p:tgtEl>
                                          <p:spTgt spid="86"/>
                                        </p:tgtEl>
                                      </p:cBhvr>
                                    </p:animEffect>
                                    <p:set>
                                      <p:cBhvr>
                                        <p:cTn id="174" dur="1" fill="hold">
                                          <p:stCondLst>
                                            <p:cond delay="1999"/>
                                          </p:stCondLst>
                                        </p:cTn>
                                        <p:tgtEl>
                                          <p:spTgt spid="86"/>
                                        </p:tgtEl>
                                        <p:attrNameLst>
                                          <p:attrName>style.visibility</p:attrName>
                                        </p:attrNameLst>
                                      </p:cBhvr>
                                      <p:to>
                                        <p:strVal val="hidden"/>
                                      </p:to>
                                    </p:set>
                                  </p:childTnLst>
                                </p:cTn>
                              </p:par>
                              <p:par>
                                <p:cTn id="175" presetID="9" presetClass="exit" presetSubtype="0" fill="hold" grpId="0" nodeType="withEffect">
                                  <p:stCondLst>
                                    <p:cond delay="0"/>
                                  </p:stCondLst>
                                  <p:childTnLst>
                                    <p:animEffect transition="out" filter="dissolve">
                                      <p:cBhvr>
                                        <p:cTn id="176" dur="2000"/>
                                        <p:tgtEl>
                                          <p:spTgt spid="87"/>
                                        </p:tgtEl>
                                      </p:cBhvr>
                                    </p:animEffect>
                                    <p:set>
                                      <p:cBhvr>
                                        <p:cTn id="177" dur="1" fill="hold">
                                          <p:stCondLst>
                                            <p:cond delay="1999"/>
                                          </p:stCondLst>
                                        </p:cTn>
                                        <p:tgtEl>
                                          <p:spTgt spid="87"/>
                                        </p:tgtEl>
                                        <p:attrNameLst>
                                          <p:attrName>style.visibility</p:attrName>
                                        </p:attrNameLst>
                                      </p:cBhvr>
                                      <p:to>
                                        <p:strVal val="hidden"/>
                                      </p:to>
                                    </p:set>
                                  </p:childTnLst>
                                </p:cTn>
                              </p:par>
                              <p:par>
                                <p:cTn id="178" presetID="9" presetClass="exit" presetSubtype="0" fill="hold" grpId="0" nodeType="withEffect">
                                  <p:stCondLst>
                                    <p:cond delay="0"/>
                                  </p:stCondLst>
                                  <p:childTnLst>
                                    <p:animEffect transition="out" filter="dissolve">
                                      <p:cBhvr>
                                        <p:cTn id="179" dur="2000"/>
                                        <p:tgtEl>
                                          <p:spTgt spid="88"/>
                                        </p:tgtEl>
                                      </p:cBhvr>
                                    </p:animEffect>
                                    <p:set>
                                      <p:cBhvr>
                                        <p:cTn id="180" dur="1" fill="hold">
                                          <p:stCondLst>
                                            <p:cond delay="1999"/>
                                          </p:stCondLst>
                                        </p:cTn>
                                        <p:tgtEl>
                                          <p:spTgt spid="88"/>
                                        </p:tgtEl>
                                        <p:attrNameLst>
                                          <p:attrName>style.visibility</p:attrName>
                                        </p:attrNameLst>
                                      </p:cBhvr>
                                      <p:to>
                                        <p:strVal val="hidden"/>
                                      </p:to>
                                    </p:set>
                                  </p:childTnLst>
                                </p:cTn>
                              </p:par>
                              <p:par>
                                <p:cTn id="181" presetID="9" presetClass="exit" presetSubtype="0" fill="hold" grpId="0" nodeType="withEffect">
                                  <p:stCondLst>
                                    <p:cond delay="0"/>
                                  </p:stCondLst>
                                  <p:childTnLst>
                                    <p:animEffect transition="out" filter="dissolve">
                                      <p:cBhvr>
                                        <p:cTn id="182" dur="2000"/>
                                        <p:tgtEl>
                                          <p:spTgt spid="89"/>
                                        </p:tgtEl>
                                      </p:cBhvr>
                                    </p:animEffect>
                                    <p:set>
                                      <p:cBhvr>
                                        <p:cTn id="183" dur="1" fill="hold">
                                          <p:stCondLst>
                                            <p:cond delay="1999"/>
                                          </p:stCondLst>
                                        </p:cTn>
                                        <p:tgtEl>
                                          <p:spTgt spid="89"/>
                                        </p:tgtEl>
                                        <p:attrNameLst>
                                          <p:attrName>style.visibility</p:attrName>
                                        </p:attrNameLst>
                                      </p:cBhvr>
                                      <p:to>
                                        <p:strVal val="hidden"/>
                                      </p:to>
                                    </p:set>
                                  </p:childTnLst>
                                </p:cTn>
                              </p:par>
                              <p:par>
                                <p:cTn id="184" presetID="9" presetClass="exit" presetSubtype="0" fill="hold" grpId="0" nodeType="withEffect">
                                  <p:stCondLst>
                                    <p:cond delay="0"/>
                                  </p:stCondLst>
                                  <p:childTnLst>
                                    <p:animEffect transition="out" filter="dissolve">
                                      <p:cBhvr>
                                        <p:cTn id="185" dur="2000"/>
                                        <p:tgtEl>
                                          <p:spTgt spid="90"/>
                                        </p:tgtEl>
                                      </p:cBhvr>
                                    </p:animEffect>
                                    <p:set>
                                      <p:cBhvr>
                                        <p:cTn id="186" dur="1" fill="hold">
                                          <p:stCondLst>
                                            <p:cond delay="1999"/>
                                          </p:stCondLst>
                                        </p:cTn>
                                        <p:tgtEl>
                                          <p:spTgt spid="90"/>
                                        </p:tgtEl>
                                        <p:attrNameLst>
                                          <p:attrName>style.visibility</p:attrName>
                                        </p:attrNameLst>
                                      </p:cBhvr>
                                      <p:to>
                                        <p:strVal val="hidden"/>
                                      </p:to>
                                    </p:set>
                                  </p:childTnLst>
                                </p:cTn>
                              </p:par>
                              <p:par>
                                <p:cTn id="187" presetID="9" presetClass="exit" presetSubtype="0" fill="hold" grpId="0" nodeType="withEffect">
                                  <p:stCondLst>
                                    <p:cond delay="0"/>
                                  </p:stCondLst>
                                  <p:childTnLst>
                                    <p:animEffect transition="out" filter="dissolve">
                                      <p:cBhvr>
                                        <p:cTn id="188" dur="2000"/>
                                        <p:tgtEl>
                                          <p:spTgt spid="91"/>
                                        </p:tgtEl>
                                      </p:cBhvr>
                                    </p:animEffect>
                                    <p:set>
                                      <p:cBhvr>
                                        <p:cTn id="189" dur="1" fill="hold">
                                          <p:stCondLst>
                                            <p:cond delay="1999"/>
                                          </p:stCondLst>
                                        </p:cTn>
                                        <p:tgtEl>
                                          <p:spTgt spid="91"/>
                                        </p:tgtEl>
                                        <p:attrNameLst>
                                          <p:attrName>style.visibility</p:attrName>
                                        </p:attrNameLst>
                                      </p:cBhvr>
                                      <p:to>
                                        <p:strVal val="hidden"/>
                                      </p:to>
                                    </p:set>
                                  </p:childTnLst>
                                </p:cTn>
                              </p:par>
                              <p:par>
                                <p:cTn id="190" presetID="9" presetClass="exit" presetSubtype="0" fill="hold" grpId="0" nodeType="withEffect">
                                  <p:stCondLst>
                                    <p:cond delay="0"/>
                                  </p:stCondLst>
                                  <p:childTnLst>
                                    <p:animEffect transition="out" filter="dissolve">
                                      <p:cBhvr>
                                        <p:cTn id="191" dur="2000"/>
                                        <p:tgtEl>
                                          <p:spTgt spid="92"/>
                                        </p:tgtEl>
                                      </p:cBhvr>
                                    </p:animEffect>
                                    <p:set>
                                      <p:cBhvr>
                                        <p:cTn id="192" dur="1" fill="hold">
                                          <p:stCondLst>
                                            <p:cond delay="1999"/>
                                          </p:stCondLst>
                                        </p:cTn>
                                        <p:tgtEl>
                                          <p:spTgt spid="92"/>
                                        </p:tgtEl>
                                        <p:attrNameLst>
                                          <p:attrName>style.visibility</p:attrName>
                                        </p:attrNameLst>
                                      </p:cBhvr>
                                      <p:to>
                                        <p:strVal val="hidden"/>
                                      </p:to>
                                    </p:set>
                                  </p:childTnLst>
                                </p:cTn>
                              </p:par>
                              <p:par>
                                <p:cTn id="193" presetID="9" presetClass="exit" presetSubtype="0" fill="hold" grpId="0" nodeType="withEffect">
                                  <p:stCondLst>
                                    <p:cond delay="0"/>
                                  </p:stCondLst>
                                  <p:childTnLst>
                                    <p:animEffect transition="out" filter="dissolve">
                                      <p:cBhvr>
                                        <p:cTn id="194" dur="2000"/>
                                        <p:tgtEl>
                                          <p:spTgt spid="94"/>
                                        </p:tgtEl>
                                      </p:cBhvr>
                                    </p:animEffect>
                                    <p:set>
                                      <p:cBhvr>
                                        <p:cTn id="195" dur="1" fill="hold">
                                          <p:stCondLst>
                                            <p:cond delay="1999"/>
                                          </p:stCondLst>
                                        </p:cTn>
                                        <p:tgtEl>
                                          <p:spTgt spid="94"/>
                                        </p:tgtEl>
                                        <p:attrNameLst>
                                          <p:attrName>style.visibility</p:attrName>
                                        </p:attrNameLst>
                                      </p:cBhvr>
                                      <p:to>
                                        <p:strVal val="hidden"/>
                                      </p:to>
                                    </p:set>
                                  </p:childTnLst>
                                </p:cTn>
                              </p:par>
                              <p:par>
                                <p:cTn id="196" presetID="9" presetClass="exit" presetSubtype="0" fill="hold" grpId="0" nodeType="withEffect">
                                  <p:stCondLst>
                                    <p:cond delay="0"/>
                                  </p:stCondLst>
                                  <p:childTnLst>
                                    <p:animEffect transition="out" filter="dissolve">
                                      <p:cBhvr>
                                        <p:cTn id="197" dur="2000"/>
                                        <p:tgtEl>
                                          <p:spTgt spid="95"/>
                                        </p:tgtEl>
                                      </p:cBhvr>
                                    </p:animEffect>
                                    <p:set>
                                      <p:cBhvr>
                                        <p:cTn id="198" dur="1" fill="hold">
                                          <p:stCondLst>
                                            <p:cond delay="1999"/>
                                          </p:stCondLst>
                                        </p:cTn>
                                        <p:tgtEl>
                                          <p:spTgt spid="95"/>
                                        </p:tgtEl>
                                        <p:attrNameLst>
                                          <p:attrName>style.visibility</p:attrName>
                                        </p:attrNameLst>
                                      </p:cBhvr>
                                      <p:to>
                                        <p:strVal val="hidden"/>
                                      </p:to>
                                    </p:set>
                                  </p:childTnLst>
                                </p:cTn>
                              </p:par>
                              <p:par>
                                <p:cTn id="199" presetID="9" presetClass="exit" presetSubtype="0" fill="hold" grpId="0" nodeType="withEffect">
                                  <p:stCondLst>
                                    <p:cond delay="0"/>
                                  </p:stCondLst>
                                  <p:childTnLst>
                                    <p:animEffect transition="out" filter="dissolve">
                                      <p:cBhvr>
                                        <p:cTn id="200" dur="2000"/>
                                        <p:tgtEl>
                                          <p:spTgt spid="96"/>
                                        </p:tgtEl>
                                      </p:cBhvr>
                                    </p:animEffect>
                                    <p:set>
                                      <p:cBhvr>
                                        <p:cTn id="201" dur="1" fill="hold">
                                          <p:stCondLst>
                                            <p:cond delay="1999"/>
                                          </p:stCondLst>
                                        </p:cTn>
                                        <p:tgtEl>
                                          <p:spTgt spid="96"/>
                                        </p:tgtEl>
                                        <p:attrNameLst>
                                          <p:attrName>style.visibility</p:attrName>
                                        </p:attrNameLst>
                                      </p:cBhvr>
                                      <p:to>
                                        <p:strVal val="hidden"/>
                                      </p:to>
                                    </p:set>
                                  </p:childTnLst>
                                </p:cTn>
                              </p:par>
                              <p:par>
                                <p:cTn id="202" presetID="9" presetClass="exit" presetSubtype="0" fill="hold" grpId="0" nodeType="withEffect">
                                  <p:stCondLst>
                                    <p:cond delay="0"/>
                                  </p:stCondLst>
                                  <p:childTnLst>
                                    <p:animEffect transition="out" filter="dissolve">
                                      <p:cBhvr>
                                        <p:cTn id="203" dur="2000"/>
                                        <p:tgtEl>
                                          <p:spTgt spid="97"/>
                                        </p:tgtEl>
                                      </p:cBhvr>
                                    </p:animEffect>
                                    <p:set>
                                      <p:cBhvr>
                                        <p:cTn id="204" dur="1" fill="hold">
                                          <p:stCondLst>
                                            <p:cond delay="1999"/>
                                          </p:stCondLst>
                                        </p:cTn>
                                        <p:tgtEl>
                                          <p:spTgt spid="97"/>
                                        </p:tgtEl>
                                        <p:attrNameLst>
                                          <p:attrName>style.visibility</p:attrName>
                                        </p:attrNameLst>
                                      </p:cBhvr>
                                      <p:to>
                                        <p:strVal val="hidden"/>
                                      </p:to>
                                    </p:set>
                                  </p:childTnLst>
                                </p:cTn>
                              </p:par>
                              <p:par>
                                <p:cTn id="205" presetID="9" presetClass="exit" presetSubtype="0" fill="hold" grpId="0" nodeType="withEffect">
                                  <p:stCondLst>
                                    <p:cond delay="0"/>
                                  </p:stCondLst>
                                  <p:childTnLst>
                                    <p:animEffect transition="out" filter="dissolve">
                                      <p:cBhvr>
                                        <p:cTn id="206" dur="2000"/>
                                        <p:tgtEl>
                                          <p:spTgt spid="98"/>
                                        </p:tgtEl>
                                      </p:cBhvr>
                                    </p:animEffect>
                                    <p:set>
                                      <p:cBhvr>
                                        <p:cTn id="207" dur="1" fill="hold">
                                          <p:stCondLst>
                                            <p:cond delay="1999"/>
                                          </p:stCondLst>
                                        </p:cTn>
                                        <p:tgtEl>
                                          <p:spTgt spid="98"/>
                                        </p:tgtEl>
                                        <p:attrNameLst>
                                          <p:attrName>style.visibility</p:attrName>
                                        </p:attrNameLst>
                                      </p:cBhvr>
                                      <p:to>
                                        <p:strVal val="hidden"/>
                                      </p:to>
                                    </p:set>
                                  </p:childTnLst>
                                </p:cTn>
                              </p:par>
                              <p:par>
                                <p:cTn id="208" presetID="9" presetClass="exit" presetSubtype="0" fill="hold" grpId="0" nodeType="withEffect">
                                  <p:stCondLst>
                                    <p:cond delay="0"/>
                                  </p:stCondLst>
                                  <p:childTnLst>
                                    <p:animEffect transition="out" filter="dissolve">
                                      <p:cBhvr>
                                        <p:cTn id="209" dur="2000"/>
                                        <p:tgtEl>
                                          <p:spTgt spid="99"/>
                                        </p:tgtEl>
                                      </p:cBhvr>
                                    </p:animEffect>
                                    <p:set>
                                      <p:cBhvr>
                                        <p:cTn id="210" dur="1" fill="hold">
                                          <p:stCondLst>
                                            <p:cond delay="1999"/>
                                          </p:stCondLst>
                                        </p:cTn>
                                        <p:tgtEl>
                                          <p:spTgt spid="99"/>
                                        </p:tgtEl>
                                        <p:attrNameLst>
                                          <p:attrName>style.visibility</p:attrName>
                                        </p:attrNameLst>
                                      </p:cBhvr>
                                      <p:to>
                                        <p:strVal val="hidden"/>
                                      </p:to>
                                    </p:set>
                                  </p:childTnLst>
                                </p:cTn>
                              </p:par>
                              <p:par>
                                <p:cTn id="211" presetID="9" presetClass="exit" presetSubtype="0" fill="hold" grpId="0" nodeType="withEffect">
                                  <p:stCondLst>
                                    <p:cond delay="0"/>
                                  </p:stCondLst>
                                  <p:childTnLst>
                                    <p:animEffect transition="out" filter="dissolve">
                                      <p:cBhvr>
                                        <p:cTn id="212" dur="2000"/>
                                        <p:tgtEl>
                                          <p:spTgt spid="100"/>
                                        </p:tgtEl>
                                      </p:cBhvr>
                                    </p:animEffect>
                                    <p:set>
                                      <p:cBhvr>
                                        <p:cTn id="213" dur="1" fill="hold">
                                          <p:stCondLst>
                                            <p:cond delay="1999"/>
                                          </p:stCondLst>
                                        </p:cTn>
                                        <p:tgtEl>
                                          <p:spTgt spid="100"/>
                                        </p:tgtEl>
                                        <p:attrNameLst>
                                          <p:attrName>style.visibility</p:attrName>
                                        </p:attrNameLst>
                                      </p:cBhvr>
                                      <p:to>
                                        <p:strVal val="hidden"/>
                                      </p:to>
                                    </p:set>
                                  </p:childTnLst>
                                </p:cTn>
                              </p:par>
                              <p:par>
                                <p:cTn id="214" presetID="9" presetClass="exit" presetSubtype="0" fill="hold" grpId="0" nodeType="withEffect">
                                  <p:stCondLst>
                                    <p:cond delay="0"/>
                                  </p:stCondLst>
                                  <p:childTnLst>
                                    <p:animEffect transition="out" filter="dissolve">
                                      <p:cBhvr>
                                        <p:cTn id="215" dur="2000"/>
                                        <p:tgtEl>
                                          <p:spTgt spid="102"/>
                                        </p:tgtEl>
                                      </p:cBhvr>
                                    </p:animEffect>
                                    <p:set>
                                      <p:cBhvr>
                                        <p:cTn id="216" dur="1" fill="hold">
                                          <p:stCondLst>
                                            <p:cond delay="1999"/>
                                          </p:stCondLst>
                                        </p:cTn>
                                        <p:tgtEl>
                                          <p:spTgt spid="102"/>
                                        </p:tgtEl>
                                        <p:attrNameLst>
                                          <p:attrName>style.visibility</p:attrName>
                                        </p:attrNameLst>
                                      </p:cBhvr>
                                      <p:to>
                                        <p:strVal val="hidden"/>
                                      </p:to>
                                    </p:set>
                                  </p:childTnLst>
                                </p:cTn>
                              </p:par>
                              <p:par>
                                <p:cTn id="217" presetID="9" presetClass="exit" presetSubtype="0" fill="hold" grpId="0" nodeType="withEffect">
                                  <p:stCondLst>
                                    <p:cond delay="0"/>
                                  </p:stCondLst>
                                  <p:childTnLst>
                                    <p:animEffect transition="out" filter="dissolve">
                                      <p:cBhvr>
                                        <p:cTn id="218" dur="2000"/>
                                        <p:tgtEl>
                                          <p:spTgt spid="103"/>
                                        </p:tgtEl>
                                      </p:cBhvr>
                                    </p:animEffect>
                                    <p:set>
                                      <p:cBhvr>
                                        <p:cTn id="219" dur="1" fill="hold">
                                          <p:stCondLst>
                                            <p:cond delay="1999"/>
                                          </p:stCondLst>
                                        </p:cTn>
                                        <p:tgtEl>
                                          <p:spTgt spid="103"/>
                                        </p:tgtEl>
                                        <p:attrNameLst>
                                          <p:attrName>style.visibility</p:attrName>
                                        </p:attrNameLst>
                                      </p:cBhvr>
                                      <p:to>
                                        <p:strVal val="hidden"/>
                                      </p:to>
                                    </p:set>
                                  </p:childTnLst>
                                </p:cTn>
                              </p:par>
                              <p:par>
                                <p:cTn id="220" presetID="9" presetClass="exit" presetSubtype="0" fill="hold" grpId="0" nodeType="withEffect">
                                  <p:stCondLst>
                                    <p:cond delay="0"/>
                                  </p:stCondLst>
                                  <p:childTnLst>
                                    <p:animEffect transition="out" filter="dissolve">
                                      <p:cBhvr>
                                        <p:cTn id="221" dur="2000"/>
                                        <p:tgtEl>
                                          <p:spTgt spid="104"/>
                                        </p:tgtEl>
                                      </p:cBhvr>
                                    </p:animEffect>
                                    <p:set>
                                      <p:cBhvr>
                                        <p:cTn id="222" dur="1" fill="hold">
                                          <p:stCondLst>
                                            <p:cond delay="1999"/>
                                          </p:stCondLst>
                                        </p:cTn>
                                        <p:tgtEl>
                                          <p:spTgt spid="104"/>
                                        </p:tgtEl>
                                        <p:attrNameLst>
                                          <p:attrName>style.visibility</p:attrName>
                                        </p:attrNameLst>
                                      </p:cBhvr>
                                      <p:to>
                                        <p:strVal val="hidden"/>
                                      </p:to>
                                    </p:set>
                                  </p:childTnLst>
                                </p:cTn>
                              </p:par>
                              <p:par>
                                <p:cTn id="223" presetID="9" presetClass="exit" presetSubtype="0" fill="hold" grpId="0" nodeType="withEffect">
                                  <p:stCondLst>
                                    <p:cond delay="0"/>
                                  </p:stCondLst>
                                  <p:childTnLst>
                                    <p:animEffect transition="out" filter="dissolve">
                                      <p:cBhvr>
                                        <p:cTn id="224" dur="2000"/>
                                        <p:tgtEl>
                                          <p:spTgt spid="105"/>
                                        </p:tgtEl>
                                      </p:cBhvr>
                                    </p:animEffect>
                                    <p:set>
                                      <p:cBhvr>
                                        <p:cTn id="225" dur="1" fill="hold">
                                          <p:stCondLst>
                                            <p:cond delay="1999"/>
                                          </p:stCondLst>
                                        </p:cTn>
                                        <p:tgtEl>
                                          <p:spTgt spid="105"/>
                                        </p:tgtEl>
                                        <p:attrNameLst>
                                          <p:attrName>style.visibility</p:attrName>
                                        </p:attrNameLst>
                                      </p:cBhvr>
                                      <p:to>
                                        <p:strVal val="hidden"/>
                                      </p:to>
                                    </p:set>
                                  </p:childTnLst>
                                </p:cTn>
                              </p:par>
                              <p:par>
                                <p:cTn id="226" presetID="9" presetClass="exit" presetSubtype="0" fill="hold" grpId="0" nodeType="withEffect">
                                  <p:stCondLst>
                                    <p:cond delay="0"/>
                                  </p:stCondLst>
                                  <p:childTnLst>
                                    <p:animEffect transition="out" filter="dissolve">
                                      <p:cBhvr>
                                        <p:cTn id="227" dur="2000"/>
                                        <p:tgtEl>
                                          <p:spTgt spid="107"/>
                                        </p:tgtEl>
                                      </p:cBhvr>
                                    </p:animEffect>
                                    <p:set>
                                      <p:cBhvr>
                                        <p:cTn id="228" dur="1" fill="hold">
                                          <p:stCondLst>
                                            <p:cond delay="1999"/>
                                          </p:stCondLst>
                                        </p:cTn>
                                        <p:tgtEl>
                                          <p:spTgt spid="107"/>
                                        </p:tgtEl>
                                        <p:attrNameLst>
                                          <p:attrName>style.visibility</p:attrName>
                                        </p:attrNameLst>
                                      </p:cBhvr>
                                      <p:to>
                                        <p:strVal val="hidden"/>
                                      </p:to>
                                    </p:set>
                                  </p:childTnLst>
                                </p:cTn>
                              </p:par>
                              <p:par>
                                <p:cTn id="229" presetID="9" presetClass="entr" presetSubtype="0" fill="hold" grpId="0" nodeType="withEffect">
                                  <p:stCondLst>
                                    <p:cond delay="0"/>
                                  </p:stCondLst>
                                  <p:childTnLst>
                                    <p:set>
                                      <p:cBhvr>
                                        <p:cTn id="230" dur="1" fill="hold">
                                          <p:stCondLst>
                                            <p:cond delay="0"/>
                                          </p:stCondLst>
                                        </p:cTn>
                                        <p:tgtEl>
                                          <p:spTgt spid="138"/>
                                        </p:tgtEl>
                                        <p:attrNameLst>
                                          <p:attrName>style.visibility</p:attrName>
                                        </p:attrNameLst>
                                      </p:cBhvr>
                                      <p:to>
                                        <p:strVal val="visible"/>
                                      </p:to>
                                    </p:set>
                                    <p:animEffect transition="in" filter="dissolve">
                                      <p:cBhvr>
                                        <p:cTn id="231" dur="2000"/>
                                        <p:tgtEl>
                                          <p:spTgt spid="138"/>
                                        </p:tgtEl>
                                      </p:cBhvr>
                                    </p:animEffect>
                                  </p:childTnLst>
                                </p:cTn>
                              </p:par>
                              <p:par>
                                <p:cTn id="232" presetID="9" presetClass="entr" presetSubtype="0" fill="hold" grpId="0" nodeType="withEffect">
                                  <p:stCondLst>
                                    <p:cond delay="0"/>
                                  </p:stCondLst>
                                  <p:childTnLst>
                                    <p:set>
                                      <p:cBhvr>
                                        <p:cTn id="233" dur="1" fill="hold">
                                          <p:stCondLst>
                                            <p:cond delay="0"/>
                                          </p:stCondLst>
                                        </p:cTn>
                                        <p:tgtEl>
                                          <p:spTgt spid="139"/>
                                        </p:tgtEl>
                                        <p:attrNameLst>
                                          <p:attrName>style.visibility</p:attrName>
                                        </p:attrNameLst>
                                      </p:cBhvr>
                                      <p:to>
                                        <p:strVal val="visible"/>
                                      </p:to>
                                    </p:set>
                                    <p:animEffect transition="in" filter="dissolve">
                                      <p:cBhvr>
                                        <p:cTn id="234" dur="2000"/>
                                        <p:tgtEl>
                                          <p:spTgt spid="139"/>
                                        </p:tgtEl>
                                      </p:cBhvr>
                                    </p:animEffect>
                                  </p:childTnLst>
                                </p:cTn>
                              </p:par>
                              <p:par>
                                <p:cTn id="235" presetID="9" presetClass="entr" presetSubtype="0" fill="hold" grpId="0" nodeType="withEffect">
                                  <p:stCondLst>
                                    <p:cond delay="0"/>
                                  </p:stCondLst>
                                  <p:childTnLst>
                                    <p:set>
                                      <p:cBhvr>
                                        <p:cTn id="236" dur="1" fill="hold">
                                          <p:stCondLst>
                                            <p:cond delay="0"/>
                                          </p:stCondLst>
                                        </p:cTn>
                                        <p:tgtEl>
                                          <p:spTgt spid="140"/>
                                        </p:tgtEl>
                                        <p:attrNameLst>
                                          <p:attrName>style.visibility</p:attrName>
                                        </p:attrNameLst>
                                      </p:cBhvr>
                                      <p:to>
                                        <p:strVal val="visible"/>
                                      </p:to>
                                    </p:set>
                                    <p:animEffect transition="in" filter="dissolve">
                                      <p:cBhvr>
                                        <p:cTn id="237" dur="2000"/>
                                        <p:tgtEl>
                                          <p:spTgt spid="140"/>
                                        </p:tgtEl>
                                      </p:cBhvr>
                                    </p:animEffect>
                                  </p:childTnLst>
                                </p:cTn>
                              </p:par>
                              <p:par>
                                <p:cTn id="238" presetID="9" presetClass="entr" presetSubtype="0" fill="hold" grpId="0" nodeType="withEffect">
                                  <p:stCondLst>
                                    <p:cond delay="0"/>
                                  </p:stCondLst>
                                  <p:childTnLst>
                                    <p:set>
                                      <p:cBhvr>
                                        <p:cTn id="239" dur="1" fill="hold">
                                          <p:stCondLst>
                                            <p:cond delay="0"/>
                                          </p:stCondLst>
                                        </p:cTn>
                                        <p:tgtEl>
                                          <p:spTgt spid="141"/>
                                        </p:tgtEl>
                                        <p:attrNameLst>
                                          <p:attrName>style.visibility</p:attrName>
                                        </p:attrNameLst>
                                      </p:cBhvr>
                                      <p:to>
                                        <p:strVal val="visible"/>
                                      </p:to>
                                    </p:set>
                                    <p:animEffect transition="in" filter="dissolve">
                                      <p:cBhvr>
                                        <p:cTn id="240" dur="2000"/>
                                        <p:tgtEl>
                                          <p:spTgt spid="141"/>
                                        </p:tgtEl>
                                      </p:cBhvr>
                                    </p:animEffect>
                                  </p:childTnLst>
                                </p:cTn>
                              </p:par>
                              <p:par>
                                <p:cTn id="241" presetID="9" presetClass="entr" presetSubtype="0" fill="hold" grpId="0" nodeType="withEffect">
                                  <p:stCondLst>
                                    <p:cond delay="0"/>
                                  </p:stCondLst>
                                  <p:childTnLst>
                                    <p:set>
                                      <p:cBhvr>
                                        <p:cTn id="242" dur="1" fill="hold">
                                          <p:stCondLst>
                                            <p:cond delay="0"/>
                                          </p:stCondLst>
                                        </p:cTn>
                                        <p:tgtEl>
                                          <p:spTgt spid="142"/>
                                        </p:tgtEl>
                                        <p:attrNameLst>
                                          <p:attrName>style.visibility</p:attrName>
                                        </p:attrNameLst>
                                      </p:cBhvr>
                                      <p:to>
                                        <p:strVal val="visible"/>
                                      </p:to>
                                    </p:set>
                                    <p:animEffect transition="in" filter="dissolve">
                                      <p:cBhvr>
                                        <p:cTn id="243" dur="2000"/>
                                        <p:tgtEl>
                                          <p:spTgt spid="142"/>
                                        </p:tgtEl>
                                      </p:cBhvr>
                                    </p:animEffect>
                                  </p:childTnLst>
                                </p:cTn>
                              </p:par>
                              <p:par>
                                <p:cTn id="244" presetID="9" presetClass="entr" presetSubtype="0" fill="hold" grpId="0" nodeType="withEffect">
                                  <p:stCondLst>
                                    <p:cond delay="0"/>
                                  </p:stCondLst>
                                  <p:childTnLst>
                                    <p:set>
                                      <p:cBhvr>
                                        <p:cTn id="245" dur="1" fill="hold">
                                          <p:stCondLst>
                                            <p:cond delay="0"/>
                                          </p:stCondLst>
                                        </p:cTn>
                                        <p:tgtEl>
                                          <p:spTgt spid="143"/>
                                        </p:tgtEl>
                                        <p:attrNameLst>
                                          <p:attrName>style.visibility</p:attrName>
                                        </p:attrNameLst>
                                      </p:cBhvr>
                                      <p:to>
                                        <p:strVal val="visible"/>
                                      </p:to>
                                    </p:set>
                                    <p:animEffect transition="in" filter="dissolve">
                                      <p:cBhvr>
                                        <p:cTn id="246" dur="2000"/>
                                        <p:tgtEl>
                                          <p:spTgt spid="143"/>
                                        </p:tgtEl>
                                      </p:cBhvr>
                                    </p:animEffect>
                                  </p:childTnLst>
                                </p:cTn>
                              </p:par>
                              <p:par>
                                <p:cTn id="247" presetID="9" presetClass="entr" presetSubtype="0" fill="hold" grpId="0" nodeType="withEffect">
                                  <p:stCondLst>
                                    <p:cond delay="0"/>
                                  </p:stCondLst>
                                  <p:childTnLst>
                                    <p:set>
                                      <p:cBhvr>
                                        <p:cTn id="248" dur="1" fill="hold">
                                          <p:stCondLst>
                                            <p:cond delay="0"/>
                                          </p:stCondLst>
                                        </p:cTn>
                                        <p:tgtEl>
                                          <p:spTgt spid="144"/>
                                        </p:tgtEl>
                                        <p:attrNameLst>
                                          <p:attrName>style.visibility</p:attrName>
                                        </p:attrNameLst>
                                      </p:cBhvr>
                                      <p:to>
                                        <p:strVal val="visible"/>
                                      </p:to>
                                    </p:set>
                                    <p:animEffect transition="in" filter="dissolve">
                                      <p:cBhvr>
                                        <p:cTn id="249" dur="2000"/>
                                        <p:tgtEl>
                                          <p:spTgt spid="144"/>
                                        </p:tgtEl>
                                      </p:cBhvr>
                                    </p:animEffect>
                                  </p:childTnLst>
                                </p:cTn>
                              </p:par>
                              <p:par>
                                <p:cTn id="250" presetID="9" presetClass="entr" presetSubtype="0" fill="hold" grpId="0" nodeType="withEffect">
                                  <p:stCondLst>
                                    <p:cond delay="0"/>
                                  </p:stCondLst>
                                  <p:childTnLst>
                                    <p:set>
                                      <p:cBhvr>
                                        <p:cTn id="251" dur="1" fill="hold">
                                          <p:stCondLst>
                                            <p:cond delay="0"/>
                                          </p:stCondLst>
                                        </p:cTn>
                                        <p:tgtEl>
                                          <p:spTgt spid="145"/>
                                        </p:tgtEl>
                                        <p:attrNameLst>
                                          <p:attrName>style.visibility</p:attrName>
                                        </p:attrNameLst>
                                      </p:cBhvr>
                                      <p:to>
                                        <p:strVal val="visible"/>
                                      </p:to>
                                    </p:set>
                                    <p:animEffect transition="in" filter="dissolve">
                                      <p:cBhvr>
                                        <p:cTn id="252" dur="2000"/>
                                        <p:tgtEl>
                                          <p:spTgt spid="145"/>
                                        </p:tgtEl>
                                      </p:cBhvr>
                                    </p:animEffect>
                                  </p:childTnLst>
                                </p:cTn>
                              </p:par>
                              <p:par>
                                <p:cTn id="253" presetID="9" presetClass="entr" presetSubtype="0" fill="hold" grpId="0" nodeType="withEffect">
                                  <p:stCondLst>
                                    <p:cond delay="0"/>
                                  </p:stCondLst>
                                  <p:childTnLst>
                                    <p:set>
                                      <p:cBhvr>
                                        <p:cTn id="254" dur="1" fill="hold">
                                          <p:stCondLst>
                                            <p:cond delay="0"/>
                                          </p:stCondLst>
                                        </p:cTn>
                                        <p:tgtEl>
                                          <p:spTgt spid="146"/>
                                        </p:tgtEl>
                                        <p:attrNameLst>
                                          <p:attrName>style.visibility</p:attrName>
                                        </p:attrNameLst>
                                      </p:cBhvr>
                                      <p:to>
                                        <p:strVal val="visible"/>
                                      </p:to>
                                    </p:set>
                                    <p:animEffect transition="in" filter="dissolve">
                                      <p:cBhvr>
                                        <p:cTn id="255" dur="2000"/>
                                        <p:tgtEl>
                                          <p:spTgt spid="146"/>
                                        </p:tgtEl>
                                      </p:cBhvr>
                                    </p:animEffect>
                                  </p:childTnLst>
                                </p:cTn>
                              </p:par>
                              <p:par>
                                <p:cTn id="256" presetID="9" presetClass="entr" presetSubtype="0" fill="hold" grpId="0" nodeType="withEffect">
                                  <p:stCondLst>
                                    <p:cond delay="0"/>
                                  </p:stCondLst>
                                  <p:childTnLst>
                                    <p:set>
                                      <p:cBhvr>
                                        <p:cTn id="257" dur="1" fill="hold">
                                          <p:stCondLst>
                                            <p:cond delay="0"/>
                                          </p:stCondLst>
                                        </p:cTn>
                                        <p:tgtEl>
                                          <p:spTgt spid="147"/>
                                        </p:tgtEl>
                                        <p:attrNameLst>
                                          <p:attrName>style.visibility</p:attrName>
                                        </p:attrNameLst>
                                      </p:cBhvr>
                                      <p:to>
                                        <p:strVal val="visible"/>
                                      </p:to>
                                    </p:set>
                                    <p:animEffect transition="in" filter="dissolve">
                                      <p:cBhvr>
                                        <p:cTn id="258" dur="2000"/>
                                        <p:tgtEl>
                                          <p:spTgt spid="147"/>
                                        </p:tgtEl>
                                      </p:cBhvr>
                                    </p:animEffect>
                                  </p:childTnLst>
                                </p:cTn>
                              </p:par>
                              <p:par>
                                <p:cTn id="259" presetID="9" presetClass="entr" presetSubtype="0" fill="hold" grpId="0" nodeType="withEffect">
                                  <p:stCondLst>
                                    <p:cond delay="0"/>
                                  </p:stCondLst>
                                  <p:childTnLst>
                                    <p:set>
                                      <p:cBhvr>
                                        <p:cTn id="260" dur="1" fill="hold">
                                          <p:stCondLst>
                                            <p:cond delay="0"/>
                                          </p:stCondLst>
                                        </p:cTn>
                                        <p:tgtEl>
                                          <p:spTgt spid="148"/>
                                        </p:tgtEl>
                                        <p:attrNameLst>
                                          <p:attrName>style.visibility</p:attrName>
                                        </p:attrNameLst>
                                      </p:cBhvr>
                                      <p:to>
                                        <p:strVal val="visible"/>
                                      </p:to>
                                    </p:set>
                                    <p:animEffect transition="in" filter="dissolve">
                                      <p:cBhvr>
                                        <p:cTn id="261" dur="2000"/>
                                        <p:tgtEl>
                                          <p:spTgt spid="148"/>
                                        </p:tgtEl>
                                      </p:cBhvr>
                                    </p:animEffect>
                                  </p:childTnLst>
                                </p:cTn>
                              </p:par>
                              <p:par>
                                <p:cTn id="262" presetID="9" presetClass="entr" presetSubtype="0" fill="hold" grpId="0" nodeType="withEffect">
                                  <p:stCondLst>
                                    <p:cond delay="0"/>
                                  </p:stCondLst>
                                  <p:childTnLst>
                                    <p:set>
                                      <p:cBhvr>
                                        <p:cTn id="263" dur="1" fill="hold">
                                          <p:stCondLst>
                                            <p:cond delay="0"/>
                                          </p:stCondLst>
                                        </p:cTn>
                                        <p:tgtEl>
                                          <p:spTgt spid="149"/>
                                        </p:tgtEl>
                                        <p:attrNameLst>
                                          <p:attrName>style.visibility</p:attrName>
                                        </p:attrNameLst>
                                      </p:cBhvr>
                                      <p:to>
                                        <p:strVal val="visible"/>
                                      </p:to>
                                    </p:set>
                                    <p:animEffect transition="in" filter="dissolve">
                                      <p:cBhvr>
                                        <p:cTn id="264" dur="2000"/>
                                        <p:tgtEl>
                                          <p:spTgt spid="149"/>
                                        </p:tgtEl>
                                      </p:cBhvr>
                                    </p:animEffect>
                                  </p:childTnLst>
                                </p:cTn>
                              </p:par>
                              <p:par>
                                <p:cTn id="265" presetID="9" presetClass="entr" presetSubtype="0" fill="hold" grpId="0" nodeType="withEffect">
                                  <p:stCondLst>
                                    <p:cond delay="0"/>
                                  </p:stCondLst>
                                  <p:childTnLst>
                                    <p:set>
                                      <p:cBhvr>
                                        <p:cTn id="266" dur="1" fill="hold">
                                          <p:stCondLst>
                                            <p:cond delay="0"/>
                                          </p:stCondLst>
                                        </p:cTn>
                                        <p:tgtEl>
                                          <p:spTgt spid="150"/>
                                        </p:tgtEl>
                                        <p:attrNameLst>
                                          <p:attrName>style.visibility</p:attrName>
                                        </p:attrNameLst>
                                      </p:cBhvr>
                                      <p:to>
                                        <p:strVal val="visible"/>
                                      </p:to>
                                    </p:set>
                                    <p:animEffect transition="in" filter="dissolve">
                                      <p:cBhvr>
                                        <p:cTn id="267" dur="2000"/>
                                        <p:tgtEl>
                                          <p:spTgt spid="150"/>
                                        </p:tgtEl>
                                      </p:cBhvr>
                                    </p:animEffect>
                                  </p:childTnLst>
                                </p:cTn>
                              </p:par>
                              <p:par>
                                <p:cTn id="268" presetID="9" presetClass="entr" presetSubtype="0" fill="hold" grpId="0" nodeType="withEffect">
                                  <p:stCondLst>
                                    <p:cond delay="0"/>
                                  </p:stCondLst>
                                  <p:childTnLst>
                                    <p:set>
                                      <p:cBhvr>
                                        <p:cTn id="269" dur="1" fill="hold">
                                          <p:stCondLst>
                                            <p:cond delay="0"/>
                                          </p:stCondLst>
                                        </p:cTn>
                                        <p:tgtEl>
                                          <p:spTgt spid="151"/>
                                        </p:tgtEl>
                                        <p:attrNameLst>
                                          <p:attrName>style.visibility</p:attrName>
                                        </p:attrNameLst>
                                      </p:cBhvr>
                                      <p:to>
                                        <p:strVal val="visible"/>
                                      </p:to>
                                    </p:set>
                                    <p:animEffect transition="in" filter="dissolve">
                                      <p:cBhvr>
                                        <p:cTn id="270" dur="2000"/>
                                        <p:tgtEl>
                                          <p:spTgt spid="151"/>
                                        </p:tgtEl>
                                      </p:cBhvr>
                                    </p:animEffect>
                                  </p:childTnLst>
                                </p:cTn>
                              </p:par>
                              <p:par>
                                <p:cTn id="271" presetID="9" presetClass="entr" presetSubtype="0" fill="hold" grpId="0" nodeType="withEffect">
                                  <p:stCondLst>
                                    <p:cond delay="0"/>
                                  </p:stCondLst>
                                  <p:childTnLst>
                                    <p:set>
                                      <p:cBhvr>
                                        <p:cTn id="272" dur="1" fill="hold">
                                          <p:stCondLst>
                                            <p:cond delay="0"/>
                                          </p:stCondLst>
                                        </p:cTn>
                                        <p:tgtEl>
                                          <p:spTgt spid="152"/>
                                        </p:tgtEl>
                                        <p:attrNameLst>
                                          <p:attrName>style.visibility</p:attrName>
                                        </p:attrNameLst>
                                      </p:cBhvr>
                                      <p:to>
                                        <p:strVal val="visible"/>
                                      </p:to>
                                    </p:set>
                                    <p:animEffect transition="in" filter="dissolve">
                                      <p:cBhvr>
                                        <p:cTn id="273" dur="2000"/>
                                        <p:tgtEl>
                                          <p:spTgt spid="152"/>
                                        </p:tgtEl>
                                      </p:cBhvr>
                                    </p:animEffect>
                                  </p:childTnLst>
                                </p:cTn>
                              </p:par>
                              <p:par>
                                <p:cTn id="274" presetID="9" presetClass="entr" presetSubtype="0" fill="hold" grpId="0" nodeType="withEffect">
                                  <p:stCondLst>
                                    <p:cond delay="0"/>
                                  </p:stCondLst>
                                  <p:childTnLst>
                                    <p:set>
                                      <p:cBhvr>
                                        <p:cTn id="275" dur="1" fill="hold">
                                          <p:stCondLst>
                                            <p:cond delay="0"/>
                                          </p:stCondLst>
                                        </p:cTn>
                                        <p:tgtEl>
                                          <p:spTgt spid="153"/>
                                        </p:tgtEl>
                                        <p:attrNameLst>
                                          <p:attrName>style.visibility</p:attrName>
                                        </p:attrNameLst>
                                      </p:cBhvr>
                                      <p:to>
                                        <p:strVal val="visible"/>
                                      </p:to>
                                    </p:set>
                                    <p:animEffect transition="in" filter="dissolve">
                                      <p:cBhvr>
                                        <p:cTn id="276" dur="2000"/>
                                        <p:tgtEl>
                                          <p:spTgt spid="153"/>
                                        </p:tgtEl>
                                      </p:cBhvr>
                                    </p:animEffect>
                                  </p:childTnLst>
                                </p:cTn>
                              </p:par>
                              <p:par>
                                <p:cTn id="277" presetID="9" presetClass="entr" presetSubtype="0" fill="hold" grpId="0" nodeType="withEffect">
                                  <p:stCondLst>
                                    <p:cond delay="0"/>
                                  </p:stCondLst>
                                  <p:childTnLst>
                                    <p:set>
                                      <p:cBhvr>
                                        <p:cTn id="278" dur="1" fill="hold">
                                          <p:stCondLst>
                                            <p:cond delay="0"/>
                                          </p:stCondLst>
                                        </p:cTn>
                                        <p:tgtEl>
                                          <p:spTgt spid="154"/>
                                        </p:tgtEl>
                                        <p:attrNameLst>
                                          <p:attrName>style.visibility</p:attrName>
                                        </p:attrNameLst>
                                      </p:cBhvr>
                                      <p:to>
                                        <p:strVal val="visible"/>
                                      </p:to>
                                    </p:set>
                                    <p:animEffect transition="in" filter="dissolve">
                                      <p:cBhvr>
                                        <p:cTn id="279" dur="2000"/>
                                        <p:tgtEl>
                                          <p:spTgt spid="154"/>
                                        </p:tgtEl>
                                      </p:cBhvr>
                                    </p:animEffect>
                                  </p:childTnLst>
                                </p:cTn>
                              </p:par>
                              <p:par>
                                <p:cTn id="280" presetID="9" presetClass="entr" presetSubtype="0" fill="hold" grpId="0" nodeType="withEffect">
                                  <p:stCondLst>
                                    <p:cond delay="0"/>
                                  </p:stCondLst>
                                  <p:childTnLst>
                                    <p:set>
                                      <p:cBhvr>
                                        <p:cTn id="281" dur="1" fill="hold">
                                          <p:stCondLst>
                                            <p:cond delay="0"/>
                                          </p:stCondLst>
                                        </p:cTn>
                                        <p:tgtEl>
                                          <p:spTgt spid="155"/>
                                        </p:tgtEl>
                                        <p:attrNameLst>
                                          <p:attrName>style.visibility</p:attrName>
                                        </p:attrNameLst>
                                      </p:cBhvr>
                                      <p:to>
                                        <p:strVal val="visible"/>
                                      </p:to>
                                    </p:set>
                                    <p:animEffect transition="in" filter="dissolve">
                                      <p:cBhvr>
                                        <p:cTn id="282" dur="2000"/>
                                        <p:tgtEl>
                                          <p:spTgt spid="155"/>
                                        </p:tgtEl>
                                      </p:cBhvr>
                                    </p:animEffect>
                                  </p:childTnLst>
                                </p:cTn>
                              </p:par>
                              <p:par>
                                <p:cTn id="283" presetID="9" presetClass="entr" presetSubtype="0" fill="hold" grpId="0" nodeType="withEffect">
                                  <p:stCondLst>
                                    <p:cond delay="0"/>
                                  </p:stCondLst>
                                  <p:childTnLst>
                                    <p:set>
                                      <p:cBhvr>
                                        <p:cTn id="284" dur="1" fill="hold">
                                          <p:stCondLst>
                                            <p:cond delay="0"/>
                                          </p:stCondLst>
                                        </p:cTn>
                                        <p:tgtEl>
                                          <p:spTgt spid="156"/>
                                        </p:tgtEl>
                                        <p:attrNameLst>
                                          <p:attrName>style.visibility</p:attrName>
                                        </p:attrNameLst>
                                      </p:cBhvr>
                                      <p:to>
                                        <p:strVal val="visible"/>
                                      </p:to>
                                    </p:set>
                                    <p:animEffect transition="in" filter="dissolve">
                                      <p:cBhvr>
                                        <p:cTn id="285" dur="2000"/>
                                        <p:tgtEl>
                                          <p:spTgt spid="156"/>
                                        </p:tgtEl>
                                      </p:cBhvr>
                                    </p:animEffect>
                                  </p:childTnLst>
                                </p:cTn>
                              </p:par>
                              <p:par>
                                <p:cTn id="286" presetID="9" presetClass="entr" presetSubtype="0" fill="hold" grpId="0" nodeType="withEffect">
                                  <p:stCondLst>
                                    <p:cond delay="0"/>
                                  </p:stCondLst>
                                  <p:childTnLst>
                                    <p:set>
                                      <p:cBhvr>
                                        <p:cTn id="287" dur="1" fill="hold">
                                          <p:stCondLst>
                                            <p:cond delay="0"/>
                                          </p:stCondLst>
                                        </p:cTn>
                                        <p:tgtEl>
                                          <p:spTgt spid="157"/>
                                        </p:tgtEl>
                                        <p:attrNameLst>
                                          <p:attrName>style.visibility</p:attrName>
                                        </p:attrNameLst>
                                      </p:cBhvr>
                                      <p:to>
                                        <p:strVal val="visible"/>
                                      </p:to>
                                    </p:set>
                                    <p:animEffect transition="in" filter="dissolve">
                                      <p:cBhvr>
                                        <p:cTn id="288" dur="2000"/>
                                        <p:tgtEl>
                                          <p:spTgt spid="157"/>
                                        </p:tgtEl>
                                      </p:cBhvr>
                                    </p:animEffect>
                                  </p:childTnLst>
                                </p:cTn>
                              </p:par>
                              <p:par>
                                <p:cTn id="289" presetID="9" presetClass="entr" presetSubtype="0" fill="hold" grpId="0" nodeType="withEffect">
                                  <p:stCondLst>
                                    <p:cond delay="0"/>
                                  </p:stCondLst>
                                  <p:childTnLst>
                                    <p:set>
                                      <p:cBhvr>
                                        <p:cTn id="290" dur="1" fill="hold">
                                          <p:stCondLst>
                                            <p:cond delay="0"/>
                                          </p:stCondLst>
                                        </p:cTn>
                                        <p:tgtEl>
                                          <p:spTgt spid="158"/>
                                        </p:tgtEl>
                                        <p:attrNameLst>
                                          <p:attrName>style.visibility</p:attrName>
                                        </p:attrNameLst>
                                      </p:cBhvr>
                                      <p:to>
                                        <p:strVal val="visible"/>
                                      </p:to>
                                    </p:set>
                                    <p:animEffect transition="in" filter="dissolve">
                                      <p:cBhvr>
                                        <p:cTn id="291" dur="2000"/>
                                        <p:tgtEl>
                                          <p:spTgt spid="158"/>
                                        </p:tgtEl>
                                      </p:cBhvr>
                                    </p:animEffect>
                                  </p:childTnLst>
                                </p:cTn>
                              </p:par>
                              <p:par>
                                <p:cTn id="292" presetID="9" presetClass="entr" presetSubtype="0" fill="hold" grpId="0" nodeType="withEffect">
                                  <p:stCondLst>
                                    <p:cond delay="0"/>
                                  </p:stCondLst>
                                  <p:childTnLst>
                                    <p:set>
                                      <p:cBhvr>
                                        <p:cTn id="293" dur="1" fill="hold">
                                          <p:stCondLst>
                                            <p:cond delay="0"/>
                                          </p:stCondLst>
                                        </p:cTn>
                                        <p:tgtEl>
                                          <p:spTgt spid="159"/>
                                        </p:tgtEl>
                                        <p:attrNameLst>
                                          <p:attrName>style.visibility</p:attrName>
                                        </p:attrNameLst>
                                      </p:cBhvr>
                                      <p:to>
                                        <p:strVal val="visible"/>
                                      </p:to>
                                    </p:set>
                                    <p:animEffect transition="in" filter="dissolve">
                                      <p:cBhvr>
                                        <p:cTn id="294" dur="2000"/>
                                        <p:tgtEl>
                                          <p:spTgt spid="159"/>
                                        </p:tgtEl>
                                      </p:cBhvr>
                                    </p:animEffect>
                                  </p:childTnLst>
                                </p:cTn>
                              </p:par>
                              <p:par>
                                <p:cTn id="295" presetID="9" presetClass="exit" presetSubtype="0" fill="hold" grpId="0" nodeType="withEffect">
                                  <p:stCondLst>
                                    <p:cond delay="0"/>
                                  </p:stCondLst>
                                  <p:childTnLst>
                                    <p:animEffect transition="out" filter="dissolve">
                                      <p:cBhvr>
                                        <p:cTn id="296" dur="500"/>
                                        <p:tgtEl>
                                          <p:spTgt spid="54"/>
                                        </p:tgtEl>
                                      </p:cBhvr>
                                    </p:animEffect>
                                    <p:set>
                                      <p:cBhvr>
                                        <p:cTn id="297" dur="1" fill="hold">
                                          <p:stCondLst>
                                            <p:cond delay="499"/>
                                          </p:stCondLst>
                                        </p:cTn>
                                        <p:tgtEl>
                                          <p:spTgt spid="54"/>
                                        </p:tgtEl>
                                        <p:attrNameLst>
                                          <p:attrName>style.visibility</p:attrName>
                                        </p:attrNameLst>
                                      </p:cBhvr>
                                      <p:to>
                                        <p:strVal val="hidden"/>
                                      </p:to>
                                    </p:set>
                                  </p:childTnLst>
                                </p:cTn>
                              </p:par>
                              <p:par>
                                <p:cTn id="298" presetID="9" presetClass="exit" presetSubtype="0" fill="hold" grpId="0" nodeType="withEffect">
                                  <p:stCondLst>
                                    <p:cond delay="0"/>
                                  </p:stCondLst>
                                  <p:childTnLst>
                                    <p:animEffect transition="out" filter="dissolve">
                                      <p:cBhvr>
                                        <p:cTn id="299" dur="500"/>
                                        <p:tgtEl>
                                          <p:spTgt spid="93"/>
                                        </p:tgtEl>
                                      </p:cBhvr>
                                    </p:animEffect>
                                    <p:set>
                                      <p:cBhvr>
                                        <p:cTn id="300" dur="1" fill="hold">
                                          <p:stCondLst>
                                            <p:cond delay="499"/>
                                          </p:stCondLst>
                                        </p:cTn>
                                        <p:tgtEl>
                                          <p:spTgt spid="93"/>
                                        </p:tgtEl>
                                        <p:attrNameLst>
                                          <p:attrName>style.visibility</p:attrName>
                                        </p:attrNameLst>
                                      </p:cBhvr>
                                      <p:to>
                                        <p:strVal val="hidden"/>
                                      </p:to>
                                    </p:set>
                                  </p:childTnLst>
                                </p:cTn>
                              </p:par>
                              <p:par>
                                <p:cTn id="301" presetID="9" presetClass="exit" presetSubtype="0" fill="hold" grpId="0" nodeType="withEffect">
                                  <p:stCondLst>
                                    <p:cond delay="0"/>
                                  </p:stCondLst>
                                  <p:childTnLst>
                                    <p:animEffect transition="out" filter="dissolve">
                                      <p:cBhvr>
                                        <p:cTn id="302" dur="500"/>
                                        <p:tgtEl>
                                          <p:spTgt spid="77"/>
                                        </p:tgtEl>
                                      </p:cBhvr>
                                    </p:animEffect>
                                    <p:set>
                                      <p:cBhvr>
                                        <p:cTn id="303" dur="1" fill="hold">
                                          <p:stCondLst>
                                            <p:cond delay="499"/>
                                          </p:stCondLst>
                                        </p:cTn>
                                        <p:tgtEl>
                                          <p:spTgt spid="77"/>
                                        </p:tgtEl>
                                        <p:attrNameLst>
                                          <p:attrName>style.visibility</p:attrName>
                                        </p:attrNameLst>
                                      </p:cBhvr>
                                      <p:to>
                                        <p:strVal val="hidden"/>
                                      </p:to>
                                    </p:set>
                                  </p:childTnLst>
                                </p:cTn>
                              </p:par>
                              <p:par>
                                <p:cTn id="304" presetID="9" presetClass="exit" presetSubtype="0" fill="hold" grpId="0" nodeType="withEffect">
                                  <p:stCondLst>
                                    <p:cond delay="0"/>
                                  </p:stCondLst>
                                  <p:childTnLst>
                                    <p:animEffect transition="out" filter="dissolve">
                                      <p:cBhvr>
                                        <p:cTn id="305" dur="500"/>
                                        <p:tgtEl>
                                          <p:spTgt spid="84"/>
                                        </p:tgtEl>
                                      </p:cBhvr>
                                    </p:animEffect>
                                    <p:set>
                                      <p:cBhvr>
                                        <p:cTn id="306" dur="1" fill="hold">
                                          <p:stCondLst>
                                            <p:cond delay="499"/>
                                          </p:stCondLst>
                                        </p:cTn>
                                        <p:tgtEl>
                                          <p:spTgt spid="84"/>
                                        </p:tgtEl>
                                        <p:attrNameLst>
                                          <p:attrName>style.visibility</p:attrName>
                                        </p:attrNameLst>
                                      </p:cBhvr>
                                      <p:to>
                                        <p:strVal val="hidden"/>
                                      </p:to>
                                    </p:set>
                                  </p:childTnLst>
                                </p:cTn>
                              </p:par>
                            </p:childTnLst>
                          </p:cTn>
                        </p:par>
                        <p:par>
                          <p:cTn id="307" fill="hold">
                            <p:stCondLst>
                              <p:cond delay="10500"/>
                            </p:stCondLst>
                            <p:childTnLst>
                              <p:par>
                                <p:cTn id="308" presetID="1" presetClass="entr" presetSubtype="0" fill="hold" grpId="0" nodeType="afterEffect">
                                  <p:stCondLst>
                                    <p:cond delay="0"/>
                                  </p:stCondLst>
                                  <p:childTnLst>
                                    <p:set>
                                      <p:cBhvr>
                                        <p:cTn id="309" dur="1" fill="hold">
                                          <p:stCondLst>
                                            <p:cond delay="0"/>
                                          </p:stCondLst>
                                        </p:cTn>
                                        <p:tgtEl>
                                          <p:spTgt spid="113"/>
                                        </p:tgtEl>
                                        <p:attrNameLst>
                                          <p:attrName>style.visibility</p:attrName>
                                        </p:attrNameLst>
                                      </p:cBhvr>
                                      <p:to>
                                        <p:strVal val="visible"/>
                                      </p:to>
                                    </p:set>
                                  </p:childTnLst>
                                </p:cTn>
                              </p:par>
                              <p:par>
                                <p:cTn id="310" presetID="1" presetClass="entr" presetSubtype="0" fill="hold" grpId="0" nodeType="withEffect">
                                  <p:stCondLst>
                                    <p:cond delay="0"/>
                                  </p:stCondLst>
                                  <p:childTnLst>
                                    <p:set>
                                      <p:cBhvr>
                                        <p:cTn id="311" dur="1" fill="hold">
                                          <p:stCondLst>
                                            <p:cond delay="0"/>
                                          </p:stCondLst>
                                        </p:cTn>
                                        <p:tgtEl>
                                          <p:spTgt spid="112"/>
                                        </p:tgtEl>
                                        <p:attrNameLst>
                                          <p:attrName>style.visibility</p:attrName>
                                        </p:attrNameLst>
                                      </p:cBhvr>
                                      <p:to>
                                        <p:strVal val="visible"/>
                                      </p:to>
                                    </p:set>
                                  </p:childTnLst>
                                </p:cTn>
                              </p:par>
                            </p:childTnLst>
                          </p:cTn>
                        </p:par>
                      </p:childTnLst>
                    </p:cTn>
                  </p:par>
                  <p:par>
                    <p:cTn id="312" fill="hold">
                      <p:stCondLst>
                        <p:cond delay="indefinite"/>
                      </p:stCondLst>
                      <p:childTnLst>
                        <p:par>
                          <p:cTn id="313" fill="hold">
                            <p:stCondLst>
                              <p:cond delay="0"/>
                            </p:stCondLst>
                            <p:childTnLst>
                              <p:par>
                                <p:cTn id="314" presetID="1" presetClass="entr" presetSubtype="0" fill="hold" nodeType="clickEffect">
                                  <p:stCondLst>
                                    <p:cond delay="0"/>
                                  </p:stCondLst>
                                  <p:childTnLst>
                                    <p:set>
                                      <p:cBhvr>
                                        <p:cTn id="315" dur="1" fill="hold">
                                          <p:stCondLst>
                                            <p:cond delay="0"/>
                                          </p:stCondLst>
                                        </p:cTn>
                                        <p:tgtEl>
                                          <p:spTgt spid="296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4" grpId="0" animBg="1"/>
      <p:bldP spid="55" grpId="0" animBg="1"/>
      <p:bldP spid="61" grpId="0" animBg="1"/>
      <p:bldP spid="63" grpId="0" animBg="1"/>
      <p:bldP spid="64" grpId="0" animBg="1"/>
      <p:bldP spid="65"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104" grpId="0" animBg="1"/>
      <p:bldP spid="105" grpId="0" animBg="1"/>
      <p:bldP spid="106" grpId="0" animBg="1"/>
      <p:bldP spid="107" grpId="0" animBg="1"/>
      <p:bldP spid="116" grpId="0" animBg="1"/>
      <p:bldP spid="117" grpId="0" animBg="1"/>
      <p:bldP spid="118" grpId="0" animBg="1"/>
      <p:bldP spid="119" grpId="0" animBg="1"/>
      <p:bldP spid="120" grpId="0" animBg="1"/>
      <p:bldP spid="121" grpId="0" animBg="1"/>
      <p:bldP spid="122" grpId="0" animBg="1"/>
      <p:bldP spid="123" grpId="0" animBg="1"/>
      <p:bldP spid="124"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P spid="148" grpId="0" animBg="1"/>
      <p:bldP spid="149" grpId="0" animBg="1"/>
      <p:bldP spid="150" grpId="0" animBg="1"/>
      <p:bldP spid="151" grpId="0" animBg="1"/>
      <p:bldP spid="152" grpId="0" animBg="1"/>
      <p:bldP spid="153" grpId="0" animBg="1"/>
      <p:bldP spid="154" grpId="0" animBg="1"/>
      <p:bldP spid="155" grpId="0" animBg="1"/>
      <p:bldP spid="156" grpId="0" animBg="1"/>
      <p:bldP spid="157" grpId="0" animBg="1"/>
      <p:bldP spid="158" grpId="0" animBg="1"/>
      <p:bldP spid="159" grpId="0" animBg="1"/>
      <p:bldP spid="163" grpId="0"/>
      <p:bldP spid="108" grpId="0"/>
      <p:bldP spid="110" grpId="0"/>
      <p:bldP spid="112" grpId="0"/>
      <p:bldP spid="11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5532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3" name="Oval 2"/>
          <p:cNvSpPr/>
          <p:nvPr/>
        </p:nvSpPr>
        <p:spPr>
          <a:xfrm>
            <a:off x="7010400" y="4267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4" name="Oval 3"/>
          <p:cNvSpPr/>
          <p:nvPr/>
        </p:nvSpPr>
        <p:spPr>
          <a:xfrm>
            <a:off x="74676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5" name="Oval 4"/>
          <p:cNvSpPr/>
          <p:nvPr/>
        </p:nvSpPr>
        <p:spPr>
          <a:xfrm>
            <a:off x="7924800" y="4267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6" name="Oval 5"/>
          <p:cNvSpPr/>
          <p:nvPr/>
        </p:nvSpPr>
        <p:spPr>
          <a:xfrm>
            <a:off x="56388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7" name="Oval 6"/>
          <p:cNvSpPr/>
          <p:nvPr/>
        </p:nvSpPr>
        <p:spPr>
          <a:xfrm>
            <a:off x="60960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8" name="Oval 7"/>
          <p:cNvSpPr/>
          <p:nvPr/>
        </p:nvSpPr>
        <p:spPr>
          <a:xfrm>
            <a:off x="65532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9" name="Oval 8"/>
          <p:cNvSpPr/>
          <p:nvPr/>
        </p:nvSpPr>
        <p:spPr>
          <a:xfrm>
            <a:off x="7010400" y="4724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0" name="Oval 9"/>
          <p:cNvSpPr/>
          <p:nvPr/>
        </p:nvSpPr>
        <p:spPr>
          <a:xfrm>
            <a:off x="7467600" y="4724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1" name="Oval 10"/>
          <p:cNvSpPr/>
          <p:nvPr/>
        </p:nvSpPr>
        <p:spPr>
          <a:xfrm>
            <a:off x="7924800" y="4724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2" name="Oval 11"/>
          <p:cNvSpPr/>
          <p:nvPr/>
        </p:nvSpPr>
        <p:spPr>
          <a:xfrm>
            <a:off x="5638800" y="5181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3" name="Oval 12"/>
          <p:cNvSpPr/>
          <p:nvPr/>
        </p:nvSpPr>
        <p:spPr>
          <a:xfrm>
            <a:off x="6096000" y="5181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4" name="Oval 13"/>
          <p:cNvSpPr/>
          <p:nvPr/>
        </p:nvSpPr>
        <p:spPr>
          <a:xfrm>
            <a:off x="65532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5" name="Oval 14"/>
          <p:cNvSpPr/>
          <p:nvPr/>
        </p:nvSpPr>
        <p:spPr>
          <a:xfrm>
            <a:off x="7010400" y="5181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6" name="Oval 15"/>
          <p:cNvSpPr/>
          <p:nvPr/>
        </p:nvSpPr>
        <p:spPr>
          <a:xfrm>
            <a:off x="7467600" y="5181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7" name="Oval 16"/>
          <p:cNvSpPr/>
          <p:nvPr/>
        </p:nvSpPr>
        <p:spPr>
          <a:xfrm>
            <a:off x="79248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18" name="Oval 17"/>
          <p:cNvSpPr/>
          <p:nvPr/>
        </p:nvSpPr>
        <p:spPr>
          <a:xfrm>
            <a:off x="5638800" y="5638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19" name="Oval 18"/>
          <p:cNvSpPr/>
          <p:nvPr/>
        </p:nvSpPr>
        <p:spPr>
          <a:xfrm>
            <a:off x="60960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0" name="Oval 19"/>
          <p:cNvSpPr/>
          <p:nvPr/>
        </p:nvSpPr>
        <p:spPr>
          <a:xfrm>
            <a:off x="65532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1" name="Oval 20"/>
          <p:cNvSpPr/>
          <p:nvPr/>
        </p:nvSpPr>
        <p:spPr>
          <a:xfrm>
            <a:off x="70104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2" name="Oval 21"/>
          <p:cNvSpPr/>
          <p:nvPr/>
        </p:nvSpPr>
        <p:spPr>
          <a:xfrm>
            <a:off x="7467600" y="5638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3" name="Oval 22"/>
          <p:cNvSpPr/>
          <p:nvPr/>
        </p:nvSpPr>
        <p:spPr>
          <a:xfrm>
            <a:off x="7924800" y="5638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24" name="Oval 23"/>
          <p:cNvSpPr/>
          <p:nvPr/>
        </p:nvSpPr>
        <p:spPr>
          <a:xfrm>
            <a:off x="6096000" y="4267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5" name="Oval 24"/>
          <p:cNvSpPr/>
          <p:nvPr/>
        </p:nvSpPr>
        <p:spPr>
          <a:xfrm>
            <a:off x="56388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7" name="Oval 26"/>
          <p:cNvSpPr/>
          <p:nvPr/>
        </p:nvSpPr>
        <p:spPr>
          <a:xfrm>
            <a:off x="1828800" y="4191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8" name="Oval 27"/>
          <p:cNvSpPr/>
          <p:nvPr/>
        </p:nvSpPr>
        <p:spPr>
          <a:xfrm>
            <a:off x="2286000" y="4191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29" name="Oval 28"/>
          <p:cNvSpPr/>
          <p:nvPr/>
        </p:nvSpPr>
        <p:spPr>
          <a:xfrm>
            <a:off x="2743200" y="4191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30" name="Oval 29"/>
          <p:cNvSpPr/>
          <p:nvPr/>
        </p:nvSpPr>
        <p:spPr>
          <a:xfrm>
            <a:off x="3200400" y="4191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31" name="Oval 30"/>
          <p:cNvSpPr/>
          <p:nvPr/>
        </p:nvSpPr>
        <p:spPr>
          <a:xfrm>
            <a:off x="914400" y="4648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32" name="Oval 31"/>
          <p:cNvSpPr/>
          <p:nvPr/>
        </p:nvSpPr>
        <p:spPr>
          <a:xfrm>
            <a:off x="1371600" y="4648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33" name="Oval 32"/>
          <p:cNvSpPr/>
          <p:nvPr/>
        </p:nvSpPr>
        <p:spPr>
          <a:xfrm>
            <a:off x="1828800" y="4648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34" name="Oval 33"/>
          <p:cNvSpPr/>
          <p:nvPr/>
        </p:nvSpPr>
        <p:spPr>
          <a:xfrm>
            <a:off x="2286000" y="4648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35" name="Oval 34"/>
          <p:cNvSpPr/>
          <p:nvPr/>
        </p:nvSpPr>
        <p:spPr>
          <a:xfrm>
            <a:off x="2743200" y="4648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36" name="Oval 35"/>
          <p:cNvSpPr/>
          <p:nvPr/>
        </p:nvSpPr>
        <p:spPr>
          <a:xfrm>
            <a:off x="3200400" y="4648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37" name="Oval 36"/>
          <p:cNvSpPr/>
          <p:nvPr/>
        </p:nvSpPr>
        <p:spPr>
          <a:xfrm>
            <a:off x="914400" y="5105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38" name="Oval 37"/>
          <p:cNvSpPr/>
          <p:nvPr/>
        </p:nvSpPr>
        <p:spPr>
          <a:xfrm>
            <a:off x="1371600" y="5105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39" name="Oval 38"/>
          <p:cNvSpPr/>
          <p:nvPr/>
        </p:nvSpPr>
        <p:spPr>
          <a:xfrm>
            <a:off x="1828800" y="5105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40" name="Oval 39"/>
          <p:cNvSpPr/>
          <p:nvPr/>
        </p:nvSpPr>
        <p:spPr>
          <a:xfrm>
            <a:off x="2286000" y="5105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41" name="Oval 40"/>
          <p:cNvSpPr/>
          <p:nvPr/>
        </p:nvSpPr>
        <p:spPr>
          <a:xfrm>
            <a:off x="2743200" y="5105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42" name="Oval 41"/>
          <p:cNvSpPr/>
          <p:nvPr/>
        </p:nvSpPr>
        <p:spPr>
          <a:xfrm>
            <a:off x="3200400" y="5105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43" name="Oval 42"/>
          <p:cNvSpPr/>
          <p:nvPr/>
        </p:nvSpPr>
        <p:spPr>
          <a:xfrm>
            <a:off x="1371600" y="4191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44" name="Oval 43"/>
          <p:cNvSpPr/>
          <p:nvPr/>
        </p:nvSpPr>
        <p:spPr>
          <a:xfrm>
            <a:off x="914400" y="4191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45" name="Oval 44"/>
          <p:cNvSpPr/>
          <p:nvPr/>
        </p:nvSpPr>
        <p:spPr>
          <a:xfrm>
            <a:off x="914400" y="5562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46" name="Oval 45"/>
          <p:cNvSpPr/>
          <p:nvPr/>
        </p:nvSpPr>
        <p:spPr>
          <a:xfrm>
            <a:off x="1371600" y="5562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47" name="Oval 46"/>
          <p:cNvSpPr/>
          <p:nvPr/>
        </p:nvSpPr>
        <p:spPr>
          <a:xfrm>
            <a:off x="1828800" y="5562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48" name="Oval 47"/>
          <p:cNvSpPr/>
          <p:nvPr/>
        </p:nvSpPr>
        <p:spPr>
          <a:xfrm>
            <a:off x="2286000" y="5562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N</a:t>
            </a:r>
            <a:endParaRPr lang="en-US" dirty="0">
              <a:solidFill>
                <a:prstClr val="white"/>
              </a:solidFill>
            </a:endParaRPr>
          </a:p>
        </p:txBody>
      </p:sp>
      <p:sp>
        <p:nvSpPr>
          <p:cNvPr id="49" name="Oval 48"/>
          <p:cNvSpPr/>
          <p:nvPr/>
        </p:nvSpPr>
        <p:spPr>
          <a:xfrm>
            <a:off x="2743200" y="5562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sp>
        <p:nvSpPr>
          <p:cNvPr id="50" name="Oval 49"/>
          <p:cNvSpPr/>
          <p:nvPr/>
        </p:nvSpPr>
        <p:spPr>
          <a:xfrm>
            <a:off x="3200400" y="5562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R</a:t>
            </a:r>
            <a:endParaRPr lang="en-US" dirty="0">
              <a:solidFill>
                <a:prstClr val="white"/>
              </a:solidFill>
            </a:endParaRPr>
          </a:p>
        </p:txBody>
      </p:sp>
      <p:cxnSp>
        <p:nvCxnSpPr>
          <p:cNvPr id="51" name="Straight Arrow Connector 50"/>
          <p:cNvCxnSpPr/>
          <p:nvPr/>
        </p:nvCxnSpPr>
        <p:spPr>
          <a:xfrm rot="10800000" flipV="1">
            <a:off x="2057400" y="2667000"/>
            <a:ext cx="2514600" cy="12192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4572000" y="2667000"/>
            <a:ext cx="2209800" cy="12954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3276600" y="3200400"/>
            <a:ext cx="2362200" cy="646331"/>
          </a:xfrm>
          <a:prstGeom prst="rect">
            <a:avLst/>
          </a:prstGeom>
          <a:noFill/>
        </p:spPr>
        <p:txBody>
          <a:bodyPr wrap="square" rtlCol="0">
            <a:spAutoFit/>
          </a:bodyPr>
          <a:lstStyle/>
          <a:p>
            <a:r>
              <a:rPr lang="en-US" dirty="0" smtClean="0">
                <a:solidFill>
                  <a:prstClr val="black"/>
                </a:solidFill>
              </a:rPr>
              <a:t>Simulate another randomization</a:t>
            </a:r>
            <a:endParaRPr lang="en-US" dirty="0">
              <a:solidFill>
                <a:prstClr val="black"/>
              </a:solidFill>
            </a:endParaRPr>
          </a:p>
        </p:txBody>
      </p:sp>
      <p:sp>
        <p:nvSpPr>
          <p:cNvPr id="54" name="TextBox 53"/>
          <p:cNvSpPr txBox="1"/>
          <p:nvPr/>
        </p:nvSpPr>
        <p:spPr>
          <a:xfrm>
            <a:off x="609600" y="3669268"/>
            <a:ext cx="1524000" cy="369332"/>
          </a:xfrm>
          <a:prstGeom prst="rect">
            <a:avLst/>
          </a:prstGeom>
          <a:noFill/>
        </p:spPr>
        <p:txBody>
          <a:bodyPr wrap="square" rtlCol="0">
            <a:spAutoFit/>
          </a:bodyPr>
          <a:lstStyle/>
          <a:p>
            <a:r>
              <a:rPr lang="en-US" i="1" dirty="0" smtClean="0">
                <a:solidFill>
                  <a:srgbClr val="002676"/>
                </a:solidFill>
              </a:rPr>
              <a:t>New Drug</a:t>
            </a:r>
            <a:endParaRPr lang="en-US" i="1" dirty="0">
              <a:solidFill>
                <a:srgbClr val="002676"/>
              </a:solidFill>
            </a:endParaRPr>
          </a:p>
        </p:txBody>
      </p:sp>
      <p:sp>
        <p:nvSpPr>
          <p:cNvPr id="55" name="TextBox 54"/>
          <p:cNvSpPr txBox="1"/>
          <p:nvPr/>
        </p:nvSpPr>
        <p:spPr>
          <a:xfrm>
            <a:off x="6934200" y="3745468"/>
            <a:ext cx="1524000" cy="369332"/>
          </a:xfrm>
          <a:prstGeom prst="rect">
            <a:avLst/>
          </a:prstGeom>
          <a:noFill/>
        </p:spPr>
        <p:txBody>
          <a:bodyPr wrap="square" rtlCol="0">
            <a:spAutoFit/>
          </a:bodyPr>
          <a:lstStyle/>
          <a:p>
            <a:pPr algn="r"/>
            <a:r>
              <a:rPr lang="en-US" i="1" dirty="0" smtClean="0">
                <a:solidFill>
                  <a:srgbClr val="002676"/>
                </a:solidFill>
              </a:rPr>
              <a:t>Old Drug</a:t>
            </a:r>
            <a:endParaRPr lang="en-US" i="1" dirty="0">
              <a:solidFill>
                <a:srgbClr val="002676"/>
              </a:solidFill>
            </a:endParaRPr>
          </a:p>
        </p:txBody>
      </p:sp>
      <p:sp>
        <p:nvSpPr>
          <p:cNvPr id="56" name="TextBox 55"/>
          <p:cNvSpPr txBox="1"/>
          <p:nvPr/>
        </p:nvSpPr>
        <p:spPr>
          <a:xfrm>
            <a:off x="762000" y="6096000"/>
            <a:ext cx="3429000" cy="369332"/>
          </a:xfrm>
          <a:prstGeom prst="rect">
            <a:avLst/>
          </a:prstGeom>
          <a:noFill/>
        </p:spPr>
        <p:txBody>
          <a:bodyPr wrap="square" rtlCol="0">
            <a:spAutoFit/>
          </a:bodyPr>
          <a:lstStyle/>
          <a:p>
            <a:r>
              <a:rPr lang="en-US" dirty="0" smtClean="0">
                <a:solidFill>
                  <a:prstClr val="black"/>
                </a:solidFill>
              </a:rPr>
              <a:t>17 relapse, 7 no relapse</a:t>
            </a:r>
            <a:endParaRPr lang="en-US" dirty="0">
              <a:solidFill>
                <a:prstClr val="black"/>
              </a:solidFill>
            </a:endParaRPr>
          </a:p>
        </p:txBody>
      </p:sp>
      <p:sp>
        <p:nvSpPr>
          <p:cNvPr id="57" name="TextBox 56"/>
          <p:cNvSpPr txBox="1"/>
          <p:nvPr/>
        </p:nvSpPr>
        <p:spPr>
          <a:xfrm>
            <a:off x="5486400" y="6096000"/>
            <a:ext cx="3429000" cy="369332"/>
          </a:xfrm>
          <a:prstGeom prst="rect">
            <a:avLst/>
          </a:prstGeom>
          <a:noFill/>
        </p:spPr>
        <p:txBody>
          <a:bodyPr wrap="square" rtlCol="0">
            <a:spAutoFit/>
          </a:bodyPr>
          <a:lstStyle/>
          <a:p>
            <a:r>
              <a:rPr lang="en-US" dirty="0" smtClean="0">
                <a:solidFill>
                  <a:prstClr val="black"/>
                </a:solidFill>
              </a:rPr>
              <a:t>11 relapse, 13 no relapse</a:t>
            </a:r>
            <a:endParaRPr lang="en-US" dirty="0">
              <a:solidFill>
                <a:prstClr val="black"/>
              </a:solidFill>
            </a:endParaRPr>
          </a:p>
        </p:txBody>
      </p:sp>
      <p:graphicFrame>
        <p:nvGraphicFramePr>
          <p:cNvPr id="28673" name="Object 1"/>
          <p:cNvGraphicFramePr>
            <a:graphicFrameLocks noChangeAspect="1"/>
          </p:cNvGraphicFramePr>
          <p:nvPr/>
        </p:nvGraphicFramePr>
        <p:xfrm>
          <a:off x="3895725" y="4364038"/>
          <a:ext cx="1354138" cy="1563687"/>
        </p:xfrm>
        <a:graphic>
          <a:graphicData uri="http://schemas.openxmlformats.org/presentationml/2006/ole">
            <mc:AlternateContent xmlns:mc="http://schemas.openxmlformats.org/markup-compatibility/2006">
              <mc:Choice xmlns:v="urn:schemas-microsoft-com:vml" Requires="v">
                <p:oleObj spid="_x0000_s97297" name="Equation" r:id="rId4" imgW="647640" imgH="749160" progId="Equation.DSMT4">
                  <p:embed/>
                </p:oleObj>
              </mc:Choice>
              <mc:Fallback>
                <p:oleObj name="Equation" r:id="rId4" imgW="647640" imgH="74916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95725" y="4364038"/>
                        <a:ext cx="1354138" cy="15636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dissolve">
                                      <p:cBhvr>
                                        <p:cTn id="7" dur="1000"/>
                                        <p:tgtEl>
                                          <p:spTgt spid="27"/>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dissolve">
                                      <p:cBhvr>
                                        <p:cTn id="10" dur="1000"/>
                                        <p:tgtEl>
                                          <p:spTgt spid="28"/>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dissolve">
                                      <p:cBhvr>
                                        <p:cTn id="13" dur="1000"/>
                                        <p:tgtEl>
                                          <p:spTgt spid="29"/>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0"/>
                                        </p:tgtEl>
                                        <p:attrNameLst>
                                          <p:attrName>style.visibility</p:attrName>
                                        </p:attrNameLst>
                                      </p:cBhvr>
                                      <p:to>
                                        <p:strVal val="visible"/>
                                      </p:to>
                                    </p:set>
                                    <p:animEffect transition="in" filter="dissolve">
                                      <p:cBhvr>
                                        <p:cTn id="16" dur="1000"/>
                                        <p:tgtEl>
                                          <p:spTgt spid="30"/>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31"/>
                                        </p:tgtEl>
                                        <p:attrNameLst>
                                          <p:attrName>style.visibility</p:attrName>
                                        </p:attrNameLst>
                                      </p:cBhvr>
                                      <p:to>
                                        <p:strVal val="visible"/>
                                      </p:to>
                                    </p:set>
                                    <p:animEffect transition="in" filter="dissolve">
                                      <p:cBhvr>
                                        <p:cTn id="19" dur="1000"/>
                                        <p:tgtEl>
                                          <p:spTgt spid="31"/>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dissolve">
                                      <p:cBhvr>
                                        <p:cTn id="22" dur="1000"/>
                                        <p:tgtEl>
                                          <p:spTgt spid="32"/>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33"/>
                                        </p:tgtEl>
                                        <p:attrNameLst>
                                          <p:attrName>style.visibility</p:attrName>
                                        </p:attrNameLst>
                                      </p:cBhvr>
                                      <p:to>
                                        <p:strVal val="visible"/>
                                      </p:to>
                                    </p:set>
                                    <p:animEffect transition="in" filter="dissolve">
                                      <p:cBhvr>
                                        <p:cTn id="25" dur="1000"/>
                                        <p:tgtEl>
                                          <p:spTgt spid="33"/>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dissolve">
                                      <p:cBhvr>
                                        <p:cTn id="28" dur="1000"/>
                                        <p:tgtEl>
                                          <p:spTgt spid="34"/>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35"/>
                                        </p:tgtEl>
                                        <p:attrNameLst>
                                          <p:attrName>style.visibility</p:attrName>
                                        </p:attrNameLst>
                                      </p:cBhvr>
                                      <p:to>
                                        <p:strVal val="visible"/>
                                      </p:to>
                                    </p:set>
                                    <p:animEffect transition="in" filter="dissolve">
                                      <p:cBhvr>
                                        <p:cTn id="31" dur="1000"/>
                                        <p:tgtEl>
                                          <p:spTgt spid="35"/>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36"/>
                                        </p:tgtEl>
                                        <p:attrNameLst>
                                          <p:attrName>style.visibility</p:attrName>
                                        </p:attrNameLst>
                                      </p:cBhvr>
                                      <p:to>
                                        <p:strVal val="visible"/>
                                      </p:to>
                                    </p:set>
                                    <p:animEffect transition="in" filter="dissolve">
                                      <p:cBhvr>
                                        <p:cTn id="34" dur="1000"/>
                                        <p:tgtEl>
                                          <p:spTgt spid="36"/>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37"/>
                                        </p:tgtEl>
                                        <p:attrNameLst>
                                          <p:attrName>style.visibility</p:attrName>
                                        </p:attrNameLst>
                                      </p:cBhvr>
                                      <p:to>
                                        <p:strVal val="visible"/>
                                      </p:to>
                                    </p:set>
                                    <p:animEffect transition="in" filter="dissolve">
                                      <p:cBhvr>
                                        <p:cTn id="37" dur="1000"/>
                                        <p:tgtEl>
                                          <p:spTgt spid="37"/>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38"/>
                                        </p:tgtEl>
                                        <p:attrNameLst>
                                          <p:attrName>style.visibility</p:attrName>
                                        </p:attrNameLst>
                                      </p:cBhvr>
                                      <p:to>
                                        <p:strVal val="visible"/>
                                      </p:to>
                                    </p:set>
                                    <p:animEffect transition="in" filter="dissolve">
                                      <p:cBhvr>
                                        <p:cTn id="40" dur="1000"/>
                                        <p:tgtEl>
                                          <p:spTgt spid="38"/>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39"/>
                                        </p:tgtEl>
                                        <p:attrNameLst>
                                          <p:attrName>style.visibility</p:attrName>
                                        </p:attrNameLst>
                                      </p:cBhvr>
                                      <p:to>
                                        <p:strVal val="visible"/>
                                      </p:to>
                                    </p:set>
                                    <p:animEffect transition="in" filter="dissolve">
                                      <p:cBhvr>
                                        <p:cTn id="43" dur="1000"/>
                                        <p:tgtEl>
                                          <p:spTgt spid="39"/>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40"/>
                                        </p:tgtEl>
                                        <p:attrNameLst>
                                          <p:attrName>style.visibility</p:attrName>
                                        </p:attrNameLst>
                                      </p:cBhvr>
                                      <p:to>
                                        <p:strVal val="visible"/>
                                      </p:to>
                                    </p:set>
                                    <p:animEffect transition="in" filter="dissolve">
                                      <p:cBhvr>
                                        <p:cTn id="46" dur="1000"/>
                                        <p:tgtEl>
                                          <p:spTgt spid="40"/>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41"/>
                                        </p:tgtEl>
                                        <p:attrNameLst>
                                          <p:attrName>style.visibility</p:attrName>
                                        </p:attrNameLst>
                                      </p:cBhvr>
                                      <p:to>
                                        <p:strVal val="visible"/>
                                      </p:to>
                                    </p:set>
                                    <p:animEffect transition="in" filter="dissolve">
                                      <p:cBhvr>
                                        <p:cTn id="49" dur="1000"/>
                                        <p:tgtEl>
                                          <p:spTgt spid="41"/>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42"/>
                                        </p:tgtEl>
                                        <p:attrNameLst>
                                          <p:attrName>style.visibility</p:attrName>
                                        </p:attrNameLst>
                                      </p:cBhvr>
                                      <p:to>
                                        <p:strVal val="visible"/>
                                      </p:to>
                                    </p:set>
                                    <p:animEffect transition="in" filter="dissolve">
                                      <p:cBhvr>
                                        <p:cTn id="52" dur="1000"/>
                                        <p:tgtEl>
                                          <p:spTgt spid="42"/>
                                        </p:tgtEl>
                                      </p:cBhvr>
                                    </p:animEffect>
                                  </p:childTnLst>
                                </p:cTn>
                              </p:par>
                              <p:par>
                                <p:cTn id="53" presetID="9" presetClass="entr" presetSubtype="0" fill="hold" grpId="0" nodeType="with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dissolve">
                                      <p:cBhvr>
                                        <p:cTn id="55" dur="1000"/>
                                        <p:tgtEl>
                                          <p:spTgt spid="43"/>
                                        </p:tgtEl>
                                      </p:cBhvr>
                                    </p:animEffect>
                                  </p:childTnLst>
                                </p:cTn>
                              </p:par>
                              <p:par>
                                <p:cTn id="56" presetID="9" presetClass="entr" presetSubtype="0" fill="hold" grpId="0" nodeType="withEffect">
                                  <p:stCondLst>
                                    <p:cond delay="0"/>
                                  </p:stCondLst>
                                  <p:childTnLst>
                                    <p:set>
                                      <p:cBhvr>
                                        <p:cTn id="57" dur="1" fill="hold">
                                          <p:stCondLst>
                                            <p:cond delay="0"/>
                                          </p:stCondLst>
                                        </p:cTn>
                                        <p:tgtEl>
                                          <p:spTgt spid="44"/>
                                        </p:tgtEl>
                                        <p:attrNameLst>
                                          <p:attrName>style.visibility</p:attrName>
                                        </p:attrNameLst>
                                      </p:cBhvr>
                                      <p:to>
                                        <p:strVal val="visible"/>
                                      </p:to>
                                    </p:set>
                                    <p:animEffect transition="in" filter="dissolve">
                                      <p:cBhvr>
                                        <p:cTn id="58" dur="1000"/>
                                        <p:tgtEl>
                                          <p:spTgt spid="44"/>
                                        </p:tgtEl>
                                      </p:cBhvr>
                                    </p:animEffect>
                                  </p:childTnLst>
                                </p:cTn>
                              </p:par>
                              <p:par>
                                <p:cTn id="59" presetID="9" presetClass="entr" presetSubtype="0" fill="hold" grpId="0" nodeType="withEffect">
                                  <p:stCondLst>
                                    <p:cond delay="0"/>
                                  </p:stCondLst>
                                  <p:childTnLst>
                                    <p:set>
                                      <p:cBhvr>
                                        <p:cTn id="60" dur="1" fill="hold">
                                          <p:stCondLst>
                                            <p:cond delay="0"/>
                                          </p:stCondLst>
                                        </p:cTn>
                                        <p:tgtEl>
                                          <p:spTgt spid="45"/>
                                        </p:tgtEl>
                                        <p:attrNameLst>
                                          <p:attrName>style.visibility</p:attrName>
                                        </p:attrNameLst>
                                      </p:cBhvr>
                                      <p:to>
                                        <p:strVal val="visible"/>
                                      </p:to>
                                    </p:set>
                                    <p:animEffect transition="in" filter="dissolve">
                                      <p:cBhvr>
                                        <p:cTn id="61" dur="1000"/>
                                        <p:tgtEl>
                                          <p:spTgt spid="45"/>
                                        </p:tgtEl>
                                      </p:cBhvr>
                                    </p:animEffect>
                                  </p:childTnLst>
                                </p:cTn>
                              </p:par>
                              <p:par>
                                <p:cTn id="62" presetID="9" presetClass="entr" presetSubtype="0" fill="hold" grpId="0" nodeType="withEffect">
                                  <p:stCondLst>
                                    <p:cond delay="0"/>
                                  </p:stCondLst>
                                  <p:childTnLst>
                                    <p:set>
                                      <p:cBhvr>
                                        <p:cTn id="63" dur="1" fill="hold">
                                          <p:stCondLst>
                                            <p:cond delay="0"/>
                                          </p:stCondLst>
                                        </p:cTn>
                                        <p:tgtEl>
                                          <p:spTgt spid="46"/>
                                        </p:tgtEl>
                                        <p:attrNameLst>
                                          <p:attrName>style.visibility</p:attrName>
                                        </p:attrNameLst>
                                      </p:cBhvr>
                                      <p:to>
                                        <p:strVal val="visible"/>
                                      </p:to>
                                    </p:set>
                                    <p:animEffect transition="in" filter="dissolve">
                                      <p:cBhvr>
                                        <p:cTn id="64" dur="1000"/>
                                        <p:tgtEl>
                                          <p:spTgt spid="46"/>
                                        </p:tgtEl>
                                      </p:cBhvr>
                                    </p:animEffect>
                                  </p:childTnLst>
                                </p:cTn>
                              </p:par>
                              <p:par>
                                <p:cTn id="65" presetID="9" presetClass="entr" presetSubtype="0" fill="hold" grpId="0" nodeType="withEffect">
                                  <p:stCondLst>
                                    <p:cond delay="0"/>
                                  </p:stCondLst>
                                  <p:childTnLst>
                                    <p:set>
                                      <p:cBhvr>
                                        <p:cTn id="66" dur="1" fill="hold">
                                          <p:stCondLst>
                                            <p:cond delay="0"/>
                                          </p:stCondLst>
                                        </p:cTn>
                                        <p:tgtEl>
                                          <p:spTgt spid="47"/>
                                        </p:tgtEl>
                                        <p:attrNameLst>
                                          <p:attrName>style.visibility</p:attrName>
                                        </p:attrNameLst>
                                      </p:cBhvr>
                                      <p:to>
                                        <p:strVal val="visible"/>
                                      </p:to>
                                    </p:set>
                                    <p:animEffect transition="in" filter="dissolve">
                                      <p:cBhvr>
                                        <p:cTn id="67" dur="1000"/>
                                        <p:tgtEl>
                                          <p:spTgt spid="47"/>
                                        </p:tgtEl>
                                      </p:cBhvr>
                                    </p:animEffect>
                                  </p:childTnLst>
                                </p:cTn>
                              </p:par>
                              <p:par>
                                <p:cTn id="68" presetID="9" presetClass="entr" presetSubtype="0" fill="hold" grpId="0" nodeType="withEffect">
                                  <p:stCondLst>
                                    <p:cond delay="0"/>
                                  </p:stCondLst>
                                  <p:childTnLst>
                                    <p:set>
                                      <p:cBhvr>
                                        <p:cTn id="69" dur="1" fill="hold">
                                          <p:stCondLst>
                                            <p:cond delay="0"/>
                                          </p:stCondLst>
                                        </p:cTn>
                                        <p:tgtEl>
                                          <p:spTgt spid="48"/>
                                        </p:tgtEl>
                                        <p:attrNameLst>
                                          <p:attrName>style.visibility</p:attrName>
                                        </p:attrNameLst>
                                      </p:cBhvr>
                                      <p:to>
                                        <p:strVal val="visible"/>
                                      </p:to>
                                    </p:set>
                                    <p:animEffect transition="in" filter="dissolve">
                                      <p:cBhvr>
                                        <p:cTn id="70" dur="1000"/>
                                        <p:tgtEl>
                                          <p:spTgt spid="48"/>
                                        </p:tgtEl>
                                      </p:cBhvr>
                                    </p:animEffect>
                                  </p:childTnLst>
                                </p:cTn>
                              </p:par>
                              <p:par>
                                <p:cTn id="71" presetID="9" presetClass="entr" presetSubtype="0" fill="hold" grpId="0" nodeType="withEffect">
                                  <p:stCondLst>
                                    <p:cond delay="0"/>
                                  </p:stCondLst>
                                  <p:childTnLst>
                                    <p:set>
                                      <p:cBhvr>
                                        <p:cTn id="72" dur="1" fill="hold">
                                          <p:stCondLst>
                                            <p:cond delay="0"/>
                                          </p:stCondLst>
                                        </p:cTn>
                                        <p:tgtEl>
                                          <p:spTgt spid="49"/>
                                        </p:tgtEl>
                                        <p:attrNameLst>
                                          <p:attrName>style.visibility</p:attrName>
                                        </p:attrNameLst>
                                      </p:cBhvr>
                                      <p:to>
                                        <p:strVal val="visible"/>
                                      </p:to>
                                    </p:set>
                                    <p:animEffect transition="in" filter="dissolve">
                                      <p:cBhvr>
                                        <p:cTn id="73" dur="1000"/>
                                        <p:tgtEl>
                                          <p:spTgt spid="49"/>
                                        </p:tgtEl>
                                      </p:cBhvr>
                                    </p:animEffect>
                                  </p:childTnLst>
                                </p:cTn>
                              </p:par>
                              <p:par>
                                <p:cTn id="74" presetID="9" presetClass="entr" presetSubtype="0" fill="hold" grpId="0" nodeType="withEffect">
                                  <p:stCondLst>
                                    <p:cond delay="0"/>
                                  </p:stCondLst>
                                  <p:childTnLst>
                                    <p:set>
                                      <p:cBhvr>
                                        <p:cTn id="75" dur="1" fill="hold">
                                          <p:stCondLst>
                                            <p:cond delay="0"/>
                                          </p:stCondLst>
                                        </p:cTn>
                                        <p:tgtEl>
                                          <p:spTgt spid="50"/>
                                        </p:tgtEl>
                                        <p:attrNameLst>
                                          <p:attrName>style.visibility</p:attrName>
                                        </p:attrNameLst>
                                      </p:cBhvr>
                                      <p:to>
                                        <p:strVal val="visible"/>
                                      </p:to>
                                    </p:set>
                                    <p:animEffect transition="in" filter="dissolve">
                                      <p:cBhvr>
                                        <p:cTn id="76" dur="1000"/>
                                        <p:tgtEl>
                                          <p:spTgt spid="50"/>
                                        </p:tgtEl>
                                      </p:cBhvr>
                                    </p:animEffect>
                                  </p:childTnLst>
                                </p:cTn>
                              </p:par>
                              <p:par>
                                <p:cTn id="77" presetID="9" presetClass="entr" presetSubtype="0" fill="hold" grpId="0" nodeType="withEffect">
                                  <p:stCondLst>
                                    <p:cond delay="0"/>
                                  </p:stCondLst>
                                  <p:childTnLst>
                                    <p:set>
                                      <p:cBhvr>
                                        <p:cTn id="78" dur="1" fill="hold">
                                          <p:stCondLst>
                                            <p:cond delay="0"/>
                                          </p:stCondLst>
                                        </p:cTn>
                                        <p:tgtEl>
                                          <p:spTgt spid="2"/>
                                        </p:tgtEl>
                                        <p:attrNameLst>
                                          <p:attrName>style.visibility</p:attrName>
                                        </p:attrNameLst>
                                      </p:cBhvr>
                                      <p:to>
                                        <p:strVal val="visible"/>
                                      </p:to>
                                    </p:set>
                                    <p:animEffect transition="in" filter="dissolve">
                                      <p:cBhvr>
                                        <p:cTn id="79" dur="500"/>
                                        <p:tgtEl>
                                          <p:spTgt spid="2"/>
                                        </p:tgtEl>
                                      </p:cBhvr>
                                    </p:animEffect>
                                  </p:childTnLst>
                                </p:cTn>
                              </p:par>
                              <p:par>
                                <p:cTn id="80" presetID="9" presetClass="entr" presetSubtype="0" fill="hold" grpId="0" nodeType="withEffect">
                                  <p:stCondLst>
                                    <p:cond delay="0"/>
                                  </p:stCondLst>
                                  <p:childTnLst>
                                    <p:set>
                                      <p:cBhvr>
                                        <p:cTn id="81" dur="1" fill="hold">
                                          <p:stCondLst>
                                            <p:cond delay="0"/>
                                          </p:stCondLst>
                                        </p:cTn>
                                        <p:tgtEl>
                                          <p:spTgt spid="3"/>
                                        </p:tgtEl>
                                        <p:attrNameLst>
                                          <p:attrName>style.visibility</p:attrName>
                                        </p:attrNameLst>
                                      </p:cBhvr>
                                      <p:to>
                                        <p:strVal val="visible"/>
                                      </p:to>
                                    </p:set>
                                    <p:animEffect transition="in" filter="dissolve">
                                      <p:cBhvr>
                                        <p:cTn id="82" dur="500"/>
                                        <p:tgtEl>
                                          <p:spTgt spid="3"/>
                                        </p:tgtEl>
                                      </p:cBhvr>
                                    </p:animEffect>
                                  </p:childTnLst>
                                </p:cTn>
                              </p:par>
                              <p:par>
                                <p:cTn id="83" presetID="9" presetClass="entr" presetSubtype="0" fill="hold" grpId="0" nodeType="withEffect">
                                  <p:stCondLst>
                                    <p:cond delay="0"/>
                                  </p:stCondLst>
                                  <p:childTnLst>
                                    <p:set>
                                      <p:cBhvr>
                                        <p:cTn id="84" dur="1" fill="hold">
                                          <p:stCondLst>
                                            <p:cond delay="0"/>
                                          </p:stCondLst>
                                        </p:cTn>
                                        <p:tgtEl>
                                          <p:spTgt spid="4"/>
                                        </p:tgtEl>
                                        <p:attrNameLst>
                                          <p:attrName>style.visibility</p:attrName>
                                        </p:attrNameLst>
                                      </p:cBhvr>
                                      <p:to>
                                        <p:strVal val="visible"/>
                                      </p:to>
                                    </p:set>
                                    <p:animEffect transition="in" filter="dissolve">
                                      <p:cBhvr>
                                        <p:cTn id="85" dur="500"/>
                                        <p:tgtEl>
                                          <p:spTgt spid="4"/>
                                        </p:tgtEl>
                                      </p:cBhvr>
                                    </p:animEffect>
                                  </p:childTnLst>
                                </p:cTn>
                              </p:par>
                              <p:par>
                                <p:cTn id="86" presetID="9" presetClass="entr" presetSubtype="0" fill="hold" grpId="0" nodeType="withEffect">
                                  <p:stCondLst>
                                    <p:cond delay="0"/>
                                  </p:stCondLst>
                                  <p:childTnLst>
                                    <p:set>
                                      <p:cBhvr>
                                        <p:cTn id="87" dur="1" fill="hold">
                                          <p:stCondLst>
                                            <p:cond delay="0"/>
                                          </p:stCondLst>
                                        </p:cTn>
                                        <p:tgtEl>
                                          <p:spTgt spid="5"/>
                                        </p:tgtEl>
                                        <p:attrNameLst>
                                          <p:attrName>style.visibility</p:attrName>
                                        </p:attrNameLst>
                                      </p:cBhvr>
                                      <p:to>
                                        <p:strVal val="visible"/>
                                      </p:to>
                                    </p:set>
                                    <p:animEffect transition="in" filter="dissolve">
                                      <p:cBhvr>
                                        <p:cTn id="88" dur="500"/>
                                        <p:tgtEl>
                                          <p:spTgt spid="5"/>
                                        </p:tgtEl>
                                      </p:cBhvr>
                                    </p:animEffect>
                                  </p:childTnLst>
                                </p:cTn>
                              </p:par>
                              <p:par>
                                <p:cTn id="89" presetID="9" presetClass="entr" presetSubtype="0" fill="hold" grpId="0" nodeType="withEffect">
                                  <p:stCondLst>
                                    <p:cond delay="0"/>
                                  </p:stCondLst>
                                  <p:childTnLst>
                                    <p:set>
                                      <p:cBhvr>
                                        <p:cTn id="90" dur="1" fill="hold">
                                          <p:stCondLst>
                                            <p:cond delay="0"/>
                                          </p:stCondLst>
                                        </p:cTn>
                                        <p:tgtEl>
                                          <p:spTgt spid="6"/>
                                        </p:tgtEl>
                                        <p:attrNameLst>
                                          <p:attrName>style.visibility</p:attrName>
                                        </p:attrNameLst>
                                      </p:cBhvr>
                                      <p:to>
                                        <p:strVal val="visible"/>
                                      </p:to>
                                    </p:set>
                                    <p:animEffect transition="in" filter="dissolve">
                                      <p:cBhvr>
                                        <p:cTn id="91" dur="500"/>
                                        <p:tgtEl>
                                          <p:spTgt spid="6"/>
                                        </p:tgtEl>
                                      </p:cBhvr>
                                    </p:animEffect>
                                  </p:childTnLst>
                                </p:cTn>
                              </p:par>
                              <p:par>
                                <p:cTn id="92" presetID="9" presetClass="entr" presetSubtype="0" fill="hold" grpId="0" nodeType="withEffect">
                                  <p:stCondLst>
                                    <p:cond delay="0"/>
                                  </p:stCondLst>
                                  <p:childTnLst>
                                    <p:set>
                                      <p:cBhvr>
                                        <p:cTn id="93" dur="1" fill="hold">
                                          <p:stCondLst>
                                            <p:cond delay="0"/>
                                          </p:stCondLst>
                                        </p:cTn>
                                        <p:tgtEl>
                                          <p:spTgt spid="7"/>
                                        </p:tgtEl>
                                        <p:attrNameLst>
                                          <p:attrName>style.visibility</p:attrName>
                                        </p:attrNameLst>
                                      </p:cBhvr>
                                      <p:to>
                                        <p:strVal val="visible"/>
                                      </p:to>
                                    </p:set>
                                    <p:animEffect transition="in" filter="dissolve">
                                      <p:cBhvr>
                                        <p:cTn id="94" dur="500"/>
                                        <p:tgtEl>
                                          <p:spTgt spid="7"/>
                                        </p:tgtEl>
                                      </p:cBhvr>
                                    </p:animEffect>
                                  </p:childTnLst>
                                </p:cTn>
                              </p:par>
                              <p:par>
                                <p:cTn id="95" presetID="9" presetClass="entr" presetSubtype="0" fill="hold" grpId="0" nodeType="withEffect">
                                  <p:stCondLst>
                                    <p:cond delay="0"/>
                                  </p:stCondLst>
                                  <p:childTnLst>
                                    <p:set>
                                      <p:cBhvr>
                                        <p:cTn id="96" dur="1" fill="hold">
                                          <p:stCondLst>
                                            <p:cond delay="0"/>
                                          </p:stCondLst>
                                        </p:cTn>
                                        <p:tgtEl>
                                          <p:spTgt spid="8"/>
                                        </p:tgtEl>
                                        <p:attrNameLst>
                                          <p:attrName>style.visibility</p:attrName>
                                        </p:attrNameLst>
                                      </p:cBhvr>
                                      <p:to>
                                        <p:strVal val="visible"/>
                                      </p:to>
                                    </p:set>
                                    <p:animEffect transition="in" filter="dissolve">
                                      <p:cBhvr>
                                        <p:cTn id="97" dur="500"/>
                                        <p:tgtEl>
                                          <p:spTgt spid="8"/>
                                        </p:tgtEl>
                                      </p:cBhvr>
                                    </p:animEffect>
                                  </p:childTnLst>
                                </p:cTn>
                              </p:par>
                              <p:par>
                                <p:cTn id="98" presetID="9" presetClass="entr" presetSubtype="0" fill="hold" grpId="0" nodeType="withEffect">
                                  <p:stCondLst>
                                    <p:cond delay="0"/>
                                  </p:stCondLst>
                                  <p:childTnLst>
                                    <p:set>
                                      <p:cBhvr>
                                        <p:cTn id="99" dur="1" fill="hold">
                                          <p:stCondLst>
                                            <p:cond delay="0"/>
                                          </p:stCondLst>
                                        </p:cTn>
                                        <p:tgtEl>
                                          <p:spTgt spid="9"/>
                                        </p:tgtEl>
                                        <p:attrNameLst>
                                          <p:attrName>style.visibility</p:attrName>
                                        </p:attrNameLst>
                                      </p:cBhvr>
                                      <p:to>
                                        <p:strVal val="visible"/>
                                      </p:to>
                                    </p:set>
                                    <p:animEffect transition="in" filter="dissolve">
                                      <p:cBhvr>
                                        <p:cTn id="100" dur="500"/>
                                        <p:tgtEl>
                                          <p:spTgt spid="9"/>
                                        </p:tgtEl>
                                      </p:cBhvr>
                                    </p:animEffect>
                                  </p:childTnLst>
                                </p:cTn>
                              </p:par>
                              <p:par>
                                <p:cTn id="101" presetID="9" presetClass="entr" presetSubtype="0" fill="hold" grpId="0" nodeType="withEffect">
                                  <p:stCondLst>
                                    <p:cond delay="0"/>
                                  </p:stCondLst>
                                  <p:childTnLst>
                                    <p:set>
                                      <p:cBhvr>
                                        <p:cTn id="102" dur="1" fill="hold">
                                          <p:stCondLst>
                                            <p:cond delay="0"/>
                                          </p:stCondLst>
                                        </p:cTn>
                                        <p:tgtEl>
                                          <p:spTgt spid="10"/>
                                        </p:tgtEl>
                                        <p:attrNameLst>
                                          <p:attrName>style.visibility</p:attrName>
                                        </p:attrNameLst>
                                      </p:cBhvr>
                                      <p:to>
                                        <p:strVal val="visible"/>
                                      </p:to>
                                    </p:set>
                                    <p:animEffect transition="in" filter="dissolve">
                                      <p:cBhvr>
                                        <p:cTn id="103" dur="500"/>
                                        <p:tgtEl>
                                          <p:spTgt spid="10"/>
                                        </p:tgtEl>
                                      </p:cBhvr>
                                    </p:animEffect>
                                  </p:childTnLst>
                                </p:cTn>
                              </p:par>
                              <p:par>
                                <p:cTn id="104" presetID="9" presetClass="entr" presetSubtype="0" fill="hold" grpId="0" nodeType="withEffect">
                                  <p:stCondLst>
                                    <p:cond delay="0"/>
                                  </p:stCondLst>
                                  <p:childTnLst>
                                    <p:set>
                                      <p:cBhvr>
                                        <p:cTn id="105" dur="1" fill="hold">
                                          <p:stCondLst>
                                            <p:cond delay="0"/>
                                          </p:stCondLst>
                                        </p:cTn>
                                        <p:tgtEl>
                                          <p:spTgt spid="11"/>
                                        </p:tgtEl>
                                        <p:attrNameLst>
                                          <p:attrName>style.visibility</p:attrName>
                                        </p:attrNameLst>
                                      </p:cBhvr>
                                      <p:to>
                                        <p:strVal val="visible"/>
                                      </p:to>
                                    </p:set>
                                    <p:animEffect transition="in" filter="dissolve">
                                      <p:cBhvr>
                                        <p:cTn id="106" dur="500"/>
                                        <p:tgtEl>
                                          <p:spTgt spid="11"/>
                                        </p:tgtEl>
                                      </p:cBhvr>
                                    </p:animEffect>
                                  </p:childTnLst>
                                </p:cTn>
                              </p:par>
                              <p:par>
                                <p:cTn id="107" presetID="9" presetClass="entr" presetSubtype="0" fill="hold" grpId="0" nodeType="withEffect">
                                  <p:stCondLst>
                                    <p:cond delay="0"/>
                                  </p:stCondLst>
                                  <p:childTnLst>
                                    <p:set>
                                      <p:cBhvr>
                                        <p:cTn id="108" dur="1" fill="hold">
                                          <p:stCondLst>
                                            <p:cond delay="0"/>
                                          </p:stCondLst>
                                        </p:cTn>
                                        <p:tgtEl>
                                          <p:spTgt spid="12"/>
                                        </p:tgtEl>
                                        <p:attrNameLst>
                                          <p:attrName>style.visibility</p:attrName>
                                        </p:attrNameLst>
                                      </p:cBhvr>
                                      <p:to>
                                        <p:strVal val="visible"/>
                                      </p:to>
                                    </p:set>
                                    <p:animEffect transition="in" filter="dissolve">
                                      <p:cBhvr>
                                        <p:cTn id="109" dur="500"/>
                                        <p:tgtEl>
                                          <p:spTgt spid="12"/>
                                        </p:tgtEl>
                                      </p:cBhvr>
                                    </p:animEffect>
                                  </p:childTnLst>
                                </p:cTn>
                              </p:par>
                              <p:par>
                                <p:cTn id="110" presetID="9" presetClass="entr" presetSubtype="0" fill="hold" grpId="0" nodeType="withEffect">
                                  <p:stCondLst>
                                    <p:cond delay="0"/>
                                  </p:stCondLst>
                                  <p:childTnLst>
                                    <p:set>
                                      <p:cBhvr>
                                        <p:cTn id="111" dur="1" fill="hold">
                                          <p:stCondLst>
                                            <p:cond delay="0"/>
                                          </p:stCondLst>
                                        </p:cTn>
                                        <p:tgtEl>
                                          <p:spTgt spid="13"/>
                                        </p:tgtEl>
                                        <p:attrNameLst>
                                          <p:attrName>style.visibility</p:attrName>
                                        </p:attrNameLst>
                                      </p:cBhvr>
                                      <p:to>
                                        <p:strVal val="visible"/>
                                      </p:to>
                                    </p:set>
                                    <p:animEffect transition="in" filter="dissolve">
                                      <p:cBhvr>
                                        <p:cTn id="112" dur="500"/>
                                        <p:tgtEl>
                                          <p:spTgt spid="13"/>
                                        </p:tgtEl>
                                      </p:cBhvr>
                                    </p:animEffect>
                                  </p:childTnLst>
                                </p:cTn>
                              </p:par>
                              <p:par>
                                <p:cTn id="113" presetID="9" presetClass="entr" presetSubtype="0" fill="hold" grpId="0" nodeType="withEffect">
                                  <p:stCondLst>
                                    <p:cond delay="0"/>
                                  </p:stCondLst>
                                  <p:childTnLst>
                                    <p:set>
                                      <p:cBhvr>
                                        <p:cTn id="114" dur="1" fill="hold">
                                          <p:stCondLst>
                                            <p:cond delay="0"/>
                                          </p:stCondLst>
                                        </p:cTn>
                                        <p:tgtEl>
                                          <p:spTgt spid="14"/>
                                        </p:tgtEl>
                                        <p:attrNameLst>
                                          <p:attrName>style.visibility</p:attrName>
                                        </p:attrNameLst>
                                      </p:cBhvr>
                                      <p:to>
                                        <p:strVal val="visible"/>
                                      </p:to>
                                    </p:set>
                                    <p:animEffect transition="in" filter="dissolve">
                                      <p:cBhvr>
                                        <p:cTn id="115" dur="500"/>
                                        <p:tgtEl>
                                          <p:spTgt spid="14"/>
                                        </p:tgtEl>
                                      </p:cBhvr>
                                    </p:animEffect>
                                  </p:childTnLst>
                                </p:cTn>
                              </p:par>
                              <p:par>
                                <p:cTn id="116" presetID="9" presetClass="entr" presetSubtype="0" fill="hold" grpId="0" nodeType="withEffect">
                                  <p:stCondLst>
                                    <p:cond delay="0"/>
                                  </p:stCondLst>
                                  <p:childTnLst>
                                    <p:set>
                                      <p:cBhvr>
                                        <p:cTn id="117" dur="1" fill="hold">
                                          <p:stCondLst>
                                            <p:cond delay="0"/>
                                          </p:stCondLst>
                                        </p:cTn>
                                        <p:tgtEl>
                                          <p:spTgt spid="15"/>
                                        </p:tgtEl>
                                        <p:attrNameLst>
                                          <p:attrName>style.visibility</p:attrName>
                                        </p:attrNameLst>
                                      </p:cBhvr>
                                      <p:to>
                                        <p:strVal val="visible"/>
                                      </p:to>
                                    </p:set>
                                    <p:animEffect transition="in" filter="dissolve">
                                      <p:cBhvr>
                                        <p:cTn id="118" dur="500"/>
                                        <p:tgtEl>
                                          <p:spTgt spid="15"/>
                                        </p:tgtEl>
                                      </p:cBhvr>
                                    </p:animEffect>
                                  </p:childTnLst>
                                </p:cTn>
                              </p:par>
                              <p:par>
                                <p:cTn id="119" presetID="9" presetClass="entr" presetSubtype="0" fill="hold" grpId="0" nodeType="withEffect">
                                  <p:stCondLst>
                                    <p:cond delay="0"/>
                                  </p:stCondLst>
                                  <p:childTnLst>
                                    <p:set>
                                      <p:cBhvr>
                                        <p:cTn id="120" dur="1" fill="hold">
                                          <p:stCondLst>
                                            <p:cond delay="0"/>
                                          </p:stCondLst>
                                        </p:cTn>
                                        <p:tgtEl>
                                          <p:spTgt spid="16"/>
                                        </p:tgtEl>
                                        <p:attrNameLst>
                                          <p:attrName>style.visibility</p:attrName>
                                        </p:attrNameLst>
                                      </p:cBhvr>
                                      <p:to>
                                        <p:strVal val="visible"/>
                                      </p:to>
                                    </p:set>
                                    <p:animEffect transition="in" filter="dissolve">
                                      <p:cBhvr>
                                        <p:cTn id="121" dur="500"/>
                                        <p:tgtEl>
                                          <p:spTgt spid="16"/>
                                        </p:tgtEl>
                                      </p:cBhvr>
                                    </p:animEffect>
                                  </p:childTnLst>
                                </p:cTn>
                              </p:par>
                              <p:par>
                                <p:cTn id="122" presetID="9" presetClass="entr" presetSubtype="0" fill="hold" grpId="0" nodeType="withEffect">
                                  <p:stCondLst>
                                    <p:cond delay="0"/>
                                  </p:stCondLst>
                                  <p:childTnLst>
                                    <p:set>
                                      <p:cBhvr>
                                        <p:cTn id="123" dur="1" fill="hold">
                                          <p:stCondLst>
                                            <p:cond delay="0"/>
                                          </p:stCondLst>
                                        </p:cTn>
                                        <p:tgtEl>
                                          <p:spTgt spid="17"/>
                                        </p:tgtEl>
                                        <p:attrNameLst>
                                          <p:attrName>style.visibility</p:attrName>
                                        </p:attrNameLst>
                                      </p:cBhvr>
                                      <p:to>
                                        <p:strVal val="visible"/>
                                      </p:to>
                                    </p:set>
                                    <p:animEffect transition="in" filter="dissolve">
                                      <p:cBhvr>
                                        <p:cTn id="124" dur="500"/>
                                        <p:tgtEl>
                                          <p:spTgt spid="17"/>
                                        </p:tgtEl>
                                      </p:cBhvr>
                                    </p:animEffect>
                                  </p:childTnLst>
                                </p:cTn>
                              </p:par>
                              <p:par>
                                <p:cTn id="125" presetID="9" presetClass="entr" presetSubtype="0" fill="hold" grpId="0" nodeType="withEffect">
                                  <p:stCondLst>
                                    <p:cond delay="0"/>
                                  </p:stCondLst>
                                  <p:childTnLst>
                                    <p:set>
                                      <p:cBhvr>
                                        <p:cTn id="126" dur="1" fill="hold">
                                          <p:stCondLst>
                                            <p:cond delay="0"/>
                                          </p:stCondLst>
                                        </p:cTn>
                                        <p:tgtEl>
                                          <p:spTgt spid="18"/>
                                        </p:tgtEl>
                                        <p:attrNameLst>
                                          <p:attrName>style.visibility</p:attrName>
                                        </p:attrNameLst>
                                      </p:cBhvr>
                                      <p:to>
                                        <p:strVal val="visible"/>
                                      </p:to>
                                    </p:set>
                                    <p:animEffect transition="in" filter="dissolve">
                                      <p:cBhvr>
                                        <p:cTn id="127" dur="500"/>
                                        <p:tgtEl>
                                          <p:spTgt spid="18"/>
                                        </p:tgtEl>
                                      </p:cBhvr>
                                    </p:animEffect>
                                  </p:childTnLst>
                                </p:cTn>
                              </p:par>
                              <p:par>
                                <p:cTn id="128" presetID="9" presetClass="entr" presetSubtype="0" fill="hold" grpId="0" nodeType="withEffect">
                                  <p:stCondLst>
                                    <p:cond delay="0"/>
                                  </p:stCondLst>
                                  <p:childTnLst>
                                    <p:set>
                                      <p:cBhvr>
                                        <p:cTn id="129" dur="1" fill="hold">
                                          <p:stCondLst>
                                            <p:cond delay="0"/>
                                          </p:stCondLst>
                                        </p:cTn>
                                        <p:tgtEl>
                                          <p:spTgt spid="19"/>
                                        </p:tgtEl>
                                        <p:attrNameLst>
                                          <p:attrName>style.visibility</p:attrName>
                                        </p:attrNameLst>
                                      </p:cBhvr>
                                      <p:to>
                                        <p:strVal val="visible"/>
                                      </p:to>
                                    </p:set>
                                    <p:animEffect transition="in" filter="dissolve">
                                      <p:cBhvr>
                                        <p:cTn id="130" dur="500"/>
                                        <p:tgtEl>
                                          <p:spTgt spid="19"/>
                                        </p:tgtEl>
                                      </p:cBhvr>
                                    </p:animEffect>
                                  </p:childTnLst>
                                </p:cTn>
                              </p:par>
                              <p:par>
                                <p:cTn id="131" presetID="9" presetClass="entr" presetSubtype="0" fill="hold" grpId="0" nodeType="withEffect">
                                  <p:stCondLst>
                                    <p:cond delay="0"/>
                                  </p:stCondLst>
                                  <p:childTnLst>
                                    <p:set>
                                      <p:cBhvr>
                                        <p:cTn id="132" dur="1" fill="hold">
                                          <p:stCondLst>
                                            <p:cond delay="0"/>
                                          </p:stCondLst>
                                        </p:cTn>
                                        <p:tgtEl>
                                          <p:spTgt spid="20"/>
                                        </p:tgtEl>
                                        <p:attrNameLst>
                                          <p:attrName>style.visibility</p:attrName>
                                        </p:attrNameLst>
                                      </p:cBhvr>
                                      <p:to>
                                        <p:strVal val="visible"/>
                                      </p:to>
                                    </p:set>
                                    <p:animEffect transition="in" filter="dissolve">
                                      <p:cBhvr>
                                        <p:cTn id="133" dur="500"/>
                                        <p:tgtEl>
                                          <p:spTgt spid="20"/>
                                        </p:tgtEl>
                                      </p:cBhvr>
                                    </p:animEffect>
                                  </p:childTnLst>
                                </p:cTn>
                              </p:par>
                              <p:par>
                                <p:cTn id="134" presetID="9" presetClass="entr" presetSubtype="0" fill="hold" grpId="0" nodeType="withEffect">
                                  <p:stCondLst>
                                    <p:cond delay="0"/>
                                  </p:stCondLst>
                                  <p:childTnLst>
                                    <p:set>
                                      <p:cBhvr>
                                        <p:cTn id="135" dur="1" fill="hold">
                                          <p:stCondLst>
                                            <p:cond delay="0"/>
                                          </p:stCondLst>
                                        </p:cTn>
                                        <p:tgtEl>
                                          <p:spTgt spid="21"/>
                                        </p:tgtEl>
                                        <p:attrNameLst>
                                          <p:attrName>style.visibility</p:attrName>
                                        </p:attrNameLst>
                                      </p:cBhvr>
                                      <p:to>
                                        <p:strVal val="visible"/>
                                      </p:to>
                                    </p:set>
                                    <p:animEffect transition="in" filter="dissolve">
                                      <p:cBhvr>
                                        <p:cTn id="136" dur="500"/>
                                        <p:tgtEl>
                                          <p:spTgt spid="21"/>
                                        </p:tgtEl>
                                      </p:cBhvr>
                                    </p:animEffect>
                                  </p:childTnLst>
                                </p:cTn>
                              </p:par>
                              <p:par>
                                <p:cTn id="137" presetID="9" presetClass="entr" presetSubtype="0" fill="hold" grpId="0" nodeType="withEffect">
                                  <p:stCondLst>
                                    <p:cond delay="0"/>
                                  </p:stCondLst>
                                  <p:childTnLst>
                                    <p:set>
                                      <p:cBhvr>
                                        <p:cTn id="138" dur="1" fill="hold">
                                          <p:stCondLst>
                                            <p:cond delay="0"/>
                                          </p:stCondLst>
                                        </p:cTn>
                                        <p:tgtEl>
                                          <p:spTgt spid="22"/>
                                        </p:tgtEl>
                                        <p:attrNameLst>
                                          <p:attrName>style.visibility</p:attrName>
                                        </p:attrNameLst>
                                      </p:cBhvr>
                                      <p:to>
                                        <p:strVal val="visible"/>
                                      </p:to>
                                    </p:set>
                                    <p:animEffect transition="in" filter="dissolve">
                                      <p:cBhvr>
                                        <p:cTn id="139" dur="500"/>
                                        <p:tgtEl>
                                          <p:spTgt spid="22"/>
                                        </p:tgtEl>
                                      </p:cBhvr>
                                    </p:animEffect>
                                  </p:childTnLst>
                                </p:cTn>
                              </p:par>
                              <p:par>
                                <p:cTn id="140" presetID="9" presetClass="entr" presetSubtype="0" fill="hold" grpId="0" nodeType="withEffect">
                                  <p:stCondLst>
                                    <p:cond delay="0"/>
                                  </p:stCondLst>
                                  <p:childTnLst>
                                    <p:set>
                                      <p:cBhvr>
                                        <p:cTn id="141" dur="1" fill="hold">
                                          <p:stCondLst>
                                            <p:cond delay="0"/>
                                          </p:stCondLst>
                                        </p:cTn>
                                        <p:tgtEl>
                                          <p:spTgt spid="23"/>
                                        </p:tgtEl>
                                        <p:attrNameLst>
                                          <p:attrName>style.visibility</p:attrName>
                                        </p:attrNameLst>
                                      </p:cBhvr>
                                      <p:to>
                                        <p:strVal val="visible"/>
                                      </p:to>
                                    </p:set>
                                    <p:animEffect transition="in" filter="dissolve">
                                      <p:cBhvr>
                                        <p:cTn id="142" dur="500"/>
                                        <p:tgtEl>
                                          <p:spTgt spid="23"/>
                                        </p:tgtEl>
                                      </p:cBhvr>
                                    </p:animEffect>
                                  </p:childTnLst>
                                </p:cTn>
                              </p:par>
                              <p:par>
                                <p:cTn id="143" presetID="9" presetClass="entr" presetSubtype="0" fill="hold" grpId="0" nodeType="withEffect">
                                  <p:stCondLst>
                                    <p:cond delay="0"/>
                                  </p:stCondLst>
                                  <p:childTnLst>
                                    <p:set>
                                      <p:cBhvr>
                                        <p:cTn id="144" dur="1" fill="hold">
                                          <p:stCondLst>
                                            <p:cond delay="0"/>
                                          </p:stCondLst>
                                        </p:cTn>
                                        <p:tgtEl>
                                          <p:spTgt spid="24"/>
                                        </p:tgtEl>
                                        <p:attrNameLst>
                                          <p:attrName>style.visibility</p:attrName>
                                        </p:attrNameLst>
                                      </p:cBhvr>
                                      <p:to>
                                        <p:strVal val="visible"/>
                                      </p:to>
                                    </p:set>
                                    <p:animEffect transition="in" filter="dissolve">
                                      <p:cBhvr>
                                        <p:cTn id="145" dur="500"/>
                                        <p:tgtEl>
                                          <p:spTgt spid="24"/>
                                        </p:tgtEl>
                                      </p:cBhvr>
                                    </p:animEffect>
                                  </p:childTnLst>
                                </p:cTn>
                              </p:par>
                              <p:par>
                                <p:cTn id="146" presetID="9" presetClass="entr" presetSubtype="0" fill="hold" grpId="0" nodeType="withEffect">
                                  <p:stCondLst>
                                    <p:cond delay="0"/>
                                  </p:stCondLst>
                                  <p:childTnLst>
                                    <p:set>
                                      <p:cBhvr>
                                        <p:cTn id="147" dur="1" fill="hold">
                                          <p:stCondLst>
                                            <p:cond delay="0"/>
                                          </p:stCondLst>
                                        </p:cTn>
                                        <p:tgtEl>
                                          <p:spTgt spid="25"/>
                                        </p:tgtEl>
                                        <p:attrNameLst>
                                          <p:attrName>style.visibility</p:attrName>
                                        </p:attrNameLst>
                                      </p:cBhvr>
                                      <p:to>
                                        <p:strVal val="visible"/>
                                      </p:to>
                                    </p:set>
                                    <p:animEffect transition="in" filter="dissolve">
                                      <p:cBhvr>
                                        <p:cTn id="148" dur="500"/>
                                        <p:tgtEl>
                                          <p:spTgt spid="25"/>
                                        </p:tgtEl>
                                      </p:cBhvr>
                                    </p:animEffect>
                                  </p:childTnLst>
                                </p:cTn>
                              </p:par>
                            </p:childTnLst>
                          </p:cTn>
                        </p:par>
                        <p:par>
                          <p:cTn id="149" fill="hold">
                            <p:stCondLst>
                              <p:cond delay="1000"/>
                            </p:stCondLst>
                            <p:childTnLst>
                              <p:par>
                                <p:cTn id="150" presetID="1" presetClass="entr" presetSubtype="0" fill="hold" grpId="0" nodeType="afterEffect">
                                  <p:stCondLst>
                                    <p:cond delay="0"/>
                                  </p:stCondLst>
                                  <p:childTnLst>
                                    <p:set>
                                      <p:cBhvr>
                                        <p:cTn id="151" dur="1" fill="hold">
                                          <p:stCondLst>
                                            <p:cond delay="0"/>
                                          </p:stCondLst>
                                        </p:cTn>
                                        <p:tgtEl>
                                          <p:spTgt spid="57"/>
                                        </p:tgtEl>
                                        <p:attrNameLst>
                                          <p:attrName>style.visibility</p:attrName>
                                        </p:attrNameLst>
                                      </p:cBhvr>
                                      <p:to>
                                        <p:strVal val="visible"/>
                                      </p:to>
                                    </p:set>
                                  </p:childTnLst>
                                </p:cTn>
                              </p:par>
                              <p:par>
                                <p:cTn id="152" presetID="1" presetClass="entr" presetSubtype="0" fill="hold" grpId="0" nodeType="withEffect">
                                  <p:stCondLst>
                                    <p:cond delay="0"/>
                                  </p:stCondLst>
                                  <p:childTnLst>
                                    <p:set>
                                      <p:cBhvr>
                                        <p:cTn id="153" dur="1" fill="hold">
                                          <p:stCondLst>
                                            <p:cond delay="0"/>
                                          </p:stCondLst>
                                        </p:cTn>
                                        <p:tgtEl>
                                          <p:spTgt spid="56"/>
                                        </p:tgtEl>
                                        <p:attrNameLst>
                                          <p:attrName>style.visibility</p:attrName>
                                        </p:attrNameLst>
                                      </p:cBhvr>
                                      <p:to>
                                        <p:strVal val="visible"/>
                                      </p:to>
                                    </p:set>
                                  </p:childTnLst>
                                </p:cTn>
                              </p:par>
                            </p:childTnLst>
                          </p:cTn>
                        </p:par>
                        <p:par>
                          <p:cTn id="154" fill="hold">
                            <p:stCondLst>
                              <p:cond delay="1000"/>
                            </p:stCondLst>
                            <p:childTnLst>
                              <p:par>
                                <p:cTn id="155" presetID="1" presetClass="entr" presetSubtype="0" fill="hold" nodeType="afterEffect">
                                  <p:stCondLst>
                                    <p:cond delay="0"/>
                                  </p:stCondLst>
                                  <p:childTnLst>
                                    <p:set>
                                      <p:cBhvr>
                                        <p:cTn id="156" dur="1" fill="hold">
                                          <p:stCondLst>
                                            <p:cond delay="0"/>
                                          </p:stCondLst>
                                        </p:cTn>
                                        <p:tgtEl>
                                          <p:spTgt spid="286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6" grpId="0"/>
      <p:bldP spid="5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1295400"/>
            <a:ext cx="8305800" cy="7217360"/>
          </a:xfrm>
          <a:prstGeom prst="rect">
            <a:avLst/>
          </a:prstGeom>
          <a:noFill/>
        </p:spPr>
        <p:txBody>
          <a:bodyPr wrap="square" rtlCol="0">
            <a:spAutoFit/>
          </a:bodyPr>
          <a:lstStyle/>
          <a:p>
            <a:pPr>
              <a:spcAft>
                <a:spcPts val="1800"/>
              </a:spcAft>
              <a:buFont typeface="Arial" pitchFamily="34" charset="0"/>
              <a:buChar char="•"/>
            </a:pPr>
            <a:r>
              <a:rPr lang="en-US" sz="2800" dirty="0">
                <a:solidFill>
                  <a:prstClr val="black"/>
                </a:solidFill>
                <a:latin typeface="Cambria" pitchFamily="18" charset="0"/>
                <a:cs typeface="Times New Roman" pitchFamily="18" charset="0"/>
              </a:rPr>
              <a:t> </a:t>
            </a:r>
            <a:r>
              <a:rPr lang="en-US" sz="3200" dirty="0" smtClean="0">
                <a:solidFill>
                  <a:prstClr val="black"/>
                </a:solidFill>
                <a:latin typeface="Cambria" pitchFamily="18" charset="0"/>
                <a:cs typeface="Times New Roman" pitchFamily="18" charset="0"/>
              </a:rPr>
              <a:t>Give students index cards labeled </a:t>
            </a:r>
            <a:r>
              <a:rPr lang="en-US" sz="3200" b="1" dirty="0" smtClean="0">
                <a:solidFill>
                  <a:srgbClr val="FF0000"/>
                </a:solidFill>
                <a:latin typeface="Cambria" pitchFamily="18" charset="0"/>
                <a:cs typeface="Times New Roman" pitchFamily="18" charset="0"/>
              </a:rPr>
              <a:t>R</a:t>
            </a:r>
            <a:r>
              <a:rPr lang="en-US" sz="3200" b="1" dirty="0" smtClean="0">
                <a:solidFill>
                  <a:prstClr val="black"/>
                </a:solidFill>
                <a:latin typeface="Cambria" pitchFamily="18" charset="0"/>
                <a:cs typeface="Times New Roman" pitchFamily="18" charset="0"/>
              </a:rPr>
              <a:t> </a:t>
            </a:r>
            <a:r>
              <a:rPr lang="en-US" sz="3200" dirty="0" smtClean="0">
                <a:solidFill>
                  <a:prstClr val="black"/>
                </a:solidFill>
                <a:latin typeface="Cambria" pitchFamily="18" charset="0"/>
                <a:cs typeface="Times New Roman" pitchFamily="18" charset="0"/>
              </a:rPr>
              <a:t>(28 cards) and </a:t>
            </a:r>
            <a:r>
              <a:rPr lang="en-US" sz="3200" b="1" dirty="0" smtClean="0">
                <a:solidFill>
                  <a:schemeClr val="accent6"/>
                </a:solidFill>
                <a:latin typeface="Cambria" pitchFamily="18" charset="0"/>
                <a:cs typeface="Times New Roman" pitchFamily="18" charset="0"/>
              </a:rPr>
              <a:t>N</a:t>
            </a:r>
            <a:r>
              <a:rPr lang="en-US" sz="3200" dirty="0" smtClean="0">
                <a:solidFill>
                  <a:schemeClr val="accent6"/>
                </a:solidFill>
                <a:latin typeface="Cambria" pitchFamily="18" charset="0"/>
                <a:cs typeface="Times New Roman" pitchFamily="18" charset="0"/>
              </a:rPr>
              <a:t> </a:t>
            </a:r>
            <a:r>
              <a:rPr lang="en-US" sz="3200" dirty="0" smtClean="0">
                <a:latin typeface="Cambria" pitchFamily="18" charset="0"/>
                <a:cs typeface="Times New Roman" pitchFamily="18" charset="0"/>
              </a:rPr>
              <a:t>(20 cards)</a:t>
            </a:r>
            <a:endParaRPr lang="en-US" sz="3200" dirty="0" smtClean="0">
              <a:solidFill>
                <a:prstClr val="black"/>
              </a:solidFill>
              <a:latin typeface="Cambria" pitchFamily="18" charset="0"/>
              <a:cs typeface="Times New Roman" pitchFamily="18" charset="0"/>
            </a:endParaRPr>
          </a:p>
          <a:p>
            <a:pPr>
              <a:spcAft>
                <a:spcPts val="1800"/>
              </a:spcAft>
              <a:buFont typeface="Arial" pitchFamily="34" charset="0"/>
              <a:buChar char="•"/>
            </a:pPr>
            <a:r>
              <a:rPr lang="en-US" sz="3200" dirty="0" smtClean="0">
                <a:solidFill>
                  <a:prstClr val="black"/>
                </a:solidFill>
                <a:latin typeface="Cambria" pitchFamily="18" charset="0"/>
                <a:cs typeface="Times New Roman" pitchFamily="18" charset="0"/>
              </a:rPr>
              <a:t> Have them deal the cards into 2 groups</a:t>
            </a:r>
          </a:p>
          <a:p>
            <a:pPr>
              <a:spcAft>
                <a:spcPts val="1800"/>
              </a:spcAft>
              <a:buFont typeface="Arial" pitchFamily="34" charset="0"/>
              <a:buChar char="•"/>
            </a:pPr>
            <a:r>
              <a:rPr lang="en-US" sz="3200" dirty="0" smtClean="0">
                <a:solidFill>
                  <a:prstClr val="black"/>
                </a:solidFill>
                <a:latin typeface="Cambria" pitchFamily="18" charset="0"/>
                <a:cs typeface="Times New Roman" pitchFamily="18" charset="0"/>
              </a:rPr>
              <a:t> Compute the difference in proportions</a:t>
            </a:r>
          </a:p>
          <a:p>
            <a:pPr>
              <a:spcAft>
                <a:spcPts val="1800"/>
              </a:spcAft>
              <a:buFont typeface="Arial" pitchFamily="34" charset="0"/>
              <a:buChar char="•"/>
            </a:pPr>
            <a:r>
              <a:rPr lang="en-US" sz="3200" dirty="0" smtClean="0">
                <a:solidFill>
                  <a:prstClr val="black"/>
                </a:solidFill>
                <a:latin typeface="Cambria" pitchFamily="18" charset="0"/>
                <a:cs typeface="Times New Roman" pitchFamily="18" charset="0"/>
              </a:rPr>
              <a:t> Contribute to a class </a:t>
            </a:r>
            <a:r>
              <a:rPr lang="en-US" sz="3200" dirty="0" err="1" smtClean="0">
                <a:solidFill>
                  <a:prstClr val="black"/>
                </a:solidFill>
                <a:latin typeface="Cambria" pitchFamily="18" charset="0"/>
                <a:cs typeface="Times New Roman" pitchFamily="18" charset="0"/>
              </a:rPr>
              <a:t>dotplot</a:t>
            </a:r>
            <a:r>
              <a:rPr lang="en-US" sz="3200" dirty="0" smtClean="0">
                <a:solidFill>
                  <a:prstClr val="black"/>
                </a:solidFill>
                <a:latin typeface="Cambria" pitchFamily="18" charset="0"/>
                <a:cs typeface="Times New Roman" pitchFamily="18" charset="0"/>
              </a:rPr>
              <a:t> for the randomization distribution</a:t>
            </a:r>
          </a:p>
          <a:p>
            <a:pPr>
              <a:spcAft>
                <a:spcPts val="1800"/>
              </a:spcAft>
              <a:buFont typeface="Arial" pitchFamily="34" charset="0"/>
              <a:buChar char="•"/>
            </a:pPr>
            <a:endParaRPr lang="en-US" sz="2800" dirty="0" smtClean="0">
              <a:solidFill>
                <a:prstClr val="black"/>
              </a:solidFill>
              <a:latin typeface="Cambria" pitchFamily="18" charset="0"/>
              <a:cs typeface="Times New Roman" pitchFamily="18" charset="0"/>
            </a:endParaRPr>
          </a:p>
          <a:p>
            <a:pPr>
              <a:buFont typeface="Arial" pitchFamily="34" charset="0"/>
              <a:buChar char="•"/>
            </a:pPr>
            <a:endParaRPr lang="en-US" sz="2800" dirty="0" smtClean="0">
              <a:solidFill>
                <a:prstClr val="black"/>
              </a:solidFill>
              <a:latin typeface="Cambria" pitchFamily="18" charset="0"/>
              <a:cs typeface="Times New Roman" pitchFamily="18" charset="0"/>
            </a:endParaRPr>
          </a:p>
          <a:p>
            <a:endParaRPr lang="en-US" sz="2800" dirty="0" smtClean="0">
              <a:solidFill>
                <a:prstClr val="black"/>
              </a:solidFill>
              <a:latin typeface="Cambria" pitchFamily="18" charset="0"/>
              <a:cs typeface="Times New Roman" pitchFamily="18" charset="0"/>
            </a:endParaRPr>
          </a:p>
          <a:p>
            <a:endParaRPr lang="en-US" sz="2800" dirty="0" smtClean="0">
              <a:solidFill>
                <a:prstClr val="black"/>
              </a:solidFill>
              <a:cs typeface="Times New Roman" pitchFamily="18" charset="0"/>
            </a:endParaRPr>
          </a:p>
          <a:p>
            <a:pPr>
              <a:buFont typeface="Arial" pitchFamily="34" charset="0"/>
              <a:buChar char="•"/>
            </a:pPr>
            <a:endParaRPr lang="en-US" sz="2800" dirty="0" smtClean="0">
              <a:solidFill>
                <a:prstClr val="black"/>
              </a:solidFill>
              <a:cs typeface="Times New Roman" pitchFamily="18" charset="0"/>
            </a:endParaRPr>
          </a:p>
          <a:p>
            <a:pPr>
              <a:buFont typeface="Arial" pitchFamily="34" charset="0"/>
              <a:buChar char="•"/>
            </a:pPr>
            <a:endParaRPr lang="en-US" sz="2800" dirty="0">
              <a:solidFill>
                <a:prstClr val="black"/>
              </a:solidFill>
              <a:cs typeface="Times New Roman" pitchFamily="18" charset="0"/>
            </a:endParaRPr>
          </a:p>
          <a:p>
            <a:endParaRPr lang="en-US" sz="2800" dirty="0">
              <a:solidFill>
                <a:prstClr val="black"/>
              </a:solidFill>
              <a:cs typeface="Times New Roman" pitchFamily="18" charset="0"/>
            </a:endParaRPr>
          </a:p>
        </p:txBody>
      </p:sp>
      <p:sp>
        <p:nvSpPr>
          <p:cNvPr id="3" name="Title 1"/>
          <p:cNvSpPr txBox="1">
            <a:spLocks/>
          </p:cNvSpPr>
          <p:nvPr/>
        </p:nvSpPr>
        <p:spPr>
          <a:xfrm>
            <a:off x="533400" y="381000"/>
            <a:ext cx="8153400" cy="12192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Simulate with Students</a:t>
            </a:r>
            <a:endParaRPr lang="en-US" sz="4000" b="1" dirty="0">
              <a:solidFill>
                <a:srgbClr val="68007F">
                  <a:lumMod val="75000"/>
                </a:srgbClr>
              </a:solidFill>
              <a:latin typeface="Cambria" pitchFamily="1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057400"/>
            <a:ext cx="8077200" cy="4770537"/>
          </a:xfrm>
          <a:prstGeom prst="rect">
            <a:avLst/>
          </a:prstGeom>
          <a:noFill/>
        </p:spPr>
        <p:txBody>
          <a:bodyPr wrap="square" rtlCol="0">
            <a:spAutoFit/>
          </a:bodyPr>
          <a:lstStyle/>
          <a:p>
            <a:pPr lvl="1">
              <a:buFont typeface="Arial" pitchFamily="34" charset="0"/>
              <a:buChar char="•"/>
            </a:pPr>
            <a:r>
              <a:rPr lang="en-US" sz="3200" dirty="0" smtClean="0">
                <a:solidFill>
                  <a:prstClr val="black"/>
                </a:solidFill>
                <a:latin typeface="Cambria" pitchFamily="18" charset="0"/>
                <a:cs typeface="Times New Roman" pitchFamily="18" charset="0"/>
              </a:rPr>
              <a:t> Why did you re-deal your cards?</a:t>
            </a:r>
          </a:p>
          <a:p>
            <a:pPr lvl="1">
              <a:buFont typeface="Arial" pitchFamily="34" charset="0"/>
              <a:buChar char="•"/>
            </a:pPr>
            <a:endParaRPr lang="en-US" sz="3200" dirty="0" smtClean="0">
              <a:solidFill>
                <a:prstClr val="black"/>
              </a:solidFill>
              <a:latin typeface="Cambria" pitchFamily="18" charset="0"/>
              <a:cs typeface="Times New Roman" pitchFamily="18" charset="0"/>
            </a:endParaRPr>
          </a:p>
          <a:p>
            <a:pPr lvl="1">
              <a:buFont typeface="Arial" pitchFamily="34" charset="0"/>
              <a:buChar char="•"/>
            </a:pPr>
            <a:endParaRPr lang="en-US" sz="3200" dirty="0" smtClean="0">
              <a:solidFill>
                <a:prstClr val="black"/>
              </a:solidFill>
              <a:latin typeface="Cambria" pitchFamily="18" charset="0"/>
              <a:cs typeface="Times New Roman" pitchFamily="18" charset="0"/>
            </a:endParaRPr>
          </a:p>
          <a:p>
            <a:pPr lvl="1">
              <a:buFont typeface="Arial" pitchFamily="34" charset="0"/>
              <a:buChar char="•"/>
            </a:pPr>
            <a:endParaRPr lang="en-US" sz="3200" dirty="0" smtClean="0">
              <a:solidFill>
                <a:prstClr val="black"/>
              </a:solidFill>
              <a:latin typeface="Cambria" pitchFamily="18" charset="0"/>
              <a:cs typeface="Times New Roman" pitchFamily="18" charset="0"/>
            </a:endParaRPr>
          </a:p>
          <a:p>
            <a:pPr lvl="1">
              <a:buFont typeface="Arial" pitchFamily="34" charset="0"/>
              <a:buChar char="•"/>
            </a:pPr>
            <a:r>
              <a:rPr lang="en-US" sz="3200" dirty="0" smtClean="0">
                <a:solidFill>
                  <a:prstClr val="black"/>
                </a:solidFill>
                <a:latin typeface="Cambria" pitchFamily="18" charset="0"/>
                <a:cs typeface="Times New Roman" pitchFamily="18" charset="0"/>
              </a:rPr>
              <a:t> Why did you leave the outcomes (relapse or no relapse) unchanged on each card?</a:t>
            </a:r>
          </a:p>
          <a:p>
            <a:pPr lvl="1">
              <a:buFont typeface="Arial" pitchFamily="34" charset="0"/>
              <a:buChar char="•"/>
            </a:pPr>
            <a:endParaRPr lang="en-US" sz="2800" dirty="0" smtClean="0">
              <a:solidFill>
                <a:prstClr val="black"/>
              </a:solidFill>
              <a:latin typeface="Cambria" pitchFamily="18" charset="0"/>
              <a:cs typeface="Times New Roman" pitchFamily="18" charset="0"/>
            </a:endParaRPr>
          </a:p>
          <a:p>
            <a:pPr lvl="1">
              <a:buFont typeface="Arial" pitchFamily="34" charset="0"/>
              <a:buChar char="•"/>
            </a:pPr>
            <a:endParaRPr lang="en-US" sz="2800" dirty="0" smtClean="0">
              <a:solidFill>
                <a:prstClr val="black"/>
              </a:solidFill>
              <a:latin typeface="Cambria" pitchFamily="18" charset="0"/>
              <a:cs typeface="Times New Roman" pitchFamily="18" charset="0"/>
            </a:endParaRPr>
          </a:p>
          <a:p>
            <a:pPr marL="514350" indent="-514350">
              <a:buAutoNum type="arabicParenR"/>
            </a:pPr>
            <a:endParaRPr lang="en-US" sz="2800" dirty="0" smtClean="0">
              <a:solidFill>
                <a:prstClr val="black"/>
              </a:solidFill>
              <a:latin typeface="Cambria" pitchFamily="18" charset="0"/>
              <a:cs typeface="Times New Roman" pitchFamily="18" charset="0"/>
            </a:endParaRPr>
          </a:p>
          <a:p>
            <a:pPr marL="514350" indent="-514350"/>
            <a:endParaRPr lang="en-US" sz="2800" dirty="0" smtClean="0">
              <a:solidFill>
                <a:prstClr val="black"/>
              </a:solidFill>
              <a:latin typeface="Cambria" pitchFamily="18" charset="0"/>
              <a:cs typeface="Times New Roman" pitchFamily="18" charset="0"/>
            </a:endParaRPr>
          </a:p>
        </p:txBody>
      </p:sp>
      <p:sp>
        <p:nvSpPr>
          <p:cNvPr id="3" name="Title 1"/>
          <p:cNvSpPr txBox="1">
            <a:spLocks/>
          </p:cNvSpPr>
          <p:nvPr/>
        </p:nvSpPr>
        <p:spPr>
          <a:xfrm>
            <a:off x="533400" y="457200"/>
            <a:ext cx="8153400" cy="914400"/>
          </a:xfrm>
          <a:prstGeom prst="rect">
            <a:avLst/>
          </a:prstGeom>
        </p:spPr>
        <p:txBody>
          <a:bodyPr/>
          <a:lstStyle/>
          <a:p>
            <a:pPr lvl="0" algn="ctr">
              <a:spcBef>
                <a:spcPct val="0"/>
              </a:spcBef>
              <a:defRPr/>
            </a:pPr>
            <a:r>
              <a:rPr lang="en-US" sz="4400" b="1" dirty="0" smtClean="0">
                <a:solidFill>
                  <a:schemeClr val="accent6">
                    <a:lumMod val="75000"/>
                  </a:schemeClr>
                </a:solidFill>
                <a:latin typeface="Cambria" pitchFamily="18" charset="0"/>
              </a:rPr>
              <a:t>Cocaine Addiction</a:t>
            </a:r>
            <a:endParaRPr lang="en-US" sz="4000" b="1" dirty="0">
              <a:solidFill>
                <a:schemeClr val="accent6">
                  <a:lumMod val="75000"/>
                </a:schemeClr>
              </a:solidFill>
              <a:latin typeface="Cambria" pitchFamily="18" charset="0"/>
            </a:endParaRPr>
          </a:p>
        </p:txBody>
      </p:sp>
      <p:sp>
        <p:nvSpPr>
          <p:cNvPr id="5" name="TextBox 4"/>
          <p:cNvSpPr txBox="1"/>
          <p:nvPr/>
        </p:nvSpPr>
        <p:spPr>
          <a:xfrm>
            <a:off x="457200" y="1143000"/>
            <a:ext cx="8153400" cy="5078313"/>
          </a:xfrm>
          <a:prstGeom prst="rect">
            <a:avLst/>
          </a:prstGeom>
          <a:noFill/>
        </p:spPr>
        <p:txBody>
          <a:bodyPr wrap="square" rtlCol="0">
            <a:spAutoFit/>
          </a:bodyPr>
          <a:lstStyle/>
          <a:p>
            <a:r>
              <a:rPr lang="en-US" sz="3200" dirty="0" smtClean="0">
                <a:solidFill>
                  <a:srgbClr val="FF0000"/>
                </a:solidFill>
                <a:latin typeface="Cambria" pitchFamily="18" charset="0"/>
                <a:cs typeface="Times New Roman" pitchFamily="18" charset="0"/>
              </a:rPr>
              <a:t>You want to know what would happen</a:t>
            </a:r>
          </a:p>
          <a:p>
            <a:endParaRPr lang="en-US" sz="3200" dirty="0" smtClean="0">
              <a:solidFill>
                <a:srgbClr val="FF0000"/>
              </a:solidFill>
              <a:latin typeface="Cambria" pitchFamily="18" charset="0"/>
              <a:cs typeface="Times New Roman" pitchFamily="18" charset="0"/>
            </a:endParaRPr>
          </a:p>
          <a:p>
            <a:endParaRPr lang="en-US" sz="3200" dirty="0" smtClean="0">
              <a:solidFill>
                <a:srgbClr val="FF0000"/>
              </a:solidFill>
              <a:latin typeface="Cambria" pitchFamily="18" charset="0"/>
              <a:cs typeface="Times New Roman" pitchFamily="18" charset="0"/>
            </a:endParaRPr>
          </a:p>
          <a:p>
            <a:pPr lvl="1">
              <a:buFont typeface="Arial" pitchFamily="34" charset="0"/>
              <a:buChar char="•"/>
            </a:pPr>
            <a:r>
              <a:rPr lang="en-US" sz="3200" dirty="0" smtClean="0">
                <a:solidFill>
                  <a:srgbClr val="FF0000"/>
                </a:solidFill>
                <a:latin typeface="Cambria" pitchFamily="18" charset="0"/>
                <a:cs typeface="Times New Roman" pitchFamily="18" charset="0"/>
              </a:rPr>
              <a:t> by random chance </a:t>
            </a:r>
            <a:r>
              <a:rPr lang="en-US" sz="3200" dirty="0" smtClean="0">
                <a:solidFill>
                  <a:schemeClr val="accent6">
                    <a:lumMod val="75000"/>
                  </a:schemeClr>
                </a:solidFill>
                <a:latin typeface="Cambria" pitchFamily="18" charset="0"/>
                <a:cs typeface="Times New Roman" pitchFamily="18" charset="0"/>
              </a:rPr>
              <a:t>(the random allocation to treatment groups) </a:t>
            </a:r>
            <a:endParaRPr lang="en-US" sz="3200" dirty="0" smtClean="0">
              <a:solidFill>
                <a:srgbClr val="FF0000"/>
              </a:solidFill>
              <a:latin typeface="Cambria" pitchFamily="18" charset="0"/>
              <a:cs typeface="Times New Roman" pitchFamily="18" charset="0"/>
            </a:endParaRPr>
          </a:p>
          <a:p>
            <a:pPr lvl="1"/>
            <a:endParaRPr lang="en-US" sz="3600" dirty="0" smtClean="0">
              <a:solidFill>
                <a:srgbClr val="FF0000"/>
              </a:solidFill>
              <a:latin typeface="Cambria" pitchFamily="18" charset="0"/>
              <a:cs typeface="Times New Roman" pitchFamily="18" charset="0"/>
            </a:endParaRPr>
          </a:p>
          <a:p>
            <a:pPr lvl="1">
              <a:buFont typeface="Arial" pitchFamily="34" charset="0"/>
              <a:buChar char="•"/>
            </a:pPr>
            <a:endParaRPr lang="en-US" sz="3200" dirty="0" smtClean="0">
              <a:solidFill>
                <a:srgbClr val="FF0000"/>
              </a:solidFill>
              <a:latin typeface="Cambria" pitchFamily="18" charset="0"/>
              <a:cs typeface="Times New Roman" pitchFamily="18" charset="0"/>
            </a:endParaRPr>
          </a:p>
          <a:p>
            <a:pPr lvl="1">
              <a:buFont typeface="Arial" pitchFamily="34" charset="0"/>
              <a:buChar char="•"/>
            </a:pPr>
            <a:endParaRPr lang="en-US" sz="3200" dirty="0" smtClean="0">
              <a:solidFill>
                <a:srgbClr val="FF0000"/>
              </a:solidFill>
              <a:latin typeface="Cambria" pitchFamily="18" charset="0"/>
              <a:cs typeface="Times New Roman" pitchFamily="18" charset="0"/>
            </a:endParaRPr>
          </a:p>
          <a:p>
            <a:pPr lvl="1">
              <a:buFont typeface="Arial" pitchFamily="34" charset="0"/>
              <a:buChar char="•"/>
            </a:pPr>
            <a:r>
              <a:rPr lang="en-US" sz="3200" dirty="0" smtClean="0">
                <a:solidFill>
                  <a:srgbClr val="FF0000"/>
                </a:solidFill>
                <a:latin typeface="Cambria" pitchFamily="18" charset="0"/>
                <a:cs typeface="Times New Roman" pitchFamily="18" charset="0"/>
              </a:rPr>
              <a:t> if the null hypothesis is true </a:t>
            </a:r>
            <a:r>
              <a:rPr lang="en-US" sz="3200" dirty="0" smtClean="0">
                <a:solidFill>
                  <a:schemeClr val="accent6">
                    <a:lumMod val="75000"/>
                  </a:schemeClr>
                </a:solidFill>
                <a:latin typeface="Cambria" pitchFamily="18" charset="0"/>
                <a:cs typeface="Times New Roman" pitchFamily="18" charset="0"/>
              </a:rPr>
              <a:t>(there is no difference between the drugs) </a:t>
            </a:r>
            <a:endParaRPr lang="en-US" sz="3200" dirty="0" smtClean="0">
              <a:solidFill>
                <a:srgbClr val="FF0000"/>
              </a:solidFill>
              <a:latin typeface="Cambria" pitchFamily="18" charset="0"/>
              <a:cs typeface="Times New Roman" pitchFamily="18" charset="0"/>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P spid="5"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344031"/>
            <a:ext cx="8534400" cy="1200329"/>
          </a:xfrm>
          <a:prstGeom prst="rect">
            <a:avLst/>
          </a:prstGeom>
          <a:noFill/>
        </p:spPr>
        <p:txBody>
          <a:bodyPr wrap="square" rtlCol="0">
            <a:spAutoFit/>
          </a:bodyPr>
          <a:lstStyle/>
          <a:p>
            <a:r>
              <a:rPr lang="en-US" sz="3200" i="1" dirty="0" smtClean="0">
                <a:solidFill>
                  <a:prstClr val="black"/>
                </a:solidFill>
                <a:latin typeface="Cambria" pitchFamily="18" charset="0"/>
                <a:cs typeface="Times New Roman" pitchFamily="18" charset="0"/>
              </a:rPr>
              <a:t>Mind-Set Matters</a:t>
            </a:r>
          </a:p>
          <a:p>
            <a:endParaRPr lang="en-US" sz="1200" dirty="0" smtClean="0">
              <a:solidFill>
                <a:prstClr val="black"/>
              </a:solidFill>
              <a:latin typeface="Cambria" pitchFamily="18" charset="0"/>
              <a:cs typeface="Times New Roman" pitchFamily="18" charset="0"/>
            </a:endParaRPr>
          </a:p>
          <a:p>
            <a:r>
              <a:rPr lang="en-US" sz="2800" dirty="0" smtClean="0">
                <a:solidFill>
                  <a:prstClr val="black"/>
                </a:solidFill>
                <a:latin typeface="Cambria" pitchFamily="18" charset="0"/>
                <a:cs typeface="Times New Roman" pitchFamily="18" charset="0"/>
              </a:rPr>
              <a:t> </a:t>
            </a:r>
            <a:endParaRPr lang="en-US" sz="1600" baseline="30000" dirty="0">
              <a:solidFill>
                <a:prstClr val="black"/>
              </a:solidFill>
              <a:cs typeface="Times New Roman" pitchFamily="18" charset="0"/>
            </a:endParaRPr>
          </a:p>
        </p:txBody>
      </p:sp>
      <p:sp>
        <p:nvSpPr>
          <p:cNvPr id="3" name="TextBox 2"/>
          <p:cNvSpPr txBox="1"/>
          <p:nvPr/>
        </p:nvSpPr>
        <p:spPr>
          <a:xfrm>
            <a:off x="457200" y="1066800"/>
            <a:ext cx="8534400" cy="5355312"/>
          </a:xfrm>
          <a:prstGeom prst="rect">
            <a:avLst/>
          </a:prstGeom>
          <a:noFill/>
        </p:spPr>
        <p:txBody>
          <a:bodyPr wrap="square" rtlCol="0">
            <a:spAutoFit/>
          </a:bodyPr>
          <a:lstStyle/>
          <a:p>
            <a:pPr>
              <a:spcAft>
                <a:spcPts val="1200"/>
              </a:spcAft>
              <a:buFont typeface="Arial" pitchFamily="34" charset="0"/>
              <a:buChar char="•"/>
            </a:pPr>
            <a:r>
              <a:rPr lang="en-US" sz="2800" dirty="0" smtClean="0">
                <a:solidFill>
                  <a:prstClr val="black"/>
                </a:solidFill>
                <a:latin typeface="Cambria" pitchFamily="18" charset="0"/>
                <a:cs typeface="Times New Roman" pitchFamily="18" charset="0"/>
              </a:rPr>
              <a:t> 84 hotel maids recruited </a:t>
            </a:r>
          </a:p>
          <a:p>
            <a:pPr lvl="0">
              <a:spcAft>
                <a:spcPts val="1200"/>
              </a:spcAft>
              <a:buFont typeface="Arial" pitchFamily="34" charset="0"/>
              <a:buChar char="•"/>
              <a:defRPr/>
            </a:pPr>
            <a:r>
              <a:rPr lang="en-US" sz="2800" dirty="0" smtClean="0">
                <a:solidFill>
                  <a:prstClr val="black"/>
                </a:solidFill>
                <a:latin typeface="Cambria" pitchFamily="18" charset="0"/>
                <a:cs typeface="Times New Roman" pitchFamily="18" charset="0"/>
              </a:rPr>
              <a:t> Half were </a:t>
            </a:r>
            <a:r>
              <a:rPr lang="en-US" sz="2800" i="1" dirty="0" smtClean="0">
                <a:solidFill>
                  <a:prstClr val="black"/>
                </a:solidFill>
                <a:latin typeface="Cambria" pitchFamily="18" charset="0"/>
                <a:cs typeface="Times New Roman" pitchFamily="18" charset="0"/>
              </a:rPr>
              <a:t>randomly </a:t>
            </a:r>
            <a:r>
              <a:rPr lang="en-US" sz="2800" dirty="0" smtClean="0">
                <a:solidFill>
                  <a:prstClr val="black"/>
                </a:solidFill>
                <a:latin typeface="Cambria" pitchFamily="18" charset="0"/>
                <a:cs typeface="Times New Roman" pitchFamily="18" charset="0"/>
              </a:rPr>
              <a:t>selected to be informed </a:t>
            </a:r>
            <a:r>
              <a:rPr lang="en-US" sz="2800" kern="0" dirty="0" smtClean="0">
                <a:solidFill>
                  <a:sysClr val="windowText" lastClr="000000"/>
                </a:solidFill>
                <a:latin typeface="Cambria" pitchFamily="18" charset="0"/>
                <a:cs typeface="Times New Roman" pitchFamily="18" charset="0"/>
              </a:rPr>
              <a:t>that </a:t>
            </a:r>
            <a:r>
              <a:rPr lang="en-US" sz="2800" kern="0" dirty="0">
                <a:solidFill>
                  <a:sysClr val="windowText" lastClr="000000"/>
                </a:solidFill>
                <a:latin typeface="Cambria" pitchFamily="18" charset="0"/>
                <a:cs typeface="Times New Roman" pitchFamily="18" charset="0"/>
              </a:rPr>
              <a:t>their </a:t>
            </a:r>
            <a:r>
              <a:rPr lang="en-US" sz="2800" kern="0" dirty="0">
                <a:solidFill>
                  <a:sysClr val="windowText" lastClr="000000"/>
                </a:solidFill>
                <a:latin typeface="Cambria" pitchFamily="18" charset="0"/>
                <a:ea typeface="Cambria Math" pitchFamily="18" charset="0"/>
                <a:cs typeface="Times New Roman" pitchFamily="18" charset="0"/>
              </a:rPr>
              <a:t>work </a:t>
            </a:r>
            <a:r>
              <a:rPr lang="en-US" sz="2800" kern="0" dirty="0">
                <a:solidFill>
                  <a:sysClr val="windowText" lastClr="000000"/>
                </a:solidFill>
                <a:latin typeface="Cambria" pitchFamily="18" charset="0"/>
                <a:ea typeface="Cambria Math" pitchFamily="18" charset="0"/>
              </a:rPr>
              <a:t>satisfies recommendations for an active lifestyle</a:t>
            </a:r>
          </a:p>
          <a:p>
            <a:pPr lvl="0">
              <a:spcAft>
                <a:spcPts val="1200"/>
              </a:spcAft>
              <a:buFont typeface="Arial" pitchFamily="34" charset="0"/>
              <a:buChar char="•"/>
              <a:defRPr/>
            </a:pPr>
            <a:r>
              <a:rPr lang="en-US" sz="2800" kern="0" dirty="0">
                <a:solidFill>
                  <a:sysClr val="windowText" lastClr="000000"/>
                </a:solidFill>
                <a:latin typeface="Cambria" pitchFamily="18" charset="0"/>
                <a:ea typeface="Cambria Math" pitchFamily="18" charset="0"/>
                <a:cs typeface="Times New Roman" pitchFamily="18" charset="0"/>
              </a:rPr>
              <a:t> After 8 weeks, the informed group had lost </a:t>
            </a:r>
            <a:r>
              <a:rPr lang="en-US" sz="2800" kern="0" dirty="0" smtClean="0">
                <a:solidFill>
                  <a:sysClr val="windowText" lastClr="000000"/>
                </a:solidFill>
                <a:latin typeface="Cambria" pitchFamily="18" charset="0"/>
                <a:ea typeface="Cambria Math" pitchFamily="18" charset="0"/>
                <a:cs typeface="Times New Roman" pitchFamily="18" charset="0"/>
              </a:rPr>
              <a:t>1.59 </a:t>
            </a:r>
            <a:r>
              <a:rPr lang="en-US" sz="2800" kern="0" dirty="0">
                <a:solidFill>
                  <a:sysClr val="windowText" lastClr="000000"/>
                </a:solidFill>
                <a:latin typeface="Cambria" pitchFamily="18" charset="0"/>
                <a:ea typeface="Cambria Math" pitchFamily="18" charset="0"/>
                <a:cs typeface="Times New Roman" pitchFamily="18" charset="0"/>
              </a:rPr>
              <a:t>more pounds, on average, than the control </a:t>
            </a:r>
            <a:r>
              <a:rPr lang="en-US" sz="2800" kern="0" dirty="0" smtClean="0">
                <a:solidFill>
                  <a:sysClr val="windowText" lastClr="000000"/>
                </a:solidFill>
                <a:latin typeface="Cambria" pitchFamily="18" charset="0"/>
                <a:ea typeface="Cambria Math" pitchFamily="18" charset="0"/>
                <a:cs typeface="Times New Roman" pitchFamily="18" charset="0"/>
              </a:rPr>
              <a:t>group</a:t>
            </a:r>
          </a:p>
          <a:p>
            <a:pPr lvl="0">
              <a:spcAft>
                <a:spcPts val="1200"/>
              </a:spcAft>
              <a:buFont typeface="Arial" pitchFamily="34" charset="0"/>
              <a:buChar char="•"/>
              <a:defRPr/>
            </a:pPr>
            <a:r>
              <a:rPr lang="en-US" sz="2800" kern="0" dirty="0">
                <a:solidFill>
                  <a:sysClr val="windowText" lastClr="000000"/>
                </a:solidFill>
                <a:latin typeface="Cambria" pitchFamily="18" charset="0"/>
                <a:ea typeface="Cambria Math" pitchFamily="18" charset="0"/>
                <a:cs typeface="Times New Roman" pitchFamily="18" charset="0"/>
              </a:rPr>
              <a:t> </a:t>
            </a:r>
            <a:r>
              <a:rPr lang="en-US" sz="2800" b="1" i="1" kern="0" dirty="0" smtClean="0">
                <a:solidFill>
                  <a:schemeClr val="accent2"/>
                </a:solidFill>
                <a:latin typeface="Cambria" pitchFamily="18" charset="0"/>
                <a:ea typeface="Cambria Math" pitchFamily="18" charset="0"/>
                <a:cs typeface="Times New Roman" pitchFamily="18" charset="0"/>
              </a:rPr>
              <a:t>Did the information actually cause them to lose more weight, or might we see a difference this extreme just by random chance???</a:t>
            </a:r>
          </a:p>
          <a:p>
            <a:pPr lvl="0">
              <a:spcAft>
                <a:spcPts val="1200"/>
              </a:spcAft>
              <a:defRPr/>
            </a:pPr>
            <a:endParaRPr lang="en-US" sz="2800" b="1" i="1" kern="0" dirty="0" smtClean="0">
              <a:solidFill>
                <a:schemeClr val="accent2"/>
              </a:solidFill>
              <a:latin typeface="Cambria" pitchFamily="18" charset="0"/>
              <a:ea typeface="Cambria Math" pitchFamily="18" charset="0"/>
              <a:cs typeface="Times New Roman" pitchFamily="18" charset="0"/>
            </a:endParaRPr>
          </a:p>
          <a:p>
            <a:pPr>
              <a:spcAft>
                <a:spcPts val="1200"/>
              </a:spcAft>
              <a:defRPr/>
            </a:pPr>
            <a:r>
              <a:rPr lang="en-US" sz="2000" kern="0" dirty="0">
                <a:solidFill>
                  <a:sysClr val="windowText" lastClr="000000"/>
                </a:solidFill>
                <a:latin typeface="Cambria" pitchFamily="18" charset="0"/>
                <a:ea typeface="Cambria Math" pitchFamily="18" charset="0"/>
              </a:rPr>
              <a:t>Crum, A.J. and Langer, E.J. (2007).  “Mind-Set Matters: Exercise and the Placebo Effect,” </a:t>
            </a:r>
            <a:r>
              <a:rPr lang="en-US" sz="2000" i="1" kern="0" dirty="0">
                <a:solidFill>
                  <a:sysClr val="windowText" lastClr="000000"/>
                </a:solidFill>
                <a:latin typeface="Cambria" pitchFamily="18" charset="0"/>
                <a:ea typeface="Cambria Math" pitchFamily="18" charset="0"/>
              </a:rPr>
              <a:t>Psychological Science</a:t>
            </a:r>
            <a:r>
              <a:rPr lang="en-US" sz="2000" kern="0" dirty="0">
                <a:solidFill>
                  <a:sysClr val="windowText" lastClr="000000"/>
                </a:solidFill>
                <a:latin typeface="Cambria" pitchFamily="18" charset="0"/>
                <a:ea typeface="Cambria Math" pitchFamily="18" charset="0"/>
              </a:rPr>
              <a:t>, </a:t>
            </a:r>
            <a:r>
              <a:rPr lang="en-US" sz="2000" b="1" kern="0" dirty="0">
                <a:solidFill>
                  <a:sysClr val="windowText" lastClr="000000"/>
                </a:solidFill>
                <a:latin typeface="Cambria" pitchFamily="18" charset="0"/>
                <a:ea typeface="Cambria Math" pitchFamily="18" charset="0"/>
              </a:rPr>
              <a:t>18</a:t>
            </a:r>
            <a:r>
              <a:rPr lang="en-US" sz="2000" kern="0" dirty="0">
                <a:solidFill>
                  <a:sysClr val="windowText" lastClr="000000"/>
                </a:solidFill>
                <a:latin typeface="Cambria" pitchFamily="18" charset="0"/>
                <a:ea typeface="Cambria Math" pitchFamily="18" charset="0"/>
              </a:rPr>
              <a:t>:165-171</a:t>
            </a:r>
            <a:r>
              <a:rPr lang="en-US" sz="2000" kern="0" dirty="0" smtClean="0">
                <a:solidFill>
                  <a:sysClr val="windowText" lastClr="000000"/>
                </a:solidFill>
                <a:latin typeface="Cambria" pitchFamily="18" charset="0"/>
                <a:ea typeface="Cambria Math" pitchFamily="18" charset="0"/>
              </a:rPr>
              <a:t>.</a:t>
            </a:r>
            <a:endParaRPr lang="en-US" sz="2000" kern="0" dirty="0">
              <a:solidFill>
                <a:sysClr val="windowText" lastClr="000000"/>
              </a:solidFill>
              <a:latin typeface="Cambria" pitchFamily="18" charset="0"/>
              <a:ea typeface="Cambria Math" pitchFamily="18" charset="0"/>
            </a:endParaRPr>
          </a:p>
        </p:txBody>
      </p:sp>
    </p:spTree>
    <p:custDataLst>
      <p:tags r:id="rId1"/>
    </p:custDataLst>
    <p:extLst>
      <p:ext uri="{BB962C8B-B14F-4D97-AF65-F5344CB8AC3E}">
        <p14:creationId xmlns:p14="http://schemas.microsoft.com/office/powerpoint/2010/main" val="2596120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8721" name="Picture 1"/>
          <p:cNvPicPr>
            <a:picLocks noChangeAspect="1" noChangeArrowheads="1"/>
          </p:cNvPicPr>
          <p:nvPr/>
        </p:nvPicPr>
        <p:blipFill>
          <a:blip r:embed="rId3" cstate="print"/>
          <a:srcRect/>
          <a:stretch>
            <a:fillRect/>
          </a:stretch>
        </p:blipFill>
        <p:spPr bwMode="auto">
          <a:xfrm>
            <a:off x="609600" y="1447800"/>
            <a:ext cx="7820025" cy="4171950"/>
          </a:xfrm>
          <a:prstGeom prst="rect">
            <a:avLst/>
          </a:prstGeom>
          <a:noFill/>
          <a:ln w="9525">
            <a:noFill/>
            <a:miter lim="800000"/>
            <a:headEnd/>
            <a:tailEnd/>
          </a:ln>
        </p:spPr>
      </p:pic>
      <p:sp>
        <p:nvSpPr>
          <p:cNvPr id="2" name="Title 1"/>
          <p:cNvSpPr txBox="1">
            <a:spLocks/>
          </p:cNvSpPr>
          <p:nvPr/>
        </p:nvSpPr>
        <p:spPr>
          <a:xfrm>
            <a:off x="304800" y="304800"/>
            <a:ext cx="8610600" cy="1219200"/>
          </a:xfrm>
          <a:prstGeom prst="rect">
            <a:avLst/>
          </a:prstGeom>
        </p:spPr>
        <p:txBody>
          <a:bodyPr/>
          <a:lstStyle/>
          <a:p>
            <a:pPr lvl="0" algn="ctr">
              <a:spcBef>
                <a:spcPct val="0"/>
              </a:spcBef>
              <a:defRPr/>
            </a:pPr>
            <a:r>
              <a:rPr lang="en-US" sz="4000" b="1" dirty="0" smtClean="0">
                <a:solidFill>
                  <a:srgbClr val="68007F">
                    <a:lumMod val="75000"/>
                  </a:srgbClr>
                </a:solidFill>
                <a:latin typeface="Cambria" pitchFamily="18" charset="0"/>
              </a:rPr>
              <a:t>Simulate with </a:t>
            </a:r>
            <a:r>
              <a:rPr lang="en-US" sz="4000" b="1" dirty="0" err="1" smtClean="0">
                <a:solidFill>
                  <a:srgbClr val="68007F">
                    <a:lumMod val="75000"/>
                  </a:srgbClr>
                </a:solidFill>
                <a:latin typeface="Cambria" pitchFamily="18" charset="0"/>
              </a:rPr>
              <a:t>StatKey</a:t>
            </a:r>
            <a:endParaRPr lang="en-US" sz="3200" b="1" dirty="0" smtClean="0">
              <a:solidFill>
                <a:schemeClr val="accent4">
                  <a:lumMod val="75000"/>
                </a:schemeClr>
              </a:solidFill>
              <a:latin typeface="Cambria" pitchFamily="18" charset="0"/>
            </a:endParaRPr>
          </a:p>
        </p:txBody>
      </p:sp>
      <p:sp>
        <p:nvSpPr>
          <p:cNvPr id="11" name="TextBox 10"/>
          <p:cNvSpPr txBox="1"/>
          <p:nvPr/>
        </p:nvSpPr>
        <p:spPr>
          <a:xfrm>
            <a:off x="381000" y="5638800"/>
            <a:ext cx="7162800" cy="707886"/>
          </a:xfrm>
          <a:prstGeom prst="rect">
            <a:avLst/>
          </a:prstGeom>
          <a:noFill/>
        </p:spPr>
        <p:txBody>
          <a:bodyPr wrap="square" rtlCol="0">
            <a:spAutoFit/>
          </a:bodyPr>
          <a:lstStyle/>
          <a:p>
            <a:r>
              <a:rPr lang="en-US" sz="2000" dirty="0" smtClean="0">
                <a:latin typeface="Cambria" pitchFamily="18" charset="0"/>
              </a:rPr>
              <a:t>The probability of getting results as extreme or more extreme than those observed </a:t>
            </a:r>
            <a:r>
              <a:rPr lang="en-US" sz="2000" i="1" dirty="0" smtClean="0">
                <a:latin typeface="Cambria" pitchFamily="18" charset="0"/>
              </a:rPr>
              <a:t>if the null hypothesis is true, </a:t>
            </a:r>
            <a:r>
              <a:rPr lang="en-US" sz="2000" dirty="0" smtClean="0">
                <a:latin typeface="Cambria" pitchFamily="18" charset="0"/>
              </a:rPr>
              <a:t>is about .02.  </a:t>
            </a:r>
            <a:endParaRPr lang="en-US" sz="2000" i="1" dirty="0">
              <a:latin typeface="Cambria" pitchFamily="18" charset="0"/>
            </a:endParaRPr>
          </a:p>
        </p:txBody>
      </p:sp>
      <p:sp>
        <p:nvSpPr>
          <p:cNvPr id="13" name="Left Arrow 12"/>
          <p:cNvSpPr/>
          <p:nvPr/>
        </p:nvSpPr>
        <p:spPr>
          <a:xfrm>
            <a:off x="7086600" y="5791200"/>
            <a:ext cx="1371600" cy="685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p-value</a:t>
            </a:r>
            <a:endParaRPr lang="en-US" b="1" dirty="0"/>
          </a:p>
        </p:txBody>
      </p:sp>
      <p:sp>
        <p:nvSpPr>
          <p:cNvPr id="14" name="Left Arrow 13"/>
          <p:cNvSpPr/>
          <p:nvPr/>
        </p:nvSpPr>
        <p:spPr>
          <a:xfrm>
            <a:off x="1676400" y="3200400"/>
            <a:ext cx="2590800" cy="914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Proportion as extreme as observed </a:t>
            </a:r>
            <a:r>
              <a:rPr lang="en-US" sz="1600" dirty="0" smtClean="0"/>
              <a:t>statistic</a:t>
            </a:r>
            <a:endParaRPr lang="en-US" sz="1600" dirty="0"/>
          </a:p>
        </p:txBody>
      </p:sp>
      <p:sp>
        <p:nvSpPr>
          <p:cNvPr id="15" name="Left Arrow 14"/>
          <p:cNvSpPr/>
          <p:nvPr/>
        </p:nvSpPr>
        <p:spPr>
          <a:xfrm>
            <a:off x="1828800" y="5105400"/>
            <a:ext cx="2209800" cy="609600"/>
          </a:xfrm>
          <a:prstGeom prst="leftArrow">
            <a:avLst>
              <a:gd name="adj1" fmla="val 35185"/>
              <a:gd name="adj2" fmla="val 3814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observed statistic</a:t>
            </a:r>
            <a:endParaRPr lang="en-US" sz="1400" dirty="0"/>
          </a:p>
        </p:txBody>
      </p:sp>
      <p:sp>
        <p:nvSpPr>
          <p:cNvPr id="16" name="TextBox 15"/>
          <p:cNvSpPr txBox="1"/>
          <p:nvPr/>
        </p:nvSpPr>
        <p:spPr>
          <a:xfrm>
            <a:off x="1981200" y="838200"/>
            <a:ext cx="5181600" cy="584775"/>
          </a:xfrm>
          <a:prstGeom prst="rect">
            <a:avLst/>
          </a:prstGeom>
          <a:noFill/>
        </p:spPr>
        <p:txBody>
          <a:bodyPr wrap="square" rtlCol="0">
            <a:spAutoFit/>
          </a:bodyPr>
          <a:lstStyle/>
          <a:p>
            <a:pPr algn="ctr"/>
            <a:r>
              <a:rPr lang="en-US" sz="2800" dirty="0" smtClean="0">
                <a:solidFill>
                  <a:prstClr val="black"/>
                </a:solidFill>
                <a:latin typeface="Cambria" pitchFamily="18" charset="0"/>
                <a:cs typeface="Times New Roman" pitchFamily="18" charset="0"/>
                <a:hlinkClick r:id="rId4"/>
              </a:rPr>
              <a:t>www.lock5stat.com/statkey</a:t>
            </a:r>
            <a:r>
              <a:rPr lang="en-US" sz="3200" dirty="0" smtClean="0">
                <a:solidFill>
                  <a:prstClr val="black"/>
                </a:solidFill>
                <a:latin typeface="Cambria" pitchFamily="18" charset="0"/>
                <a:cs typeface="Times New Roman" pitchFamily="18" charset="0"/>
              </a:rPr>
              <a:t> </a:t>
            </a:r>
          </a:p>
        </p:txBody>
      </p:sp>
      <p:sp>
        <p:nvSpPr>
          <p:cNvPr id="10" name="Rectangle 9"/>
          <p:cNvSpPr/>
          <p:nvPr/>
        </p:nvSpPr>
        <p:spPr>
          <a:xfrm>
            <a:off x="1143000" y="2057400"/>
            <a:ext cx="22860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Distribution of Statistic Assuming Null is True</a:t>
            </a:r>
            <a:endParaRPr lang="en-US" sz="1400"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158721"/>
                                        </p:tgtEl>
                                        <p:attrNameLst>
                                          <p:attrName>style.visibility</p:attrName>
                                        </p:attrNameLst>
                                      </p:cBhvr>
                                      <p:to>
                                        <p:strVal val="visible"/>
                                      </p:to>
                                    </p:set>
                                    <p:anim calcmode="lin" valueType="num">
                                      <p:cBhvr>
                                        <p:cTn id="7" dur="500" fill="hold"/>
                                        <p:tgtEl>
                                          <p:spTgt spid="158721"/>
                                        </p:tgtEl>
                                        <p:attrNameLst>
                                          <p:attrName>ppt_w</p:attrName>
                                        </p:attrNameLst>
                                      </p:cBhvr>
                                      <p:tavLst>
                                        <p:tav tm="0">
                                          <p:val>
                                            <p:fltVal val="0"/>
                                          </p:val>
                                        </p:tav>
                                        <p:tav tm="100000">
                                          <p:val>
                                            <p:strVal val="#ppt_w"/>
                                          </p:val>
                                        </p:tav>
                                      </p:tavLst>
                                    </p:anim>
                                    <p:anim calcmode="lin" valueType="num">
                                      <p:cBhvr>
                                        <p:cTn id="8" dur="500" fill="hold"/>
                                        <p:tgtEl>
                                          <p:spTgt spid="158721"/>
                                        </p:tgtEl>
                                        <p:attrNameLst>
                                          <p:attrName>ppt_h</p:attrName>
                                        </p:attrNameLst>
                                      </p:cBhvr>
                                      <p:tavLst>
                                        <p:tav tm="0">
                                          <p:val>
                                            <p:fltVal val="0"/>
                                          </p:val>
                                        </p:tav>
                                        <p:tav tm="100000">
                                          <p:val>
                                            <p:strVal val="#ppt_h"/>
                                          </p:val>
                                        </p:tav>
                                      </p:tavLst>
                                    </p:anim>
                                    <p:animEffect transition="in" filter="fade">
                                      <p:cBhvr>
                                        <p:cTn id="9" dur="500"/>
                                        <p:tgtEl>
                                          <p:spTgt spid="158721"/>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15"/>
                                        </p:tgtEl>
                                        <p:attrNameLst>
                                          <p:attrName>style.visibility</p:attrName>
                                        </p:attrNameLst>
                                      </p:cBhvr>
                                      <p:to>
                                        <p:strVal val="visible"/>
                                      </p:to>
                                    </p:set>
                                    <p:anim calcmode="lin" valueType="num">
                                      <p:cBhvr>
                                        <p:cTn id="18" dur="500" fill="hold"/>
                                        <p:tgtEl>
                                          <p:spTgt spid="15"/>
                                        </p:tgtEl>
                                        <p:attrNameLst>
                                          <p:attrName>ppt_w</p:attrName>
                                        </p:attrNameLst>
                                      </p:cBhvr>
                                      <p:tavLst>
                                        <p:tav tm="0">
                                          <p:val>
                                            <p:fltVal val="0"/>
                                          </p:val>
                                        </p:tav>
                                        <p:tav tm="100000">
                                          <p:val>
                                            <p:strVal val="#ppt_w"/>
                                          </p:val>
                                        </p:tav>
                                      </p:tavLst>
                                    </p:anim>
                                    <p:anim calcmode="lin" valueType="num">
                                      <p:cBhvr>
                                        <p:cTn id="19" dur="500" fill="hold"/>
                                        <p:tgtEl>
                                          <p:spTgt spid="15"/>
                                        </p:tgtEl>
                                        <p:attrNameLst>
                                          <p:attrName>ppt_h</p:attrName>
                                        </p:attrNameLst>
                                      </p:cBhvr>
                                      <p:tavLst>
                                        <p:tav tm="0">
                                          <p:val>
                                            <p:fltVal val="0"/>
                                          </p:val>
                                        </p:tav>
                                        <p:tav tm="100000">
                                          <p:val>
                                            <p:strVal val="#ppt_h"/>
                                          </p:val>
                                        </p:tav>
                                      </p:tavLst>
                                    </p:anim>
                                    <p:animEffect transition="in" filter="fade">
                                      <p:cBhvr>
                                        <p:cTn id="20" dur="500"/>
                                        <p:tgtEl>
                                          <p:spTgt spid="15"/>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p:cTn id="25" dur="500" fill="hold"/>
                                        <p:tgtEl>
                                          <p:spTgt spid="14"/>
                                        </p:tgtEl>
                                        <p:attrNameLst>
                                          <p:attrName>ppt_w</p:attrName>
                                        </p:attrNameLst>
                                      </p:cBhvr>
                                      <p:tavLst>
                                        <p:tav tm="0">
                                          <p:val>
                                            <p:fltVal val="0"/>
                                          </p:val>
                                        </p:tav>
                                        <p:tav tm="100000">
                                          <p:val>
                                            <p:strVal val="#ppt_w"/>
                                          </p:val>
                                        </p:tav>
                                      </p:tavLst>
                                    </p:anim>
                                    <p:anim calcmode="lin" valueType="num">
                                      <p:cBhvr>
                                        <p:cTn id="26" dur="500" fill="hold"/>
                                        <p:tgtEl>
                                          <p:spTgt spid="14"/>
                                        </p:tgtEl>
                                        <p:attrNameLst>
                                          <p:attrName>ppt_h</p:attrName>
                                        </p:attrNameLst>
                                      </p:cBhvr>
                                      <p:tavLst>
                                        <p:tav tm="0">
                                          <p:val>
                                            <p:fltVal val="0"/>
                                          </p:val>
                                        </p:tav>
                                        <p:tav tm="100000">
                                          <p:val>
                                            <p:strVal val="#ppt_h"/>
                                          </p:val>
                                        </p:tav>
                                      </p:tavLst>
                                    </p:anim>
                                    <p:animEffect transition="in" filter="fade">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dissolve">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49" presetClass="entr" presetSubtype="0" decel="10000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p:cTn id="37" dur="1000" fill="hold"/>
                                        <p:tgtEl>
                                          <p:spTgt spid="13"/>
                                        </p:tgtEl>
                                        <p:attrNameLst>
                                          <p:attrName>ppt_w</p:attrName>
                                        </p:attrNameLst>
                                      </p:cBhvr>
                                      <p:tavLst>
                                        <p:tav tm="0">
                                          <p:val>
                                            <p:fltVal val="0"/>
                                          </p:val>
                                        </p:tav>
                                        <p:tav tm="100000">
                                          <p:val>
                                            <p:strVal val="#ppt_w"/>
                                          </p:val>
                                        </p:tav>
                                      </p:tavLst>
                                    </p:anim>
                                    <p:anim calcmode="lin" valueType="num">
                                      <p:cBhvr>
                                        <p:cTn id="38" dur="1000" fill="hold"/>
                                        <p:tgtEl>
                                          <p:spTgt spid="13"/>
                                        </p:tgtEl>
                                        <p:attrNameLst>
                                          <p:attrName>ppt_h</p:attrName>
                                        </p:attrNameLst>
                                      </p:cBhvr>
                                      <p:tavLst>
                                        <p:tav tm="0">
                                          <p:val>
                                            <p:fltVal val="0"/>
                                          </p:val>
                                        </p:tav>
                                        <p:tav tm="100000">
                                          <p:val>
                                            <p:strVal val="#ppt_h"/>
                                          </p:val>
                                        </p:tav>
                                      </p:tavLst>
                                    </p:anim>
                                    <p:anim calcmode="lin" valueType="num">
                                      <p:cBhvr>
                                        <p:cTn id="39" dur="1000" fill="hold"/>
                                        <p:tgtEl>
                                          <p:spTgt spid="13"/>
                                        </p:tgtEl>
                                        <p:attrNameLst>
                                          <p:attrName>style.rotation</p:attrName>
                                        </p:attrNameLst>
                                      </p:cBhvr>
                                      <p:tavLst>
                                        <p:tav tm="0">
                                          <p:val>
                                            <p:fltVal val="360"/>
                                          </p:val>
                                        </p:tav>
                                        <p:tav tm="100000">
                                          <p:val>
                                            <p:fltVal val="0"/>
                                          </p:val>
                                        </p:tav>
                                      </p:tavLst>
                                    </p:anim>
                                    <p:animEffect transition="in" filter="fade">
                                      <p:cBhvr>
                                        <p:cTn id="40"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animBg="1"/>
      <p:bldP spid="14" grpId="0" animBg="1"/>
      <p:bldP spid="15" grpId="0" animBg="1"/>
      <p:bldP spid="1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344031"/>
            <a:ext cx="8534400" cy="1200329"/>
          </a:xfrm>
          <a:prstGeom prst="rect">
            <a:avLst/>
          </a:prstGeom>
          <a:noFill/>
        </p:spPr>
        <p:txBody>
          <a:bodyPr wrap="square" rtlCol="0">
            <a:spAutoFit/>
          </a:bodyPr>
          <a:lstStyle/>
          <a:p>
            <a:r>
              <a:rPr lang="en-US" sz="3200" i="1" dirty="0" smtClean="0">
                <a:solidFill>
                  <a:prstClr val="black"/>
                </a:solidFill>
                <a:latin typeface="Cambria" pitchFamily="18" charset="0"/>
                <a:cs typeface="Times New Roman" pitchFamily="18" charset="0"/>
              </a:rPr>
              <a:t>Mind-Set Matters</a:t>
            </a:r>
          </a:p>
          <a:p>
            <a:endParaRPr lang="en-US" sz="1200" dirty="0" smtClean="0">
              <a:solidFill>
                <a:prstClr val="black"/>
              </a:solidFill>
              <a:latin typeface="Cambria" pitchFamily="18" charset="0"/>
              <a:cs typeface="Times New Roman" pitchFamily="18" charset="0"/>
            </a:endParaRPr>
          </a:p>
          <a:p>
            <a:r>
              <a:rPr lang="en-US" sz="2800" dirty="0" smtClean="0">
                <a:solidFill>
                  <a:prstClr val="black"/>
                </a:solidFill>
                <a:latin typeface="Cambria" pitchFamily="18" charset="0"/>
                <a:cs typeface="Times New Roman" pitchFamily="18" charset="0"/>
              </a:rPr>
              <a:t> </a:t>
            </a:r>
            <a:endParaRPr lang="en-US" sz="1600" baseline="30000" dirty="0">
              <a:solidFill>
                <a:prstClr val="black"/>
              </a:solidFill>
              <a:cs typeface="Times New Roman" pitchFamily="18" charset="0"/>
            </a:endParaRPr>
          </a:p>
        </p:txBody>
      </p:sp>
      <p:sp>
        <p:nvSpPr>
          <p:cNvPr id="3" name="TextBox 2"/>
          <p:cNvSpPr txBox="1"/>
          <p:nvPr/>
        </p:nvSpPr>
        <p:spPr>
          <a:xfrm>
            <a:off x="457200" y="1066800"/>
            <a:ext cx="8534400" cy="5355312"/>
          </a:xfrm>
          <a:prstGeom prst="rect">
            <a:avLst/>
          </a:prstGeom>
          <a:noFill/>
        </p:spPr>
        <p:txBody>
          <a:bodyPr wrap="square" rtlCol="0">
            <a:spAutoFit/>
          </a:bodyPr>
          <a:lstStyle/>
          <a:p>
            <a:pPr>
              <a:spcAft>
                <a:spcPts val="1200"/>
              </a:spcAft>
              <a:buFont typeface="Arial" pitchFamily="34" charset="0"/>
              <a:buChar char="•"/>
            </a:pPr>
            <a:r>
              <a:rPr lang="en-US" sz="2800" dirty="0" smtClean="0">
                <a:solidFill>
                  <a:prstClr val="black"/>
                </a:solidFill>
                <a:latin typeface="Cambria" pitchFamily="18" charset="0"/>
                <a:cs typeface="Times New Roman" pitchFamily="18" charset="0"/>
              </a:rPr>
              <a:t> 84 hotel maids recruited </a:t>
            </a:r>
          </a:p>
          <a:p>
            <a:pPr lvl="0">
              <a:spcAft>
                <a:spcPts val="1200"/>
              </a:spcAft>
              <a:buFont typeface="Arial" pitchFamily="34" charset="0"/>
              <a:buChar char="•"/>
              <a:defRPr/>
            </a:pPr>
            <a:r>
              <a:rPr lang="en-US" sz="2800" dirty="0" smtClean="0">
                <a:solidFill>
                  <a:prstClr val="black"/>
                </a:solidFill>
                <a:latin typeface="Cambria" pitchFamily="18" charset="0"/>
                <a:cs typeface="Times New Roman" pitchFamily="18" charset="0"/>
              </a:rPr>
              <a:t> Half were </a:t>
            </a:r>
            <a:r>
              <a:rPr lang="en-US" sz="2800" i="1" dirty="0" smtClean="0">
                <a:solidFill>
                  <a:prstClr val="black"/>
                </a:solidFill>
                <a:latin typeface="Cambria" pitchFamily="18" charset="0"/>
                <a:cs typeface="Times New Roman" pitchFamily="18" charset="0"/>
              </a:rPr>
              <a:t>randomly </a:t>
            </a:r>
            <a:r>
              <a:rPr lang="en-US" sz="2800" dirty="0" smtClean="0">
                <a:solidFill>
                  <a:prstClr val="black"/>
                </a:solidFill>
                <a:latin typeface="Cambria" pitchFamily="18" charset="0"/>
                <a:cs typeface="Times New Roman" pitchFamily="18" charset="0"/>
              </a:rPr>
              <a:t>selected to be informed </a:t>
            </a:r>
            <a:r>
              <a:rPr lang="en-US" sz="2800" kern="0" dirty="0" smtClean="0">
                <a:solidFill>
                  <a:sysClr val="windowText" lastClr="000000"/>
                </a:solidFill>
                <a:latin typeface="Cambria" pitchFamily="18" charset="0"/>
                <a:cs typeface="Times New Roman" pitchFamily="18" charset="0"/>
              </a:rPr>
              <a:t>that </a:t>
            </a:r>
            <a:r>
              <a:rPr lang="en-US" sz="2800" kern="0" dirty="0">
                <a:solidFill>
                  <a:sysClr val="windowText" lastClr="000000"/>
                </a:solidFill>
                <a:latin typeface="Cambria" pitchFamily="18" charset="0"/>
                <a:cs typeface="Times New Roman" pitchFamily="18" charset="0"/>
              </a:rPr>
              <a:t>their </a:t>
            </a:r>
            <a:r>
              <a:rPr lang="en-US" sz="2800" kern="0" dirty="0">
                <a:solidFill>
                  <a:sysClr val="windowText" lastClr="000000"/>
                </a:solidFill>
                <a:latin typeface="Cambria" pitchFamily="18" charset="0"/>
                <a:ea typeface="Cambria Math" pitchFamily="18" charset="0"/>
                <a:cs typeface="Times New Roman" pitchFamily="18" charset="0"/>
              </a:rPr>
              <a:t>work </a:t>
            </a:r>
            <a:r>
              <a:rPr lang="en-US" sz="2800" kern="0" dirty="0">
                <a:solidFill>
                  <a:sysClr val="windowText" lastClr="000000"/>
                </a:solidFill>
                <a:latin typeface="Cambria" pitchFamily="18" charset="0"/>
                <a:ea typeface="Cambria Math" pitchFamily="18" charset="0"/>
              </a:rPr>
              <a:t>satisfies recommendations for an active lifestyle</a:t>
            </a:r>
          </a:p>
          <a:p>
            <a:pPr lvl="0">
              <a:spcAft>
                <a:spcPts val="1200"/>
              </a:spcAft>
              <a:buFont typeface="Arial" pitchFamily="34" charset="0"/>
              <a:buChar char="•"/>
              <a:defRPr/>
            </a:pPr>
            <a:r>
              <a:rPr lang="en-US" sz="2800" kern="0" dirty="0">
                <a:solidFill>
                  <a:sysClr val="windowText" lastClr="000000"/>
                </a:solidFill>
                <a:latin typeface="Cambria" pitchFamily="18" charset="0"/>
                <a:ea typeface="Cambria Math" pitchFamily="18" charset="0"/>
                <a:cs typeface="Times New Roman" pitchFamily="18" charset="0"/>
              </a:rPr>
              <a:t> After 8 weeks, the informed group had lost </a:t>
            </a:r>
            <a:r>
              <a:rPr lang="en-US" sz="2800" kern="0" dirty="0" smtClean="0">
                <a:solidFill>
                  <a:sysClr val="windowText" lastClr="000000"/>
                </a:solidFill>
                <a:latin typeface="Cambria" pitchFamily="18" charset="0"/>
                <a:ea typeface="Cambria Math" pitchFamily="18" charset="0"/>
                <a:cs typeface="Times New Roman" pitchFamily="18" charset="0"/>
              </a:rPr>
              <a:t>1.59 </a:t>
            </a:r>
            <a:r>
              <a:rPr lang="en-US" sz="2800" kern="0" dirty="0">
                <a:solidFill>
                  <a:sysClr val="windowText" lastClr="000000"/>
                </a:solidFill>
                <a:latin typeface="Cambria" pitchFamily="18" charset="0"/>
                <a:ea typeface="Cambria Math" pitchFamily="18" charset="0"/>
                <a:cs typeface="Times New Roman" pitchFamily="18" charset="0"/>
              </a:rPr>
              <a:t>more pounds, on average, than the control </a:t>
            </a:r>
            <a:r>
              <a:rPr lang="en-US" sz="2800" kern="0" dirty="0" smtClean="0">
                <a:solidFill>
                  <a:sysClr val="windowText" lastClr="000000"/>
                </a:solidFill>
                <a:latin typeface="Cambria" pitchFamily="18" charset="0"/>
                <a:ea typeface="Cambria Math" pitchFamily="18" charset="0"/>
                <a:cs typeface="Times New Roman" pitchFamily="18" charset="0"/>
              </a:rPr>
              <a:t>group</a:t>
            </a:r>
          </a:p>
          <a:p>
            <a:pPr lvl="0">
              <a:spcAft>
                <a:spcPts val="1200"/>
              </a:spcAft>
              <a:buFont typeface="Arial" pitchFamily="34" charset="0"/>
              <a:buChar char="•"/>
              <a:defRPr/>
            </a:pPr>
            <a:r>
              <a:rPr lang="en-US" sz="2800" kern="0" dirty="0">
                <a:solidFill>
                  <a:sysClr val="windowText" lastClr="000000"/>
                </a:solidFill>
                <a:latin typeface="Cambria" pitchFamily="18" charset="0"/>
                <a:ea typeface="Cambria Math" pitchFamily="18" charset="0"/>
                <a:cs typeface="Times New Roman" pitchFamily="18" charset="0"/>
              </a:rPr>
              <a:t> </a:t>
            </a:r>
            <a:r>
              <a:rPr lang="en-US" sz="2800" b="1" i="1" kern="0" dirty="0" smtClean="0">
                <a:solidFill>
                  <a:schemeClr val="accent2"/>
                </a:solidFill>
                <a:latin typeface="Cambria" pitchFamily="18" charset="0"/>
                <a:ea typeface="Cambria Math" pitchFamily="18" charset="0"/>
                <a:cs typeface="Times New Roman" pitchFamily="18" charset="0"/>
              </a:rPr>
              <a:t>Did the information actually cause them to lose more weight, or might we see a difference this extreme just by random chance???</a:t>
            </a:r>
          </a:p>
          <a:p>
            <a:pPr lvl="0">
              <a:spcAft>
                <a:spcPts val="1200"/>
              </a:spcAft>
              <a:defRPr/>
            </a:pPr>
            <a:endParaRPr lang="en-US" sz="2800" b="1" i="1" kern="0" dirty="0" smtClean="0">
              <a:solidFill>
                <a:schemeClr val="accent2"/>
              </a:solidFill>
              <a:latin typeface="Cambria" pitchFamily="18" charset="0"/>
              <a:ea typeface="Cambria Math" pitchFamily="18" charset="0"/>
              <a:cs typeface="Times New Roman" pitchFamily="18" charset="0"/>
            </a:endParaRPr>
          </a:p>
          <a:p>
            <a:pPr>
              <a:spcAft>
                <a:spcPts val="1200"/>
              </a:spcAft>
              <a:defRPr/>
            </a:pPr>
            <a:r>
              <a:rPr lang="en-US" sz="2000" kern="0" dirty="0">
                <a:solidFill>
                  <a:sysClr val="windowText" lastClr="000000"/>
                </a:solidFill>
                <a:latin typeface="Cambria" pitchFamily="18" charset="0"/>
                <a:ea typeface="Cambria Math" pitchFamily="18" charset="0"/>
              </a:rPr>
              <a:t>Crum, A.J. and Langer, E.J. (2007).  “Mind-Set Matters: Exercise and the Placebo Effect,” </a:t>
            </a:r>
            <a:r>
              <a:rPr lang="en-US" sz="2000" i="1" kern="0" dirty="0">
                <a:solidFill>
                  <a:sysClr val="windowText" lastClr="000000"/>
                </a:solidFill>
                <a:latin typeface="Cambria" pitchFamily="18" charset="0"/>
                <a:ea typeface="Cambria Math" pitchFamily="18" charset="0"/>
              </a:rPr>
              <a:t>Psychological Science</a:t>
            </a:r>
            <a:r>
              <a:rPr lang="en-US" sz="2000" kern="0" dirty="0">
                <a:solidFill>
                  <a:sysClr val="windowText" lastClr="000000"/>
                </a:solidFill>
                <a:latin typeface="Cambria" pitchFamily="18" charset="0"/>
                <a:ea typeface="Cambria Math" pitchFamily="18" charset="0"/>
              </a:rPr>
              <a:t>, </a:t>
            </a:r>
            <a:r>
              <a:rPr lang="en-US" sz="2000" b="1" kern="0" dirty="0">
                <a:solidFill>
                  <a:sysClr val="windowText" lastClr="000000"/>
                </a:solidFill>
                <a:latin typeface="Cambria" pitchFamily="18" charset="0"/>
                <a:ea typeface="Cambria Math" pitchFamily="18" charset="0"/>
              </a:rPr>
              <a:t>18</a:t>
            </a:r>
            <a:r>
              <a:rPr lang="en-US" sz="2000" kern="0" dirty="0">
                <a:solidFill>
                  <a:sysClr val="windowText" lastClr="000000"/>
                </a:solidFill>
                <a:latin typeface="Cambria" pitchFamily="18" charset="0"/>
                <a:ea typeface="Cambria Math" pitchFamily="18" charset="0"/>
              </a:rPr>
              <a:t>:165-171</a:t>
            </a:r>
            <a:r>
              <a:rPr lang="en-US" sz="2000" kern="0" dirty="0" smtClean="0">
                <a:solidFill>
                  <a:sysClr val="windowText" lastClr="000000"/>
                </a:solidFill>
                <a:latin typeface="Cambria" pitchFamily="18" charset="0"/>
                <a:ea typeface="Cambria Math" pitchFamily="18" charset="0"/>
              </a:rPr>
              <a:t>.</a:t>
            </a:r>
            <a:endParaRPr lang="en-US" sz="2000" kern="0" dirty="0">
              <a:solidFill>
                <a:sysClr val="windowText" lastClr="000000"/>
              </a:solidFill>
              <a:latin typeface="Cambria" pitchFamily="18" charset="0"/>
              <a:ea typeface="Cambria Math" pitchFamily="18" charset="0"/>
            </a:endParaRPr>
          </a:p>
        </p:txBody>
      </p:sp>
    </p:spTree>
    <p:custDataLst>
      <p:tags r:id="rId1"/>
    </p:custDataLst>
    <p:extLst>
      <p:ext uri="{BB962C8B-B14F-4D97-AF65-F5344CB8AC3E}">
        <p14:creationId xmlns:p14="http://schemas.microsoft.com/office/powerpoint/2010/main" val="42767524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381000"/>
            <a:ext cx="8153400" cy="1219200"/>
          </a:xfrm>
          <a:prstGeom prst="rect">
            <a:avLst/>
          </a:prstGeom>
        </p:spPr>
        <p:txBody>
          <a:bodyPr/>
          <a:lstStyle/>
          <a:p>
            <a:pPr lvl="0" algn="ctr">
              <a:spcBef>
                <a:spcPct val="0"/>
              </a:spcBef>
              <a:defRPr/>
            </a:pPr>
            <a:r>
              <a:rPr lang="en-US" sz="4000" b="1" dirty="0" smtClean="0">
                <a:solidFill>
                  <a:srgbClr val="68007F">
                    <a:lumMod val="75000"/>
                  </a:srgbClr>
                </a:solidFill>
                <a:latin typeface="Cambria" pitchFamily="18" charset="0"/>
              </a:rPr>
              <a:t>Simulation Approach</a:t>
            </a:r>
            <a:endParaRPr lang="en-US" sz="3600" b="1" dirty="0">
              <a:solidFill>
                <a:srgbClr val="68007F">
                  <a:lumMod val="75000"/>
                </a:srgbClr>
              </a:solidFill>
              <a:latin typeface="Cambria" pitchFamily="18" charset="0"/>
            </a:endParaRPr>
          </a:p>
        </p:txBody>
      </p:sp>
      <p:sp>
        <p:nvSpPr>
          <p:cNvPr id="14" name="Rounded Rectangle 13"/>
          <p:cNvSpPr/>
          <p:nvPr/>
        </p:nvSpPr>
        <p:spPr>
          <a:xfrm>
            <a:off x="609600" y="1981200"/>
            <a:ext cx="1752600" cy="22098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2">
                    <a:lumMod val="75000"/>
                  </a:schemeClr>
                </a:solidFill>
                <a:latin typeface="Cambria" pitchFamily="18" charset="0"/>
                <a:cs typeface="Aharoni" pitchFamily="2" charset="-79"/>
              </a:rPr>
              <a:t>Non-Informed</a:t>
            </a:r>
          </a:p>
          <a:p>
            <a:pPr algn="ctr"/>
            <a:endParaRPr lang="en-US" sz="200" dirty="0" smtClean="0">
              <a:solidFill>
                <a:schemeClr val="tx1"/>
              </a:solidFill>
            </a:endParaRPr>
          </a:p>
          <a:p>
            <a:pPr algn="ctr"/>
            <a:r>
              <a:rPr lang="en-US" sz="2000" dirty="0" smtClean="0">
                <a:solidFill>
                  <a:schemeClr val="tx1"/>
                </a:solidFill>
              </a:rPr>
              <a:t>0.4</a:t>
            </a:r>
          </a:p>
          <a:p>
            <a:pPr algn="ctr"/>
            <a:r>
              <a:rPr lang="en-US" sz="2000" dirty="0" smtClean="0">
                <a:solidFill>
                  <a:schemeClr val="tx1"/>
                </a:solidFill>
              </a:rPr>
              <a:t>-3.0</a:t>
            </a:r>
          </a:p>
          <a:p>
            <a:pPr algn="ctr"/>
            <a:r>
              <a:rPr lang="en-US" sz="2000" dirty="0" smtClean="0">
                <a:solidFill>
                  <a:schemeClr val="tx1"/>
                </a:solidFill>
              </a:rPr>
              <a:t>0.8</a:t>
            </a:r>
          </a:p>
          <a:p>
            <a:pPr algn="ctr"/>
            <a:r>
              <a:rPr lang="en-US" sz="2000" dirty="0" smtClean="0">
                <a:solidFill>
                  <a:schemeClr val="tx1"/>
                </a:solidFill>
              </a:rPr>
              <a:t>-1.6</a:t>
            </a:r>
          </a:p>
          <a:p>
            <a:pPr algn="ctr"/>
            <a:r>
              <a:rPr lang="en-US" sz="2000" dirty="0" smtClean="0">
                <a:solidFill>
                  <a:schemeClr val="tx1"/>
                </a:solidFill>
              </a:rPr>
              <a:t>-2.8</a:t>
            </a:r>
          </a:p>
          <a:p>
            <a:pPr algn="ctr"/>
            <a:r>
              <a:rPr lang="en-US" sz="2000" dirty="0" smtClean="0">
                <a:solidFill>
                  <a:schemeClr val="tx1"/>
                </a:solidFill>
              </a:rPr>
              <a:t>…</a:t>
            </a:r>
            <a:endParaRPr lang="en-US" dirty="0">
              <a:solidFill>
                <a:schemeClr val="tx1"/>
              </a:solidFill>
            </a:endParaRPr>
          </a:p>
        </p:txBody>
      </p:sp>
      <p:sp>
        <p:nvSpPr>
          <p:cNvPr id="15" name="Rounded Rectangle 14"/>
          <p:cNvSpPr/>
          <p:nvPr/>
        </p:nvSpPr>
        <p:spPr>
          <a:xfrm>
            <a:off x="2590800" y="1981200"/>
            <a:ext cx="1828800" cy="22098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2">
                    <a:lumMod val="75000"/>
                  </a:schemeClr>
                </a:solidFill>
                <a:latin typeface="Cambria" pitchFamily="18" charset="0"/>
                <a:cs typeface="Aharoni" pitchFamily="2" charset="-79"/>
              </a:rPr>
              <a:t>Informed</a:t>
            </a:r>
          </a:p>
          <a:p>
            <a:pPr algn="ctr"/>
            <a:endParaRPr lang="en-US" sz="200" dirty="0" smtClean="0">
              <a:solidFill>
                <a:schemeClr val="tx1"/>
              </a:solidFill>
            </a:endParaRPr>
          </a:p>
          <a:p>
            <a:pPr algn="ctr"/>
            <a:r>
              <a:rPr lang="en-US" sz="2000" dirty="0" smtClean="0">
                <a:solidFill>
                  <a:schemeClr val="tx1"/>
                </a:solidFill>
              </a:rPr>
              <a:t>2.6</a:t>
            </a:r>
          </a:p>
          <a:p>
            <a:pPr algn="ctr"/>
            <a:r>
              <a:rPr lang="en-US" sz="2000" dirty="0" smtClean="0">
                <a:solidFill>
                  <a:schemeClr val="tx1"/>
                </a:solidFill>
              </a:rPr>
              <a:t>-5.4</a:t>
            </a:r>
          </a:p>
          <a:p>
            <a:pPr algn="ctr"/>
            <a:r>
              <a:rPr lang="en-US" sz="2000" dirty="0" smtClean="0">
                <a:solidFill>
                  <a:schemeClr val="tx1"/>
                </a:solidFill>
              </a:rPr>
              <a:t>-0.8</a:t>
            </a:r>
          </a:p>
          <a:p>
            <a:pPr algn="ctr"/>
            <a:r>
              <a:rPr lang="en-US" sz="2000" dirty="0" smtClean="0">
                <a:solidFill>
                  <a:schemeClr val="tx1"/>
                </a:solidFill>
              </a:rPr>
              <a:t>2.0</a:t>
            </a:r>
          </a:p>
          <a:p>
            <a:pPr algn="ctr"/>
            <a:r>
              <a:rPr lang="en-US" sz="2000" dirty="0" smtClean="0">
                <a:solidFill>
                  <a:schemeClr val="tx1"/>
                </a:solidFill>
              </a:rPr>
              <a:t>-9.6</a:t>
            </a:r>
          </a:p>
          <a:p>
            <a:pPr algn="ctr"/>
            <a:r>
              <a:rPr lang="en-US" sz="2000" dirty="0" smtClean="0">
                <a:solidFill>
                  <a:schemeClr val="tx1"/>
                </a:solidFill>
              </a:rPr>
              <a:t>…</a:t>
            </a:r>
            <a:endParaRPr lang="en-US" dirty="0">
              <a:solidFill>
                <a:schemeClr val="tx1"/>
              </a:solidFill>
            </a:endParaRPr>
          </a:p>
        </p:txBody>
      </p:sp>
      <p:sp>
        <p:nvSpPr>
          <p:cNvPr id="19" name="Rounded Rectangle 18"/>
          <p:cNvSpPr/>
          <p:nvPr/>
        </p:nvSpPr>
        <p:spPr>
          <a:xfrm>
            <a:off x="4648200" y="1981200"/>
            <a:ext cx="2057400" cy="2209800"/>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2060"/>
                </a:solidFill>
                <a:latin typeface="Cambria" pitchFamily="18" charset="0"/>
                <a:cs typeface="Aharoni" pitchFamily="2" charset="-79"/>
              </a:rPr>
              <a:t>Non-Informed</a:t>
            </a:r>
          </a:p>
          <a:p>
            <a:pPr algn="ctr"/>
            <a:endParaRPr lang="en-US" sz="200" dirty="0" smtClean="0">
              <a:solidFill>
                <a:srgbClr val="002060"/>
              </a:solidFill>
            </a:endParaRPr>
          </a:p>
          <a:p>
            <a:pPr algn="ctr"/>
            <a:r>
              <a:rPr lang="en-US" sz="2000" dirty="0" smtClean="0">
                <a:solidFill>
                  <a:srgbClr val="002060"/>
                </a:solidFill>
              </a:rPr>
              <a:t>0.4</a:t>
            </a:r>
          </a:p>
          <a:p>
            <a:pPr algn="ctr"/>
            <a:r>
              <a:rPr lang="en-US" sz="2000" dirty="0" smtClean="0">
                <a:solidFill>
                  <a:srgbClr val="002060"/>
                </a:solidFill>
              </a:rPr>
              <a:t>0.8</a:t>
            </a:r>
          </a:p>
          <a:p>
            <a:pPr algn="ctr"/>
            <a:r>
              <a:rPr lang="en-US" sz="2000" dirty="0" smtClean="0">
                <a:solidFill>
                  <a:srgbClr val="002060"/>
                </a:solidFill>
              </a:rPr>
              <a:t>2.6</a:t>
            </a:r>
          </a:p>
          <a:p>
            <a:pPr algn="ctr"/>
            <a:r>
              <a:rPr lang="en-US" sz="2000" dirty="0" smtClean="0">
                <a:solidFill>
                  <a:srgbClr val="002060"/>
                </a:solidFill>
              </a:rPr>
              <a:t>-5.4</a:t>
            </a:r>
          </a:p>
          <a:p>
            <a:pPr algn="ctr"/>
            <a:r>
              <a:rPr lang="en-US" sz="2000" dirty="0" smtClean="0">
                <a:solidFill>
                  <a:srgbClr val="002060"/>
                </a:solidFill>
              </a:rPr>
              <a:t>2.0</a:t>
            </a:r>
          </a:p>
          <a:p>
            <a:pPr algn="ctr"/>
            <a:r>
              <a:rPr lang="en-US" sz="2000" dirty="0" smtClean="0">
                <a:solidFill>
                  <a:srgbClr val="002060"/>
                </a:solidFill>
              </a:rPr>
              <a:t>…</a:t>
            </a:r>
            <a:endParaRPr lang="en-US" dirty="0">
              <a:solidFill>
                <a:srgbClr val="002060"/>
              </a:solidFill>
            </a:endParaRPr>
          </a:p>
        </p:txBody>
      </p:sp>
      <p:sp>
        <p:nvSpPr>
          <p:cNvPr id="20" name="Rounded Rectangle 19"/>
          <p:cNvSpPr/>
          <p:nvPr/>
        </p:nvSpPr>
        <p:spPr>
          <a:xfrm>
            <a:off x="6769608" y="2011680"/>
            <a:ext cx="1828800" cy="2209800"/>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2060"/>
                </a:solidFill>
                <a:latin typeface="Cambria" pitchFamily="18" charset="0"/>
                <a:cs typeface="Aharoni" pitchFamily="2" charset="-79"/>
              </a:rPr>
              <a:t>Informed</a:t>
            </a:r>
          </a:p>
          <a:p>
            <a:pPr algn="ctr"/>
            <a:endParaRPr lang="en-US" sz="200" dirty="0" smtClean="0">
              <a:solidFill>
                <a:srgbClr val="002060"/>
              </a:solidFill>
            </a:endParaRPr>
          </a:p>
          <a:p>
            <a:pPr algn="ctr"/>
            <a:r>
              <a:rPr lang="en-US" sz="2000" dirty="0" smtClean="0">
                <a:solidFill>
                  <a:srgbClr val="002060"/>
                </a:solidFill>
              </a:rPr>
              <a:t>-3.0</a:t>
            </a:r>
          </a:p>
          <a:p>
            <a:pPr algn="ctr"/>
            <a:r>
              <a:rPr lang="en-US" sz="2000" dirty="0" smtClean="0">
                <a:solidFill>
                  <a:srgbClr val="002060"/>
                </a:solidFill>
              </a:rPr>
              <a:t>-1.6</a:t>
            </a:r>
          </a:p>
          <a:p>
            <a:pPr algn="ctr"/>
            <a:r>
              <a:rPr lang="en-US" sz="2000" dirty="0" smtClean="0">
                <a:solidFill>
                  <a:srgbClr val="002060"/>
                </a:solidFill>
              </a:rPr>
              <a:t>-2.8</a:t>
            </a:r>
          </a:p>
          <a:p>
            <a:pPr algn="ctr"/>
            <a:r>
              <a:rPr lang="en-US" sz="2000" dirty="0" smtClean="0">
                <a:solidFill>
                  <a:srgbClr val="002060"/>
                </a:solidFill>
              </a:rPr>
              <a:t>-0.8</a:t>
            </a:r>
          </a:p>
          <a:p>
            <a:pPr algn="ctr"/>
            <a:r>
              <a:rPr lang="en-US" sz="2000" dirty="0" smtClean="0">
                <a:solidFill>
                  <a:srgbClr val="002060"/>
                </a:solidFill>
              </a:rPr>
              <a:t>-9.6</a:t>
            </a:r>
          </a:p>
          <a:p>
            <a:pPr algn="ctr"/>
            <a:r>
              <a:rPr lang="en-US" sz="2000" dirty="0" smtClean="0">
                <a:solidFill>
                  <a:srgbClr val="002060"/>
                </a:solidFill>
              </a:rPr>
              <a:t>…</a:t>
            </a:r>
            <a:endParaRPr lang="en-US" dirty="0">
              <a:solidFill>
                <a:srgbClr val="002060"/>
              </a:solidFill>
            </a:endParaRPr>
          </a:p>
        </p:txBody>
      </p:sp>
      <p:sp>
        <p:nvSpPr>
          <p:cNvPr id="22" name="Rounded Rectangle 21"/>
          <p:cNvSpPr/>
          <p:nvPr/>
        </p:nvSpPr>
        <p:spPr>
          <a:xfrm>
            <a:off x="4648200" y="1981200"/>
            <a:ext cx="2057400" cy="2209800"/>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2060"/>
                </a:solidFill>
                <a:latin typeface="Cambria" pitchFamily="18" charset="0"/>
                <a:cs typeface="Aharoni" pitchFamily="2" charset="-79"/>
              </a:rPr>
              <a:t>Non-Informed</a:t>
            </a:r>
          </a:p>
          <a:p>
            <a:pPr algn="ctr"/>
            <a:endParaRPr lang="en-US" sz="200" dirty="0" smtClean="0">
              <a:solidFill>
                <a:srgbClr val="002060"/>
              </a:solidFill>
            </a:endParaRPr>
          </a:p>
          <a:p>
            <a:pPr algn="ctr"/>
            <a:r>
              <a:rPr lang="en-US" sz="2000" dirty="0" smtClean="0">
                <a:solidFill>
                  <a:srgbClr val="002060"/>
                </a:solidFill>
              </a:rPr>
              <a:t>0.4</a:t>
            </a:r>
          </a:p>
          <a:p>
            <a:pPr algn="ctr"/>
            <a:r>
              <a:rPr lang="en-US" sz="2000" dirty="0" smtClean="0">
                <a:solidFill>
                  <a:srgbClr val="002060"/>
                </a:solidFill>
              </a:rPr>
              <a:t>-3.0</a:t>
            </a:r>
          </a:p>
          <a:p>
            <a:pPr algn="ctr"/>
            <a:r>
              <a:rPr lang="en-US" sz="2000" dirty="0" smtClean="0">
                <a:solidFill>
                  <a:srgbClr val="002060"/>
                </a:solidFill>
              </a:rPr>
              <a:t>-2.8</a:t>
            </a:r>
          </a:p>
          <a:p>
            <a:pPr algn="ctr"/>
            <a:r>
              <a:rPr lang="en-US" sz="2000" dirty="0" smtClean="0">
                <a:solidFill>
                  <a:srgbClr val="002060"/>
                </a:solidFill>
              </a:rPr>
              <a:t>2.0</a:t>
            </a:r>
          </a:p>
          <a:p>
            <a:pPr algn="ctr"/>
            <a:r>
              <a:rPr lang="en-US" sz="2000" dirty="0" smtClean="0">
                <a:solidFill>
                  <a:srgbClr val="002060"/>
                </a:solidFill>
              </a:rPr>
              <a:t>-9.6</a:t>
            </a:r>
          </a:p>
          <a:p>
            <a:pPr algn="ctr"/>
            <a:r>
              <a:rPr lang="en-US" sz="2000" dirty="0" smtClean="0">
                <a:solidFill>
                  <a:srgbClr val="002060"/>
                </a:solidFill>
              </a:rPr>
              <a:t>…</a:t>
            </a:r>
            <a:endParaRPr lang="en-US" dirty="0">
              <a:solidFill>
                <a:srgbClr val="002060"/>
              </a:solidFill>
            </a:endParaRPr>
          </a:p>
        </p:txBody>
      </p:sp>
      <p:sp>
        <p:nvSpPr>
          <p:cNvPr id="23" name="Rounded Rectangle 22"/>
          <p:cNvSpPr/>
          <p:nvPr/>
        </p:nvSpPr>
        <p:spPr>
          <a:xfrm>
            <a:off x="6781800" y="2011680"/>
            <a:ext cx="1828800" cy="2209800"/>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2060"/>
                </a:solidFill>
                <a:latin typeface="Cambria" pitchFamily="18" charset="0"/>
                <a:cs typeface="Aharoni" pitchFamily="2" charset="-79"/>
              </a:rPr>
              <a:t>Informed</a:t>
            </a:r>
          </a:p>
          <a:p>
            <a:pPr algn="ctr"/>
            <a:endParaRPr lang="en-US" sz="200" dirty="0" smtClean="0">
              <a:solidFill>
                <a:srgbClr val="002060"/>
              </a:solidFill>
            </a:endParaRPr>
          </a:p>
          <a:p>
            <a:pPr algn="ctr"/>
            <a:r>
              <a:rPr lang="en-US" sz="2000" dirty="0" smtClean="0">
                <a:solidFill>
                  <a:srgbClr val="002060"/>
                </a:solidFill>
              </a:rPr>
              <a:t>0.8</a:t>
            </a:r>
          </a:p>
          <a:p>
            <a:pPr algn="ctr"/>
            <a:r>
              <a:rPr lang="en-US" sz="2000" dirty="0" smtClean="0">
                <a:solidFill>
                  <a:srgbClr val="002060"/>
                </a:solidFill>
              </a:rPr>
              <a:t>-1.6</a:t>
            </a:r>
          </a:p>
          <a:p>
            <a:pPr algn="ctr"/>
            <a:r>
              <a:rPr lang="en-US" sz="2000" dirty="0" smtClean="0">
                <a:solidFill>
                  <a:srgbClr val="002060"/>
                </a:solidFill>
              </a:rPr>
              <a:t>2.6</a:t>
            </a:r>
          </a:p>
          <a:p>
            <a:pPr algn="ctr"/>
            <a:r>
              <a:rPr lang="en-US" sz="2000" dirty="0" smtClean="0">
                <a:solidFill>
                  <a:srgbClr val="002060"/>
                </a:solidFill>
              </a:rPr>
              <a:t>-5.4</a:t>
            </a:r>
          </a:p>
          <a:p>
            <a:pPr algn="ctr"/>
            <a:r>
              <a:rPr lang="en-US" sz="2000" dirty="0" smtClean="0">
                <a:solidFill>
                  <a:srgbClr val="002060"/>
                </a:solidFill>
              </a:rPr>
              <a:t>-0.8</a:t>
            </a:r>
          </a:p>
          <a:p>
            <a:pPr algn="ctr"/>
            <a:r>
              <a:rPr lang="en-US" sz="2000" dirty="0" smtClean="0">
                <a:solidFill>
                  <a:srgbClr val="002060"/>
                </a:solidFill>
              </a:rPr>
              <a:t>…</a:t>
            </a:r>
            <a:endParaRPr lang="en-US" dirty="0">
              <a:solidFill>
                <a:srgbClr val="002060"/>
              </a:solidFill>
            </a:endParaRPr>
          </a:p>
        </p:txBody>
      </p:sp>
      <p:sp>
        <p:nvSpPr>
          <p:cNvPr id="25" name="TextBox 24"/>
          <p:cNvSpPr txBox="1"/>
          <p:nvPr/>
        </p:nvSpPr>
        <p:spPr>
          <a:xfrm>
            <a:off x="1600200" y="1295401"/>
            <a:ext cx="1752600" cy="523220"/>
          </a:xfrm>
          <a:prstGeom prst="rect">
            <a:avLst/>
          </a:prstGeom>
          <a:noFill/>
        </p:spPr>
        <p:txBody>
          <a:bodyPr wrap="square" rtlCol="0">
            <a:spAutoFit/>
          </a:bodyPr>
          <a:lstStyle/>
          <a:p>
            <a:r>
              <a:rPr lang="en-US" sz="2800" b="1" dirty="0" smtClean="0">
                <a:solidFill>
                  <a:schemeClr val="accent2">
                    <a:lumMod val="75000"/>
                  </a:schemeClr>
                </a:solidFill>
              </a:rPr>
              <a:t>ACTUAL</a:t>
            </a:r>
            <a:endParaRPr lang="en-US" sz="2800" b="1" dirty="0">
              <a:solidFill>
                <a:schemeClr val="accent2">
                  <a:lumMod val="75000"/>
                </a:schemeClr>
              </a:solidFill>
            </a:endParaRPr>
          </a:p>
        </p:txBody>
      </p:sp>
      <p:sp>
        <p:nvSpPr>
          <p:cNvPr id="26" name="TextBox 25"/>
          <p:cNvSpPr txBox="1"/>
          <p:nvPr/>
        </p:nvSpPr>
        <p:spPr>
          <a:xfrm>
            <a:off x="5638800" y="1371600"/>
            <a:ext cx="2590800" cy="523220"/>
          </a:xfrm>
          <a:prstGeom prst="rect">
            <a:avLst/>
          </a:prstGeom>
          <a:noFill/>
        </p:spPr>
        <p:txBody>
          <a:bodyPr wrap="square" rtlCol="0">
            <a:spAutoFit/>
          </a:bodyPr>
          <a:lstStyle/>
          <a:p>
            <a:r>
              <a:rPr lang="en-US" sz="2800" b="1" dirty="0" smtClean="0">
                <a:solidFill>
                  <a:srgbClr val="002060"/>
                </a:solidFill>
              </a:rPr>
              <a:t>SIMULATED</a:t>
            </a:r>
            <a:endParaRPr lang="en-US" sz="2800" b="1" dirty="0">
              <a:solidFill>
                <a:srgbClr val="002060"/>
              </a:solidFill>
            </a:endParaRPr>
          </a:p>
        </p:txBody>
      </p:sp>
      <p:sp>
        <p:nvSpPr>
          <p:cNvPr id="2" name="TextBox 1"/>
          <p:cNvSpPr txBox="1"/>
          <p:nvPr/>
        </p:nvSpPr>
        <p:spPr>
          <a:xfrm>
            <a:off x="762000" y="4756666"/>
            <a:ext cx="3657600" cy="369332"/>
          </a:xfrm>
          <a:prstGeom prst="rect">
            <a:avLst/>
          </a:prstGeom>
          <a:noFill/>
        </p:spPr>
        <p:txBody>
          <a:bodyPr wrap="square" rtlCol="0">
            <a:spAutoFit/>
          </a:bodyPr>
          <a:lstStyle/>
          <a:p>
            <a:r>
              <a:rPr lang="en-US" b="1" dirty="0" smtClean="0">
                <a:solidFill>
                  <a:schemeClr val="accent2"/>
                </a:solidFill>
              </a:rPr>
              <a:t>Difference in means: 1.59</a:t>
            </a:r>
            <a:endParaRPr lang="en-US" b="1" dirty="0">
              <a:solidFill>
                <a:schemeClr val="accent2"/>
              </a:solidFill>
            </a:endParaRPr>
          </a:p>
        </p:txBody>
      </p:sp>
      <p:sp>
        <p:nvSpPr>
          <p:cNvPr id="27" name="TextBox 26"/>
          <p:cNvSpPr txBox="1"/>
          <p:nvPr/>
        </p:nvSpPr>
        <p:spPr>
          <a:xfrm>
            <a:off x="4876800" y="4724400"/>
            <a:ext cx="3657600" cy="369332"/>
          </a:xfrm>
          <a:prstGeom prst="rect">
            <a:avLst/>
          </a:prstGeom>
          <a:noFill/>
        </p:spPr>
        <p:txBody>
          <a:bodyPr wrap="square" rtlCol="0">
            <a:spAutoFit/>
          </a:bodyPr>
          <a:lstStyle/>
          <a:p>
            <a:r>
              <a:rPr lang="en-US" b="1" dirty="0" smtClean="0">
                <a:solidFill>
                  <a:srgbClr val="002060"/>
                </a:solidFill>
              </a:rPr>
              <a:t>Difference in means: -0.47</a:t>
            </a:r>
            <a:endParaRPr lang="en-US" b="1" dirty="0">
              <a:solidFill>
                <a:srgbClr val="002060"/>
              </a:solidFill>
            </a:endParaRPr>
          </a:p>
        </p:txBody>
      </p:sp>
      <p:sp>
        <p:nvSpPr>
          <p:cNvPr id="28" name="TextBox 27"/>
          <p:cNvSpPr txBox="1"/>
          <p:nvPr/>
        </p:nvSpPr>
        <p:spPr>
          <a:xfrm>
            <a:off x="4940808" y="5258324"/>
            <a:ext cx="3657600" cy="369332"/>
          </a:xfrm>
          <a:prstGeom prst="rect">
            <a:avLst/>
          </a:prstGeom>
          <a:noFill/>
        </p:spPr>
        <p:txBody>
          <a:bodyPr wrap="square" rtlCol="0">
            <a:spAutoFit/>
          </a:bodyPr>
          <a:lstStyle/>
          <a:p>
            <a:r>
              <a:rPr lang="en-US" b="1" dirty="0" smtClean="0">
                <a:solidFill>
                  <a:srgbClr val="002060"/>
                </a:solidFill>
              </a:rPr>
              <a:t>Difference in means: 0.32</a:t>
            </a:r>
            <a:endParaRPr lang="en-US" b="1" dirty="0">
              <a:solidFill>
                <a:srgbClr val="002060"/>
              </a:solidFill>
            </a:endParaRPr>
          </a:p>
        </p:txBody>
      </p:sp>
    </p:spTree>
    <p:custDataLst>
      <p:tags r:id="rId1"/>
    </p:custDataLst>
    <p:extLst>
      <p:ext uri="{BB962C8B-B14F-4D97-AF65-F5344CB8AC3E}">
        <p14:creationId xmlns:p14="http://schemas.microsoft.com/office/powerpoint/2010/main" val="29903049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4">
                                            <p:txEl>
                                              <p:pRg st="2" end="2"/>
                                            </p:txEl>
                                          </p:spTgt>
                                        </p:tgtEl>
                                        <p:attrNameLst>
                                          <p:attrName>style.visibility</p:attrName>
                                        </p:attrNameLst>
                                      </p:cBhvr>
                                      <p:to>
                                        <p:strVal val="visible"/>
                                      </p:to>
                                    </p:set>
                                    <p:animEffect transition="in" filter="dissolve">
                                      <p:cBhvr>
                                        <p:cTn id="7" dur="500"/>
                                        <p:tgtEl>
                                          <p:spTgt spid="14">
                                            <p:txEl>
                                              <p:pRg st="2" end="2"/>
                                            </p:txEl>
                                          </p:spTgt>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14">
                                            <p:txEl>
                                              <p:pRg st="3" end="3"/>
                                            </p:txEl>
                                          </p:spTgt>
                                        </p:tgtEl>
                                        <p:attrNameLst>
                                          <p:attrName>style.visibility</p:attrName>
                                        </p:attrNameLst>
                                      </p:cBhvr>
                                      <p:to>
                                        <p:strVal val="visible"/>
                                      </p:to>
                                    </p:set>
                                    <p:animEffect transition="in" filter="dissolve">
                                      <p:cBhvr>
                                        <p:cTn id="11" dur="500"/>
                                        <p:tgtEl>
                                          <p:spTgt spid="14">
                                            <p:txEl>
                                              <p:pRg st="3" end="3"/>
                                            </p:txEl>
                                          </p:spTgt>
                                        </p:tgtEl>
                                      </p:cBhvr>
                                    </p:animEffect>
                                  </p:childTnLst>
                                </p:cTn>
                              </p:par>
                            </p:childTnLst>
                          </p:cTn>
                        </p:par>
                        <p:par>
                          <p:cTn id="12" fill="hold">
                            <p:stCondLst>
                              <p:cond delay="1000"/>
                            </p:stCondLst>
                            <p:childTnLst>
                              <p:par>
                                <p:cTn id="13" presetID="9" presetClass="entr" presetSubtype="0" fill="hold" nodeType="afterEffect">
                                  <p:stCondLst>
                                    <p:cond delay="0"/>
                                  </p:stCondLst>
                                  <p:childTnLst>
                                    <p:set>
                                      <p:cBhvr>
                                        <p:cTn id="14" dur="1" fill="hold">
                                          <p:stCondLst>
                                            <p:cond delay="0"/>
                                          </p:stCondLst>
                                        </p:cTn>
                                        <p:tgtEl>
                                          <p:spTgt spid="14">
                                            <p:txEl>
                                              <p:pRg st="4" end="4"/>
                                            </p:txEl>
                                          </p:spTgt>
                                        </p:tgtEl>
                                        <p:attrNameLst>
                                          <p:attrName>style.visibility</p:attrName>
                                        </p:attrNameLst>
                                      </p:cBhvr>
                                      <p:to>
                                        <p:strVal val="visible"/>
                                      </p:to>
                                    </p:set>
                                    <p:animEffect transition="in" filter="dissolve">
                                      <p:cBhvr>
                                        <p:cTn id="15" dur="500"/>
                                        <p:tgtEl>
                                          <p:spTgt spid="14">
                                            <p:txEl>
                                              <p:pRg st="4" end="4"/>
                                            </p:txEl>
                                          </p:spTgt>
                                        </p:tgtEl>
                                      </p:cBhvr>
                                    </p:animEffect>
                                  </p:childTnLst>
                                </p:cTn>
                              </p:par>
                            </p:childTnLst>
                          </p:cTn>
                        </p:par>
                        <p:par>
                          <p:cTn id="16" fill="hold">
                            <p:stCondLst>
                              <p:cond delay="1500"/>
                            </p:stCondLst>
                            <p:childTnLst>
                              <p:par>
                                <p:cTn id="17" presetID="9" presetClass="entr" presetSubtype="0" fill="hold" nodeType="afterEffect">
                                  <p:stCondLst>
                                    <p:cond delay="0"/>
                                  </p:stCondLst>
                                  <p:childTnLst>
                                    <p:set>
                                      <p:cBhvr>
                                        <p:cTn id="18" dur="1" fill="hold">
                                          <p:stCondLst>
                                            <p:cond delay="0"/>
                                          </p:stCondLst>
                                        </p:cTn>
                                        <p:tgtEl>
                                          <p:spTgt spid="14">
                                            <p:txEl>
                                              <p:pRg st="5" end="5"/>
                                            </p:txEl>
                                          </p:spTgt>
                                        </p:tgtEl>
                                        <p:attrNameLst>
                                          <p:attrName>style.visibility</p:attrName>
                                        </p:attrNameLst>
                                      </p:cBhvr>
                                      <p:to>
                                        <p:strVal val="visible"/>
                                      </p:to>
                                    </p:set>
                                    <p:animEffect transition="in" filter="dissolve">
                                      <p:cBhvr>
                                        <p:cTn id="19" dur="500"/>
                                        <p:tgtEl>
                                          <p:spTgt spid="14">
                                            <p:txEl>
                                              <p:pRg st="5" end="5"/>
                                            </p:txEl>
                                          </p:spTgt>
                                        </p:tgtEl>
                                      </p:cBhvr>
                                    </p:animEffect>
                                  </p:childTnLst>
                                </p:cTn>
                              </p:par>
                            </p:childTnLst>
                          </p:cTn>
                        </p:par>
                        <p:par>
                          <p:cTn id="20" fill="hold">
                            <p:stCondLst>
                              <p:cond delay="2000"/>
                            </p:stCondLst>
                            <p:childTnLst>
                              <p:par>
                                <p:cTn id="21" presetID="9" presetClass="entr" presetSubtype="0" fill="hold" nodeType="afterEffect">
                                  <p:stCondLst>
                                    <p:cond delay="0"/>
                                  </p:stCondLst>
                                  <p:childTnLst>
                                    <p:set>
                                      <p:cBhvr>
                                        <p:cTn id="22" dur="1" fill="hold">
                                          <p:stCondLst>
                                            <p:cond delay="0"/>
                                          </p:stCondLst>
                                        </p:cTn>
                                        <p:tgtEl>
                                          <p:spTgt spid="14">
                                            <p:txEl>
                                              <p:pRg st="6" end="6"/>
                                            </p:txEl>
                                          </p:spTgt>
                                        </p:tgtEl>
                                        <p:attrNameLst>
                                          <p:attrName>style.visibility</p:attrName>
                                        </p:attrNameLst>
                                      </p:cBhvr>
                                      <p:to>
                                        <p:strVal val="visible"/>
                                      </p:to>
                                    </p:set>
                                    <p:animEffect transition="in" filter="dissolve">
                                      <p:cBhvr>
                                        <p:cTn id="23" dur="500"/>
                                        <p:tgtEl>
                                          <p:spTgt spid="14">
                                            <p:txEl>
                                              <p:pRg st="6" end="6"/>
                                            </p:txEl>
                                          </p:spTgt>
                                        </p:tgtEl>
                                      </p:cBhvr>
                                    </p:animEffect>
                                  </p:childTnLst>
                                </p:cTn>
                              </p:par>
                            </p:childTnLst>
                          </p:cTn>
                        </p:par>
                        <p:par>
                          <p:cTn id="24" fill="hold">
                            <p:stCondLst>
                              <p:cond delay="2500"/>
                            </p:stCondLst>
                            <p:childTnLst>
                              <p:par>
                                <p:cTn id="25" presetID="9" presetClass="entr" presetSubtype="0" fill="hold" nodeType="afterEffect">
                                  <p:stCondLst>
                                    <p:cond delay="0"/>
                                  </p:stCondLst>
                                  <p:childTnLst>
                                    <p:set>
                                      <p:cBhvr>
                                        <p:cTn id="26" dur="1" fill="hold">
                                          <p:stCondLst>
                                            <p:cond delay="0"/>
                                          </p:stCondLst>
                                        </p:cTn>
                                        <p:tgtEl>
                                          <p:spTgt spid="14">
                                            <p:txEl>
                                              <p:pRg st="7" end="7"/>
                                            </p:txEl>
                                          </p:spTgt>
                                        </p:tgtEl>
                                        <p:attrNameLst>
                                          <p:attrName>style.visibility</p:attrName>
                                        </p:attrNameLst>
                                      </p:cBhvr>
                                      <p:to>
                                        <p:strVal val="visible"/>
                                      </p:to>
                                    </p:set>
                                    <p:animEffect transition="in" filter="dissolve">
                                      <p:cBhvr>
                                        <p:cTn id="27" dur="500"/>
                                        <p:tgtEl>
                                          <p:spTgt spid="14">
                                            <p:txEl>
                                              <p:pRg st="7" end="7"/>
                                            </p:txEl>
                                          </p:spTgt>
                                        </p:tgtEl>
                                      </p:cBhvr>
                                    </p:animEffect>
                                  </p:childTnLst>
                                </p:cTn>
                              </p:par>
                            </p:childTnLst>
                          </p:cTn>
                        </p:par>
                        <p:par>
                          <p:cTn id="28" fill="hold">
                            <p:stCondLst>
                              <p:cond delay="3000"/>
                            </p:stCondLst>
                            <p:childTnLst>
                              <p:par>
                                <p:cTn id="29" presetID="9" presetClass="entr" presetSubtype="0" fill="hold" nodeType="afterEffect">
                                  <p:stCondLst>
                                    <p:cond delay="0"/>
                                  </p:stCondLst>
                                  <p:childTnLst>
                                    <p:set>
                                      <p:cBhvr>
                                        <p:cTn id="30" dur="1" fill="hold">
                                          <p:stCondLst>
                                            <p:cond delay="0"/>
                                          </p:stCondLst>
                                        </p:cTn>
                                        <p:tgtEl>
                                          <p:spTgt spid="15">
                                            <p:txEl>
                                              <p:pRg st="2" end="2"/>
                                            </p:txEl>
                                          </p:spTgt>
                                        </p:tgtEl>
                                        <p:attrNameLst>
                                          <p:attrName>style.visibility</p:attrName>
                                        </p:attrNameLst>
                                      </p:cBhvr>
                                      <p:to>
                                        <p:strVal val="visible"/>
                                      </p:to>
                                    </p:set>
                                    <p:animEffect transition="in" filter="dissolve">
                                      <p:cBhvr>
                                        <p:cTn id="31" dur="500"/>
                                        <p:tgtEl>
                                          <p:spTgt spid="15">
                                            <p:txEl>
                                              <p:pRg st="2" end="2"/>
                                            </p:txEl>
                                          </p:spTgt>
                                        </p:tgtEl>
                                      </p:cBhvr>
                                    </p:animEffect>
                                  </p:childTnLst>
                                </p:cTn>
                              </p:par>
                            </p:childTnLst>
                          </p:cTn>
                        </p:par>
                        <p:par>
                          <p:cTn id="32" fill="hold">
                            <p:stCondLst>
                              <p:cond delay="3500"/>
                            </p:stCondLst>
                            <p:childTnLst>
                              <p:par>
                                <p:cTn id="33" presetID="9" presetClass="entr" presetSubtype="0" fill="hold" nodeType="afterEffect">
                                  <p:stCondLst>
                                    <p:cond delay="0"/>
                                  </p:stCondLst>
                                  <p:childTnLst>
                                    <p:set>
                                      <p:cBhvr>
                                        <p:cTn id="34" dur="1" fill="hold">
                                          <p:stCondLst>
                                            <p:cond delay="0"/>
                                          </p:stCondLst>
                                        </p:cTn>
                                        <p:tgtEl>
                                          <p:spTgt spid="15">
                                            <p:txEl>
                                              <p:pRg st="3" end="3"/>
                                            </p:txEl>
                                          </p:spTgt>
                                        </p:tgtEl>
                                        <p:attrNameLst>
                                          <p:attrName>style.visibility</p:attrName>
                                        </p:attrNameLst>
                                      </p:cBhvr>
                                      <p:to>
                                        <p:strVal val="visible"/>
                                      </p:to>
                                    </p:set>
                                    <p:animEffect transition="in" filter="dissolve">
                                      <p:cBhvr>
                                        <p:cTn id="35" dur="500"/>
                                        <p:tgtEl>
                                          <p:spTgt spid="15">
                                            <p:txEl>
                                              <p:pRg st="3" end="3"/>
                                            </p:txEl>
                                          </p:spTgt>
                                        </p:tgtEl>
                                      </p:cBhvr>
                                    </p:animEffect>
                                  </p:childTnLst>
                                </p:cTn>
                              </p:par>
                            </p:childTnLst>
                          </p:cTn>
                        </p:par>
                        <p:par>
                          <p:cTn id="36" fill="hold">
                            <p:stCondLst>
                              <p:cond delay="4000"/>
                            </p:stCondLst>
                            <p:childTnLst>
                              <p:par>
                                <p:cTn id="37" presetID="9" presetClass="entr" presetSubtype="0" fill="hold" nodeType="afterEffect">
                                  <p:stCondLst>
                                    <p:cond delay="0"/>
                                  </p:stCondLst>
                                  <p:childTnLst>
                                    <p:set>
                                      <p:cBhvr>
                                        <p:cTn id="38" dur="1" fill="hold">
                                          <p:stCondLst>
                                            <p:cond delay="0"/>
                                          </p:stCondLst>
                                        </p:cTn>
                                        <p:tgtEl>
                                          <p:spTgt spid="15">
                                            <p:txEl>
                                              <p:pRg st="4" end="4"/>
                                            </p:txEl>
                                          </p:spTgt>
                                        </p:tgtEl>
                                        <p:attrNameLst>
                                          <p:attrName>style.visibility</p:attrName>
                                        </p:attrNameLst>
                                      </p:cBhvr>
                                      <p:to>
                                        <p:strVal val="visible"/>
                                      </p:to>
                                    </p:set>
                                    <p:animEffect transition="in" filter="dissolve">
                                      <p:cBhvr>
                                        <p:cTn id="39" dur="500"/>
                                        <p:tgtEl>
                                          <p:spTgt spid="15">
                                            <p:txEl>
                                              <p:pRg st="4" end="4"/>
                                            </p:txEl>
                                          </p:spTgt>
                                        </p:tgtEl>
                                      </p:cBhvr>
                                    </p:animEffect>
                                  </p:childTnLst>
                                </p:cTn>
                              </p:par>
                            </p:childTnLst>
                          </p:cTn>
                        </p:par>
                        <p:par>
                          <p:cTn id="40" fill="hold">
                            <p:stCondLst>
                              <p:cond delay="4500"/>
                            </p:stCondLst>
                            <p:childTnLst>
                              <p:par>
                                <p:cTn id="41" presetID="9" presetClass="entr" presetSubtype="0" fill="hold" nodeType="afterEffect">
                                  <p:stCondLst>
                                    <p:cond delay="0"/>
                                  </p:stCondLst>
                                  <p:childTnLst>
                                    <p:set>
                                      <p:cBhvr>
                                        <p:cTn id="42" dur="1" fill="hold">
                                          <p:stCondLst>
                                            <p:cond delay="0"/>
                                          </p:stCondLst>
                                        </p:cTn>
                                        <p:tgtEl>
                                          <p:spTgt spid="15">
                                            <p:txEl>
                                              <p:pRg st="5" end="5"/>
                                            </p:txEl>
                                          </p:spTgt>
                                        </p:tgtEl>
                                        <p:attrNameLst>
                                          <p:attrName>style.visibility</p:attrName>
                                        </p:attrNameLst>
                                      </p:cBhvr>
                                      <p:to>
                                        <p:strVal val="visible"/>
                                      </p:to>
                                    </p:set>
                                    <p:animEffect transition="in" filter="dissolve">
                                      <p:cBhvr>
                                        <p:cTn id="43" dur="500"/>
                                        <p:tgtEl>
                                          <p:spTgt spid="15">
                                            <p:txEl>
                                              <p:pRg st="5" end="5"/>
                                            </p:txEl>
                                          </p:spTgt>
                                        </p:tgtEl>
                                      </p:cBhvr>
                                    </p:animEffect>
                                  </p:childTnLst>
                                </p:cTn>
                              </p:par>
                            </p:childTnLst>
                          </p:cTn>
                        </p:par>
                        <p:par>
                          <p:cTn id="44" fill="hold">
                            <p:stCondLst>
                              <p:cond delay="5000"/>
                            </p:stCondLst>
                            <p:childTnLst>
                              <p:par>
                                <p:cTn id="45" presetID="9" presetClass="entr" presetSubtype="0" fill="hold" nodeType="afterEffect">
                                  <p:stCondLst>
                                    <p:cond delay="0"/>
                                  </p:stCondLst>
                                  <p:childTnLst>
                                    <p:set>
                                      <p:cBhvr>
                                        <p:cTn id="46" dur="1" fill="hold">
                                          <p:stCondLst>
                                            <p:cond delay="0"/>
                                          </p:stCondLst>
                                        </p:cTn>
                                        <p:tgtEl>
                                          <p:spTgt spid="15">
                                            <p:txEl>
                                              <p:pRg st="6" end="6"/>
                                            </p:txEl>
                                          </p:spTgt>
                                        </p:tgtEl>
                                        <p:attrNameLst>
                                          <p:attrName>style.visibility</p:attrName>
                                        </p:attrNameLst>
                                      </p:cBhvr>
                                      <p:to>
                                        <p:strVal val="visible"/>
                                      </p:to>
                                    </p:set>
                                    <p:animEffect transition="in" filter="dissolve">
                                      <p:cBhvr>
                                        <p:cTn id="47" dur="500"/>
                                        <p:tgtEl>
                                          <p:spTgt spid="15">
                                            <p:txEl>
                                              <p:pRg st="6" end="6"/>
                                            </p:txEl>
                                          </p:spTgt>
                                        </p:tgtEl>
                                      </p:cBhvr>
                                    </p:animEffect>
                                  </p:childTnLst>
                                </p:cTn>
                              </p:par>
                            </p:childTnLst>
                          </p:cTn>
                        </p:par>
                        <p:par>
                          <p:cTn id="48" fill="hold">
                            <p:stCondLst>
                              <p:cond delay="5500"/>
                            </p:stCondLst>
                            <p:childTnLst>
                              <p:par>
                                <p:cTn id="49" presetID="9" presetClass="entr" presetSubtype="0" fill="hold" nodeType="afterEffect">
                                  <p:stCondLst>
                                    <p:cond delay="0"/>
                                  </p:stCondLst>
                                  <p:childTnLst>
                                    <p:set>
                                      <p:cBhvr>
                                        <p:cTn id="50" dur="1" fill="hold">
                                          <p:stCondLst>
                                            <p:cond delay="0"/>
                                          </p:stCondLst>
                                        </p:cTn>
                                        <p:tgtEl>
                                          <p:spTgt spid="15">
                                            <p:txEl>
                                              <p:pRg st="7" end="7"/>
                                            </p:txEl>
                                          </p:spTgt>
                                        </p:tgtEl>
                                        <p:attrNameLst>
                                          <p:attrName>style.visibility</p:attrName>
                                        </p:attrNameLst>
                                      </p:cBhvr>
                                      <p:to>
                                        <p:strVal val="visible"/>
                                      </p:to>
                                    </p:set>
                                    <p:animEffect transition="in" filter="dissolve">
                                      <p:cBhvr>
                                        <p:cTn id="51" dur="500"/>
                                        <p:tgtEl>
                                          <p:spTgt spid="15">
                                            <p:txEl>
                                              <p:pRg st="7" end="7"/>
                                            </p:txEl>
                                          </p:spTgt>
                                        </p:tgtEl>
                                      </p:cBhvr>
                                    </p:animEffect>
                                  </p:childTnLst>
                                </p:cTn>
                              </p:par>
                            </p:childTnLst>
                          </p:cTn>
                        </p:par>
                        <p:par>
                          <p:cTn id="52" fill="hold">
                            <p:stCondLst>
                              <p:cond delay="6000"/>
                            </p:stCondLst>
                            <p:childTnLst>
                              <p:par>
                                <p:cTn id="53" presetID="1" presetClass="entr" presetSubtype="0" fill="hold" grpId="0" nodeType="afterEffect">
                                  <p:stCondLst>
                                    <p:cond delay="0"/>
                                  </p:stCondLst>
                                  <p:childTnLst>
                                    <p:set>
                                      <p:cBhvr>
                                        <p:cTn id="54" dur="1" fill="hold">
                                          <p:stCondLst>
                                            <p:cond delay="0"/>
                                          </p:stCondLst>
                                        </p:cTn>
                                        <p:tgtEl>
                                          <p:spTgt spid="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53" presetClass="entr" presetSubtype="0" fill="hold" grpId="0" nodeType="clickEffect">
                                  <p:stCondLst>
                                    <p:cond delay="0"/>
                                  </p:stCondLst>
                                  <p:childTnLst>
                                    <p:set>
                                      <p:cBhvr>
                                        <p:cTn id="58" dur="1" fill="hold">
                                          <p:stCondLst>
                                            <p:cond delay="0"/>
                                          </p:stCondLst>
                                        </p:cTn>
                                        <p:tgtEl>
                                          <p:spTgt spid="26"/>
                                        </p:tgtEl>
                                        <p:attrNameLst>
                                          <p:attrName>style.visibility</p:attrName>
                                        </p:attrNameLst>
                                      </p:cBhvr>
                                      <p:to>
                                        <p:strVal val="visible"/>
                                      </p:to>
                                    </p:set>
                                    <p:anim calcmode="lin" valueType="num">
                                      <p:cBhvr>
                                        <p:cTn id="59" dur="500" fill="hold"/>
                                        <p:tgtEl>
                                          <p:spTgt spid="26"/>
                                        </p:tgtEl>
                                        <p:attrNameLst>
                                          <p:attrName>ppt_w</p:attrName>
                                        </p:attrNameLst>
                                      </p:cBhvr>
                                      <p:tavLst>
                                        <p:tav tm="0">
                                          <p:val>
                                            <p:fltVal val="0"/>
                                          </p:val>
                                        </p:tav>
                                        <p:tav tm="100000">
                                          <p:val>
                                            <p:strVal val="#ppt_w"/>
                                          </p:val>
                                        </p:tav>
                                      </p:tavLst>
                                    </p:anim>
                                    <p:anim calcmode="lin" valueType="num">
                                      <p:cBhvr>
                                        <p:cTn id="60" dur="500" fill="hold"/>
                                        <p:tgtEl>
                                          <p:spTgt spid="26"/>
                                        </p:tgtEl>
                                        <p:attrNameLst>
                                          <p:attrName>ppt_h</p:attrName>
                                        </p:attrNameLst>
                                      </p:cBhvr>
                                      <p:tavLst>
                                        <p:tav tm="0">
                                          <p:val>
                                            <p:fltVal val="0"/>
                                          </p:val>
                                        </p:tav>
                                        <p:tav tm="100000">
                                          <p:val>
                                            <p:strVal val="#ppt_h"/>
                                          </p:val>
                                        </p:tav>
                                      </p:tavLst>
                                    </p:anim>
                                    <p:animEffect transition="in" filter="fade">
                                      <p:cBhvr>
                                        <p:cTn id="61" dur="500"/>
                                        <p:tgtEl>
                                          <p:spTgt spid="26"/>
                                        </p:tgtEl>
                                      </p:cBhvr>
                                    </p:animEffect>
                                  </p:childTnLst>
                                </p:cTn>
                              </p:par>
                            </p:childTnLst>
                          </p:cTn>
                        </p:par>
                        <p:par>
                          <p:cTn id="62" fill="hold">
                            <p:stCondLst>
                              <p:cond delay="500"/>
                            </p:stCondLst>
                            <p:childTnLst>
                              <p:par>
                                <p:cTn id="63" presetID="53" presetClass="entr" presetSubtype="0" fill="hold" grpId="1" nodeType="afterEffect">
                                  <p:stCondLst>
                                    <p:cond delay="0"/>
                                  </p:stCondLst>
                                  <p:childTnLst>
                                    <p:set>
                                      <p:cBhvr>
                                        <p:cTn id="64" dur="1" fill="hold">
                                          <p:stCondLst>
                                            <p:cond delay="0"/>
                                          </p:stCondLst>
                                        </p:cTn>
                                        <p:tgtEl>
                                          <p:spTgt spid="19">
                                            <p:bg/>
                                          </p:spTgt>
                                        </p:tgtEl>
                                        <p:attrNameLst>
                                          <p:attrName>style.visibility</p:attrName>
                                        </p:attrNameLst>
                                      </p:cBhvr>
                                      <p:to>
                                        <p:strVal val="visible"/>
                                      </p:to>
                                    </p:set>
                                    <p:anim calcmode="lin" valueType="num">
                                      <p:cBhvr>
                                        <p:cTn id="65" dur="500" fill="hold"/>
                                        <p:tgtEl>
                                          <p:spTgt spid="19">
                                            <p:bg/>
                                          </p:spTgt>
                                        </p:tgtEl>
                                        <p:attrNameLst>
                                          <p:attrName>ppt_w</p:attrName>
                                        </p:attrNameLst>
                                      </p:cBhvr>
                                      <p:tavLst>
                                        <p:tav tm="0">
                                          <p:val>
                                            <p:fltVal val="0"/>
                                          </p:val>
                                        </p:tav>
                                        <p:tav tm="100000">
                                          <p:val>
                                            <p:strVal val="#ppt_w"/>
                                          </p:val>
                                        </p:tav>
                                      </p:tavLst>
                                    </p:anim>
                                    <p:anim calcmode="lin" valueType="num">
                                      <p:cBhvr>
                                        <p:cTn id="66" dur="500" fill="hold"/>
                                        <p:tgtEl>
                                          <p:spTgt spid="19">
                                            <p:bg/>
                                          </p:spTgt>
                                        </p:tgtEl>
                                        <p:attrNameLst>
                                          <p:attrName>ppt_h</p:attrName>
                                        </p:attrNameLst>
                                      </p:cBhvr>
                                      <p:tavLst>
                                        <p:tav tm="0">
                                          <p:val>
                                            <p:fltVal val="0"/>
                                          </p:val>
                                        </p:tav>
                                        <p:tav tm="100000">
                                          <p:val>
                                            <p:strVal val="#ppt_h"/>
                                          </p:val>
                                        </p:tav>
                                      </p:tavLst>
                                    </p:anim>
                                    <p:animEffect transition="in" filter="fade">
                                      <p:cBhvr>
                                        <p:cTn id="67" dur="500"/>
                                        <p:tgtEl>
                                          <p:spTgt spid="19">
                                            <p:bg/>
                                          </p:spTgt>
                                        </p:tgtEl>
                                      </p:cBhvr>
                                    </p:animEffect>
                                  </p:childTnLst>
                                </p:cTn>
                              </p:par>
                              <p:par>
                                <p:cTn id="68" presetID="53" presetClass="entr" presetSubtype="0" fill="hold" grpId="1" nodeType="withEffect">
                                  <p:stCondLst>
                                    <p:cond delay="0"/>
                                  </p:stCondLst>
                                  <p:childTnLst>
                                    <p:set>
                                      <p:cBhvr>
                                        <p:cTn id="69" dur="1" fill="hold">
                                          <p:stCondLst>
                                            <p:cond delay="0"/>
                                          </p:stCondLst>
                                        </p:cTn>
                                        <p:tgtEl>
                                          <p:spTgt spid="19">
                                            <p:txEl>
                                              <p:pRg st="0" end="0"/>
                                            </p:txEl>
                                          </p:spTgt>
                                        </p:tgtEl>
                                        <p:attrNameLst>
                                          <p:attrName>style.visibility</p:attrName>
                                        </p:attrNameLst>
                                      </p:cBhvr>
                                      <p:to>
                                        <p:strVal val="visible"/>
                                      </p:to>
                                    </p:set>
                                    <p:anim calcmode="lin" valueType="num">
                                      <p:cBhvr>
                                        <p:cTn id="70" dur="500" fill="hold"/>
                                        <p:tgtEl>
                                          <p:spTgt spid="19">
                                            <p:txEl>
                                              <p:pRg st="0" end="0"/>
                                            </p:txEl>
                                          </p:spTgt>
                                        </p:tgtEl>
                                        <p:attrNameLst>
                                          <p:attrName>ppt_w</p:attrName>
                                        </p:attrNameLst>
                                      </p:cBhvr>
                                      <p:tavLst>
                                        <p:tav tm="0">
                                          <p:val>
                                            <p:fltVal val="0"/>
                                          </p:val>
                                        </p:tav>
                                        <p:tav tm="100000">
                                          <p:val>
                                            <p:strVal val="#ppt_w"/>
                                          </p:val>
                                        </p:tav>
                                      </p:tavLst>
                                    </p:anim>
                                    <p:anim calcmode="lin" valueType="num">
                                      <p:cBhvr>
                                        <p:cTn id="71" dur="500" fill="hold"/>
                                        <p:tgtEl>
                                          <p:spTgt spid="19">
                                            <p:txEl>
                                              <p:pRg st="0" end="0"/>
                                            </p:txEl>
                                          </p:spTgt>
                                        </p:tgtEl>
                                        <p:attrNameLst>
                                          <p:attrName>ppt_h</p:attrName>
                                        </p:attrNameLst>
                                      </p:cBhvr>
                                      <p:tavLst>
                                        <p:tav tm="0">
                                          <p:val>
                                            <p:fltVal val="0"/>
                                          </p:val>
                                        </p:tav>
                                        <p:tav tm="100000">
                                          <p:val>
                                            <p:strVal val="#ppt_h"/>
                                          </p:val>
                                        </p:tav>
                                      </p:tavLst>
                                    </p:anim>
                                    <p:animEffect transition="in" filter="fade">
                                      <p:cBhvr>
                                        <p:cTn id="72" dur="500"/>
                                        <p:tgtEl>
                                          <p:spTgt spid="19">
                                            <p:txEl>
                                              <p:pRg st="0" end="0"/>
                                            </p:txEl>
                                          </p:spTgt>
                                        </p:tgtEl>
                                      </p:cBhvr>
                                    </p:animEffect>
                                  </p:childTnLst>
                                </p:cTn>
                              </p:par>
                              <p:par>
                                <p:cTn id="73" presetID="53" presetClass="entr" presetSubtype="0" fill="hold" grpId="1" nodeType="withEffect">
                                  <p:stCondLst>
                                    <p:cond delay="0"/>
                                  </p:stCondLst>
                                  <p:childTnLst>
                                    <p:set>
                                      <p:cBhvr>
                                        <p:cTn id="74" dur="1" fill="hold">
                                          <p:stCondLst>
                                            <p:cond delay="0"/>
                                          </p:stCondLst>
                                        </p:cTn>
                                        <p:tgtEl>
                                          <p:spTgt spid="20">
                                            <p:bg/>
                                          </p:spTgt>
                                        </p:tgtEl>
                                        <p:attrNameLst>
                                          <p:attrName>style.visibility</p:attrName>
                                        </p:attrNameLst>
                                      </p:cBhvr>
                                      <p:to>
                                        <p:strVal val="visible"/>
                                      </p:to>
                                    </p:set>
                                    <p:anim calcmode="lin" valueType="num">
                                      <p:cBhvr>
                                        <p:cTn id="75" dur="500" fill="hold"/>
                                        <p:tgtEl>
                                          <p:spTgt spid="20">
                                            <p:bg/>
                                          </p:spTgt>
                                        </p:tgtEl>
                                        <p:attrNameLst>
                                          <p:attrName>ppt_w</p:attrName>
                                        </p:attrNameLst>
                                      </p:cBhvr>
                                      <p:tavLst>
                                        <p:tav tm="0">
                                          <p:val>
                                            <p:fltVal val="0"/>
                                          </p:val>
                                        </p:tav>
                                        <p:tav tm="100000">
                                          <p:val>
                                            <p:strVal val="#ppt_w"/>
                                          </p:val>
                                        </p:tav>
                                      </p:tavLst>
                                    </p:anim>
                                    <p:anim calcmode="lin" valueType="num">
                                      <p:cBhvr>
                                        <p:cTn id="76" dur="500" fill="hold"/>
                                        <p:tgtEl>
                                          <p:spTgt spid="20">
                                            <p:bg/>
                                          </p:spTgt>
                                        </p:tgtEl>
                                        <p:attrNameLst>
                                          <p:attrName>ppt_h</p:attrName>
                                        </p:attrNameLst>
                                      </p:cBhvr>
                                      <p:tavLst>
                                        <p:tav tm="0">
                                          <p:val>
                                            <p:fltVal val="0"/>
                                          </p:val>
                                        </p:tav>
                                        <p:tav tm="100000">
                                          <p:val>
                                            <p:strVal val="#ppt_h"/>
                                          </p:val>
                                        </p:tav>
                                      </p:tavLst>
                                    </p:anim>
                                    <p:animEffect transition="in" filter="fade">
                                      <p:cBhvr>
                                        <p:cTn id="77" dur="500"/>
                                        <p:tgtEl>
                                          <p:spTgt spid="20">
                                            <p:bg/>
                                          </p:spTgt>
                                        </p:tgtEl>
                                      </p:cBhvr>
                                    </p:animEffect>
                                  </p:childTnLst>
                                </p:cTn>
                              </p:par>
                            </p:childTnLst>
                          </p:cTn>
                        </p:par>
                        <p:par>
                          <p:cTn id="78" fill="hold">
                            <p:stCondLst>
                              <p:cond delay="1000"/>
                            </p:stCondLst>
                            <p:childTnLst>
                              <p:par>
                                <p:cTn id="79" presetID="9" presetClass="entr" presetSubtype="0" fill="hold" nodeType="afterEffect">
                                  <p:stCondLst>
                                    <p:cond delay="0"/>
                                  </p:stCondLst>
                                  <p:childTnLst>
                                    <p:set>
                                      <p:cBhvr>
                                        <p:cTn id="80" dur="1" fill="hold">
                                          <p:stCondLst>
                                            <p:cond delay="0"/>
                                          </p:stCondLst>
                                        </p:cTn>
                                        <p:tgtEl>
                                          <p:spTgt spid="19">
                                            <p:txEl>
                                              <p:pRg st="2" end="2"/>
                                            </p:txEl>
                                          </p:spTgt>
                                        </p:tgtEl>
                                        <p:attrNameLst>
                                          <p:attrName>style.visibility</p:attrName>
                                        </p:attrNameLst>
                                      </p:cBhvr>
                                      <p:to>
                                        <p:strVal val="visible"/>
                                      </p:to>
                                    </p:set>
                                    <p:animEffect transition="in" filter="dissolve">
                                      <p:cBhvr>
                                        <p:cTn id="81" dur="500"/>
                                        <p:tgtEl>
                                          <p:spTgt spid="19">
                                            <p:txEl>
                                              <p:pRg st="2" end="2"/>
                                            </p:txEl>
                                          </p:spTgt>
                                        </p:tgtEl>
                                      </p:cBhvr>
                                    </p:animEffect>
                                  </p:childTnLst>
                                </p:cTn>
                              </p:par>
                            </p:childTnLst>
                          </p:cTn>
                        </p:par>
                        <p:par>
                          <p:cTn id="82" fill="hold">
                            <p:stCondLst>
                              <p:cond delay="1500"/>
                            </p:stCondLst>
                            <p:childTnLst>
                              <p:par>
                                <p:cTn id="83" presetID="9" presetClass="entr" presetSubtype="0" fill="hold" nodeType="afterEffect">
                                  <p:stCondLst>
                                    <p:cond delay="0"/>
                                  </p:stCondLst>
                                  <p:childTnLst>
                                    <p:set>
                                      <p:cBhvr>
                                        <p:cTn id="84" dur="1" fill="hold">
                                          <p:stCondLst>
                                            <p:cond delay="0"/>
                                          </p:stCondLst>
                                        </p:cTn>
                                        <p:tgtEl>
                                          <p:spTgt spid="19">
                                            <p:txEl>
                                              <p:pRg st="3" end="3"/>
                                            </p:txEl>
                                          </p:spTgt>
                                        </p:tgtEl>
                                        <p:attrNameLst>
                                          <p:attrName>style.visibility</p:attrName>
                                        </p:attrNameLst>
                                      </p:cBhvr>
                                      <p:to>
                                        <p:strVal val="visible"/>
                                      </p:to>
                                    </p:set>
                                    <p:animEffect transition="in" filter="dissolve">
                                      <p:cBhvr>
                                        <p:cTn id="85" dur="500"/>
                                        <p:tgtEl>
                                          <p:spTgt spid="19">
                                            <p:txEl>
                                              <p:pRg st="3" end="3"/>
                                            </p:txEl>
                                          </p:spTgt>
                                        </p:tgtEl>
                                      </p:cBhvr>
                                    </p:animEffect>
                                  </p:childTnLst>
                                </p:cTn>
                              </p:par>
                            </p:childTnLst>
                          </p:cTn>
                        </p:par>
                        <p:par>
                          <p:cTn id="86" fill="hold">
                            <p:stCondLst>
                              <p:cond delay="2000"/>
                            </p:stCondLst>
                            <p:childTnLst>
                              <p:par>
                                <p:cTn id="87" presetID="9" presetClass="entr" presetSubtype="0" fill="hold" nodeType="afterEffect">
                                  <p:stCondLst>
                                    <p:cond delay="0"/>
                                  </p:stCondLst>
                                  <p:childTnLst>
                                    <p:set>
                                      <p:cBhvr>
                                        <p:cTn id="88" dur="1" fill="hold">
                                          <p:stCondLst>
                                            <p:cond delay="0"/>
                                          </p:stCondLst>
                                        </p:cTn>
                                        <p:tgtEl>
                                          <p:spTgt spid="19">
                                            <p:txEl>
                                              <p:pRg st="4" end="4"/>
                                            </p:txEl>
                                          </p:spTgt>
                                        </p:tgtEl>
                                        <p:attrNameLst>
                                          <p:attrName>style.visibility</p:attrName>
                                        </p:attrNameLst>
                                      </p:cBhvr>
                                      <p:to>
                                        <p:strVal val="visible"/>
                                      </p:to>
                                    </p:set>
                                    <p:animEffect transition="in" filter="dissolve">
                                      <p:cBhvr>
                                        <p:cTn id="89" dur="500"/>
                                        <p:tgtEl>
                                          <p:spTgt spid="19">
                                            <p:txEl>
                                              <p:pRg st="4" end="4"/>
                                            </p:txEl>
                                          </p:spTgt>
                                        </p:tgtEl>
                                      </p:cBhvr>
                                    </p:animEffect>
                                  </p:childTnLst>
                                </p:cTn>
                              </p:par>
                            </p:childTnLst>
                          </p:cTn>
                        </p:par>
                        <p:par>
                          <p:cTn id="90" fill="hold">
                            <p:stCondLst>
                              <p:cond delay="2500"/>
                            </p:stCondLst>
                            <p:childTnLst>
                              <p:par>
                                <p:cTn id="91" presetID="9" presetClass="entr" presetSubtype="0" fill="hold" nodeType="afterEffect">
                                  <p:stCondLst>
                                    <p:cond delay="0"/>
                                  </p:stCondLst>
                                  <p:childTnLst>
                                    <p:set>
                                      <p:cBhvr>
                                        <p:cTn id="92" dur="1" fill="hold">
                                          <p:stCondLst>
                                            <p:cond delay="0"/>
                                          </p:stCondLst>
                                        </p:cTn>
                                        <p:tgtEl>
                                          <p:spTgt spid="19">
                                            <p:txEl>
                                              <p:pRg st="5" end="5"/>
                                            </p:txEl>
                                          </p:spTgt>
                                        </p:tgtEl>
                                        <p:attrNameLst>
                                          <p:attrName>style.visibility</p:attrName>
                                        </p:attrNameLst>
                                      </p:cBhvr>
                                      <p:to>
                                        <p:strVal val="visible"/>
                                      </p:to>
                                    </p:set>
                                    <p:animEffect transition="in" filter="dissolve">
                                      <p:cBhvr>
                                        <p:cTn id="93" dur="500"/>
                                        <p:tgtEl>
                                          <p:spTgt spid="19">
                                            <p:txEl>
                                              <p:pRg st="5" end="5"/>
                                            </p:txEl>
                                          </p:spTgt>
                                        </p:tgtEl>
                                      </p:cBhvr>
                                    </p:animEffect>
                                  </p:childTnLst>
                                </p:cTn>
                              </p:par>
                            </p:childTnLst>
                          </p:cTn>
                        </p:par>
                        <p:par>
                          <p:cTn id="94" fill="hold">
                            <p:stCondLst>
                              <p:cond delay="3000"/>
                            </p:stCondLst>
                            <p:childTnLst>
                              <p:par>
                                <p:cTn id="95" presetID="9" presetClass="entr" presetSubtype="0" fill="hold" nodeType="afterEffect">
                                  <p:stCondLst>
                                    <p:cond delay="0"/>
                                  </p:stCondLst>
                                  <p:childTnLst>
                                    <p:set>
                                      <p:cBhvr>
                                        <p:cTn id="96" dur="1" fill="hold">
                                          <p:stCondLst>
                                            <p:cond delay="0"/>
                                          </p:stCondLst>
                                        </p:cTn>
                                        <p:tgtEl>
                                          <p:spTgt spid="19">
                                            <p:txEl>
                                              <p:pRg st="6" end="6"/>
                                            </p:txEl>
                                          </p:spTgt>
                                        </p:tgtEl>
                                        <p:attrNameLst>
                                          <p:attrName>style.visibility</p:attrName>
                                        </p:attrNameLst>
                                      </p:cBhvr>
                                      <p:to>
                                        <p:strVal val="visible"/>
                                      </p:to>
                                    </p:set>
                                    <p:animEffect transition="in" filter="dissolve">
                                      <p:cBhvr>
                                        <p:cTn id="97" dur="500"/>
                                        <p:tgtEl>
                                          <p:spTgt spid="19">
                                            <p:txEl>
                                              <p:pRg st="6" end="6"/>
                                            </p:txEl>
                                          </p:spTgt>
                                        </p:tgtEl>
                                      </p:cBhvr>
                                    </p:animEffect>
                                  </p:childTnLst>
                                </p:cTn>
                              </p:par>
                            </p:childTnLst>
                          </p:cTn>
                        </p:par>
                        <p:par>
                          <p:cTn id="98" fill="hold">
                            <p:stCondLst>
                              <p:cond delay="3500"/>
                            </p:stCondLst>
                            <p:childTnLst>
                              <p:par>
                                <p:cTn id="99" presetID="9" presetClass="entr" presetSubtype="0" fill="hold" nodeType="afterEffect">
                                  <p:stCondLst>
                                    <p:cond delay="0"/>
                                  </p:stCondLst>
                                  <p:childTnLst>
                                    <p:set>
                                      <p:cBhvr>
                                        <p:cTn id="100" dur="1" fill="hold">
                                          <p:stCondLst>
                                            <p:cond delay="0"/>
                                          </p:stCondLst>
                                        </p:cTn>
                                        <p:tgtEl>
                                          <p:spTgt spid="19">
                                            <p:txEl>
                                              <p:pRg st="7" end="7"/>
                                            </p:txEl>
                                          </p:spTgt>
                                        </p:tgtEl>
                                        <p:attrNameLst>
                                          <p:attrName>style.visibility</p:attrName>
                                        </p:attrNameLst>
                                      </p:cBhvr>
                                      <p:to>
                                        <p:strVal val="visible"/>
                                      </p:to>
                                    </p:set>
                                    <p:animEffect transition="in" filter="dissolve">
                                      <p:cBhvr>
                                        <p:cTn id="101" dur="500"/>
                                        <p:tgtEl>
                                          <p:spTgt spid="19">
                                            <p:txEl>
                                              <p:pRg st="7" end="7"/>
                                            </p:txEl>
                                          </p:spTgt>
                                        </p:tgtEl>
                                      </p:cBhvr>
                                    </p:animEffect>
                                  </p:childTnLst>
                                </p:cTn>
                              </p:par>
                            </p:childTnLst>
                          </p:cTn>
                        </p:par>
                        <p:par>
                          <p:cTn id="102" fill="hold">
                            <p:stCondLst>
                              <p:cond delay="4000"/>
                            </p:stCondLst>
                            <p:childTnLst>
                              <p:par>
                                <p:cTn id="103" presetID="1" presetClass="entr" presetSubtype="0" fill="hold" nodeType="afterEffect">
                                  <p:stCondLst>
                                    <p:cond delay="0"/>
                                  </p:stCondLst>
                                  <p:childTnLst>
                                    <p:set>
                                      <p:cBhvr>
                                        <p:cTn id="104" dur="1" fill="hold">
                                          <p:stCondLst>
                                            <p:cond delay="0"/>
                                          </p:stCondLst>
                                        </p:cTn>
                                        <p:tgtEl>
                                          <p:spTgt spid="20">
                                            <p:txEl>
                                              <p:pRg st="2" end="2"/>
                                            </p:txEl>
                                          </p:spTgt>
                                        </p:tgtEl>
                                        <p:attrNameLst>
                                          <p:attrName>style.visibility</p:attrName>
                                        </p:attrNameLst>
                                      </p:cBhvr>
                                      <p:to>
                                        <p:strVal val="visible"/>
                                      </p:to>
                                    </p:set>
                                  </p:childTnLst>
                                </p:cTn>
                              </p:par>
                            </p:childTnLst>
                          </p:cTn>
                        </p:par>
                        <p:par>
                          <p:cTn id="105" fill="hold">
                            <p:stCondLst>
                              <p:cond delay="4000"/>
                            </p:stCondLst>
                            <p:childTnLst>
                              <p:par>
                                <p:cTn id="106" presetID="1" presetClass="entr" presetSubtype="0" fill="hold" nodeType="afterEffect">
                                  <p:stCondLst>
                                    <p:cond delay="0"/>
                                  </p:stCondLst>
                                  <p:childTnLst>
                                    <p:set>
                                      <p:cBhvr>
                                        <p:cTn id="107" dur="1" fill="hold">
                                          <p:stCondLst>
                                            <p:cond delay="0"/>
                                          </p:stCondLst>
                                        </p:cTn>
                                        <p:tgtEl>
                                          <p:spTgt spid="20">
                                            <p:txEl>
                                              <p:pRg st="0" end="0"/>
                                            </p:txEl>
                                          </p:spTgt>
                                        </p:tgtEl>
                                        <p:attrNameLst>
                                          <p:attrName>style.visibility</p:attrName>
                                        </p:attrNameLst>
                                      </p:cBhvr>
                                      <p:to>
                                        <p:strVal val="visible"/>
                                      </p:to>
                                    </p:set>
                                  </p:childTnLst>
                                </p:cTn>
                              </p:par>
                            </p:childTnLst>
                          </p:cTn>
                        </p:par>
                        <p:par>
                          <p:cTn id="108" fill="hold">
                            <p:stCondLst>
                              <p:cond delay="4000"/>
                            </p:stCondLst>
                            <p:childTnLst>
                              <p:par>
                                <p:cTn id="109" presetID="9" presetClass="entr" presetSubtype="0" fill="hold" nodeType="afterEffect">
                                  <p:stCondLst>
                                    <p:cond delay="0"/>
                                  </p:stCondLst>
                                  <p:childTnLst>
                                    <p:set>
                                      <p:cBhvr>
                                        <p:cTn id="110" dur="1" fill="hold">
                                          <p:stCondLst>
                                            <p:cond delay="0"/>
                                          </p:stCondLst>
                                        </p:cTn>
                                        <p:tgtEl>
                                          <p:spTgt spid="20">
                                            <p:txEl>
                                              <p:pRg st="3" end="3"/>
                                            </p:txEl>
                                          </p:spTgt>
                                        </p:tgtEl>
                                        <p:attrNameLst>
                                          <p:attrName>style.visibility</p:attrName>
                                        </p:attrNameLst>
                                      </p:cBhvr>
                                      <p:to>
                                        <p:strVal val="visible"/>
                                      </p:to>
                                    </p:set>
                                    <p:animEffect transition="in" filter="dissolve">
                                      <p:cBhvr>
                                        <p:cTn id="111" dur="500"/>
                                        <p:tgtEl>
                                          <p:spTgt spid="20">
                                            <p:txEl>
                                              <p:pRg st="3" end="3"/>
                                            </p:txEl>
                                          </p:spTgt>
                                        </p:tgtEl>
                                      </p:cBhvr>
                                    </p:animEffect>
                                  </p:childTnLst>
                                </p:cTn>
                              </p:par>
                            </p:childTnLst>
                          </p:cTn>
                        </p:par>
                        <p:par>
                          <p:cTn id="112" fill="hold">
                            <p:stCondLst>
                              <p:cond delay="4500"/>
                            </p:stCondLst>
                            <p:childTnLst>
                              <p:par>
                                <p:cTn id="113" presetID="9" presetClass="entr" presetSubtype="0" fill="hold" nodeType="afterEffect">
                                  <p:stCondLst>
                                    <p:cond delay="0"/>
                                  </p:stCondLst>
                                  <p:childTnLst>
                                    <p:set>
                                      <p:cBhvr>
                                        <p:cTn id="114" dur="1" fill="hold">
                                          <p:stCondLst>
                                            <p:cond delay="0"/>
                                          </p:stCondLst>
                                        </p:cTn>
                                        <p:tgtEl>
                                          <p:spTgt spid="20">
                                            <p:txEl>
                                              <p:pRg st="4" end="4"/>
                                            </p:txEl>
                                          </p:spTgt>
                                        </p:tgtEl>
                                        <p:attrNameLst>
                                          <p:attrName>style.visibility</p:attrName>
                                        </p:attrNameLst>
                                      </p:cBhvr>
                                      <p:to>
                                        <p:strVal val="visible"/>
                                      </p:to>
                                    </p:set>
                                    <p:animEffect transition="in" filter="dissolve">
                                      <p:cBhvr>
                                        <p:cTn id="115" dur="500"/>
                                        <p:tgtEl>
                                          <p:spTgt spid="20">
                                            <p:txEl>
                                              <p:pRg st="4" end="4"/>
                                            </p:txEl>
                                          </p:spTgt>
                                        </p:tgtEl>
                                      </p:cBhvr>
                                    </p:animEffect>
                                  </p:childTnLst>
                                </p:cTn>
                              </p:par>
                            </p:childTnLst>
                          </p:cTn>
                        </p:par>
                        <p:par>
                          <p:cTn id="116" fill="hold">
                            <p:stCondLst>
                              <p:cond delay="5000"/>
                            </p:stCondLst>
                            <p:childTnLst>
                              <p:par>
                                <p:cTn id="117" presetID="9" presetClass="entr" presetSubtype="0" fill="hold" nodeType="afterEffect">
                                  <p:stCondLst>
                                    <p:cond delay="0"/>
                                  </p:stCondLst>
                                  <p:childTnLst>
                                    <p:set>
                                      <p:cBhvr>
                                        <p:cTn id="118" dur="1" fill="hold">
                                          <p:stCondLst>
                                            <p:cond delay="0"/>
                                          </p:stCondLst>
                                        </p:cTn>
                                        <p:tgtEl>
                                          <p:spTgt spid="20">
                                            <p:txEl>
                                              <p:pRg st="5" end="5"/>
                                            </p:txEl>
                                          </p:spTgt>
                                        </p:tgtEl>
                                        <p:attrNameLst>
                                          <p:attrName>style.visibility</p:attrName>
                                        </p:attrNameLst>
                                      </p:cBhvr>
                                      <p:to>
                                        <p:strVal val="visible"/>
                                      </p:to>
                                    </p:set>
                                    <p:animEffect transition="in" filter="dissolve">
                                      <p:cBhvr>
                                        <p:cTn id="119" dur="500"/>
                                        <p:tgtEl>
                                          <p:spTgt spid="20">
                                            <p:txEl>
                                              <p:pRg st="5" end="5"/>
                                            </p:txEl>
                                          </p:spTgt>
                                        </p:tgtEl>
                                      </p:cBhvr>
                                    </p:animEffect>
                                  </p:childTnLst>
                                </p:cTn>
                              </p:par>
                            </p:childTnLst>
                          </p:cTn>
                        </p:par>
                        <p:par>
                          <p:cTn id="120" fill="hold">
                            <p:stCondLst>
                              <p:cond delay="5500"/>
                            </p:stCondLst>
                            <p:childTnLst>
                              <p:par>
                                <p:cTn id="121" presetID="9" presetClass="entr" presetSubtype="0" fill="hold" nodeType="afterEffect">
                                  <p:stCondLst>
                                    <p:cond delay="0"/>
                                  </p:stCondLst>
                                  <p:childTnLst>
                                    <p:set>
                                      <p:cBhvr>
                                        <p:cTn id="122" dur="1" fill="hold">
                                          <p:stCondLst>
                                            <p:cond delay="0"/>
                                          </p:stCondLst>
                                        </p:cTn>
                                        <p:tgtEl>
                                          <p:spTgt spid="20">
                                            <p:txEl>
                                              <p:pRg st="6" end="6"/>
                                            </p:txEl>
                                          </p:spTgt>
                                        </p:tgtEl>
                                        <p:attrNameLst>
                                          <p:attrName>style.visibility</p:attrName>
                                        </p:attrNameLst>
                                      </p:cBhvr>
                                      <p:to>
                                        <p:strVal val="visible"/>
                                      </p:to>
                                    </p:set>
                                    <p:animEffect transition="in" filter="dissolve">
                                      <p:cBhvr>
                                        <p:cTn id="123" dur="500"/>
                                        <p:tgtEl>
                                          <p:spTgt spid="20">
                                            <p:txEl>
                                              <p:pRg st="6" end="6"/>
                                            </p:txEl>
                                          </p:spTgt>
                                        </p:tgtEl>
                                      </p:cBhvr>
                                    </p:animEffect>
                                  </p:childTnLst>
                                </p:cTn>
                              </p:par>
                            </p:childTnLst>
                          </p:cTn>
                        </p:par>
                        <p:par>
                          <p:cTn id="124" fill="hold">
                            <p:stCondLst>
                              <p:cond delay="6000"/>
                            </p:stCondLst>
                            <p:childTnLst>
                              <p:par>
                                <p:cTn id="125" presetID="9" presetClass="entr" presetSubtype="0" fill="hold" nodeType="afterEffect">
                                  <p:stCondLst>
                                    <p:cond delay="0"/>
                                  </p:stCondLst>
                                  <p:childTnLst>
                                    <p:set>
                                      <p:cBhvr>
                                        <p:cTn id="126" dur="1" fill="hold">
                                          <p:stCondLst>
                                            <p:cond delay="0"/>
                                          </p:stCondLst>
                                        </p:cTn>
                                        <p:tgtEl>
                                          <p:spTgt spid="20">
                                            <p:txEl>
                                              <p:pRg st="7" end="7"/>
                                            </p:txEl>
                                          </p:spTgt>
                                        </p:tgtEl>
                                        <p:attrNameLst>
                                          <p:attrName>style.visibility</p:attrName>
                                        </p:attrNameLst>
                                      </p:cBhvr>
                                      <p:to>
                                        <p:strVal val="visible"/>
                                      </p:to>
                                    </p:set>
                                    <p:animEffect transition="in" filter="dissolve">
                                      <p:cBhvr>
                                        <p:cTn id="127" dur="500"/>
                                        <p:tgtEl>
                                          <p:spTgt spid="20">
                                            <p:txEl>
                                              <p:pRg st="7" end="7"/>
                                            </p:txEl>
                                          </p:spTgt>
                                        </p:tgtEl>
                                      </p:cBhvr>
                                    </p:animEffect>
                                  </p:childTnLst>
                                </p:cTn>
                              </p:par>
                            </p:childTnLst>
                          </p:cTn>
                        </p:par>
                        <p:par>
                          <p:cTn id="128" fill="hold">
                            <p:stCondLst>
                              <p:cond delay="6500"/>
                            </p:stCondLst>
                            <p:childTnLst>
                              <p:par>
                                <p:cTn id="129" presetID="1" presetClass="entr" presetSubtype="0" fill="hold" grpId="0" nodeType="afterEffect">
                                  <p:stCondLst>
                                    <p:cond delay="0"/>
                                  </p:stCondLst>
                                  <p:childTnLst>
                                    <p:set>
                                      <p:cBhvr>
                                        <p:cTn id="130" dur="1" fill="hold">
                                          <p:stCondLst>
                                            <p:cond delay="0"/>
                                          </p:stCondLst>
                                        </p:cTn>
                                        <p:tgtEl>
                                          <p:spTgt spid="27"/>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xit" presetSubtype="0" fill="hold" grpId="0" nodeType="clickEffect">
                                  <p:stCondLst>
                                    <p:cond delay="0"/>
                                  </p:stCondLst>
                                  <p:childTnLst>
                                    <p:set>
                                      <p:cBhvr>
                                        <p:cTn id="134" dur="1" fill="hold">
                                          <p:stCondLst>
                                            <p:cond delay="0"/>
                                          </p:stCondLst>
                                        </p:cTn>
                                        <p:tgtEl>
                                          <p:spTgt spid="19">
                                            <p:txEl>
                                              <p:pRg st="0" end="0"/>
                                            </p:txEl>
                                          </p:spTgt>
                                        </p:tgtEl>
                                        <p:attrNameLst>
                                          <p:attrName>style.visibility</p:attrName>
                                        </p:attrNameLst>
                                      </p:cBhvr>
                                      <p:to>
                                        <p:strVal val="hidden"/>
                                      </p:to>
                                    </p:set>
                                  </p:childTnLst>
                                </p:cTn>
                              </p:par>
                              <p:par>
                                <p:cTn id="135" presetID="1" presetClass="exit" presetSubtype="0" fill="hold" grpId="0" nodeType="withEffect">
                                  <p:stCondLst>
                                    <p:cond delay="0"/>
                                  </p:stCondLst>
                                  <p:childTnLst>
                                    <p:set>
                                      <p:cBhvr>
                                        <p:cTn id="136" dur="1" fill="hold">
                                          <p:stCondLst>
                                            <p:cond delay="0"/>
                                          </p:stCondLst>
                                        </p:cTn>
                                        <p:tgtEl>
                                          <p:spTgt spid="19">
                                            <p:txEl>
                                              <p:pRg st="2" end="2"/>
                                            </p:txEl>
                                          </p:spTgt>
                                        </p:tgtEl>
                                        <p:attrNameLst>
                                          <p:attrName>style.visibility</p:attrName>
                                        </p:attrNameLst>
                                      </p:cBhvr>
                                      <p:to>
                                        <p:strVal val="hidden"/>
                                      </p:to>
                                    </p:set>
                                  </p:childTnLst>
                                </p:cTn>
                              </p:par>
                              <p:par>
                                <p:cTn id="137" presetID="1" presetClass="exit" presetSubtype="0" fill="hold" grpId="0" nodeType="withEffect">
                                  <p:stCondLst>
                                    <p:cond delay="0"/>
                                  </p:stCondLst>
                                  <p:childTnLst>
                                    <p:set>
                                      <p:cBhvr>
                                        <p:cTn id="138" dur="1" fill="hold">
                                          <p:stCondLst>
                                            <p:cond delay="0"/>
                                          </p:stCondLst>
                                        </p:cTn>
                                        <p:tgtEl>
                                          <p:spTgt spid="19">
                                            <p:txEl>
                                              <p:pRg st="3" end="3"/>
                                            </p:txEl>
                                          </p:spTgt>
                                        </p:tgtEl>
                                        <p:attrNameLst>
                                          <p:attrName>style.visibility</p:attrName>
                                        </p:attrNameLst>
                                      </p:cBhvr>
                                      <p:to>
                                        <p:strVal val="hidden"/>
                                      </p:to>
                                    </p:set>
                                  </p:childTnLst>
                                </p:cTn>
                              </p:par>
                              <p:par>
                                <p:cTn id="139" presetID="1" presetClass="exit" presetSubtype="0" fill="hold" grpId="0" nodeType="withEffect">
                                  <p:stCondLst>
                                    <p:cond delay="0"/>
                                  </p:stCondLst>
                                  <p:childTnLst>
                                    <p:set>
                                      <p:cBhvr>
                                        <p:cTn id="140" dur="1" fill="hold">
                                          <p:stCondLst>
                                            <p:cond delay="0"/>
                                          </p:stCondLst>
                                        </p:cTn>
                                        <p:tgtEl>
                                          <p:spTgt spid="19">
                                            <p:txEl>
                                              <p:pRg st="4" end="4"/>
                                            </p:txEl>
                                          </p:spTgt>
                                        </p:tgtEl>
                                        <p:attrNameLst>
                                          <p:attrName>style.visibility</p:attrName>
                                        </p:attrNameLst>
                                      </p:cBhvr>
                                      <p:to>
                                        <p:strVal val="hidden"/>
                                      </p:to>
                                    </p:set>
                                  </p:childTnLst>
                                </p:cTn>
                              </p:par>
                              <p:par>
                                <p:cTn id="141" presetID="1" presetClass="exit" presetSubtype="0" fill="hold" grpId="0" nodeType="withEffect">
                                  <p:stCondLst>
                                    <p:cond delay="0"/>
                                  </p:stCondLst>
                                  <p:childTnLst>
                                    <p:set>
                                      <p:cBhvr>
                                        <p:cTn id="142" dur="1" fill="hold">
                                          <p:stCondLst>
                                            <p:cond delay="0"/>
                                          </p:stCondLst>
                                        </p:cTn>
                                        <p:tgtEl>
                                          <p:spTgt spid="19">
                                            <p:txEl>
                                              <p:pRg st="5" end="5"/>
                                            </p:txEl>
                                          </p:spTgt>
                                        </p:tgtEl>
                                        <p:attrNameLst>
                                          <p:attrName>style.visibility</p:attrName>
                                        </p:attrNameLst>
                                      </p:cBhvr>
                                      <p:to>
                                        <p:strVal val="hidden"/>
                                      </p:to>
                                    </p:set>
                                  </p:childTnLst>
                                </p:cTn>
                              </p:par>
                              <p:par>
                                <p:cTn id="143" presetID="1" presetClass="exit" presetSubtype="0" fill="hold" grpId="0" nodeType="withEffect">
                                  <p:stCondLst>
                                    <p:cond delay="0"/>
                                  </p:stCondLst>
                                  <p:childTnLst>
                                    <p:set>
                                      <p:cBhvr>
                                        <p:cTn id="144" dur="1" fill="hold">
                                          <p:stCondLst>
                                            <p:cond delay="0"/>
                                          </p:stCondLst>
                                        </p:cTn>
                                        <p:tgtEl>
                                          <p:spTgt spid="19">
                                            <p:txEl>
                                              <p:pRg st="6" end="6"/>
                                            </p:txEl>
                                          </p:spTgt>
                                        </p:tgtEl>
                                        <p:attrNameLst>
                                          <p:attrName>style.visibility</p:attrName>
                                        </p:attrNameLst>
                                      </p:cBhvr>
                                      <p:to>
                                        <p:strVal val="hidden"/>
                                      </p:to>
                                    </p:set>
                                  </p:childTnLst>
                                </p:cTn>
                              </p:par>
                              <p:par>
                                <p:cTn id="145" presetID="1" presetClass="exit" presetSubtype="0" fill="hold" grpId="0" nodeType="withEffect">
                                  <p:stCondLst>
                                    <p:cond delay="0"/>
                                  </p:stCondLst>
                                  <p:childTnLst>
                                    <p:set>
                                      <p:cBhvr>
                                        <p:cTn id="146" dur="1" fill="hold">
                                          <p:stCondLst>
                                            <p:cond delay="0"/>
                                          </p:stCondLst>
                                        </p:cTn>
                                        <p:tgtEl>
                                          <p:spTgt spid="19">
                                            <p:txEl>
                                              <p:pRg st="7" end="7"/>
                                            </p:txEl>
                                          </p:spTgt>
                                        </p:tgtEl>
                                        <p:attrNameLst>
                                          <p:attrName>style.visibility</p:attrName>
                                        </p:attrNameLst>
                                      </p:cBhvr>
                                      <p:to>
                                        <p:strVal val="hidden"/>
                                      </p:to>
                                    </p:set>
                                  </p:childTnLst>
                                </p:cTn>
                              </p:par>
                              <p:par>
                                <p:cTn id="147" presetID="1" presetClass="exit" presetSubtype="0" fill="hold" grpId="0" nodeType="withEffect">
                                  <p:stCondLst>
                                    <p:cond delay="0"/>
                                  </p:stCondLst>
                                  <p:childTnLst>
                                    <p:set>
                                      <p:cBhvr>
                                        <p:cTn id="148" dur="1" fill="hold">
                                          <p:stCondLst>
                                            <p:cond delay="0"/>
                                          </p:stCondLst>
                                        </p:cTn>
                                        <p:tgtEl>
                                          <p:spTgt spid="19">
                                            <p:bg/>
                                          </p:spTgt>
                                        </p:tgtEl>
                                        <p:attrNameLst>
                                          <p:attrName>style.visibility</p:attrName>
                                        </p:attrNameLst>
                                      </p:cBhvr>
                                      <p:to>
                                        <p:strVal val="hidden"/>
                                      </p:to>
                                    </p:set>
                                  </p:childTnLst>
                                </p:cTn>
                              </p:par>
                              <p:par>
                                <p:cTn id="149" presetID="1" presetClass="exit" presetSubtype="0" fill="hold" grpId="0" nodeType="withEffect">
                                  <p:stCondLst>
                                    <p:cond delay="0"/>
                                  </p:stCondLst>
                                  <p:childTnLst>
                                    <p:set>
                                      <p:cBhvr>
                                        <p:cTn id="150" dur="1" fill="hold">
                                          <p:stCondLst>
                                            <p:cond delay="0"/>
                                          </p:stCondLst>
                                        </p:cTn>
                                        <p:tgtEl>
                                          <p:spTgt spid="20">
                                            <p:txEl>
                                              <p:pRg st="0" end="0"/>
                                            </p:txEl>
                                          </p:spTgt>
                                        </p:tgtEl>
                                        <p:attrNameLst>
                                          <p:attrName>style.visibility</p:attrName>
                                        </p:attrNameLst>
                                      </p:cBhvr>
                                      <p:to>
                                        <p:strVal val="hidden"/>
                                      </p:to>
                                    </p:set>
                                  </p:childTnLst>
                                </p:cTn>
                              </p:par>
                              <p:par>
                                <p:cTn id="151" presetID="1" presetClass="exit" presetSubtype="0" fill="hold" grpId="0" nodeType="withEffect">
                                  <p:stCondLst>
                                    <p:cond delay="0"/>
                                  </p:stCondLst>
                                  <p:childTnLst>
                                    <p:set>
                                      <p:cBhvr>
                                        <p:cTn id="152" dur="1" fill="hold">
                                          <p:stCondLst>
                                            <p:cond delay="0"/>
                                          </p:stCondLst>
                                        </p:cTn>
                                        <p:tgtEl>
                                          <p:spTgt spid="20">
                                            <p:txEl>
                                              <p:pRg st="2" end="2"/>
                                            </p:txEl>
                                          </p:spTgt>
                                        </p:tgtEl>
                                        <p:attrNameLst>
                                          <p:attrName>style.visibility</p:attrName>
                                        </p:attrNameLst>
                                      </p:cBhvr>
                                      <p:to>
                                        <p:strVal val="hidden"/>
                                      </p:to>
                                    </p:set>
                                  </p:childTnLst>
                                </p:cTn>
                              </p:par>
                              <p:par>
                                <p:cTn id="153" presetID="1" presetClass="exit" presetSubtype="0" fill="hold" grpId="0" nodeType="withEffect">
                                  <p:stCondLst>
                                    <p:cond delay="0"/>
                                  </p:stCondLst>
                                  <p:childTnLst>
                                    <p:set>
                                      <p:cBhvr>
                                        <p:cTn id="154" dur="1" fill="hold">
                                          <p:stCondLst>
                                            <p:cond delay="0"/>
                                          </p:stCondLst>
                                        </p:cTn>
                                        <p:tgtEl>
                                          <p:spTgt spid="20">
                                            <p:txEl>
                                              <p:pRg st="3" end="3"/>
                                            </p:txEl>
                                          </p:spTgt>
                                        </p:tgtEl>
                                        <p:attrNameLst>
                                          <p:attrName>style.visibility</p:attrName>
                                        </p:attrNameLst>
                                      </p:cBhvr>
                                      <p:to>
                                        <p:strVal val="hidden"/>
                                      </p:to>
                                    </p:set>
                                  </p:childTnLst>
                                </p:cTn>
                              </p:par>
                              <p:par>
                                <p:cTn id="155" presetID="1" presetClass="exit" presetSubtype="0" fill="hold" grpId="0" nodeType="withEffect">
                                  <p:stCondLst>
                                    <p:cond delay="0"/>
                                  </p:stCondLst>
                                  <p:childTnLst>
                                    <p:set>
                                      <p:cBhvr>
                                        <p:cTn id="156" dur="1" fill="hold">
                                          <p:stCondLst>
                                            <p:cond delay="0"/>
                                          </p:stCondLst>
                                        </p:cTn>
                                        <p:tgtEl>
                                          <p:spTgt spid="20">
                                            <p:txEl>
                                              <p:pRg st="4" end="4"/>
                                            </p:txEl>
                                          </p:spTgt>
                                        </p:tgtEl>
                                        <p:attrNameLst>
                                          <p:attrName>style.visibility</p:attrName>
                                        </p:attrNameLst>
                                      </p:cBhvr>
                                      <p:to>
                                        <p:strVal val="hidden"/>
                                      </p:to>
                                    </p:set>
                                  </p:childTnLst>
                                </p:cTn>
                              </p:par>
                              <p:par>
                                <p:cTn id="157" presetID="1" presetClass="exit" presetSubtype="0" fill="hold" grpId="0" nodeType="withEffect">
                                  <p:stCondLst>
                                    <p:cond delay="0"/>
                                  </p:stCondLst>
                                  <p:childTnLst>
                                    <p:set>
                                      <p:cBhvr>
                                        <p:cTn id="158" dur="1" fill="hold">
                                          <p:stCondLst>
                                            <p:cond delay="0"/>
                                          </p:stCondLst>
                                        </p:cTn>
                                        <p:tgtEl>
                                          <p:spTgt spid="20">
                                            <p:txEl>
                                              <p:pRg st="5" end="5"/>
                                            </p:txEl>
                                          </p:spTgt>
                                        </p:tgtEl>
                                        <p:attrNameLst>
                                          <p:attrName>style.visibility</p:attrName>
                                        </p:attrNameLst>
                                      </p:cBhvr>
                                      <p:to>
                                        <p:strVal val="hidden"/>
                                      </p:to>
                                    </p:set>
                                  </p:childTnLst>
                                </p:cTn>
                              </p:par>
                              <p:par>
                                <p:cTn id="159" presetID="1" presetClass="exit" presetSubtype="0" fill="hold" grpId="0" nodeType="withEffect">
                                  <p:stCondLst>
                                    <p:cond delay="0"/>
                                  </p:stCondLst>
                                  <p:childTnLst>
                                    <p:set>
                                      <p:cBhvr>
                                        <p:cTn id="160" dur="1" fill="hold">
                                          <p:stCondLst>
                                            <p:cond delay="0"/>
                                          </p:stCondLst>
                                        </p:cTn>
                                        <p:tgtEl>
                                          <p:spTgt spid="20">
                                            <p:txEl>
                                              <p:pRg st="6" end="6"/>
                                            </p:txEl>
                                          </p:spTgt>
                                        </p:tgtEl>
                                        <p:attrNameLst>
                                          <p:attrName>style.visibility</p:attrName>
                                        </p:attrNameLst>
                                      </p:cBhvr>
                                      <p:to>
                                        <p:strVal val="hidden"/>
                                      </p:to>
                                    </p:set>
                                  </p:childTnLst>
                                </p:cTn>
                              </p:par>
                              <p:par>
                                <p:cTn id="161" presetID="1" presetClass="exit" presetSubtype="0" fill="hold" grpId="0" nodeType="withEffect">
                                  <p:stCondLst>
                                    <p:cond delay="0"/>
                                  </p:stCondLst>
                                  <p:childTnLst>
                                    <p:set>
                                      <p:cBhvr>
                                        <p:cTn id="162" dur="1" fill="hold">
                                          <p:stCondLst>
                                            <p:cond delay="0"/>
                                          </p:stCondLst>
                                        </p:cTn>
                                        <p:tgtEl>
                                          <p:spTgt spid="20">
                                            <p:txEl>
                                              <p:pRg st="7" end="7"/>
                                            </p:txEl>
                                          </p:spTgt>
                                        </p:tgtEl>
                                        <p:attrNameLst>
                                          <p:attrName>style.visibility</p:attrName>
                                        </p:attrNameLst>
                                      </p:cBhvr>
                                      <p:to>
                                        <p:strVal val="hidden"/>
                                      </p:to>
                                    </p:set>
                                  </p:childTnLst>
                                </p:cTn>
                              </p:par>
                              <p:par>
                                <p:cTn id="163" presetID="1" presetClass="exit" presetSubtype="0" fill="hold" grpId="0" nodeType="withEffect">
                                  <p:stCondLst>
                                    <p:cond delay="0"/>
                                  </p:stCondLst>
                                  <p:childTnLst>
                                    <p:set>
                                      <p:cBhvr>
                                        <p:cTn id="164" dur="1" fill="hold">
                                          <p:stCondLst>
                                            <p:cond delay="0"/>
                                          </p:stCondLst>
                                        </p:cTn>
                                        <p:tgtEl>
                                          <p:spTgt spid="20">
                                            <p:bg/>
                                          </p:spTgt>
                                        </p:tgtEl>
                                        <p:attrNameLst>
                                          <p:attrName>style.visibility</p:attrName>
                                        </p:attrNameLst>
                                      </p:cBhvr>
                                      <p:to>
                                        <p:strVal val="hidden"/>
                                      </p:to>
                                    </p:set>
                                  </p:childTnLst>
                                </p:cTn>
                              </p:par>
                            </p:childTnLst>
                          </p:cTn>
                        </p:par>
                        <p:par>
                          <p:cTn id="165" fill="hold">
                            <p:stCondLst>
                              <p:cond delay="0"/>
                            </p:stCondLst>
                            <p:childTnLst>
                              <p:par>
                                <p:cTn id="166" presetID="53" presetClass="entr" presetSubtype="0" fill="hold" grpId="0" nodeType="afterEffect">
                                  <p:stCondLst>
                                    <p:cond delay="0"/>
                                  </p:stCondLst>
                                  <p:childTnLst>
                                    <p:set>
                                      <p:cBhvr>
                                        <p:cTn id="167" dur="1" fill="hold">
                                          <p:stCondLst>
                                            <p:cond delay="0"/>
                                          </p:stCondLst>
                                        </p:cTn>
                                        <p:tgtEl>
                                          <p:spTgt spid="23">
                                            <p:bg/>
                                          </p:spTgt>
                                        </p:tgtEl>
                                        <p:attrNameLst>
                                          <p:attrName>style.visibility</p:attrName>
                                        </p:attrNameLst>
                                      </p:cBhvr>
                                      <p:to>
                                        <p:strVal val="visible"/>
                                      </p:to>
                                    </p:set>
                                    <p:anim calcmode="lin" valueType="num">
                                      <p:cBhvr>
                                        <p:cTn id="168" dur="500" fill="hold"/>
                                        <p:tgtEl>
                                          <p:spTgt spid="23">
                                            <p:bg/>
                                          </p:spTgt>
                                        </p:tgtEl>
                                        <p:attrNameLst>
                                          <p:attrName>ppt_w</p:attrName>
                                        </p:attrNameLst>
                                      </p:cBhvr>
                                      <p:tavLst>
                                        <p:tav tm="0">
                                          <p:val>
                                            <p:fltVal val="0"/>
                                          </p:val>
                                        </p:tav>
                                        <p:tav tm="100000">
                                          <p:val>
                                            <p:strVal val="#ppt_w"/>
                                          </p:val>
                                        </p:tav>
                                      </p:tavLst>
                                    </p:anim>
                                    <p:anim calcmode="lin" valueType="num">
                                      <p:cBhvr>
                                        <p:cTn id="169" dur="500" fill="hold"/>
                                        <p:tgtEl>
                                          <p:spTgt spid="23">
                                            <p:bg/>
                                          </p:spTgt>
                                        </p:tgtEl>
                                        <p:attrNameLst>
                                          <p:attrName>ppt_h</p:attrName>
                                        </p:attrNameLst>
                                      </p:cBhvr>
                                      <p:tavLst>
                                        <p:tav tm="0">
                                          <p:val>
                                            <p:fltVal val="0"/>
                                          </p:val>
                                        </p:tav>
                                        <p:tav tm="100000">
                                          <p:val>
                                            <p:strVal val="#ppt_h"/>
                                          </p:val>
                                        </p:tav>
                                      </p:tavLst>
                                    </p:anim>
                                    <p:animEffect transition="in" filter="fade">
                                      <p:cBhvr>
                                        <p:cTn id="170" dur="500"/>
                                        <p:tgtEl>
                                          <p:spTgt spid="23">
                                            <p:bg/>
                                          </p:spTgt>
                                        </p:tgtEl>
                                      </p:cBhvr>
                                    </p:animEffect>
                                  </p:childTnLst>
                                </p:cTn>
                              </p:par>
                              <p:par>
                                <p:cTn id="171" presetID="53" presetClass="entr" presetSubtype="0" fill="hold" grpId="0" nodeType="withEffect">
                                  <p:stCondLst>
                                    <p:cond delay="0"/>
                                  </p:stCondLst>
                                  <p:childTnLst>
                                    <p:set>
                                      <p:cBhvr>
                                        <p:cTn id="172" dur="1" fill="hold">
                                          <p:stCondLst>
                                            <p:cond delay="0"/>
                                          </p:stCondLst>
                                        </p:cTn>
                                        <p:tgtEl>
                                          <p:spTgt spid="23">
                                            <p:txEl>
                                              <p:pRg st="0" end="0"/>
                                            </p:txEl>
                                          </p:spTgt>
                                        </p:tgtEl>
                                        <p:attrNameLst>
                                          <p:attrName>style.visibility</p:attrName>
                                        </p:attrNameLst>
                                      </p:cBhvr>
                                      <p:to>
                                        <p:strVal val="visible"/>
                                      </p:to>
                                    </p:set>
                                    <p:anim calcmode="lin" valueType="num">
                                      <p:cBhvr>
                                        <p:cTn id="173" dur="500" fill="hold"/>
                                        <p:tgtEl>
                                          <p:spTgt spid="23">
                                            <p:txEl>
                                              <p:pRg st="0" end="0"/>
                                            </p:txEl>
                                          </p:spTgt>
                                        </p:tgtEl>
                                        <p:attrNameLst>
                                          <p:attrName>ppt_w</p:attrName>
                                        </p:attrNameLst>
                                      </p:cBhvr>
                                      <p:tavLst>
                                        <p:tav tm="0">
                                          <p:val>
                                            <p:fltVal val="0"/>
                                          </p:val>
                                        </p:tav>
                                        <p:tav tm="100000">
                                          <p:val>
                                            <p:strVal val="#ppt_w"/>
                                          </p:val>
                                        </p:tav>
                                      </p:tavLst>
                                    </p:anim>
                                    <p:anim calcmode="lin" valueType="num">
                                      <p:cBhvr>
                                        <p:cTn id="174" dur="500" fill="hold"/>
                                        <p:tgtEl>
                                          <p:spTgt spid="23">
                                            <p:txEl>
                                              <p:pRg st="0" end="0"/>
                                            </p:txEl>
                                          </p:spTgt>
                                        </p:tgtEl>
                                        <p:attrNameLst>
                                          <p:attrName>ppt_h</p:attrName>
                                        </p:attrNameLst>
                                      </p:cBhvr>
                                      <p:tavLst>
                                        <p:tav tm="0">
                                          <p:val>
                                            <p:fltVal val="0"/>
                                          </p:val>
                                        </p:tav>
                                        <p:tav tm="100000">
                                          <p:val>
                                            <p:strVal val="#ppt_h"/>
                                          </p:val>
                                        </p:tav>
                                      </p:tavLst>
                                    </p:anim>
                                    <p:animEffect transition="in" filter="fade">
                                      <p:cBhvr>
                                        <p:cTn id="175" dur="500"/>
                                        <p:tgtEl>
                                          <p:spTgt spid="23">
                                            <p:txEl>
                                              <p:pRg st="0" end="0"/>
                                            </p:txEl>
                                          </p:spTgt>
                                        </p:tgtEl>
                                      </p:cBhvr>
                                    </p:animEffect>
                                  </p:childTnLst>
                                </p:cTn>
                              </p:par>
                              <p:par>
                                <p:cTn id="176" presetID="53" presetClass="entr" presetSubtype="0" fill="hold" grpId="0" nodeType="withEffect">
                                  <p:stCondLst>
                                    <p:cond delay="0"/>
                                  </p:stCondLst>
                                  <p:childTnLst>
                                    <p:set>
                                      <p:cBhvr>
                                        <p:cTn id="177" dur="1" fill="hold">
                                          <p:stCondLst>
                                            <p:cond delay="0"/>
                                          </p:stCondLst>
                                        </p:cTn>
                                        <p:tgtEl>
                                          <p:spTgt spid="23">
                                            <p:txEl>
                                              <p:pRg st="2" end="2"/>
                                            </p:txEl>
                                          </p:spTgt>
                                        </p:tgtEl>
                                        <p:attrNameLst>
                                          <p:attrName>style.visibility</p:attrName>
                                        </p:attrNameLst>
                                      </p:cBhvr>
                                      <p:to>
                                        <p:strVal val="visible"/>
                                      </p:to>
                                    </p:set>
                                    <p:anim calcmode="lin" valueType="num">
                                      <p:cBhvr>
                                        <p:cTn id="178" dur="500" fill="hold"/>
                                        <p:tgtEl>
                                          <p:spTgt spid="23">
                                            <p:txEl>
                                              <p:pRg st="2" end="2"/>
                                            </p:txEl>
                                          </p:spTgt>
                                        </p:tgtEl>
                                        <p:attrNameLst>
                                          <p:attrName>ppt_w</p:attrName>
                                        </p:attrNameLst>
                                      </p:cBhvr>
                                      <p:tavLst>
                                        <p:tav tm="0">
                                          <p:val>
                                            <p:fltVal val="0"/>
                                          </p:val>
                                        </p:tav>
                                        <p:tav tm="100000">
                                          <p:val>
                                            <p:strVal val="#ppt_w"/>
                                          </p:val>
                                        </p:tav>
                                      </p:tavLst>
                                    </p:anim>
                                    <p:anim calcmode="lin" valueType="num">
                                      <p:cBhvr>
                                        <p:cTn id="179" dur="500" fill="hold"/>
                                        <p:tgtEl>
                                          <p:spTgt spid="23">
                                            <p:txEl>
                                              <p:pRg st="2" end="2"/>
                                            </p:txEl>
                                          </p:spTgt>
                                        </p:tgtEl>
                                        <p:attrNameLst>
                                          <p:attrName>ppt_h</p:attrName>
                                        </p:attrNameLst>
                                      </p:cBhvr>
                                      <p:tavLst>
                                        <p:tav tm="0">
                                          <p:val>
                                            <p:fltVal val="0"/>
                                          </p:val>
                                        </p:tav>
                                        <p:tav tm="100000">
                                          <p:val>
                                            <p:strVal val="#ppt_h"/>
                                          </p:val>
                                        </p:tav>
                                      </p:tavLst>
                                    </p:anim>
                                    <p:animEffect transition="in" filter="fade">
                                      <p:cBhvr>
                                        <p:cTn id="180" dur="500"/>
                                        <p:tgtEl>
                                          <p:spTgt spid="23">
                                            <p:txEl>
                                              <p:pRg st="2" end="2"/>
                                            </p:txEl>
                                          </p:spTgt>
                                        </p:tgtEl>
                                      </p:cBhvr>
                                    </p:animEffect>
                                  </p:childTnLst>
                                </p:cTn>
                              </p:par>
                              <p:par>
                                <p:cTn id="181" presetID="53" presetClass="entr" presetSubtype="0" fill="hold" grpId="0" nodeType="withEffect">
                                  <p:stCondLst>
                                    <p:cond delay="0"/>
                                  </p:stCondLst>
                                  <p:childTnLst>
                                    <p:set>
                                      <p:cBhvr>
                                        <p:cTn id="182" dur="1" fill="hold">
                                          <p:stCondLst>
                                            <p:cond delay="0"/>
                                          </p:stCondLst>
                                        </p:cTn>
                                        <p:tgtEl>
                                          <p:spTgt spid="23">
                                            <p:txEl>
                                              <p:pRg st="3" end="3"/>
                                            </p:txEl>
                                          </p:spTgt>
                                        </p:tgtEl>
                                        <p:attrNameLst>
                                          <p:attrName>style.visibility</p:attrName>
                                        </p:attrNameLst>
                                      </p:cBhvr>
                                      <p:to>
                                        <p:strVal val="visible"/>
                                      </p:to>
                                    </p:set>
                                    <p:anim calcmode="lin" valueType="num">
                                      <p:cBhvr>
                                        <p:cTn id="183" dur="500" fill="hold"/>
                                        <p:tgtEl>
                                          <p:spTgt spid="23">
                                            <p:txEl>
                                              <p:pRg st="3" end="3"/>
                                            </p:txEl>
                                          </p:spTgt>
                                        </p:tgtEl>
                                        <p:attrNameLst>
                                          <p:attrName>ppt_w</p:attrName>
                                        </p:attrNameLst>
                                      </p:cBhvr>
                                      <p:tavLst>
                                        <p:tav tm="0">
                                          <p:val>
                                            <p:fltVal val="0"/>
                                          </p:val>
                                        </p:tav>
                                        <p:tav tm="100000">
                                          <p:val>
                                            <p:strVal val="#ppt_w"/>
                                          </p:val>
                                        </p:tav>
                                      </p:tavLst>
                                    </p:anim>
                                    <p:anim calcmode="lin" valueType="num">
                                      <p:cBhvr>
                                        <p:cTn id="184" dur="500" fill="hold"/>
                                        <p:tgtEl>
                                          <p:spTgt spid="23">
                                            <p:txEl>
                                              <p:pRg st="3" end="3"/>
                                            </p:txEl>
                                          </p:spTgt>
                                        </p:tgtEl>
                                        <p:attrNameLst>
                                          <p:attrName>ppt_h</p:attrName>
                                        </p:attrNameLst>
                                      </p:cBhvr>
                                      <p:tavLst>
                                        <p:tav tm="0">
                                          <p:val>
                                            <p:fltVal val="0"/>
                                          </p:val>
                                        </p:tav>
                                        <p:tav tm="100000">
                                          <p:val>
                                            <p:strVal val="#ppt_h"/>
                                          </p:val>
                                        </p:tav>
                                      </p:tavLst>
                                    </p:anim>
                                    <p:animEffect transition="in" filter="fade">
                                      <p:cBhvr>
                                        <p:cTn id="185" dur="500"/>
                                        <p:tgtEl>
                                          <p:spTgt spid="23">
                                            <p:txEl>
                                              <p:pRg st="3" end="3"/>
                                            </p:txEl>
                                          </p:spTgt>
                                        </p:tgtEl>
                                      </p:cBhvr>
                                    </p:animEffect>
                                  </p:childTnLst>
                                </p:cTn>
                              </p:par>
                              <p:par>
                                <p:cTn id="186" presetID="53" presetClass="entr" presetSubtype="0" fill="hold" grpId="0" nodeType="withEffect">
                                  <p:stCondLst>
                                    <p:cond delay="0"/>
                                  </p:stCondLst>
                                  <p:childTnLst>
                                    <p:set>
                                      <p:cBhvr>
                                        <p:cTn id="187" dur="1" fill="hold">
                                          <p:stCondLst>
                                            <p:cond delay="0"/>
                                          </p:stCondLst>
                                        </p:cTn>
                                        <p:tgtEl>
                                          <p:spTgt spid="23">
                                            <p:txEl>
                                              <p:pRg st="4" end="4"/>
                                            </p:txEl>
                                          </p:spTgt>
                                        </p:tgtEl>
                                        <p:attrNameLst>
                                          <p:attrName>style.visibility</p:attrName>
                                        </p:attrNameLst>
                                      </p:cBhvr>
                                      <p:to>
                                        <p:strVal val="visible"/>
                                      </p:to>
                                    </p:set>
                                    <p:anim calcmode="lin" valueType="num">
                                      <p:cBhvr>
                                        <p:cTn id="188" dur="500" fill="hold"/>
                                        <p:tgtEl>
                                          <p:spTgt spid="23">
                                            <p:txEl>
                                              <p:pRg st="4" end="4"/>
                                            </p:txEl>
                                          </p:spTgt>
                                        </p:tgtEl>
                                        <p:attrNameLst>
                                          <p:attrName>ppt_w</p:attrName>
                                        </p:attrNameLst>
                                      </p:cBhvr>
                                      <p:tavLst>
                                        <p:tav tm="0">
                                          <p:val>
                                            <p:fltVal val="0"/>
                                          </p:val>
                                        </p:tav>
                                        <p:tav tm="100000">
                                          <p:val>
                                            <p:strVal val="#ppt_w"/>
                                          </p:val>
                                        </p:tav>
                                      </p:tavLst>
                                    </p:anim>
                                    <p:anim calcmode="lin" valueType="num">
                                      <p:cBhvr>
                                        <p:cTn id="189" dur="500" fill="hold"/>
                                        <p:tgtEl>
                                          <p:spTgt spid="23">
                                            <p:txEl>
                                              <p:pRg st="4" end="4"/>
                                            </p:txEl>
                                          </p:spTgt>
                                        </p:tgtEl>
                                        <p:attrNameLst>
                                          <p:attrName>ppt_h</p:attrName>
                                        </p:attrNameLst>
                                      </p:cBhvr>
                                      <p:tavLst>
                                        <p:tav tm="0">
                                          <p:val>
                                            <p:fltVal val="0"/>
                                          </p:val>
                                        </p:tav>
                                        <p:tav tm="100000">
                                          <p:val>
                                            <p:strVal val="#ppt_h"/>
                                          </p:val>
                                        </p:tav>
                                      </p:tavLst>
                                    </p:anim>
                                    <p:animEffect transition="in" filter="fade">
                                      <p:cBhvr>
                                        <p:cTn id="190" dur="500"/>
                                        <p:tgtEl>
                                          <p:spTgt spid="23">
                                            <p:txEl>
                                              <p:pRg st="4" end="4"/>
                                            </p:txEl>
                                          </p:spTgt>
                                        </p:tgtEl>
                                      </p:cBhvr>
                                    </p:animEffect>
                                  </p:childTnLst>
                                </p:cTn>
                              </p:par>
                              <p:par>
                                <p:cTn id="191" presetID="53" presetClass="entr" presetSubtype="0" fill="hold" grpId="0" nodeType="withEffect">
                                  <p:stCondLst>
                                    <p:cond delay="0"/>
                                  </p:stCondLst>
                                  <p:childTnLst>
                                    <p:set>
                                      <p:cBhvr>
                                        <p:cTn id="192" dur="1" fill="hold">
                                          <p:stCondLst>
                                            <p:cond delay="0"/>
                                          </p:stCondLst>
                                        </p:cTn>
                                        <p:tgtEl>
                                          <p:spTgt spid="23">
                                            <p:txEl>
                                              <p:pRg st="5" end="5"/>
                                            </p:txEl>
                                          </p:spTgt>
                                        </p:tgtEl>
                                        <p:attrNameLst>
                                          <p:attrName>style.visibility</p:attrName>
                                        </p:attrNameLst>
                                      </p:cBhvr>
                                      <p:to>
                                        <p:strVal val="visible"/>
                                      </p:to>
                                    </p:set>
                                    <p:anim calcmode="lin" valueType="num">
                                      <p:cBhvr>
                                        <p:cTn id="193" dur="500" fill="hold"/>
                                        <p:tgtEl>
                                          <p:spTgt spid="23">
                                            <p:txEl>
                                              <p:pRg st="5" end="5"/>
                                            </p:txEl>
                                          </p:spTgt>
                                        </p:tgtEl>
                                        <p:attrNameLst>
                                          <p:attrName>ppt_w</p:attrName>
                                        </p:attrNameLst>
                                      </p:cBhvr>
                                      <p:tavLst>
                                        <p:tav tm="0">
                                          <p:val>
                                            <p:fltVal val="0"/>
                                          </p:val>
                                        </p:tav>
                                        <p:tav tm="100000">
                                          <p:val>
                                            <p:strVal val="#ppt_w"/>
                                          </p:val>
                                        </p:tav>
                                      </p:tavLst>
                                    </p:anim>
                                    <p:anim calcmode="lin" valueType="num">
                                      <p:cBhvr>
                                        <p:cTn id="194" dur="500" fill="hold"/>
                                        <p:tgtEl>
                                          <p:spTgt spid="23">
                                            <p:txEl>
                                              <p:pRg st="5" end="5"/>
                                            </p:txEl>
                                          </p:spTgt>
                                        </p:tgtEl>
                                        <p:attrNameLst>
                                          <p:attrName>ppt_h</p:attrName>
                                        </p:attrNameLst>
                                      </p:cBhvr>
                                      <p:tavLst>
                                        <p:tav tm="0">
                                          <p:val>
                                            <p:fltVal val="0"/>
                                          </p:val>
                                        </p:tav>
                                        <p:tav tm="100000">
                                          <p:val>
                                            <p:strVal val="#ppt_h"/>
                                          </p:val>
                                        </p:tav>
                                      </p:tavLst>
                                    </p:anim>
                                    <p:animEffect transition="in" filter="fade">
                                      <p:cBhvr>
                                        <p:cTn id="195" dur="500"/>
                                        <p:tgtEl>
                                          <p:spTgt spid="23">
                                            <p:txEl>
                                              <p:pRg st="5" end="5"/>
                                            </p:txEl>
                                          </p:spTgt>
                                        </p:tgtEl>
                                      </p:cBhvr>
                                    </p:animEffect>
                                  </p:childTnLst>
                                </p:cTn>
                              </p:par>
                              <p:par>
                                <p:cTn id="196" presetID="53" presetClass="entr" presetSubtype="0" fill="hold" grpId="0" nodeType="withEffect">
                                  <p:stCondLst>
                                    <p:cond delay="0"/>
                                  </p:stCondLst>
                                  <p:childTnLst>
                                    <p:set>
                                      <p:cBhvr>
                                        <p:cTn id="197" dur="1" fill="hold">
                                          <p:stCondLst>
                                            <p:cond delay="0"/>
                                          </p:stCondLst>
                                        </p:cTn>
                                        <p:tgtEl>
                                          <p:spTgt spid="23">
                                            <p:txEl>
                                              <p:pRg st="6" end="6"/>
                                            </p:txEl>
                                          </p:spTgt>
                                        </p:tgtEl>
                                        <p:attrNameLst>
                                          <p:attrName>style.visibility</p:attrName>
                                        </p:attrNameLst>
                                      </p:cBhvr>
                                      <p:to>
                                        <p:strVal val="visible"/>
                                      </p:to>
                                    </p:set>
                                    <p:anim calcmode="lin" valueType="num">
                                      <p:cBhvr>
                                        <p:cTn id="198" dur="500" fill="hold"/>
                                        <p:tgtEl>
                                          <p:spTgt spid="23">
                                            <p:txEl>
                                              <p:pRg st="6" end="6"/>
                                            </p:txEl>
                                          </p:spTgt>
                                        </p:tgtEl>
                                        <p:attrNameLst>
                                          <p:attrName>ppt_w</p:attrName>
                                        </p:attrNameLst>
                                      </p:cBhvr>
                                      <p:tavLst>
                                        <p:tav tm="0">
                                          <p:val>
                                            <p:fltVal val="0"/>
                                          </p:val>
                                        </p:tav>
                                        <p:tav tm="100000">
                                          <p:val>
                                            <p:strVal val="#ppt_w"/>
                                          </p:val>
                                        </p:tav>
                                      </p:tavLst>
                                    </p:anim>
                                    <p:anim calcmode="lin" valueType="num">
                                      <p:cBhvr>
                                        <p:cTn id="199" dur="500" fill="hold"/>
                                        <p:tgtEl>
                                          <p:spTgt spid="23">
                                            <p:txEl>
                                              <p:pRg st="6" end="6"/>
                                            </p:txEl>
                                          </p:spTgt>
                                        </p:tgtEl>
                                        <p:attrNameLst>
                                          <p:attrName>ppt_h</p:attrName>
                                        </p:attrNameLst>
                                      </p:cBhvr>
                                      <p:tavLst>
                                        <p:tav tm="0">
                                          <p:val>
                                            <p:fltVal val="0"/>
                                          </p:val>
                                        </p:tav>
                                        <p:tav tm="100000">
                                          <p:val>
                                            <p:strVal val="#ppt_h"/>
                                          </p:val>
                                        </p:tav>
                                      </p:tavLst>
                                    </p:anim>
                                    <p:animEffect transition="in" filter="fade">
                                      <p:cBhvr>
                                        <p:cTn id="200" dur="500"/>
                                        <p:tgtEl>
                                          <p:spTgt spid="23">
                                            <p:txEl>
                                              <p:pRg st="6" end="6"/>
                                            </p:txEl>
                                          </p:spTgt>
                                        </p:tgtEl>
                                      </p:cBhvr>
                                    </p:animEffect>
                                  </p:childTnLst>
                                </p:cTn>
                              </p:par>
                              <p:par>
                                <p:cTn id="201" presetID="53" presetClass="entr" presetSubtype="0" fill="hold" grpId="0" nodeType="withEffect">
                                  <p:stCondLst>
                                    <p:cond delay="0"/>
                                  </p:stCondLst>
                                  <p:childTnLst>
                                    <p:set>
                                      <p:cBhvr>
                                        <p:cTn id="202" dur="1" fill="hold">
                                          <p:stCondLst>
                                            <p:cond delay="0"/>
                                          </p:stCondLst>
                                        </p:cTn>
                                        <p:tgtEl>
                                          <p:spTgt spid="23">
                                            <p:txEl>
                                              <p:pRg st="7" end="7"/>
                                            </p:txEl>
                                          </p:spTgt>
                                        </p:tgtEl>
                                        <p:attrNameLst>
                                          <p:attrName>style.visibility</p:attrName>
                                        </p:attrNameLst>
                                      </p:cBhvr>
                                      <p:to>
                                        <p:strVal val="visible"/>
                                      </p:to>
                                    </p:set>
                                    <p:anim calcmode="lin" valueType="num">
                                      <p:cBhvr>
                                        <p:cTn id="203" dur="500" fill="hold"/>
                                        <p:tgtEl>
                                          <p:spTgt spid="23">
                                            <p:txEl>
                                              <p:pRg st="7" end="7"/>
                                            </p:txEl>
                                          </p:spTgt>
                                        </p:tgtEl>
                                        <p:attrNameLst>
                                          <p:attrName>ppt_w</p:attrName>
                                        </p:attrNameLst>
                                      </p:cBhvr>
                                      <p:tavLst>
                                        <p:tav tm="0">
                                          <p:val>
                                            <p:fltVal val="0"/>
                                          </p:val>
                                        </p:tav>
                                        <p:tav tm="100000">
                                          <p:val>
                                            <p:strVal val="#ppt_w"/>
                                          </p:val>
                                        </p:tav>
                                      </p:tavLst>
                                    </p:anim>
                                    <p:anim calcmode="lin" valueType="num">
                                      <p:cBhvr>
                                        <p:cTn id="204" dur="500" fill="hold"/>
                                        <p:tgtEl>
                                          <p:spTgt spid="23">
                                            <p:txEl>
                                              <p:pRg st="7" end="7"/>
                                            </p:txEl>
                                          </p:spTgt>
                                        </p:tgtEl>
                                        <p:attrNameLst>
                                          <p:attrName>ppt_h</p:attrName>
                                        </p:attrNameLst>
                                      </p:cBhvr>
                                      <p:tavLst>
                                        <p:tav tm="0">
                                          <p:val>
                                            <p:fltVal val="0"/>
                                          </p:val>
                                        </p:tav>
                                        <p:tav tm="100000">
                                          <p:val>
                                            <p:strVal val="#ppt_h"/>
                                          </p:val>
                                        </p:tav>
                                      </p:tavLst>
                                    </p:anim>
                                    <p:animEffect transition="in" filter="fade">
                                      <p:cBhvr>
                                        <p:cTn id="205" dur="500"/>
                                        <p:tgtEl>
                                          <p:spTgt spid="23">
                                            <p:txEl>
                                              <p:pRg st="7" end="7"/>
                                            </p:txEl>
                                          </p:spTgt>
                                        </p:tgtEl>
                                      </p:cBhvr>
                                    </p:animEffect>
                                  </p:childTnLst>
                                </p:cTn>
                              </p:par>
                              <p:par>
                                <p:cTn id="206" presetID="53" presetClass="entr" presetSubtype="0" fill="hold" grpId="0" nodeType="withEffect">
                                  <p:stCondLst>
                                    <p:cond delay="0"/>
                                  </p:stCondLst>
                                  <p:childTnLst>
                                    <p:set>
                                      <p:cBhvr>
                                        <p:cTn id="207" dur="1" fill="hold">
                                          <p:stCondLst>
                                            <p:cond delay="0"/>
                                          </p:stCondLst>
                                        </p:cTn>
                                        <p:tgtEl>
                                          <p:spTgt spid="22">
                                            <p:bg/>
                                          </p:spTgt>
                                        </p:tgtEl>
                                        <p:attrNameLst>
                                          <p:attrName>style.visibility</p:attrName>
                                        </p:attrNameLst>
                                      </p:cBhvr>
                                      <p:to>
                                        <p:strVal val="visible"/>
                                      </p:to>
                                    </p:set>
                                    <p:anim calcmode="lin" valueType="num">
                                      <p:cBhvr>
                                        <p:cTn id="208" dur="500" fill="hold"/>
                                        <p:tgtEl>
                                          <p:spTgt spid="22">
                                            <p:bg/>
                                          </p:spTgt>
                                        </p:tgtEl>
                                        <p:attrNameLst>
                                          <p:attrName>ppt_w</p:attrName>
                                        </p:attrNameLst>
                                      </p:cBhvr>
                                      <p:tavLst>
                                        <p:tav tm="0">
                                          <p:val>
                                            <p:fltVal val="0"/>
                                          </p:val>
                                        </p:tav>
                                        <p:tav tm="100000">
                                          <p:val>
                                            <p:strVal val="#ppt_w"/>
                                          </p:val>
                                        </p:tav>
                                      </p:tavLst>
                                    </p:anim>
                                    <p:anim calcmode="lin" valueType="num">
                                      <p:cBhvr>
                                        <p:cTn id="209" dur="500" fill="hold"/>
                                        <p:tgtEl>
                                          <p:spTgt spid="22">
                                            <p:bg/>
                                          </p:spTgt>
                                        </p:tgtEl>
                                        <p:attrNameLst>
                                          <p:attrName>ppt_h</p:attrName>
                                        </p:attrNameLst>
                                      </p:cBhvr>
                                      <p:tavLst>
                                        <p:tav tm="0">
                                          <p:val>
                                            <p:fltVal val="0"/>
                                          </p:val>
                                        </p:tav>
                                        <p:tav tm="100000">
                                          <p:val>
                                            <p:strVal val="#ppt_h"/>
                                          </p:val>
                                        </p:tav>
                                      </p:tavLst>
                                    </p:anim>
                                    <p:animEffect transition="in" filter="fade">
                                      <p:cBhvr>
                                        <p:cTn id="210" dur="500"/>
                                        <p:tgtEl>
                                          <p:spTgt spid="22">
                                            <p:bg/>
                                          </p:spTgt>
                                        </p:tgtEl>
                                      </p:cBhvr>
                                    </p:animEffect>
                                  </p:childTnLst>
                                </p:cTn>
                              </p:par>
                              <p:par>
                                <p:cTn id="211" presetID="53" presetClass="entr" presetSubtype="0" fill="hold" grpId="0" nodeType="withEffect">
                                  <p:stCondLst>
                                    <p:cond delay="0"/>
                                  </p:stCondLst>
                                  <p:childTnLst>
                                    <p:set>
                                      <p:cBhvr>
                                        <p:cTn id="212" dur="1" fill="hold">
                                          <p:stCondLst>
                                            <p:cond delay="0"/>
                                          </p:stCondLst>
                                        </p:cTn>
                                        <p:tgtEl>
                                          <p:spTgt spid="22">
                                            <p:txEl>
                                              <p:pRg st="0" end="0"/>
                                            </p:txEl>
                                          </p:spTgt>
                                        </p:tgtEl>
                                        <p:attrNameLst>
                                          <p:attrName>style.visibility</p:attrName>
                                        </p:attrNameLst>
                                      </p:cBhvr>
                                      <p:to>
                                        <p:strVal val="visible"/>
                                      </p:to>
                                    </p:set>
                                    <p:anim calcmode="lin" valueType="num">
                                      <p:cBhvr>
                                        <p:cTn id="213" dur="500" fill="hold"/>
                                        <p:tgtEl>
                                          <p:spTgt spid="22">
                                            <p:txEl>
                                              <p:pRg st="0" end="0"/>
                                            </p:txEl>
                                          </p:spTgt>
                                        </p:tgtEl>
                                        <p:attrNameLst>
                                          <p:attrName>ppt_w</p:attrName>
                                        </p:attrNameLst>
                                      </p:cBhvr>
                                      <p:tavLst>
                                        <p:tav tm="0">
                                          <p:val>
                                            <p:fltVal val="0"/>
                                          </p:val>
                                        </p:tav>
                                        <p:tav tm="100000">
                                          <p:val>
                                            <p:strVal val="#ppt_w"/>
                                          </p:val>
                                        </p:tav>
                                      </p:tavLst>
                                    </p:anim>
                                    <p:anim calcmode="lin" valueType="num">
                                      <p:cBhvr>
                                        <p:cTn id="214" dur="500" fill="hold"/>
                                        <p:tgtEl>
                                          <p:spTgt spid="22">
                                            <p:txEl>
                                              <p:pRg st="0" end="0"/>
                                            </p:txEl>
                                          </p:spTgt>
                                        </p:tgtEl>
                                        <p:attrNameLst>
                                          <p:attrName>ppt_h</p:attrName>
                                        </p:attrNameLst>
                                      </p:cBhvr>
                                      <p:tavLst>
                                        <p:tav tm="0">
                                          <p:val>
                                            <p:fltVal val="0"/>
                                          </p:val>
                                        </p:tav>
                                        <p:tav tm="100000">
                                          <p:val>
                                            <p:strVal val="#ppt_h"/>
                                          </p:val>
                                        </p:tav>
                                      </p:tavLst>
                                    </p:anim>
                                    <p:animEffect transition="in" filter="fade">
                                      <p:cBhvr>
                                        <p:cTn id="215" dur="500"/>
                                        <p:tgtEl>
                                          <p:spTgt spid="22">
                                            <p:txEl>
                                              <p:pRg st="0" end="0"/>
                                            </p:txEl>
                                          </p:spTgt>
                                        </p:tgtEl>
                                      </p:cBhvr>
                                    </p:animEffect>
                                  </p:childTnLst>
                                </p:cTn>
                              </p:par>
                              <p:par>
                                <p:cTn id="216" presetID="53" presetClass="entr" presetSubtype="0" fill="hold" grpId="0" nodeType="withEffect">
                                  <p:stCondLst>
                                    <p:cond delay="0"/>
                                  </p:stCondLst>
                                  <p:childTnLst>
                                    <p:set>
                                      <p:cBhvr>
                                        <p:cTn id="217" dur="1" fill="hold">
                                          <p:stCondLst>
                                            <p:cond delay="0"/>
                                          </p:stCondLst>
                                        </p:cTn>
                                        <p:tgtEl>
                                          <p:spTgt spid="22">
                                            <p:txEl>
                                              <p:pRg st="2" end="2"/>
                                            </p:txEl>
                                          </p:spTgt>
                                        </p:tgtEl>
                                        <p:attrNameLst>
                                          <p:attrName>style.visibility</p:attrName>
                                        </p:attrNameLst>
                                      </p:cBhvr>
                                      <p:to>
                                        <p:strVal val="visible"/>
                                      </p:to>
                                    </p:set>
                                    <p:anim calcmode="lin" valueType="num">
                                      <p:cBhvr>
                                        <p:cTn id="218" dur="500" fill="hold"/>
                                        <p:tgtEl>
                                          <p:spTgt spid="22">
                                            <p:txEl>
                                              <p:pRg st="2" end="2"/>
                                            </p:txEl>
                                          </p:spTgt>
                                        </p:tgtEl>
                                        <p:attrNameLst>
                                          <p:attrName>ppt_w</p:attrName>
                                        </p:attrNameLst>
                                      </p:cBhvr>
                                      <p:tavLst>
                                        <p:tav tm="0">
                                          <p:val>
                                            <p:fltVal val="0"/>
                                          </p:val>
                                        </p:tav>
                                        <p:tav tm="100000">
                                          <p:val>
                                            <p:strVal val="#ppt_w"/>
                                          </p:val>
                                        </p:tav>
                                      </p:tavLst>
                                    </p:anim>
                                    <p:anim calcmode="lin" valueType="num">
                                      <p:cBhvr>
                                        <p:cTn id="219" dur="500" fill="hold"/>
                                        <p:tgtEl>
                                          <p:spTgt spid="22">
                                            <p:txEl>
                                              <p:pRg st="2" end="2"/>
                                            </p:txEl>
                                          </p:spTgt>
                                        </p:tgtEl>
                                        <p:attrNameLst>
                                          <p:attrName>ppt_h</p:attrName>
                                        </p:attrNameLst>
                                      </p:cBhvr>
                                      <p:tavLst>
                                        <p:tav tm="0">
                                          <p:val>
                                            <p:fltVal val="0"/>
                                          </p:val>
                                        </p:tav>
                                        <p:tav tm="100000">
                                          <p:val>
                                            <p:strVal val="#ppt_h"/>
                                          </p:val>
                                        </p:tav>
                                      </p:tavLst>
                                    </p:anim>
                                    <p:animEffect transition="in" filter="fade">
                                      <p:cBhvr>
                                        <p:cTn id="220" dur="500"/>
                                        <p:tgtEl>
                                          <p:spTgt spid="22">
                                            <p:txEl>
                                              <p:pRg st="2" end="2"/>
                                            </p:txEl>
                                          </p:spTgt>
                                        </p:tgtEl>
                                      </p:cBhvr>
                                    </p:animEffect>
                                  </p:childTnLst>
                                </p:cTn>
                              </p:par>
                              <p:par>
                                <p:cTn id="221" presetID="53" presetClass="entr" presetSubtype="0" fill="hold" grpId="0" nodeType="withEffect">
                                  <p:stCondLst>
                                    <p:cond delay="0"/>
                                  </p:stCondLst>
                                  <p:childTnLst>
                                    <p:set>
                                      <p:cBhvr>
                                        <p:cTn id="222" dur="1" fill="hold">
                                          <p:stCondLst>
                                            <p:cond delay="0"/>
                                          </p:stCondLst>
                                        </p:cTn>
                                        <p:tgtEl>
                                          <p:spTgt spid="22">
                                            <p:txEl>
                                              <p:pRg st="3" end="3"/>
                                            </p:txEl>
                                          </p:spTgt>
                                        </p:tgtEl>
                                        <p:attrNameLst>
                                          <p:attrName>style.visibility</p:attrName>
                                        </p:attrNameLst>
                                      </p:cBhvr>
                                      <p:to>
                                        <p:strVal val="visible"/>
                                      </p:to>
                                    </p:set>
                                    <p:anim calcmode="lin" valueType="num">
                                      <p:cBhvr>
                                        <p:cTn id="223" dur="500" fill="hold"/>
                                        <p:tgtEl>
                                          <p:spTgt spid="22">
                                            <p:txEl>
                                              <p:pRg st="3" end="3"/>
                                            </p:txEl>
                                          </p:spTgt>
                                        </p:tgtEl>
                                        <p:attrNameLst>
                                          <p:attrName>ppt_w</p:attrName>
                                        </p:attrNameLst>
                                      </p:cBhvr>
                                      <p:tavLst>
                                        <p:tav tm="0">
                                          <p:val>
                                            <p:fltVal val="0"/>
                                          </p:val>
                                        </p:tav>
                                        <p:tav tm="100000">
                                          <p:val>
                                            <p:strVal val="#ppt_w"/>
                                          </p:val>
                                        </p:tav>
                                      </p:tavLst>
                                    </p:anim>
                                    <p:anim calcmode="lin" valueType="num">
                                      <p:cBhvr>
                                        <p:cTn id="224" dur="500" fill="hold"/>
                                        <p:tgtEl>
                                          <p:spTgt spid="22">
                                            <p:txEl>
                                              <p:pRg st="3" end="3"/>
                                            </p:txEl>
                                          </p:spTgt>
                                        </p:tgtEl>
                                        <p:attrNameLst>
                                          <p:attrName>ppt_h</p:attrName>
                                        </p:attrNameLst>
                                      </p:cBhvr>
                                      <p:tavLst>
                                        <p:tav tm="0">
                                          <p:val>
                                            <p:fltVal val="0"/>
                                          </p:val>
                                        </p:tav>
                                        <p:tav tm="100000">
                                          <p:val>
                                            <p:strVal val="#ppt_h"/>
                                          </p:val>
                                        </p:tav>
                                      </p:tavLst>
                                    </p:anim>
                                    <p:animEffect transition="in" filter="fade">
                                      <p:cBhvr>
                                        <p:cTn id="225" dur="500"/>
                                        <p:tgtEl>
                                          <p:spTgt spid="22">
                                            <p:txEl>
                                              <p:pRg st="3" end="3"/>
                                            </p:txEl>
                                          </p:spTgt>
                                        </p:tgtEl>
                                      </p:cBhvr>
                                    </p:animEffect>
                                  </p:childTnLst>
                                </p:cTn>
                              </p:par>
                              <p:par>
                                <p:cTn id="226" presetID="53" presetClass="entr" presetSubtype="0" fill="hold" grpId="0" nodeType="withEffect">
                                  <p:stCondLst>
                                    <p:cond delay="0"/>
                                  </p:stCondLst>
                                  <p:childTnLst>
                                    <p:set>
                                      <p:cBhvr>
                                        <p:cTn id="227" dur="1" fill="hold">
                                          <p:stCondLst>
                                            <p:cond delay="0"/>
                                          </p:stCondLst>
                                        </p:cTn>
                                        <p:tgtEl>
                                          <p:spTgt spid="22">
                                            <p:txEl>
                                              <p:pRg st="4" end="4"/>
                                            </p:txEl>
                                          </p:spTgt>
                                        </p:tgtEl>
                                        <p:attrNameLst>
                                          <p:attrName>style.visibility</p:attrName>
                                        </p:attrNameLst>
                                      </p:cBhvr>
                                      <p:to>
                                        <p:strVal val="visible"/>
                                      </p:to>
                                    </p:set>
                                    <p:anim calcmode="lin" valueType="num">
                                      <p:cBhvr>
                                        <p:cTn id="228" dur="500" fill="hold"/>
                                        <p:tgtEl>
                                          <p:spTgt spid="22">
                                            <p:txEl>
                                              <p:pRg st="4" end="4"/>
                                            </p:txEl>
                                          </p:spTgt>
                                        </p:tgtEl>
                                        <p:attrNameLst>
                                          <p:attrName>ppt_w</p:attrName>
                                        </p:attrNameLst>
                                      </p:cBhvr>
                                      <p:tavLst>
                                        <p:tav tm="0">
                                          <p:val>
                                            <p:fltVal val="0"/>
                                          </p:val>
                                        </p:tav>
                                        <p:tav tm="100000">
                                          <p:val>
                                            <p:strVal val="#ppt_w"/>
                                          </p:val>
                                        </p:tav>
                                      </p:tavLst>
                                    </p:anim>
                                    <p:anim calcmode="lin" valueType="num">
                                      <p:cBhvr>
                                        <p:cTn id="229" dur="500" fill="hold"/>
                                        <p:tgtEl>
                                          <p:spTgt spid="22">
                                            <p:txEl>
                                              <p:pRg st="4" end="4"/>
                                            </p:txEl>
                                          </p:spTgt>
                                        </p:tgtEl>
                                        <p:attrNameLst>
                                          <p:attrName>ppt_h</p:attrName>
                                        </p:attrNameLst>
                                      </p:cBhvr>
                                      <p:tavLst>
                                        <p:tav tm="0">
                                          <p:val>
                                            <p:fltVal val="0"/>
                                          </p:val>
                                        </p:tav>
                                        <p:tav tm="100000">
                                          <p:val>
                                            <p:strVal val="#ppt_h"/>
                                          </p:val>
                                        </p:tav>
                                      </p:tavLst>
                                    </p:anim>
                                    <p:animEffect transition="in" filter="fade">
                                      <p:cBhvr>
                                        <p:cTn id="230" dur="500"/>
                                        <p:tgtEl>
                                          <p:spTgt spid="22">
                                            <p:txEl>
                                              <p:pRg st="4" end="4"/>
                                            </p:txEl>
                                          </p:spTgt>
                                        </p:tgtEl>
                                      </p:cBhvr>
                                    </p:animEffect>
                                  </p:childTnLst>
                                </p:cTn>
                              </p:par>
                              <p:par>
                                <p:cTn id="231" presetID="53" presetClass="entr" presetSubtype="0" fill="hold" grpId="0" nodeType="withEffect">
                                  <p:stCondLst>
                                    <p:cond delay="0"/>
                                  </p:stCondLst>
                                  <p:childTnLst>
                                    <p:set>
                                      <p:cBhvr>
                                        <p:cTn id="232" dur="1" fill="hold">
                                          <p:stCondLst>
                                            <p:cond delay="0"/>
                                          </p:stCondLst>
                                        </p:cTn>
                                        <p:tgtEl>
                                          <p:spTgt spid="22">
                                            <p:txEl>
                                              <p:pRg st="5" end="5"/>
                                            </p:txEl>
                                          </p:spTgt>
                                        </p:tgtEl>
                                        <p:attrNameLst>
                                          <p:attrName>style.visibility</p:attrName>
                                        </p:attrNameLst>
                                      </p:cBhvr>
                                      <p:to>
                                        <p:strVal val="visible"/>
                                      </p:to>
                                    </p:set>
                                    <p:anim calcmode="lin" valueType="num">
                                      <p:cBhvr>
                                        <p:cTn id="233" dur="500" fill="hold"/>
                                        <p:tgtEl>
                                          <p:spTgt spid="22">
                                            <p:txEl>
                                              <p:pRg st="5" end="5"/>
                                            </p:txEl>
                                          </p:spTgt>
                                        </p:tgtEl>
                                        <p:attrNameLst>
                                          <p:attrName>ppt_w</p:attrName>
                                        </p:attrNameLst>
                                      </p:cBhvr>
                                      <p:tavLst>
                                        <p:tav tm="0">
                                          <p:val>
                                            <p:fltVal val="0"/>
                                          </p:val>
                                        </p:tav>
                                        <p:tav tm="100000">
                                          <p:val>
                                            <p:strVal val="#ppt_w"/>
                                          </p:val>
                                        </p:tav>
                                      </p:tavLst>
                                    </p:anim>
                                    <p:anim calcmode="lin" valueType="num">
                                      <p:cBhvr>
                                        <p:cTn id="234" dur="500" fill="hold"/>
                                        <p:tgtEl>
                                          <p:spTgt spid="22">
                                            <p:txEl>
                                              <p:pRg st="5" end="5"/>
                                            </p:txEl>
                                          </p:spTgt>
                                        </p:tgtEl>
                                        <p:attrNameLst>
                                          <p:attrName>ppt_h</p:attrName>
                                        </p:attrNameLst>
                                      </p:cBhvr>
                                      <p:tavLst>
                                        <p:tav tm="0">
                                          <p:val>
                                            <p:fltVal val="0"/>
                                          </p:val>
                                        </p:tav>
                                        <p:tav tm="100000">
                                          <p:val>
                                            <p:strVal val="#ppt_h"/>
                                          </p:val>
                                        </p:tav>
                                      </p:tavLst>
                                    </p:anim>
                                    <p:animEffect transition="in" filter="fade">
                                      <p:cBhvr>
                                        <p:cTn id="235" dur="500"/>
                                        <p:tgtEl>
                                          <p:spTgt spid="22">
                                            <p:txEl>
                                              <p:pRg st="5" end="5"/>
                                            </p:txEl>
                                          </p:spTgt>
                                        </p:tgtEl>
                                      </p:cBhvr>
                                    </p:animEffect>
                                  </p:childTnLst>
                                </p:cTn>
                              </p:par>
                              <p:par>
                                <p:cTn id="236" presetID="53" presetClass="entr" presetSubtype="0" fill="hold" grpId="0" nodeType="withEffect">
                                  <p:stCondLst>
                                    <p:cond delay="0"/>
                                  </p:stCondLst>
                                  <p:childTnLst>
                                    <p:set>
                                      <p:cBhvr>
                                        <p:cTn id="237" dur="1" fill="hold">
                                          <p:stCondLst>
                                            <p:cond delay="0"/>
                                          </p:stCondLst>
                                        </p:cTn>
                                        <p:tgtEl>
                                          <p:spTgt spid="22">
                                            <p:txEl>
                                              <p:pRg st="6" end="6"/>
                                            </p:txEl>
                                          </p:spTgt>
                                        </p:tgtEl>
                                        <p:attrNameLst>
                                          <p:attrName>style.visibility</p:attrName>
                                        </p:attrNameLst>
                                      </p:cBhvr>
                                      <p:to>
                                        <p:strVal val="visible"/>
                                      </p:to>
                                    </p:set>
                                    <p:anim calcmode="lin" valueType="num">
                                      <p:cBhvr>
                                        <p:cTn id="238" dur="500" fill="hold"/>
                                        <p:tgtEl>
                                          <p:spTgt spid="22">
                                            <p:txEl>
                                              <p:pRg st="6" end="6"/>
                                            </p:txEl>
                                          </p:spTgt>
                                        </p:tgtEl>
                                        <p:attrNameLst>
                                          <p:attrName>ppt_w</p:attrName>
                                        </p:attrNameLst>
                                      </p:cBhvr>
                                      <p:tavLst>
                                        <p:tav tm="0">
                                          <p:val>
                                            <p:fltVal val="0"/>
                                          </p:val>
                                        </p:tav>
                                        <p:tav tm="100000">
                                          <p:val>
                                            <p:strVal val="#ppt_w"/>
                                          </p:val>
                                        </p:tav>
                                      </p:tavLst>
                                    </p:anim>
                                    <p:anim calcmode="lin" valueType="num">
                                      <p:cBhvr>
                                        <p:cTn id="239" dur="500" fill="hold"/>
                                        <p:tgtEl>
                                          <p:spTgt spid="22">
                                            <p:txEl>
                                              <p:pRg st="6" end="6"/>
                                            </p:txEl>
                                          </p:spTgt>
                                        </p:tgtEl>
                                        <p:attrNameLst>
                                          <p:attrName>ppt_h</p:attrName>
                                        </p:attrNameLst>
                                      </p:cBhvr>
                                      <p:tavLst>
                                        <p:tav tm="0">
                                          <p:val>
                                            <p:fltVal val="0"/>
                                          </p:val>
                                        </p:tav>
                                        <p:tav tm="100000">
                                          <p:val>
                                            <p:strVal val="#ppt_h"/>
                                          </p:val>
                                        </p:tav>
                                      </p:tavLst>
                                    </p:anim>
                                    <p:animEffect transition="in" filter="fade">
                                      <p:cBhvr>
                                        <p:cTn id="240" dur="500"/>
                                        <p:tgtEl>
                                          <p:spTgt spid="22">
                                            <p:txEl>
                                              <p:pRg st="6" end="6"/>
                                            </p:txEl>
                                          </p:spTgt>
                                        </p:tgtEl>
                                      </p:cBhvr>
                                    </p:animEffect>
                                  </p:childTnLst>
                                </p:cTn>
                              </p:par>
                              <p:par>
                                <p:cTn id="241" presetID="53" presetClass="entr" presetSubtype="0" fill="hold" grpId="0" nodeType="withEffect">
                                  <p:stCondLst>
                                    <p:cond delay="0"/>
                                  </p:stCondLst>
                                  <p:childTnLst>
                                    <p:set>
                                      <p:cBhvr>
                                        <p:cTn id="242" dur="1" fill="hold">
                                          <p:stCondLst>
                                            <p:cond delay="0"/>
                                          </p:stCondLst>
                                        </p:cTn>
                                        <p:tgtEl>
                                          <p:spTgt spid="22">
                                            <p:txEl>
                                              <p:pRg st="7" end="7"/>
                                            </p:txEl>
                                          </p:spTgt>
                                        </p:tgtEl>
                                        <p:attrNameLst>
                                          <p:attrName>style.visibility</p:attrName>
                                        </p:attrNameLst>
                                      </p:cBhvr>
                                      <p:to>
                                        <p:strVal val="visible"/>
                                      </p:to>
                                    </p:set>
                                    <p:anim calcmode="lin" valueType="num">
                                      <p:cBhvr>
                                        <p:cTn id="243" dur="500" fill="hold"/>
                                        <p:tgtEl>
                                          <p:spTgt spid="22">
                                            <p:txEl>
                                              <p:pRg st="7" end="7"/>
                                            </p:txEl>
                                          </p:spTgt>
                                        </p:tgtEl>
                                        <p:attrNameLst>
                                          <p:attrName>ppt_w</p:attrName>
                                        </p:attrNameLst>
                                      </p:cBhvr>
                                      <p:tavLst>
                                        <p:tav tm="0">
                                          <p:val>
                                            <p:fltVal val="0"/>
                                          </p:val>
                                        </p:tav>
                                        <p:tav tm="100000">
                                          <p:val>
                                            <p:strVal val="#ppt_w"/>
                                          </p:val>
                                        </p:tav>
                                      </p:tavLst>
                                    </p:anim>
                                    <p:anim calcmode="lin" valueType="num">
                                      <p:cBhvr>
                                        <p:cTn id="244" dur="500" fill="hold"/>
                                        <p:tgtEl>
                                          <p:spTgt spid="22">
                                            <p:txEl>
                                              <p:pRg st="7" end="7"/>
                                            </p:txEl>
                                          </p:spTgt>
                                        </p:tgtEl>
                                        <p:attrNameLst>
                                          <p:attrName>ppt_h</p:attrName>
                                        </p:attrNameLst>
                                      </p:cBhvr>
                                      <p:tavLst>
                                        <p:tav tm="0">
                                          <p:val>
                                            <p:fltVal val="0"/>
                                          </p:val>
                                        </p:tav>
                                        <p:tav tm="100000">
                                          <p:val>
                                            <p:strVal val="#ppt_h"/>
                                          </p:val>
                                        </p:tav>
                                      </p:tavLst>
                                    </p:anim>
                                    <p:animEffect transition="in" filter="fade">
                                      <p:cBhvr>
                                        <p:cTn id="245" dur="500"/>
                                        <p:tgtEl>
                                          <p:spTgt spid="22">
                                            <p:txEl>
                                              <p:pRg st="7" end="7"/>
                                            </p:txEl>
                                          </p:spTgt>
                                        </p:tgtEl>
                                      </p:cBhvr>
                                    </p:animEffect>
                                  </p:childTnLst>
                                </p:cTn>
                              </p:par>
                            </p:childTnLst>
                          </p:cTn>
                        </p:par>
                        <p:par>
                          <p:cTn id="246" fill="hold">
                            <p:stCondLst>
                              <p:cond delay="500"/>
                            </p:stCondLst>
                            <p:childTnLst>
                              <p:par>
                                <p:cTn id="247" presetID="1" presetClass="entr" presetSubtype="0" fill="hold" grpId="0" nodeType="afterEffect">
                                  <p:stCondLst>
                                    <p:cond delay="0"/>
                                  </p:stCondLst>
                                  <p:childTnLst>
                                    <p:set>
                                      <p:cBhvr>
                                        <p:cTn id="248"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allAtOnce" animBg="1"/>
      <p:bldP spid="19" grpId="1" build="allAtOnce" animBg="1"/>
      <p:bldP spid="20" grpId="0" build="allAtOnce" animBg="1"/>
      <p:bldP spid="20" grpId="1" build="allAtOnce" animBg="1"/>
      <p:bldP spid="22" grpId="0" build="allAtOnce" animBg="1"/>
      <p:bldP spid="23" grpId="0" build="allAtOnce" animBg="1"/>
      <p:bldP spid="26" grpId="0"/>
      <p:bldP spid="2" grpId="0"/>
      <p:bldP spid="27" grpId="0"/>
      <p:bldP spid="2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454929"/>
            <a:ext cx="6724650" cy="50220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txBox="1">
            <a:spLocks/>
          </p:cNvSpPr>
          <p:nvPr/>
        </p:nvSpPr>
        <p:spPr>
          <a:xfrm>
            <a:off x="316992" y="304800"/>
            <a:ext cx="8610600" cy="1219200"/>
          </a:xfrm>
          <a:prstGeom prst="rect">
            <a:avLst/>
          </a:prstGeom>
        </p:spPr>
        <p:txBody>
          <a:bodyPr/>
          <a:lstStyle/>
          <a:p>
            <a:pPr lvl="0" algn="ctr">
              <a:spcBef>
                <a:spcPct val="0"/>
              </a:spcBef>
              <a:defRPr/>
            </a:pPr>
            <a:r>
              <a:rPr lang="en-US" sz="4000" b="1" dirty="0" err="1" smtClean="0">
                <a:solidFill>
                  <a:srgbClr val="68007F">
                    <a:lumMod val="75000"/>
                  </a:srgbClr>
                </a:solidFill>
                <a:latin typeface="Cambria" pitchFamily="18" charset="0"/>
              </a:rPr>
              <a:t>StatKey</a:t>
            </a:r>
            <a:endParaRPr lang="en-US" sz="3200" b="1" dirty="0" smtClean="0">
              <a:solidFill>
                <a:schemeClr val="accent4">
                  <a:lumMod val="75000"/>
                </a:schemeClr>
              </a:solidFill>
              <a:latin typeface="Cambria" pitchFamily="18" charset="0"/>
            </a:endParaRPr>
          </a:p>
        </p:txBody>
      </p:sp>
      <p:sp>
        <p:nvSpPr>
          <p:cNvPr id="11" name="TextBox 10"/>
          <p:cNvSpPr txBox="1"/>
          <p:nvPr/>
        </p:nvSpPr>
        <p:spPr>
          <a:xfrm>
            <a:off x="568452" y="914400"/>
            <a:ext cx="7162800" cy="523220"/>
          </a:xfrm>
          <a:prstGeom prst="rect">
            <a:avLst/>
          </a:prstGeom>
          <a:noFill/>
        </p:spPr>
        <p:txBody>
          <a:bodyPr wrap="square" rtlCol="0">
            <a:spAutoFit/>
          </a:bodyPr>
          <a:lstStyle/>
          <a:p>
            <a:pPr algn="ctr"/>
            <a:r>
              <a:rPr lang="en-US" sz="2800" dirty="0" smtClean="0">
                <a:latin typeface="Cambria" pitchFamily="18" charset="0"/>
                <a:hlinkClick r:id="rId4"/>
              </a:rPr>
              <a:t>www.lock5stat.com/statkey</a:t>
            </a:r>
            <a:r>
              <a:rPr lang="en-US" sz="2000" dirty="0" smtClean="0">
                <a:latin typeface="Cambria" pitchFamily="18" charset="0"/>
              </a:rPr>
              <a:t> </a:t>
            </a:r>
            <a:endParaRPr lang="en-US" sz="2000" i="1" dirty="0">
              <a:latin typeface="Cambria" pitchFamily="18" charset="0"/>
            </a:endParaRPr>
          </a:p>
        </p:txBody>
      </p:sp>
      <p:sp>
        <p:nvSpPr>
          <p:cNvPr id="13" name="Left Arrow 12"/>
          <p:cNvSpPr/>
          <p:nvPr/>
        </p:nvSpPr>
        <p:spPr>
          <a:xfrm>
            <a:off x="6934200" y="3733800"/>
            <a:ext cx="1504950" cy="685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p-value</a:t>
            </a:r>
            <a:endParaRPr lang="en-US" b="1" dirty="0"/>
          </a:p>
        </p:txBody>
      </p:sp>
      <p:sp>
        <p:nvSpPr>
          <p:cNvPr id="14" name="Left Arrow 13"/>
          <p:cNvSpPr/>
          <p:nvPr/>
        </p:nvSpPr>
        <p:spPr>
          <a:xfrm flipH="1">
            <a:off x="3124200" y="3657600"/>
            <a:ext cx="2819400" cy="914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Proportion as extreme as observed statistic</a:t>
            </a:r>
            <a:endParaRPr lang="en-US" sz="1600" dirty="0"/>
          </a:p>
        </p:txBody>
      </p:sp>
      <p:sp>
        <p:nvSpPr>
          <p:cNvPr id="15" name="Left Arrow 14"/>
          <p:cNvSpPr/>
          <p:nvPr/>
        </p:nvSpPr>
        <p:spPr>
          <a:xfrm>
            <a:off x="6324600" y="5943600"/>
            <a:ext cx="2209800" cy="609600"/>
          </a:xfrm>
          <a:prstGeom prst="leftArrow">
            <a:avLst>
              <a:gd name="adj1" fmla="val 35185"/>
              <a:gd name="adj2" fmla="val 3814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observed statistic</a:t>
            </a:r>
            <a:endParaRPr lang="en-US" sz="1400" dirty="0"/>
          </a:p>
        </p:txBody>
      </p:sp>
      <p:sp>
        <p:nvSpPr>
          <p:cNvPr id="10" name="Rectangle 9"/>
          <p:cNvSpPr/>
          <p:nvPr/>
        </p:nvSpPr>
        <p:spPr>
          <a:xfrm>
            <a:off x="1219200" y="2362200"/>
            <a:ext cx="2743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Distribution of Statistic by random chance, if H</a:t>
            </a:r>
            <a:r>
              <a:rPr lang="en-US" sz="1400" baseline="-25000" dirty="0" smtClean="0"/>
              <a:t>0</a:t>
            </a:r>
            <a:r>
              <a:rPr lang="en-US" sz="1400" dirty="0" smtClean="0"/>
              <a:t> true</a:t>
            </a:r>
            <a:endParaRPr lang="en-US" sz="1400" dirty="0"/>
          </a:p>
        </p:txBody>
      </p:sp>
    </p:spTree>
    <p:custDataLst>
      <p:tags r:id="rId1"/>
    </p:custDataLst>
    <p:extLst>
      <p:ext uri="{BB962C8B-B14F-4D97-AF65-F5344CB8AC3E}">
        <p14:creationId xmlns:p14="http://schemas.microsoft.com/office/powerpoint/2010/main" val="2882409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53" presetClass="entr" presetSubtype="0" fill="hold" grpId="0" nodeType="clickEffect">
                                  <p:stCondLst>
                                    <p:cond delay="0"/>
                                  </p:stCondLst>
                                  <p:childTnLst>
                                    <p:set>
                                      <p:cBhvr>
                                        <p:cTn id="15" dur="1" fill="hold">
                                          <p:stCondLst>
                                            <p:cond delay="0"/>
                                          </p:stCondLst>
                                        </p:cTn>
                                        <p:tgtEl>
                                          <p:spTgt spid="15"/>
                                        </p:tgtEl>
                                        <p:attrNameLst>
                                          <p:attrName>style.visibility</p:attrName>
                                        </p:attrNameLst>
                                      </p:cBhvr>
                                      <p:to>
                                        <p:strVal val="visible"/>
                                      </p:to>
                                    </p:set>
                                    <p:anim calcmode="lin" valueType="num">
                                      <p:cBhvr>
                                        <p:cTn id="16" dur="500" fill="hold"/>
                                        <p:tgtEl>
                                          <p:spTgt spid="15"/>
                                        </p:tgtEl>
                                        <p:attrNameLst>
                                          <p:attrName>ppt_w</p:attrName>
                                        </p:attrNameLst>
                                      </p:cBhvr>
                                      <p:tavLst>
                                        <p:tav tm="0">
                                          <p:val>
                                            <p:fltVal val="0"/>
                                          </p:val>
                                        </p:tav>
                                        <p:tav tm="100000">
                                          <p:val>
                                            <p:strVal val="#ppt_w"/>
                                          </p:val>
                                        </p:tav>
                                      </p:tavLst>
                                    </p:anim>
                                    <p:anim calcmode="lin" valueType="num">
                                      <p:cBhvr>
                                        <p:cTn id="17" dur="500" fill="hold"/>
                                        <p:tgtEl>
                                          <p:spTgt spid="15"/>
                                        </p:tgtEl>
                                        <p:attrNameLst>
                                          <p:attrName>ppt_h</p:attrName>
                                        </p:attrNameLst>
                                      </p:cBhvr>
                                      <p:tavLst>
                                        <p:tav tm="0">
                                          <p:val>
                                            <p:fltVal val="0"/>
                                          </p:val>
                                        </p:tav>
                                        <p:tav tm="100000">
                                          <p:val>
                                            <p:strVal val="#ppt_h"/>
                                          </p:val>
                                        </p:tav>
                                      </p:tavLst>
                                    </p:anim>
                                    <p:animEffect transition="in" filter="fade">
                                      <p:cBhvr>
                                        <p:cTn id="18" dur="500"/>
                                        <p:tgtEl>
                                          <p:spTgt spid="15"/>
                                        </p:tgtEl>
                                      </p:cBhvr>
                                    </p:animEffect>
                                  </p:childTnLst>
                                </p:cTn>
                              </p:par>
                            </p:childTnLst>
                          </p:cTn>
                        </p:par>
                      </p:childTnLst>
                    </p:cTn>
                  </p:par>
                  <p:par>
                    <p:cTn id="19" fill="hold">
                      <p:stCondLst>
                        <p:cond delay="indefinite"/>
                      </p:stCondLst>
                      <p:childTnLst>
                        <p:par>
                          <p:cTn id="20" fill="hold">
                            <p:stCondLst>
                              <p:cond delay="0"/>
                            </p:stCondLst>
                            <p:childTnLst>
                              <p:par>
                                <p:cTn id="21" presetID="53"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p:cTn id="23" dur="500" fill="hold"/>
                                        <p:tgtEl>
                                          <p:spTgt spid="14"/>
                                        </p:tgtEl>
                                        <p:attrNameLst>
                                          <p:attrName>ppt_w</p:attrName>
                                        </p:attrNameLst>
                                      </p:cBhvr>
                                      <p:tavLst>
                                        <p:tav tm="0">
                                          <p:val>
                                            <p:fltVal val="0"/>
                                          </p:val>
                                        </p:tav>
                                        <p:tav tm="100000">
                                          <p:val>
                                            <p:strVal val="#ppt_w"/>
                                          </p:val>
                                        </p:tav>
                                      </p:tavLst>
                                    </p:anim>
                                    <p:anim calcmode="lin" valueType="num">
                                      <p:cBhvr>
                                        <p:cTn id="24" dur="500" fill="hold"/>
                                        <p:tgtEl>
                                          <p:spTgt spid="14"/>
                                        </p:tgtEl>
                                        <p:attrNameLst>
                                          <p:attrName>ppt_h</p:attrName>
                                        </p:attrNameLst>
                                      </p:cBhvr>
                                      <p:tavLst>
                                        <p:tav tm="0">
                                          <p:val>
                                            <p:fltVal val="0"/>
                                          </p:val>
                                        </p:tav>
                                        <p:tav tm="100000">
                                          <p:val>
                                            <p:strVal val="#ppt_h"/>
                                          </p:val>
                                        </p:tav>
                                      </p:tavLst>
                                    </p:anim>
                                    <p:animEffect transition="in" filter="fade">
                                      <p:cBhvr>
                                        <p:cTn id="25" dur="500"/>
                                        <p:tgtEl>
                                          <p:spTgt spid="14"/>
                                        </p:tgtEl>
                                      </p:cBhvr>
                                    </p:animEffect>
                                  </p:childTnLst>
                                </p:cTn>
                              </p:par>
                            </p:childTnLst>
                          </p:cTn>
                        </p:par>
                      </p:childTnLst>
                    </p:cTn>
                  </p:par>
                  <p:par>
                    <p:cTn id="26" fill="hold">
                      <p:stCondLst>
                        <p:cond delay="indefinite"/>
                      </p:stCondLst>
                      <p:childTnLst>
                        <p:par>
                          <p:cTn id="27" fill="hold">
                            <p:stCondLst>
                              <p:cond delay="0"/>
                            </p:stCondLst>
                            <p:childTnLst>
                              <p:par>
                                <p:cTn id="28" presetID="49" presetClass="entr" presetSubtype="0" decel="100000"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p:cTn id="30" dur="1000" fill="hold"/>
                                        <p:tgtEl>
                                          <p:spTgt spid="13"/>
                                        </p:tgtEl>
                                        <p:attrNameLst>
                                          <p:attrName>ppt_w</p:attrName>
                                        </p:attrNameLst>
                                      </p:cBhvr>
                                      <p:tavLst>
                                        <p:tav tm="0">
                                          <p:val>
                                            <p:fltVal val="0"/>
                                          </p:val>
                                        </p:tav>
                                        <p:tav tm="100000">
                                          <p:val>
                                            <p:strVal val="#ppt_w"/>
                                          </p:val>
                                        </p:tav>
                                      </p:tavLst>
                                    </p:anim>
                                    <p:anim calcmode="lin" valueType="num">
                                      <p:cBhvr>
                                        <p:cTn id="31" dur="1000" fill="hold"/>
                                        <p:tgtEl>
                                          <p:spTgt spid="13"/>
                                        </p:tgtEl>
                                        <p:attrNameLst>
                                          <p:attrName>ppt_h</p:attrName>
                                        </p:attrNameLst>
                                      </p:cBhvr>
                                      <p:tavLst>
                                        <p:tav tm="0">
                                          <p:val>
                                            <p:fltVal val="0"/>
                                          </p:val>
                                        </p:tav>
                                        <p:tav tm="100000">
                                          <p:val>
                                            <p:strVal val="#ppt_h"/>
                                          </p:val>
                                        </p:tav>
                                      </p:tavLst>
                                    </p:anim>
                                    <p:anim calcmode="lin" valueType="num">
                                      <p:cBhvr>
                                        <p:cTn id="32" dur="1000" fill="hold"/>
                                        <p:tgtEl>
                                          <p:spTgt spid="13"/>
                                        </p:tgtEl>
                                        <p:attrNameLst>
                                          <p:attrName>style.rotation</p:attrName>
                                        </p:attrNameLst>
                                      </p:cBhvr>
                                      <p:tavLst>
                                        <p:tav tm="0">
                                          <p:val>
                                            <p:fltVal val="360"/>
                                          </p:val>
                                        </p:tav>
                                        <p:tav tm="100000">
                                          <p:val>
                                            <p:fltVal val="0"/>
                                          </p:val>
                                        </p:tav>
                                      </p:tavLst>
                                    </p:anim>
                                    <p:animEffect transition="in" filter="fade">
                                      <p:cBhvr>
                                        <p:cTn id="33"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0"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533400" y="381000"/>
            <a:ext cx="8153400" cy="9144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Traditional Inference</a:t>
            </a:r>
            <a:endParaRPr lang="en-US" sz="4000" b="1" dirty="0">
              <a:solidFill>
                <a:srgbClr val="68007F">
                  <a:lumMod val="75000"/>
                </a:srgbClr>
              </a:solidFill>
              <a:latin typeface="Cambria" pitchFamily="18" charset="0"/>
            </a:endParaRPr>
          </a:p>
        </p:txBody>
      </p:sp>
      <p:graphicFrame>
        <p:nvGraphicFramePr>
          <p:cNvPr id="6" name="Object 5"/>
          <p:cNvGraphicFramePr>
            <a:graphicFrameLocks noChangeAspect="1"/>
          </p:cNvGraphicFramePr>
          <p:nvPr/>
        </p:nvGraphicFramePr>
        <p:xfrm>
          <a:off x="692150" y="1430338"/>
          <a:ext cx="1471613" cy="1617662"/>
        </p:xfrm>
        <a:graphic>
          <a:graphicData uri="http://schemas.openxmlformats.org/presentationml/2006/ole">
            <mc:AlternateContent xmlns:mc="http://schemas.openxmlformats.org/markup-compatibility/2006">
              <mc:Choice xmlns:v="urn:schemas-microsoft-com:vml" Requires="v">
                <p:oleObj spid="_x0000_s109588" name="Equation" r:id="rId5" imgW="634680" imgH="698400" progId="">
                  <p:embed/>
                </p:oleObj>
              </mc:Choice>
              <mc:Fallback>
                <p:oleObj name="Equation" r:id="rId5" imgW="634680" imgH="698400"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92150" y="1430338"/>
                        <a:ext cx="1471613" cy="16176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7" name="Picture 4"/>
          <p:cNvPicPr>
            <a:picLocks noChangeAspect="1" noChangeArrowheads="1"/>
          </p:cNvPicPr>
          <p:nvPr/>
        </p:nvPicPr>
        <p:blipFill>
          <a:blip r:embed="rId7" cstate="print"/>
          <a:srcRect/>
          <a:stretch>
            <a:fillRect/>
          </a:stretch>
        </p:blipFill>
        <p:spPr bwMode="auto">
          <a:xfrm>
            <a:off x="4038600" y="1389850"/>
            <a:ext cx="4495800" cy="5239550"/>
          </a:xfrm>
          <a:prstGeom prst="rect">
            <a:avLst/>
          </a:prstGeom>
          <a:noFill/>
          <a:ln w="9525">
            <a:noFill/>
            <a:miter lim="800000"/>
            <a:headEnd/>
            <a:tailEnd/>
          </a:ln>
        </p:spPr>
      </p:pic>
      <p:sp>
        <p:nvSpPr>
          <p:cNvPr id="8" name="5-Point Star 7"/>
          <p:cNvSpPr/>
          <p:nvPr/>
        </p:nvSpPr>
        <p:spPr>
          <a:xfrm>
            <a:off x="6964681" y="5105400"/>
            <a:ext cx="121919" cy="12013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381000" y="1066800"/>
            <a:ext cx="2286000" cy="369332"/>
          </a:xfrm>
          <a:prstGeom prst="rect">
            <a:avLst/>
          </a:prstGeom>
          <a:noFill/>
        </p:spPr>
        <p:txBody>
          <a:bodyPr wrap="square" rtlCol="0">
            <a:spAutoFit/>
          </a:bodyPr>
          <a:lstStyle/>
          <a:p>
            <a:r>
              <a:rPr lang="en-US" dirty="0" smtClean="0">
                <a:solidFill>
                  <a:schemeClr val="accent2"/>
                </a:solidFill>
              </a:rPr>
              <a:t>1. Which formula?</a:t>
            </a:r>
            <a:endParaRPr lang="en-US" dirty="0">
              <a:solidFill>
                <a:schemeClr val="accent2"/>
              </a:solidFill>
            </a:endParaRPr>
          </a:p>
        </p:txBody>
      </p:sp>
      <p:sp>
        <p:nvSpPr>
          <p:cNvPr id="11" name="TextBox 10"/>
          <p:cNvSpPr txBox="1"/>
          <p:nvPr/>
        </p:nvSpPr>
        <p:spPr>
          <a:xfrm>
            <a:off x="457200" y="3087469"/>
            <a:ext cx="2971800" cy="646331"/>
          </a:xfrm>
          <a:prstGeom prst="rect">
            <a:avLst/>
          </a:prstGeom>
          <a:noFill/>
        </p:spPr>
        <p:txBody>
          <a:bodyPr wrap="square" rtlCol="0">
            <a:spAutoFit/>
          </a:bodyPr>
          <a:lstStyle/>
          <a:p>
            <a:r>
              <a:rPr lang="en-US" dirty="0" smtClean="0">
                <a:solidFill>
                  <a:schemeClr val="accent2"/>
                </a:solidFill>
              </a:rPr>
              <a:t>2. Calculate numbers and plug into formula</a:t>
            </a:r>
            <a:endParaRPr lang="en-US" dirty="0">
              <a:solidFill>
                <a:schemeClr val="accent2"/>
              </a:solidFill>
            </a:endParaRPr>
          </a:p>
        </p:txBody>
      </p:sp>
      <p:sp>
        <p:nvSpPr>
          <p:cNvPr id="12" name="TextBox 11"/>
          <p:cNvSpPr txBox="1"/>
          <p:nvPr/>
        </p:nvSpPr>
        <p:spPr>
          <a:xfrm>
            <a:off x="381000" y="5117068"/>
            <a:ext cx="3733800" cy="369332"/>
          </a:xfrm>
          <a:prstGeom prst="rect">
            <a:avLst/>
          </a:prstGeom>
          <a:noFill/>
        </p:spPr>
        <p:txBody>
          <a:bodyPr wrap="square" rtlCol="0">
            <a:spAutoFit/>
          </a:bodyPr>
          <a:lstStyle/>
          <a:p>
            <a:r>
              <a:rPr lang="en-US" dirty="0" smtClean="0">
                <a:solidFill>
                  <a:schemeClr val="accent2"/>
                </a:solidFill>
              </a:rPr>
              <a:t>3. Plug into calculator</a:t>
            </a:r>
            <a:endParaRPr lang="en-US" dirty="0">
              <a:solidFill>
                <a:schemeClr val="accent2"/>
              </a:solidFill>
            </a:endParaRPr>
          </a:p>
        </p:txBody>
      </p:sp>
      <p:sp>
        <p:nvSpPr>
          <p:cNvPr id="13" name="TextBox 12"/>
          <p:cNvSpPr txBox="1"/>
          <p:nvPr/>
        </p:nvSpPr>
        <p:spPr>
          <a:xfrm>
            <a:off x="2819400" y="1066800"/>
            <a:ext cx="4191000" cy="369332"/>
          </a:xfrm>
          <a:prstGeom prst="rect">
            <a:avLst/>
          </a:prstGeom>
          <a:noFill/>
        </p:spPr>
        <p:txBody>
          <a:bodyPr wrap="square" rtlCol="0">
            <a:spAutoFit/>
          </a:bodyPr>
          <a:lstStyle/>
          <a:p>
            <a:r>
              <a:rPr lang="en-US" dirty="0" smtClean="0">
                <a:solidFill>
                  <a:schemeClr val="accent2"/>
                </a:solidFill>
              </a:rPr>
              <a:t>4. Which theoretical distribution?</a:t>
            </a:r>
            <a:endParaRPr lang="en-US" dirty="0">
              <a:solidFill>
                <a:schemeClr val="accent2"/>
              </a:solidFill>
            </a:endParaRPr>
          </a:p>
        </p:txBody>
      </p:sp>
      <p:sp>
        <p:nvSpPr>
          <p:cNvPr id="14" name="TextBox 13"/>
          <p:cNvSpPr txBox="1"/>
          <p:nvPr/>
        </p:nvSpPr>
        <p:spPr>
          <a:xfrm>
            <a:off x="2819400" y="1600200"/>
            <a:ext cx="990600" cy="369332"/>
          </a:xfrm>
          <a:prstGeom prst="rect">
            <a:avLst/>
          </a:prstGeom>
          <a:noFill/>
        </p:spPr>
        <p:txBody>
          <a:bodyPr wrap="square" rtlCol="0">
            <a:spAutoFit/>
          </a:bodyPr>
          <a:lstStyle/>
          <a:p>
            <a:r>
              <a:rPr lang="en-US" dirty="0" smtClean="0">
                <a:solidFill>
                  <a:schemeClr val="accent2"/>
                </a:solidFill>
              </a:rPr>
              <a:t>5. </a:t>
            </a:r>
            <a:r>
              <a:rPr lang="en-US" dirty="0" err="1" smtClean="0">
                <a:solidFill>
                  <a:schemeClr val="accent2"/>
                </a:solidFill>
              </a:rPr>
              <a:t>df</a:t>
            </a:r>
            <a:r>
              <a:rPr lang="en-US" dirty="0" smtClean="0">
                <a:solidFill>
                  <a:schemeClr val="accent2"/>
                </a:solidFill>
              </a:rPr>
              <a:t>?</a:t>
            </a:r>
            <a:endParaRPr lang="en-US" dirty="0">
              <a:solidFill>
                <a:schemeClr val="accent2"/>
              </a:solidFill>
            </a:endParaRPr>
          </a:p>
        </p:txBody>
      </p:sp>
      <p:sp>
        <p:nvSpPr>
          <p:cNvPr id="15" name="TextBox 14"/>
          <p:cNvSpPr txBox="1"/>
          <p:nvPr/>
        </p:nvSpPr>
        <p:spPr>
          <a:xfrm>
            <a:off x="2819400" y="1981200"/>
            <a:ext cx="1066800" cy="646331"/>
          </a:xfrm>
          <a:prstGeom prst="rect">
            <a:avLst/>
          </a:prstGeom>
          <a:noFill/>
        </p:spPr>
        <p:txBody>
          <a:bodyPr wrap="square" rtlCol="0">
            <a:spAutoFit/>
          </a:bodyPr>
          <a:lstStyle/>
          <a:p>
            <a:r>
              <a:rPr lang="en-US" dirty="0" smtClean="0">
                <a:solidFill>
                  <a:schemeClr val="accent2"/>
                </a:solidFill>
              </a:rPr>
              <a:t>6. find p-value</a:t>
            </a:r>
            <a:endParaRPr lang="en-US" dirty="0">
              <a:solidFill>
                <a:schemeClr val="accent2"/>
              </a:solidFill>
            </a:endParaRPr>
          </a:p>
        </p:txBody>
      </p:sp>
      <p:sp>
        <p:nvSpPr>
          <p:cNvPr id="16" name="Right Arrow 15"/>
          <p:cNvSpPr/>
          <p:nvPr/>
        </p:nvSpPr>
        <p:spPr>
          <a:xfrm>
            <a:off x="3962400" y="5257800"/>
            <a:ext cx="2286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Up Arrow 16"/>
          <p:cNvSpPr/>
          <p:nvPr/>
        </p:nvSpPr>
        <p:spPr>
          <a:xfrm>
            <a:off x="7010400" y="1905000"/>
            <a:ext cx="76200" cy="1524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9" name="Object 18"/>
          <p:cNvGraphicFramePr>
            <a:graphicFrameLocks noChangeAspect="1"/>
          </p:cNvGraphicFramePr>
          <p:nvPr>
            <p:extLst>
              <p:ext uri="{D42A27DB-BD31-4B8C-83A1-F6EECF244321}">
                <p14:modId xmlns:p14="http://schemas.microsoft.com/office/powerpoint/2010/main" val="671454644"/>
              </p:ext>
            </p:extLst>
          </p:nvPr>
        </p:nvGraphicFramePr>
        <p:xfrm>
          <a:off x="625475" y="3730625"/>
          <a:ext cx="2498725" cy="1417097"/>
        </p:xfrm>
        <a:graphic>
          <a:graphicData uri="http://schemas.openxmlformats.org/presentationml/2006/ole">
            <mc:AlternateContent xmlns:mc="http://schemas.openxmlformats.org/markup-compatibility/2006">
              <mc:Choice xmlns:v="urn:schemas-microsoft-com:vml" Requires="v">
                <p:oleObj spid="_x0000_s109589" name="Equation" r:id="rId8" imgW="1143000" imgH="647640" progId="Equation.DSMT4">
                  <p:embed/>
                </p:oleObj>
              </mc:Choice>
              <mc:Fallback>
                <p:oleObj name="Equation" r:id="rId8" imgW="1143000" imgH="647640" progId="Equation.DSMT4">
                  <p:embed/>
                  <p:pic>
                    <p:nvPicPr>
                      <p:cNvPr id="0" name=""/>
                      <p:cNvPicPr>
                        <a:picLocks noChangeAspect="1" noChangeArrowheads="1"/>
                      </p:cNvPicPr>
                      <p:nvPr/>
                    </p:nvPicPr>
                    <p:blipFill>
                      <a:blip r:embed="rId9"/>
                      <a:srcRect/>
                      <a:stretch>
                        <a:fillRect/>
                      </a:stretch>
                    </p:blipFill>
                    <p:spPr bwMode="auto">
                      <a:xfrm>
                        <a:off x="625475" y="3730625"/>
                        <a:ext cx="2498725" cy="1417097"/>
                      </a:xfrm>
                      <a:prstGeom prst="rect">
                        <a:avLst/>
                      </a:prstGeom>
                      <a:noFill/>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2112280472"/>
              </p:ext>
            </p:extLst>
          </p:nvPr>
        </p:nvGraphicFramePr>
        <p:xfrm>
          <a:off x="609600" y="5486400"/>
          <a:ext cx="1066800" cy="439271"/>
        </p:xfrm>
        <a:graphic>
          <a:graphicData uri="http://schemas.openxmlformats.org/presentationml/2006/ole">
            <mc:AlternateContent xmlns:mc="http://schemas.openxmlformats.org/markup-compatibility/2006">
              <mc:Choice xmlns:v="urn:schemas-microsoft-com:vml" Requires="v">
                <p:oleObj spid="_x0000_s109590" name="Equation" r:id="rId10" imgW="431640" imgH="177480" progId="Equation.DSMT4">
                  <p:embed/>
                </p:oleObj>
              </mc:Choice>
              <mc:Fallback>
                <p:oleObj name="Equation" r:id="rId10" imgW="431640" imgH="177480" progId="Equation.DSMT4">
                  <p:embed/>
                  <p:pic>
                    <p:nvPicPr>
                      <p:cNvPr id="0" name=""/>
                      <p:cNvPicPr>
                        <a:picLocks noChangeAspect="1" noChangeArrowheads="1"/>
                      </p:cNvPicPr>
                      <p:nvPr/>
                    </p:nvPicPr>
                    <p:blipFill>
                      <a:blip r:embed="rId11"/>
                      <a:srcRect/>
                      <a:stretch>
                        <a:fillRect/>
                      </a:stretch>
                    </p:blipFill>
                    <p:spPr bwMode="auto">
                      <a:xfrm>
                        <a:off x="609600" y="5486400"/>
                        <a:ext cx="1066800" cy="43927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 name="TextBox 17"/>
          <p:cNvSpPr txBox="1"/>
          <p:nvPr/>
        </p:nvSpPr>
        <p:spPr>
          <a:xfrm>
            <a:off x="2247900" y="2627531"/>
            <a:ext cx="3276600" cy="369332"/>
          </a:xfrm>
          <a:prstGeom prst="rect">
            <a:avLst/>
          </a:prstGeom>
          <a:solidFill>
            <a:schemeClr val="bg1"/>
          </a:solidFill>
          <a:ln>
            <a:solidFill>
              <a:srgbClr val="7030A0"/>
            </a:solidFill>
          </a:ln>
        </p:spPr>
        <p:txBody>
          <a:bodyPr wrap="square" rtlCol="0">
            <a:spAutoFit/>
          </a:bodyPr>
          <a:lstStyle/>
          <a:p>
            <a:r>
              <a:rPr lang="en-US" dirty="0" smtClean="0">
                <a:solidFill>
                  <a:schemeClr val="accent4"/>
                </a:solidFill>
              </a:rPr>
              <a:t>0.005 &lt; p-value &lt; 0.01</a:t>
            </a:r>
            <a:endParaRPr lang="en-US" dirty="0">
              <a:solidFill>
                <a:schemeClr val="accent4"/>
              </a:solidFill>
            </a:endParaRPr>
          </a:p>
        </p:txBody>
      </p:sp>
      <p:sp>
        <p:nvSpPr>
          <p:cNvPr id="21" name="TextBox 20"/>
          <p:cNvSpPr txBox="1"/>
          <p:nvPr/>
        </p:nvSpPr>
        <p:spPr>
          <a:xfrm>
            <a:off x="3238500" y="3149263"/>
            <a:ext cx="4152900" cy="584775"/>
          </a:xfrm>
          <a:prstGeom prst="rect">
            <a:avLst/>
          </a:prstGeom>
          <a:solidFill>
            <a:schemeClr val="bg1"/>
          </a:solidFill>
          <a:ln>
            <a:solidFill>
              <a:srgbClr val="7030A0"/>
            </a:solidFill>
          </a:ln>
        </p:spPr>
        <p:txBody>
          <a:bodyPr wrap="square" rtlCol="0">
            <a:spAutoFit/>
          </a:bodyPr>
          <a:lstStyle/>
          <a:p>
            <a:r>
              <a:rPr lang="en-US" sz="1600" dirty="0" smtClean="0">
                <a:solidFill>
                  <a:srgbClr val="FF0000"/>
                </a:solidFill>
                <a:latin typeface="Courier New" pitchFamily="49" charset="0"/>
                <a:cs typeface="Courier New" pitchFamily="49" charset="0"/>
              </a:rPr>
              <a:t>&gt; </a:t>
            </a:r>
            <a:r>
              <a:rPr lang="en-US" sz="1600" dirty="0" err="1" smtClean="0">
                <a:solidFill>
                  <a:srgbClr val="FF0000"/>
                </a:solidFill>
                <a:latin typeface="Courier New" pitchFamily="49" charset="0"/>
                <a:cs typeface="Courier New" pitchFamily="49" charset="0"/>
              </a:rPr>
              <a:t>pt</a:t>
            </a:r>
            <a:r>
              <a:rPr lang="en-US" sz="1600" dirty="0" smtClean="0">
                <a:solidFill>
                  <a:srgbClr val="FF0000"/>
                </a:solidFill>
                <a:latin typeface="Courier New" pitchFamily="49" charset="0"/>
                <a:cs typeface="Courier New" pitchFamily="49" charset="0"/>
              </a:rPr>
              <a:t>(2.65</a:t>
            </a:r>
            <a:r>
              <a:rPr lang="en-US" sz="1600" dirty="0">
                <a:solidFill>
                  <a:srgbClr val="FF0000"/>
                </a:solidFill>
                <a:latin typeface="Courier New" pitchFamily="49" charset="0"/>
                <a:cs typeface="Courier New" pitchFamily="49" charset="0"/>
              </a:rPr>
              <a:t>, 33, </a:t>
            </a:r>
            <a:r>
              <a:rPr lang="en-US" sz="1600" dirty="0" err="1" smtClean="0">
                <a:solidFill>
                  <a:srgbClr val="FF0000"/>
                </a:solidFill>
                <a:latin typeface="Courier New" pitchFamily="49" charset="0"/>
                <a:cs typeface="Courier New" pitchFamily="49" charset="0"/>
              </a:rPr>
              <a:t>lower.tail</a:t>
            </a:r>
            <a:r>
              <a:rPr lang="en-US" sz="1600" dirty="0" smtClean="0">
                <a:solidFill>
                  <a:srgbClr val="FF0000"/>
                </a:solidFill>
                <a:latin typeface="Courier New" pitchFamily="49" charset="0"/>
                <a:cs typeface="Courier New" pitchFamily="49" charset="0"/>
              </a:rPr>
              <a:t>=FALSE)</a:t>
            </a:r>
          </a:p>
          <a:p>
            <a:r>
              <a:rPr lang="en-US" sz="1600" dirty="0" smtClean="0">
                <a:solidFill>
                  <a:srgbClr val="002060"/>
                </a:solidFill>
                <a:latin typeface="Courier New" pitchFamily="49" charset="0"/>
                <a:cs typeface="Courier New" pitchFamily="49" charset="0"/>
              </a:rPr>
              <a:t>[1</a:t>
            </a:r>
            <a:r>
              <a:rPr lang="en-US" sz="1600" dirty="0">
                <a:solidFill>
                  <a:srgbClr val="002060"/>
                </a:solidFill>
                <a:latin typeface="Courier New" pitchFamily="49" charset="0"/>
                <a:cs typeface="Courier New" pitchFamily="49" charset="0"/>
              </a:rPr>
              <a:t>] 0.006130769</a:t>
            </a:r>
          </a:p>
        </p:txBody>
      </p:sp>
    </p:spTree>
    <p:custDataLst>
      <p:tags r:id="rId2"/>
    </p:custDataLst>
    <p:extLst>
      <p:ext uri="{BB962C8B-B14F-4D97-AF65-F5344CB8AC3E}">
        <p14:creationId xmlns:p14="http://schemas.microsoft.com/office/powerpoint/2010/main" val="36492820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381000"/>
            <a:ext cx="8153400" cy="1219200"/>
          </a:xfrm>
          <a:prstGeom prst="rect">
            <a:avLst/>
          </a:prstGeom>
        </p:spPr>
        <p:txBody>
          <a:bodyPr/>
          <a:lstStyle/>
          <a:p>
            <a:pPr lvl="0" algn="ctr">
              <a:spcBef>
                <a:spcPct val="0"/>
              </a:spcBef>
              <a:defRPr/>
            </a:pPr>
            <a:r>
              <a:rPr lang="en-US" sz="4000" b="1" dirty="0" smtClean="0">
                <a:solidFill>
                  <a:srgbClr val="68007F">
                    <a:lumMod val="75000"/>
                  </a:srgbClr>
                </a:solidFill>
                <a:latin typeface="Cambria" pitchFamily="18" charset="0"/>
              </a:rPr>
              <a:t>Mind-Set and Weight Loss</a:t>
            </a:r>
          </a:p>
          <a:p>
            <a:pPr lvl="0" algn="ctr">
              <a:spcBef>
                <a:spcPct val="0"/>
              </a:spcBef>
              <a:defRPr/>
            </a:pPr>
            <a:r>
              <a:rPr lang="en-US" sz="4000" b="1" dirty="0" smtClean="0">
                <a:solidFill>
                  <a:srgbClr val="68007F">
                    <a:lumMod val="75000"/>
                  </a:srgbClr>
                </a:solidFill>
                <a:latin typeface="Cambria" pitchFamily="18" charset="0"/>
              </a:rPr>
              <a:t>The Conclusion!</a:t>
            </a:r>
            <a:endParaRPr lang="en-US" sz="3600" b="1" dirty="0">
              <a:solidFill>
                <a:srgbClr val="68007F">
                  <a:lumMod val="75000"/>
                </a:srgbClr>
              </a:solidFill>
              <a:latin typeface="Cambria" pitchFamily="18" charset="0"/>
            </a:endParaRPr>
          </a:p>
        </p:txBody>
      </p:sp>
      <p:sp>
        <p:nvSpPr>
          <p:cNvPr id="14" name="TextBox 13"/>
          <p:cNvSpPr txBox="1"/>
          <p:nvPr/>
        </p:nvSpPr>
        <p:spPr>
          <a:xfrm>
            <a:off x="609600" y="1935540"/>
            <a:ext cx="7848600" cy="1569660"/>
          </a:xfrm>
          <a:prstGeom prst="rect">
            <a:avLst/>
          </a:prstGeom>
          <a:noFill/>
        </p:spPr>
        <p:txBody>
          <a:bodyPr wrap="square" rtlCol="0">
            <a:spAutoFit/>
          </a:bodyPr>
          <a:lstStyle/>
          <a:p>
            <a:r>
              <a:rPr lang="en-US" sz="3200" dirty="0" smtClean="0">
                <a:latin typeface="Cambria" pitchFamily="18" charset="0"/>
              </a:rPr>
              <a:t>The results seen in the experiment are very unlikely to happen just by random chance (just 6 out of 1000!)</a:t>
            </a:r>
            <a:endParaRPr lang="en-US" sz="3200" dirty="0">
              <a:latin typeface="Cambria" pitchFamily="18" charset="0"/>
            </a:endParaRPr>
          </a:p>
        </p:txBody>
      </p:sp>
      <p:sp>
        <p:nvSpPr>
          <p:cNvPr id="15" name="TextBox 14"/>
          <p:cNvSpPr txBox="1"/>
          <p:nvPr/>
        </p:nvSpPr>
        <p:spPr>
          <a:xfrm>
            <a:off x="838200" y="3581400"/>
            <a:ext cx="7391400" cy="2554545"/>
          </a:xfrm>
          <a:prstGeom prst="rect">
            <a:avLst/>
          </a:prstGeom>
          <a:noFill/>
        </p:spPr>
        <p:txBody>
          <a:bodyPr wrap="square" rtlCol="0">
            <a:spAutoFit/>
          </a:bodyPr>
          <a:lstStyle/>
          <a:p>
            <a:r>
              <a:rPr lang="en-US" sz="3200" b="1" i="1" dirty="0" smtClean="0">
                <a:solidFill>
                  <a:schemeClr val="accent2"/>
                </a:solidFill>
                <a:latin typeface="Cambria" pitchFamily="18" charset="0"/>
              </a:rPr>
              <a:t>We have strong evidence that the information actually caused the informed maids to lose more weight!</a:t>
            </a:r>
          </a:p>
          <a:p>
            <a:endParaRPr lang="en-US" sz="3200" b="1" i="1" dirty="0">
              <a:solidFill>
                <a:schemeClr val="accent2"/>
              </a:solidFill>
              <a:latin typeface="Cambria" pitchFamily="18" charset="0"/>
            </a:endParaRPr>
          </a:p>
          <a:p>
            <a:r>
              <a:rPr lang="en-US" sz="3200" b="1" i="1" dirty="0" smtClean="0">
                <a:solidFill>
                  <a:schemeClr val="accent2"/>
                </a:solidFill>
                <a:latin typeface="Cambria" pitchFamily="18" charset="0"/>
              </a:rPr>
              <a:t>In other words, MIND-SET MATTERS!</a:t>
            </a:r>
            <a:endParaRPr lang="en-US" sz="3200" b="1" i="1" dirty="0">
              <a:solidFill>
                <a:schemeClr val="accent2"/>
              </a:solidFill>
              <a:latin typeface="Cambria" pitchFamily="18" charset="0"/>
            </a:endParaRPr>
          </a:p>
        </p:txBody>
      </p:sp>
    </p:spTree>
    <p:custDataLst>
      <p:tags r:id="rId1"/>
    </p:custDataLst>
    <p:extLst>
      <p:ext uri="{BB962C8B-B14F-4D97-AF65-F5344CB8AC3E}">
        <p14:creationId xmlns:p14="http://schemas.microsoft.com/office/powerpoint/2010/main" val="2197189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381000"/>
            <a:ext cx="8153400" cy="1219200"/>
          </a:xfrm>
          <a:prstGeom prst="rect">
            <a:avLst/>
          </a:prstGeom>
        </p:spPr>
        <p:txBody>
          <a:bodyPr/>
          <a:lstStyle/>
          <a:p>
            <a:pPr lvl="0" algn="ctr">
              <a:spcBef>
                <a:spcPct val="0"/>
              </a:spcBef>
              <a:defRPr/>
            </a:pPr>
            <a:r>
              <a:rPr lang="en-US" sz="4000" b="1" dirty="0" smtClean="0">
                <a:solidFill>
                  <a:srgbClr val="68007F">
                    <a:lumMod val="75000"/>
                  </a:srgbClr>
                </a:solidFill>
                <a:latin typeface="Cambria" pitchFamily="18" charset="0"/>
              </a:rPr>
              <a:t>Simulation </a:t>
            </a:r>
            <a:r>
              <a:rPr lang="en-US" sz="4000" b="1" dirty="0" err="1" smtClean="0">
                <a:solidFill>
                  <a:srgbClr val="68007F">
                    <a:lumMod val="75000"/>
                  </a:srgbClr>
                </a:solidFill>
                <a:latin typeface="Cambria" pitchFamily="18" charset="0"/>
              </a:rPr>
              <a:t>vs</a:t>
            </a:r>
            <a:r>
              <a:rPr lang="en-US" sz="4000" b="1" dirty="0" smtClean="0">
                <a:solidFill>
                  <a:srgbClr val="68007F">
                    <a:lumMod val="75000"/>
                  </a:srgbClr>
                </a:solidFill>
                <a:latin typeface="Cambria" pitchFamily="18" charset="0"/>
              </a:rPr>
              <a:t> Traditional</a:t>
            </a:r>
            <a:endParaRPr lang="en-US" sz="3600" b="1" dirty="0">
              <a:solidFill>
                <a:srgbClr val="68007F">
                  <a:lumMod val="75000"/>
                </a:srgbClr>
              </a:solidFill>
              <a:latin typeface="Cambria" pitchFamily="18" charset="0"/>
            </a:endParaRPr>
          </a:p>
        </p:txBody>
      </p:sp>
      <p:sp>
        <p:nvSpPr>
          <p:cNvPr id="5" name="TextBox 4"/>
          <p:cNvSpPr txBox="1"/>
          <p:nvPr/>
        </p:nvSpPr>
        <p:spPr>
          <a:xfrm>
            <a:off x="457200" y="967800"/>
            <a:ext cx="8153400" cy="5509200"/>
          </a:xfrm>
          <a:prstGeom prst="rect">
            <a:avLst/>
          </a:prstGeom>
          <a:noFill/>
        </p:spPr>
        <p:txBody>
          <a:bodyPr wrap="square" rtlCol="0">
            <a:spAutoFit/>
          </a:bodyPr>
          <a:lstStyle/>
          <a:p>
            <a:pPr>
              <a:buFont typeface="Arial" pitchFamily="34" charset="0"/>
              <a:buChar char="•"/>
            </a:pPr>
            <a:r>
              <a:rPr lang="en-US" sz="2800" dirty="0">
                <a:solidFill>
                  <a:prstClr val="black"/>
                </a:solidFill>
                <a:latin typeface="Cambria" pitchFamily="18" charset="0"/>
                <a:cs typeface="Times New Roman" pitchFamily="18" charset="0"/>
              </a:rPr>
              <a:t> </a:t>
            </a:r>
            <a:r>
              <a:rPr lang="en-US" sz="3200" dirty="0" smtClean="0">
                <a:solidFill>
                  <a:prstClr val="black"/>
                </a:solidFill>
                <a:latin typeface="Cambria" pitchFamily="18" charset="0"/>
                <a:cs typeface="Times New Roman" pitchFamily="18" charset="0"/>
              </a:rPr>
              <a:t>Simulation methods </a:t>
            </a:r>
          </a:p>
          <a:p>
            <a:pPr lvl="1">
              <a:buFont typeface="Arial" pitchFamily="34" charset="0"/>
              <a:buChar char="•"/>
            </a:pPr>
            <a:r>
              <a:rPr lang="en-US" sz="3200" dirty="0" smtClean="0">
                <a:solidFill>
                  <a:prstClr val="black"/>
                </a:solidFill>
                <a:latin typeface="Cambria" pitchFamily="18" charset="0"/>
                <a:cs typeface="Times New Roman" pitchFamily="18" charset="0"/>
              </a:rPr>
              <a:t> intrinsically connected to concepts</a:t>
            </a:r>
          </a:p>
          <a:p>
            <a:pPr lvl="1">
              <a:buFont typeface="Arial" pitchFamily="34" charset="0"/>
              <a:buChar char="•"/>
            </a:pPr>
            <a:r>
              <a:rPr lang="en-US" sz="3200" dirty="0" smtClean="0">
                <a:solidFill>
                  <a:prstClr val="black"/>
                </a:solidFill>
                <a:latin typeface="Cambria" pitchFamily="18" charset="0"/>
                <a:cs typeface="Times New Roman" pitchFamily="18" charset="0"/>
              </a:rPr>
              <a:t> same procedure applies to all statistics</a:t>
            </a:r>
          </a:p>
          <a:p>
            <a:pPr lvl="1">
              <a:buFont typeface="Arial" pitchFamily="34" charset="0"/>
              <a:buChar char="•"/>
            </a:pPr>
            <a:r>
              <a:rPr lang="en-US" sz="3200" dirty="0" smtClean="0">
                <a:solidFill>
                  <a:prstClr val="black"/>
                </a:solidFill>
                <a:latin typeface="Cambria" pitchFamily="18" charset="0"/>
                <a:cs typeface="Times New Roman" pitchFamily="18" charset="0"/>
              </a:rPr>
              <a:t> no conditions to check</a:t>
            </a:r>
          </a:p>
          <a:p>
            <a:pPr lvl="1">
              <a:buFont typeface="Arial" pitchFamily="34" charset="0"/>
              <a:buChar char="•"/>
            </a:pPr>
            <a:r>
              <a:rPr lang="en-US" sz="3200" dirty="0" smtClean="0">
                <a:solidFill>
                  <a:prstClr val="black"/>
                </a:solidFill>
                <a:latin typeface="Cambria" pitchFamily="18" charset="0"/>
                <a:cs typeface="Times New Roman" pitchFamily="18" charset="0"/>
              </a:rPr>
              <a:t> minimal background knowledge needed</a:t>
            </a:r>
          </a:p>
          <a:p>
            <a:pPr lvl="1"/>
            <a:endParaRPr lang="en-US" sz="3200" dirty="0" smtClean="0">
              <a:solidFill>
                <a:prstClr val="black"/>
              </a:solidFill>
              <a:latin typeface="Cambria" pitchFamily="18" charset="0"/>
              <a:cs typeface="Times New Roman" pitchFamily="18" charset="0"/>
            </a:endParaRPr>
          </a:p>
          <a:p>
            <a:pPr>
              <a:buFont typeface="Arial" pitchFamily="34" charset="0"/>
              <a:buChar char="•"/>
            </a:pPr>
            <a:r>
              <a:rPr lang="en-US" sz="3200" dirty="0" smtClean="0">
                <a:solidFill>
                  <a:prstClr val="black"/>
                </a:solidFill>
                <a:latin typeface="Cambria" pitchFamily="18" charset="0"/>
                <a:cs typeface="Times New Roman" pitchFamily="18" charset="0"/>
              </a:rPr>
              <a:t> Traditional methods (normal and t based)</a:t>
            </a:r>
          </a:p>
          <a:p>
            <a:pPr lvl="1">
              <a:buFont typeface="Arial" pitchFamily="34" charset="0"/>
              <a:buChar char="•"/>
            </a:pPr>
            <a:r>
              <a:rPr lang="en-US" sz="3200" dirty="0" smtClean="0">
                <a:solidFill>
                  <a:prstClr val="black"/>
                </a:solidFill>
                <a:latin typeface="Cambria" pitchFamily="18" charset="0"/>
                <a:cs typeface="Times New Roman" pitchFamily="18" charset="0"/>
              </a:rPr>
              <a:t> familiarity expected after intro stats</a:t>
            </a:r>
          </a:p>
          <a:p>
            <a:pPr lvl="1">
              <a:buFont typeface="Arial" pitchFamily="34" charset="0"/>
              <a:buChar char="•"/>
            </a:pPr>
            <a:r>
              <a:rPr lang="en-US" sz="3200" dirty="0" smtClean="0">
                <a:solidFill>
                  <a:prstClr val="black"/>
                </a:solidFill>
                <a:latin typeface="Cambria" pitchFamily="18" charset="0"/>
                <a:cs typeface="Times New Roman" pitchFamily="18" charset="0"/>
              </a:rPr>
              <a:t> needed for future statistics classes</a:t>
            </a:r>
          </a:p>
          <a:p>
            <a:pPr lvl="1">
              <a:buFont typeface="Arial" pitchFamily="34" charset="0"/>
              <a:buChar char="•"/>
            </a:pPr>
            <a:r>
              <a:rPr lang="en-US" sz="3200" dirty="0" smtClean="0">
                <a:solidFill>
                  <a:prstClr val="black"/>
                </a:solidFill>
                <a:latin typeface="Cambria" pitchFamily="18" charset="0"/>
                <a:cs typeface="Times New Roman" pitchFamily="18" charset="0"/>
              </a:rPr>
              <a:t> only summary statistics are needed</a:t>
            </a:r>
          </a:p>
          <a:p>
            <a:pPr lvl="1">
              <a:buFont typeface="Arial" pitchFamily="34" charset="0"/>
              <a:buChar char="•"/>
            </a:pPr>
            <a:r>
              <a:rPr lang="en-US" sz="3200" dirty="0" smtClean="0">
                <a:solidFill>
                  <a:prstClr val="black"/>
                </a:solidFill>
                <a:latin typeface="Cambria" pitchFamily="18" charset="0"/>
                <a:cs typeface="Times New Roman" pitchFamily="18" charset="0"/>
              </a:rPr>
              <a:t> insight from standard error</a:t>
            </a:r>
            <a:endParaRPr lang="en-US" sz="2800" dirty="0">
              <a:solidFill>
                <a:prstClr val="black"/>
              </a:solidFill>
              <a:cs typeface="Times New Roman" pitchFamily="1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2"/>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381000"/>
            <a:ext cx="8153400" cy="1219200"/>
          </a:xfrm>
          <a:prstGeom prst="rect">
            <a:avLst/>
          </a:prstGeom>
        </p:spPr>
        <p:txBody>
          <a:bodyPr/>
          <a:lstStyle/>
          <a:p>
            <a:pPr lvl="0" algn="ctr">
              <a:spcBef>
                <a:spcPct val="0"/>
              </a:spcBef>
              <a:defRPr/>
            </a:pPr>
            <a:r>
              <a:rPr lang="en-US" sz="4000" b="1" dirty="0" smtClean="0">
                <a:solidFill>
                  <a:srgbClr val="68007F">
                    <a:lumMod val="75000"/>
                  </a:srgbClr>
                </a:solidFill>
                <a:latin typeface="Cambria" pitchFamily="18" charset="0"/>
              </a:rPr>
              <a:t>Simulation AND Traditional?</a:t>
            </a:r>
            <a:endParaRPr lang="en-US" sz="3600" b="1" dirty="0">
              <a:solidFill>
                <a:srgbClr val="68007F">
                  <a:lumMod val="75000"/>
                </a:srgbClr>
              </a:solidFill>
              <a:latin typeface="Cambria" pitchFamily="18" charset="0"/>
            </a:endParaRPr>
          </a:p>
        </p:txBody>
      </p:sp>
      <p:sp>
        <p:nvSpPr>
          <p:cNvPr id="5" name="TextBox 4"/>
          <p:cNvSpPr txBox="1"/>
          <p:nvPr/>
        </p:nvSpPr>
        <p:spPr>
          <a:xfrm>
            <a:off x="457200" y="1307604"/>
            <a:ext cx="8153400" cy="6617196"/>
          </a:xfrm>
          <a:prstGeom prst="rect">
            <a:avLst/>
          </a:prstGeom>
          <a:noFill/>
        </p:spPr>
        <p:txBody>
          <a:bodyPr wrap="square" rtlCol="0">
            <a:spAutoFit/>
          </a:bodyPr>
          <a:lstStyle/>
          <a:p>
            <a:pPr>
              <a:spcAft>
                <a:spcPts val="1800"/>
              </a:spcAft>
              <a:buFont typeface="Arial" pitchFamily="34" charset="0"/>
              <a:buChar char="•"/>
            </a:pPr>
            <a:r>
              <a:rPr lang="en-US" sz="2800" dirty="0">
                <a:solidFill>
                  <a:prstClr val="black"/>
                </a:solidFill>
                <a:latin typeface="Cambria" pitchFamily="18" charset="0"/>
                <a:cs typeface="Times New Roman" pitchFamily="18" charset="0"/>
              </a:rPr>
              <a:t> </a:t>
            </a:r>
            <a:r>
              <a:rPr lang="en-US" sz="2800" dirty="0" smtClean="0">
                <a:solidFill>
                  <a:prstClr val="black"/>
                </a:solidFill>
                <a:latin typeface="Cambria" pitchFamily="18" charset="0"/>
                <a:cs typeface="Times New Roman" pitchFamily="18" charset="0"/>
              </a:rPr>
              <a:t>Our book </a:t>
            </a:r>
            <a:r>
              <a:rPr lang="en-US" sz="2800" i="1" dirty="0" smtClean="0">
                <a:solidFill>
                  <a:prstClr val="black"/>
                </a:solidFill>
                <a:latin typeface="Cambria" pitchFamily="18" charset="0"/>
                <a:cs typeface="Times New Roman" pitchFamily="18" charset="0"/>
              </a:rPr>
              <a:t>introduces inference </a:t>
            </a:r>
            <a:r>
              <a:rPr lang="en-US" sz="2800" dirty="0" smtClean="0">
                <a:solidFill>
                  <a:prstClr val="black"/>
                </a:solidFill>
                <a:latin typeface="Cambria" pitchFamily="18" charset="0"/>
                <a:cs typeface="Times New Roman" pitchFamily="18" charset="0"/>
              </a:rPr>
              <a:t>with simulation methods, then covers the traditional methods</a:t>
            </a:r>
          </a:p>
          <a:p>
            <a:pPr>
              <a:spcAft>
                <a:spcPts val="1800"/>
              </a:spcAft>
              <a:buFont typeface="Arial" pitchFamily="34" charset="0"/>
              <a:buChar char="•"/>
            </a:pPr>
            <a:r>
              <a:rPr lang="en-US" sz="2800" dirty="0" smtClean="0">
                <a:solidFill>
                  <a:prstClr val="black"/>
                </a:solidFill>
                <a:latin typeface="Cambria" pitchFamily="18" charset="0"/>
                <a:cs typeface="Times New Roman" pitchFamily="18" charset="0"/>
              </a:rPr>
              <a:t> Students have seen the normal distribution appear repeatedly via simulation; use this common shape to motivate traditional inference</a:t>
            </a:r>
          </a:p>
          <a:p>
            <a:pPr>
              <a:spcAft>
                <a:spcPts val="1800"/>
              </a:spcAft>
              <a:buFont typeface="Arial" pitchFamily="34" charset="0"/>
              <a:buChar char="•"/>
            </a:pPr>
            <a:r>
              <a:rPr lang="en-US" sz="2800" dirty="0" smtClean="0">
                <a:solidFill>
                  <a:prstClr val="black"/>
                </a:solidFill>
                <a:latin typeface="Cambria" pitchFamily="18" charset="0"/>
                <a:cs typeface="Times New Roman" pitchFamily="18" charset="0"/>
              </a:rPr>
              <a:t> “Shortcut” formulas give the standard error, avoiding the need for thousands of simulations</a:t>
            </a:r>
          </a:p>
          <a:p>
            <a:pPr>
              <a:spcAft>
                <a:spcPts val="1800"/>
              </a:spcAft>
              <a:buFont typeface="Arial" pitchFamily="34" charset="0"/>
              <a:buChar char="•"/>
            </a:pPr>
            <a:r>
              <a:rPr lang="en-US" sz="2800" dirty="0" smtClean="0">
                <a:solidFill>
                  <a:prstClr val="black"/>
                </a:solidFill>
                <a:latin typeface="Cambria" pitchFamily="18" charset="0"/>
                <a:cs typeface="Times New Roman" pitchFamily="18" charset="0"/>
              </a:rPr>
              <a:t> Students already know the concepts, so can go relatively fast through the mechanics </a:t>
            </a:r>
          </a:p>
          <a:p>
            <a:endParaRPr lang="en-US" sz="2800" dirty="0" smtClean="0">
              <a:solidFill>
                <a:prstClr val="black"/>
              </a:solidFill>
              <a:cs typeface="Times New Roman" pitchFamily="18" charset="0"/>
            </a:endParaRPr>
          </a:p>
          <a:p>
            <a:pPr>
              <a:buFont typeface="Arial" pitchFamily="34" charset="0"/>
              <a:buChar char="•"/>
            </a:pPr>
            <a:endParaRPr lang="en-US" sz="2800" dirty="0" smtClean="0">
              <a:solidFill>
                <a:prstClr val="black"/>
              </a:solidFill>
              <a:cs typeface="Times New Roman" pitchFamily="18" charset="0"/>
            </a:endParaRPr>
          </a:p>
          <a:p>
            <a:pPr>
              <a:buFont typeface="Arial" pitchFamily="34" charset="0"/>
              <a:buChar char="•"/>
            </a:pPr>
            <a:endParaRPr lang="en-US" sz="2800" dirty="0">
              <a:solidFill>
                <a:prstClr val="black"/>
              </a:solidFill>
              <a:cs typeface="Times New Roman" pitchFamily="18" charset="0"/>
            </a:endParaRPr>
          </a:p>
          <a:p>
            <a:endParaRPr lang="en-US" sz="2800" dirty="0">
              <a:solidFill>
                <a:prstClr val="black"/>
              </a:solidFill>
              <a:cs typeface="Times New Roman" pitchFamily="1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381000"/>
            <a:ext cx="8153400" cy="1219200"/>
          </a:xfrm>
          <a:prstGeom prst="rect">
            <a:avLst/>
          </a:prstGeom>
        </p:spPr>
        <p:txBody>
          <a:bodyPr/>
          <a:lstStyle/>
          <a:p>
            <a:pPr lvl="0" algn="ctr">
              <a:spcBef>
                <a:spcPct val="0"/>
              </a:spcBef>
              <a:defRPr/>
            </a:pPr>
            <a:r>
              <a:rPr lang="en-US" sz="4000" b="1" dirty="0" smtClean="0">
                <a:solidFill>
                  <a:srgbClr val="68007F">
                    <a:lumMod val="75000"/>
                  </a:srgbClr>
                </a:solidFill>
                <a:latin typeface="Cambria" pitchFamily="18" charset="0"/>
              </a:rPr>
              <a:t>Topics</a:t>
            </a:r>
            <a:endParaRPr lang="en-US" sz="3600" b="1" dirty="0">
              <a:solidFill>
                <a:srgbClr val="68007F">
                  <a:lumMod val="75000"/>
                </a:srgbClr>
              </a:solidFill>
              <a:latin typeface="Cambria" pitchFamily="18" charset="0"/>
            </a:endParaRPr>
          </a:p>
        </p:txBody>
      </p:sp>
      <p:sp>
        <p:nvSpPr>
          <p:cNvPr id="4" name="TextBox 3"/>
          <p:cNvSpPr txBox="1"/>
          <p:nvPr/>
        </p:nvSpPr>
        <p:spPr>
          <a:xfrm>
            <a:off x="533400" y="990600"/>
            <a:ext cx="8229600" cy="5262979"/>
          </a:xfrm>
          <a:prstGeom prst="rect">
            <a:avLst/>
          </a:prstGeom>
          <a:noFill/>
        </p:spPr>
        <p:txBody>
          <a:bodyPr wrap="square" rtlCol="0">
            <a:spAutoFit/>
          </a:bodyPr>
          <a:lstStyle/>
          <a:p>
            <a:pPr marL="233363" indent="-233363"/>
            <a:r>
              <a:rPr lang="en-US" sz="2800" dirty="0" smtClean="0">
                <a:latin typeface="Cambria" pitchFamily="18" charset="0"/>
              </a:rPr>
              <a:t>Ch 1: Collecting Data</a:t>
            </a:r>
          </a:p>
          <a:p>
            <a:pPr marL="233363" indent="-233363"/>
            <a:r>
              <a:rPr lang="en-US" sz="2800" dirty="0" smtClean="0">
                <a:latin typeface="Cambria" pitchFamily="18" charset="0"/>
              </a:rPr>
              <a:t>Ch 2: Describing Data</a:t>
            </a:r>
          </a:p>
          <a:p>
            <a:pPr marL="233363" indent="-233363"/>
            <a:r>
              <a:rPr lang="en-US" sz="2800" dirty="0" smtClean="0">
                <a:solidFill>
                  <a:srgbClr val="FF0000"/>
                </a:solidFill>
                <a:latin typeface="Cambria" pitchFamily="18" charset="0"/>
              </a:rPr>
              <a:t>Ch 3: Confidence Intervals (Bootstrap)</a:t>
            </a:r>
          </a:p>
          <a:p>
            <a:pPr marL="233363" indent="-233363"/>
            <a:r>
              <a:rPr lang="en-US" sz="2800" dirty="0" smtClean="0">
                <a:solidFill>
                  <a:srgbClr val="FF0000"/>
                </a:solidFill>
                <a:latin typeface="Cambria" pitchFamily="18" charset="0"/>
              </a:rPr>
              <a:t>Ch 4: Hypothesis Tests (Randomization)</a:t>
            </a:r>
          </a:p>
          <a:p>
            <a:pPr marL="233363" indent="-233363"/>
            <a:r>
              <a:rPr lang="en-US" sz="2800" dirty="0" smtClean="0">
                <a:latin typeface="Cambria" pitchFamily="18" charset="0"/>
              </a:rPr>
              <a:t>Ch 5: Normal Distribution</a:t>
            </a:r>
          </a:p>
          <a:p>
            <a:pPr marL="233363" indent="-233363"/>
            <a:r>
              <a:rPr lang="en-US" sz="2800" dirty="0" smtClean="0">
                <a:latin typeface="Cambria" pitchFamily="18" charset="0"/>
              </a:rPr>
              <a:t>Ch 6: Inference for Means and Proportions (formulas and theory)</a:t>
            </a:r>
          </a:p>
          <a:p>
            <a:pPr marL="233363" indent="-233363"/>
            <a:r>
              <a:rPr lang="en-US" sz="2800" dirty="0" smtClean="0">
                <a:latin typeface="Cambria" pitchFamily="18" charset="0"/>
              </a:rPr>
              <a:t>Ch 7: Chi-Square Tests</a:t>
            </a:r>
          </a:p>
          <a:p>
            <a:pPr marL="233363" indent="-233363"/>
            <a:r>
              <a:rPr lang="en-US" sz="2800" dirty="0" smtClean="0">
                <a:latin typeface="Cambria" pitchFamily="18" charset="0"/>
              </a:rPr>
              <a:t>Ch 8: ANOVA</a:t>
            </a:r>
          </a:p>
          <a:p>
            <a:pPr marL="233363" indent="-233363"/>
            <a:r>
              <a:rPr lang="en-US" sz="2800" dirty="0" smtClean="0">
                <a:latin typeface="Cambria" pitchFamily="18" charset="0"/>
              </a:rPr>
              <a:t>Ch 9: Regression</a:t>
            </a:r>
          </a:p>
          <a:p>
            <a:pPr marL="233363" indent="-233363"/>
            <a:r>
              <a:rPr lang="en-US" sz="2800" dirty="0" err="1" smtClean="0">
                <a:latin typeface="Cambria" pitchFamily="18" charset="0"/>
              </a:rPr>
              <a:t>Ch</a:t>
            </a:r>
            <a:r>
              <a:rPr lang="en-US" sz="2800" dirty="0" smtClean="0">
                <a:latin typeface="Cambria" pitchFamily="18" charset="0"/>
              </a:rPr>
              <a:t> 10: Multiple Regression</a:t>
            </a:r>
          </a:p>
          <a:p>
            <a:pPr marL="233363" indent="-233363"/>
            <a:r>
              <a:rPr lang="en-US" sz="2800" dirty="0" smtClean="0">
                <a:latin typeface="Cambria" pitchFamily="18" charset="0"/>
              </a:rPr>
              <a:t>(Optional): Probability</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1143000"/>
            <a:ext cx="8305800" cy="7048083"/>
          </a:xfrm>
          <a:prstGeom prst="rect">
            <a:avLst/>
          </a:prstGeom>
          <a:noFill/>
        </p:spPr>
        <p:txBody>
          <a:bodyPr wrap="square" rtlCol="0">
            <a:spAutoFit/>
          </a:bodyPr>
          <a:lstStyle/>
          <a:p>
            <a:pPr>
              <a:spcAft>
                <a:spcPts val="1800"/>
              </a:spcAft>
              <a:buFont typeface="Arial" pitchFamily="34" charset="0"/>
              <a:buChar char="•"/>
            </a:pPr>
            <a:r>
              <a:rPr lang="en-US" sz="3200" dirty="0">
                <a:solidFill>
                  <a:prstClr val="black"/>
                </a:solidFill>
                <a:latin typeface="Cambria" pitchFamily="18" charset="0"/>
                <a:cs typeface="Times New Roman" pitchFamily="18" charset="0"/>
              </a:rPr>
              <a:t> </a:t>
            </a:r>
            <a:r>
              <a:rPr lang="en-US" sz="3200" dirty="0" smtClean="0">
                <a:solidFill>
                  <a:prstClr val="black"/>
                </a:solidFill>
                <a:latin typeface="Cambria" pitchFamily="18" charset="0"/>
                <a:cs typeface="Times New Roman" pitchFamily="18" charset="0"/>
              </a:rPr>
              <a:t>Normal and t-based inference </a:t>
            </a:r>
            <a:r>
              <a:rPr lang="en-US" sz="3200" b="1" i="1" dirty="0" smtClean="0">
                <a:solidFill>
                  <a:prstClr val="black"/>
                </a:solidFill>
                <a:latin typeface="Cambria" pitchFamily="18" charset="0"/>
                <a:cs typeface="Times New Roman" pitchFamily="18" charset="0"/>
              </a:rPr>
              <a:t>after</a:t>
            </a:r>
            <a:r>
              <a:rPr lang="en-US" sz="3200" dirty="0">
                <a:solidFill>
                  <a:prstClr val="black"/>
                </a:solidFill>
                <a:latin typeface="Cambria" pitchFamily="18" charset="0"/>
                <a:cs typeface="Times New Roman" pitchFamily="18" charset="0"/>
              </a:rPr>
              <a:t> </a:t>
            </a:r>
            <a:r>
              <a:rPr lang="en-US" sz="3200" dirty="0" smtClean="0">
                <a:solidFill>
                  <a:prstClr val="black"/>
                </a:solidFill>
                <a:latin typeface="Cambria" pitchFamily="18" charset="0"/>
                <a:cs typeface="Times New Roman" pitchFamily="18" charset="0"/>
              </a:rPr>
              <a:t>bootstrapping and randomization:</a:t>
            </a:r>
          </a:p>
          <a:p>
            <a:pPr lvl="1">
              <a:spcAft>
                <a:spcPts val="1800"/>
              </a:spcAft>
              <a:buFont typeface="Arial" pitchFamily="34" charset="0"/>
              <a:buChar char="•"/>
            </a:pPr>
            <a:r>
              <a:rPr lang="en-US" sz="3200" dirty="0">
                <a:solidFill>
                  <a:prstClr val="black"/>
                </a:solidFill>
                <a:latin typeface="Cambria" pitchFamily="18" charset="0"/>
                <a:cs typeface="Times New Roman" pitchFamily="18" charset="0"/>
              </a:rPr>
              <a:t> </a:t>
            </a:r>
            <a:r>
              <a:rPr lang="en-US" sz="3200" dirty="0" smtClean="0">
                <a:solidFill>
                  <a:prstClr val="black"/>
                </a:solidFill>
                <a:latin typeface="Cambria" pitchFamily="18" charset="0"/>
                <a:cs typeface="Times New Roman" pitchFamily="18" charset="0"/>
              </a:rPr>
              <a:t>Students have seen the normal distribution repeatedly – CLT easy!</a:t>
            </a:r>
          </a:p>
          <a:p>
            <a:pPr lvl="1">
              <a:spcAft>
                <a:spcPts val="1800"/>
              </a:spcAft>
              <a:buFont typeface="Arial" pitchFamily="34" charset="0"/>
              <a:buChar char="•"/>
            </a:pPr>
            <a:r>
              <a:rPr lang="en-US" sz="3200" dirty="0">
                <a:solidFill>
                  <a:prstClr val="black"/>
                </a:solidFill>
                <a:latin typeface="Cambria" pitchFamily="18" charset="0"/>
                <a:cs typeface="Times New Roman" pitchFamily="18" charset="0"/>
              </a:rPr>
              <a:t> </a:t>
            </a:r>
            <a:r>
              <a:rPr lang="en-US" sz="3200" b="1" i="1" dirty="0" smtClean="0">
                <a:solidFill>
                  <a:schemeClr val="accent2"/>
                </a:solidFill>
                <a:latin typeface="Cambria" pitchFamily="18" charset="0"/>
                <a:cs typeface="Times New Roman" pitchFamily="18" charset="0"/>
              </a:rPr>
              <a:t>Same idea</a:t>
            </a:r>
            <a:r>
              <a:rPr lang="en-US" sz="3200" dirty="0" smtClean="0">
                <a:solidFill>
                  <a:prstClr val="black"/>
                </a:solidFill>
                <a:latin typeface="Cambria" pitchFamily="18" charset="0"/>
                <a:cs typeface="Times New Roman" pitchFamily="18" charset="0"/>
              </a:rPr>
              <a:t>, just using formula for SE and comparing to theoretical distribution</a:t>
            </a:r>
          </a:p>
          <a:p>
            <a:pPr lvl="1">
              <a:spcAft>
                <a:spcPts val="1800"/>
              </a:spcAft>
              <a:buFont typeface="Arial" pitchFamily="34" charset="0"/>
              <a:buChar char="•"/>
            </a:pPr>
            <a:r>
              <a:rPr lang="en-US" sz="3200" dirty="0" smtClean="0">
                <a:solidFill>
                  <a:prstClr val="black"/>
                </a:solidFill>
                <a:latin typeface="Cambria" pitchFamily="18" charset="0"/>
                <a:cs typeface="Times New Roman" pitchFamily="18" charset="0"/>
              </a:rPr>
              <a:t> Can </a:t>
            </a:r>
            <a:r>
              <a:rPr lang="en-US" sz="3200" smtClean="0">
                <a:solidFill>
                  <a:prstClr val="black"/>
                </a:solidFill>
                <a:latin typeface="Cambria" pitchFamily="18" charset="0"/>
                <a:cs typeface="Times New Roman" pitchFamily="18" charset="0"/>
              </a:rPr>
              <a:t>go very quickly </a:t>
            </a:r>
            <a:r>
              <a:rPr lang="en-US" sz="3200" dirty="0" smtClean="0">
                <a:solidFill>
                  <a:prstClr val="black"/>
                </a:solidFill>
                <a:latin typeface="Cambria" pitchFamily="18" charset="0"/>
                <a:cs typeface="Times New Roman" pitchFamily="18" charset="0"/>
              </a:rPr>
              <a:t>through this!</a:t>
            </a:r>
          </a:p>
          <a:p>
            <a:pPr>
              <a:buFont typeface="Arial" pitchFamily="34" charset="0"/>
              <a:buChar char="•"/>
            </a:pPr>
            <a:endParaRPr lang="en-US" sz="2800" dirty="0" smtClean="0">
              <a:solidFill>
                <a:prstClr val="black"/>
              </a:solidFill>
              <a:latin typeface="Cambria" pitchFamily="18" charset="0"/>
              <a:cs typeface="Times New Roman" pitchFamily="18" charset="0"/>
            </a:endParaRPr>
          </a:p>
          <a:p>
            <a:endParaRPr lang="en-US" sz="2800" dirty="0" smtClean="0">
              <a:solidFill>
                <a:prstClr val="black"/>
              </a:solidFill>
              <a:latin typeface="Cambria" pitchFamily="18" charset="0"/>
              <a:cs typeface="Times New Roman" pitchFamily="18" charset="0"/>
            </a:endParaRPr>
          </a:p>
          <a:p>
            <a:endParaRPr lang="en-US" sz="2800" dirty="0" smtClean="0">
              <a:solidFill>
                <a:prstClr val="black"/>
              </a:solidFill>
              <a:cs typeface="Times New Roman" pitchFamily="18" charset="0"/>
            </a:endParaRPr>
          </a:p>
          <a:p>
            <a:pPr>
              <a:buFont typeface="Arial" pitchFamily="34" charset="0"/>
              <a:buChar char="•"/>
            </a:pPr>
            <a:endParaRPr lang="en-US" sz="2800" dirty="0" smtClean="0">
              <a:solidFill>
                <a:prstClr val="black"/>
              </a:solidFill>
              <a:cs typeface="Times New Roman" pitchFamily="18" charset="0"/>
            </a:endParaRPr>
          </a:p>
          <a:p>
            <a:pPr>
              <a:buFont typeface="Arial" pitchFamily="34" charset="0"/>
              <a:buChar char="•"/>
            </a:pPr>
            <a:endParaRPr lang="en-US" sz="2800" dirty="0">
              <a:solidFill>
                <a:prstClr val="black"/>
              </a:solidFill>
              <a:cs typeface="Times New Roman" pitchFamily="18" charset="0"/>
            </a:endParaRPr>
          </a:p>
          <a:p>
            <a:endParaRPr lang="en-US" sz="2800" dirty="0">
              <a:solidFill>
                <a:prstClr val="black"/>
              </a:solidFill>
              <a:cs typeface="Times New Roman" pitchFamily="18" charset="0"/>
            </a:endParaRPr>
          </a:p>
        </p:txBody>
      </p:sp>
      <p:sp>
        <p:nvSpPr>
          <p:cNvPr id="3" name="Title 1"/>
          <p:cNvSpPr txBox="1">
            <a:spLocks/>
          </p:cNvSpPr>
          <p:nvPr/>
        </p:nvSpPr>
        <p:spPr>
          <a:xfrm>
            <a:off x="533400" y="381000"/>
            <a:ext cx="8153400" cy="12192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Theoretical Approach</a:t>
            </a:r>
            <a:endParaRPr lang="en-US" sz="4000" b="1" dirty="0">
              <a:solidFill>
                <a:srgbClr val="68007F">
                  <a:lumMod val="75000"/>
                </a:srgbClr>
              </a:solidFill>
              <a:latin typeface="Cambria" pitchFamily="18" charset="0"/>
            </a:endParaRPr>
          </a:p>
        </p:txBody>
      </p:sp>
    </p:spTree>
    <p:custDataLst>
      <p:tags r:id="rId1"/>
    </p:custDataLst>
    <p:extLst>
      <p:ext uri="{BB962C8B-B14F-4D97-AF65-F5344CB8AC3E}">
        <p14:creationId xmlns:p14="http://schemas.microsoft.com/office/powerpoint/2010/main" val="348752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533400" y="381000"/>
            <a:ext cx="8153400" cy="9144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Traditional Inference</a:t>
            </a:r>
            <a:endParaRPr lang="en-US" sz="4000" b="1" dirty="0">
              <a:solidFill>
                <a:srgbClr val="68007F">
                  <a:lumMod val="75000"/>
                </a:srgbClr>
              </a:solidFill>
              <a:latin typeface="Cambria" pitchFamily="18" charset="0"/>
            </a:endParaRPr>
          </a:p>
        </p:txBody>
      </p:sp>
      <p:graphicFrame>
        <p:nvGraphicFramePr>
          <p:cNvPr id="6" name="Object 5"/>
          <p:cNvGraphicFramePr>
            <a:graphicFrameLocks noChangeAspect="1"/>
          </p:cNvGraphicFramePr>
          <p:nvPr/>
        </p:nvGraphicFramePr>
        <p:xfrm>
          <a:off x="692150" y="1430338"/>
          <a:ext cx="1471613" cy="1617662"/>
        </p:xfrm>
        <a:graphic>
          <a:graphicData uri="http://schemas.openxmlformats.org/presentationml/2006/ole">
            <mc:AlternateContent xmlns:mc="http://schemas.openxmlformats.org/markup-compatibility/2006">
              <mc:Choice xmlns:v="urn:schemas-microsoft-com:vml" Requires="v">
                <p:oleObj spid="_x0000_s108582" name="Equation" r:id="rId5" imgW="634680" imgH="698400" progId="">
                  <p:embed/>
                </p:oleObj>
              </mc:Choice>
              <mc:Fallback>
                <p:oleObj name="Equation" r:id="rId5" imgW="634680" imgH="698400"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92150" y="1430338"/>
                        <a:ext cx="1471613" cy="16176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7" name="Picture 4"/>
          <p:cNvPicPr>
            <a:picLocks noChangeAspect="1" noChangeArrowheads="1"/>
          </p:cNvPicPr>
          <p:nvPr/>
        </p:nvPicPr>
        <p:blipFill>
          <a:blip r:embed="rId7" cstate="print"/>
          <a:srcRect/>
          <a:stretch>
            <a:fillRect/>
          </a:stretch>
        </p:blipFill>
        <p:spPr bwMode="auto">
          <a:xfrm>
            <a:off x="4038600" y="1389850"/>
            <a:ext cx="4495800" cy="5239550"/>
          </a:xfrm>
          <a:prstGeom prst="rect">
            <a:avLst/>
          </a:prstGeom>
          <a:noFill/>
          <a:ln w="9525">
            <a:noFill/>
            <a:miter lim="800000"/>
            <a:headEnd/>
            <a:tailEnd/>
          </a:ln>
        </p:spPr>
      </p:pic>
      <p:sp>
        <p:nvSpPr>
          <p:cNvPr id="8" name="5-Point Star 7"/>
          <p:cNvSpPr/>
          <p:nvPr/>
        </p:nvSpPr>
        <p:spPr>
          <a:xfrm>
            <a:off x="6964681" y="5105400"/>
            <a:ext cx="121919" cy="12013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381000" y="1066800"/>
            <a:ext cx="2286000" cy="369332"/>
          </a:xfrm>
          <a:prstGeom prst="rect">
            <a:avLst/>
          </a:prstGeom>
          <a:noFill/>
        </p:spPr>
        <p:txBody>
          <a:bodyPr wrap="square" rtlCol="0">
            <a:spAutoFit/>
          </a:bodyPr>
          <a:lstStyle/>
          <a:p>
            <a:r>
              <a:rPr lang="en-US" dirty="0" smtClean="0">
                <a:solidFill>
                  <a:schemeClr val="accent2"/>
                </a:solidFill>
              </a:rPr>
              <a:t>1. Which formula?</a:t>
            </a:r>
            <a:endParaRPr lang="en-US" dirty="0">
              <a:solidFill>
                <a:schemeClr val="accent2"/>
              </a:solidFill>
            </a:endParaRPr>
          </a:p>
        </p:txBody>
      </p:sp>
      <p:sp>
        <p:nvSpPr>
          <p:cNvPr id="11" name="TextBox 10"/>
          <p:cNvSpPr txBox="1"/>
          <p:nvPr/>
        </p:nvSpPr>
        <p:spPr>
          <a:xfrm>
            <a:off x="457200" y="3087469"/>
            <a:ext cx="2971800" cy="646331"/>
          </a:xfrm>
          <a:prstGeom prst="rect">
            <a:avLst/>
          </a:prstGeom>
          <a:noFill/>
        </p:spPr>
        <p:txBody>
          <a:bodyPr wrap="square" rtlCol="0">
            <a:spAutoFit/>
          </a:bodyPr>
          <a:lstStyle/>
          <a:p>
            <a:r>
              <a:rPr lang="en-US" dirty="0" smtClean="0">
                <a:solidFill>
                  <a:schemeClr val="accent2"/>
                </a:solidFill>
              </a:rPr>
              <a:t>2. Calculate numbers and plug into formula</a:t>
            </a:r>
            <a:endParaRPr lang="en-US" dirty="0">
              <a:solidFill>
                <a:schemeClr val="accent2"/>
              </a:solidFill>
            </a:endParaRPr>
          </a:p>
        </p:txBody>
      </p:sp>
      <p:sp>
        <p:nvSpPr>
          <p:cNvPr id="12" name="TextBox 11"/>
          <p:cNvSpPr txBox="1"/>
          <p:nvPr/>
        </p:nvSpPr>
        <p:spPr>
          <a:xfrm>
            <a:off x="381000" y="5117068"/>
            <a:ext cx="3733800" cy="369332"/>
          </a:xfrm>
          <a:prstGeom prst="rect">
            <a:avLst/>
          </a:prstGeom>
          <a:noFill/>
        </p:spPr>
        <p:txBody>
          <a:bodyPr wrap="square" rtlCol="0">
            <a:spAutoFit/>
          </a:bodyPr>
          <a:lstStyle/>
          <a:p>
            <a:r>
              <a:rPr lang="en-US" dirty="0" smtClean="0">
                <a:solidFill>
                  <a:schemeClr val="accent2"/>
                </a:solidFill>
              </a:rPr>
              <a:t>3. Plug into calculator</a:t>
            </a:r>
            <a:endParaRPr lang="en-US" dirty="0">
              <a:solidFill>
                <a:schemeClr val="accent2"/>
              </a:solidFill>
            </a:endParaRPr>
          </a:p>
        </p:txBody>
      </p:sp>
      <p:sp>
        <p:nvSpPr>
          <p:cNvPr id="13" name="TextBox 12"/>
          <p:cNvSpPr txBox="1"/>
          <p:nvPr/>
        </p:nvSpPr>
        <p:spPr>
          <a:xfrm>
            <a:off x="2819400" y="1066800"/>
            <a:ext cx="4191000" cy="369332"/>
          </a:xfrm>
          <a:prstGeom prst="rect">
            <a:avLst/>
          </a:prstGeom>
          <a:noFill/>
        </p:spPr>
        <p:txBody>
          <a:bodyPr wrap="square" rtlCol="0">
            <a:spAutoFit/>
          </a:bodyPr>
          <a:lstStyle/>
          <a:p>
            <a:r>
              <a:rPr lang="en-US" dirty="0" smtClean="0">
                <a:solidFill>
                  <a:schemeClr val="accent2"/>
                </a:solidFill>
              </a:rPr>
              <a:t>4. Which theoretical distribution?</a:t>
            </a:r>
            <a:endParaRPr lang="en-US" dirty="0">
              <a:solidFill>
                <a:schemeClr val="accent2"/>
              </a:solidFill>
            </a:endParaRPr>
          </a:p>
        </p:txBody>
      </p:sp>
      <p:sp>
        <p:nvSpPr>
          <p:cNvPr id="14" name="TextBox 13"/>
          <p:cNvSpPr txBox="1"/>
          <p:nvPr/>
        </p:nvSpPr>
        <p:spPr>
          <a:xfrm>
            <a:off x="2819400" y="1600200"/>
            <a:ext cx="990600" cy="369332"/>
          </a:xfrm>
          <a:prstGeom prst="rect">
            <a:avLst/>
          </a:prstGeom>
          <a:noFill/>
        </p:spPr>
        <p:txBody>
          <a:bodyPr wrap="square" rtlCol="0">
            <a:spAutoFit/>
          </a:bodyPr>
          <a:lstStyle/>
          <a:p>
            <a:r>
              <a:rPr lang="en-US" dirty="0" smtClean="0">
                <a:solidFill>
                  <a:schemeClr val="accent2"/>
                </a:solidFill>
              </a:rPr>
              <a:t>5. </a:t>
            </a:r>
            <a:r>
              <a:rPr lang="en-US" dirty="0" err="1" smtClean="0">
                <a:solidFill>
                  <a:schemeClr val="accent2"/>
                </a:solidFill>
              </a:rPr>
              <a:t>df</a:t>
            </a:r>
            <a:r>
              <a:rPr lang="en-US" dirty="0" smtClean="0">
                <a:solidFill>
                  <a:schemeClr val="accent2"/>
                </a:solidFill>
              </a:rPr>
              <a:t>?</a:t>
            </a:r>
            <a:endParaRPr lang="en-US" dirty="0">
              <a:solidFill>
                <a:schemeClr val="accent2"/>
              </a:solidFill>
            </a:endParaRPr>
          </a:p>
        </p:txBody>
      </p:sp>
      <p:sp>
        <p:nvSpPr>
          <p:cNvPr id="15" name="TextBox 14"/>
          <p:cNvSpPr txBox="1"/>
          <p:nvPr/>
        </p:nvSpPr>
        <p:spPr>
          <a:xfrm>
            <a:off x="2819400" y="1981200"/>
            <a:ext cx="1066800" cy="646331"/>
          </a:xfrm>
          <a:prstGeom prst="rect">
            <a:avLst/>
          </a:prstGeom>
          <a:noFill/>
        </p:spPr>
        <p:txBody>
          <a:bodyPr wrap="square" rtlCol="0">
            <a:spAutoFit/>
          </a:bodyPr>
          <a:lstStyle/>
          <a:p>
            <a:r>
              <a:rPr lang="en-US" dirty="0" smtClean="0">
                <a:solidFill>
                  <a:schemeClr val="accent2"/>
                </a:solidFill>
              </a:rPr>
              <a:t>6. find p-value</a:t>
            </a:r>
            <a:endParaRPr lang="en-US" dirty="0">
              <a:solidFill>
                <a:schemeClr val="accent2"/>
              </a:solidFill>
            </a:endParaRPr>
          </a:p>
        </p:txBody>
      </p:sp>
      <p:sp>
        <p:nvSpPr>
          <p:cNvPr id="16" name="Right Arrow 15"/>
          <p:cNvSpPr/>
          <p:nvPr/>
        </p:nvSpPr>
        <p:spPr>
          <a:xfrm>
            <a:off x="3962400" y="5257800"/>
            <a:ext cx="2286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Up Arrow 16"/>
          <p:cNvSpPr/>
          <p:nvPr/>
        </p:nvSpPr>
        <p:spPr>
          <a:xfrm>
            <a:off x="7010400" y="1905000"/>
            <a:ext cx="76200" cy="1524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9" name="Object 18"/>
          <p:cNvGraphicFramePr>
            <a:graphicFrameLocks noChangeAspect="1"/>
          </p:cNvGraphicFramePr>
          <p:nvPr>
            <p:extLst>
              <p:ext uri="{D42A27DB-BD31-4B8C-83A1-F6EECF244321}">
                <p14:modId xmlns:p14="http://schemas.microsoft.com/office/powerpoint/2010/main" val="2749663432"/>
              </p:ext>
            </p:extLst>
          </p:nvPr>
        </p:nvGraphicFramePr>
        <p:xfrm>
          <a:off x="625475" y="3730625"/>
          <a:ext cx="2498725" cy="1417097"/>
        </p:xfrm>
        <a:graphic>
          <a:graphicData uri="http://schemas.openxmlformats.org/presentationml/2006/ole">
            <mc:AlternateContent xmlns:mc="http://schemas.openxmlformats.org/markup-compatibility/2006">
              <mc:Choice xmlns:v="urn:schemas-microsoft-com:vml" Requires="v">
                <p:oleObj spid="_x0000_s108583" name="Equation" r:id="rId8" imgW="1143000" imgH="647640" progId="Equation.DSMT4">
                  <p:embed/>
                </p:oleObj>
              </mc:Choice>
              <mc:Fallback>
                <p:oleObj name="Equation" r:id="rId8" imgW="1143000" imgH="647640" progId="Equation.DSMT4">
                  <p:embed/>
                  <p:pic>
                    <p:nvPicPr>
                      <p:cNvPr id="0" name=""/>
                      <p:cNvPicPr>
                        <a:picLocks noChangeAspect="1" noChangeArrowheads="1"/>
                      </p:cNvPicPr>
                      <p:nvPr/>
                    </p:nvPicPr>
                    <p:blipFill>
                      <a:blip r:embed="rId9"/>
                      <a:srcRect/>
                      <a:stretch>
                        <a:fillRect/>
                      </a:stretch>
                    </p:blipFill>
                    <p:spPr bwMode="auto">
                      <a:xfrm>
                        <a:off x="625475" y="3730625"/>
                        <a:ext cx="2498725" cy="1417097"/>
                      </a:xfrm>
                      <a:prstGeom prst="rect">
                        <a:avLst/>
                      </a:prstGeom>
                      <a:noFill/>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2595515100"/>
              </p:ext>
            </p:extLst>
          </p:nvPr>
        </p:nvGraphicFramePr>
        <p:xfrm>
          <a:off x="609600" y="5486400"/>
          <a:ext cx="1066800" cy="439271"/>
        </p:xfrm>
        <a:graphic>
          <a:graphicData uri="http://schemas.openxmlformats.org/presentationml/2006/ole">
            <mc:AlternateContent xmlns:mc="http://schemas.openxmlformats.org/markup-compatibility/2006">
              <mc:Choice xmlns:v="urn:schemas-microsoft-com:vml" Requires="v">
                <p:oleObj spid="_x0000_s108584" name="Equation" r:id="rId10" imgW="431640" imgH="177480" progId="Equation.DSMT4">
                  <p:embed/>
                </p:oleObj>
              </mc:Choice>
              <mc:Fallback>
                <p:oleObj name="Equation" r:id="rId10" imgW="431640" imgH="177480" progId="Equation.DSMT4">
                  <p:embed/>
                  <p:pic>
                    <p:nvPicPr>
                      <p:cNvPr id="0" name=""/>
                      <p:cNvPicPr>
                        <a:picLocks noChangeAspect="1" noChangeArrowheads="1"/>
                      </p:cNvPicPr>
                      <p:nvPr/>
                    </p:nvPicPr>
                    <p:blipFill>
                      <a:blip r:embed="rId11"/>
                      <a:srcRect/>
                      <a:stretch>
                        <a:fillRect/>
                      </a:stretch>
                    </p:blipFill>
                    <p:spPr bwMode="auto">
                      <a:xfrm>
                        <a:off x="609600" y="5486400"/>
                        <a:ext cx="1066800" cy="43927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 name="TextBox 17"/>
          <p:cNvSpPr txBox="1"/>
          <p:nvPr/>
        </p:nvSpPr>
        <p:spPr>
          <a:xfrm>
            <a:off x="2247900" y="2627531"/>
            <a:ext cx="3276600" cy="369332"/>
          </a:xfrm>
          <a:prstGeom prst="rect">
            <a:avLst/>
          </a:prstGeom>
          <a:solidFill>
            <a:schemeClr val="bg1"/>
          </a:solidFill>
          <a:ln>
            <a:solidFill>
              <a:srgbClr val="7030A0"/>
            </a:solidFill>
          </a:ln>
        </p:spPr>
        <p:txBody>
          <a:bodyPr wrap="square" rtlCol="0">
            <a:spAutoFit/>
          </a:bodyPr>
          <a:lstStyle/>
          <a:p>
            <a:r>
              <a:rPr lang="en-US" dirty="0" smtClean="0">
                <a:solidFill>
                  <a:schemeClr val="accent4"/>
                </a:solidFill>
              </a:rPr>
              <a:t>0.005 &lt; p-value &lt; 0.01</a:t>
            </a:r>
            <a:endParaRPr lang="en-US" dirty="0">
              <a:solidFill>
                <a:schemeClr val="accent4"/>
              </a:solidFill>
            </a:endParaRPr>
          </a:p>
        </p:txBody>
      </p:sp>
      <p:sp>
        <p:nvSpPr>
          <p:cNvPr id="21" name="TextBox 20"/>
          <p:cNvSpPr txBox="1"/>
          <p:nvPr/>
        </p:nvSpPr>
        <p:spPr>
          <a:xfrm>
            <a:off x="3238500" y="3149263"/>
            <a:ext cx="4152900" cy="584775"/>
          </a:xfrm>
          <a:prstGeom prst="rect">
            <a:avLst/>
          </a:prstGeom>
          <a:solidFill>
            <a:schemeClr val="bg1"/>
          </a:solidFill>
          <a:ln>
            <a:solidFill>
              <a:srgbClr val="7030A0"/>
            </a:solidFill>
          </a:ln>
        </p:spPr>
        <p:txBody>
          <a:bodyPr wrap="square" rtlCol="0">
            <a:spAutoFit/>
          </a:bodyPr>
          <a:lstStyle/>
          <a:p>
            <a:r>
              <a:rPr lang="en-US" sz="1600" dirty="0" smtClean="0">
                <a:solidFill>
                  <a:srgbClr val="FF0000"/>
                </a:solidFill>
                <a:latin typeface="Courier New" pitchFamily="49" charset="0"/>
                <a:cs typeface="Courier New" pitchFamily="49" charset="0"/>
              </a:rPr>
              <a:t>&gt; </a:t>
            </a:r>
            <a:r>
              <a:rPr lang="en-US" sz="1600" dirty="0" err="1" smtClean="0">
                <a:solidFill>
                  <a:srgbClr val="FF0000"/>
                </a:solidFill>
                <a:latin typeface="Courier New" pitchFamily="49" charset="0"/>
                <a:cs typeface="Courier New" pitchFamily="49" charset="0"/>
              </a:rPr>
              <a:t>pt</a:t>
            </a:r>
            <a:r>
              <a:rPr lang="en-US" sz="1600" dirty="0" smtClean="0">
                <a:solidFill>
                  <a:srgbClr val="FF0000"/>
                </a:solidFill>
                <a:latin typeface="Courier New" pitchFamily="49" charset="0"/>
                <a:cs typeface="Courier New" pitchFamily="49" charset="0"/>
              </a:rPr>
              <a:t>(2.65</a:t>
            </a:r>
            <a:r>
              <a:rPr lang="en-US" sz="1600" dirty="0">
                <a:solidFill>
                  <a:srgbClr val="FF0000"/>
                </a:solidFill>
                <a:latin typeface="Courier New" pitchFamily="49" charset="0"/>
                <a:cs typeface="Courier New" pitchFamily="49" charset="0"/>
              </a:rPr>
              <a:t>, 33, </a:t>
            </a:r>
            <a:r>
              <a:rPr lang="en-US" sz="1600" dirty="0" err="1" smtClean="0">
                <a:solidFill>
                  <a:srgbClr val="FF0000"/>
                </a:solidFill>
                <a:latin typeface="Courier New" pitchFamily="49" charset="0"/>
                <a:cs typeface="Courier New" pitchFamily="49" charset="0"/>
              </a:rPr>
              <a:t>lower.tail</a:t>
            </a:r>
            <a:r>
              <a:rPr lang="en-US" sz="1600" dirty="0" smtClean="0">
                <a:solidFill>
                  <a:srgbClr val="FF0000"/>
                </a:solidFill>
                <a:latin typeface="Courier New" pitchFamily="49" charset="0"/>
                <a:cs typeface="Courier New" pitchFamily="49" charset="0"/>
              </a:rPr>
              <a:t>=FALSE)</a:t>
            </a:r>
          </a:p>
          <a:p>
            <a:r>
              <a:rPr lang="en-US" sz="1600" dirty="0" smtClean="0">
                <a:solidFill>
                  <a:srgbClr val="002060"/>
                </a:solidFill>
                <a:latin typeface="Courier New" pitchFamily="49" charset="0"/>
                <a:cs typeface="Courier New" pitchFamily="49" charset="0"/>
              </a:rPr>
              <a:t>[1</a:t>
            </a:r>
            <a:r>
              <a:rPr lang="en-US" sz="1600" dirty="0">
                <a:solidFill>
                  <a:srgbClr val="002060"/>
                </a:solidFill>
                <a:latin typeface="Courier New" pitchFamily="49" charset="0"/>
                <a:cs typeface="Courier New" pitchFamily="49" charset="0"/>
              </a:rPr>
              <a:t>] 0.006130769</a:t>
            </a:r>
          </a:p>
        </p:txBody>
      </p:sp>
    </p:spTree>
    <p:custDataLst>
      <p:tags r:id="rId2"/>
    </p:custDataLst>
    <p:extLst>
      <p:ext uri="{BB962C8B-B14F-4D97-AF65-F5344CB8AC3E}">
        <p14:creationId xmlns:p14="http://schemas.microsoft.com/office/powerpoint/2010/main" val="1243997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53" presetClass="entr" presetSubtype="0" fill="hold" grpId="0" nodeType="clickEffect">
                                  <p:stCondLst>
                                    <p:cond delay="0"/>
                                  </p:stCondLst>
                                  <p:childTnLst>
                                    <p:set>
                                      <p:cBhvr>
                                        <p:cTn id="50" dur="1" fill="hold">
                                          <p:stCondLst>
                                            <p:cond delay="0"/>
                                          </p:stCondLst>
                                        </p:cTn>
                                        <p:tgtEl>
                                          <p:spTgt spid="8"/>
                                        </p:tgtEl>
                                        <p:attrNameLst>
                                          <p:attrName>style.visibility</p:attrName>
                                        </p:attrNameLst>
                                      </p:cBhvr>
                                      <p:to>
                                        <p:strVal val="visible"/>
                                      </p:to>
                                    </p:set>
                                    <p:anim calcmode="lin" valueType="num">
                                      <p:cBhvr>
                                        <p:cTn id="51" dur="500" fill="hold"/>
                                        <p:tgtEl>
                                          <p:spTgt spid="8"/>
                                        </p:tgtEl>
                                        <p:attrNameLst>
                                          <p:attrName>ppt_w</p:attrName>
                                        </p:attrNameLst>
                                      </p:cBhvr>
                                      <p:tavLst>
                                        <p:tav tm="0">
                                          <p:val>
                                            <p:fltVal val="0"/>
                                          </p:val>
                                        </p:tav>
                                        <p:tav tm="100000">
                                          <p:val>
                                            <p:strVal val="#ppt_w"/>
                                          </p:val>
                                        </p:tav>
                                      </p:tavLst>
                                    </p:anim>
                                    <p:anim calcmode="lin" valueType="num">
                                      <p:cBhvr>
                                        <p:cTn id="52" dur="500" fill="hold"/>
                                        <p:tgtEl>
                                          <p:spTgt spid="8"/>
                                        </p:tgtEl>
                                        <p:attrNameLst>
                                          <p:attrName>ppt_h</p:attrName>
                                        </p:attrNameLst>
                                      </p:cBhvr>
                                      <p:tavLst>
                                        <p:tav tm="0">
                                          <p:val>
                                            <p:fltVal val="0"/>
                                          </p:val>
                                        </p:tav>
                                        <p:tav tm="100000">
                                          <p:val>
                                            <p:strVal val="#ppt_h"/>
                                          </p:val>
                                        </p:tav>
                                      </p:tavLst>
                                    </p:anim>
                                    <p:animEffect transition="in" filter="fade">
                                      <p:cBhvr>
                                        <p:cTn id="53" dur="500"/>
                                        <p:tgtEl>
                                          <p:spTgt spid="8"/>
                                        </p:tgtEl>
                                      </p:cBhvr>
                                    </p:animEffec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17"/>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53" presetClass="entr" presetSubtype="0" fill="hold" grpId="0" nodeType="clickEffect">
                                  <p:stCondLst>
                                    <p:cond delay="0"/>
                                  </p:stCondLst>
                                  <p:childTnLst>
                                    <p:set>
                                      <p:cBhvr>
                                        <p:cTn id="61" dur="1" fill="hold">
                                          <p:stCondLst>
                                            <p:cond delay="0"/>
                                          </p:stCondLst>
                                        </p:cTn>
                                        <p:tgtEl>
                                          <p:spTgt spid="18"/>
                                        </p:tgtEl>
                                        <p:attrNameLst>
                                          <p:attrName>style.visibility</p:attrName>
                                        </p:attrNameLst>
                                      </p:cBhvr>
                                      <p:to>
                                        <p:strVal val="visible"/>
                                      </p:to>
                                    </p:set>
                                    <p:anim calcmode="lin" valueType="num">
                                      <p:cBhvr>
                                        <p:cTn id="62" dur="500" fill="hold"/>
                                        <p:tgtEl>
                                          <p:spTgt spid="18"/>
                                        </p:tgtEl>
                                        <p:attrNameLst>
                                          <p:attrName>ppt_w</p:attrName>
                                        </p:attrNameLst>
                                      </p:cBhvr>
                                      <p:tavLst>
                                        <p:tav tm="0">
                                          <p:val>
                                            <p:fltVal val="0"/>
                                          </p:val>
                                        </p:tav>
                                        <p:tav tm="100000">
                                          <p:val>
                                            <p:strVal val="#ppt_w"/>
                                          </p:val>
                                        </p:tav>
                                      </p:tavLst>
                                    </p:anim>
                                    <p:anim calcmode="lin" valueType="num">
                                      <p:cBhvr>
                                        <p:cTn id="63" dur="500" fill="hold"/>
                                        <p:tgtEl>
                                          <p:spTgt spid="18"/>
                                        </p:tgtEl>
                                        <p:attrNameLst>
                                          <p:attrName>ppt_h</p:attrName>
                                        </p:attrNameLst>
                                      </p:cBhvr>
                                      <p:tavLst>
                                        <p:tav tm="0">
                                          <p:val>
                                            <p:fltVal val="0"/>
                                          </p:val>
                                        </p:tav>
                                        <p:tav tm="100000">
                                          <p:val>
                                            <p:strVal val="#ppt_h"/>
                                          </p:val>
                                        </p:tav>
                                      </p:tavLst>
                                    </p:anim>
                                    <p:animEffect transition="in" filter="fade">
                                      <p:cBhvr>
                                        <p:cTn id="64" dur="500"/>
                                        <p:tgtEl>
                                          <p:spTgt spid="18"/>
                                        </p:tgtEl>
                                      </p:cBhvr>
                                    </p:animEffect>
                                  </p:childTnLst>
                                </p:cTn>
                              </p:par>
                            </p:childTnLst>
                          </p:cTn>
                        </p:par>
                      </p:childTnLst>
                    </p:cTn>
                  </p:par>
                  <p:par>
                    <p:cTn id="65" fill="hold">
                      <p:stCondLst>
                        <p:cond delay="indefinite"/>
                      </p:stCondLst>
                      <p:childTnLst>
                        <p:par>
                          <p:cTn id="66" fill="hold">
                            <p:stCondLst>
                              <p:cond delay="0"/>
                            </p:stCondLst>
                            <p:childTnLst>
                              <p:par>
                                <p:cTn id="67" presetID="53" presetClass="entr" presetSubtype="0" fill="hold" grpId="0" nodeType="clickEffect">
                                  <p:stCondLst>
                                    <p:cond delay="0"/>
                                  </p:stCondLst>
                                  <p:childTnLst>
                                    <p:set>
                                      <p:cBhvr>
                                        <p:cTn id="68" dur="1" fill="hold">
                                          <p:stCondLst>
                                            <p:cond delay="0"/>
                                          </p:stCondLst>
                                        </p:cTn>
                                        <p:tgtEl>
                                          <p:spTgt spid="21"/>
                                        </p:tgtEl>
                                        <p:attrNameLst>
                                          <p:attrName>style.visibility</p:attrName>
                                        </p:attrNameLst>
                                      </p:cBhvr>
                                      <p:to>
                                        <p:strVal val="visible"/>
                                      </p:to>
                                    </p:set>
                                    <p:anim calcmode="lin" valueType="num">
                                      <p:cBhvr>
                                        <p:cTn id="69" dur="500" fill="hold"/>
                                        <p:tgtEl>
                                          <p:spTgt spid="21"/>
                                        </p:tgtEl>
                                        <p:attrNameLst>
                                          <p:attrName>ppt_w</p:attrName>
                                        </p:attrNameLst>
                                      </p:cBhvr>
                                      <p:tavLst>
                                        <p:tav tm="0">
                                          <p:val>
                                            <p:fltVal val="0"/>
                                          </p:val>
                                        </p:tav>
                                        <p:tav tm="100000">
                                          <p:val>
                                            <p:strVal val="#ppt_w"/>
                                          </p:val>
                                        </p:tav>
                                      </p:tavLst>
                                    </p:anim>
                                    <p:anim calcmode="lin" valueType="num">
                                      <p:cBhvr>
                                        <p:cTn id="70" dur="500" fill="hold"/>
                                        <p:tgtEl>
                                          <p:spTgt spid="21"/>
                                        </p:tgtEl>
                                        <p:attrNameLst>
                                          <p:attrName>ppt_h</p:attrName>
                                        </p:attrNameLst>
                                      </p:cBhvr>
                                      <p:tavLst>
                                        <p:tav tm="0">
                                          <p:val>
                                            <p:fltVal val="0"/>
                                          </p:val>
                                        </p:tav>
                                        <p:tav tm="100000">
                                          <p:val>
                                            <p:strVal val="#ppt_h"/>
                                          </p:val>
                                        </p:tav>
                                      </p:tavLst>
                                    </p:anim>
                                    <p:animEffect transition="in" filter="fade">
                                      <p:cBhvr>
                                        <p:cTn id="71"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P spid="11" grpId="0"/>
      <p:bldP spid="12" grpId="0"/>
      <p:bldP spid="13" grpId="0"/>
      <p:bldP spid="14" grpId="0"/>
      <p:bldP spid="15" grpId="0"/>
      <p:bldP spid="16" grpId="0" animBg="1"/>
      <p:bldP spid="17" grpId="0" animBg="1"/>
      <p:bldP spid="18" grpId="0" animBg="1"/>
      <p:bldP spid="21"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533400" y="381000"/>
            <a:ext cx="8153400" cy="12192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Theoretical Approach</a:t>
            </a:r>
            <a:endParaRPr lang="en-US" sz="4000" b="1" dirty="0">
              <a:solidFill>
                <a:srgbClr val="68007F">
                  <a:lumMod val="75000"/>
                </a:srgbClr>
              </a:solidFill>
              <a:latin typeface="Cambria" pitchFamily="18" charset="0"/>
            </a:endParaRPr>
          </a:p>
        </p:txBody>
      </p:sp>
      <p:pic>
        <p:nvPicPr>
          <p:cNvPr id="15360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320438"/>
            <a:ext cx="7543799" cy="5232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Left Arrow 7"/>
          <p:cNvSpPr/>
          <p:nvPr/>
        </p:nvSpPr>
        <p:spPr>
          <a:xfrm>
            <a:off x="7162800" y="3581400"/>
            <a:ext cx="1544444" cy="685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p-value</a:t>
            </a:r>
            <a:endParaRPr lang="en-US" b="1" dirty="0"/>
          </a:p>
        </p:txBody>
      </p:sp>
      <p:sp>
        <p:nvSpPr>
          <p:cNvPr id="9" name="Left Arrow 8"/>
          <p:cNvSpPr/>
          <p:nvPr/>
        </p:nvSpPr>
        <p:spPr>
          <a:xfrm>
            <a:off x="6934200" y="6019800"/>
            <a:ext cx="1447799" cy="762000"/>
          </a:xfrm>
          <a:prstGeom prst="leftArrow">
            <a:avLst>
              <a:gd name="adj1" fmla="val 35185"/>
              <a:gd name="adj2" fmla="val 3814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t-statistic</a:t>
            </a:r>
            <a:endParaRPr lang="en-US" dirty="0"/>
          </a:p>
        </p:txBody>
      </p:sp>
      <p:sp>
        <p:nvSpPr>
          <p:cNvPr id="6" name="TextBox 5"/>
          <p:cNvSpPr txBox="1"/>
          <p:nvPr/>
        </p:nvSpPr>
        <p:spPr>
          <a:xfrm>
            <a:off x="568452" y="914400"/>
            <a:ext cx="7162800" cy="523220"/>
          </a:xfrm>
          <a:prstGeom prst="rect">
            <a:avLst/>
          </a:prstGeom>
          <a:noFill/>
        </p:spPr>
        <p:txBody>
          <a:bodyPr wrap="square" rtlCol="0">
            <a:spAutoFit/>
          </a:bodyPr>
          <a:lstStyle/>
          <a:p>
            <a:pPr algn="ctr"/>
            <a:r>
              <a:rPr lang="en-US" sz="2800" dirty="0" smtClean="0">
                <a:latin typeface="Cambria" pitchFamily="18" charset="0"/>
                <a:hlinkClick r:id="rId4"/>
              </a:rPr>
              <a:t>www.lock5stat.com/statkey</a:t>
            </a:r>
            <a:r>
              <a:rPr lang="en-US" sz="2000" dirty="0" smtClean="0">
                <a:latin typeface="Cambria" pitchFamily="18" charset="0"/>
              </a:rPr>
              <a:t> </a:t>
            </a:r>
            <a:endParaRPr lang="en-US" sz="2000" i="1" dirty="0">
              <a:latin typeface="Cambria" pitchFamily="18" charset="0"/>
            </a:endParaRPr>
          </a:p>
        </p:txBody>
      </p:sp>
    </p:spTree>
    <p:custDataLst>
      <p:tags r:id="rId1"/>
    </p:custDataLst>
    <p:extLst>
      <p:ext uri="{BB962C8B-B14F-4D97-AF65-F5344CB8AC3E}">
        <p14:creationId xmlns:p14="http://schemas.microsoft.com/office/powerpoint/2010/main" val="618947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0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ppt_w</p:attrName>
                                        </p:attrNameLst>
                                      </p:cBhvr>
                                      <p:tavLst>
                                        <p:tav tm="0">
                                          <p:val>
                                            <p:fltVal val="0"/>
                                          </p:val>
                                        </p:tav>
                                        <p:tav tm="100000">
                                          <p:val>
                                            <p:strVal val="#ppt_w"/>
                                          </p:val>
                                        </p:tav>
                                      </p:tavLst>
                                    </p:anim>
                                    <p:anim calcmode="lin" valueType="num">
                                      <p:cBhvr>
                                        <p:cTn id="12" dur="500" fill="hold"/>
                                        <p:tgtEl>
                                          <p:spTgt spid="9"/>
                                        </p:tgtEl>
                                        <p:attrNameLst>
                                          <p:attrName>ppt_h</p:attrName>
                                        </p:attrNameLst>
                                      </p:cBhvr>
                                      <p:tavLst>
                                        <p:tav tm="0">
                                          <p:val>
                                            <p:fltVal val="0"/>
                                          </p:val>
                                        </p:tav>
                                        <p:tav tm="100000">
                                          <p:val>
                                            <p:strVal val="#ppt_h"/>
                                          </p:val>
                                        </p:tav>
                                      </p:tavLst>
                                    </p:anim>
                                    <p:animEffect transition="in" filter="fade">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49" presetClass="entr" presetSubtype="0" decel="10000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p:cTn id="18" dur="1000" fill="hold"/>
                                        <p:tgtEl>
                                          <p:spTgt spid="8"/>
                                        </p:tgtEl>
                                        <p:attrNameLst>
                                          <p:attrName>ppt_w</p:attrName>
                                        </p:attrNameLst>
                                      </p:cBhvr>
                                      <p:tavLst>
                                        <p:tav tm="0">
                                          <p:val>
                                            <p:fltVal val="0"/>
                                          </p:val>
                                        </p:tav>
                                        <p:tav tm="100000">
                                          <p:val>
                                            <p:strVal val="#ppt_w"/>
                                          </p:val>
                                        </p:tav>
                                      </p:tavLst>
                                    </p:anim>
                                    <p:anim calcmode="lin" valueType="num">
                                      <p:cBhvr>
                                        <p:cTn id="19" dur="1000" fill="hold"/>
                                        <p:tgtEl>
                                          <p:spTgt spid="8"/>
                                        </p:tgtEl>
                                        <p:attrNameLst>
                                          <p:attrName>ppt_h</p:attrName>
                                        </p:attrNameLst>
                                      </p:cBhvr>
                                      <p:tavLst>
                                        <p:tav tm="0">
                                          <p:val>
                                            <p:fltVal val="0"/>
                                          </p:val>
                                        </p:tav>
                                        <p:tav tm="100000">
                                          <p:val>
                                            <p:strVal val="#ppt_h"/>
                                          </p:val>
                                        </p:tav>
                                      </p:tavLst>
                                    </p:anim>
                                    <p:anim calcmode="lin" valueType="num">
                                      <p:cBhvr>
                                        <p:cTn id="20" dur="1000" fill="hold"/>
                                        <p:tgtEl>
                                          <p:spTgt spid="8"/>
                                        </p:tgtEl>
                                        <p:attrNameLst>
                                          <p:attrName>style.rotation</p:attrName>
                                        </p:attrNameLst>
                                      </p:cBhvr>
                                      <p:tavLst>
                                        <p:tav tm="0">
                                          <p:val>
                                            <p:fltVal val="360"/>
                                          </p:val>
                                        </p:tav>
                                        <p:tav tm="100000">
                                          <p:val>
                                            <p:fltVal val="0"/>
                                          </p:val>
                                        </p:tav>
                                      </p:tavLst>
                                    </p:anim>
                                    <p:animEffect transition="in" filter="fade">
                                      <p:cBhvr>
                                        <p:cTn id="21"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1143000"/>
            <a:ext cx="8305800" cy="7109639"/>
          </a:xfrm>
          <a:prstGeom prst="rect">
            <a:avLst/>
          </a:prstGeom>
          <a:noFill/>
        </p:spPr>
        <p:txBody>
          <a:bodyPr wrap="square" rtlCol="0">
            <a:spAutoFit/>
          </a:bodyPr>
          <a:lstStyle/>
          <a:p>
            <a:pPr>
              <a:spcAft>
                <a:spcPts val="1800"/>
              </a:spcAft>
              <a:buFont typeface="Arial" pitchFamily="34" charset="0"/>
              <a:buChar char="•"/>
            </a:pPr>
            <a:r>
              <a:rPr lang="en-US" sz="3200" dirty="0">
                <a:solidFill>
                  <a:prstClr val="black"/>
                </a:solidFill>
                <a:latin typeface="Cambria" pitchFamily="18" charset="0"/>
                <a:cs typeface="Times New Roman" pitchFamily="18" charset="0"/>
              </a:rPr>
              <a:t> </a:t>
            </a:r>
            <a:r>
              <a:rPr lang="en-US" sz="3200" dirty="0" smtClean="0">
                <a:solidFill>
                  <a:prstClr val="black"/>
                </a:solidFill>
                <a:latin typeface="Cambria" pitchFamily="18" charset="0"/>
                <a:cs typeface="Times New Roman" pitchFamily="18" charset="0"/>
              </a:rPr>
              <a:t>Introduce new statistic - </a:t>
            </a:r>
            <a:r>
              <a:rPr lang="en-US" sz="3200" dirty="0" smtClean="0">
                <a:solidFill>
                  <a:prstClr val="black"/>
                </a:solidFill>
                <a:latin typeface="Cambria" pitchFamily="18" charset="0"/>
                <a:cs typeface="Times New Roman" pitchFamily="18" charset="0"/>
                <a:sym typeface="Symbol"/>
              </a:rPr>
              <a:t></a:t>
            </a:r>
            <a:r>
              <a:rPr lang="en-US" sz="3200" baseline="30000" dirty="0" smtClean="0">
                <a:solidFill>
                  <a:prstClr val="black"/>
                </a:solidFill>
                <a:latin typeface="Cambria" pitchFamily="18" charset="0"/>
                <a:cs typeface="Times New Roman" pitchFamily="18" charset="0"/>
                <a:sym typeface="Symbol"/>
              </a:rPr>
              <a:t>2</a:t>
            </a:r>
            <a:r>
              <a:rPr lang="en-US" sz="3200" dirty="0" smtClean="0">
                <a:solidFill>
                  <a:prstClr val="black"/>
                </a:solidFill>
                <a:latin typeface="Cambria" pitchFamily="18" charset="0"/>
                <a:cs typeface="Times New Roman" pitchFamily="18" charset="0"/>
                <a:sym typeface="Symbol"/>
              </a:rPr>
              <a:t> or F</a:t>
            </a:r>
          </a:p>
          <a:p>
            <a:pPr>
              <a:spcAft>
                <a:spcPts val="1800"/>
              </a:spcAft>
              <a:buFont typeface="Arial" pitchFamily="34" charset="0"/>
              <a:buChar char="•"/>
            </a:pPr>
            <a:r>
              <a:rPr lang="en-US" sz="3200" dirty="0">
                <a:solidFill>
                  <a:prstClr val="black"/>
                </a:solidFill>
                <a:latin typeface="Cambria" pitchFamily="18" charset="0"/>
                <a:cs typeface="Times New Roman" pitchFamily="18" charset="0"/>
                <a:sym typeface="Symbol"/>
              </a:rPr>
              <a:t> </a:t>
            </a:r>
            <a:r>
              <a:rPr lang="en-US" sz="3200" dirty="0" smtClean="0">
                <a:solidFill>
                  <a:prstClr val="black"/>
                </a:solidFill>
                <a:latin typeface="Cambria" pitchFamily="18" charset="0"/>
                <a:cs typeface="Times New Roman" pitchFamily="18" charset="0"/>
                <a:sym typeface="Symbol"/>
              </a:rPr>
              <a:t>Students know that these can be compared to either a randomization distribution or a theoretical distribution</a:t>
            </a:r>
          </a:p>
          <a:p>
            <a:pPr>
              <a:spcAft>
                <a:spcPts val="1800"/>
              </a:spcAft>
              <a:buFont typeface="Arial" pitchFamily="34" charset="0"/>
              <a:buChar char="•"/>
            </a:pPr>
            <a:r>
              <a:rPr lang="en-US" sz="3200" dirty="0">
                <a:solidFill>
                  <a:prstClr val="black"/>
                </a:solidFill>
                <a:latin typeface="Cambria" pitchFamily="18" charset="0"/>
                <a:cs typeface="Times New Roman" pitchFamily="18" charset="0"/>
                <a:sym typeface="Symbol"/>
              </a:rPr>
              <a:t> </a:t>
            </a:r>
            <a:r>
              <a:rPr lang="en-US" sz="3200" dirty="0" smtClean="0">
                <a:solidFill>
                  <a:prstClr val="black"/>
                </a:solidFill>
                <a:latin typeface="Cambria" pitchFamily="18" charset="0"/>
                <a:cs typeface="Times New Roman" pitchFamily="18" charset="0"/>
                <a:sym typeface="Symbol"/>
              </a:rPr>
              <a:t>Students are comfortable using either method, and see the connection!</a:t>
            </a:r>
          </a:p>
          <a:p>
            <a:pPr>
              <a:spcAft>
                <a:spcPts val="1800"/>
              </a:spcAft>
              <a:buFont typeface="Arial" pitchFamily="34" charset="0"/>
              <a:buChar char="•"/>
            </a:pPr>
            <a:r>
              <a:rPr lang="en-US" sz="3200" dirty="0">
                <a:solidFill>
                  <a:prstClr val="black"/>
                </a:solidFill>
                <a:latin typeface="Cambria" pitchFamily="18" charset="0"/>
                <a:cs typeface="Times New Roman" pitchFamily="18" charset="0"/>
                <a:sym typeface="Symbol"/>
              </a:rPr>
              <a:t> </a:t>
            </a:r>
            <a:r>
              <a:rPr lang="en-US" sz="3200" dirty="0" smtClean="0">
                <a:solidFill>
                  <a:prstClr val="black"/>
                </a:solidFill>
                <a:latin typeface="Cambria" pitchFamily="18" charset="0"/>
                <a:cs typeface="Times New Roman" pitchFamily="18" charset="0"/>
                <a:sym typeface="Symbol"/>
              </a:rPr>
              <a:t>If conditions are met, the randomization and theoretical distributions are the same!</a:t>
            </a:r>
            <a:endParaRPr lang="en-US" sz="2800" dirty="0" smtClean="0">
              <a:solidFill>
                <a:prstClr val="black"/>
              </a:solidFill>
              <a:latin typeface="Cambria" pitchFamily="18" charset="0"/>
              <a:cs typeface="Times New Roman" pitchFamily="18" charset="0"/>
            </a:endParaRPr>
          </a:p>
          <a:p>
            <a:endParaRPr lang="en-US" sz="2800" dirty="0" smtClean="0">
              <a:solidFill>
                <a:prstClr val="black"/>
              </a:solidFill>
              <a:latin typeface="Cambria" pitchFamily="18" charset="0"/>
              <a:cs typeface="Times New Roman" pitchFamily="18" charset="0"/>
            </a:endParaRPr>
          </a:p>
          <a:p>
            <a:endParaRPr lang="en-US" sz="2800" dirty="0" smtClean="0">
              <a:solidFill>
                <a:prstClr val="black"/>
              </a:solidFill>
              <a:cs typeface="Times New Roman" pitchFamily="18" charset="0"/>
            </a:endParaRPr>
          </a:p>
          <a:p>
            <a:pPr>
              <a:buFont typeface="Arial" pitchFamily="34" charset="0"/>
              <a:buChar char="•"/>
            </a:pPr>
            <a:endParaRPr lang="en-US" sz="2800" dirty="0" smtClean="0">
              <a:solidFill>
                <a:prstClr val="black"/>
              </a:solidFill>
              <a:cs typeface="Times New Roman" pitchFamily="18" charset="0"/>
            </a:endParaRPr>
          </a:p>
          <a:p>
            <a:pPr>
              <a:buFont typeface="Arial" pitchFamily="34" charset="0"/>
              <a:buChar char="•"/>
            </a:pPr>
            <a:endParaRPr lang="en-US" sz="2800" dirty="0">
              <a:solidFill>
                <a:prstClr val="black"/>
              </a:solidFill>
              <a:cs typeface="Times New Roman" pitchFamily="18" charset="0"/>
            </a:endParaRPr>
          </a:p>
          <a:p>
            <a:endParaRPr lang="en-US" sz="2800" dirty="0">
              <a:solidFill>
                <a:prstClr val="black"/>
              </a:solidFill>
              <a:cs typeface="Times New Roman" pitchFamily="18" charset="0"/>
            </a:endParaRPr>
          </a:p>
        </p:txBody>
      </p:sp>
      <p:sp>
        <p:nvSpPr>
          <p:cNvPr id="3" name="Title 1"/>
          <p:cNvSpPr txBox="1">
            <a:spLocks/>
          </p:cNvSpPr>
          <p:nvPr/>
        </p:nvSpPr>
        <p:spPr>
          <a:xfrm>
            <a:off x="533400" y="381000"/>
            <a:ext cx="8153400" cy="12192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Chi-Square and ANOVA</a:t>
            </a:r>
            <a:endParaRPr lang="en-US" sz="4000" b="1" dirty="0">
              <a:solidFill>
                <a:srgbClr val="68007F">
                  <a:lumMod val="75000"/>
                </a:srgbClr>
              </a:solidFill>
              <a:latin typeface="Cambria" pitchFamily="18" charset="0"/>
            </a:endParaRPr>
          </a:p>
        </p:txBody>
      </p:sp>
    </p:spTree>
    <p:custDataLst>
      <p:tags r:id="rId1"/>
    </p:custDataLst>
    <p:extLst>
      <p:ext uri="{BB962C8B-B14F-4D97-AF65-F5344CB8AC3E}">
        <p14:creationId xmlns:p14="http://schemas.microsoft.com/office/powerpoint/2010/main" val="3872870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4629" name="Picture 5"/>
          <p:cNvPicPr>
            <a:picLocks noChangeAspect="1" noChangeArrowheads="1"/>
          </p:cNvPicPr>
          <p:nvPr/>
        </p:nvPicPr>
        <p:blipFill rotWithShape="1">
          <a:blip r:embed="rId3">
            <a:extLst>
              <a:ext uri="{28A0092B-C50C-407E-A947-70E740481C1C}">
                <a14:useLocalDpi xmlns:a14="http://schemas.microsoft.com/office/drawing/2010/main" val="0"/>
              </a:ext>
            </a:extLst>
          </a:blip>
          <a:srcRect r="38772"/>
          <a:stretch/>
        </p:blipFill>
        <p:spPr bwMode="auto">
          <a:xfrm>
            <a:off x="152400" y="1066800"/>
            <a:ext cx="5412059" cy="409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1"/>
          <p:cNvSpPr txBox="1">
            <a:spLocks/>
          </p:cNvSpPr>
          <p:nvPr/>
        </p:nvSpPr>
        <p:spPr>
          <a:xfrm>
            <a:off x="533400" y="381000"/>
            <a:ext cx="8153400" cy="12192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Chi-Square Statistic</a:t>
            </a:r>
            <a:endParaRPr lang="en-US" sz="4000" b="1" dirty="0">
              <a:solidFill>
                <a:srgbClr val="68007F">
                  <a:lumMod val="75000"/>
                </a:srgbClr>
              </a:solidFill>
              <a:latin typeface="Cambria" pitchFamily="18" charset="0"/>
            </a:endParaRPr>
          </a:p>
        </p:txBody>
      </p:sp>
      <p:pic>
        <p:nvPicPr>
          <p:cNvPr id="1546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64774" y="2962274"/>
            <a:ext cx="4503026" cy="3667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371600" y="2098959"/>
            <a:ext cx="3581400" cy="369332"/>
          </a:xfrm>
          <a:prstGeom prst="rect">
            <a:avLst/>
          </a:prstGeom>
          <a:noFill/>
        </p:spPr>
        <p:txBody>
          <a:bodyPr wrap="square" rtlCol="0">
            <a:spAutoFit/>
          </a:bodyPr>
          <a:lstStyle/>
          <a:p>
            <a:r>
              <a:rPr lang="en-US" b="1" i="1" dirty="0" smtClean="0">
                <a:latin typeface="Cambria" pitchFamily="18" charset="0"/>
              </a:rPr>
              <a:t>Randomization Distribution</a:t>
            </a:r>
          </a:p>
        </p:txBody>
      </p:sp>
      <p:sp>
        <p:nvSpPr>
          <p:cNvPr id="10" name="TextBox 9"/>
          <p:cNvSpPr txBox="1"/>
          <p:nvPr/>
        </p:nvSpPr>
        <p:spPr>
          <a:xfrm>
            <a:off x="5638800" y="3733799"/>
            <a:ext cx="3352800" cy="369332"/>
          </a:xfrm>
          <a:prstGeom prst="rect">
            <a:avLst/>
          </a:prstGeom>
          <a:noFill/>
        </p:spPr>
        <p:txBody>
          <a:bodyPr wrap="square" rtlCol="0">
            <a:spAutoFit/>
          </a:bodyPr>
          <a:lstStyle/>
          <a:p>
            <a:r>
              <a:rPr lang="en-US" b="1" i="1" dirty="0" smtClean="0">
                <a:latin typeface="Cambria" pitchFamily="18" charset="0"/>
              </a:rPr>
              <a:t>Chi-Square Distribution (3 </a:t>
            </a:r>
            <a:r>
              <a:rPr lang="en-US" b="1" i="1" dirty="0" err="1" smtClean="0">
                <a:latin typeface="Cambria" pitchFamily="18" charset="0"/>
              </a:rPr>
              <a:t>df</a:t>
            </a:r>
            <a:r>
              <a:rPr lang="en-US" b="1" i="1" dirty="0" smtClean="0">
                <a:latin typeface="Cambria" pitchFamily="18" charset="0"/>
              </a:rPr>
              <a:t>)</a:t>
            </a:r>
          </a:p>
        </p:txBody>
      </p:sp>
      <p:sp>
        <p:nvSpPr>
          <p:cNvPr id="11" name="Left Arrow 10"/>
          <p:cNvSpPr/>
          <p:nvPr/>
        </p:nvSpPr>
        <p:spPr>
          <a:xfrm>
            <a:off x="2075056" y="2827557"/>
            <a:ext cx="2344544" cy="685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p-value = 0.357</a:t>
            </a:r>
            <a:endParaRPr lang="en-US" dirty="0"/>
          </a:p>
        </p:txBody>
      </p:sp>
      <p:sp>
        <p:nvSpPr>
          <p:cNvPr id="12" name="Left Arrow 11"/>
          <p:cNvSpPr/>
          <p:nvPr/>
        </p:nvSpPr>
        <p:spPr>
          <a:xfrm>
            <a:off x="6172200" y="6172200"/>
            <a:ext cx="2362200" cy="685800"/>
          </a:xfrm>
          <a:prstGeom prst="leftArrow">
            <a:avLst>
              <a:gd name="adj1" fmla="val 35185"/>
              <a:gd name="adj2" fmla="val 3814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ym typeface="Symbol"/>
              </a:rPr>
              <a:t></a:t>
            </a:r>
            <a:r>
              <a:rPr lang="en-US" sz="1600" baseline="30000" dirty="0" smtClean="0">
                <a:sym typeface="Symbol"/>
              </a:rPr>
              <a:t>2</a:t>
            </a:r>
            <a:r>
              <a:rPr lang="en-US" sz="1600" dirty="0" smtClean="0">
                <a:sym typeface="Symbol"/>
              </a:rPr>
              <a:t> </a:t>
            </a:r>
            <a:r>
              <a:rPr lang="en-US" sz="1600" dirty="0" smtClean="0"/>
              <a:t>statistic = 3.242</a:t>
            </a:r>
            <a:endParaRPr lang="en-US" sz="1600" dirty="0"/>
          </a:p>
        </p:txBody>
      </p:sp>
      <p:sp>
        <p:nvSpPr>
          <p:cNvPr id="13" name="Left Arrow 12"/>
          <p:cNvSpPr/>
          <p:nvPr/>
        </p:nvSpPr>
        <p:spPr>
          <a:xfrm>
            <a:off x="1752600" y="4678983"/>
            <a:ext cx="2286000" cy="685800"/>
          </a:xfrm>
          <a:prstGeom prst="leftArrow">
            <a:avLst>
              <a:gd name="adj1" fmla="val 35185"/>
              <a:gd name="adj2" fmla="val 3814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ym typeface="Symbol"/>
              </a:rPr>
              <a:t></a:t>
            </a:r>
            <a:r>
              <a:rPr lang="en-US" sz="1600" baseline="30000" dirty="0" smtClean="0">
                <a:sym typeface="Symbol"/>
              </a:rPr>
              <a:t>2</a:t>
            </a:r>
            <a:r>
              <a:rPr lang="en-US" sz="1600" dirty="0" smtClean="0">
                <a:sym typeface="Symbol"/>
              </a:rPr>
              <a:t> </a:t>
            </a:r>
            <a:r>
              <a:rPr lang="en-US" sz="1600" dirty="0" smtClean="0"/>
              <a:t>statistic = 3.242</a:t>
            </a:r>
            <a:endParaRPr lang="en-US" sz="1600" dirty="0"/>
          </a:p>
        </p:txBody>
      </p:sp>
      <p:sp>
        <p:nvSpPr>
          <p:cNvPr id="14" name="Left Arrow 13"/>
          <p:cNvSpPr/>
          <p:nvPr/>
        </p:nvSpPr>
        <p:spPr>
          <a:xfrm>
            <a:off x="6404517" y="4619624"/>
            <a:ext cx="2344544" cy="685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p-value = 0.356</a:t>
            </a:r>
            <a:endParaRPr lang="en-US" dirty="0"/>
          </a:p>
        </p:txBody>
      </p:sp>
    </p:spTree>
    <p:custDataLst>
      <p:tags r:id="rId1"/>
    </p:custDataLst>
    <p:extLst>
      <p:ext uri="{BB962C8B-B14F-4D97-AF65-F5344CB8AC3E}">
        <p14:creationId xmlns:p14="http://schemas.microsoft.com/office/powerpoint/2010/main" val="748386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463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p:cTn id="13" dur="500" fill="hold"/>
                                        <p:tgtEl>
                                          <p:spTgt spid="13"/>
                                        </p:tgtEl>
                                        <p:attrNameLst>
                                          <p:attrName>ppt_w</p:attrName>
                                        </p:attrNameLst>
                                      </p:cBhvr>
                                      <p:tavLst>
                                        <p:tav tm="0">
                                          <p:val>
                                            <p:fltVal val="0"/>
                                          </p:val>
                                        </p:tav>
                                        <p:tav tm="100000">
                                          <p:val>
                                            <p:strVal val="#ppt_w"/>
                                          </p:val>
                                        </p:tav>
                                      </p:tavLst>
                                    </p:anim>
                                    <p:anim calcmode="lin" valueType="num">
                                      <p:cBhvr>
                                        <p:cTn id="14" dur="500" fill="hold"/>
                                        <p:tgtEl>
                                          <p:spTgt spid="13"/>
                                        </p:tgtEl>
                                        <p:attrNameLst>
                                          <p:attrName>ppt_h</p:attrName>
                                        </p:attrNameLst>
                                      </p:cBhvr>
                                      <p:tavLst>
                                        <p:tav tm="0">
                                          <p:val>
                                            <p:fltVal val="0"/>
                                          </p:val>
                                        </p:tav>
                                        <p:tav tm="100000">
                                          <p:val>
                                            <p:strVal val="#ppt_h"/>
                                          </p:val>
                                        </p:tav>
                                      </p:tavLst>
                                    </p:anim>
                                    <p:animEffect transition="in" filter="fade">
                                      <p:cBhvr>
                                        <p:cTn id="15" dur="500"/>
                                        <p:tgtEl>
                                          <p:spTgt spid="13"/>
                                        </p:tgtEl>
                                      </p:cBhvr>
                                    </p:animEffect>
                                  </p:childTnLst>
                                </p:cTn>
                              </p:par>
                            </p:childTnLst>
                          </p:cTn>
                        </p:par>
                        <p:par>
                          <p:cTn id="16" fill="hold">
                            <p:stCondLst>
                              <p:cond delay="500"/>
                            </p:stCondLst>
                            <p:childTnLst>
                              <p:par>
                                <p:cTn id="17" presetID="53" presetClass="entr" presetSubtype="0"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p:cTn id="19" dur="500" fill="hold"/>
                                        <p:tgtEl>
                                          <p:spTgt spid="12"/>
                                        </p:tgtEl>
                                        <p:attrNameLst>
                                          <p:attrName>ppt_w</p:attrName>
                                        </p:attrNameLst>
                                      </p:cBhvr>
                                      <p:tavLst>
                                        <p:tav tm="0">
                                          <p:val>
                                            <p:fltVal val="0"/>
                                          </p:val>
                                        </p:tav>
                                        <p:tav tm="100000">
                                          <p:val>
                                            <p:strVal val="#ppt_w"/>
                                          </p:val>
                                        </p:tav>
                                      </p:tavLst>
                                    </p:anim>
                                    <p:anim calcmode="lin" valueType="num">
                                      <p:cBhvr>
                                        <p:cTn id="20" dur="500" fill="hold"/>
                                        <p:tgtEl>
                                          <p:spTgt spid="12"/>
                                        </p:tgtEl>
                                        <p:attrNameLst>
                                          <p:attrName>ppt_h</p:attrName>
                                        </p:attrNameLst>
                                      </p:cBhvr>
                                      <p:tavLst>
                                        <p:tav tm="0">
                                          <p:val>
                                            <p:fltVal val="0"/>
                                          </p:val>
                                        </p:tav>
                                        <p:tav tm="100000">
                                          <p:val>
                                            <p:strVal val="#ppt_h"/>
                                          </p:val>
                                        </p:tav>
                                      </p:tavLst>
                                    </p:anim>
                                    <p:animEffect transition="in" filter="fade">
                                      <p:cBhvr>
                                        <p:cTn id="21" dur="500"/>
                                        <p:tgtEl>
                                          <p:spTgt spid="12"/>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 calcmode="lin" valueType="num">
                                      <p:cBhvr>
                                        <p:cTn id="26" dur="500" fill="hold"/>
                                        <p:tgtEl>
                                          <p:spTgt spid="11"/>
                                        </p:tgtEl>
                                        <p:attrNameLst>
                                          <p:attrName>ppt_w</p:attrName>
                                        </p:attrNameLst>
                                      </p:cBhvr>
                                      <p:tavLst>
                                        <p:tav tm="0">
                                          <p:val>
                                            <p:fltVal val="0"/>
                                          </p:val>
                                        </p:tav>
                                        <p:tav tm="100000">
                                          <p:val>
                                            <p:strVal val="#ppt_w"/>
                                          </p:val>
                                        </p:tav>
                                      </p:tavLst>
                                    </p:anim>
                                    <p:anim calcmode="lin" valueType="num">
                                      <p:cBhvr>
                                        <p:cTn id="27" dur="500" fill="hold"/>
                                        <p:tgtEl>
                                          <p:spTgt spid="11"/>
                                        </p:tgtEl>
                                        <p:attrNameLst>
                                          <p:attrName>ppt_h</p:attrName>
                                        </p:attrNameLst>
                                      </p:cBhvr>
                                      <p:tavLst>
                                        <p:tav tm="0">
                                          <p:val>
                                            <p:fltVal val="0"/>
                                          </p:val>
                                        </p:tav>
                                        <p:tav tm="100000">
                                          <p:val>
                                            <p:strVal val="#ppt_h"/>
                                          </p:val>
                                        </p:tav>
                                      </p:tavLst>
                                    </p:anim>
                                    <p:animEffect transition="in" filter="fade">
                                      <p:cBhvr>
                                        <p:cTn id="28" dur="500"/>
                                        <p:tgtEl>
                                          <p:spTgt spid="11"/>
                                        </p:tgtEl>
                                      </p:cBhvr>
                                    </p:animEffect>
                                  </p:childTnLst>
                                </p:cTn>
                              </p:par>
                            </p:childTnLst>
                          </p:cTn>
                        </p:par>
                        <p:par>
                          <p:cTn id="29" fill="hold">
                            <p:stCondLst>
                              <p:cond delay="500"/>
                            </p:stCondLst>
                            <p:childTnLst>
                              <p:par>
                                <p:cTn id="30" presetID="53" presetClass="entr" presetSubtype="16" fill="hold" grpId="0" nodeType="afterEffect">
                                  <p:stCondLst>
                                    <p:cond delay="0"/>
                                  </p:stCondLst>
                                  <p:childTnLst>
                                    <p:set>
                                      <p:cBhvr>
                                        <p:cTn id="31" dur="1" fill="hold">
                                          <p:stCondLst>
                                            <p:cond delay="0"/>
                                          </p:stCondLst>
                                        </p:cTn>
                                        <p:tgtEl>
                                          <p:spTgt spid="14"/>
                                        </p:tgtEl>
                                        <p:attrNameLst>
                                          <p:attrName>style.visibility</p:attrName>
                                        </p:attrNameLst>
                                      </p:cBhvr>
                                      <p:to>
                                        <p:strVal val="visible"/>
                                      </p:to>
                                    </p:set>
                                    <p:anim calcmode="lin" valueType="num">
                                      <p:cBhvr>
                                        <p:cTn id="32" dur="500" fill="hold"/>
                                        <p:tgtEl>
                                          <p:spTgt spid="14"/>
                                        </p:tgtEl>
                                        <p:attrNameLst>
                                          <p:attrName>ppt_w</p:attrName>
                                        </p:attrNameLst>
                                      </p:cBhvr>
                                      <p:tavLst>
                                        <p:tav tm="0">
                                          <p:val>
                                            <p:fltVal val="0"/>
                                          </p:val>
                                        </p:tav>
                                        <p:tav tm="100000">
                                          <p:val>
                                            <p:strVal val="#ppt_w"/>
                                          </p:val>
                                        </p:tav>
                                      </p:tavLst>
                                    </p:anim>
                                    <p:anim calcmode="lin" valueType="num">
                                      <p:cBhvr>
                                        <p:cTn id="33" dur="500" fill="hold"/>
                                        <p:tgtEl>
                                          <p:spTgt spid="14"/>
                                        </p:tgtEl>
                                        <p:attrNameLst>
                                          <p:attrName>ppt_h</p:attrName>
                                        </p:attrNameLst>
                                      </p:cBhvr>
                                      <p:tavLst>
                                        <p:tav tm="0">
                                          <p:val>
                                            <p:fltVal val="0"/>
                                          </p:val>
                                        </p:tav>
                                        <p:tav tm="100000">
                                          <p:val>
                                            <p:strVal val="#ppt_h"/>
                                          </p:val>
                                        </p:tav>
                                      </p:tavLst>
                                    </p:anim>
                                    <p:animEffect transition="in" filter="fade">
                                      <p:cBhvr>
                                        <p:cTn id="3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P spid="12" grpId="0" animBg="1"/>
      <p:bldP spid="13" grpId="0" animBg="1"/>
      <p:bldP spid="14"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381000"/>
            <a:ext cx="8153400" cy="1219200"/>
          </a:xfrm>
          <a:prstGeom prst="rect">
            <a:avLst/>
          </a:prstGeom>
        </p:spPr>
        <p:txBody>
          <a:bodyPr/>
          <a:lstStyle/>
          <a:p>
            <a:pPr lvl="0" algn="ctr">
              <a:spcBef>
                <a:spcPct val="0"/>
              </a:spcBef>
              <a:defRPr/>
            </a:pPr>
            <a:r>
              <a:rPr lang="en-US" sz="4000" b="1" dirty="0" smtClean="0">
                <a:solidFill>
                  <a:srgbClr val="68007F">
                    <a:lumMod val="75000"/>
                  </a:srgbClr>
                </a:solidFill>
                <a:latin typeface="Cambria" pitchFamily="18" charset="0"/>
              </a:rPr>
              <a:t>Student Preferences</a:t>
            </a:r>
            <a:endParaRPr lang="en-US" sz="3600" b="1" dirty="0">
              <a:solidFill>
                <a:srgbClr val="68007F">
                  <a:lumMod val="75000"/>
                </a:srgbClr>
              </a:solidFill>
              <a:latin typeface="Cambria" pitchFamily="18" charset="0"/>
            </a:endParaRPr>
          </a:p>
        </p:txBody>
      </p:sp>
      <p:sp>
        <p:nvSpPr>
          <p:cNvPr id="5" name="TextBox 4"/>
          <p:cNvSpPr txBox="1"/>
          <p:nvPr/>
        </p:nvSpPr>
        <p:spPr>
          <a:xfrm>
            <a:off x="609600" y="1348800"/>
            <a:ext cx="8153400" cy="4247317"/>
          </a:xfrm>
          <a:prstGeom prst="rect">
            <a:avLst/>
          </a:prstGeom>
          <a:noFill/>
        </p:spPr>
        <p:txBody>
          <a:bodyPr wrap="square" rtlCol="0">
            <a:spAutoFit/>
          </a:bodyPr>
          <a:lstStyle/>
          <a:p>
            <a:pPr lvl="0">
              <a:spcAft>
                <a:spcPts val="1800"/>
              </a:spcAft>
            </a:pPr>
            <a:r>
              <a:rPr lang="en-US" sz="2800" dirty="0" smtClean="0">
                <a:solidFill>
                  <a:prstClr val="black"/>
                </a:solidFill>
                <a:latin typeface="Cambria" pitchFamily="18" charset="0"/>
                <a:cs typeface="Times New Roman" pitchFamily="18" charset="0"/>
              </a:rPr>
              <a:t> </a:t>
            </a:r>
            <a:r>
              <a:rPr lang="en-US" sz="3200" dirty="0" smtClean="0">
                <a:solidFill>
                  <a:prstClr val="black"/>
                </a:solidFill>
                <a:latin typeface="Cambria"/>
                <a:cs typeface="Times New Roman" pitchFamily="18" charset="0"/>
              </a:rPr>
              <a:t>Which way of doing inference gave you a better conceptual understanding of confidence intervals and hypothesis tests?</a:t>
            </a:r>
          </a:p>
          <a:p>
            <a:pPr>
              <a:spcAft>
                <a:spcPts val="1800"/>
              </a:spcAft>
            </a:pPr>
            <a:endParaRPr lang="en-US" sz="3200" dirty="0" smtClean="0">
              <a:solidFill>
                <a:prstClr val="black"/>
              </a:solidFill>
              <a:latin typeface="Cambria"/>
              <a:cs typeface="Times New Roman" pitchFamily="18" charset="0"/>
            </a:endParaRPr>
          </a:p>
          <a:p>
            <a:endParaRPr lang="en-US" sz="2800" dirty="0" smtClean="0">
              <a:solidFill>
                <a:prstClr val="black"/>
              </a:solidFill>
              <a:cs typeface="Times New Roman" pitchFamily="18" charset="0"/>
            </a:endParaRPr>
          </a:p>
          <a:p>
            <a:pPr>
              <a:buFont typeface="Arial" pitchFamily="34" charset="0"/>
              <a:buChar char="•"/>
            </a:pPr>
            <a:endParaRPr lang="en-US" sz="2800" dirty="0" smtClean="0">
              <a:solidFill>
                <a:prstClr val="black"/>
              </a:solidFill>
              <a:cs typeface="Times New Roman" pitchFamily="18" charset="0"/>
            </a:endParaRPr>
          </a:p>
          <a:p>
            <a:pPr>
              <a:buFont typeface="Arial" pitchFamily="34" charset="0"/>
              <a:buChar char="•"/>
            </a:pPr>
            <a:endParaRPr lang="en-US" sz="2800" dirty="0">
              <a:solidFill>
                <a:prstClr val="black"/>
              </a:solidFill>
              <a:cs typeface="Times New Roman" pitchFamily="18" charset="0"/>
            </a:endParaRPr>
          </a:p>
          <a:p>
            <a:endParaRPr lang="en-US" sz="2800" dirty="0">
              <a:solidFill>
                <a:prstClr val="black"/>
              </a:solidFill>
              <a:cs typeface="Times New Roman" pitchFamily="18" charset="0"/>
            </a:endParaRPr>
          </a:p>
        </p:txBody>
      </p:sp>
      <p:graphicFrame>
        <p:nvGraphicFramePr>
          <p:cNvPr id="4" name="Table 3"/>
          <p:cNvGraphicFramePr>
            <a:graphicFrameLocks noGrp="1"/>
          </p:cNvGraphicFramePr>
          <p:nvPr/>
        </p:nvGraphicFramePr>
        <p:xfrm>
          <a:off x="1219200" y="3276600"/>
          <a:ext cx="6629400" cy="1737360"/>
        </p:xfrm>
        <a:graphic>
          <a:graphicData uri="http://schemas.openxmlformats.org/drawingml/2006/table">
            <a:tbl>
              <a:tblPr firstRow="1" bandRow="1">
                <a:tableStyleId>{5C22544A-7EE6-4342-B048-85BDC9FD1C3A}</a:tableStyleId>
              </a:tblPr>
              <a:tblGrid>
                <a:gridCol w="2889738"/>
                <a:gridCol w="3739662"/>
              </a:tblGrid>
              <a:tr h="370840">
                <a:tc>
                  <a:txBody>
                    <a:bodyPr/>
                    <a:lstStyle/>
                    <a:p>
                      <a:r>
                        <a:rPr lang="en-US" sz="2000" dirty="0" smtClean="0"/>
                        <a:t>Bootstrapping and Randomization</a:t>
                      </a:r>
                      <a:endParaRPr lang="en-US" sz="2000" dirty="0"/>
                    </a:p>
                  </a:txBody>
                  <a:tcPr/>
                </a:tc>
                <a:tc>
                  <a:txBody>
                    <a:bodyPr/>
                    <a:lstStyle/>
                    <a:p>
                      <a:r>
                        <a:rPr lang="en-US" sz="2000" dirty="0" smtClean="0"/>
                        <a:t>Formulas and Theoretical Distributions</a:t>
                      </a:r>
                      <a:endParaRPr lang="en-US" sz="2000" dirty="0"/>
                    </a:p>
                  </a:txBody>
                  <a:tcPr/>
                </a:tc>
              </a:tr>
              <a:tr h="370840">
                <a:tc>
                  <a:txBody>
                    <a:bodyPr/>
                    <a:lstStyle/>
                    <a:p>
                      <a:pPr algn="ctr"/>
                      <a:r>
                        <a:rPr lang="en-US" sz="2800" dirty="0" smtClean="0">
                          <a:latin typeface="Cambria" pitchFamily="18" charset="0"/>
                        </a:rPr>
                        <a:t>113</a:t>
                      </a:r>
                      <a:endParaRPr lang="en-US" sz="2800" dirty="0">
                        <a:latin typeface="Cambria" pitchFamily="18" charset="0"/>
                      </a:endParaRPr>
                    </a:p>
                  </a:txBody>
                  <a:tcPr/>
                </a:tc>
                <a:tc>
                  <a:txBody>
                    <a:bodyPr/>
                    <a:lstStyle/>
                    <a:p>
                      <a:pPr algn="ctr"/>
                      <a:r>
                        <a:rPr lang="en-US" sz="2800" dirty="0" smtClean="0">
                          <a:latin typeface="Cambria" pitchFamily="18" charset="0"/>
                        </a:rPr>
                        <a:t>51</a:t>
                      </a:r>
                      <a:endParaRPr lang="en-US" sz="2800" dirty="0">
                        <a:latin typeface="Cambria" pitchFamily="18" charset="0"/>
                      </a:endParaRPr>
                    </a:p>
                  </a:txBody>
                  <a:tcPr/>
                </a:tc>
              </a:tr>
              <a:tr h="370840">
                <a:tc>
                  <a:txBody>
                    <a:bodyPr/>
                    <a:lstStyle/>
                    <a:p>
                      <a:pPr algn="ctr"/>
                      <a:r>
                        <a:rPr lang="en-US" sz="2800" dirty="0" smtClean="0">
                          <a:latin typeface="Cambria" pitchFamily="18" charset="0"/>
                        </a:rPr>
                        <a:t>69%</a:t>
                      </a:r>
                      <a:endParaRPr lang="en-US" sz="2800" dirty="0">
                        <a:latin typeface="Cambria" pitchFamily="18" charset="0"/>
                      </a:endParaRPr>
                    </a:p>
                  </a:txBody>
                  <a:tcPr/>
                </a:tc>
                <a:tc>
                  <a:txBody>
                    <a:bodyPr/>
                    <a:lstStyle/>
                    <a:p>
                      <a:pPr algn="ctr"/>
                      <a:r>
                        <a:rPr lang="en-US" sz="2800" dirty="0" smtClean="0">
                          <a:latin typeface="Cambria" pitchFamily="18" charset="0"/>
                        </a:rPr>
                        <a:t>31%</a:t>
                      </a:r>
                      <a:endParaRPr lang="en-US" sz="2800" dirty="0">
                        <a:latin typeface="Cambria" pitchFamily="18" charset="0"/>
                      </a:endParaRPr>
                    </a:p>
                  </a:txBody>
                  <a:tcPr/>
                </a:tc>
              </a:tr>
            </a:tbl>
          </a:graphicData>
        </a:graphic>
      </p:graphicFrame>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381000"/>
            <a:ext cx="8153400" cy="1219200"/>
          </a:xfrm>
          <a:prstGeom prst="rect">
            <a:avLst/>
          </a:prstGeom>
        </p:spPr>
        <p:txBody>
          <a:bodyPr/>
          <a:lstStyle/>
          <a:p>
            <a:pPr lvl="0" algn="ctr">
              <a:spcBef>
                <a:spcPct val="0"/>
              </a:spcBef>
              <a:defRPr/>
            </a:pPr>
            <a:r>
              <a:rPr lang="en-US" sz="4000" b="1" dirty="0" smtClean="0">
                <a:solidFill>
                  <a:srgbClr val="68007F">
                    <a:lumMod val="75000"/>
                  </a:srgbClr>
                </a:solidFill>
                <a:latin typeface="Cambria" pitchFamily="18" charset="0"/>
              </a:rPr>
              <a:t>Student Preferences</a:t>
            </a:r>
            <a:endParaRPr lang="en-US" sz="3600" b="1" dirty="0">
              <a:solidFill>
                <a:srgbClr val="68007F">
                  <a:lumMod val="75000"/>
                </a:srgbClr>
              </a:solidFill>
              <a:latin typeface="Cambria" pitchFamily="18" charset="0"/>
            </a:endParaRPr>
          </a:p>
        </p:txBody>
      </p:sp>
      <p:sp>
        <p:nvSpPr>
          <p:cNvPr id="5" name="TextBox 4"/>
          <p:cNvSpPr txBox="1"/>
          <p:nvPr/>
        </p:nvSpPr>
        <p:spPr>
          <a:xfrm>
            <a:off x="457200" y="1348800"/>
            <a:ext cx="8153400" cy="3031599"/>
          </a:xfrm>
          <a:prstGeom prst="rect">
            <a:avLst/>
          </a:prstGeom>
          <a:noFill/>
        </p:spPr>
        <p:txBody>
          <a:bodyPr wrap="square" rtlCol="0">
            <a:spAutoFit/>
          </a:bodyPr>
          <a:lstStyle/>
          <a:p>
            <a:pPr lvl="0">
              <a:spcAft>
                <a:spcPts val="1800"/>
              </a:spcAft>
            </a:pPr>
            <a:r>
              <a:rPr lang="en-US" sz="2800" dirty="0" smtClean="0">
                <a:solidFill>
                  <a:prstClr val="black"/>
                </a:solidFill>
                <a:latin typeface="Cambria" pitchFamily="18" charset="0"/>
                <a:cs typeface="Times New Roman" pitchFamily="18" charset="0"/>
              </a:rPr>
              <a:t> </a:t>
            </a:r>
            <a:r>
              <a:rPr lang="en-US" sz="3200" dirty="0" smtClean="0">
                <a:solidFill>
                  <a:prstClr val="black"/>
                </a:solidFill>
                <a:latin typeface="Cambria"/>
                <a:cs typeface="Times New Roman" pitchFamily="18" charset="0"/>
              </a:rPr>
              <a:t>Which way did you prefer to learn inference (confidence intervals and hypothesis tests)?</a:t>
            </a:r>
          </a:p>
          <a:p>
            <a:endParaRPr lang="en-US" sz="2800" dirty="0" smtClean="0">
              <a:solidFill>
                <a:prstClr val="black"/>
              </a:solidFill>
              <a:cs typeface="Times New Roman" pitchFamily="18" charset="0"/>
            </a:endParaRPr>
          </a:p>
          <a:p>
            <a:pPr>
              <a:buFont typeface="Arial" pitchFamily="34" charset="0"/>
              <a:buChar char="•"/>
            </a:pPr>
            <a:endParaRPr lang="en-US" sz="2800" dirty="0" smtClean="0">
              <a:solidFill>
                <a:prstClr val="black"/>
              </a:solidFill>
              <a:cs typeface="Times New Roman" pitchFamily="18" charset="0"/>
            </a:endParaRPr>
          </a:p>
          <a:p>
            <a:pPr>
              <a:buFont typeface="Arial" pitchFamily="34" charset="0"/>
              <a:buChar char="•"/>
            </a:pPr>
            <a:endParaRPr lang="en-US" sz="2800" dirty="0">
              <a:solidFill>
                <a:prstClr val="black"/>
              </a:solidFill>
              <a:cs typeface="Times New Roman" pitchFamily="18" charset="0"/>
            </a:endParaRPr>
          </a:p>
          <a:p>
            <a:endParaRPr lang="en-US" sz="2800" dirty="0">
              <a:solidFill>
                <a:prstClr val="black"/>
              </a:solidFill>
              <a:cs typeface="Times New Roman" pitchFamily="18" charset="0"/>
            </a:endParaRPr>
          </a:p>
        </p:txBody>
      </p:sp>
      <p:graphicFrame>
        <p:nvGraphicFramePr>
          <p:cNvPr id="4" name="Table 3"/>
          <p:cNvGraphicFramePr>
            <a:graphicFrameLocks noGrp="1"/>
          </p:cNvGraphicFramePr>
          <p:nvPr/>
        </p:nvGraphicFramePr>
        <p:xfrm>
          <a:off x="1219200" y="2743200"/>
          <a:ext cx="6629400" cy="1737360"/>
        </p:xfrm>
        <a:graphic>
          <a:graphicData uri="http://schemas.openxmlformats.org/drawingml/2006/table">
            <a:tbl>
              <a:tblPr firstRow="1" bandRow="1">
                <a:tableStyleId>{5C22544A-7EE6-4342-B048-85BDC9FD1C3A}</a:tableStyleId>
              </a:tblPr>
              <a:tblGrid>
                <a:gridCol w="2889738"/>
                <a:gridCol w="3739662"/>
              </a:tblGrid>
              <a:tr h="370840">
                <a:tc>
                  <a:txBody>
                    <a:bodyPr/>
                    <a:lstStyle/>
                    <a:p>
                      <a:r>
                        <a:rPr lang="en-US" sz="2000" dirty="0" smtClean="0"/>
                        <a:t>Bootstrapping and Randomization</a:t>
                      </a:r>
                      <a:endParaRPr lang="en-US" sz="2000" dirty="0"/>
                    </a:p>
                  </a:txBody>
                  <a:tcPr/>
                </a:tc>
                <a:tc>
                  <a:txBody>
                    <a:bodyPr/>
                    <a:lstStyle/>
                    <a:p>
                      <a:r>
                        <a:rPr lang="en-US" sz="2000" dirty="0" smtClean="0"/>
                        <a:t>Formulas and Theoretical Distributions</a:t>
                      </a:r>
                      <a:endParaRPr lang="en-US" sz="2000" dirty="0"/>
                    </a:p>
                  </a:txBody>
                  <a:tcPr/>
                </a:tc>
              </a:tr>
              <a:tr h="370840">
                <a:tc>
                  <a:txBody>
                    <a:bodyPr/>
                    <a:lstStyle/>
                    <a:p>
                      <a:pPr algn="ctr"/>
                      <a:r>
                        <a:rPr lang="en-US" sz="2800" dirty="0" smtClean="0">
                          <a:latin typeface="Cambria" pitchFamily="18" charset="0"/>
                        </a:rPr>
                        <a:t>105</a:t>
                      </a:r>
                      <a:endParaRPr lang="en-US" sz="2800" dirty="0">
                        <a:latin typeface="Cambria" pitchFamily="18" charset="0"/>
                      </a:endParaRPr>
                    </a:p>
                  </a:txBody>
                  <a:tcPr/>
                </a:tc>
                <a:tc>
                  <a:txBody>
                    <a:bodyPr/>
                    <a:lstStyle/>
                    <a:p>
                      <a:pPr algn="ctr"/>
                      <a:r>
                        <a:rPr lang="en-US" sz="2800" dirty="0" smtClean="0">
                          <a:latin typeface="Cambria" pitchFamily="18" charset="0"/>
                        </a:rPr>
                        <a:t>60</a:t>
                      </a:r>
                      <a:endParaRPr lang="en-US" sz="2800" dirty="0">
                        <a:latin typeface="Cambria" pitchFamily="18" charset="0"/>
                      </a:endParaRPr>
                    </a:p>
                  </a:txBody>
                  <a:tcPr/>
                </a:tc>
              </a:tr>
              <a:tr h="370840">
                <a:tc>
                  <a:txBody>
                    <a:bodyPr/>
                    <a:lstStyle/>
                    <a:p>
                      <a:pPr algn="ctr"/>
                      <a:r>
                        <a:rPr lang="en-US" sz="2800" dirty="0" smtClean="0">
                          <a:latin typeface="Cambria" pitchFamily="18" charset="0"/>
                        </a:rPr>
                        <a:t>64%</a:t>
                      </a:r>
                      <a:endParaRPr lang="en-US" sz="2800" dirty="0">
                        <a:latin typeface="Cambria" pitchFamily="18" charset="0"/>
                      </a:endParaRPr>
                    </a:p>
                  </a:txBody>
                  <a:tcPr/>
                </a:tc>
                <a:tc>
                  <a:txBody>
                    <a:bodyPr/>
                    <a:lstStyle/>
                    <a:p>
                      <a:pPr algn="ctr"/>
                      <a:r>
                        <a:rPr lang="en-US" sz="2800" dirty="0" smtClean="0">
                          <a:latin typeface="Cambria" pitchFamily="18" charset="0"/>
                        </a:rPr>
                        <a:t>36%</a:t>
                      </a:r>
                      <a:endParaRPr lang="en-US" sz="2800" dirty="0">
                        <a:latin typeface="Cambria" pitchFamily="18" charset="0"/>
                      </a:endParaRPr>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425205152"/>
              </p:ext>
            </p:extLst>
          </p:nvPr>
        </p:nvGraphicFramePr>
        <p:xfrm>
          <a:off x="1752600" y="4800600"/>
          <a:ext cx="5300281" cy="1371600"/>
        </p:xfrm>
        <a:graphic>
          <a:graphicData uri="http://schemas.openxmlformats.org/drawingml/2006/table">
            <a:tbl>
              <a:tblPr firstRow="1" bandRow="1">
                <a:tableStyleId>{5C22544A-7EE6-4342-B048-85BDC9FD1C3A}</a:tableStyleId>
              </a:tblPr>
              <a:tblGrid>
                <a:gridCol w="1691005"/>
                <a:gridCol w="1776730"/>
                <a:gridCol w="1832546"/>
              </a:tblGrid>
              <a:tr h="370840">
                <a:tc>
                  <a:txBody>
                    <a:bodyPr/>
                    <a:lstStyle/>
                    <a:p>
                      <a:pPr algn="ctr"/>
                      <a:endParaRPr lang="en-US" sz="2400" b="0" i="1" dirty="0">
                        <a:solidFill>
                          <a:schemeClr val="accent6">
                            <a:lumMod val="75000"/>
                          </a:schemeClr>
                        </a:solidFill>
                        <a:latin typeface="Cambri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chemeClr val="tx1"/>
                          </a:solidFill>
                          <a:latin typeface="Cambria" pitchFamily="18" charset="0"/>
                        </a:rPr>
                        <a:t>Simulation</a:t>
                      </a:r>
                      <a:endParaRPr lang="en-US" sz="2400" dirty="0">
                        <a:solidFill>
                          <a:schemeClr val="tx1"/>
                        </a:solidFill>
                        <a:latin typeface="Cambri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chemeClr val="tx1"/>
                          </a:solidFill>
                          <a:latin typeface="Cambria" pitchFamily="18" charset="0"/>
                        </a:rPr>
                        <a:t>Traditional</a:t>
                      </a:r>
                      <a:endParaRPr lang="en-US" sz="2400" dirty="0">
                        <a:solidFill>
                          <a:schemeClr val="tx1"/>
                        </a:solidFill>
                        <a:latin typeface="Cambri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sz="2400" b="1" dirty="0" smtClean="0">
                          <a:solidFill>
                            <a:schemeClr val="tx1"/>
                          </a:solidFill>
                          <a:latin typeface="Cambria" pitchFamily="18" charset="0"/>
                        </a:rPr>
                        <a:t>AP</a:t>
                      </a:r>
                      <a:r>
                        <a:rPr lang="en-US" sz="2400" b="1" baseline="0" dirty="0" smtClean="0">
                          <a:solidFill>
                            <a:schemeClr val="tx1"/>
                          </a:solidFill>
                          <a:latin typeface="Cambria" pitchFamily="18" charset="0"/>
                        </a:rPr>
                        <a:t> Stat</a:t>
                      </a:r>
                      <a:r>
                        <a:rPr lang="en-US" sz="2400" dirty="0" smtClean="0">
                          <a:solidFill>
                            <a:schemeClr val="tx1"/>
                          </a:solidFill>
                          <a:latin typeface="Cambria" pitchFamily="18" charset="0"/>
                        </a:rPr>
                        <a:t> </a:t>
                      </a:r>
                      <a:endParaRPr lang="en-US" sz="2400" dirty="0">
                        <a:solidFill>
                          <a:schemeClr val="tx1"/>
                        </a:solidFill>
                        <a:latin typeface="Cambri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latin typeface="Cambria" pitchFamily="18" charset="0"/>
                        </a:rPr>
                        <a:t>31</a:t>
                      </a:r>
                      <a:endParaRPr lang="en-US" sz="2400" dirty="0">
                        <a:latin typeface="Cambri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latin typeface="Cambria" pitchFamily="18" charset="0"/>
                        </a:rPr>
                        <a:t>36</a:t>
                      </a:r>
                      <a:endParaRPr lang="en-US" sz="2400" dirty="0">
                        <a:latin typeface="Cambri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sz="2400" b="1" dirty="0" smtClean="0">
                          <a:solidFill>
                            <a:schemeClr val="tx1"/>
                          </a:solidFill>
                          <a:latin typeface="Cambria" pitchFamily="18" charset="0"/>
                        </a:rPr>
                        <a:t>No</a:t>
                      </a:r>
                      <a:r>
                        <a:rPr lang="en-US" sz="2400" b="1" baseline="0" dirty="0" smtClean="0">
                          <a:solidFill>
                            <a:schemeClr val="tx1"/>
                          </a:solidFill>
                          <a:latin typeface="Cambria" pitchFamily="18" charset="0"/>
                        </a:rPr>
                        <a:t> AP Stat</a:t>
                      </a:r>
                      <a:endParaRPr lang="en-US" sz="2400" b="1" dirty="0">
                        <a:solidFill>
                          <a:schemeClr val="tx1"/>
                        </a:solidFill>
                        <a:latin typeface="Cambri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latin typeface="Cambria" pitchFamily="18" charset="0"/>
                        </a:rPr>
                        <a:t>74</a:t>
                      </a:r>
                      <a:endParaRPr lang="en-US" sz="2400" dirty="0">
                        <a:latin typeface="Cambri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latin typeface="Cambria" pitchFamily="18" charset="0"/>
                        </a:rPr>
                        <a:t>24</a:t>
                      </a:r>
                      <a:endParaRPr lang="en-US" sz="2400" dirty="0">
                        <a:latin typeface="Cambri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381000"/>
            <a:ext cx="8153400" cy="1219200"/>
          </a:xfrm>
          <a:prstGeom prst="rect">
            <a:avLst/>
          </a:prstGeom>
        </p:spPr>
        <p:txBody>
          <a:bodyPr/>
          <a:lstStyle/>
          <a:p>
            <a:pPr lvl="0" algn="ctr">
              <a:spcBef>
                <a:spcPct val="0"/>
              </a:spcBef>
              <a:defRPr/>
            </a:pPr>
            <a:r>
              <a:rPr lang="en-US" sz="4000" b="1" dirty="0" smtClean="0">
                <a:solidFill>
                  <a:srgbClr val="68007F">
                    <a:lumMod val="75000"/>
                  </a:srgbClr>
                </a:solidFill>
                <a:latin typeface="Cambria" pitchFamily="18" charset="0"/>
              </a:rPr>
              <a:t>Student Behavior</a:t>
            </a:r>
            <a:endParaRPr lang="en-US" sz="3600" b="1" dirty="0">
              <a:solidFill>
                <a:srgbClr val="68007F">
                  <a:lumMod val="75000"/>
                </a:srgbClr>
              </a:solidFill>
              <a:latin typeface="Cambria" pitchFamily="18" charset="0"/>
            </a:endParaRPr>
          </a:p>
        </p:txBody>
      </p:sp>
      <p:sp>
        <p:nvSpPr>
          <p:cNvPr id="5" name="TextBox 4"/>
          <p:cNvSpPr txBox="1"/>
          <p:nvPr/>
        </p:nvSpPr>
        <p:spPr>
          <a:xfrm>
            <a:off x="457200" y="1164134"/>
            <a:ext cx="8153400" cy="5693866"/>
          </a:xfrm>
          <a:prstGeom prst="rect">
            <a:avLst/>
          </a:prstGeom>
          <a:noFill/>
        </p:spPr>
        <p:txBody>
          <a:bodyPr wrap="square" rtlCol="0">
            <a:spAutoFit/>
          </a:bodyPr>
          <a:lstStyle/>
          <a:p>
            <a:pPr lvl="0">
              <a:spcAft>
                <a:spcPts val="1800"/>
              </a:spcAft>
              <a:buFont typeface="Arial" pitchFamily="34" charset="0"/>
              <a:buChar char="•"/>
            </a:pPr>
            <a:r>
              <a:rPr lang="en-US" sz="2800" dirty="0" smtClean="0">
                <a:solidFill>
                  <a:prstClr val="black"/>
                </a:solidFill>
                <a:latin typeface="Cambria" pitchFamily="18" charset="0"/>
                <a:cs typeface="Times New Roman" pitchFamily="18" charset="0"/>
              </a:rPr>
              <a:t> </a:t>
            </a:r>
            <a:r>
              <a:rPr lang="en-US" sz="3200" dirty="0" smtClean="0">
                <a:solidFill>
                  <a:prstClr val="black"/>
                </a:solidFill>
                <a:latin typeface="Cambria"/>
                <a:cs typeface="Times New Roman" pitchFamily="18" charset="0"/>
              </a:rPr>
              <a:t>Students were given data on the second midterm and asked to compute a confidence interval for the mean</a:t>
            </a:r>
          </a:p>
          <a:p>
            <a:pPr lvl="0">
              <a:spcAft>
                <a:spcPts val="1800"/>
              </a:spcAft>
              <a:buFont typeface="Arial" pitchFamily="34" charset="0"/>
              <a:buChar char="•"/>
            </a:pPr>
            <a:r>
              <a:rPr lang="en-US" sz="3200" dirty="0" smtClean="0">
                <a:solidFill>
                  <a:prstClr val="black"/>
                </a:solidFill>
                <a:latin typeface="Cambria"/>
                <a:cs typeface="Times New Roman" pitchFamily="18" charset="0"/>
              </a:rPr>
              <a:t> How they created the interval:</a:t>
            </a:r>
          </a:p>
          <a:p>
            <a:pPr lvl="0">
              <a:spcAft>
                <a:spcPts val="1800"/>
              </a:spcAft>
              <a:buFont typeface="Arial" pitchFamily="34" charset="0"/>
              <a:buChar char="•"/>
            </a:pPr>
            <a:endParaRPr lang="en-US" sz="3200" dirty="0">
              <a:solidFill>
                <a:prstClr val="black"/>
              </a:solidFill>
              <a:latin typeface="Cambria"/>
              <a:cs typeface="Times New Roman" pitchFamily="18" charset="0"/>
            </a:endParaRPr>
          </a:p>
          <a:p>
            <a:pPr lvl="0">
              <a:spcAft>
                <a:spcPts val="1800"/>
              </a:spcAft>
              <a:buFont typeface="Arial" pitchFamily="34" charset="0"/>
              <a:buChar char="•"/>
            </a:pPr>
            <a:endParaRPr lang="en-US" sz="3200" dirty="0" smtClean="0">
              <a:solidFill>
                <a:prstClr val="black"/>
              </a:solidFill>
              <a:latin typeface="Cambria"/>
              <a:cs typeface="Times New Roman" pitchFamily="18" charset="0"/>
            </a:endParaRPr>
          </a:p>
          <a:p>
            <a:endParaRPr lang="en-US" sz="2800" dirty="0" smtClean="0">
              <a:solidFill>
                <a:prstClr val="black"/>
              </a:solidFill>
              <a:cs typeface="Times New Roman" pitchFamily="18" charset="0"/>
            </a:endParaRPr>
          </a:p>
          <a:p>
            <a:pPr>
              <a:buFont typeface="Arial" pitchFamily="34" charset="0"/>
              <a:buChar char="•"/>
            </a:pPr>
            <a:endParaRPr lang="en-US" sz="2800" dirty="0" smtClean="0">
              <a:solidFill>
                <a:prstClr val="black"/>
              </a:solidFill>
              <a:cs typeface="Times New Roman" pitchFamily="18" charset="0"/>
            </a:endParaRPr>
          </a:p>
          <a:p>
            <a:pPr>
              <a:buFont typeface="Arial" pitchFamily="34" charset="0"/>
              <a:buChar char="•"/>
            </a:pPr>
            <a:endParaRPr lang="en-US" sz="2800" dirty="0">
              <a:solidFill>
                <a:prstClr val="black"/>
              </a:solidFill>
              <a:cs typeface="Times New Roman" pitchFamily="18" charset="0"/>
            </a:endParaRPr>
          </a:p>
          <a:p>
            <a:endParaRPr lang="en-US" sz="2800" dirty="0">
              <a:solidFill>
                <a:prstClr val="black"/>
              </a:solidFill>
              <a:cs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948463816"/>
              </p:ext>
            </p:extLst>
          </p:nvPr>
        </p:nvGraphicFramePr>
        <p:xfrm>
          <a:off x="1676400" y="3749040"/>
          <a:ext cx="5407978" cy="1432560"/>
        </p:xfrm>
        <a:graphic>
          <a:graphicData uri="http://schemas.openxmlformats.org/drawingml/2006/table">
            <a:tbl>
              <a:tblPr firstRow="1" bandRow="1">
                <a:tableStyleId>{5C22544A-7EE6-4342-B048-85BDC9FD1C3A}</a:tableStyleId>
              </a:tblPr>
              <a:tblGrid>
                <a:gridCol w="2294255"/>
                <a:gridCol w="1670368"/>
                <a:gridCol w="1443355"/>
              </a:tblGrid>
              <a:tr h="370840">
                <a:tc>
                  <a:txBody>
                    <a:bodyPr/>
                    <a:lstStyle/>
                    <a:p>
                      <a:r>
                        <a:rPr lang="en-US" sz="2000" dirty="0" smtClean="0"/>
                        <a:t>Bootstrap</a:t>
                      </a:r>
                      <a:r>
                        <a:rPr lang="en-US" sz="2000" baseline="0" dirty="0" smtClean="0"/>
                        <a:t>ping</a:t>
                      </a:r>
                      <a:endParaRPr lang="en-US" sz="2000" dirty="0"/>
                    </a:p>
                  </a:txBody>
                  <a:tcPr/>
                </a:tc>
                <a:tc>
                  <a:txBody>
                    <a:bodyPr/>
                    <a:lstStyle/>
                    <a:p>
                      <a:r>
                        <a:rPr lang="en-US" sz="2000" dirty="0" err="1" smtClean="0"/>
                        <a:t>t.test</a:t>
                      </a:r>
                      <a:r>
                        <a:rPr lang="en-US" sz="2000" dirty="0" smtClean="0"/>
                        <a:t> in R</a:t>
                      </a:r>
                      <a:endParaRPr lang="en-US" sz="2000" dirty="0"/>
                    </a:p>
                  </a:txBody>
                  <a:tcPr/>
                </a:tc>
                <a:tc>
                  <a:txBody>
                    <a:bodyPr/>
                    <a:lstStyle/>
                    <a:p>
                      <a:r>
                        <a:rPr lang="en-US" sz="2000" dirty="0" smtClean="0"/>
                        <a:t>Formula</a:t>
                      </a:r>
                      <a:endParaRPr lang="en-US" sz="2000" dirty="0"/>
                    </a:p>
                  </a:txBody>
                  <a:tcPr/>
                </a:tc>
              </a:tr>
              <a:tr h="370840">
                <a:tc>
                  <a:txBody>
                    <a:bodyPr/>
                    <a:lstStyle/>
                    <a:p>
                      <a:pPr algn="ctr"/>
                      <a:r>
                        <a:rPr lang="en-US" sz="2800" dirty="0" smtClean="0">
                          <a:latin typeface="Cambria" pitchFamily="18" charset="0"/>
                        </a:rPr>
                        <a:t>94</a:t>
                      </a:r>
                      <a:endParaRPr lang="en-US" sz="2800" dirty="0">
                        <a:latin typeface="Cambria" pitchFamily="18" charset="0"/>
                      </a:endParaRPr>
                    </a:p>
                  </a:txBody>
                  <a:tcPr/>
                </a:tc>
                <a:tc>
                  <a:txBody>
                    <a:bodyPr/>
                    <a:lstStyle/>
                    <a:p>
                      <a:pPr algn="ctr"/>
                      <a:r>
                        <a:rPr lang="en-US" sz="2800" dirty="0" smtClean="0">
                          <a:latin typeface="Cambria" pitchFamily="18" charset="0"/>
                        </a:rPr>
                        <a:t>9</a:t>
                      </a:r>
                      <a:endParaRPr lang="en-US" sz="2800" dirty="0">
                        <a:latin typeface="Cambria" pitchFamily="18" charset="0"/>
                      </a:endParaRPr>
                    </a:p>
                  </a:txBody>
                  <a:tcPr/>
                </a:tc>
                <a:tc>
                  <a:txBody>
                    <a:bodyPr/>
                    <a:lstStyle/>
                    <a:p>
                      <a:pPr algn="ctr"/>
                      <a:r>
                        <a:rPr lang="en-US" sz="2800" dirty="0" smtClean="0">
                          <a:latin typeface="Cambria" pitchFamily="18" charset="0"/>
                        </a:rPr>
                        <a:t>9</a:t>
                      </a:r>
                      <a:endParaRPr lang="en-US" sz="2800" dirty="0">
                        <a:latin typeface="Cambria" pitchFamily="18" charset="0"/>
                      </a:endParaRPr>
                    </a:p>
                  </a:txBody>
                  <a:tcPr/>
                </a:tc>
              </a:tr>
              <a:tr h="370840">
                <a:tc>
                  <a:txBody>
                    <a:bodyPr/>
                    <a:lstStyle/>
                    <a:p>
                      <a:pPr algn="ctr"/>
                      <a:r>
                        <a:rPr lang="en-US" sz="2800" dirty="0" smtClean="0">
                          <a:latin typeface="Cambria" pitchFamily="18" charset="0"/>
                        </a:rPr>
                        <a:t>84%</a:t>
                      </a:r>
                      <a:endParaRPr lang="en-US" sz="2800" dirty="0">
                        <a:latin typeface="Cambria" pitchFamily="18" charset="0"/>
                      </a:endParaRPr>
                    </a:p>
                  </a:txBody>
                  <a:tcPr/>
                </a:tc>
                <a:tc>
                  <a:txBody>
                    <a:bodyPr/>
                    <a:lstStyle/>
                    <a:p>
                      <a:pPr algn="ctr"/>
                      <a:r>
                        <a:rPr lang="en-US" sz="2800" dirty="0" smtClean="0">
                          <a:latin typeface="Cambria" pitchFamily="18" charset="0"/>
                        </a:rPr>
                        <a:t>8%</a:t>
                      </a:r>
                      <a:endParaRPr lang="en-US" sz="2800" dirty="0">
                        <a:latin typeface="Cambria" pitchFamily="18" charset="0"/>
                      </a:endParaRPr>
                    </a:p>
                  </a:txBody>
                  <a:tcPr/>
                </a:tc>
                <a:tc>
                  <a:txBody>
                    <a:bodyPr/>
                    <a:lstStyle/>
                    <a:p>
                      <a:pPr algn="ctr"/>
                      <a:r>
                        <a:rPr lang="en-US" sz="2800" dirty="0" smtClean="0">
                          <a:latin typeface="Cambria" pitchFamily="18" charset="0"/>
                        </a:rPr>
                        <a:t>8%</a:t>
                      </a:r>
                      <a:endParaRPr lang="en-US" sz="2800" dirty="0">
                        <a:latin typeface="Cambria" pitchFamily="18" charset="0"/>
                      </a:endParaRPr>
                    </a:p>
                  </a:txBody>
                  <a:tcPr/>
                </a:tc>
              </a:tr>
            </a:tbl>
          </a:graphicData>
        </a:graphic>
      </p:graphicFrame>
    </p:spTree>
    <p:custDataLst>
      <p:tags r:id="rId1"/>
    </p:custDataLst>
    <p:extLst>
      <p:ext uri="{BB962C8B-B14F-4D97-AF65-F5344CB8AC3E}">
        <p14:creationId xmlns:p14="http://schemas.microsoft.com/office/powerpoint/2010/main" val="232648361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457200"/>
            <a:ext cx="8153400" cy="12192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A Student Comment</a:t>
            </a:r>
            <a:endParaRPr lang="en-US" sz="4000" b="1" dirty="0">
              <a:solidFill>
                <a:srgbClr val="68007F">
                  <a:lumMod val="75000"/>
                </a:srgbClr>
              </a:solidFill>
              <a:latin typeface="Cambria" pitchFamily="18" charset="0"/>
            </a:endParaRPr>
          </a:p>
        </p:txBody>
      </p:sp>
      <p:sp>
        <p:nvSpPr>
          <p:cNvPr id="5" name="TextBox 4"/>
          <p:cNvSpPr txBox="1"/>
          <p:nvPr/>
        </p:nvSpPr>
        <p:spPr>
          <a:xfrm>
            <a:off x="533400" y="1447800"/>
            <a:ext cx="8077200" cy="4524315"/>
          </a:xfrm>
          <a:prstGeom prst="rect">
            <a:avLst/>
          </a:prstGeom>
          <a:noFill/>
        </p:spPr>
        <p:txBody>
          <a:bodyPr wrap="square" rtlCol="0">
            <a:spAutoFit/>
          </a:bodyPr>
          <a:lstStyle/>
          <a:p>
            <a:r>
              <a:rPr lang="en-US" sz="3200" dirty="0" smtClean="0">
                <a:latin typeface="Cambria" pitchFamily="18" charset="0"/>
              </a:rPr>
              <a:t>" I took AP Stat in high school and I got a 5.  It was mainly all equations, and I had no idea of the theory behind any of what I was doing.</a:t>
            </a:r>
            <a:br>
              <a:rPr lang="en-US" sz="3200" dirty="0" smtClean="0">
                <a:latin typeface="Cambria" pitchFamily="18" charset="0"/>
              </a:rPr>
            </a:br>
            <a:r>
              <a:rPr lang="en-US" sz="3200" dirty="0" smtClean="0">
                <a:latin typeface="Cambria" pitchFamily="18" charset="0"/>
              </a:rPr>
              <a:t/>
            </a:r>
            <a:br>
              <a:rPr lang="en-US" sz="3200" dirty="0" smtClean="0">
                <a:latin typeface="Cambria" pitchFamily="18" charset="0"/>
              </a:rPr>
            </a:br>
            <a:r>
              <a:rPr lang="en-US" sz="3200" dirty="0" err="1" smtClean="0">
                <a:latin typeface="Cambria" pitchFamily="18" charset="0"/>
              </a:rPr>
              <a:t>Statkey</a:t>
            </a:r>
            <a:r>
              <a:rPr lang="en-US" sz="3200" dirty="0" smtClean="0">
                <a:latin typeface="Cambria" pitchFamily="18" charset="0"/>
              </a:rPr>
              <a:t> and bootstrapping really made me understand the concepts I was learning, as opposed to just being able to just spit them out on an exam.”</a:t>
            </a:r>
          </a:p>
          <a:p>
            <a:r>
              <a:rPr lang="en-US" sz="3200" dirty="0" smtClean="0">
                <a:latin typeface="Cambria" pitchFamily="18" charset="0"/>
              </a:rPr>
              <a:t>				- </a:t>
            </a:r>
            <a:r>
              <a:rPr lang="en-US" sz="3200" i="1" dirty="0" smtClean="0">
                <a:latin typeface="Cambria" pitchFamily="18" charset="0"/>
              </a:rPr>
              <a:t>one of my students</a:t>
            </a:r>
            <a:endParaRPr lang="en-US" sz="3200" i="1" dirty="0">
              <a:latin typeface="Cambria" pitchFamily="18" charset="0"/>
            </a:endParaRPr>
          </a:p>
        </p:txBody>
      </p:sp>
    </p:spTree>
    <p:custDataLst>
      <p:tags r:id="rId1"/>
    </p:custData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533400" y="533400"/>
            <a:ext cx="8153400" cy="12192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It is the way of the </a:t>
            </a:r>
            <a:r>
              <a:rPr lang="en-US" sz="4400" b="1" i="1" dirty="0" smtClean="0">
                <a:solidFill>
                  <a:srgbClr val="68007F">
                    <a:lumMod val="75000"/>
                  </a:srgbClr>
                </a:solidFill>
                <a:latin typeface="Cambria" pitchFamily="18" charset="0"/>
              </a:rPr>
              <a:t>past…</a:t>
            </a:r>
            <a:endParaRPr lang="en-US" sz="4000" b="1" dirty="0">
              <a:solidFill>
                <a:srgbClr val="68007F">
                  <a:lumMod val="75000"/>
                </a:srgbClr>
              </a:solidFill>
              <a:latin typeface="Cambria" pitchFamily="18" charset="0"/>
            </a:endParaRPr>
          </a:p>
        </p:txBody>
      </p:sp>
      <p:sp>
        <p:nvSpPr>
          <p:cNvPr id="5" name="TextBox 4"/>
          <p:cNvSpPr txBox="1"/>
          <p:nvPr/>
        </p:nvSpPr>
        <p:spPr>
          <a:xfrm>
            <a:off x="533400" y="1752600"/>
            <a:ext cx="8077200" cy="3539430"/>
          </a:xfrm>
          <a:prstGeom prst="rect">
            <a:avLst/>
          </a:prstGeom>
          <a:noFill/>
        </p:spPr>
        <p:txBody>
          <a:bodyPr wrap="square" rtlCol="0">
            <a:spAutoFit/>
          </a:bodyPr>
          <a:lstStyle/>
          <a:p>
            <a:r>
              <a:rPr lang="en-US" sz="3200" dirty="0">
                <a:latin typeface="Cambria" pitchFamily="18" charset="0"/>
              </a:rPr>
              <a:t>"Actually, the statistician does not carry out this very simple and </a:t>
            </a:r>
            <a:r>
              <a:rPr lang="en-US" sz="3200" dirty="0" smtClean="0">
                <a:latin typeface="Cambria" pitchFamily="18" charset="0"/>
              </a:rPr>
              <a:t>very tedious process [the randomization test], but </a:t>
            </a:r>
            <a:r>
              <a:rPr lang="en-US" sz="3200" dirty="0">
                <a:latin typeface="Cambria" pitchFamily="18" charset="0"/>
              </a:rPr>
              <a:t>his conclusions have no justification beyond the </a:t>
            </a:r>
            <a:r>
              <a:rPr lang="en-US" sz="3200" dirty="0" smtClean="0">
                <a:latin typeface="Cambria" pitchFamily="18" charset="0"/>
              </a:rPr>
              <a:t>fact that </a:t>
            </a:r>
            <a:r>
              <a:rPr lang="en-US" sz="3200" dirty="0">
                <a:latin typeface="Cambria" pitchFamily="18" charset="0"/>
              </a:rPr>
              <a:t>they agree with those which could have been arrived at by </a:t>
            </a:r>
            <a:r>
              <a:rPr lang="en-US" sz="3200" dirty="0" smtClean="0">
                <a:latin typeface="Cambria" pitchFamily="18" charset="0"/>
              </a:rPr>
              <a:t>this elementary </a:t>
            </a:r>
            <a:r>
              <a:rPr lang="en-US" sz="3200" dirty="0">
                <a:latin typeface="Cambria" pitchFamily="18" charset="0"/>
              </a:rPr>
              <a:t>method."</a:t>
            </a:r>
          </a:p>
          <a:p>
            <a:r>
              <a:rPr lang="en-US" sz="3200" dirty="0" smtClean="0"/>
              <a:t>				</a:t>
            </a:r>
            <a:r>
              <a:rPr lang="en-US" sz="3200" dirty="0" smtClean="0">
                <a:latin typeface="Cambria" pitchFamily="18" charset="0"/>
              </a:rPr>
              <a:t>-- Sir R. A. Fisher, 1936</a:t>
            </a:r>
            <a:endParaRPr lang="en-US" sz="3200" dirty="0">
              <a:latin typeface="Cambria" pitchFamily="18" charset="0"/>
            </a:endParaRPr>
          </a:p>
        </p:txBody>
      </p:sp>
    </p:spTree>
    <p:custDataLst>
      <p:tags r:id="rId1"/>
    </p:custDataLst>
    <p:extLst>
      <p:ext uri="{BB962C8B-B14F-4D97-AF65-F5344CB8AC3E}">
        <p14:creationId xmlns:p14="http://schemas.microsoft.com/office/powerpoint/2010/main" val="1724300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533400" y="457200"/>
            <a:ext cx="8153400" cy="12192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 and  the way of the </a:t>
            </a:r>
            <a:r>
              <a:rPr lang="en-US" sz="4400" b="1" i="1" dirty="0" smtClean="0">
                <a:solidFill>
                  <a:srgbClr val="68007F">
                    <a:lumMod val="75000"/>
                  </a:srgbClr>
                </a:solidFill>
                <a:latin typeface="Cambria" pitchFamily="18" charset="0"/>
              </a:rPr>
              <a:t>future</a:t>
            </a:r>
            <a:endParaRPr lang="en-US" sz="4000" b="1" dirty="0">
              <a:solidFill>
                <a:srgbClr val="68007F">
                  <a:lumMod val="75000"/>
                </a:srgbClr>
              </a:solidFill>
              <a:latin typeface="Cambria" pitchFamily="18" charset="0"/>
            </a:endParaRPr>
          </a:p>
        </p:txBody>
      </p:sp>
      <p:sp>
        <p:nvSpPr>
          <p:cNvPr id="5" name="TextBox 4"/>
          <p:cNvSpPr txBox="1"/>
          <p:nvPr/>
        </p:nvSpPr>
        <p:spPr>
          <a:xfrm>
            <a:off x="533400" y="1419285"/>
            <a:ext cx="8153400" cy="4524315"/>
          </a:xfrm>
          <a:prstGeom prst="rect">
            <a:avLst/>
          </a:prstGeom>
          <a:noFill/>
        </p:spPr>
        <p:txBody>
          <a:bodyPr wrap="square" rtlCol="0">
            <a:spAutoFit/>
          </a:bodyPr>
          <a:lstStyle/>
          <a:p>
            <a:r>
              <a:rPr lang="en-US" sz="2400" dirty="0">
                <a:latin typeface="Cambria" pitchFamily="18" charset="0"/>
              </a:rPr>
              <a:t>“... </a:t>
            </a:r>
            <a:r>
              <a:rPr lang="en-US" sz="2400" dirty="0" smtClean="0">
                <a:latin typeface="Cambria" pitchFamily="18" charset="0"/>
              </a:rPr>
              <a:t>the </a:t>
            </a:r>
            <a:r>
              <a:rPr lang="en-US" sz="2400" dirty="0">
                <a:latin typeface="Cambria" pitchFamily="18" charset="0"/>
              </a:rPr>
              <a:t>consensus curriculum is still an unwitting prisoner of </a:t>
            </a:r>
            <a:r>
              <a:rPr lang="en-US" sz="2400" dirty="0" smtClean="0">
                <a:latin typeface="Cambria" pitchFamily="18" charset="0"/>
              </a:rPr>
              <a:t>history.  What </a:t>
            </a:r>
            <a:r>
              <a:rPr lang="en-US" sz="2400" dirty="0">
                <a:latin typeface="Cambria" pitchFamily="18" charset="0"/>
              </a:rPr>
              <a:t>we teach is largely the technical machinery of numerical approximations based on the normal distribution and its many subsidiary cogs. This machinery was once necessary, because the conceptually simpler alternative based on permutations was computationally beyond our reach. Before computers statisticians had no choice. These days we have no excuse. Randomization-based inference makes a direct connection between data production and the logic of inference that deserves to be at the core of every introductory course.” </a:t>
            </a:r>
            <a:endParaRPr lang="en-US" sz="2400" dirty="0" smtClean="0">
              <a:latin typeface="Cambria" pitchFamily="18" charset="0"/>
            </a:endParaRPr>
          </a:p>
          <a:p>
            <a:r>
              <a:rPr lang="en-US" sz="2400" dirty="0">
                <a:latin typeface="Cambria" pitchFamily="18" charset="0"/>
              </a:rPr>
              <a:t>	</a:t>
            </a:r>
            <a:r>
              <a:rPr lang="en-US" sz="2400" dirty="0" smtClean="0">
                <a:latin typeface="Cambria" pitchFamily="18" charset="0"/>
              </a:rPr>
              <a:t>		-- Professor George Cobb, 2007</a:t>
            </a:r>
            <a:endParaRPr lang="en-US" sz="2400" dirty="0">
              <a:latin typeface="Cambria" pitchFamily="18" charset="0"/>
            </a:endParaRPr>
          </a:p>
        </p:txBody>
      </p:sp>
    </p:spTree>
    <p:custDataLst>
      <p:tags r:id="rId1"/>
    </p:custDataLst>
    <p:extLst>
      <p:ext uri="{BB962C8B-B14F-4D97-AF65-F5344CB8AC3E}">
        <p14:creationId xmlns:p14="http://schemas.microsoft.com/office/powerpoint/2010/main" val="928922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381000"/>
            <a:ext cx="8153400" cy="12192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Book</a:t>
            </a:r>
            <a:endParaRPr lang="en-US" sz="4000" b="1" dirty="0">
              <a:solidFill>
                <a:srgbClr val="68007F">
                  <a:lumMod val="75000"/>
                </a:srgbClr>
              </a:solidFill>
              <a:latin typeface="Cambria" pitchFamily="18" charset="0"/>
            </a:endParaRPr>
          </a:p>
        </p:txBody>
      </p:sp>
      <p:sp>
        <p:nvSpPr>
          <p:cNvPr id="5" name="TextBox 4"/>
          <p:cNvSpPr txBox="1"/>
          <p:nvPr/>
        </p:nvSpPr>
        <p:spPr>
          <a:xfrm>
            <a:off x="457200" y="1307604"/>
            <a:ext cx="8382000" cy="5401479"/>
          </a:xfrm>
          <a:prstGeom prst="rect">
            <a:avLst/>
          </a:prstGeom>
          <a:noFill/>
        </p:spPr>
        <p:txBody>
          <a:bodyPr wrap="square" rtlCol="0">
            <a:spAutoFit/>
          </a:bodyPr>
          <a:lstStyle/>
          <a:p>
            <a:pPr algn="ctr">
              <a:spcAft>
                <a:spcPts val="1800"/>
              </a:spcAft>
            </a:pPr>
            <a:r>
              <a:rPr lang="en-US" sz="3600" b="1" u="sng" dirty="0" smtClean="0">
                <a:solidFill>
                  <a:schemeClr val="accent2"/>
                </a:solidFill>
                <a:latin typeface="Cambria" pitchFamily="18" charset="0"/>
                <a:cs typeface="Times New Roman" pitchFamily="18" charset="0"/>
              </a:rPr>
              <a:t>Statistics: Unlocking the Power of Data</a:t>
            </a:r>
          </a:p>
          <a:p>
            <a:pPr algn="ctr"/>
            <a:r>
              <a:rPr lang="en-US" sz="3200" dirty="0" smtClean="0">
                <a:solidFill>
                  <a:prstClr val="black"/>
                </a:solidFill>
                <a:latin typeface="Cambria" pitchFamily="18" charset="0"/>
                <a:cs typeface="Times New Roman" pitchFamily="18" charset="0"/>
              </a:rPr>
              <a:t>Robin H. </a:t>
            </a:r>
            <a:r>
              <a:rPr lang="en-US" sz="3200" b="1" dirty="0" smtClean="0">
                <a:solidFill>
                  <a:prstClr val="black"/>
                </a:solidFill>
                <a:latin typeface="Cambria" pitchFamily="18" charset="0"/>
                <a:cs typeface="Times New Roman" pitchFamily="18" charset="0"/>
              </a:rPr>
              <a:t>Lock</a:t>
            </a:r>
            <a:r>
              <a:rPr lang="en-US" sz="3200" dirty="0" smtClean="0">
                <a:solidFill>
                  <a:prstClr val="black"/>
                </a:solidFill>
                <a:latin typeface="Cambria" pitchFamily="18" charset="0"/>
                <a:cs typeface="Times New Roman" pitchFamily="18" charset="0"/>
              </a:rPr>
              <a:t>, St. Lawrence University</a:t>
            </a:r>
          </a:p>
          <a:p>
            <a:pPr algn="ctr"/>
            <a:r>
              <a:rPr lang="en-US" sz="3200" dirty="0" smtClean="0">
                <a:solidFill>
                  <a:prstClr val="black"/>
                </a:solidFill>
                <a:latin typeface="Cambria" pitchFamily="18" charset="0"/>
                <a:cs typeface="Times New Roman" pitchFamily="18" charset="0"/>
              </a:rPr>
              <a:t>Patti Frazer </a:t>
            </a:r>
            <a:r>
              <a:rPr lang="en-US" sz="3200" b="1" dirty="0" smtClean="0">
                <a:solidFill>
                  <a:prstClr val="black"/>
                </a:solidFill>
                <a:latin typeface="Cambria" pitchFamily="18" charset="0"/>
                <a:cs typeface="Times New Roman" pitchFamily="18" charset="0"/>
              </a:rPr>
              <a:t>Lock</a:t>
            </a:r>
            <a:r>
              <a:rPr lang="en-US" sz="3200" dirty="0" smtClean="0">
                <a:solidFill>
                  <a:prstClr val="black"/>
                </a:solidFill>
                <a:latin typeface="Cambria" pitchFamily="18" charset="0"/>
                <a:cs typeface="Times New Roman" pitchFamily="18" charset="0"/>
              </a:rPr>
              <a:t>, St. Lawrence University</a:t>
            </a:r>
          </a:p>
          <a:p>
            <a:pPr algn="ctr"/>
            <a:r>
              <a:rPr lang="en-US" sz="3200" dirty="0" smtClean="0">
                <a:solidFill>
                  <a:prstClr val="black"/>
                </a:solidFill>
                <a:latin typeface="Cambria" pitchFamily="18" charset="0"/>
                <a:cs typeface="Times New Roman" pitchFamily="18" charset="0"/>
              </a:rPr>
              <a:t>Kari </a:t>
            </a:r>
            <a:r>
              <a:rPr lang="en-US" sz="3200" b="1" dirty="0" smtClean="0">
                <a:solidFill>
                  <a:prstClr val="black"/>
                </a:solidFill>
                <a:latin typeface="Cambria" pitchFamily="18" charset="0"/>
                <a:cs typeface="Times New Roman" pitchFamily="18" charset="0"/>
              </a:rPr>
              <a:t>Lock</a:t>
            </a:r>
            <a:r>
              <a:rPr lang="en-US" sz="3200" dirty="0" smtClean="0">
                <a:solidFill>
                  <a:prstClr val="black"/>
                </a:solidFill>
                <a:latin typeface="Cambria" pitchFamily="18" charset="0"/>
                <a:cs typeface="Times New Roman" pitchFamily="18" charset="0"/>
              </a:rPr>
              <a:t> Morgan, Duke University</a:t>
            </a:r>
          </a:p>
          <a:p>
            <a:pPr algn="ctr"/>
            <a:r>
              <a:rPr lang="en-US" sz="3200" dirty="0" smtClean="0">
                <a:solidFill>
                  <a:prstClr val="black"/>
                </a:solidFill>
                <a:latin typeface="Cambria" pitchFamily="18" charset="0"/>
                <a:cs typeface="Times New Roman" pitchFamily="18" charset="0"/>
              </a:rPr>
              <a:t>Eric F. </a:t>
            </a:r>
            <a:r>
              <a:rPr lang="en-US" sz="3200" b="1" dirty="0" smtClean="0">
                <a:solidFill>
                  <a:prstClr val="black"/>
                </a:solidFill>
                <a:latin typeface="Cambria" pitchFamily="18" charset="0"/>
                <a:cs typeface="Times New Roman" pitchFamily="18" charset="0"/>
              </a:rPr>
              <a:t>Lock</a:t>
            </a:r>
            <a:r>
              <a:rPr lang="en-US" sz="3200" dirty="0" smtClean="0">
                <a:solidFill>
                  <a:prstClr val="black"/>
                </a:solidFill>
                <a:latin typeface="Cambria" pitchFamily="18" charset="0"/>
                <a:cs typeface="Times New Roman" pitchFamily="18" charset="0"/>
              </a:rPr>
              <a:t>, Duke University</a:t>
            </a:r>
          </a:p>
          <a:p>
            <a:pPr algn="ctr"/>
            <a:r>
              <a:rPr lang="en-US" sz="3200" dirty="0" smtClean="0">
                <a:solidFill>
                  <a:prstClr val="black"/>
                </a:solidFill>
                <a:latin typeface="Cambria" pitchFamily="18" charset="0"/>
                <a:cs typeface="Times New Roman" pitchFamily="18" charset="0"/>
              </a:rPr>
              <a:t>Dennis F. </a:t>
            </a:r>
            <a:r>
              <a:rPr lang="en-US" sz="3200" b="1" dirty="0" smtClean="0">
                <a:solidFill>
                  <a:prstClr val="black"/>
                </a:solidFill>
                <a:latin typeface="Cambria" pitchFamily="18" charset="0"/>
                <a:cs typeface="Times New Roman" pitchFamily="18" charset="0"/>
              </a:rPr>
              <a:t>Lock</a:t>
            </a:r>
            <a:r>
              <a:rPr lang="en-US" sz="3200" dirty="0" smtClean="0">
                <a:solidFill>
                  <a:prstClr val="black"/>
                </a:solidFill>
                <a:latin typeface="Cambria" pitchFamily="18" charset="0"/>
                <a:cs typeface="Times New Roman" pitchFamily="18" charset="0"/>
              </a:rPr>
              <a:t>, Iowa State</a:t>
            </a:r>
          </a:p>
          <a:p>
            <a:pPr algn="ctr"/>
            <a:endParaRPr lang="en-US" sz="2400" dirty="0" smtClean="0">
              <a:solidFill>
                <a:prstClr val="black"/>
              </a:solidFill>
              <a:latin typeface="Cambria" pitchFamily="18" charset="0"/>
              <a:cs typeface="Times New Roman" pitchFamily="18" charset="0"/>
            </a:endParaRPr>
          </a:p>
          <a:p>
            <a:pPr algn="ctr"/>
            <a:r>
              <a:rPr lang="en-US" sz="3600" i="1" dirty="0" smtClean="0">
                <a:solidFill>
                  <a:prstClr val="black"/>
                </a:solidFill>
                <a:latin typeface="Cambria" pitchFamily="18" charset="0"/>
                <a:cs typeface="Times New Roman" pitchFamily="18" charset="0"/>
              </a:rPr>
              <a:t>To be published November 2012</a:t>
            </a:r>
          </a:p>
          <a:p>
            <a:pPr algn="ctr"/>
            <a:r>
              <a:rPr lang="en-US" sz="1400" i="1" dirty="0" smtClean="0">
                <a:solidFill>
                  <a:prstClr val="black"/>
                </a:solidFill>
                <a:latin typeface="Cambria" pitchFamily="18" charset="0"/>
                <a:cs typeface="Times New Roman" pitchFamily="18" charset="0"/>
              </a:rPr>
              <a:t> </a:t>
            </a:r>
            <a:endParaRPr lang="en-US" sz="1200" i="1" dirty="0" smtClean="0">
              <a:solidFill>
                <a:prstClr val="black"/>
              </a:solidFill>
              <a:latin typeface="Cambria" pitchFamily="18" charset="0"/>
              <a:cs typeface="Times New Roman" pitchFamily="18" charset="0"/>
            </a:endParaRPr>
          </a:p>
          <a:p>
            <a:pPr algn="ctr"/>
            <a:r>
              <a:rPr lang="en-US" sz="3200" dirty="0" smtClean="0">
                <a:solidFill>
                  <a:prstClr val="black"/>
                </a:solidFill>
                <a:latin typeface="Cambria" pitchFamily="18" charset="0"/>
                <a:cs typeface="Times New Roman" pitchFamily="18" charset="0"/>
                <a:hlinkClick r:id="rId3"/>
              </a:rPr>
              <a:t>kari@stat.duke.edu</a:t>
            </a:r>
            <a:r>
              <a:rPr lang="en-US" sz="3200" dirty="0" smtClean="0">
                <a:solidFill>
                  <a:prstClr val="black"/>
                </a:solidFill>
                <a:latin typeface="Cambria" pitchFamily="18" charset="0"/>
                <a:cs typeface="Times New Roman" pitchFamily="18" charset="0"/>
              </a:rPr>
              <a:t> </a:t>
            </a:r>
          </a:p>
          <a:p>
            <a:endParaRPr lang="en-US" sz="2800" dirty="0">
              <a:solidFill>
                <a:prstClr val="black"/>
              </a:solidFill>
              <a:cs typeface="Times New Roman" pitchFamily="18" charset="0"/>
            </a:endParaRPr>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450062"/>
            <a:ext cx="8305800" cy="4001095"/>
          </a:xfrm>
          <a:prstGeom prst="rect">
            <a:avLst/>
          </a:prstGeom>
          <a:noFill/>
        </p:spPr>
        <p:txBody>
          <a:bodyPr wrap="square" rtlCol="0">
            <a:spAutoFit/>
          </a:bodyPr>
          <a:lstStyle/>
          <a:p>
            <a:pPr>
              <a:spcAft>
                <a:spcPts val="1800"/>
              </a:spcAft>
              <a:buFont typeface="Arial" pitchFamily="34" charset="0"/>
              <a:buChar char="•"/>
            </a:pPr>
            <a:r>
              <a:rPr lang="en-US" sz="3200" dirty="0" smtClean="0">
                <a:solidFill>
                  <a:prstClr val="black"/>
                </a:solidFill>
                <a:latin typeface="Cambria" pitchFamily="18" charset="0"/>
                <a:cs typeface="Times New Roman" pitchFamily="18" charset="0"/>
              </a:rPr>
              <a:t> Confidence intervals and hypothesis tests using the normal and t-distributions</a:t>
            </a:r>
          </a:p>
          <a:p>
            <a:pPr>
              <a:spcAft>
                <a:spcPts val="1800"/>
              </a:spcAft>
              <a:buFont typeface="Arial" pitchFamily="34" charset="0"/>
              <a:buChar char="•"/>
            </a:pPr>
            <a:r>
              <a:rPr lang="en-US" sz="3200" dirty="0" smtClean="0">
                <a:solidFill>
                  <a:prstClr val="black"/>
                </a:solidFill>
                <a:latin typeface="Cambria" pitchFamily="18" charset="0"/>
                <a:cs typeface="Times New Roman" pitchFamily="18" charset="0"/>
              </a:rPr>
              <a:t> With a different formula for each situation, students often get mired in the details and fail to see the big picture</a:t>
            </a:r>
          </a:p>
          <a:p>
            <a:pPr>
              <a:spcAft>
                <a:spcPts val="1800"/>
              </a:spcAft>
              <a:buFont typeface="Arial" pitchFamily="34" charset="0"/>
              <a:buChar char="•"/>
            </a:pPr>
            <a:r>
              <a:rPr lang="en-US" sz="3200" dirty="0" smtClean="0">
                <a:solidFill>
                  <a:prstClr val="black"/>
                </a:solidFill>
                <a:latin typeface="Cambria" pitchFamily="18" charset="0"/>
                <a:cs typeface="Times New Roman" pitchFamily="18" charset="0"/>
              </a:rPr>
              <a:t> Plugging numbers into formulas does little to help reinforce conceptual understanding</a:t>
            </a:r>
            <a:endParaRPr lang="en-US" sz="3200" dirty="0">
              <a:solidFill>
                <a:prstClr val="black"/>
              </a:solidFill>
              <a:cs typeface="Times New Roman" pitchFamily="18" charset="0"/>
            </a:endParaRPr>
          </a:p>
        </p:txBody>
      </p:sp>
      <p:sp>
        <p:nvSpPr>
          <p:cNvPr id="3" name="Title 1"/>
          <p:cNvSpPr txBox="1">
            <a:spLocks/>
          </p:cNvSpPr>
          <p:nvPr/>
        </p:nvSpPr>
        <p:spPr>
          <a:xfrm>
            <a:off x="533400" y="533400"/>
            <a:ext cx="8153400" cy="9144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Traditional Inference</a:t>
            </a:r>
            <a:endParaRPr lang="en-US" sz="4000" b="1" dirty="0">
              <a:solidFill>
                <a:srgbClr val="68007F">
                  <a:lumMod val="75000"/>
                </a:srgbClr>
              </a:solidFill>
              <a:latin typeface="Cambria" pitchFamily="1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450062"/>
            <a:ext cx="8458200" cy="4493538"/>
          </a:xfrm>
          <a:prstGeom prst="rect">
            <a:avLst/>
          </a:prstGeom>
          <a:noFill/>
        </p:spPr>
        <p:txBody>
          <a:bodyPr wrap="square" rtlCol="0">
            <a:spAutoFit/>
          </a:bodyPr>
          <a:lstStyle/>
          <a:p>
            <a:pPr>
              <a:spcAft>
                <a:spcPts val="1800"/>
              </a:spcAft>
              <a:buFont typeface="Arial" pitchFamily="34" charset="0"/>
              <a:buChar char="•"/>
            </a:pPr>
            <a:r>
              <a:rPr lang="en-US" sz="3200" dirty="0" smtClean="0">
                <a:solidFill>
                  <a:prstClr val="black"/>
                </a:solidFill>
                <a:latin typeface="Cambria" pitchFamily="18" charset="0"/>
                <a:cs typeface="Times New Roman" pitchFamily="18" charset="0"/>
              </a:rPr>
              <a:t> Simulation methods (bootstrapping and randomization) are a computationally intensive alternative to the traditional approach</a:t>
            </a:r>
          </a:p>
          <a:p>
            <a:pPr>
              <a:spcAft>
                <a:spcPts val="1800"/>
              </a:spcAft>
              <a:buFont typeface="Arial" pitchFamily="34" charset="0"/>
              <a:buChar char="•"/>
            </a:pPr>
            <a:r>
              <a:rPr lang="en-US" sz="3200" dirty="0" smtClean="0">
                <a:solidFill>
                  <a:prstClr val="black"/>
                </a:solidFill>
                <a:latin typeface="Cambria" pitchFamily="18" charset="0"/>
                <a:cs typeface="Times New Roman" pitchFamily="18" charset="0"/>
              </a:rPr>
              <a:t> Rather than relying on theoretical distributions for specific test statistics, we can directly simulate the distribution of any statistic</a:t>
            </a:r>
          </a:p>
          <a:p>
            <a:pPr>
              <a:spcAft>
                <a:spcPts val="1800"/>
              </a:spcAft>
              <a:buFont typeface="Arial" pitchFamily="34" charset="0"/>
              <a:buChar char="•"/>
            </a:pPr>
            <a:r>
              <a:rPr lang="en-US" sz="3200" dirty="0" smtClean="0">
                <a:solidFill>
                  <a:prstClr val="black"/>
                </a:solidFill>
                <a:latin typeface="Cambria" pitchFamily="18" charset="0"/>
                <a:cs typeface="Times New Roman" pitchFamily="18" charset="0"/>
              </a:rPr>
              <a:t> Great for conceptual understanding!</a:t>
            </a:r>
            <a:endParaRPr lang="en-US" sz="3200" dirty="0">
              <a:solidFill>
                <a:prstClr val="black"/>
              </a:solidFill>
              <a:cs typeface="Times New Roman" pitchFamily="18" charset="0"/>
            </a:endParaRPr>
          </a:p>
        </p:txBody>
      </p:sp>
      <p:sp>
        <p:nvSpPr>
          <p:cNvPr id="3" name="Title 1"/>
          <p:cNvSpPr txBox="1">
            <a:spLocks/>
          </p:cNvSpPr>
          <p:nvPr/>
        </p:nvSpPr>
        <p:spPr>
          <a:xfrm>
            <a:off x="533400" y="533400"/>
            <a:ext cx="8153400" cy="9144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Simulation Methods</a:t>
            </a:r>
            <a:endParaRPr lang="en-US" sz="4000" b="1" dirty="0">
              <a:solidFill>
                <a:srgbClr val="68007F">
                  <a:lumMod val="75000"/>
                </a:srgbClr>
              </a:solidFill>
              <a:latin typeface="Cambria" pitchFamily="1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1450062"/>
            <a:ext cx="8153400" cy="4401205"/>
          </a:xfrm>
          <a:prstGeom prst="rect">
            <a:avLst/>
          </a:prstGeom>
          <a:noFill/>
        </p:spPr>
        <p:txBody>
          <a:bodyPr wrap="square" rtlCol="0">
            <a:spAutoFit/>
          </a:bodyPr>
          <a:lstStyle/>
          <a:p>
            <a:r>
              <a:rPr lang="en-US" sz="2800" dirty="0" smtClean="0">
                <a:solidFill>
                  <a:prstClr val="black"/>
                </a:solidFill>
                <a:latin typeface="Cambria" pitchFamily="18" charset="0"/>
                <a:cs typeface="Times New Roman" pitchFamily="18" charset="0"/>
              </a:rPr>
              <a:t>To generate a distribution assuming H</a:t>
            </a:r>
            <a:r>
              <a:rPr lang="en-US" sz="2800" baseline="-25000" dirty="0" smtClean="0">
                <a:solidFill>
                  <a:prstClr val="black"/>
                </a:solidFill>
                <a:latin typeface="Cambria" pitchFamily="18" charset="0"/>
                <a:cs typeface="Times New Roman" pitchFamily="18" charset="0"/>
              </a:rPr>
              <a:t>0</a:t>
            </a:r>
            <a:r>
              <a:rPr lang="en-US" sz="2800" dirty="0" smtClean="0">
                <a:solidFill>
                  <a:prstClr val="black"/>
                </a:solidFill>
                <a:latin typeface="Cambria" pitchFamily="18" charset="0"/>
                <a:cs typeface="Times New Roman" pitchFamily="18" charset="0"/>
              </a:rPr>
              <a:t> is true:</a:t>
            </a:r>
          </a:p>
          <a:p>
            <a:endParaRPr lang="en-US" sz="2800" dirty="0" smtClean="0">
              <a:solidFill>
                <a:prstClr val="black"/>
              </a:solidFill>
              <a:latin typeface="Cambria" pitchFamily="18" charset="0"/>
              <a:cs typeface="Times New Roman" pitchFamily="18" charset="0"/>
            </a:endParaRPr>
          </a:p>
          <a:p>
            <a:pPr>
              <a:buFont typeface="Arial" pitchFamily="34" charset="0"/>
              <a:buChar char="•"/>
            </a:pPr>
            <a:r>
              <a:rPr lang="en-US" sz="2800" i="1" u="sng" dirty="0" smtClean="0">
                <a:solidFill>
                  <a:prstClr val="black"/>
                </a:solidFill>
                <a:latin typeface="Cambria" pitchFamily="18" charset="0"/>
                <a:cs typeface="Times New Roman" pitchFamily="18" charset="0"/>
              </a:rPr>
              <a:t>Traditional Approach</a:t>
            </a:r>
            <a:r>
              <a:rPr lang="en-US" sz="2800" dirty="0" smtClean="0">
                <a:solidFill>
                  <a:prstClr val="black"/>
                </a:solidFill>
                <a:latin typeface="Cambria" pitchFamily="18" charset="0"/>
                <a:cs typeface="Times New Roman" pitchFamily="18" charset="0"/>
              </a:rPr>
              <a:t>:  Calculate a test statistic which should follow a known distribution if the null hypothesis is true (under some conditions)</a:t>
            </a:r>
          </a:p>
          <a:p>
            <a:endParaRPr lang="en-US" sz="2800" dirty="0" smtClean="0">
              <a:solidFill>
                <a:prstClr val="black"/>
              </a:solidFill>
              <a:latin typeface="Cambria" pitchFamily="18" charset="0"/>
              <a:cs typeface="Times New Roman" pitchFamily="18" charset="0"/>
            </a:endParaRPr>
          </a:p>
          <a:p>
            <a:pPr>
              <a:buFont typeface="Arial" pitchFamily="34" charset="0"/>
              <a:buChar char="•"/>
            </a:pPr>
            <a:r>
              <a:rPr lang="en-US" sz="2800" dirty="0" smtClean="0">
                <a:solidFill>
                  <a:prstClr val="black"/>
                </a:solidFill>
                <a:latin typeface="Cambria" pitchFamily="18" charset="0"/>
                <a:cs typeface="Times New Roman" pitchFamily="18" charset="0"/>
              </a:rPr>
              <a:t> </a:t>
            </a:r>
            <a:r>
              <a:rPr lang="en-US" sz="2800" i="1" u="sng" dirty="0" smtClean="0">
                <a:solidFill>
                  <a:prstClr val="black"/>
                </a:solidFill>
                <a:latin typeface="Cambria" pitchFamily="18" charset="0"/>
                <a:cs typeface="Times New Roman" pitchFamily="18" charset="0"/>
              </a:rPr>
              <a:t>Randomization Approach</a:t>
            </a:r>
            <a:r>
              <a:rPr lang="en-US" sz="2800" dirty="0" smtClean="0">
                <a:solidFill>
                  <a:prstClr val="black"/>
                </a:solidFill>
                <a:latin typeface="Cambria" pitchFamily="18" charset="0"/>
                <a:cs typeface="Times New Roman" pitchFamily="18" charset="0"/>
              </a:rPr>
              <a:t>: Decide on a statistic of interest.  Simulate many randomizations assuming the null hypothesis is true, and calculate this statistic for each randomization</a:t>
            </a:r>
          </a:p>
        </p:txBody>
      </p:sp>
      <p:sp>
        <p:nvSpPr>
          <p:cNvPr id="3" name="Title 1"/>
          <p:cNvSpPr txBox="1">
            <a:spLocks/>
          </p:cNvSpPr>
          <p:nvPr/>
        </p:nvSpPr>
        <p:spPr>
          <a:xfrm>
            <a:off x="533400" y="533400"/>
            <a:ext cx="8153400" cy="9144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Hypothesis Testing</a:t>
            </a:r>
            <a:endParaRPr lang="en-US" sz="4000" b="1" dirty="0">
              <a:solidFill>
                <a:srgbClr val="68007F">
                  <a:lumMod val="75000"/>
                </a:srgbClr>
              </a:solidFill>
              <a:latin typeface="Cambria" pitchFamily="1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5725180"/>
            <a:ext cx="8077200" cy="523220"/>
          </a:xfrm>
          <a:prstGeom prst="rect">
            <a:avLst/>
          </a:prstGeom>
          <a:noFill/>
        </p:spPr>
        <p:txBody>
          <a:bodyPr wrap="square" rtlCol="0">
            <a:spAutoFit/>
          </a:bodyPr>
          <a:lstStyle/>
          <a:p>
            <a:r>
              <a:rPr lang="en-US" sz="2800" dirty="0" smtClean="0">
                <a:solidFill>
                  <a:prstClr val="black"/>
                </a:solidFill>
                <a:latin typeface="Cambria" pitchFamily="18" charset="0"/>
                <a:cs typeface="Times New Roman" pitchFamily="18" charset="0"/>
                <a:hlinkClick r:id="rId3"/>
              </a:rPr>
              <a:t>http://www.youtube.com/watch?v=3ESGpRUMj9E</a:t>
            </a:r>
            <a:r>
              <a:rPr lang="en-US" sz="2800" dirty="0" smtClean="0">
                <a:solidFill>
                  <a:prstClr val="black"/>
                </a:solidFill>
                <a:latin typeface="Cambria" pitchFamily="18" charset="0"/>
                <a:cs typeface="Times New Roman" pitchFamily="18" charset="0"/>
              </a:rPr>
              <a:t> </a:t>
            </a:r>
            <a:endParaRPr lang="en-US" sz="2400" dirty="0">
              <a:solidFill>
                <a:prstClr val="black"/>
              </a:solidFill>
              <a:latin typeface="Cambria" pitchFamily="18" charset="0"/>
              <a:cs typeface="Times New Roman" pitchFamily="18" charset="0"/>
            </a:endParaRPr>
          </a:p>
        </p:txBody>
      </p:sp>
      <p:pic>
        <p:nvPicPr>
          <p:cNvPr id="6146" name="Picture 2" descr="http://seantanmarketing.com/wp-content/uploads/2010/07/article-0-0A57726C000005DC-900_468x3321.jpg"/>
          <p:cNvPicPr>
            <a:picLocks noChangeAspect="1" noChangeArrowheads="1"/>
          </p:cNvPicPr>
          <p:nvPr/>
        </p:nvPicPr>
        <p:blipFill>
          <a:blip r:embed="rId4" cstate="print"/>
          <a:srcRect/>
          <a:stretch>
            <a:fillRect/>
          </a:stretch>
        </p:blipFill>
        <p:spPr bwMode="auto">
          <a:xfrm>
            <a:off x="1912576" y="1484599"/>
            <a:ext cx="5318849" cy="3773201"/>
          </a:xfrm>
          <a:prstGeom prst="rect">
            <a:avLst/>
          </a:prstGeom>
          <a:noFill/>
        </p:spPr>
      </p:pic>
      <p:sp>
        <p:nvSpPr>
          <p:cNvPr id="5" name="Title 1"/>
          <p:cNvSpPr txBox="1">
            <a:spLocks/>
          </p:cNvSpPr>
          <p:nvPr/>
        </p:nvSpPr>
        <p:spPr>
          <a:xfrm>
            <a:off x="533400" y="457200"/>
            <a:ext cx="8153400" cy="9144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Paul the Octopus</a:t>
            </a:r>
            <a:endParaRPr lang="en-US" sz="4000" b="1" dirty="0">
              <a:solidFill>
                <a:srgbClr val="68007F">
                  <a:lumMod val="75000"/>
                </a:srgbClr>
              </a:solidFill>
              <a:latin typeface="Cambria" pitchFamily="18" charset="0"/>
            </a:endParaRPr>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1371600"/>
            <a:ext cx="8077200" cy="4724370"/>
          </a:xfrm>
          <a:prstGeom prst="rect">
            <a:avLst/>
          </a:prstGeom>
          <a:noFill/>
        </p:spPr>
        <p:txBody>
          <a:bodyPr wrap="square" rtlCol="0">
            <a:spAutoFit/>
          </a:bodyPr>
          <a:lstStyle/>
          <a:p>
            <a:pPr>
              <a:spcAft>
                <a:spcPts val="1800"/>
              </a:spcAft>
              <a:buFont typeface="Arial" pitchFamily="34" charset="0"/>
              <a:buChar char="•"/>
            </a:pPr>
            <a:r>
              <a:rPr lang="en-US" sz="3200" dirty="0">
                <a:solidFill>
                  <a:prstClr val="black"/>
                </a:solidFill>
                <a:cs typeface="Times New Roman" pitchFamily="18" charset="0"/>
              </a:rPr>
              <a:t> </a:t>
            </a:r>
            <a:r>
              <a:rPr lang="en-US" sz="3200" dirty="0" smtClean="0">
                <a:solidFill>
                  <a:prstClr val="black"/>
                </a:solidFill>
                <a:latin typeface="Cambria" pitchFamily="18" charset="0"/>
                <a:cs typeface="Times New Roman" pitchFamily="18" charset="0"/>
              </a:rPr>
              <a:t>Paul the Octopus predicted 8 World Cup games, and predicted them all correctly  </a:t>
            </a:r>
            <a:endParaRPr lang="en-US" sz="1600" dirty="0">
              <a:solidFill>
                <a:prstClr val="black"/>
              </a:solidFill>
              <a:latin typeface="Cambria" pitchFamily="18" charset="0"/>
              <a:cs typeface="Times New Roman" pitchFamily="18" charset="0"/>
            </a:endParaRPr>
          </a:p>
          <a:p>
            <a:pPr>
              <a:spcAft>
                <a:spcPts val="1800"/>
              </a:spcAft>
              <a:buFont typeface="Arial" pitchFamily="34" charset="0"/>
              <a:buChar char="•"/>
            </a:pPr>
            <a:r>
              <a:rPr lang="en-US" sz="3200" dirty="0" smtClean="0">
                <a:solidFill>
                  <a:prstClr val="black"/>
                </a:solidFill>
                <a:latin typeface="Cambria" pitchFamily="18" charset="0"/>
                <a:cs typeface="Times New Roman" pitchFamily="18" charset="0"/>
              </a:rPr>
              <a:t> Is this evidence that Paul actually has psychic powers?</a:t>
            </a:r>
          </a:p>
          <a:p>
            <a:pPr>
              <a:spcAft>
                <a:spcPts val="1800"/>
              </a:spcAft>
              <a:buFont typeface="Arial" pitchFamily="34" charset="0"/>
              <a:buChar char="•"/>
            </a:pPr>
            <a:r>
              <a:rPr lang="en-US" sz="3200" dirty="0" smtClean="0">
                <a:solidFill>
                  <a:prstClr val="black"/>
                </a:solidFill>
                <a:latin typeface="Cambria" pitchFamily="18" charset="0"/>
                <a:cs typeface="Times New Roman" pitchFamily="18" charset="0"/>
              </a:rPr>
              <a:t> How unusual would this be if he was just randomly guessing (with a 50% chance of guessing correctly)?</a:t>
            </a:r>
          </a:p>
          <a:p>
            <a:pPr>
              <a:spcAft>
                <a:spcPts val="1800"/>
              </a:spcAft>
              <a:buFont typeface="Arial" pitchFamily="34" charset="0"/>
              <a:buChar char="•"/>
            </a:pPr>
            <a:r>
              <a:rPr lang="en-US" sz="3200" dirty="0" smtClean="0">
                <a:solidFill>
                  <a:prstClr val="black"/>
                </a:solidFill>
                <a:latin typeface="Cambria" pitchFamily="18" charset="0"/>
                <a:cs typeface="Times New Roman" pitchFamily="18" charset="0"/>
              </a:rPr>
              <a:t> How could we figure this out?</a:t>
            </a:r>
          </a:p>
        </p:txBody>
      </p:sp>
      <p:sp>
        <p:nvSpPr>
          <p:cNvPr id="5" name="Title 1"/>
          <p:cNvSpPr txBox="1">
            <a:spLocks/>
          </p:cNvSpPr>
          <p:nvPr/>
        </p:nvSpPr>
        <p:spPr>
          <a:xfrm>
            <a:off x="533400" y="457200"/>
            <a:ext cx="8153400" cy="9144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Paul the Octopus</a:t>
            </a:r>
            <a:endParaRPr lang="en-US" sz="4000" b="1" dirty="0">
              <a:solidFill>
                <a:srgbClr val="68007F">
                  <a:lumMod val="75000"/>
                </a:srgbClr>
              </a:solidFill>
              <a:latin typeface="Cambria" pitchFamily="1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371600"/>
            <a:ext cx="8382000" cy="4955203"/>
          </a:xfrm>
          <a:prstGeom prst="rect">
            <a:avLst/>
          </a:prstGeom>
          <a:noFill/>
        </p:spPr>
        <p:txBody>
          <a:bodyPr wrap="square" rtlCol="0">
            <a:spAutoFit/>
          </a:bodyPr>
          <a:lstStyle/>
          <a:p>
            <a:pPr>
              <a:spcAft>
                <a:spcPts val="1800"/>
              </a:spcAft>
              <a:buFont typeface="Arial" pitchFamily="34" charset="0"/>
              <a:buChar char="•"/>
            </a:pPr>
            <a:r>
              <a:rPr lang="en-US" sz="3200" i="1" dirty="0" smtClean="0">
                <a:solidFill>
                  <a:prstClr val="black"/>
                </a:solidFill>
                <a:latin typeface="Cambria" pitchFamily="18" charset="0"/>
                <a:cs typeface="Times New Roman" pitchFamily="18" charset="0"/>
              </a:rPr>
              <a:t> </a:t>
            </a:r>
            <a:r>
              <a:rPr lang="en-US" sz="3200" dirty="0" smtClean="0">
                <a:solidFill>
                  <a:prstClr val="black"/>
                </a:solidFill>
                <a:latin typeface="Cambria" pitchFamily="18" charset="0"/>
                <a:cs typeface="Times New Roman" pitchFamily="18" charset="0"/>
              </a:rPr>
              <a:t>Students each flip a coin 8 times, and count the number of heads</a:t>
            </a:r>
          </a:p>
          <a:p>
            <a:pPr>
              <a:spcAft>
                <a:spcPts val="1800"/>
              </a:spcAft>
              <a:buFont typeface="Arial" pitchFamily="34" charset="0"/>
              <a:buChar char="•"/>
            </a:pPr>
            <a:r>
              <a:rPr lang="en-US" sz="3200" dirty="0" smtClean="0">
                <a:solidFill>
                  <a:prstClr val="black"/>
                </a:solidFill>
                <a:latin typeface="Cambria" pitchFamily="18" charset="0"/>
                <a:cs typeface="Times New Roman" pitchFamily="18" charset="0"/>
              </a:rPr>
              <a:t> Count the number of students with all 8 heads by a show of hands (will probably be 0)</a:t>
            </a:r>
          </a:p>
          <a:p>
            <a:pPr>
              <a:spcAft>
                <a:spcPts val="1800"/>
              </a:spcAft>
              <a:buFont typeface="Arial" pitchFamily="34" charset="0"/>
              <a:buChar char="•"/>
            </a:pPr>
            <a:r>
              <a:rPr lang="en-US" sz="3200" dirty="0" smtClean="0">
                <a:solidFill>
                  <a:prstClr val="black"/>
                </a:solidFill>
                <a:latin typeface="Cambria" pitchFamily="18" charset="0"/>
                <a:cs typeface="Times New Roman" pitchFamily="18" charset="0"/>
              </a:rPr>
              <a:t> If Paul was just guessing, it would be </a:t>
            </a:r>
            <a:r>
              <a:rPr lang="en-US" sz="3200" i="1" dirty="0" smtClean="0">
                <a:solidFill>
                  <a:prstClr val="black"/>
                </a:solidFill>
                <a:latin typeface="Cambria" pitchFamily="18" charset="0"/>
                <a:cs typeface="Times New Roman" pitchFamily="18" charset="0"/>
              </a:rPr>
              <a:t>very unlikely </a:t>
            </a:r>
            <a:r>
              <a:rPr lang="en-US" sz="3200" dirty="0" smtClean="0">
                <a:solidFill>
                  <a:prstClr val="black"/>
                </a:solidFill>
                <a:latin typeface="Cambria" pitchFamily="18" charset="0"/>
                <a:cs typeface="Times New Roman" pitchFamily="18" charset="0"/>
              </a:rPr>
              <a:t>for him to get all 8 correct!</a:t>
            </a:r>
          </a:p>
          <a:p>
            <a:pPr>
              <a:spcAft>
                <a:spcPts val="1800"/>
              </a:spcAft>
              <a:buFont typeface="Arial" pitchFamily="34" charset="0"/>
              <a:buChar char="•"/>
            </a:pPr>
            <a:r>
              <a:rPr lang="en-US" sz="3200" i="1" dirty="0" smtClean="0">
                <a:solidFill>
                  <a:prstClr val="black"/>
                </a:solidFill>
                <a:latin typeface="Cambria" pitchFamily="18" charset="0"/>
                <a:cs typeface="Times New Roman" pitchFamily="18" charset="0"/>
              </a:rPr>
              <a:t> </a:t>
            </a:r>
            <a:r>
              <a:rPr lang="en-US" sz="3200" dirty="0" smtClean="0">
                <a:solidFill>
                  <a:prstClr val="black"/>
                </a:solidFill>
                <a:latin typeface="Cambria" pitchFamily="18" charset="0"/>
                <a:cs typeface="Times New Roman" pitchFamily="18" charset="0"/>
              </a:rPr>
              <a:t>How unlikely?  </a:t>
            </a:r>
            <a:r>
              <a:rPr lang="en-US" sz="3200" i="1" dirty="0" smtClean="0">
                <a:solidFill>
                  <a:prstClr val="black"/>
                </a:solidFill>
                <a:latin typeface="Cambria" pitchFamily="18" charset="0"/>
                <a:cs typeface="Times New Roman" pitchFamily="18" charset="0"/>
              </a:rPr>
              <a:t>Simulate many times!!!</a:t>
            </a:r>
          </a:p>
          <a:p>
            <a:pPr>
              <a:buFont typeface="Arial" pitchFamily="34" charset="0"/>
              <a:buChar char="•"/>
            </a:pPr>
            <a:endParaRPr lang="en-US" sz="3200" dirty="0" smtClean="0">
              <a:solidFill>
                <a:prstClr val="black"/>
              </a:solidFill>
              <a:latin typeface="Cambria" pitchFamily="18" charset="0"/>
              <a:cs typeface="Times New Roman" pitchFamily="18" charset="0"/>
            </a:endParaRPr>
          </a:p>
        </p:txBody>
      </p:sp>
      <p:sp>
        <p:nvSpPr>
          <p:cNvPr id="3" name="Title 1"/>
          <p:cNvSpPr txBox="1">
            <a:spLocks/>
          </p:cNvSpPr>
          <p:nvPr/>
        </p:nvSpPr>
        <p:spPr>
          <a:xfrm>
            <a:off x="533400" y="457200"/>
            <a:ext cx="8153400" cy="9144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Simulate with Students</a:t>
            </a:r>
            <a:endParaRPr lang="en-US" sz="4000" b="1" dirty="0">
              <a:solidFill>
                <a:srgbClr val="68007F">
                  <a:lumMod val="75000"/>
                </a:srgbClr>
              </a:solidFill>
              <a:latin typeface="Cambria" pitchFamily="1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EXPANDSHOWBAR" val="True"/>
  <p:tag name="BULLETTYPE" val="3"/>
  <p:tag name="RESPCOUNTERSTYLE" val="-1"/>
  <p:tag name="INPUTSOURCE" val="1"/>
  <p:tag name="BACKUPMAINTENANCE" val="7"/>
  <p:tag name="ROTATIONINTERVAL" val="2"/>
  <p:tag name="RACERSMAXDISPLAYED" val="5"/>
  <p:tag name="TEAMSINLEADERBOARD" val="5"/>
  <p:tag name="BUBBLEVALUEFORMAT" val="0.0"/>
  <p:tag name="CUSTOMCELLFORECOLOR" val="-16777216"/>
  <p:tag name="CUSTOMCELLBACKCOLOR4" val="-8355712"/>
  <p:tag name="DISPLAYDEVICEID" val="True"/>
  <p:tag name="GRIDSIZE" val="{Width=800, Height=600}"/>
  <p:tag name="CHARTLABELS" val="0"/>
  <p:tag name="PARTLISTDEFAULT" val="0"/>
  <p:tag name="INCORRECTPOINTVALUE" val="0"/>
  <p:tag name="AUTOADJUSTPARTRANGE" val="True"/>
  <p:tag name="FIBNUMRESULTS" val="5"/>
  <p:tag name="PRRESPONSE2" val="9"/>
  <p:tag name="PRRESPONSE6" val="5"/>
  <p:tag name="PRRESPONSE10" val="1"/>
  <p:tag name="POWERPOINTVERSION" val="12.0"/>
  <p:tag name="CSVFORMAT" val="0"/>
  <p:tag name="RESPCOUNTERFORMAT" val="0"/>
  <p:tag name="ALLOWDUPLICATES" val="False"/>
  <p:tag name="REVIEWONLY" val="False"/>
  <p:tag name="RACEANIMATIONSPEED" val="3"/>
  <p:tag name="BUBBLENAMEVISIBLE" val="True"/>
  <p:tag name="CUSTOMGRIDBACKCOLOR" val="-2830136"/>
  <p:tag name="USESCHEMECOLORS" val="True"/>
  <p:tag name="GRIDROTATIONINTERVAL" val="2"/>
  <p:tag name="CHARTCOLORS" val="0"/>
  <p:tag name="INCLUDEPPT" val="True"/>
  <p:tag name="REALTIMEBACKUPPATH" val="(None)"/>
  <p:tag name="FIBDISPLAYRESULTS" val="True"/>
  <p:tag name="PRRESPONSE3" val="8"/>
  <p:tag name="PRRESPONSE8" val="3"/>
  <p:tag name="TPVERSION" val="2008"/>
  <p:tag name="ANSWERNOWSTYLE" val="-1"/>
  <p:tag name="COUNTDOWNSECONDS" val="10"/>
  <p:tag name="AUTOADVANCE" val="False"/>
  <p:tag name="SKIPREMAININGRACESLIDES" val="True"/>
  <p:tag name="BUBBLEGROUPING" val="3"/>
  <p:tag name="CUSTOMCELLBACKCOLOR3" val="-268652"/>
  <p:tag name="AUTOSIZEGRID" val="True"/>
  <p:tag name="INCLUDENONRESPONDERS" val="False"/>
  <p:tag name="REALTIMEBACKUP" val="False"/>
  <p:tag name="FIBINCLUDEOTHER" val="True"/>
  <p:tag name="PRRESPONSE5" val="6"/>
  <p:tag name="ALWAYSOPENPOLL" val="False"/>
  <p:tag name="ANSWERNOWTEXT" val="Answer Now"/>
  <p:tag name="BACKUPSESSIONS" val="True"/>
  <p:tag name="RACEENDPOINTS" val="100"/>
  <p:tag name="DEFAULTNUMTEAMS" val="5"/>
  <p:tag name="DISPLAYDEVICENUMBER" val="True"/>
  <p:tag name="RESETCHARTS" val="True"/>
  <p:tag name="ZEROBASED" val="False"/>
  <p:tag name="PRRESPONSE1" val="10"/>
  <p:tag name="SHOWFLASHWARNING" val="True"/>
  <p:tag name="COUNTDOWNSTYLE" val="-1"/>
  <p:tag name="AUTOUPDATEALIASES" val="True"/>
  <p:tag name="BUBBLESIZEVISIBLE" val="True"/>
  <p:tag name="GRIDOPACITY" val="90"/>
  <p:tag name="ALLOWUSERFEEDBACK" val="True"/>
  <p:tag name="FIBDISPLAYKEYWORDS" val="True"/>
  <p:tag name="SHOWBARVISIBLE" val="True"/>
  <p:tag name="NUMRESPONSES" val="1"/>
  <p:tag name="MAXRESPONDERS" val="5"/>
  <p:tag name="GRIDPOSITION" val="1"/>
  <p:tag name="CHARTSCALE" val="True"/>
  <p:tag name="PRRESPONSE9" val="2"/>
  <p:tag name="CHARTVALUEFORMAT" val="0%"/>
  <p:tag name="CUSTOMCELLBACKCOLOR2" val="-13395457"/>
  <p:tag name="CORRECTPOINTVALUE" val="100"/>
  <p:tag name="USESECONDARYMONITOR" val="True"/>
  <p:tag name="PARTICIPANTSINLEADERBOARD" val="5"/>
  <p:tag name="MULTIRESPDIVISOR" val="1"/>
  <p:tag name="SAVECSVWITHSESSION" val="True"/>
  <p:tag name="DISPLAYNAME" val="True"/>
  <p:tag name="PRRESPONSE7" val="4"/>
  <p:tag name="POLLINGCYCLE" val="2"/>
  <p:tag name="STDCHART" val="1"/>
  <p:tag name="RESPTABLESTYLE" val="-1"/>
  <p:tag name="CUSTOMCELLBACKCOLOR1" val="-657956"/>
  <p:tag name="PRRESPONSE4" val="7"/>
  <p:tag name="ADVANCEDSETTINGSVIEW" val="False"/>
  <p:tag name="DELIMITERS" val="3.1"/>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6.xml><?xml version="1.0" encoding="utf-8"?>
<p:tagLst xmlns:a="http://schemas.openxmlformats.org/drawingml/2006/main" xmlns:r="http://schemas.openxmlformats.org/officeDocument/2006/relationships" xmlns:p="http://schemas.openxmlformats.org/presentationml/2006/main">
  <p:tag name="DELIMITERS" val="3.1"/>
  <p:tag name="NOPREFERENCE" val="False"/>
</p:tagLst>
</file>

<file path=ppt/tags/tag1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8.xml><?xml version="1.0" encoding="utf-8"?>
<p:tagLst xmlns:a="http://schemas.openxmlformats.org/drawingml/2006/main" xmlns:r="http://schemas.openxmlformats.org/officeDocument/2006/relationships" xmlns:p="http://schemas.openxmlformats.org/presentationml/2006/main">
  <p:tag name="DELIMITERS" val="3.1"/>
  <p:tag name="NOPREFERENCE" val="False"/>
</p:tagLst>
</file>

<file path=ppt/tags/tag1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DELIMITERS" val="3.1"/>
</p:tagLst>
</file>

<file path=ppt/tags/tag2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1.xml><?xml version="1.0" encoding="utf-8"?>
<p:tagLst xmlns:a="http://schemas.openxmlformats.org/drawingml/2006/main" xmlns:r="http://schemas.openxmlformats.org/officeDocument/2006/relationships" xmlns:p="http://schemas.openxmlformats.org/presentationml/2006/main">
  <p:tag name="DELIMITERS" val="3.1"/>
</p:tagLst>
</file>

<file path=ppt/tags/tag2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4.xml><?xml version="1.0" encoding="utf-8"?>
<p:tagLst xmlns:a="http://schemas.openxmlformats.org/drawingml/2006/main" xmlns:r="http://schemas.openxmlformats.org/officeDocument/2006/relationships" xmlns:p="http://schemas.openxmlformats.org/presentationml/2006/main">
  <p:tag name="DELIMITERS" val="3.1"/>
</p:tagLst>
</file>

<file path=ppt/tags/tag2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Custom 11">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00349E"/>
      </a:hlink>
      <a:folHlink>
        <a:srgbClr val="00349E"/>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1_Aspect">
  <a:themeElements>
    <a:clrScheme name="Custom 15">
      <a:dk1>
        <a:sysClr val="windowText" lastClr="000000"/>
      </a:dk1>
      <a:lt1>
        <a:sysClr val="window" lastClr="FFFFFF"/>
      </a:lt1>
      <a:dk2>
        <a:srgbClr val="666666"/>
      </a:dk2>
      <a:lt2>
        <a:srgbClr val="D2D2D2"/>
      </a:lt2>
      <a:accent1>
        <a:srgbClr val="002676"/>
      </a:accent1>
      <a:accent2>
        <a:srgbClr val="E40059"/>
      </a:accent2>
      <a:accent3>
        <a:srgbClr val="9C007F"/>
      </a:accent3>
      <a:accent4>
        <a:srgbClr val="68007F"/>
      </a:accent4>
      <a:accent5>
        <a:srgbClr val="005BD3"/>
      </a:accent5>
      <a:accent6>
        <a:srgbClr val="00349E"/>
      </a:accent6>
      <a:hlink>
        <a:srgbClr val="00349E"/>
      </a:hlink>
      <a:folHlink>
        <a:srgbClr val="00349E"/>
      </a:folHlink>
    </a:clrScheme>
    <a:fontScheme name="Custom 1">
      <a:majorFont>
        <a:latin typeface="Cambria"/>
        <a:ea typeface=""/>
        <a:cs typeface=""/>
      </a:majorFont>
      <a:minorFont>
        <a:latin typeface="Cambria"/>
        <a:ea typeface=""/>
        <a:cs typeface=""/>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8865</TotalTime>
  <Words>2224</Words>
  <Application>Microsoft Office PowerPoint</Application>
  <PresentationFormat>On-screen Show (4:3)</PresentationFormat>
  <Paragraphs>715</Paragraphs>
  <Slides>39</Slides>
  <Notes>3</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39</vt:i4>
      </vt:variant>
    </vt:vector>
  </HeadingPairs>
  <TitlesOfParts>
    <vt:vector size="42" baseType="lpstr">
      <vt:lpstr>Aspect</vt:lpstr>
      <vt:lpstr>1_Aspect</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Re-randomization</dc:title>
  <dc:creator>Kari</dc:creator>
  <cp:lastModifiedBy>Kari Lock Morgan</cp:lastModifiedBy>
  <cp:revision>182</cp:revision>
  <cp:lastPrinted>2012-10-10T16:22:13Z</cp:lastPrinted>
  <dcterms:created xsi:type="dcterms:W3CDTF">2009-11-13T19:43:56Z</dcterms:created>
  <dcterms:modified xsi:type="dcterms:W3CDTF">2012-12-13T18:16:06Z</dcterms:modified>
</cp:coreProperties>
</file>