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302" r:id="rId4"/>
    <p:sldId id="300" r:id="rId5"/>
    <p:sldId id="301" r:id="rId6"/>
    <p:sldId id="303" r:id="rId7"/>
    <p:sldId id="271" r:id="rId8"/>
    <p:sldId id="272" r:id="rId9"/>
    <p:sldId id="274" r:id="rId10"/>
    <p:sldId id="275" r:id="rId11"/>
    <p:sldId id="276" r:id="rId12"/>
    <p:sldId id="304" r:id="rId13"/>
    <p:sldId id="305" r:id="rId14"/>
    <p:sldId id="306" r:id="rId15"/>
    <p:sldId id="307" r:id="rId16"/>
    <p:sldId id="312" r:id="rId17"/>
    <p:sldId id="308" r:id="rId18"/>
    <p:sldId id="291" r:id="rId19"/>
    <p:sldId id="310" r:id="rId20"/>
    <p:sldId id="297" r:id="rId21"/>
    <p:sldId id="309" r:id="rId22"/>
    <p:sldId id="31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49"/>
            <a:ext cx="7772400" cy="291465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Implementing a Randomization-Based Curriculum for </a:t>
            </a:r>
            <a:br>
              <a:rPr lang="en-US" sz="4800" b="1" dirty="0" smtClean="0"/>
            </a:br>
            <a:r>
              <a:rPr lang="en-US" sz="4800" b="1" dirty="0" smtClean="0"/>
              <a:t>Introductory Statistics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3820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Robin H. Lock, Burry Professor of Statistics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Breakout Panel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USCOTS  2011 - Raleigh, NC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477000" cy="304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Bootstrap Distribution to Get a Confidence Interval – Version #1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12893"/>
            <a:ext cx="79248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standard deviation of the bootstrap statistics estimates the </a:t>
            </a:r>
            <a:r>
              <a:rPr lang="en-US" sz="2800" b="1" dirty="0" smtClean="0"/>
              <a:t>standard error </a:t>
            </a:r>
            <a:r>
              <a:rPr lang="en-US" sz="2800" dirty="0" smtClean="0"/>
              <a:t>of the sample statistic.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Quick interval estimate :</a:t>
            </a:r>
          </a:p>
          <a:p>
            <a:endParaRPr lang="en-US" sz="3600" dirty="0" smtClean="0"/>
          </a:p>
          <a:p>
            <a:pPr algn="ctr"/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r>
                        <a:rPr lang="en-US" sz="4800" b="0" i="1" smtClean="0">
                          <a:latin typeface="Cambria Math"/>
                        </a:rPr>
                        <m:t>𝑆𝑡𝑎𝑡𝑖𝑠𝑡𝑖𝑐</m:t>
                      </m:r>
                      <m:r>
                        <a:rPr lang="en-US" sz="4800" b="0" i="1" smtClean="0">
                          <a:latin typeface="Cambria Math"/>
                        </a:rPr>
                        <m:t> ±2∙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114800" y="2667000"/>
            <a:ext cx="3581400" cy="1295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876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mean Mustang slope time: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3713" y="5540375"/>
          <a:ext cx="8078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3251160" imgH="203040" progId="Equation.3">
                  <p:embed/>
                </p:oleObj>
              </mc:Choice>
              <mc:Fallback>
                <p:oleObj name="Equation" r:id="rId5" imgW="3251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5540375"/>
                        <a:ext cx="80787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29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8" y="152400"/>
            <a:ext cx="834674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Bootstrap Distribution to Get a Confidence Interval – Version </a:t>
            </a:r>
            <a:r>
              <a:rPr lang="en-US" dirty="0" smtClean="0"/>
              <a:t>#2</a:t>
            </a:r>
            <a:endParaRPr lang="en-US" dirty="0">
              <a:solidFill>
                <a:srgbClr val="FFFF66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209800" y="3255229"/>
            <a:ext cx="0" cy="1402245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162800" y="3255229"/>
            <a:ext cx="0" cy="1405717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19200"/>
            <a:ext cx="6493653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00200"/>
            <a:ext cx="6607315" cy="493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 bwMode="auto">
          <a:xfrm>
            <a:off x="3733800" y="4800600"/>
            <a:ext cx="1828800" cy="99542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Keep 95% in middle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724400"/>
            <a:ext cx="18629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Chop 2.5% in each tail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4702314"/>
            <a:ext cx="1889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Chop 2.5% in each tail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2362200"/>
            <a:ext cx="3048000" cy="10772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95% CI for slope</a:t>
            </a:r>
          </a:p>
          <a:p>
            <a:pPr algn="ctr"/>
            <a:r>
              <a:rPr lang="en-US" sz="3200" dirty="0" smtClean="0"/>
              <a:t>(-0.279,-0.163)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095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Simulation Technology?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Fall 2010: Fathom  </a:t>
            </a:r>
          </a:p>
          <a:p>
            <a:r>
              <a:rPr lang="en-US" sz="3200" dirty="0" smtClean="0"/>
              <a:t>Fall 2011: Fathom &amp; Applets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Tactile simulations first?</a:t>
            </a:r>
          </a:p>
          <a:p>
            <a:r>
              <a:rPr lang="en-US" sz="3200" dirty="0" smtClean="0"/>
              <a:t>      Bootstrap – No   (with replacement is tough)</a:t>
            </a:r>
          </a:p>
          <a:p>
            <a:r>
              <a:rPr lang="en-US" sz="3200" dirty="0" smtClean="0"/>
              <a:t>      Test for an experiment – Yes (1 or 2)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Desirable Technology </a:t>
            </a:r>
            <a:r>
              <a:rPr lang="en-US" dirty="0" smtClean="0"/>
              <a:t>Features?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849454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52800" y="23622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Three Distributions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810000" y="3505200"/>
            <a:ext cx="685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029200" y="3429000"/>
            <a:ext cx="10668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86400" y="2743200"/>
            <a:ext cx="685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22860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One to Many Samples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09600" y="1600200"/>
            <a:ext cx="8382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57400" y="15240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Desirable Technology Features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83" y="914400"/>
            <a:ext cx="8725717" cy="577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One Crank or Two?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Confidence Intervals </a:t>
            </a:r>
            <a:r>
              <a:rPr lang="en-US" sz="3200" dirty="0" smtClean="0"/>
              <a:t>– Bootstrap – one crank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Significance Tests </a:t>
            </a:r>
            <a:r>
              <a:rPr lang="en-US" sz="3200" dirty="0" smtClean="0"/>
              <a:t>– Two (or more) cranks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81400"/>
            <a:ext cx="7696200" cy="255454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Rules for selecting randomization samples for a test.  Be consistent with:</a:t>
            </a:r>
          </a:p>
          <a:p>
            <a:pPr marL="744538" indent="-403225">
              <a:buAutoNum type="arabicPeriod"/>
            </a:pPr>
            <a:r>
              <a:rPr lang="en-US" sz="3200" dirty="0" smtClean="0"/>
              <a:t>the null hypothesis</a:t>
            </a:r>
          </a:p>
          <a:p>
            <a:pPr marL="744538" indent="-403225">
              <a:buAutoNum type="arabicPeriod"/>
            </a:pPr>
            <a:r>
              <a:rPr lang="en-US" sz="3200" dirty="0" smtClean="0"/>
              <a:t>the sample data</a:t>
            </a:r>
          </a:p>
          <a:p>
            <a:pPr marL="744538" indent="-403225">
              <a:buAutoNum type="arabicPeriod"/>
            </a:pPr>
            <a:r>
              <a:rPr lang="en-US" sz="3200" dirty="0" smtClean="0"/>
              <a:t>the way data were collected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Randomization </a:t>
            </a:r>
            <a:r>
              <a:rPr lang="en-US" dirty="0" smtClean="0"/>
              <a:t>Test for Slope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29" y="838200"/>
            <a:ext cx="9089771" cy="586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Test for a 2x2 Table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/>
              <a:t>First example: </a:t>
            </a:r>
            <a:r>
              <a:rPr lang="en-US" sz="3200" dirty="0" smtClean="0"/>
              <a:t>A randomized experiment 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b="1" dirty="0" smtClean="0"/>
              <a:t>Test statistic: </a:t>
            </a:r>
            <a:r>
              <a:rPr lang="en-US" sz="3200" dirty="0" smtClean="0"/>
              <a:t>Count in one cell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/>
              <a:t>Randomize: </a:t>
            </a:r>
            <a:r>
              <a:rPr lang="en-US" sz="3200" dirty="0" smtClean="0"/>
              <a:t>Treatment groups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/>
              <a:t>Margins: </a:t>
            </a:r>
            <a:r>
              <a:rPr lang="en-US" sz="3200" dirty="0" smtClean="0"/>
              <a:t>Fix both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Later examples vary, e.g. use difference in proportions or randomize as independent samples with common </a:t>
            </a:r>
            <a:r>
              <a:rPr lang="en-US" sz="3200" i="1" dirty="0" smtClean="0"/>
              <a:t>p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What about “traditional” methods?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students have seen lots of bootstrap and randomization distributions (and hopefully begun to understand the logic of inference) 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429000"/>
            <a:ext cx="8382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Introduce the normal distribution (and later t)</a:t>
            </a: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/>
              <a:t>Introduce “shortcuts” for estimating SE for proportions, means, differences, </a:t>
            </a:r>
            <a:r>
              <a:rPr lang="en-US" sz="3200" dirty="0" smtClean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4654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Mustang Prices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7391400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regression equation is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Price = 30.5 - 0.219 Miles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Predictor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T      P</a:t>
            </a:r>
          </a:p>
          <a:p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Constant     30.495    2.441  12.49  0.000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Miles      -0.21880  0.03130  -6.99  0.000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 = 6.42211   R-Sq = 68.0%   R-Sq(adj) = 66.6%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38600" y="3429000"/>
            <a:ext cx="1295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 Stat (Math 113) at St. Lawrence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3809999"/>
          </a:xfrm>
        </p:spPr>
        <p:txBody>
          <a:bodyPr>
            <a:noAutofit/>
          </a:bodyPr>
          <a:lstStyle/>
          <a:p>
            <a:r>
              <a:rPr lang="en-US" dirty="0" smtClean="0"/>
              <a:t>26-29 students per section</a:t>
            </a:r>
          </a:p>
          <a:p>
            <a:r>
              <a:rPr lang="en-US" dirty="0" smtClean="0"/>
              <a:t>5-7 sections per semester</a:t>
            </a:r>
          </a:p>
          <a:p>
            <a:r>
              <a:rPr lang="en-US" dirty="0" smtClean="0"/>
              <a:t>Only 100-level (intro) stat course on campus</a:t>
            </a:r>
          </a:p>
          <a:p>
            <a:r>
              <a:rPr lang="en-US" dirty="0" smtClean="0"/>
              <a:t>Backgrounds: Students from a variety of majors</a:t>
            </a:r>
          </a:p>
          <a:p>
            <a:r>
              <a:rPr lang="en-US" dirty="0" smtClean="0"/>
              <a:t>Setting: Full time in a computer classroom</a:t>
            </a:r>
          </a:p>
          <a:p>
            <a:r>
              <a:rPr lang="en-US" dirty="0" smtClean="0"/>
              <a:t>Software: Minitab and Fathom</a:t>
            </a:r>
          </a:p>
          <a:p>
            <a:r>
              <a:rPr lang="en-US" dirty="0" smtClean="0"/>
              <a:t>Randomization methods: Only token use until one section in Fall 2010…</a:t>
            </a:r>
          </a:p>
        </p:txBody>
      </p:sp>
    </p:spTree>
    <p:extLst>
      <p:ext uri="{BB962C8B-B14F-4D97-AF65-F5344CB8AC3E}">
        <p14:creationId xmlns:p14="http://schemas.microsoft.com/office/powerpoint/2010/main" val="38633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Assessment?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458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3200" b="1" dirty="0" smtClean="0"/>
              <a:t>New learning goals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Understand how to generate bootstrap samples and distribution.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Understand how to create randomization samples and distribution.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Be able to use a bootstrap/randomization distribution to find an interval/p-value. </a:t>
            </a:r>
          </a:p>
        </p:txBody>
      </p:sp>
    </p:spTree>
    <p:extLst>
      <p:ext uri="{BB962C8B-B14F-4D97-AF65-F5344CB8AC3E}">
        <p14:creationId xmlns:p14="http://schemas.microsoft.com/office/powerpoint/2010/main" val="764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How did it go?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Students enjoyed and were engaged with the new approach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Instructor enjoyed and was engaged with the new approach. 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Better understanding of p-value reflecting “if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is true”.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Better interpretations of intervals.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Challenge: Few “experienced” students to serve as resources.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Continue with randomization approach?</a:t>
            </a:r>
          </a:p>
          <a:p>
            <a:pPr>
              <a:spcAft>
                <a:spcPts val="1800"/>
              </a:spcAft>
            </a:pPr>
            <a:r>
              <a:rPr lang="en-US" sz="3200" dirty="0" smtClean="0"/>
              <a:t>      ABSOLUTELY (3 sections in Fall 2011)</a:t>
            </a:r>
          </a:p>
          <a:p>
            <a:pPr>
              <a:spcAft>
                <a:spcPts val="1800"/>
              </a:spcAft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Allan’s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1. Pre-requisites</a:t>
            </a:r>
          </a:p>
          <a:p>
            <a:pPr lvl="1"/>
            <a:r>
              <a:rPr lang="en-US" sz="3600" dirty="0" smtClean="0"/>
              <a:t>What comes before we introduce randomization-based inference?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406676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b="1" dirty="0" smtClean="0"/>
              <a:t>2. Order of topics?</a:t>
            </a:r>
          </a:p>
          <a:p>
            <a:pPr marL="742950" indent="-742950"/>
            <a:r>
              <a:rPr lang="en-US" sz="3600" b="1" dirty="0" smtClean="0"/>
              <a:t>	</a:t>
            </a:r>
            <a:r>
              <a:rPr lang="en-US" sz="3600" dirty="0" smtClean="0"/>
              <a:t>One vs. two samples?</a:t>
            </a:r>
          </a:p>
          <a:p>
            <a:pPr marL="742950" indent="-742950"/>
            <a:r>
              <a:rPr lang="en-US" sz="3600" b="1" dirty="0" smtClean="0"/>
              <a:t>	</a:t>
            </a:r>
            <a:r>
              <a:rPr lang="en-US" sz="3600" dirty="0" smtClean="0"/>
              <a:t>Categorical vs. quantitative?</a:t>
            </a:r>
          </a:p>
          <a:p>
            <a:pPr marL="742950" indent="-742950"/>
            <a:r>
              <a:rPr lang="en-US" sz="3600" dirty="0" smtClean="0"/>
              <a:t>	Significant vs. non-significant first?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638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Interval vs. test?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b="1" dirty="0" smtClean="0"/>
              <a:t>Math 113 – Traditional Topics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Descriptive Statistics – one and two samples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 distributions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301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Sampling distributions (mean/proportion)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63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Confidence intervals (means/proportions)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Hypothesis tests (means/proportions)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ANOVA for several means, Inference for regression,  Chi-square tests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962"/>
            <a:ext cx="7772400" cy="1470025"/>
          </a:xfrm>
        </p:spPr>
        <p:txBody>
          <a:bodyPr/>
          <a:lstStyle/>
          <a:p>
            <a:r>
              <a:rPr lang="en-US" b="1" dirty="0" smtClean="0"/>
              <a:t>Math 113 </a:t>
            </a:r>
            <a:r>
              <a:rPr lang="en-US" b="1" dirty="0" smtClean="0"/>
              <a:t>– Revise the </a:t>
            </a:r>
            <a:r>
              <a:rPr lang="en-US" b="1" dirty="0" smtClean="0"/>
              <a:t>Topics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Descriptive Statistics – one and two samples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 distributions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76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Sampling distributions (mean/proportion)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38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Confidence intervals (means/proportions)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Hypothesis tests (means/proportions)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ANOVA for several means, Inference for regression,  Chi-square tests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59080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438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Bootstrap confidence intervals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3048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Randomization-based hypothesis tests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3581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Normal/sampling </a:t>
            </a:r>
            <a:r>
              <a:rPr lang="en-US" sz="3200" dirty="0" smtClean="0"/>
              <a:t>distributions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2438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Bootstrap confidence intervals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3048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Randomization-based hypothesis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3.33333E-6 -0.1092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start with Bootstrap CI’s?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3363">
              <a:buFont typeface="Arial" pitchFamily="34" charset="0"/>
              <a:buChar char="•"/>
            </a:pPr>
            <a:r>
              <a:rPr lang="en-US" sz="3200" b="1" dirty="0" smtClean="0"/>
              <a:t>Minimal prerequisites:</a:t>
            </a:r>
          </a:p>
          <a:p>
            <a:pPr indent="233363"/>
            <a:r>
              <a:rPr lang="en-US" sz="2800" dirty="0" smtClean="0"/>
              <a:t>      Population parameter vs. sample statistic</a:t>
            </a:r>
          </a:p>
          <a:p>
            <a:pPr indent="233363"/>
            <a:r>
              <a:rPr lang="en-US" sz="2800" dirty="0" smtClean="0"/>
              <a:t>      Random sampling</a:t>
            </a:r>
          </a:p>
          <a:p>
            <a:pPr indent="233363"/>
            <a:r>
              <a:rPr lang="en-US" sz="2800" dirty="0" smtClean="0"/>
              <a:t>      </a:t>
            </a:r>
            <a:r>
              <a:rPr lang="en-US" sz="2800" dirty="0" err="1" smtClean="0"/>
              <a:t>Dotplot</a:t>
            </a:r>
            <a:r>
              <a:rPr lang="en-US" sz="2800" dirty="0" smtClean="0"/>
              <a:t> (or histogram)</a:t>
            </a:r>
          </a:p>
          <a:p>
            <a:pPr indent="233363"/>
            <a:r>
              <a:rPr lang="en-US" sz="2800" dirty="0" smtClean="0"/>
              <a:t>      Standard deviation and/or percentiles</a:t>
            </a:r>
          </a:p>
          <a:p>
            <a:pPr indent="233363">
              <a:buFont typeface="Arial" pitchFamily="34" charset="0"/>
              <a:buChar char="•"/>
            </a:pPr>
            <a:r>
              <a:rPr lang="en-US" sz="3200" b="1" dirty="0" smtClean="0"/>
              <a:t>Same method of randomization in most cases</a:t>
            </a:r>
          </a:p>
          <a:p>
            <a:pPr indent="233363"/>
            <a:r>
              <a:rPr lang="en-US" sz="3200" dirty="0" smtClean="0"/>
              <a:t>      </a:t>
            </a:r>
            <a:r>
              <a:rPr lang="en-US" sz="2800" dirty="0" smtClean="0"/>
              <a:t>Sample with replacement from original sample</a:t>
            </a:r>
          </a:p>
          <a:p>
            <a:pPr indent="233363">
              <a:buFont typeface="Arial" pitchFamily="34" charset="0"/>
              <a:buChar char="•"/>
            </a:pPr>
            <a:r>
              <a:rPr lang="en-US" sz="2800" b="1" dirty="0" smtClean="0"/>
              <a:t>Natural progression</a:t>
            </a:r>
          </a:p>
          <a:p>
            <a:pPr indent="233363"/>
            <a:r>
              <a:rPr lang="en-US" sz="2800" dirty="0" smtClean="0"/>
              <a:t>       Sample estimate ==&gt; How accurate is the estimate?</a:t>
            </a:r>
          </a:p>
          <a:p>
            <a:pPr indent="233363">
              <a:buFont typeface="Arial" pitchFamily="34" charset="0"/>
              <a:buChar char="•"/>
            </a:pPr>
            <a:r>
              <a:rPr lang="en-US" sz="2800" b="1" dirty="0" smtClean="0"/>
              <a:t>Intervals are more useful?</a:t>
            </a:r>
          </a:p>
          <a:p>
            <a:pPr indent="233363"/>
            <a:r>
              <a:rPr lang="en-US" sz="2800" b="1" dirty="0" smtClean="0"/>
              <a:t>       </a:t>
            </a:r>
            <a:r>
              <a:rPr lang="en-US" sz="2800" dirty="0" smtClean="0"/>
              <a:t>A good debate for another session…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Mustang Prices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819400"/>
            <a:ext cx="822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 Sample of 25 Mustangs listed on Autotrader.com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219200"/>
            <a:ext cx="72390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Find a confidence interval for the </a:t>
            </a:r>
            <a:r>
              <a:rPr lang="en-US" sz="3200" b="1" i="1" dirty="0" smtClean="0"/>
              <a:t>slope</a:t>
            </a:r>
            <a:r>
              <a:rPr lang="en-US" sz="3200" i="1" dirty="0" smtClean="0"/>
              <a:t> of a regression line to predict prices of used Mustangs based on their mileage. </a:t>
            </a:r>
            <a:endParaRPr lang="en-US" sz="3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429000"/>
            <a:ext cx="6635448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276599"/>
            <a:ext cx="4800600" cy="34443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0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71475"/>
            <a:ext cx="7772400" cy="1143000"/>
          </a:xfrm>
        </p:spPr>
        <p:txBody>
          <a:bodyPr/>
          <a:lstStyle/>
          <a:p>
            <a:r>
              <a:rPr lang="en-US" dirty="0" smtClean="0"/>
              <a:t>“Bootstrap” Samples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1012" y="1600200"/>
            <a:ext cx="8077200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Key idea: 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Sample </a:t>
            </a:r>
            <a:r>
              <a:rPr lang="en-US" sz="3200" i="1" dirty="0" smtClean="0"/>
              <a:t>with replacement </a:t>
            </a:r>
            <a:r>
              <a:rPr lang="en-US" sz="3200" dirty="0" smtClean="0"/>
              <a:t>from the original sample using the same </a:t>
            </a:r>
            <a:r>
              <a:rPr lang="en-US" sz="3200" i="1" dirty="0" smtClean="0"/>
              <a:t>n</a:t>
            </a:r>
            <a:r>
              <a:rPr lang="en-US" sz="3200" dirty="0" smtClean="0"/>
              <a:t>. 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Compute the sample statistic for each bootstrap sample.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Collect lots of such bootstrap statistics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953000"/>
            <a:ext cx="8220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Imagine the “population” is many, many copies of the original sample. 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87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3000 Bootstrap Slopes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6493653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524000"/>
            <a:ext cx="381802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062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865</Words>
  <Application>Microsoft Office PowerPoint</Application>
  <PresentationFormat>On-screen Show (4:3)</PresentationFormat>
  <Paragraphs>152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Implementing a Randomization-Based Curriculum for  Introductory Statistics</vt:lpstr>
      <vt:lpstr>Intro Stat (Math 113) at St. Lawrence</vt:lpstr>
      <vt:lpstr>Allan’s Questions</vt:lpstr>
      <vt:lpstr>Math 113 – Traditional Topics </vt:lpstr>
      <vt:lpstr>Math 113 – Revise the Topics </vt:lpstr>
      <vt:lpstr>Why start with Bootstrap CI’s?</vt:lpstr>
      <vt:lpstr>Example: Mustang Prices</vt:lpstr>
      <vt:lpstr>“Bootstrap” Samples</vt:lpstr>
      <vt:lpstr>Distribution of 3000 Bootstrap Slopes</vt:lpstr>
      <vt:lpstr>Using the Bootstrap Distribution to Get a Confidence Interval – Version #1</vt:lpstr>
      <vt:lpstr>Using the Bootstrap Distribution to Get a Confidence Interval – Version #2</vt:lpstr>
      <vt:lpstr>3. Simulation Technology?</vt:lpstr>
      <vt:lpstr>Desirable Technology Features?</vt:lpstr>
      <vt:lpstr>Desirable Technology Features</vt:lpstr>
      <vt:lpstr>4. One Crank or Two?</vt:lpstr>
      <vt:lpstr>Randomization Test for Slope</vt:lpstr>
      <vt:lpstr>5. Test for a 2x2 Table</vt:lpstr>
      <vt:lpstr>6. What about “traditional” methods?</vt:lpstr>
      <vt:lpstr>Back to Mustang Prices</vt:lpstr>
      <vt:lpstr>7. Assessment? </vt:lpstr>
      <vt:lpstr>8. How did it go? </vt:lpstr>
      <vt:lpstr>Going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EFL</cp:lastModifiedBy>
  <cp:revision>123</cp:revision>
  <cp:lastPrinted>2010-12-29T18:26:13Z</cp:lastPrinted>
  <dcterms:created xsi:type="dcterms:W3CDTF">2010-10-14T16:11:16Z</dcterms:created>
  <dcterms:modified xsi:type="dcterms:W3CDTF">2011-05-19T22:22:25Z</dcterms:modified>
</cp:coreProperties>
</file>