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302" r:id="rId3"/>
    <p:sldId id="313" r:id="rId4"/>
    <p:sldId id="314" r:id="rId5"/>
    <p:sldId id="315" r:id="rId6"/>
    <p:sldId id="339" r:id="rId7"/>
    <p:sldId id="340" r:id="rId8"/>
    <p:sldId id="283" r:id="rId9"/>
    <p:sldId id="300" r:id="rId10"/>
    <p:sldId id="284" r:id="rId11"/>
    <p:sldId id="312" r:id="rId12"/>
    <p:sldId id="365" r:id="rId13"/>
    <p:sldId id="272" r:id="rId14"/>
    <p:sldId id="366" r:id="rId15"/>
    <p:sldId id="369" r:id="rId16"/>
    <p:sldId id="368" r:id="rId17"/>
    <p:sldId id="367" r:id="rId18"/>
    <p:sldId id="271" r:id="rId19"/>
    <p:sldId id="270" r:id="rId20"/>
    <p:sldId id="286" r:id="rId21"/>
    <p:sldId id="287" r:id="rId22"/>
    <p:sldId id="370" r:id="rId23"/>
    <p:sldId id="274" r:id="rId24"/>
    <p:sldId id="275" r:id="rId25"/>
    <p:sldId id="290" r:id="rId26"/>
    <p:sldId id="317" r:id="rId27"/>
    <p:sldId id="318" r:id="rId28"/>
    <p:sldId id="319" r:id="rId29"/>
    <p:sldId id="343" r:id="rId30"/>
    <p:sldId id="320" r:id="rId31"/>
    <p:sldId id="321" r:id="rId32"/>
    <p:sldId id="322" r:id="rId33"/>
    <p:sldId id="323" r:id="rId34"/>
    <p:sldId id="345" r:id="rId35"/>
    <p:sldId id="346" r:id="rId36"/>
    <p:sldId id="347" r:id="rId37"/>
    <p:sldId id="303" r:id="rId38"/>
    <p:sldId id="304" r:id="rId39"/>
    <p:sldId id="334" r:id="rId40"/>
    <p:sldId id="335" r:id="rId41"/>
    <p:sldId id="336" r:id="rId42"/>
    <p:sldId id="348" r:id="rId43"/>
    <p:sldId id="349" r:id="rId44"/>
    <p:sldId id="337" r:id="rId45"/>
    <p:sldId id="338" r:id="rId46"/>
    <p:sldId id="350" r:id="rId47"/>
    <p:sldId id="305" r:id="rId48"/>
    <p:sldId id="351" r:id="rId49"/>
    <p:sldId id="306" r:id="rId50"/>
    <p:sldId id="307" r:id="rId51"/>
    <p:sldId id="352" r:id="rId52"/>
    <p:sldId id="353" r:id="rId53"/>
    <p:sldId id="354" r:id="rId54"/>
    <p:sldId id="308" r:id="rId55"/>
    <p:sldId id="324" r:id="rId56"/>
    <p:sldId id="355" r:id="rId57"/>
    <p:sldId id="326" r:id="rId58"/>
    <p:sldId id="291" r:id="rId59"/>
    <p:sldId id="356" r:id="rId60"/>
    <p:sldId id="301" r:id="rId61"/>
    <p:sldId id="327" r:id="rId62"/>
    <p:sldId id="364" r:id="rId63"/>
    <p:sldId id="325" r:id="rId64"/>
    <p:sldId id="298" r:id="rId65"/>
    <p:sldId id="363" r:id="rId66"/>
    <p:sldId id="295" r:id="rId67"/>
    <p:sldId id="299" r:id="rId68"/>
    <p:sldId id="358" r:id="rId69"/>
    <p:sldId id="359" r:id="rId70"/>
    <p:sldId id="360" r:id="rId71"/>
    <p:sldId id="361" r:id="rId72"/>
    <p:sldId id="362" r:id="rId73"/>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83" autoAdjust="0"/>
  </p:normalViewPr>
  <p:slideViewPr>
    <p:cSldViewPr>
      <p:cViewPr varScale="1">
        <p:scale>
          <a:sx n="66" d="100"/>
          <a:sy n="66" d="100"/>
        </p:scale>
        <p:origin x="-11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BD1A4-9AA9-40E1-950B-0CD2CB49DC3A}" type="slidenum">
              <a:rPr lang="en-US"/>
              <a:pPr/>
              <a:t>39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A7D04-6638-4D46-AD12-4B640BBD510F}" type="slidenum">
              <a:rPr lang="en-US"/>
              <a:pPr/>
              <a:t>40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167B-1023-40A0-A06A-0D1AE3116C4A}" type="slidenum">
              <a:rPr lang="en-US"/>
              <a:pPr/>
              <a:t>41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167B-1023-40A0-A06A-0D1AE3116C4A}" type="slidenum">
              <a:rPr lang="en-US"/>
              <a:pPr/>
              <a:t>42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167B-1023-40A0-A06A-0D1AE3116C4A}" type="slidenum">
              <a:rPr lang="en-US"/>
              <a:pPr/>
              <a:t>43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44726-CC9B-4B44-B5FE-35641C5CAF83}" type="slidenum">
              <a:rPr lang="en-US"/>
              <a:pPr/>
              <a:t>44</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167B-1023-40A0-A06A-0D1AE3116C4A}" type="slidenum">
              <a:rPr lang="en-US"/>
              <a:pPr/>
              <a:t>48</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70</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5/20/2011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5/20/2011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5/20/2011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5/20/2011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5/20/2011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5/20/2011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5.emf"/></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4349"/>
            <a:ext cx="7772400" cy="2914651"/>
          </a:xfrm>
        </p:spPr>
        <p:txBody>
          <a:bodyPr>
            <a:noAutofit/>
          </a:bodyPr>
          <a:lstStyle/>
          <a:p>
            <a:r>
              <a:rPr lang="en-US" sz="4800" b="1" dirty="0" smtClean="0"/>
              <a:t>Using Bootstrapping and Randomization to Introduce Statistical Inference</a:t>
            </a:r>
            <a:endParaRPr lang="en-US" sz="4800" b="1" dirty="0"/>
          </a:p>
        </p:txBody>
      </p:sp>
      <p:sp>
        <p:nvSpPr>
          <p:cNvPr id="3" name="Subtitle 2"/>
          <p:cNvSpPr>
            <a:spLocks noGrp="1"/>
          </p:cNvSpPr>
          <p:nvPr>
            <p:ph type="subTitle" idx="1"/>
          </p:nvPr>
        </p:nvSpPr>
        <p:spPr>
          <a:xfrm>
            <a:off x="533400" y="3733800"/>
            <a:ext cx="8382000" cy="2667000"/>
          </a:xfrm>
        </p:spPr>
        <p:txBody>
          <a:bodyPr>
            <a:normAutofit lnSpcReduction="10000"/>
          </a:bodyPr>
          <a:lstStyle/>
          <a:p>
            <a:r>
              <a:rPr lang="en-US" sz="2800" dirty="0" smtClean="0">
                <a:solidFill>
                  <a:schemeClr val="tx1">
                    <a:lumMod val="85000"/>
                    <a:lumOff val="15000"/>
                  </a:schemeClr>
                </a:solidFill>
              </a:rPr>
              <a:t>Robin H. Lock, Burry Professor of Statistics</a:t>
            </a:r>
          </a:p>
          <a:p>
            <a:r>
              <a:rPr lang="en-US" sz="2800" dirty="0" smtClean="0">
                <a:solidFill>
                  <a:schemeClr val="tx1">
                    <a:lumMod val="85000"/>
                    <a:lumOff val="15000"/>
                  </a:schemeClr>
                </a:solidFill>
              </a:rPr>
              <a:t>Patti Frazer Lock, Cummings Professor of Mathematics</a:t>
            </a:r>
          </a:p>
          <a:p>
            <a:r>
              <a:rPr lang="en-US" sz="2800" dirty="0" smtClean="0">
                <a:solidFill>
                  <a:schemeClr val="tx1">
                    <a:lumMod val="85000"/>
                    <a:lumOff val="15000"/>
                  </a:schemeClr>
                </a:solidFill>
              </a:rPr>
              <a:t>St. Lawrence University</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USCOTS 2011</a:t>
            </a:r>
          </a:p>
          <a:p>
            <a:r>
              <a:rPr lang="en-US" sz="2800" dirty="0" smtClean="0">
                <a:solidFill>
                  <a:schemeClr val="tx1">
                    <a:lumMod val="85000"/>
                    <a:lumOff val="15000"/>
                  </a:schemeClr>
                </a:solidFill>
              </a:rPr>
              <a:t>Raleigh, NC</a:t>
            </a:r>
          </a:p>
        </p:txBody>
      </p:sp>
      <p:sp>
        <p:nvSpPr>
          <p:cNvPr id="4" name="Rectangle 3"/>
          <p:cNvSpPr/>
          <p:nvPr/>
        </p:nvSpPr>
        <p:spPr>
          <a:xfrm>
            <a:off x="762000" y="457200"/>
            <a:ext cx="74676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2"/>
            <a:ext cx="7772400" cy="1470025"/>
          </a:xfrm>
        </p:spPr>
        <p:txBody>
          <a:bodyPr/>
          <a:lstStyle/>
          <a:p>
            <a:r>
              <a:rPr lang="en-US" b="1" dirty="0" smtClean="0"/>
              <a:t>Intro Stat – Revise the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276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38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ANOVA for several means, Inference for regression,  Chi-square tests</a:t>
            </a:r>
            <a:endParaRPr lang="en-US" sz="3200" dirty="0"/>
          </a:p>
        </p:txBody>
      </p:sp>
      <p:sp>
        <p:nvSpPr>
          <p:cNvPr id="12" name="TextBox 11"/>
          <p:cNvSpPr txBox="1"/>
          <p:nvPr/>
        </p:nvSpPr>
        <p:spPr>
          <a:xfrm>
            <a:off x="685800" y="2590801"/>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13" name="TextBox 12"/>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Bootstrap confidence intervals</a:t>
            </a:r>
          </a:p>
        </p:txBody>
      </p:sp>
      <p:sp>
        <p:nvSpPr>
          <p:cNvPr id="14" name="TextBox 13"/>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Randomization-based hypothesis tests</a:t>
            </a:r>
          </a:p>
        </p:txBody>
      </p:sp>
      <p:sp>
        <p:nvSpPr>
          <p:cNvPr id="15" name="TextBox 14"/>
          <p:cNvSpPr txBox="1"/>
          <p:nvPr/>
        </p:nvSpPr>
        <p:spPr>
          <a:xfrm>
            <a:off x="685800" y="3581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Normal/sampling distributions</a:t>
            </a:r>
          </a:p>
        </p:txBody>
      </p:sp>
      <p:sp>
        <p:nvSpPr>
          <p:cNvPr id="16" name="TextBox 15"/>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Bootstrap confidence intervals</a:t>
            </a:r>
          </a:p>
        </p:txBody>
      </p:sp>
      <p:sp>
        <p:nvSpPr>
          <p:cNvPr id="17" name="TextBox 16"/>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Randomization-based hypothesis tests</a:t>
            </a:r>
          </a:p>
        </p:txBody>
      </p:sp>
      <p:sp>
        <p:nvSpPr>
          <p:cNvPr id="18" name="Curved Right Arrow 17"/>
          <p:cNvSpPr/>
          <p:nvPr/>
        </p:nvSpPr>
        <p:spPr>
          <a:xfrm>
            <a:off x="381000" y="1600200"/>
            <a:ext cx="381000" cy="685800"/>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rot="10800000">
            <a:off x="8458200" y="1600200"/>
            <a:ext cx="381000" cy="685800"/>
          </a:xfrm>
          <a:prstGeom prst="curvedRightArrow">
            <a:avLst>
              <a:gd name="adj1" fmla="val 15436"/>
              <a:gd name="adj2" fmla="val 47628"/>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85800" y="1447800"/>
            <a:ext cx="762000" cy="1015663"/>
          </a:xfrm>
          <a:prstGeom prst="rect">
            <a:avLst/>
          </a:prstGeom>
          <a:noFill/>
        </p:spPr>
        <p:txBody>
          <a:bodyPr wrap="square" rtlCol="0">
            <a:spAutoFit/>
          </a:bodyPr>
          <a:lstStyle/>
          <a:p>
            <a:r>
              <a:rPr lang="en-US" sz="6000" dirty="0" smtClean="0"/>
              <a:t>?</a:t>
            </a:r>
            <a:endParaRPr lang="en-US" sz="6000" dirty="0"/>
          </a:p>
        </p:txBody>
      </p:sp>
      <p:sp>
        <p:nvSpPr>
          <p:cNvPr id="21" name="TextBox 20"/>
          <p:cNvSpPr txBox="1"/>
          <p:nvPr/>
        </p:nvSpPr>
        <p:spPr>
          <a:xfrm>
            <a:off x="8077200" y="1524000"/>
            <a:ext cx="762000" cy="1015663"/>
          </a:xfrm>
          <a:prstGeom prst="rect">
            <a:avLst/>
          </a:prstGeom>
          <a:noFill/>
        </p:spPr>
        <p:txBody>
          <a:bodyPr wrap="square" rtlCol="0">
            <a:spAutoFit/>
          </a:bodyPr>
          <a:lstStyle/>
          <a:p>
            <a:r>
              <a:rPr lang="en-US" sz="6000" dirty="0" smtClean="0"/>
              <a:t>?</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64" presetClass="path" presetSubtype="0" accel="50000" decel="50000" fill="hold" grpId="0" nodeType="withEffect">
                                  <p:stCondLst>
                                    <p:cond delay="0"/>
                                  </p:stCondLst>
                                  <p:childTnLst>
                                    <p:animMotion origin="layout" path="M -3.33333E-6 -3.7037E-7 L -3.33333E-6 -0.10926 " pathEditMode="relative" rAng="0" ptsTypes="AA">
                                      <p:cBhvr>
                                        <p:cTn id="19" dur="2000" fill="hold"/>
                                        <p:tgtEl>
                                          <p:spTgt spid="12"/>
                                        </p:tgtEl>
                                        <p:attrNameLst>
                                          <p:attrName>ppt_x</p:attrName>
                                          <p:attrName>ppt_y</p:attrName>
                                        </p:attrNameLst>
                                      </p:cBhvr>
                                      <p:rCtr x="0" y="-55"/>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ppt_h/2"/>
                                          </p:val>
                                        </p:tav>
                                        <p:tav tm="100000">
                                          <p:val>
                                            <p:strVal val="#ppt_y"/>
                                          </p:val>
                                        </p:tav>
                                      </p:tavLst>
                                    </p:anim>
                                    <p:anim calcmode="lin" valueType="num">
                                      <p:cBhvr>
                                        <p:cTn id="49" dur="500" fill="hold"/>
                                        <p:tgtEl>
                                          <p:spTgt spid="18"/>
                                        </p:tgtEl>
                                        <p:attrNameLst>
                                          <p:attrName>ppt_w</p:attrName>
                                        </p:attrNameLst>
                                      </p:cBhvr>
                                      <p:tavLst>
                                        <p:tav tm="0">
                                          <p:val>
                                            <p:strVal val="#ppt_w"/>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childTnLst>
                                </p:cTn>
                              </p:par>
                              <p:par>
                                <p:cTn id="51" presetID="17"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ppt_x</p:attrName>
                                        </p:attrNameLst>
                                      </p:cBhvr>
                                      <p:tavLst>
                                        <p:tav tm="0">
                                          <p:val>
                                            <p:strVal val="#ppt_x"/>
                                          </p:val>
                                        </p:tav>
                                        <p:tav tm="100000">
                                          <p:val>
                                            <p:strVal val="#ppt_x"/>
                                          </p:val>
                                        </p:tav>
                                      </p:tavLst>
                                    </p:anim>
                                    <p:anim calcmode="lin" valueType="num">
                                      <p:cBhvr>
                                        <p:cTn id="54" dur="500" fill="hold"/>
                                        <p:tgtEl>
                                          <p:spTgt spid="19"/>
                                        </p:tgtEl>
                                        <p:attrNameLst>
                                          <p:attrName>ppt_y</p:attrName>
                                        </p:attrNameLst>
                                      </p:cBhvr>
                                      <p:tavLst>
                                        <p:tav tm="0">
                                          <p:val>
                                            <p:strVal val="#ppt_y+#ppt_h/2"/>
                                          </p:val>
                                        </p:tav>
                                        <p:tav tm="100000">
                                          <p:val>
                                            <p:strVal val="#ppt_y"/>
                                          </p:val>
                                        </p:tav>
                                      </p:tavLst>
                                    </p:anim>
                                    <p:anim calcmode="lin" valueType="num">
                                      <p:cBhvr>
                                        <p:cTn id="55" dur="500" fill="hold"/>
                                        <p:tgtEl>
                                          <p:spTgt spid="19"/>
                                        </p:tgtEl>
                                        <p:attrNameLst>
                                          <p:attrName>ppt_w</p:attrName>
                                        </p:attrNameLst>
                                      </p:cBhvr>
                                      <p:tavLst>
                                        <p:tav tm="0">
                                          <p:val>
                                            <p:strVal val="#ppt_w"/>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2" grpId="0"/>
      <p:bldP spid="13" grpId="0"/>
      <p:bldP spid="14" grpId="0"/>
      <p:bldP spid="15" grpId="0"/>
      <p:bldP spid="16" grpId="0"/>
      <p:bldP spid="17" grpId="0"/>
      <p:bldP spid="18"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4" name="TextBox 3"/>
          <p:cNvSpPr txBox="1"/>
          <p:nvPr/>
        </p:nvSpPr>
        <p:spPr>
          <a:xfrm>
            <a:off x="304800" y="1524000"/>
            <a:ext cx="8305800" cy="584775"/>
          </a:xfrm>
          <a:prstGeom prst="rect">
            <a:avLst/>
          </a:prstGeom>
          <a:noFill/>
        </p:spPr>
        <p:txBody>
          <a:bodyPr wrap="square" rtlCol="0">
            <a:spAutoFit/>
          </a:bodyPr>
          <a:lstStyle/>
          <a:p>
            <a:r>
              <a:rPr lang="en-US" sz="3200" b="1" dirty="0" smtClean="0"/>
              <a:t>Data Description:   </a:t>
            </a:r>
            <a:r>
              <a:rPr lang="en-US" sz="3200" dirty="0" smtClean="0"/>
              <a:t>Summary statistics &amp; graphs</a:t>
            </a:r>
            <a:endParaRPr lang="en-US" sz="3200" dirty="0"/>
          </a:p>
        </p:txBody>
      </p:sp>
      <p:sp>
        <p:nvSpPr>
          <p:cNvPr id="5" name="TextBox 4"/>
          <p:cNvSpPr txBox="1"/>
          <p:nvPr/>
        </p:nvSpPr>
        <p:spPr>
          <a:xfrm>
            <a:off x="304800" y="2286000"/>
            <a:ext cx="8305800" cy="584775"/>
          </a:xfrm>
          <a:prstGeom prst="rect">
            <a:avLst/>
          </a:prstGeom>
          <a:noFill/>
        </p:spPr>
        <p:txBody>
          <a:bodyPr wrap="square" rtlCol="0">
            <a:spAutoFit/>
          </a:bodyPr>
          <a:lstStyle/>
          <a:p>
            <a:r>
              <a:rPr lang="en-US" sz="3200" b="1" dirty="0" smtClean="0"/>
              <a:t>Data Production:   </a:t>
            </a:r>
            <a:r>
              <a:rPr lang="en-US" sz="3200" dirty="0" smtClean="0"/>
              <a:t>Sampling &amp; experiments</a:t>
            </a:r>
            <a:endParaRPr lang="en-US" sz="3200" dirty="0"/>
          </a:p>
        </p:txBody>
      </p:sp>
      <p:sp>
        <p:nvSpPr>
          <p:cNvPr id="6" name="TextBox 5"/>
          <p:cNvSpPr txBox="1"/>
          <p:nvPr/>
        </p:nvSpPr>
        <p:spPr>
          <a:xfrm>
            <a:off x="533400" y="3276600"/>
            <a:ext cx="8153400" cy="2308324"/>
          </a:xfrm>
          <a:prstGeom prst="rect">
            <a:avLst/>
          </a:prstGeom>
          <a:noFill/>
          <a:ln>
            <a:solidFill>
              <a:schemeClr val="tx1"/>
            </a:solidFill>
          </a:ln>
        </p:spPr>
        <p:txBody>
          <a:bodyPr wrap="square" rtlCol="0">
            <a:spAutoFit/>
          </a:bodyPr>
          <a:lstStyle/>
          <a:p>
            <a:r>
              <a:rPr lang="en-US" sz="3600" dirty="0" smtClean="0"/>
              <a:t>What is your preferred order?</a:t>
            </a:r>
          </a:p>
          <a:p>
            <a:r>
              <a:rPr lang="en-US" sz="3600" dirty="0" smtClean="0"/>
              <a:t>       A. Description, then Production</a:t>
            </a:r>
          </a:p>
          <a:p>
            <a:r>
              <a:rPr lang="en-US" sz="3600" dirty="0" smtClean="0"/>
              <a:t>       B. Production, then Description</a:t>
            </a:r>
          </a:p>
          <a:p>
            <a:r>
              <a:rPr lang="en-US" sz="3600" dirty="0" smtClean="0"/>
              <a:t>       C.  Mix them up</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25" y="225756"/>
            <a:ext cx="8229600" cy="993444"/>
          </a:xfrm>
        </p:spPr>
        <p:txBody>
          <a:bodyPr/>
          <a:lstStyle/>
          <a:p>
            <a:r>
              <a:rPr lang="en-US" dirty="0" smtClean="0"/>
              <a:t>Example: Reese’s Pieces</a:t>
            </a:r>
            <a:endParaRPr lang="en-US" dirty="0"/>
          </a:p>
        </p:txBody>
      </p:sp>
      <p:sp>
        <p:nvSpPr>
          <p:cNvPr id="6" name="Rectangle 5"/>
          <p:cNvSpPr/>
          <p:nvPr/>
        </p:nvSpPr>
        <p:spPr>
          <a:xfrm>
            <a:off x="1295400" y="1219200"/>
            <a:ext cx="69342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1436427" y="1323263"/>
            <a:ext cx="6716973" cy="4432111"/>
            <a:chOff x="1436427" y="1856663"/>
            <a:chExt cx="6716973" cy="4432111"/>
          </a:xfrm>
        </p:grpSpPr>
        <p:sp>
          <p:nvSpPr>
            <p:cNvPr id="4" name="Oval 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extBox 106"/>
          <p:cNvSpPr txBox="1"/>
          <p:nvPr/>
        </p:nvSpPr>
        <p:spPr>
          <a:xfrm>
            <a:off x="2443518" y="2997788"/>
            <a:ext cx="4757382" cy="646331"/>
          </a:xfrm>
          <a:prstGeom prst="rect">
            <a:avLst/>
          </a:prstGeom>
          <a:solidFill>
            <a:schemeClr val="accent3">
              <a:lumMod val="40000"/>
              <a:lumOff val="60000"/>
            </a:schemeClr>
          </a:solidFill>
          <a:ln>
            <a:noFill/>
          </a:ln>
        </p:spPr>
        <p:txBody>
          <a:bodyPr wrap="square" rtlCol="0">
            <a:spAutoFit/>
          </a:bodyPr>
          <a:lstStyle/>
          <a:p>
            <a:r>
              <a:rPr lang="en-US" sz="3600" dirty="0" smtClean="0"/>
              <a:t>Sample: 52/100 orange</a:t>
            </a:r>
            <a:endParaRPr lang="en-US" sz="3600" dirty="0"/>
          </a:p>
        </p:txBody>
      </p:sp>
      <p:sp>
        <p:nvSpPr>
          <p:cNvPr id="108" name="TextBox 107"/>
          <p:cNvSpPr txBox="1"/>
          <p:nvPr/>
        </p:nvSpPr>
        <p:spPr>
          <a:xfrm>
            <a:off x="1143000" y="6019800"/>
            <a:ext cx="7239000" cy="769441"/>
          </a:xfrm>
          <a:prstGeom prst="rect">
            <a:avLst/>
          </a:prstGeom>
          <a:solidFill>
            <a:srgbClr val="FFFF99"/>
          </a:solidFill>
        </p:spPr>
        <p:txBody>
          <a:bodyPr wrap="square" rtlCol="0">
            <a:spAutoFit/>
          </a:bodyPr>
          <a:lstStyle/>
          <a:p>
            <a:r>
              <a:rPr lang="en-US" sz="4400" dirty="0" smtClean="0">
                <a:solidFill>
                  <a:schemeClr val="tx1"/>
                </a:solidFill>
              </a:rPr>
              <a:t>Where might the “true” p be?</a:t>
            </a:r>
            <a:endParaRPr lang="en-US" sz="4400" dirty="0">
              <a:solidFill>
                <a:schemeClr val="tx1"/>
              </a:solidFill>
            </a:endParaRPr>
          </a:p>
        </p:txBody>
      </p:sp>
    </p:spTree>
    <p:extLst>
      <p:ext uri="{BB962C8B-B14F-4D97-AF65-F5344CB8AC3E}">
        <p14:creationId xmlns:p14="http://schemas.microsoft.com/office/powerpoint/2010/main" val="310653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“Bootstrap” Samples</a:t>
            </a:r>
            <a:endParaRPr lang="en-US" dirty="0"/>
          </a:p>
        </p:txBody>
      </p:sp>
      <p:sp>
        <p:nvSpPr>
          <p:cNvPr id="3" name="TextBox 2"/>
          <p:cNvSpPr txBox="1"/>
          <p:nvPr/>
        </p:nvSpPr>
        <p:spPr>
          <a:xfrm>
            <a:off x="533400" y="1981200"/>
            <a:ext cx="8077200" cy="1200329"/>
          </a:xfrm>
          <a:prstGeom prst="rect">
            <a:avLst/>
          </a:prstGeom>
          <a:solidFill>
            <a:schemeClr val="accent2">
              <a:lumMod val="60000"/>
              <a:lumOff val="40000"/>
            </a:schemeClr>
          </a:solidFill>
        </p:spPr>
        <p:txBody>
          <a:bodyPr wrap="square" rtlCol="0">
            <a:spAutoFit/>
          </a:bodyPr>
          <a:lstStyle/>
          <a:p>
            <a:pPr marL="287338" indent="-287338">
              <a:spcAft>
                <a:spcPts val="1200"/>
              </a:spcAft>
            </a:pPr>
            <a:r>
              <a:rPr lang="en-US" sz="3600" b="1" dirty="0" smtClean="0"/>
              <a:t>Key idea: </a:t>
            </a:r>
            <a:r>
              <a:rPr lang="en-US" sz="3600" dirty="0" smtClean="0"/>
              <a:t>Sample </a:t>
            </a:r>
            <a:r>
              <a:rPr lang="en-US" sz="3600" i="1" dirty="0" smtClean="0"/>
              <a:t>with replacement </a:t>
            </a:r>
            <a:r>
              <a:rPr lang="en-US" sz="3600" dirty="0" smtClean="0"/>
              <a:t>from the original sample using the same </a:t>
            </a:r>
            <a:r>
              <a:rPr lang="en-US" sz="3600" i="1" dirty="0" smtClean="0"/>
              <a:t>n</a:t>
            </a:r>
            <a:r>
              <a:rPr lang="en-US" sz="3600" dirty="0" smtClean="0"/>
              <a:t>. </a:t>
            </a:r>
          </a:p>
        </p:txBody>
      </p:sp>
      <p:sp>
        <p:nvSpPr>
          <p:cNvPr id="4" name="TextBox 3"/>
          <p:cNvSpPr txBox="1"/>
          <p:nvPr/>
        </p:nvSpPr>
        <p:spPr>
          <a:xfrm>
            <a:off x="457200" y="3657600"/>
            <a:ext cx="8220075" cy="1569660"/>
          </a:xfrm>
          <a:prstGeom prst="rect">
            <a:avLst/>
          </a:prstGeom>
          <a:noFill/>
        </p:spPr>
        <p:txBody>
          <a:bodyPr wrap="square" rtlCol="0">
            <a:spAutoFit/>
          </a:bodyPr>
          <a:lstStyle/>
          <a:p>
            <a:r>
              <a:rPr lang="en-US" sz="3200" dirty="0" smtClean="0"/>
              <a:t>Imagine the “population” is many, many copies of the original sample.  </a:t>
            </a:r>
          </a:p>
          <a:p>
            <a:endParaRPr lang="en-US" sz="3200" dirty="0" smtClean="0"/>
          </a:p>
        </p:txBody>
      </p:sp>
    </p:spTree>
    <p:extLst>
      <p:ext uri="{BB962C8B-B14F-4D97-AF65-F5344CB8AC3E}">
        <p14:creationId xmlns:p14="http://schemas.microsoft.com/office/powerpoint/2010/main" val="13887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Simulated Reese’s Population</a:t>
            </a:r>
            <a:endParaRPr lang="en-US" dirty="0"/>
          </a:p>
        </p:txBody>
      </p:sp>
      <p:sp>
        <p:nvSpPr>
          <p:cNvPr id="6" name="Rectangle 5"/>
          <p:cNvSpPr>
            <a:spLocks noChangeAspect="1"/>
          </p:cNvSpPr>
          <p:nvPr/>
        </p:nvSpPr>
        <p:spPr>
          <a:xfrm>
            <a:off x="381000" y="1295400"/>
            <a:ext cx="8610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1436427" y="1908979"/>
            <a:ext cx="6716973" cy="4432111"/>
            <a:chOff x="1436427" y="1856663"/>
            <a:chExt cx="6716973" cy="4432111"/>
          </a:xfrm>
        </p:grpSpPr>
        <p:sp>
          <p:nvSpPr>
            <p:cNvPr id="4" name="Oval 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468799" y="1371143"/>
            <a:ext cx="1679244" cy="1108028"/>
            <a:chOff x="1436427" y="1856663"/>
            <a:chExt cx="6716973" cy="4432111"/>
          </a:xfrm>
        </p:grpSpPr>
        <p:sp>
          <p:nvSpPr>
            <p:cNvPr id="108" name="Oval 10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a:grpSpLocks noChangeAspect="1"/>
          </p:cNvGrpSpPr>
          <p:nvPr/>
        </p:nvGrpSpPr>
        <p:grpSpPr>
          <a:xfrm>
            <a:off x="2244203" y="1345127"/>
            <a:ext cx="1679244" cy="1108028"/>
            <a:chOff x="1436427" y="1856663"/>
            <a:chExt cx="6716973" cy="4432111"/>
          </a:xfrm>
        </p:grpSpPr>
        <p:sp>
          <p:nvSpPr>
            <p:cNvPr id="209" name="Oval 20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611"/>
          <p:cNvGrpSpPr>
            <a:grpSpLocks noChangeAspect="1"/>
          </p:cNvGrpSpPr>
          <p:nvPr/>
        </p:nvGrpSpPr>
        <p:grpSpPr>
          <a:xfrm>
            <a:off x="3980597" y="1360763"/>
            <a:ext cx="1679244" cy="1108028"/>
            <a:chOff x="1436427" y="1856663"/>
            <a:chExt cx="6716973" cy="4432111"/>
          </a:xfrm>
        </p:grpSpPr>
        <p:sp>
          <p:nvSpPr>
            <p:cNvPr id="613" name="Oval 61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p:cNvGrpSpPr>
            <a:grpSpLocks noChangeAspect="1"/>
          </p:cNvGrpSpPr>
          <p:nvPr/>
        </p:nvGrpSpPr>
        <p:grpSpPr>
          <a:xfrm>
            <a:off x="5668938" y="1374270"/>
            <a:ext cx="1679244" cy="1108028"/>
            <a:chOff x="1436427" y="1856663"/>
            <a:chExt cx="6716973" cy="4432111"/>
          </a:xfrm>
        </p:grpSpPr>
        <p:sp>
          <p:nvSpPr>
            <p:cNvPr id="714" name="Oval 71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13"/>
          <p:cNvGrpSpPr>
            <a:grpSpLocks noChangeAspect="1"/>
          </p:cNvGrpSpPr>
          <p:nvPr/>
        </p:nvGrpSpPr>
        <p:grpSpPr>
          <a:xfrm>
            <a:off x="7299846" y="1374381"/>
            <a:ext cx="1679244" cy="1108028"/>
            <a:chOff x="1436427" y="1856663"/>
            <a:chExt cx="6716973" cy="4432111"/>
          </a:xfrm>
        </p:grpSpPr>
        <p:sp>
          <p:nvSpPr>
            <p:cNvPr id="815" name="Oval 81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5" name="Group 914"/>
          <p:cNvGrpSpPr>
            <a:grpSpLocks noChangeAspect="1"/>
          </p:cNvGrpSpPr>
          <p:nvPr/>
        </p:nvGrpSpPr>
        <p:grpSpPr>
          <a:xfrm>
            <a:off x="402124" y="2398392"/>
            <a:ext cx="1679244" cy="1108028"/>
            <a:chOff x="1436427" y="1856663"/>
            <a:chExt cx="6716973" cy="4432111"/>
          </a:xfrm>
        </p:grpSpPr>
        <p:sp>
          <p:nvSpPr>
            <p:cNvPr id="916" name="Oval 91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val 98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1015"/>
          <p:cNvGrpSpPr>
            <a:grpSpLocks noChangeAspect="1"/>
          </p:cNvGrpSpPr>
          <p:nvPr/>
        </p:nvGrpSpPr>
        <p:grpSpPr>
          <a:xfrm>
            <a:off x="2133600" y="2438400"/>
            <a:ext cx="1679244" cy="1108028"/>
            <a:chOff x="1436427" y="1856663"/>
            <a:chExt cx="6716973" cy="4432111"/>
          </a:xfrm>
        </p:grpSpPr>
        <p:sp>
          <p:nvSpPr>
            <p:cNvPr id="1017" name="Oval 101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6" name="Group 2025"/>
          <p:cNvGrpSpPr>
            <a:grpSpLocks noChangeAspect="1"/>
          </p:cNvGrpSpPr>
          <p:nvPr/>
        </p:nvGrpSpPr>
        <p:grpSpPr>
          <a:xfrm>
            <a:off x="3846678" y="2438400"/>
            <a:ext cx="1679244" cy="1108028"/>
            <a:chOff x="1436427" y="1856663"/>
            <a:chExt cx="6716973" cy="4432111"/>
          </a:xfrm>
        </p:grpSpPr>
        <p:sp>
          <p:nvSpPr>
            <p:cNvPr id="2027" name="Oval 202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02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202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Oval 203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Oval 203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Oval 203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Oval 203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03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Oval 203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Oval 203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1" name="Oval 204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204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4" name="Oval 204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04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6" name="Oval 204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Oval 204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Oval 205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05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206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207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Oval 207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07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Oval 207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207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Oval 207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Oval 208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208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Oval 208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Oval 208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Oval 209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Oval 209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Oval 209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Oval 209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209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Oval 210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Oval 210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Oval 210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210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Oval 210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210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Oval 210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211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Oval 211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211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Oval 211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Oval 211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211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Oval 212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Oval 212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Oval 212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7" name="Group 2126"/>
          <p:cNvGrpSpPr>
            <a:grpSpLocks noChangeAspect="1"/>
          </p:cNvGrpSpPr>
          <p:nvPr/>
        </p:nvGrpSpPr>
        <p:grpSpPr>
          <a:xfrm>
            <a:off x="5635956" y="2397172"/>
            <a:ext cx="1679244" cy="1108028"/>
            <a:chOff x="1436427" y="1856663"/>
            <a:chExt cx="6716973" cy="4432111"/>
          </a:xfrm>
        </p:grpSpPr>
        <p:sp>
          <p:nvSpPr>
            <p:cNvPr id="2128" name="Oval 212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Oval 212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212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Oval 213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213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Oval 213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Oval 213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13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Oval 213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214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Oval 214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Oval 214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Oval 214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5" name="Oval 214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214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Oval 214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214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Oval 214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214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Oval 215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Oval 215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Oval 215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Oval 215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Oval 215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Oval 215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Oval 215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15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Oval 215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15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Oval 216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6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Oval 216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Oval 216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Oval 216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Oval 216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8" name="Oval 216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6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Oval 216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17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2" name="Oval 217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Oval 217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4" name="Oval 217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Oval 217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217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Oval 217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17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Oval 217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217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Oval 218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Oval 218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Oval 218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Oval 218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Oval 218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Oval 218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Oval 218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18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Oval 218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18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Oval 219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Oval 219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Oval 219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Oval 219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6" name="Oval 219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8" name="Oval 219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19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Oval 219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Oval 220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Oval 220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4" name="Oval 220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5" name="Oval 220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220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7" name="Oval 220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20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Oval 220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220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Oval 221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 name="Oval 221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3" name="Oval 221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Oval 221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Oval 221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Oval 221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Oval 221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0" name="Oval 221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Oval 222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Oval 222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3" name="Oval 222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Oval 222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Oval 222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8" name="Group 2227"/>
          <p:cNvGrpSpPr>
            <a:grpSpLocks noChangeAspect="1"/>
          </p:cNvGrpSpPr>
          <p:nvPr/>
        </p:nvGrpSpPr>
        <p:grpSpPr>
          <a:xfrm>
            <a:off x="7236156" y="2397172"/>
            <a:ext cx="1679244" cy="1108028"/>
            <a:chOff x="1436427" y="1856663"/>
            <a:chExt cx="6716973" cy="4432111"/>
          </a:xfrm>
        </p:grpSpPr>
        <p:sp>
          <p:nvSpPr>
            <p:cNvPr id="2229" name="Oval 222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6" name="Oval 223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7" name="Oval 223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Oval 223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Oval 223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1" name="Oval 224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Oval 224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5" name="Oval 224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Oval 224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Oval 224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Oval 225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Oval 225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7" name="Oval 225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8" name="Oval 225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225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Oval 226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226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Oval 226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Oval 226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Oval 226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Oval 226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Oval 226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1" name="Oval 227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 name="Oval 227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5" name="Oval 227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227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Oval 227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Oval 227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Oval 228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Oval 228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Oval 228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Oval 228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228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Oval 229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Oval 229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229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Oval 229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Oval 229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Oval 229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Oval 229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Oval 229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Oval 230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Oval 230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Oval 230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Oval 230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Oval 231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Oval 231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231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Oval 232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3" name="Oval 232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232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Oval 232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2328"/>
          <p:cNvGrpSpPr>
            <a:grpSpLocks noChangeAspect="1"/>
          </p:cNvGrpSpPr>
          <p:nvPr/>
        </p:nvGrpSpPr>
        <p:grpSpPr>
          <a:xfrm>
            <a:off x="457200" y="3463972"/>
            <a:ext cx="1679244" cy="1108028"/>
            <a:chOff x="1436427" y="1856663"/>
            <a:chExt cx="6716973" cy="4432111"/>
          </a:xfrm>
        </p:grpSpPr>
        <p:sp>
          <p:nvSpPr>
            <p:cNvPr id="2330" name="Oval 232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Oval 233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Oval 233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Oval 233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8" name="Oval 233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Oval 233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Oval 233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Oval 234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Oval 234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Oval 234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Oval 234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Oval 234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234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Oval 235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Oval 235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 name="Oval 235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Oval 235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Oval 235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 name="Oval 235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9" name="Oval 235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Oval 235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1" name="Oval 236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 name="Oval 236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7" name="Oval 236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Oval 236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Oval 236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Oval 236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237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2" name="Oval 237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237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4" name="Oval 237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6" name="Oval 237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Oval 237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Oval 237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Oval 237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237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1" name="Oval 238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238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3" name="Oval 238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238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 name="Oval 238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 name="Oval 238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7" name="Oval 238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8" name="Oval 238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9" name="Oval 238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0" name="Oval 238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1" name="Oval 239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3" name="Oval 239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239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5" name="Oval 239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239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7" name="Oval 239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8" name="Oval 239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9" name="Oval 239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0" name="Oval 239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40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Oval 240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40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4" name="Oval 240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240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 name="Oval 240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7" name="Oval 240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8" name="Oval 240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9" name="Oval 240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240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1" name="Oval 241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241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3" name="Oval 241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241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5" name="Oval 241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Oval 241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7" name="Oval 241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Oval 241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9" name="Oval 241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0" name="Oval 241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1" name="Oval 242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42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3" name="Oval 242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42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5" name="Oval 242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42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 name="Oval 242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8" name="Oval 242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9" name="Oval 242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0" name="Group 2429"/>
          <p:cNvGrpSpPr>
            <a:grpSpLocks noChangeAspect="1"/>
          </p:cNvGrpSpPr>
          <p:nvPr/>
        </p:nvGrpSpPr>
        <p:grpSpPr>
          <a:xfrm>
            <a:off x="2133600" y="3505200"/>
            <a:ext cx="1679244" cy="1108028"/>
            <a:chOff x="1436427" y="1856663"/>
            <a:chExt cx="6716973" cy="4432111"/>
          </a:xfrm>
        </p:grpSpPr>
        <p:sp>
          <p:nvSpPr>
            <p:cNvPr id="2431" name="Oval 243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2" name="Oval 243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43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4" name="Oval 243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43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6" name="Oval 243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 name="Oval 243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8" name="Oval 243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9" name="Oval 243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243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1" name="Oval 244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44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3" name="Oval 244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244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5" name="Oval 244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6" name="Oval 244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7" name="Oval 244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8" name="Oval 244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9" name="Oval 244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0" name="Oval 244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1" name="Oval 245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45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3" name="Oval 245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5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5" name="Oval 245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 name="Oval 245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 name="Oval 245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 name="Oval 245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0" name="Oval 245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2" name="Oval 246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6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4" name="Oval 246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6" name="Oval 246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 name="Oval 246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8" name="Oval 246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9" name="Oval 246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246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Oval 247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47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Oval 247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247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Oval 247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Oval 247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Oval 247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Oval 247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Oval 247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2" name="Oval 248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3" name="Oval 248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4" name="Oval 248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5" name="Oval 248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Oval 248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7" name="Oval 248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Oval 248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Oval 248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9" name="Oval 249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0" name="Oval 249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1" name="Oval 250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2" name="Oval 250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3" name="Oval 250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4" name="Oval 250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5" name="Oval 250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7" name="Oval 250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9" name="Oval 250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1" name="Oval 251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2" name="Oval 251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3" name="Oval 251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4" name="Oval 251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6" name="Oval 251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8" name="Oval 251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0" name="Oval 251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1" name="Oval 252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2" name="Oval 252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3" name="Oval 252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252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5" name="Oval 252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7" name="Oval 252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252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 name="Oval 252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0" name="Oval 252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1" name="Group 2530"/>
          <p:cNvGrpSpPr>
            <a:grpSpLocks noChangeAspect="1"/>
          </p:cNvGrpSpPr>
          <p:nvPr/>
        </p:nvGrpSpPr>
        <p:grpSpPr>
          <a:xfrm>
            <a:off x="3810000" y="3540172"/>
            <a:ext cx="1679244" cy="1108028"/>
            <a:chOff x="1436427" y="1856663"/>
            <a:chExt cx="6716973" cy="4432111"/>
          </a:xfrm>
        </p:grpSpPr>
        <p:sp>
          <p:nvSpPr>
            <p:cNvPr id="2532" name="Oval 253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3" name="Oval 253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4" name="Oval 253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5" name="Oval 253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Oval 253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 name="Oval 253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1" name="Oval 254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2" name="Oval 254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3" name="Oval 254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4" name="Oval 254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6" name="Oval 254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Oval 254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0" name="Oval 254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1" name="Oval 255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2" name="Oval 255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3" name="Oval 255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255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5" name="Oval 255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7" name="Oval 255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255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9" name="Oval 255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 name="Oval 255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 name="Oval 256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 name="Oval 256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3" name="Oval 256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4" name="Oval 256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 name="Oval 256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Oval 256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Oval 256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Oval 257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Oval 257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Oval 257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4" name="Oval 257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6" name="Oval 257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Oval 257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 name="Oval 257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1" name="Oval 258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2" name="Oval 258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3" name="Oval 258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258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5" name="Oval 258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7" name="Oval 258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258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9" name="Oval 258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 name="Oval 258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 name="Oval 259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2" name="Oval 259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3" name="Oval 259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4" name="Oval 259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5" name="Oval 259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7" name="Oval 259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Oval 259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1" name="Oval 260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2" name="Oval 260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3" name="Oval 260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4" name="Oval 260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260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6" name="Oval 260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8" name="Oval 260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0" name="Oval 260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 name="Oval 261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Oval 261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3" name="Oval 261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261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5" name="Oval 261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7" name="Oval 261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261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9" name="Oval 261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0" name="Oval 261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Oval 262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Oval 262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Oval 262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4" name="Oval 262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5" name="Oval 262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7" name="Oval 262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9" name="Oval 262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2631"/>
          <p:cNvGrpSpPr>
            <a:grpSpLocks noChangeAspect="1"/>
          </p:cNvGrpSpPr>
          <p:nvPr/>
        </p:nvGrpSpPr>
        <p:grpSpPr>
          <a:xfrm>
            <a:off x="5483556" y="3540172"/>
            <a:ext cx="1679244" cy="1108028"/>
            <a:chOff x="1436427" y="1856663"/>
            <a:chExt cx="6716973" cy="4432111"/>
          </a:xfrm>
        </p:grpSpPr>
        <p:sp>
          <p:nvSpPr>
            <p:cNvPr id="2633" name="Oval 263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4" name="Oval 263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263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6" name="Oval 263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263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8" name="Oval 263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0" name="Oval 263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 name="Oval 264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Oval 264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264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Oval 264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Oval 264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264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9" name="Oval 264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0" name="Oval 264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Oval 265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 name="Oval 265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3" name="Oval 265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4" name="Oval 265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5" name="Oval 265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7" name="Oval 265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265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Oval 265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265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Oval 266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Oval 266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val 266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 name="Oval 266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6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6" name="Oval 266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66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8" name="Oval 266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266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0" name="Oval 266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1" name="Oval 267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Oval 267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3" name="Oval 267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267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5" name="Oval 267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267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7" name="Oval 267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267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9" name="Oval 267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0" name="Oval 267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val 268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Oval 268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Oval 268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Oval 268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Oval 268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68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7" name="Oval 268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68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9" name="Oval 268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68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1" name="Oval 269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2" name="Oval 269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Oval 269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4" name="Oval 269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Oval 269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69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8" name="Oval 269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69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0" name="Oval 269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1" name="Oval 270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2" name="Oval 270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 name="Oval 270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270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5" name="Oval 270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70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7" name="Oval 270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270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9" name="Oval 270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0" name="Oval 270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1" name="Oval 271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2" name="Oval 271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 name="Oval 271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4" name="Oval 271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5" name="Oval 271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71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7" name="Oval 271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71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9" name="Oval 271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1" name="Oval 272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2" name="Oval 272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3" name="Oval 272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4" name="Oval 272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6" name="Oval 272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72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8" name="Oval 272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0" name="Oval 272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1" name="Oval 273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2" name="Oval 273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3" name="Group 2732"/>
          <p:cNvGrpSpPr>
            <a:grpSpLocks noChangeAspect="1"/>
          </p:cNvGrpSpPr>
          <p:nvPr/>
        </p:nvGrpSpPr>
        <p:grpSpPr>
          <a:xfrm>
            <a:off x="7159956" y="3540172"/>
            <a:ext cx="1679244" cy="1108028"/>
            <a:chOff x="1436427" y="1856663"/>
            <a:chExt cx="6716973" cy="4432111"/>
          </a:xfrm>
        </p:grpSpPr>
        <p:sp>
          <p:nvSpPr>
            <p:cNvPr id="2734" name="Oval 273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5" name="Oval 273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73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7" name="Oval 273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273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Oval 273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0" name="Oval 273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1" name="Oval 274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2" name="Oval 274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3" name="Oval 274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4" name="Oval 274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5" name="Oval 274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Oval 274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Oval 274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0" name="Oval 274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1" name="Oval 275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2" name="Oval 275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3" name="Oval 275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 name="Oval 275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5" name="Oval 275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6" name="Oval 275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Oval 275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 name="Oval 276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 name="Oval 276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 name="Oval 276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0" name="Oval 276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1" name="Oval 277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2" name="Oval 277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3" name="Oval 277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 name="Oval 277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7" name="Oval 277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9" name="Oval 277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0" name="Oval 277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1" name="Oval 278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2" name="Oval 278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4" name="Oval 278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6" name="Oval 278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8" name="Oval 278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9" name="Oval 278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0" name="Oval 278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1" name="Oval 279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279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3" name="Oval 279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 name="Oval 279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279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7" name="Oval 279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Oval 279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9" name="Oval 279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0" name="Oval 279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1" name="Oval 280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2" name="Oval 280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3" name="Oval 280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5" name="Oval 280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7" name="Oval 280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9" name="Oval 280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0" name="Oval 280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1" name="Oval 281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2" name="Oval 281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4" name="Oval 281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6" name="Oval 281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8" name="Oval 281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9" name="Oval 281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0" name="Oval 281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1" name="Oval 282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282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3" name="Oval 282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5" name="Oval 282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282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7" name="Oval 282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8" name="Oval 282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9" name="Oval 282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0" name="Oval 282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1" name="Oval 283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2" name="Oval 283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3" name="Oval 283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4" name="Group 2833"/>
          <p:cNvGrpSpPr>
            <a:grpSpLocks noChangeAspect="1"/>
          </p:cNvGrpSpPr>
          <p:nvPr/>
        </p:nvGrpSpPr>
        <p:grpSpPr>
          <a:xfrm>
            <a:off x="533400" y="4606972"/>
            <a:ext cx="1679244" cy="1108028"/>
            <a:chOff x="1436427" y="1856663"/>
            <a:chExt cx="6716973" cy="4432111"/>
          </a:xfrm>
        </p:grpSpPr>
        <p:sp>
          <p:nvSpPr>
            <p:cNvPr id="2835" name="Oval 283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7" name="Oval 283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9" name="Oval 283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0" name="Oval 283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1" name="Oval 284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2" name="Oval 284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4" name="Oval 284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6" name="Oval 284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8" name="Oval 284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9" name="Oval 284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0" name="Oval 284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1" name="Oval 285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285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3" name="Oval 285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5" name="Oval 285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285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7" name="Oval 285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8" name="Oval 285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9" name="Oval 285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0" name="Oval 285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1" name="Oval 286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2" name="Oval 286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3" name="Oval 286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5" name="Oval 286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 name="Oval 286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 name="Oval 286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0" name="Oval 286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1" name="Oval 287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2" name="Oval 287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287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4" name="Oval 287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6" name="Oval 287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8" name="Oval 287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9" name="Oval 287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0" name="Oval 287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1" name="Oval 288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288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3" name="Oval 288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5" name="Oval 288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288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7" name="Oval 288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8" name="Oval 288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9" name="Oval 288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0" name="Oval 288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1" name="Oval 289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2" name="Oval 289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3" name="Oval 289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5" name="Oval 289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7" name="Oval 289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9" name="Oval 289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0" name="Oval 289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1" name="Oval 290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2" name="Oval 290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290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4" name="Oval 290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290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6" name="Oval 290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8" name="Oval 290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9" name="Oval 290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0" name="Oval 290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1" name="Oval 291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291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3" name="Oval 291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291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5" name="Oval 291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291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7" name="Oval 291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8" name="Oval 291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9" name="Oval 291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0" name="Oval 291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1" name="Oval 292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2" name="Oval 292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3" name="Oval 292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5" name="Oval 292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292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7" name="Oval 292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292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9" name="Oval 292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0" name="Oval 292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1" name="Oval 293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2" name="Oval 293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93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4" name="Oval 293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5" name="Group 2934"/>
          <p:cNvGrpSpPr>
            <a:grpSpLocks noChangeAspect="1"/>
          </p:cNvGrpSpPr>
          <p:nvPr/>
        </p:nvGrpSpPr>
        <p:grpSpPr>
          <a:xfrm>
            <a:off x="2286000" y="4606972"/>
            <a:ext cx="1679244" cy="1108028"/>
            <a:chOff x="1436427" y="1856663"/>
            <a:chExt cx="6716973" cy="4432111"/>
          </a:xfrm>
        </p:grpSpPr>
        <p:sp>
          <p:nvSpPr>
            <p:cNvPr id="2936" name="Oval 293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293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8" name="Oval 293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9" name="Oval 293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0" name="Oval 293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1" name="Oval 294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294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3" name="Oval 294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294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5" name="Oval 294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294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7" name="Oval 294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8" name="Oval 294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 name="Oval 294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0" name="Oval 294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1" name="Oval 295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2" name="Oval 295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3" name="Oval 295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95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5" name="Oval 295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95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7" name="Oval 295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95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 name="Oval 295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0" name="Oval 295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1" name="Oval 296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2" name="Oval 296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4" name="Oval 296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96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6" name="Oval 296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96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8" name="Oval 296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 name="Oval 296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 name="Oval 296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 name="Oval 297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297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3" name="Oval 297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97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5" name="Oval 297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297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7" name="Oval 297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8" name="Oval 297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9" name="Oval 297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0" name="Oval 297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1" name="Oval 298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2" name="Oval 298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3" name="Oval 298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98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5" name="Oval 298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98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7" name="Oval 298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9" name="Oval 298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 name="Oval 298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1" name="Oval 299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2" name="Oval 299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4" name="Oval 299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99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6" name="Oval 299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8" name="Oval 299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9" name="Oval 299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0" name="Oval 299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1" name="Oval 300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300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3" name="Oval 300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300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5" name="Oval 300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300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7" name="Oval 300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8" name="Oval 300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9" name="Oval 300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Oval 300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Oval 301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4" name="Oval 301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5" name="Oval 301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6" name="Oval 301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7" name="Oval 301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8" name="Oval 301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9" name="Oval 301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0" name="Oval 301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Oval 302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Oval 303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2" name="Oval 303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3" name="Oval 303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4" name="Oval 303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5" name="Oval 303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6" name="Group 3035"/>
          <p:cNvGrpSpPr>
            <a:grpSpLocks noChangeAspect="1"/>
          </p:cNvGrpSpPr>
          <p:nvPr/>
        </p:nvGrpSpPr>
        <p:grpSpPr>
          <a:xfrm>
            <a:off x="3962400" y="4648200"/>
            <a:ext cx="1679244" cy="1108028"/>
            <a:chOff x="1436427" y="1856663"/>
            <a:chExt cx="6716973" cy="4432111"/>
          </a:xfrm>
        </p:grpSpPr>
        <p:sp>
          <p:nvSpPr>
            <p:cNvPr id="3037" name="Oval 303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9" name="Oval 303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1" name="Oval 304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3" name="Oval 304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4" name="Oval 304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5" name="Oval 304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6" name="Oval 304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8" name="Oval 304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0" name="Oval 304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2" name="Oval 305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3" name="Oval 305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4" name="Oval 305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5" name="Oval 305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305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7" name="Oval 305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9" name="Oval 305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305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1" name="Oval 306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2" name="Oval 306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3" name="Oval 306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4" name="Oval 306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5" name="Oval 306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6" name="Oval 306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7" name="Oval 306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9" name="Oval 306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1" name="Oval 307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Oval 307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Oval 307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Oval 307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Oval 307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Oval 307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Oval 307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Oval 308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Oval 308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Oval 308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Oval 309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Oval 309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Oval 309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Oval 309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Oval 309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Oval 309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Oval 309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Oval 309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Oval 310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Oval 310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Oval 310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Oval 310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Oval 310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Oval 310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Oval 310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Oval 311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Oval 311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Oval 311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Oval 311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311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Oval 311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9" name="Oval 311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311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Oval 312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12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Oval 312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Oval 312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5" name="Oval 312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Oval 312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7" name="Oval 312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9" name="Oval 312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1" name="Oval 313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Oval 313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Oval 313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Oval 313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6" name="Oval 313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7" name="Group 3136"/>
          <p:cNvGrpSpPr>
            <a:grpSpLocks noChangeAspect="1"/>
          </p:cNvGrpSpPr>
          <p:nvPr/>
        </p:nvGrpSpPr>
        <p:grpSpPr>
          <a:xfrm>
            <a:off x="5638800" y="4606972"/>
            <a:ext cx="1679244" cy="1108028"/>
            <a:chOff x="1436427" y="1856663"/>
            <a:chExt cx="6716973" cy="4432111"/>
          </a:xfrm>
        </p:grpSpPr>
        <p:sp>
          <p:nvSpPr>
            <p:cNvPr id="3138" name="Oval 313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0" name="Oval 313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2" name="Oval 314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3" name="Oval 314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4" name="Oval 314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5" name="Oval 314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314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Oval 314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9" name="Oval 314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314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1" name="Oval 315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2" name="Oval 315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 name="Oval 315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4" name="Oval 315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5" name="Oval 315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6" name="Oval 315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7" name="Oval 315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9" name="Oval 315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Oval 316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3" name="Oval 316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4" name="Oval 316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5" name="Oval 316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6" name="Oval 316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316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8" name="Oval 316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316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0" name="Oval 316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2" name="Oval 317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3" name="Oval 317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 name="Oval 317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 name="Oval 317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317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 name="Oval 317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317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 name="Oval 317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317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 name="Oval 318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 name="Oval 318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 name="Oval 318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 name="Oval 318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5" name="Oval 318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6" name="Oval 318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7" name="Oval 318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9" name="Oval 318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18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1" name="Oval 319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319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3" name="Oval 319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 name="Oval 319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5" name="Oval 319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6" name="Oval 319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319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8" name="Oval 319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319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0" name="Oval 319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20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2" name="Oval 320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Oval 320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4" name="Oval 320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Oval 320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320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7" name="Oval 320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320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9" name="Oval 320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320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1" name="Oval 321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2" name="Oval 321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3" name="Oval 321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4" name="Oval 321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5" name="Oval 321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6" name="Oval 321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7" name="Oval 321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321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9" name="Oval 321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321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1" name="Oval 322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322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3" name="Oval 322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4" name="Oval 322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5" name="Oval 322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6" name="Oval 322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8" name="Oval 322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322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0" name="Oval 322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323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Oval 323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3" name="Oval 323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4" name="Oval 323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5" name="Oval 323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323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7" name="Oval 323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8" name="Group 3237"/>
          <p:cNvGrpSpPr>
            <a:grpSpLocks noChangeAspect="1"/>
          </p:cNvGrpSpPr>
          <p:nvPr/>
        </p:nvGrpSpPr>
        <p:grpSpPr>
          <a:xfrm>
            <a:off x="7236156" y="4648200"/>
            <a:ext cx="1679244" cy="1108028"/>
            <a:chOff x="1436427" y="1856663"/>
            <a:chExt cx="6716973" cy="4432111"/>
          </a:xfrm>
        </p:grpSpPr>
        <p:sp>
          <p:nvSpPr>
            <p:cNvPr id="3239" name="Oval 323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323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1" name="Oval 324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2" name="Oval 324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3" name="Oval 324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4" name="Oval 324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5" name="Oval 324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6" name="Oval 324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7" name="Oval 324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324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9" name="Oval 324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324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1" name="Oval 325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3" name="Oval 325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4" name="Oval 325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5" name="Oval 325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6" name="Oval 325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8" name="Oval 325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325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0" name="Oval 325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2" name="Oval 326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3" name="Oval 326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4" name="Oval 326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5" name="Oval 326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326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7" name="Oval 326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326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9" name="Oval 326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326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1" name="Oval 327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2" name="Oval 327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3" name="Oval 327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Oval 327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Oval 327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 name="Oval 327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 name="Oval 327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 name="Oval 327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1" name="Oval 328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Oval 328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3" name="Oval 328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4" name="Oval 328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Oval 328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5" name="Oval 329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6" name="Oval 329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7" name="Oval 329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8" name="Oval 329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9" name="Oval 329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0" name="Oval 329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1" name="Oval 330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3" name="Oval 330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5" name="Oval 330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7" name="Oval 330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8" name="Oval 330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9" name="Oval 330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0" name="Oval 330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2" name="Oval 331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4" name="Oval 331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6" name="Oval 331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7" name="Oval 331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8" name="Oval 331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9" name="Oval 331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331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1" name="Oval 332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Oval 332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332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5" name="Oval 332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6" name="Oval 332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7" name="Oval 332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 name="Oval 332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9" name="Oval 332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0" name="Oval 332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1" name="Oval 333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3" name="Oval 333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5" name="Oval 333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7" name="Oval 333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8" name="Oval 333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9" name="Group 3338"/>
          <p:cNvGrpSpPr>
            <a:grpSpLocks noChangeAspect="1"/>
          </p:cNvGrpSpPr>
          <p:nvPr/>
        </p:nvGrpSpPr>
        <p:grpSpPr>
          <a:xfrm>
            <a:off x="381000" y="5673772"/>
            <a:ext cx="1679244" cy="1108028"/>
            <a:chOff x="1436427" y="1856663"/>
            <a:chExt cx="6716973" cy="4432111"/>
          </a:xfrm>
        </p:grpSpPr>
        <p:sp>
          <p:nvSpPr>
            <p:cNvPr id="3340" name="Oval 333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2" name="Oval 334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4" name="Oval 334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6" name="Oval 334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7" name="Oval 334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8" name="Oval 334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9" name="Oval 334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334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1" name="Oval 335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3" name="Oval 335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335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5" name="Oval 335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6" name="Oval 335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7" name="Oval 335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8" name="Oval 335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9" name="Oval 335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0" name="Oval 335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1" name="Oval 336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3" name="Oval 336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5" name="Oval 336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7" name="Oval 336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8" name="Oval 336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9" name="Oval 336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0" name="Oval 336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Oval 337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4" name="Oval 337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6" name="Oval 337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7" name="Oval 337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8" name="Oval 337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 name="Oval 337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337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 name="Oval 338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3" name="Oval 338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338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5" name="Oval 338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6" name="Oval 338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7" name="Oval 338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8" name="Oval 338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9" name="Oval 338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0" name="Oval 338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1" name="Oval 339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3" name="Oval 339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5" name="Oval 339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7" name="Oval 339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8" name="Oval 339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9" name="Oval 339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0" name="Oval 339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340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2" name="Oval 340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4" name="Oval 340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6" name="Oval 340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7" name="Oval 340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8" name="Oval 340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9" name="Oval 340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340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1" name="Oval 341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3" name="Oval 341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341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5" name="Oval 341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6" name="Oval 341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7" name="Oval 341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8" name="Oval 341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9" name="Oval 341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 name="Oval 341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1" name="Oval 342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3" name="Oval 342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5" name="Oval 342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7" name="Oval 342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8" name="Oval 342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9" name="Oval 342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0" name="Oval 342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343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2" name="Oval 343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343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4" name="Oval 343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6" name="Oval 343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7" name="Oval 343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8" name="Oval 343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9" name="Oval 343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0" name="Group 3439"/>
          <p:cNvGrpSpPr>
            <a:grpSpLocks noChangeAspect="1"/>
          </p:cNvGrpSpPr>
          <p:nvPr/>
        </p:nvGrpSpPr>
        <p:grpSpPr>
          <a:xfrm>
            <a:off x="2133600" y="5673772"/>
            <a:ext cx="1679244" cy="1108028"/>
            <a:chOff x="1436427" y="1856663"/>
            <a:chExt cx="6716973" cy="4432111"/>
          </a:xfrm>
        </p:grpSpPr>
        <p:sp>
          <p:nvSpPr>
            <p:cNvPr id="3441" name="Oval 344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344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3" name="Oval 344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344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5" name="Oval 344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6" name="Oval 344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7" name="Oval 344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8" name="Oval 344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9" name="Oval 344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0" name="Oval 344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1" name="Oval 345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3" name="Oval 345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45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5" name="Oval 345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345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7" name="Oval 345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8" name="Oval 345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9" name="Oval 345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0" name="Oval 345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346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2" name="Oval 346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346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4" name="Oval 346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46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6" name="Oval 346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7" name="Oval 346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8" name="Oval 346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9" name="Oval 346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346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1" name="Oval 347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347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3" name="Oval 347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347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5" name="Oval 347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6" name="Oval 347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7" name="Oval 347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8" name="Oval 347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9" name="Oval 347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0" name="Oval 347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 name="Oval 348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348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 name="Oval 348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348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5" name="Oval 348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348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7" name="Oval 348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8" name="Oval 348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9" name="Oval 348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0" name="Oval 348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2" name="Oval 349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349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4" name="Oval 349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349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6" name="Oval 349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7" name="Oval 349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8" name="Oval 349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9" name="Oval 349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349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1" name="Oval 350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350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3" name="Oval 350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350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5" name="Oval 350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6" name="Oval 350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7" name="Oval 350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8" name="Oval 350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9" name="Oval 350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0" name="Oval 350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1" name="Oval 351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351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3" name="Oval 351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351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5" name="Oval 351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7" name="Oval 351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8" name="Oval 351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9" name="Oval 351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0" name="Oval 351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2" name="Oval 352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352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4" name="Oval 352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6" name="Oval 352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7" name="Oval 352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8" name="Oval 352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9" name="Oval 352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352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Oval 353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353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3" name="Oval 353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353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5" name="Oval 353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6" name="Oval 353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Oval 353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Oval 353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Oval 353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Oval 353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1" name="Group 3540"/>
          <p:cNvGrpSpPr>
            <a:grpSpLocks noChangeAspect="1"/>
          </p:cNvGrpSpPr>
          <p:nvPr/>
        </p:nvGrpSpPr>
        <p:grpSpPr>
          <a:xfrm>
            <a:off x="3959556" y="5673772"/>
            <a:ext cx="1679244" cy="1108028"/>
            <a:chOff x="1436427" y="1856663"/>
            <a:chExt cx="6716973" cy="4432111"/>
          </a:xfrm>
        </p:grpSpPr>
        <p:sp>
          <p:nvSpPr>
            <p:cNvPr id="3542" name="Oval 354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Oval 354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Oval 354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Oval 354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Oval 354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Oval 354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Oval 354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Oval 354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Oval 354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Oval 355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Oval 355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Oval 355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Oval 355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Oval 355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Oval 355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Oval 355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Oval 355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Oval 355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Oval 355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Oval 356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Oval 356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Oval 356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Oval 356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Oval 356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Oval 356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Oval 356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Oval 356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Oval 356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Oval 356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Oval 357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Oval 357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Oval 357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4" name="Oval 357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5" name="Oval 357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Oval 357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Oval 357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Oval 357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Oval 358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Oval 358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Oval 358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Oval 358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Oval 358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Oval 358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1" name="Oval 359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2" name="Oval 359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Oval 359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Oval 359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Oval 359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7" name="Oval 359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Oval 359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Oval 359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Oval 359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Oval 360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2" name="Oval 360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3" name="Oval 360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4" name="Oval 360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5" name="Oval 360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Oval 360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7" name="Oval 360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Oval 360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Oval 361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Oval 361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Oval 361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Oval 361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361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Oval 361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Oval 361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Oval 362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Oval 362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5" name="Oval 362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6" name="Oval 362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7" name="Oval 362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Oval 362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1" name="Oval 363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Oval 363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4" name="Oval 363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 name="Oval 363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6" name="Oval 363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7" name="Oval 363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8" name="Oval 363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9" name="Oval 363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0" name="Oval 363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1" name="Oval 364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2" name="Group 3641"/>
          <p:cNvGrpSpPr>
            <a:grpSpLocks noChangeAspect="1"/>
          </p:cNvGrpSpPr>
          <p:nvPr/>
        </p:nvGrpSpPr>
        <p:grpSpPr>
          <a:xfrm>
            <a:off x="5559756" y="5673772"/>
            <a:ext cx="1679244" cy="1108028"/>
            <a:chOff x="1436427" y="1856663"/>
            <a:chExt cx="6716973" cy="4432111"/>
          </a:xfrm>
        </p:grpSpPr>
        <p:sp>
          <p:nvSpPr>
            <p:cNvPr id="3643" name="Oval 364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4" name="Oval 364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5" name="Oval 364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6" name="Oval 364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7" name="Oval 364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8" name="Oval 364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9" name="Oval 364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0" name="Oval 364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1" name="Oval 365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2" name="Oval 365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3" name="Oval 365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4" name="Oval 365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5" name="Oval 365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6" name="Oval 365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7" name="Oval 365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8" name="Oval 365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9" name="Oval 365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0" name="Oval 365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1" name="Oval 366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2" name="Oval 366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3" name="Oval 366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4" name="Oval 366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5" name="Oval 366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6" name="Oval 366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7" name="Oval 366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8" name="Oval 366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9" name="Oval 366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0" name="Oval 366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1" name="Oval 367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2" name="Oval 367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3" name="Oval 367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4" name="Oval 367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5" name="Oval 367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 name="Oval 367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7" name="Oval 367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8" name="Oval 367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9" name="Oval 367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0" name="Oval 367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1" name="Oval 368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2" name="Oval 368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3" name="Oval 368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4" name="Oval 368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5" name="Oval 368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 name="Oval 368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 name="Oval 368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8" name="Oval 368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 name="Oval 368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0" name="Oval 368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1" name="Oval 369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2" name="Oval 369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3" name="Oval 369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4" name="Oval 369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5" name="Oval 369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 name="Oval 369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7" name="Oval 369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8" name="Oval 369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9" name="Oval 369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0" name="Oval 369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1" name="Oval 370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2" name="Oval 370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3" name="Oval 370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4" name="Oval 370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5" name="Oval 370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6" name="Oval 370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7" name="Oval 370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8" name="Oval 370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9" name="Oval 370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0" name="Oval 370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1" name="Oval 371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2" name="Oval 371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3" name="Oval 371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4" name="Oval 371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5" name="Oval 371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6" name="Oval 371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 name="Oval 371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8" name="Oval 371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9" name="Oval 371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0" name="Oval 371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1" name="Oval 372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2" name="Oval 372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3" name="Oval 372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4" name="Oval 372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5" name="Oval 372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6" name="Oval 372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 name="Oval 372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8" name="Oval 372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9" name="Oval 372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0" name="Oval 372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1" name="Oval 373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2" name="Oval 373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3" name="Oval 373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4" name="Oval 373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5" name="Oval 373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6" name="Oval 373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7" name="Oval 373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8" name="Oval 373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9" name="Oval 373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0" name="Oval 373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1" name="Oval 374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2" name="Oval 374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3" name="Group 3742"/>
          <p:cNvGrpSpPr>
            <a:grpSpLocks noChangeAspect="1"/>
          </p:cNvGrpSpPr>
          <p:nvPr/>
        </p:nvGrpSpPr>
        <p:grpSpPr>
          <a:xfrm>
            <a:off x="7236156" y="5673772"/>
            <a:ext cx="1679244" cy="1108028"/>
            <a:chOff x="1436427" y="1856663"/>
            <a:chExt cx="6716973" cy="4432111"/>
          </a:xfrm>
        </p:grpSpPr>
        <p:sp>
          <p:nvSpPr>
            <p:cNvPr id="3744" name="Oval 374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5" name="Oval 374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6" name="Oval 374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7" name="Oval 374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8" name="Oval 374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9" name="Oval 374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0" name="Oval 374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1" name="Oval 375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2" name="Oval 375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3" name="Oval 375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4" name="Oval 375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5" name="Oval 375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6" name="Oval 375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7" name="Oval 375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 name="Oval 375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9" name="Oval 375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0" name="Oval 375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1" name="Oval 376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2" name="Oval 376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3" name="Oval 376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4" name="Oval 376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5" name="Oval 376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6" name="Oval 376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7" name="Oval 376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 name="Oval 376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9" name="Oval 376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0" name="Oval 376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1" name="Oval 377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2" name="Oval 377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3" name="Oval 377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4" name="Oval 377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5" name="Oval 377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6" name="Oval 377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7" name="Oval 377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8" name="Oval 377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9" name="Oval 377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0" name="Oval 377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1" name="Oval 378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2" name="Oval 378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3" name="Oval 378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4" name="Oval 378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5" name="Oval 378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6" name="Oval 378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7" name="Oval 378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 name="Oval 378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 name="Oval 378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 name="Oval 378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 name="Oval 379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 name="Oval 379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3" name="Oval 379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4" name="Oval 379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5" name="Oval 379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6" name="Oval 379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7" name="Oval 379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8" name="Oval 379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9" name="Oval 379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0" name="Oval 379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1" name="Oval 380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2" name="Oval 380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3" name="Oval 380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4" name="Oval 380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5" name="Oval 380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6" name="Oval 380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7" name="Oval 380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8" name="Oval 380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9" name="Oval 380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0" name="Oval 380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1" name="Oval 381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2" name="Oval 381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3" name="Oval 381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4" name="Oval 381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5" name="Oval 381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6" name="Oval 381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7" name="Oval 381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8" name="Oval 381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9" name="Oval 381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0" name="Oval 381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1" name="Oval 382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2" name="Oval 382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3" name="Oval 382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4" name="Oval 382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5" name="Oval 382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6" name="Oval 382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7" name="Oval 382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8" name="Oval 382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9" name="Oval 382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0" name="Oval 382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1" name="Oval 383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2" name="Oval 383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3" name="Oval 383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4" name="Oval 383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5" name="Oval 383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6" name="Oval 383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7" name="Oval 383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8" name="Oval 383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9" name="Oval 383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0" name="Oval 383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1" name="Oval 384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2" name="Oval 384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3" name="Oval 384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133600" y="3200400"/>
            <a:ext cx="5562600" cy="1200329"/>
          </a:xfrm>
          <a:prstGeom prst="rect">
            <a:avLst/>
          </a:prstGeom>
          <a:noFill/>
        </p:spPr>
        <p:txBody>
          <a:bodyPr wrap="square" rtlCol="0">
            <a:spAutoFit/>
          </a:bodyPr>
          <a:lstStyle/>
          <a:p>
            <a:pPr algn="ctr"/>
            <a:r>
              <a:rPr lang="en-US" sz="3600" dirty="0" smtClean="0"/>
              <a:t>Sample from this “population”</a:t>
            </a:r>
            <a:endParaRPr lang="en-US" sz="3600" dirty="0"/>
          </a:p>
        </p:txBody>
      </p:sp>
    </p:spTree>
    <p:extLst>
      <p:ext uri="{BB962C8B-B14F-4D97-AF65-F5344CB8AC3E}">
        <p14:creationId xmlns:p14="http://schemas.microsoft.com/office/powerpoint/2010/main" val="634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4.78261E-6 C -0.00208 -0.01063 -0.00486 -0.02081 -0.00642 -0.03122 C -0.00712 -0.037 -0.00712 -0.0444 -0.00972 -0.05018 C -0.01319 -0.05781 -0.0125 -0.05319 -0.01771 -0.06059 C -0.02257 -0.06729 -0.02396 -0.07469 -0.03038 -0.07932 C -0.03281 -0.08695 -0.03663 -0.08649 -0.04306 -0.09135 C -0.04757 -0.09944 -0.05174 -0.10245 -0.05764 -0.10869 C -0.06024 -0.1147 -0.06111 -0.12002 -0.06563 -0.12442 C -0.06719 -0.1302 -0.06944 -0.13367 -0.07344 -0.13806 C -0.07552 -0.14454 -0.0776 -0.14639 -0.08299 -0.15032 C -0.08802 -0.15818 -0.0934 -0.1642 -0.10208 -0.16743 C -0.10608 -0.17923 -0.10035 -0.16512 -0.11007 -0.17599 C -0.12135 -0.18871 -0.10035 -0.179 -0.12465 -0.1864 C -0.12604 -0.18755 -0.1276 -0.18871 -0.12917 -0.18963 C -0.13125 -0.19125 -0.13368 -0.19195 -0.13576 -0.19333 C -0.14115 -0.19703 -0.14479 -0.20189 -0.15 -0.20536 C -0.15642 -0.21947 -0.14809 -0.20629 -0.16285 -0.21392 C -0.16545 -0.21554 -0.16667 -0.21877 -0.1691 -0.22086 C -0.17101 -0.22247 -0.17344 -0.22317 -0.17552 -0.22432 C -0.17743 -0.22826 -0.17743 -0.23334 -0.18021 -0.23658 C -0.18698 -0.24375 -0.19861 -0.24838 -0.20747 -0.25023 C -0.20799 -0.25254 -0.20764 -0.25531 -0.20903 -0.25716 C -0.21007 -0.25855 -0.21233 -0.25786 -0.21389 -0.25878 C -0.2151 -0.25948 -0.21545 -0.26179 -0.21701 -0.26248 C -0.22135 -0.26457 -0.22674 -0.2641 -0.23142 -0.26572 C -0.23455 -0.26688 -0.24097 -0.26919 -0.24097 -0.26896 C -0.24896 -0.27775 -0.25451 -0.27335 -0.26337 -0.28122 C -0.26806 -0.28515 -0.2724 -0.28977 -0.27604 -0.29509 C -0.27726 -0.29717 -0.27743 -0.30041 -0.27934 -0.30203 C -0.2809 -0.30342 -0.28351 -0.30319 -0.28559 -0.30365 C -0.28767 -0.31313 -0.28941 -0.31128 -0.29514 -0.31753 C -0.29792 -0.32053 -0.29879 -0.32469 -0.30156 -0.3277 C -0.31337 -0.34065 -0.33142 -0.34574 -0.34774 -0.34852 C -0.35538 -0.35129 -0.36198 -0.35245 -0.37014 -0.3536 C -0.37292 -0.35568 -0.375 -0.35915 -0.37813 -0.36077 C -0.38004 -0.3617 -0.38247 -0.3617 -0.38455 -0.36239 C -0.38611 -0.36285 -0.38924 -0.36401 -0.38924 -0.36401 " pathEditMode="relative" rAng="0" ptsTypes="ffffffffffffffffffffffffffffffffffffA">
                                      <p:cBhvr>
                                        <p:cTn id="6" dur="2000" fill="hold"/>
                                        <p:tgtEl>
                                          <p:spTgt spid="106"/>
                                        </p:tgtEl>
                                        <p:attrNameLst>
                                          <p:attrName>ppt_x</p:attrName>
                                          <p:attrName>ppt_y</p:attrName>
                                        </p:attrNameLst>
                                      </p:cBhvr>
                                      <p:rCtr x="-19462" y="-18201"/>
                                    </p:animMotion>
                                  </p:childTnLst>
                                </p:cTn>
                              </p:par>
                            </p:childTnLst>
                          </p:cTn>
                        </p:par>
                        <p:par>
                          <p:cTn id="7" fill="hold">
                            <p:stCondLst>
                              <p:cond delay="2000"/>
                            </p:stCondLst>
                            <p:childTnLst>
                              <p:par>
                                <p:cTn id="8" presetID="53" presetClass="exit" presetSubtype="32" fill="hold" nodeType="afterEffect">
                                  <p:stCondLst>
                                    <p:cond delay="0"/>
                                  </p:stCondLst>
                                  <p:childTnLst>
                                    <p:anim calcmode="lin" valueType="num">
                                      <p:cBhvr>
                                        <p:cTn id="9" dur="500"/>
                                        <p:tgtEl>
                                          <p:spTgt spid="106"/>
                                        </p:tgtEl>
                                        <p:attrNameLst>
                                          <p:attrName>ppt_w</p:attrName>
                                        </p:attrNameLst>
                                      </p:cBhvr>
                                      <p:tavLst>
                                        <p:tav tm="0">
                                          <p:val>
                                            <p:strVal val="ppt_w"/>
                                          </p:val>
                                        </p:tav>
                                        <p:tav tm="100000">
                                          <p:val>
                                            <p:fltVal val="0"/>
                                          </p:val>
                                        </p:tav>
                                      </p:tavLst>
                                    </p:anim>
                                    <p:anim calcmode="lin" valueType="num">
                                      <p:cBhvr>
                                        <p:cTn id="10" dur="500"/>
                                        <p:tgtEl>
                                          <p:spTgt spid="106"/>
                                        </p:tgtEl>
                                        <p:attrNameLst>
                                          <p:attrName>ppt_h</p:attrName>
                                        </p:attrNameLst>
                                      </p:cBhvr>
                                      <p:tavLst>
                                        <p:tav tm="0">
                                          <p:val>
                                            <p:strVal val="ppt_h"/>
                                          </p:val>
                                        </p:tav>
                                        <p:tav tm="100000">
                                          <p:val>
                                            <p:fltVal val="0"/>
                                          </p:val>
                                        </p:tav>
                                      </p:tavLst>
                                    </p:anim>
                                    <p:animEffect transition="out" filter="fade">
                                      <p:cBhvr>
                                        <p:cTn id="11" dur="500"/>
                                        <p:tgtEl>
                                          <p:spTgt spid="106"/>
                                        </p:tgtEl>
                                      </p:cBhvr>
                                    </p:animEffect>
                                    <p:set>
                                      <p:cBhvr>
                                        <p:cTn id="12" dur="1" fill="hold">
                                          <p:stCondLst>
                                            <p:cond delay="499"/>
                                          </p:stCondLst>
                                        </p:cTn>
                                        <p:tgtEl>
                                          <p:spTgt spid="106"/>
                                        </p:tgtEl>
                                        <p:attrNameLst>
                                          <p:attrName>style.visibility</p:attrName>
                                        </p:attrNameLst>
                                      </p:cBhvr>
                                      <p:to>
                                        <p:strVal val="hidden"/>
                                      </p:to>
                                    </p:set>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fade">
                                      <p:cBhvr>
                                        <p:cTn id="20" dur="500"/>
                                        <p:tgtEl>
                                          <p:spTgt spid="208"/>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612"/>
                                        </p:tgtEl>
                                        <p:attrNameLst>
                                          <p:attrName>style.visibility</p:attrName>
                                        </p:attrNameLst>
                                      </p:cBhvr>
                                      <p:to>
                                        <p:strVal val="visible"/>
                                      </p:to>
                                    </p:set>
                                    <p:animEffect transition="in" filter="fade">
                                      <p:cBhvr>
                                        <p:cTn id="24" dur="500"/>
                                        <p:tgtEl>
                                          <p:spTgt spid="612"/>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713"/>
                                        </p:tgtEl>
                                        <p:attrNameLst>
                                          <p:attrName>style.visibility</p:attrName>
                                        </p:attrNameLst>
                                      </p:cBhvr>
                                      <p:to>
                                        <p:strVal val="visible"/>
                                      </p:to>
                                    </p:set>
                                    <p:animEffect transition="in" filter="fade">
                                      <p:cBhvr>
                                        <p:cTn id="28" dur="500"/>
                                        <p:tgtEl>
                                          <p:spTgt spid="713"/>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814"/>
                                        </p:tgtEl>
                                        <p:attrNameLst>
                                          <p:attrName>style.visibility</p:attrName>
                                        </p:attrNameLst>
                                      </p:cBhvr>
                                      <p:to>
                                        <p:strVal val="visible"/>
                                      </p:to>
                                    </p:set>
                                    <p:animEffect transition="in" filter="fade">
                                      <p:cBhvr>
                                        <p:cTn id="32" dur="500"/>
                                        <p:tgtEl>
                                          <p:spTgt spid="814"/>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915"/>
                                        </p:tgtEl>
                                        <p:attrNameLst>
                                          <p:attrName>style.visibility</p:attrName>
                                        </p:attrNameLst>
                                      </p:cBhvr>
                                      <p:to>
                                        <p:strVal val="visible"/>
                                      </p:to>
                                    </p:set>
                                    <p:animEffect transition="in" filter="fade">
                                      <p:cBhvr>
                                        <p:cTn id="36" dur="500"/>
                                        <p:tgtEl>
                                          <p:spTgt spid="915"/>
                                        </p:tgtEl>
                                      </p:cBhvr>
                                    </p:animEffect>
                                  </p:childTnLst>
                                </p:cTn>
                              </p:par>
                              <p:par>
                                <p:cTn id="37" presetID="10" presetClass="entr" presetSubtype="0" fill="hold" nodeType="withEffect">
                                  <p:stCondLst>
                                    <p:cond delay="0"/>
                                  </p:stCondLst>
                                  <p:childTnLst>
                                    <p:set>
                                      <p:cBhvr>
                                        <p:cTn id="38" dur="1" fill="hold">
                                          <p:stCondLst>
                                            <p:cond delay="0"/>
                                          </p:stCondLst>
                                        </p:cTn>
                                        <p:tgtEl>
                                          <p:spTgt spid="1016"/>
                                        </p:tgtEl>
                                        <p:attrNameLst>
                                          <p:attrName>style.visibility</p:attrName>
                                        </p:attrNameLst>
                                      </p:cBhvr>
                                      <p:to>
                                        <p:strVal val="visible"/>
                                      </p:to>
                                    </p:set>
                                    <p:animEffect transition="in" filter="fade">
                                      <p:cBhvr>
                                        <p:cTn id="39" dur="500"/>
                                        <p:tgtEl>
                                          <p:spTgt spid="1016"/>
                                        </p:tgtEl>
                                      </p:cBhvr>
                                    </p:animEffect>
                                  </p:childTnLst>
                                </p:cTn>
                              </p:par>
                              <p:par>
                                <p:cTn id="40" presetID="10" presetClass="entr" presetSubtype="0" fill="hold" nodeType="withEffect">
                                  <p:stCondLst>
                                    <p:cond delay="0"/>
                                  </p:stCondLst>
                                  <p:childTnLst>
                                    <p:set>
                                      <p:cBhvr>
                                        <p:cTn id="41" dur="1" fill="hold">
                                          <p:stCondLst>
                                            <p:cond delay="0"/>
                                          </p:stCondLst>
                                        </p:cTn>
                                        <p:tgtEl>
                                          <p:spTgt spid="2026"/>
                                        </p:tgtEl>
                                        <p:attrNameLst>
                                          <p:attrName>style.visibility</p:attrName>
                                        </p:attrNameLst>
                                      </p:cBhvr>
                                      <p:to>
                                        <p:strVal val="visible"/>
                                      </p:to>
                                    </p:set>
                                    <p:animEffect transition="in" filter="fade">
                                      <p:cBhvr>
                                        <p:cTn id="42" dur="500"/>
                                        <p:tgtEl>
                                          <p:spTgt spid="2026"/>
                                        </p:tgtEl>
                                      </p:cBhvr>
                                    </p:animEffect>
                                  </p:childTnLst>
                                </p:cTn>
                              </p:par>
                              <p:par>
                                <p:cTn id="43" presetID="10" presetClass="entr" presetSubtype="0" fill="hold" nodeType="withEffect">
                                  <p:stCondLst>
                                    <p:cond delay="0"/>
                                  </p:stCondLst>
                                  <p:childTnLst>
                                    <p:set>
                                      <p:cBhvr>
                                        <p:cTn id="44" dur="1" fill="hold">
                                          <p:stCondLst>
                                            <p:cond delay="0"/>
                                          </p:stCondLst>
                                        </p:cTn>
                                        <p:tgtEl>
                                          <p:spTgt spid="2127"/>
                                        </p:tgtEl>
                                        <p:attrNameLst>
                                          <p:attrName>style.visibility</p:attrName>
                                        </p:attrNameLst>
                                      </p:cBhvr>
                                      <p:to>
                                        <p:strVal val="visible"/>
                                      </p:to>
                                    </p:set>
                                    <p:animEffect transition="in" filter="fade">
                                      <p:cBhvr>
                                        <p:cTn id="45" dur="500"/>
                                        <p:tgtEl>
                                          <p:spTgt spid="2127"/>
                                        </p:tgtEl>
                                      </p:cBhvr>
                                    </p:animEffect>
                                  </p:childTnLst>
                                </p:cTn>
                              </p:par>
                              <p:par>
                                <p:cTn id="46" presetID="10" presetClass="entr" presetSubtype="0" fill="hold" nodeType="withEffect">
                                  <p:stCondLst>
                                    <p:cond delay="0"/>
                                  </p:stCondLst>
                                  <p:childTnLst>
                                    <p:set>
                                      <p:cBhvr>
                                        <p:cTn id="47" dur="1" fill="hold">
                                          <p:stCondLst>
                                            <p:cond delay="0"/>
                                          </p:stCondLst>
                                        </p:cTn>
                                        <p:tgtEl>
                                          <p:spTgt spid="2228"/>
                                        </p:tgtEl>
                                        <p:attrNameLst>
                                          <p:attrName>style.visibility</p:attrName>
                                        </p:attrNameLst>
                                      </p:cBhvr>
                                      <p:to>
                                        <p:strVal val="visible"/>
                                      </p:to>
                                    </p:set>
                                    <p:animEffect transition="in" filter="fade">
                                      <p:cBhvr>
                                        <p:cTn id="48" dur="500"/>
                                        <p:tgtEl>
                                          <p:spTgt spid="2228"/>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2329"/>
                                        </p:tgtEl>
                                        <p:attrNameLst>
                                          <p:attrName>style.visibility</p:attrName>
                                        </p:attrNameLst>
                                      </p:cBhvr>
                                      <p:to>
                                        <p:strVal val="visible"/>
                                      </p:to>
                                    </p:set>
                                    <p:animEffect transition="in" filter="fade">
                                      <p:cBhvr>
                                        <p:cTn id="52" dur="500"/>
                                        <p:tgtEl>
                                          <p:spTgt spid="2329"/>
                                        </p:tgtEl>
                                      </p:cBhvr>
                                    </p:animEffect>
                                  </p:childTnLst>
                                </p:cTn>
                              </p:par>
                              <p:par>
                                <p:cTn id="53" presetID="10" presetClass="entr" presetSubtype="0" fill="hold" nodeType="withEffect">
                                  <p:stCondLst>
                                    <p:cond delay="0"/>
                                  </p:stCondLst>
                                  <p:childTnLst>
                                    <p:set>
                                      <p:cBhvr>
                                        <p:cTn id="54" dur="1" fill="hold">
                                          <p:stCondLst>
                                            <p:cond delay="0"/>
                                          </p:stCondLst>
                                        </p:cTn>
                                        <p:tgtEl>
                                          <p:spTgt spid="2430"/>
                                        </p:tgtEl>
                                        <p:attrNameLst>
                                          <p:attrName>style.visibility</p:attrName>
                                        </p:attrNameLst>
                                      </p:cBhvr>
                                      <p:to>
                                        <p:strVal val="visible"/>
                                      </p:to>
                                    </p:set>
                                    <p:animEffect transition="in" filter="fade">
                                      <p:cBhvr>
                                        <p:cTn id="55" dur="500"/>
                                        <p:tgtEl>
                                          <p:spTgt spid="2430"/>
                                        </p:tgtEl>
                                      </p:cBhvr>
                                    </p:animEffect>
                                  </p:childTnLst>
                                </p:cTn>
                              </p:par>
                              <p:par>
                                <p:cTn id="56" presetID="10" presetClass="entr" presetSubtype="0" fill="hold" nodeType="withEffect">
                                  <p:stCondLst>
                                    <p:cond delay="0"/>
                                  </p:stCondLst>
                                  <p:childTnLst>
                                    <p:set>
                                      <p:cBhvr>
                                        <p:cTn id="57" dur="1" fill="hold">
                                          <p:stCondLst>
                                            <p:cond delay="0"/>
                                          </p:stCondLst>
                                        </p:cTn>
                                        <p:tgtEl>
                                          <p:spTgt spid="2531"/>
                                        </p:tgtEl>
                                        <p:attrNameLst>
                                          <p:attrName>style.visibility</p:attrName>
                                        </p:attrNameLst>
                                      </p:cBhvr>
                                      <p:to>
                                        <p:strVal val="visible"/>
                                      </p:to>
                                    </p:set>
                                    <p:animEffect transition="in" filter="fade">
                                      <p:cBhvr>
                                        <p:cTn id="58" dur="500"/>
                                        <p:tgtEl>
                                          <p:spTgt spid="2531"/>
                                        </p:tgtEl>
                                      </p:cBhvr>
                                    </p:animEffect>
                                  </p:childTnLst>
                                </p:cTn>
                              </p:par>
                              <p:par>
                                <p:cTn id="59" presetID="10" presetClass="entr" presetSubtype="0" fill="hold" nodeType="withEffect">
                                  <p:stCondLst>
                                    <p:cond delay="0"/>
                                  </p:stCondLst>
                                  <p:childTnLst>
                                    <p:set>
                                      <p:cBhvr>
                                        <p:cTn id="60" dur="1" fill="hold">
                                          <p:stCondLst>
                                            <p:cond delay="0"/>
                                          </p:stCondLst>
                                        </p:cTn>
                                        <p:tgtEl>
                                          <p:spTgt spid="2632"/>
                                        </p:tgtEl>
                                        <p:attrNameLst>
                                          <p:attrName>style.visibility</p:attrName>
                                        </p:attrNameLst>
                                      </p:cBhvr>
                                      <p:to>
                                        <p:strVal val="visible"/>
                                      </p:to>
                                    </p:set>
                                    <p:animEffect transition="in" filter="fade">
                                      <p:cBhvr>
                                        <p:cTn id="61" dur="500"/>
                                        <p:tgtEl>
                                          <p:spTgt spid="2632"/>
                                        </p:tgtEl>
                                      </p:cBhvr>
                                    </p:animEffect>
                                  </p:childTnLst>
                                </p:cTn>
                              </p:par>
                              <p:par>
                                <p:cTn id="62" presetID="10" presetClass="entr" presetSubtype="0" fill="hold" nodeType="withEffect">
                                  <p:stCondLst>
                                    <p:cond delay="0"/>
                                  </p:stCondLst>
                                  <p:childTnLst>
                                    <p:set>
                                      <p:cBhvr>
                                        <p:cTn id="63" dur="1" fill="hold">
                                          <p:stCondLst>
                                            <p:cond delay="0"/>
                                          </p:stCondLst>
                                        </p:cTn>
                                        <p:tgtEl>
                                          <p:spTgt spid="2733"/>
                                        </p:tgtEl>
                                        <p:attrNameLst>
                                          <p:attrName>style.visibility</p:attrName>
                                        </p:attrNameLst>
                                      </p:cBhvr>
                                      <p:to>
                                        <p:strVal val="visible"/>
                                      </p:to>
                                    </p:set>
                                    <p:animEffect transition="in" filter="fade">
                                      <p:cBhvr>
                                        <p:cTn id="64" dur="500"/>
                                        <p:tgtEl>
                                          <p:spTgt spid="2733"/>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2834"/>
                                        </p:tgtEl>
                                        <p:attrNameLst>
                                          <p:attrName>style.visibility</p:attrName>
                                        </p:attrNameLst>
                                      </p:cBhvr>
                                      <p:to>
                                        <p:strVal val="visible"/>
                                      </p:to>
                                    </p:set>
                                    <p:animEffect transition="in" filter="fade">
                                      <p:cBhvr>
                                        <p:cTn id="68" dur="500"/>
                                        <p:tgtEl>
                                          <p:spTgt spid="2834"/>
                                        </p:tgtEl>
                                      </p:cBhvr>
                                    </p:animEffect>
                                  </p:childTnLst>
                                </p:cTn>
                              </p:par>
                              <p:par>
                                <p:cTn id="69" presetID="10" presetClass="entr" presetSubtype="0" fill="hold" nodeType="withEffect">
                                  <p:stCondLst>
                                    <p:cond delay="0"/>
                                  </p:stCondLst>
                                  <p:childTnLst>
                                    <p:set>
                                      <p:cBhvr>
                                        <p:cTn id="70" dur="1" fill="hold">
                                          <p:stCondLst>
                                            <p:cond delay="0"/>
                                          </p:stCondLst>
                                        </p:cTn>
                                        <p:tgtEl>
                                          <p:spTgt spid="2935"/>
                                        </p:tgtEl>
                                        <p:attrNameLst>
                                          <p:attrName>style.visibility</p:attrName>
                                        </p:attrNameLst>
                                      </p:cBhvr>
                                      <p:to>
                                        <p:strVal val="visible"/>
                                      </p:to>
                                    </p:set>
                                    <p:animEffect transition="in" filter="fade">
                                      <p:cBhvr>
                                        <p:cTn id="71" dur="500"/>
                                        <p:tgtEl>
                                          <p:spTgt spid="2935"/>
                                        </p:tgtEl>
                                      </p:cBhvr>
                                    </p:animEffect>
                                  </p:childTnLst>
                                </p:cTn>
                              </p:par>
                              <p:par>
                                <p:cTn id="72" presetID="10" presetClass="entr" presetSubtype="0" fill="hold" nodeType="withEffect">
                                  <p:stCondLst>
                                    <p:cond delay="0"/>
                                  </p:stCondLst>
                                  <p:childTnLst>
                                    <p:set>
                                      <p:cBhvr>
                                        <p:cTn id="73" dur="1" fill="hold">
                                          <p:stCondLst>
                                            <p:cond delay="0"/>
                                          </p:stCondLst>
                                        </p:cTn>
                                        <p:tgtEl>
                                          <p:spTgt spid="3036"/>
                                        </p:tgtEl>
                                        <p:attrNameLst>
                                          <p:attrName>style.visibility</p:attrName>
                                        </p:attrNameLst>
                                      </p:cBhvr>
                                      <p:to>
                                        <p:strVal val="visible"/>
                                      </p:to>
                                    </p:set>
                                    <p:animEffect transition="in" filter="fade">
                                      <p:cBhvr>
                                        <p:cTn id="74" dur="500"/>
                                        <p:tgtEl>
                                          <p:spTgt spid="3036"/>
                                        </p:tgtEl>
                                      </p:cBhvr>
                                    </p:animEffect>
                                  </p:childTnLst>
                                </p:cTn>
                              </p:par>
                              <p:par>
                                <p:cTn id="75" presetID="10" presetClass="entr" presetSubtype="0" fill="hold" nodeType="withEffect">
                                  <p:stCondLst>
                                    <p:cond delay="0"/>
                                  </p:stCondLst>
                                  <p:childTnLst>
                                    <p:set>
                                      <p:cBhvr>
                                        <p:cTn id="76" dur="1" fill="hold">
                                          <p:stCondLst>
                                            <p:cond delay="0"/>
                                          </p:stCondLst>
                                        </p:cTn>
                                        <p:tgtEl>
                                          <p:spTgt spid="3137"/>
                                        </p:tgtEl>
                                        <p:attrNameLst>
                                          <p:attrName>style.visibility</p:attrName>
                                        </p:attrNameLst>
                                      </p:cBhvr>
                                      <p:to>
                                        <p:strVal val="visible"/>
                                      </p:to>
                                    </p:set>
                                    <p:animEffect transition="in" filter="fade">
                                      <p:cBhvr>
                                        <p:cTn id="77" dur="500"/>
                                        <p:tgtEl>
                                          <p:spTgt spid="3137"/>
                                        </p:tgtEl>
                                      </p:cBhvr>
                                    </p:animEffect>
                                  </p:childTnLst>
                                </p:cTn>
                              </p:par>
                              <p:par>
                                <p:cTn id="78" presetID="10" presetClass="entr" presetSubtype="0" fill="hold" nodeType="withEffect">
                                  <p:stCondLst>
                                    <p:cond delay="0"/>
                                  </p:stCondLst>
                                  <p:childTnLst>
                                    <p:set>
                                      <p:cBhvr>
                                        <p:cTn id="79" dur="1" fill="hold">
                                          <p:stCondLst>
                                            <p:cond delay="0"/>
                                          </p:stCondLst>
                                        </p:cTn>
                                        <p:tgtEl>
                                          <p:spTgt spid="3238"/>
                                        </p:tgtEl>
                                        <p:attrNameLst>
                                          <p:attrName>style.visibility</p:attrName>
                                        </p:attrNameLst>
                                      </p:cBhvr>
                                      <p:to>
                                        <p:strVal val="visible"/>
                                      </p:to>
                                    </p:set>
                                    <p:animEffect transition="in" filter="fade">
                                      <p:cBhvr>
                                        <p:cTn id="80" dur="500"/>
                                        <p:tgtEl>
                                          <p:spTgt spid="3238"/>
                                        </p:tgtEl>
                                      </p:cBhvr>
                                    </p:animEffect>
                                  </p:childTnLst>
                                </p:cTn>
                              </p:par>
                              <p:par>
                                <p:cTn id="81" presetID="10" presetClass="entr" presetSubtype="0" fill="hold" nodeType="withEffect">
                                  <p:stCondLst>
                                    <p:cond delay="0"/>
                                  </p:stCondLst>
                                  <p:childTnLst>
                                    <p:set>
                                      <p:cBhvr>
                                        <p:cTn id="82" dur="1" fill="hold">
                                          <p:stCondLst>
                                            <p:cond delay="0"/>
                                          </p:stCondLst>
                                        </p:cTn>
                                        <p:tgtEl>
                                          <p:spTgt spid="3339"/>
                                        </p:tgtEl>
                                        <p:attrNameLst>
                                          <p:attrName>style.visibility</p:attrName>
                                        </p:attrNameLst>
                                      </p:cBhvr>
                                      <p:to>
                                        <p:strVal val="visible"/>
                                      </p:to>
                                    </p:set>
                                    <p:animEffect transition="in" filter="fade">
                                      <p:cBhvr>
                                        <p:cTn id="83" dur="500"/>
                                        <p:tgtEl>
                                          <p:spTgt spid="3339"/>
                                        </p:tgtEl>
                                      </p:cBhvr>
                                    </p:animEffect>
                                  </p:childTnLst>
                                </p:cTn>
                              </p:par>
                              <p:par>
                                <p:cTn id="84" presetID="10" presetClass="entr" presetSubtype="0" fill="hold" nodeType="withEffect">
                                  <p:stCondLst>
                                    <p:cond delay="0"/>
                                  </p:stCondLst>
                                  <p:childTnLst>
                                    <p:set>
                                      <p:cBhvr>
                                        <p:cTn id="85" dur="1" fill="hold">
                                          <p:stCondLst>
                                            <p:cond delay="0"/>
                                          </p:stCondLst>
                                        </p:cTn>
                                        <p:tgtEl>
                                          <p:spTgt spid="3440"/>
                                        </p:tgtEl>
                                        <p:attrNameLst>
                                          <p:attrName>style.visibility</p:attrName>
                                        </p:attrNameLst>
                                      </p:cBhvr>
                                      <p:to>
                                        <p:strVal val="visible"/>
                                      </p:to>
                                    </p:set>
                                    <p:animEffect transition="in" filter="fade">
                                      <p:cBhvr>
                                        <p:cTn id="86" dur="500"/>
                                        <p:tgtEl>
                                          <p:spTgt spid="3440"/>
                                        </p:tgtEl>
                                      </p:cBhvr>
                                    </p:animEffect>
                                  </p:childTnLst>
                                </p:cTn>
                              </p:par>
                              <p:par>
                                <p:cTn id="87" presetID="10" presetClass="entr" presetSubtype="0" fill="hold" nodeType="withEffect">
                                  <p:stCondLst>
                                    <p:cond delay="0"/>
                                  </p:stCondLst>
                                  <p:childTnLst>
                                    <p:set>
                                      <p:cBhvr>
                                        <p:cTn id="88" dur="1" fill="hold">
                                          <p:stCondLst>
                                            <p:cond delay="0"/>
                                          </p:stCondLst>
                                        </p:cTn>
                                        <p:tgtEl>
                                          <p:spTgt spid="3541"/>
                                        </p:tgtEl>
                                        <p:attrNameLst>
                                          <p:attrName>style.visibility</p:attrName>
                                        </p:attrNameLst>
                                      </p:cBhvr>
                                      <p:to>
                                        <p:strVal val="visible"/>
                                      </p:to>
                                    </p:set>
                                    <p:animEffect transition="in" filter="fade">
                                      <p:cBhvr>
                                        <p:cTn id="89" dur="500"/>
                                        <p:tgtEl>
                                          <p:spTgt spid="3541"/>
                                        </p:tgtEl>
                                      </p:cBhvr>
                                    </p:animEffect>
                                  </p:childTnLst>
                                </p:cTn>
                              </p:par>
                              <p:par>
                                <p:cTn id="90" presetID="10" presetClass="entr" presetSubtype="0" fill="hold" nodeType="withEffect">
                                  <p:stCondLst>
                                    <p:cond delay="0"/>
                                  </p:stCondLst>
                                  <p:childTnLst>
                                    <p:set>
                                      <p:cBhvr>
                                        <p:cTn id="91" dur="1" fill="hold">
                                          <p:stCondLst>
                                            <p:cond delay="0"/>
                                          </p:stCondLst>
                                        </p:cTn>
                                        <p:tgtEl>
                                          <p:spTgt spid="3642"/>
                                        </p:tgtEl>
                                        <p:attrNameLst>
                                          <p:attrName>style.visibility</p:attrName>
                                        </p:attrNameLst>
                                      </p:cBhvr>
                                      <p:to>
                                        <p:strVal val="visible"/>
                                      </p:to>
                                    </p:set>
                                    <p:animEffect transition="in" filter="fade">
                                      <p:cBhvr>
                                        <p:cTn id="92" dur="400"/>
                                        <p:tgtEl>
                                          <p:spTgt spid="3642"/>
                                        </p:tgtEl>
                                      </p:cBhvr>
                                    </p:animEffect>
                                  </p:childTnLst>
                                </p:cTn>
                              </p:par>
                              <p:par>
                                <p:cTn id="93" presetID="10" presetClass="entr" presetSubtype="0" fill="hold" nodeType="withEffect">
                                  <p:stCondLst>
                                    <p:cond delay="0"/>
                                  </p:stCondLst>
                                  <p:childTnLst>
                                    <p:set>
                                      <p:cBhvr>
                                        <p:cTn id="94" dur="1" fill="hold">
                                          <p:stCondLst>
                                            <p:cond delay="0"/>
                                          </p:stCondLst>
                                        </p:cTn>
                                        <p:tgtEl>
                                          <p:spTgt spid="3743"/>
                                        </p:tgtEl>
                                        <p:attrNameLst>
                                          <p:attrName>style.visibility</p:attrName>
                                        </p:attrNameLst>
                                      </p:cBhvr>
                                      <p:to>
                                        <p:strVal val="visible"/>
                                      </p:to>
                                    </p:set>
                                    <p:animEffect transition="in" filter="fade">
                                      <p:cBhvr>
                                        <p:cTn id="95" dur="500"/>
                                        <p:tgtEl>
                                          <p:spTgt spid="3743"/>
                                        </p:tgtEl>
                                      </p:cBhvr>
                                    </p:animEffect>
                                  </p:childTnLst>
                                </p:cTn>
                              </p:par>
                            </p:childTnLst>
                          </p:cTn>
                        </p:par>
                        <p:par>
                          <p:cTn id="96" fill="hold">
                            <p:stCondLst>
                              <p:cond delay="6500"/>
                            </p:stCondLst>
                            <p:childTnLst>
                              <p:par>
                                <p:cTn id="97" presetID="1" presetClass="entr" presetSubtype="0" fill="hold" grpId="0" nodeType="afterEffect">
                                  <p:stCondLst>
                                    <p:cond delay="0"/>
                                  </p:stCondLst>
                                  <p:childTnLst>
                                    <p:set>
                                      <p:cBhvr>
                                        <p:cTn id="9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r>
              <a:rPr lang="en-US" dirty="0" smtClean="0"/>
              <a:t>Creating a Bootstrap Sample:</a:t>
            </a:r>
            <a:br>
              <a:rPr lang="en-US" dirty="0" smtClean="0"/>
            </a:br>
            <a:r>
              <a:rPr lang="en-US" dirty="0" smtClean="0"/>
              <a:t>Class Activity?</a:t>
            </a:r>
            <a:endParaRPr lang="en-US" dirty="0"/>
          </a:p>
        </p:txBody>
      </p:sp>
      <p:sp>
        <p:nvSpPr>
          <p:cNvPr id="6" name="TextBox 5"/>
          <p:cNvSpPr txBox="1"/>
          <p:nvPr/>
        </p:nvSpPr>
        <p:spPr>
          <a:xfrm>
            <a:off x="685800" y="1676400"/>
            <a:ext cx="8153400" cy="2185214"/>
          </a:xfrm>
          <a:prstGeom prst="rect">
            <a:avLst/>
          </a:prstGeom>
          <a:solidFill>
            <a:srgbClr val="FFFF99"/>
          </a:solidFill>
        </p:spPr>
        <p:txBody>
          <a:bodyPr wrap="square" rtlCol="0">
            <a:spAutoFit/>
          </a:bodyPr>
          <a:lstStyle/>
          <a:p>
            <a:pPr algn="ctr"/>
            <a:r>
              <a:rPr lang="en-US" sz="3200" dirty="0" smtClean="0"/>
              <a:t>What proportion of Reese’s Pieces are orange?</a:t>
            </a:r>
          </a:p>
          <a:p>
            <a:pPr algn="ctr"/>
            <a:endParaRPr lang="en-US" sz="2000" dirty="0"/>
          </a:p>
          <a:p>
            <a:pPr algn="ctr"/>
            <a:r>
              <a:rPr lang="en-US" sz="3200" dirty="0" smtClean="0"/>
              <a:t>Original Sample:  52 orange out of 100 pieces </a:t>
            </a:r>
          </a:p>
          <a:p>
            <a:pPr algn="ctr"/>
            <a:endParaRPr lang="en-US" sz="2000" dirty="0"/>
          </a:p>
          <a:p>
            <a:pPr algn="ctr"/>
            <a:r>
              <a:rPr lang="en-US" sz="3200" dirty="0" smtClean="0"/>
              <a:t>How can we create a bootstrap sample?</a:t>
            </a:r>
            <a:endParaRPr lang="en-US" sz="3200" dirty="0"/>
          </a:p>
        </p:txBody>
      </p:sp>
      <p:sp>
        <p:nvSpPr>
          <p:cNvPr id="4" name="TextBox 3"/>
          <p:cNvSpPr txBox="1"/>
          <p:nvPr/>
        </p:nvSpPr>
        <p:spPr>
          <a:xfrm>
            <a:off x="647700" y="4267200"/>
            <a:ext cx="8191500" cy="1815882"/>
          </a:xfrm>
          <a:prstGeom prst="rect">
            <a:avLst/>
          </a:prstGeom>
          <a:solidFill>
            <a:schemeClr val="accent2">
              <a:lumMod val="60000"/>
              <a:lumOff val="40000"/>
            </a:schemeClr>
          </a:solidFill>
        </p:spPr>
        <p:txBody>
          <a:bodyPr wrap="square" rtlCol="0">
            <a:spAutoFit/>
          </a:bodyPr>
          <a:lstStyle/>
          <a:p>
            <a:pPr marL="457200" indent="-457200">
              <a:buFont typeface="Arial" pitchFamily="34" charset="0"/>
              <a:buChar char="•"/>
            </a:pPr>
            <a:r>
              <a:rPr lang="en-US" sz="2800" dirty="0" smtClean="0"/>
              <a:t>Select a candy (at random) from the original sample</a:t>
            </a:r>
          </a:p>
          <a:p>
            <a:pPr marL="457200" indent="-457200">
              <a:buFont typeface="Arial" pitchFamily="34" charset="0"/>
              <a:buChar char="•"/>
            </a:pPr>
            <a:r>
              <a:rPr lang="en-US" sz="2800" dirty="0" smtClean="0"/>
              <a:t>Record color (orange or not)</a:t>
            </a:r>
          </a:p>
          <a:p>
            <a:pPr marL="457200" indent="-457200">
              <a:buFont typeface="Arial" pitchFamily="34" charset="0"/>
              <a:buChar char="•"/>
            </a:pPr>
            <a:r>
              <a:rPr lang="en-US" sz="2800" dirty="0" smtClean="0"/>
              <a:t>Put it back, mix and select another</a:t>
            </a:r>
          </a:p>
          <a:p>
            <a:pPr marL="457200" indent="-457200">
              <a:buFont typeface="Arial" pitchFamily="34" charset="0"/>
              <a:buChar char="•"/>
            </a:pPr>
            <a:r>
              <a:rPr lang="en-US" sz="2800" dirty="0" smtClean="0"/>
              <a:t>Repeat until sample size is 100</a:t>
            </a:r>
          </a:p>
        </p:txBody>
      </p:sp>
    </p:spTree>
    <p:extLst>
      <p:ext uri="{BB962C8B-B14F-4D97-AF65-F5344CB8AC3E}">
        <p14:creationId xmlns:p14="http://schemas.microsoft.com/office/powerpoint/2010/main" val="291286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6939"/>
            <a:ext cx="7772400" cy="1143000"/>
          </a:xfrm>
        </p:spPr>
        <p:txBody>
          <a:bodyPr>
            <a:normAutofit/>
          </a:bodyPr>
          <a:lstStyle/>
          <a:p>
            <a:r>
              <a:rPr lang="en-US" dirty="0" smtClean="0"/>
              <a:t>Creating a Bootstrap Distribution</a:t>
            </a:r>
            <a:endParaRPr lang="en-US" dirty="0"/>
          </a:p>
        </p:txBody>
      </p:sp>
      <p:sp>
        <p:nvSpPr>
          <p:cNvPr id="3" name="TextBox 2"/>
          <p:cNvSpPr txBox="1"/>
          <p:nvPr/>
        </p:nvSpPr>
        <p:spPr>
          <a:xfrm>
            <a:off x="304800" y="1865055"/>
            <a:ext cx="8686800" cy="2554545"/>
          </a:xfrm>
          <a:prstGeom prst="rect">
            <a:avLst/>
          </a:prstGeom>
          <a:solidFill>
            <a:schemeClr val="accent2">
              <a:lumMod val="60000"/>
              <a:lumOff val="40000"/>
            </a:schemeClr>
          </a:solidFill>
        </p:spPr>
        <p:txBody>
          <a:bodyPr wrap="square" rtlCol="0">
            <a:spAutoFit/>
          </a:bodyPr>
          <a:lstStyle/>
          <a:p>
            <a:r>
              <a:rPr lang="en-US" sz="3200" dirty="0" smtClean="0"/>
              <a:t>1. Compute a statistic of interest (original sample).</a:t>
            </a:r>
          </a:p>
          <a:p>
            <a:r>
              <a:rPr lang="en-US" sz="3200" dirty="0" smtClean="0"/>
              <a:t>2. Create a new sample with replacement (same </a:t>
            </a:r>
            <a:r>
              <a:rPr lang="en-US" sz="3200" i="1" dirty="0" smtClean="0"/>
              <a:t>n</a:t>
            </a:r>
            <a:r>
              <a:rPr lang="en-US" sz="3200" dirty="0" smtClean="0"/>
              <a:t>).</a:t>
            </a:r>
          </a:p>
          <a:p>
            <a:r>
              <a:rPr lang="en-US" sz="3200" dirty="0" smtClean="0"/>
              <a:t>3. Compute the same statistic for the new sample.</a:t>
            </a:r>
          </a:p>
          <a:p>
            <a:r>
              <a:rPr lang="en-US" sz="3200" dirty="0" smtClean="0"/>
              <a:t>4. Repeat 2 &amp; 3 many times, storing the results. </a:t>
            </a:r>
          </a:p>
          <a:p>
            <a:r>
              <a:rPr lang="en-US" sz="3200" dirty="0" smtClean="0"/>
              <a:t>5. Analyze the distribution of collected statistics.</a:t>
            </a:r>
            <a:endParaRPr lang="en-US" sz="3200" dirty="0"/>
          </a:p>
        </p:txBody>
      </p:sp>
      <p:sp>
        <p:nvSpPr>
          <p:cNvPr id="4" name="TextBox 3"/>
          <p:cNvSpPr txBox="1"/>
          <p:nvPr/>
        </p:nvSpPr>
        <p:spPr>
          <a:xfrm>
            <a:off x="762000" y="4724400"/>
            <a:ext cx="7848600" cy="646331"/>
          </a:xfrm>
          <a:prstGeom prst="rect">
            <a:avLst/>
          </a:prstGeom>
          <a:noFill/>
        </p:spPr>
        <p:txBody>
          <a:bodyPr wrap="square" rtlCol="0">
            <a:spAutoFit/>
          </a:bodyPr>
          <a:lstStyle/>
          <a:p>
            <a:r>
              <a:rPr lang="en-US" sz="3600" dirty="0" smtClean="0"/>
              <a:t>Time for some technology…</a:t>
            </a:r>
            <a:endParaRPr lang="en-US" sz="3600" dirty="0"/>
          </a:p>
        </p:txBody>
      </p:sp>
    </p:spTree>
    <p:extLst>
      <p:ext uri="{BB962C8B-B14F-4D97-AF65-F5344CB8AC3E}">
        <p14:creationId xmlns:p14="http://schemas.microsoft.com/office/powerpoint/2010/main" val="39591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Bootstrap Proportion Applet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 y="1371600"/>
            <a:ext cx="9104313"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1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Atlanta Commutes</a:t>
            </a:r>
            <a:endParaRPr lang="en-US" dirty="0"/>
          </a:p>
        </p:txBody>
      </p:sp>
      <p:sp>
        <p:nvSpPr>
          <p:cNvPr id="3" name="TextBox 2"/>
          <p:cNvSpPr txBox="1"/>
          <p:nvPr/>
        </p:nvSpPr>
        <p:spPr>
          <a:xfrm>
            <a:off x="390525" y="2699455"/>
            <a:ext cx="7762875" cy="954107"/>
          </a:xfrm>
          <a:prstGeom prst="rect">
            <a:avLst/>
          </a:prstGeom>
          <a:noFill/>
        </p:spPr>
        <p:txBody>
          <a:bodyPr wrap="square" rtlCol="0">
            <a:spAutoFit/>
          </a:bodyPr>
          <a:lstStyle/>
          <a:p>
            <a:r>
              <a:rPr lang="en-US" sz="2800" dirty="0" smtClean="0"/>
              <a:t>Data: The American Housing Survey (AHS) collected data from Atlanta in 2004. </a:t>
            </a:r>
          </a:p>
        </p:txBody>
      </p:sp>
      <p:sp>
        <p:nvSpPr>
          <p:cNvPr id="4" name="TextBox 3"/>
          <p:cNvSpPr txBox="1"/>
          <p:nvPr/>
        </p:nvSpPr>
        <p:spPr>
          <a:xfrm>
            <a:off x="546753" y="1295400"/>
            <a:ext cx="7965649" cy="1200329"/>
          </a:xfrm>
          <a:prstGeom prst="rect">
            <a:avLst/>
          </a:prstGeom>
          <a:solidFill>
            <a:schemeClr val="accent2">
              <a:lumMod val="60000"/>
              <a:lumOff val="40000"/>
            </a:schemeClr>
          </a:solidFill>
        </p:spPr>
        <p:txBody>
          <a:bodyPr wrap="square" rtlCol="0">
            <a:spAutoFit/>
          </a:bodyPr>
          <a:lstStyle/>
          <a:p>
            <a:r>
              <a:rPr lang="en-US" sz="3600" i="1" dirty="0" smtClean="0"/>
              <a:t>What’s the mean commute time for workers in metropolitan Atlanta? </a:t>
            </a:r>
            <a:endParaRPr lang="en-US" sz="3600" i="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3342" y="3348377"/>
            <a:ext cx="3982375"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85" y="3690243"/>
            <a:ext cx="3997692" cy="2798384"/>
          </a:xfrm>
          <a:prstGeom prst="rect">
            <a:avLst/>
          </a:prstGeom>
        </p:spPr>
      </p:pic>
    </p:spTree>
    <p:extLst>
      <p:ext uri="{BB962C8B-B14F-4D97-AF65-F5344CB8AC3E}">
        <p14:creationId xmlns:p14="http://schemas.microsoft.com/office/powerpoint/2010/main" val="200047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402211"/>
            <a:ext cx="8436989" cy="1143000"/>
          </a:xfrm>
        </p:spPr>
        <p:txBody>
          <a:bodyPr/>
          <a:lstStyle/>
          <a:p>
            <a:r>
              <a:rPr lang="en-US" dirty="0" smtClean="0"/>
              <a:t>Sample of n=500 Atlanta Commutes</a:t>
            </a:r>
            <a:endParaRPr lang="en-US" dirty="0"/>
          </a:p>
        </p:txBody>
      </p:sp>
      <p:sp>
        <p:nvSpPr>
          <p:cNvPr id="5" name="TextBox 4"/>
          <p:cNvSpPr txBox="1"/>
          <p:nvPr/>
        </p:nvSpPr>
        <p:spPr>
          <a:xfrm>
            <a:off x="1143000" y="5181600"/>
            <a:ext cx="7239000" cy="769441"/>
          </a:xfrm>
          <a:prstGeom prst="rect">
            <a:avLst/>
          </a:prstGeom>
          <a:solidFill>
            <a:srgbClr val="FFFF99"/>
          </a:solidFill>
        </p:spPr>
        <p:txBody>
          <a:bodyPr wrap="square" rtlCol="0">
            <a:spAutoFit/>
          </a:bodyPr>
          <a:lstStyle/>
          <a:p>
            <a:r>
              <a:rPr lang="en-US" sz="4400" dirty="0" smtClean="0">
                <a:solidFill>
                  <a:schemeClr val="tx1"/>
                </a:solidFill>
              </a:rPr>
              <a:t>Where might the “true” </a:t>
            </a:r>
            <a:r>
              <a:rPr lang="el-GR" sz="4400" dirty="0" smtClean="0">
                <a:solidFill>
                  <a:schemeClr val="tx1"/>
                </a:solidFill>
              </a:rPr>
              <a:t>μ</a:t>
            </a:r>
            <a:r>
              <a:rPr lang="en-US" sz="4400" dirty="0" smtClean="0">
                <a:solidFill>
                  <a:schemeClr val="tx1"/>
                </a:solidFill>
              </a:rPr>
              <a:t> be?</a:t>
            </a:r>
            <a:endParaRPr lang="en-US" sz="44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732"/>
            <a:ext cx="8553450" cy="351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191000" y="1676400"/>
                <a:ext cx="3930978" cy="1754326"/>
              </a:xfrm>
              <a:prstGeom prst="rect">
                <a:avLst/>
              </a:prstGeom>
              <a:noFill/>
            </p:spPr>
            <p:txBody>
              <a:bodyPr wrap="square" rtlCol="0">
                <a:spAutoFit/>
              </a:bodyPr>
              <a:lstStyle/>
              <a:p>
                <a:r>
                  <a:rPr lang="en-US" sz="3600" i="1" dirty="0" smtClean="0"/>
                  <a:t>n </a:t>
                </a:r>
                <a:r>
                  <a:rPr lang="en-US" sz="3600" dirty="0" smtClean="0"/>
                  <a:t>= 500</a:t>
                </a:r>
              </a:p>
              <a:p>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m:t>
                    </m:r>
                  </m:oMath>
                </a14:m>
                <a:r>
                  <a:rPr lang="en-US" sz="3600" dirty="0" smtClean="0"/>
                  <a:t>29.11 minutes</a:t>
                </a:r>
              </a:p>
              <a:p>
                <a:r>
                  <a:rPr lang="en-US" sz="3600" dirty="0" smtClean="0"/>
                  <a:t>s  = 20.72 minutes</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191000" y="1676400"/>
                <a:ext cx="3930978" cy="1754326"/>
              </a:xfrm>
              <a:prstGeom prst="rect">
                <a:avLst/>
              </a:prstGeom>
              <a:blipFill rotWithShape="1">
                <a:blip r:embed="rId4" cstate="print"/>
                <a:stretch>
                  <a:fillRect l="-4814" t="-5208" b="-12153"/>
                </a:stretch>
              </a:blipFill>
            </p:spPr>
            <p:txBody>
              <a:bodyPr/>
              <a:lstStyle/>
              <a:p>
                <a:r>
                  <a:rPr lang="en-US">
                    <a:noFill/>
                  </a:rPr>
                  <a:t> </a:t>
                </a:r>
              </a:p>
            </p:txBody>
          </p:sp>
        </mc:Fallback>
      </mc:AlternateContent>
    </p:spTree>
    <p:extLst>
      <p:ext uri="{BB962C8B-B14F-4D97-AF65-F5344CB8AC3E}">
        <p14:creationId xmlns:p14="http://schemas.microsoft.com/office/powerpoint/2010/main" val="8455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Lock</a:t>
            </a:r>
            <a:r>
              <a:rPr lang="en-US" baseline="30000" dirty="0" smtClean="0"/>
              <a:t>5</a:t>
            </a:r>
            <a:r>
              <a:rPr lang="en-US" dirty="0" smtClean="0"/>
              <a:t> Team</a:t>
            </a:r>
            <a:endParaRPr lang="en-US"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00198"/>
            <a:ext cx="8959958" cy="45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447800" y="5410200"/>
            <a:ext cx="1676400" cy="6096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
        <p:nvSpPr>
          <p:cNvPr id="6" name="Rounded Rectangular Callout 5"/>
          <p:cNvSpPr/>
          <p:nvPr/>
        </p:nvSpPr>
        <p:spPr>
          <a:xfrm>
            <a:off x="2286000" y="1295398"/>
            <a:ext cx="1676400" cy="609600"/>
          </a:xfrm>
          <a:prstGeom prst="wedgeRoundRectCallout">
            <a:avLst>
              <a:gd name="adj1" fmla="val 42171"/>
              <a:gd name="adj2" fmla="val 1310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7" name="Rounded Rectangular Callout 6"/>
          <p:cNvSpPr/>
          <p:nvPr/>
        </p:nvSpPr>
        <p:spPr>
          <a:xfrm>
            <a:off x="4346928" y="4800600"/>
            <a:ext cx="1825269" cy="609600"/>
          </a:xfrm>
          <a:prstGeom prst="wedgeRoundRectCallout">
            <a:avLst>
              <a:gd name="adj1" fmla="val 44595"/>
              <a:gd name="adj2" fmla="val -1157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 Chapel Hill</a:t>
            </a:r>
            <a:endParaRPr lang="en-US" dirty="0"/>
          </a:p>
        </p:txBody>
      </p:sp>
      <p:sp>
        <p:nvSpPr>
          <p:cNvPr id="8" name="Rounded Rectangular Callout 7"/>
          <p:cNvSpPr/>
          <p:nvPr/>
        </p:nvSpPr>
        <p:spPr>
          <a:xfrm>
            <a:off x="7391400" y="1752598"/>
            <a:ext cx="1600200" cy="609600"/>
          </a:xfrm>
          <a:prstGeom prst="wedgeRoundRectCallout">
            <a:avLst>
              <a:gd name="adj1" fmla="val 7860"/>
              <a:gd name="adj2" fmla="val 2036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Tree>
    <p:extLst>
      <p:ext uri="{BB962C8B-B14F-4D97-AF65-F5344CB8AC3E}">
        <p14:creationId xmlns:p14="http://schemas.microsoft.com/office/powerpoint/2010/main" val="10601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Atlanta Commutes – Original Sample</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271238" y="838200"/>
            <a:ext cx="6411952" cy="596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00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Atlanta Commutes: Simulated Population</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271238" y="838200"/>
            <a:ext cx="6411952" cy="596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57200" y="11430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524000" y="11430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2590800" y="11578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3657600" y="11430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724400" y="11578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867400" y="11578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6934200" y="11578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57200" y="2118732"/>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524000" y="21336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2590800" y="2118732"/>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3657600" y="21336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800600" y="21336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867400" y="21336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7029583" y="2054372"/>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49168" y="3109332"/>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515968" y="31242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2582768" y="3109332"/>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3649568" y="31242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792568" y="31242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859368" y="31242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7021551" y="3044972"/>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82024" y="40386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548824" y="40534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2615624" y="40386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3682424" y="40534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825424" y="40534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892224" y="40534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7054407" y="397424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82024" y="50292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548824" y="50440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2615624" y="50292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3682424" y="50440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825424" y="50440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892224" y="504406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7054407" y="496484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2431" y="2895600"/>
            <a:ext cx="4964151" cy="1200329"/>
          </a:xfrm>
          <a:prstGeom prst="rect">
            <a:avLst/>
          </a:prstGeom>
          <a:noFill/>
        </p:spPr>
        <p:txBody>
          <a:bodyPr wrap="square" rtlCol="0">
            <a:spAutoFit/>
          </a:bodyPr>
          <a:lstStyle/>
          <a:p>
            <a:pPr algn="ctr"/>
            <a:r>
              <a:rPr lang="en-US" sz="3600" b="1" dirty="0" smtClean="0">
                <a:ln>
                  <a:solidFill>
                    <a:schemeClr val="tx1"/>
                  </a:solidFill>
                </a:ln>
                <a:solidFill>
                  <a:srgbClr val="FFFF00"/>
                </a:solidFill>
              </a:rPr>
              <a:t>Sample from this “population”</a:t>
            </a:r>
            <a:endParaRPr lang="en-US" sz="3600" b="1" dirty="0">
              <a:ln>
                <a:solidFill>
                  <a:schemeClr val="tx1"/>
                </a:solidFill>
              </a:ln>
              <a:solidFill>
                <a:srgbClr val="FFFF00"/>
              </a:solidFill>
            </a:endParaRPr>
          </a:p>
        </p:txBody>
      </p:sp>
      <p:pic>
        <p:nvPicPr>
          <p:cNvPr id="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33400" y="600986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1600200" y="602472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2667000" y="600986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3733800" y="602472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4876800" y="602472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5943600" y="6024728"/>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2" t="12757" r="10142" b="16055"/>
          <a:stretch/>
        </p:blipFill>
        <p:spPr bwMode="auto">
          <a:xfrm>
            <a:off x="7105783" y="5945500"/>
            <a:ext cx="1307214" cy="12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20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3.46945E-18 C -0.00451 -0.00556 -0.00938 -0.01088 -0.01476 -0.01459 C -0.025 -0.03426 -0.02396 -0.03079 -0.03663 -0.04561 C -0.04132 -0.05116 -0.04601 -0.05695 -0.05 -0.06343 C -0.05174 -0.06621 -0.05313 -0.06922 -0.05503 -0.07153 C -0.0599 -0.07732 -0.0658 -0.08102 -0.07083 -0.08635 C -0.075 -0.09051 -0.08003 -0.09352 -0.08299 -0.09931 C -0.08385 -0.10093 -0.0842 -0.10301 -0.08542 -0.10417 C -0.08941 -0.10834 -0.09444 -0.11042 -0.09878 -0.11389 C -0.10816 -0.12987 -0.12222 -0.14028 -0.13299 -0.15463 C -0.14132 -0.16574 -0.14896 -0.17755 -0.15747 -0.18866 C -0.15972 -0.19167 -0.16701 -0.1963 -0.16979 -0.2 C -0.17326 -0.2051 -0.17465 -0.21343 -0.17934 -0.21644 C -0.19028 -0.22385 -0.19896 -0.23473 -0.20868 -0.24399 C -0.21285 -0.24792 -0.21615 -0.25394 -0.22083 -0.25695 C -0.23576 -0.2669 -0.25017 -0.27778 -0.26597 -0.28473 C -0.27135 -0.2919 -0.27778 -0.2919 -0.28542 -0.29445 C -0.29045 -0.29607 -0.29531 -0.3 -0.3 -0.30255 C -0.30799 -0.30695 -0.3184 -0.31158 -0.32691 -0.31389 C -0.3309 -0.31737 -0.33472 -0.31783 -0.33906 -0.32037 C -0.34583 -0.32431 -0.35226 -0.33125 -0.35747 -0.3382 " pathEditMode="relative" ptsTypes="ffffffffffffffffffffA">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53" presetClass="exit" presetSubtype="32" fill="hold" nodeType="afterEffect">
                                  <p:stCondLst>
                                    <p:cond delay="0"/>
                                  </p:stCondLst>
                                  <p:childTnLst>
                                    <p:anim calcmode="lin" valueType="num">
                                      <p:cBhvr>
                                        <p:cTn id="9" dur="500"/>
                                        <p:tgtEl>
                                          <p:spTgt spid="1026"/>
                                        </p:tgtEl>
                                        <p:attrNameLst>
                                          <p:attrName>ppt_w</p:attrName>
                                        </p:attrNameLst>
                                      </p:cBhvr>
                                      <p:tavLst>
                                        <p:tav tm="0">
                                          <p:val>
                                            <p:strVal val="ppt_w"/>
                                          </p:val>
                                        </p:tav>
                                        <p:tav tm="100000">
                                          <p:val>
                                            <p:fltVal val="0"/>
                                          </p:val>
                                        </p:tav>
                                      </p:tavLst>
                                    </p:anim>
                                    <p:anim calcmode="lin" valueType="num">
                                      <p:cBhvr>
                                        <p:cTn id="10" dur="500"/>
                                        <p:tgtEl>
                                          <p:spTgt spid="1026"/>
                                        </p:tgtEl>
                                        <p:attrNameLst>
                                          <p:attrName>ppt_h</p:attrName>
                                        </p:attrNameLst>
                                      </p:cBhvr>
                                      <p:tavLst>
                                        <p:tav tm="0">
                                          <p:val>
                                            <p:strVal val="ppt_h"/>
                                          </p:val>
                                        </p:tav>
                                        <p:tav tm="100000">
                                          <p:val>
                                            <p:fltVal val="0"/>
                                          </p:val>
                                        </p:tav>
                                      </p:tavLst>
                                    </p:anim>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par>
                                <p:cTn id="95" presetID="10" presetClass="entr" presetSubtype="0" fill="hold"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par>
                          <p:cTn id="101" fill="hold">
                            <p:stCondLst>
                              <p:cond delay="4500"/>
                            </p:stCondLst>
                            <p:childTnLst>
                              <p:par>
                                <p:cTn id="102" presetID="10" presetClass="entr" presetSubtype="0"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500"/>
                                        <p:tgtEl>
                                          <p:spTgt spid="32"/>
                                        </p:tgtEl>
                                      </p:cBhvr>
                                    </p:animEffect>
                                  </p:childTnLst>
                                </p:cTn>
                              </p:par>
                              <p:par>
                                <p:cTn id="105" presetID="10" presetClass="entr" presetSubtype="0"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500"/>
                                        <p:tgtEl>
                                          <p:spTgt spid="33"/>
                                        </p:tgtEl>
                                      </p:cBhvr>
                                    </p:animEffect>
                                  </p:childTnLst>
                                </p:cTn>
                              </p:par>
                              <p:par>
                                <p:cTn id="108" presetID="10" presetClass="entr" presetSubtype="0"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par>
                                <p:cTn id="111" presetID="10" presetClass="entr" presetSubtype="0"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par>
                                <p:cTn id="114" presetID="10" presetClass="entr" presetSubtype="0" fill="hold"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par>
                                <p:cTn id="117" presetID="10"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par>
                                <p:cTn id="120" presetID="10" presetClass="entr" presetSubtype="0"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childTnLst>
                          </p:cTn>
                        </p:par>
                        <p:par>
                          <p:cTn id="123" fill="hold">
                            <p:stCondLst>
                              <p:cond delay="5000"/>
                            </p:stCondLst>
                            <p:childTnLst>
                              <p:par>
                                <p:cTn id="124" presetID="10" presetClass="entr" presetSubtype="0" fill="hold"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par>
                                <p:cTn id="130" presetID="10" presetClass="entr" presetSubtype="0" fill="hold"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par>
                                <p:cTn id="133" presetID="10"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500"/>
                                        <p:tgtEl>
                                          <p:spTgt spid="43"/>
                                        </p:tgtEl>
                                      </p:cBhvr>
                                    </p:animEffect>
                                  </p:childTnLst>
                                </p:cTn>
                              </p:par>
                              <p:par>
                                <p:cTn id="136" presetID="10" presetClass="entr" presetSubtype="0" fill="hold" nodeType="withEffect">
                                  <p:stCondLst>
                                    <p:cond delay="0"/>
                                  </p:stCondLst>
                                  <p:childTnLst>
                                    <p:set>
                                      <p:cBhvr>
                                        <p:cTn id="137" dur="1" fill="hold">
                                          <p:stCondLst>
                                            <p:cond delay="0"/>
                                          </p:stCondLst>
                                        </p:cTn>
                                        <p:tgtEl>
                                          <p:spTgt spid="44"/>
                                        </p:tgtEl>
                                        <p:attrNameLst>
                                          <p:attrName>style.visibility</p:attrName>
                                        </p:attrNameLst>
                                      </p:cBhvr>
                                      <p:to>
                                        <p:strVal val="visible"/>
                                      </p:to>
                                    </p:set>
                                    <p:animEffect transition="in" filter="fade">
                                      <p:cBhvr>
                                        <p:cTn id="138" dur="500"/>
                                        <p:tgtEl>
                                          <p:spTgt spid="44"/>
                                        </p:tgtEl>
                                      </p:cBhvr>
                                    </p:animEffect>
                                  </p:childTnLst>
                                </p:cTn>
                              </p:par>
                              <p:par>
                                <p:cTn id="139" presetID="10" presetClass="entr" presetSubtype="0" fill="hold" nodeType="with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fade">
                                      <p:cBhvr>
                                        <p:cTn id="141" dur="500"/>
                                        <p:tgtEl>
                                          <p:spTgt spid="45"/>
                                        </p:tgtEl>
                                      </p:cBhvr>
                                    </p:animEffect>
                                  </p:childTnLst>
                                </p:cTn>
                              </p:par>
                              <p:par>
                                <p:cTn id="142" presetID="10"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childTnLst>
                          </p:cTn>
                        </p:par>
                        <p:par>
                          <p:cTn id="145" fill="hold">
                            <p:stCondLst>
                              <p:cond delay="5500"/>
                            </p:stCondLst>
                            <p:childTnLst>
                              <p:par>
                                <p:cTn id="146" presetID="10" presetClass="entr" presetSubtype="0" fill="hold" grpId="0" nodeType="afterEffect">
                                  <p:stCondLst>
                                    <p:cond delay="0"/>
                                  </p:stCondLst>
                                  <p:childTnLst>
                                    <p:set>
                                      <p:cBhvr>
                                        <p:cTn id="147" dur="1" fill="hold">
                                          <p:stCondLst>
                                            <p:cond delay="0"/>
                                          </p:stCondLst>
                                        </p:cTn>
                                        <p:tgtEl>
                                          <p:spTgt spid="3"/>
                                        </p:tgtEl>
                                        <p:attrNameLst>
                                          <p:attrName>style.visibility</p:attrName>
                                        </p:attrNameLst>
                                      </p:cBhvr>
                                      <p:to>
                                        <p:strVal val="visible"/>
                                      </p:to>
                                    </p:set>
                                    <p:animEffect transition="in" filter="fade">
                                      <p:cBhvr>
                                        <p:cTn id="1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6939"/>
            <a:ext cx="7772400" cy="1143000"/>
          </a:xfrm>
        </p:spPr>
        <p:txBody>
          <a:bodyPr>
            <a:normAutofit/>
          </a:bodyPr>
          <a:lstStyle/>
          <a:p>
            <a:r>
              <a:rPr lang="en-US" dirty="0" smtClean="0"/>
              <a:t>Creating a Bootstrap Distribution</a:t>
            </a:r>
            <a:endParaRPr lang="en-US" dirty="0"/>
          </a:p>
        </p:txBody>
      </p:sp>
      <p:sp>
        <p:nvSpPr>
          <p:cNvPr id="3" name="TextBox 2"/>
          <p:cNvSpPr txBox="1"/>
          <p:nvPr/>
        </p:nvSpPr>
        <p:spPr>
          <a:xfrm>
            <a:off x="304800" y="1865055"/>
            <a:ext cx="8686800" cy="2554545"/>
          </a:xfrm>
          <a:prstGeom prst="rect">
            <a:avLst/>
          </a:prstGeom>
          <a:solidFill>
            <a:schemeClr val="accent2">
              <a:lumMod val="60000"/>
              <a:lumOff val="40000"/>
            </a:schemeClr>
          </a:solidFill>
        </p:spPr>
        <p:txBody>
          <a:bodyPr wrap="square" rtlCol="0">
            <a:spAutoFit/>
          </a:bodyPr>
          <a:lstStyle/>
          <a:p>
            <a:r>
              <a:rPr lang="en-US" sz="3200" dirty="0" smtClean="0"/>
              <a:t>1. Compute a statistic of interest (original sample).</a:t>
            </a:r>
          </a:p>
          <a:p>
            <a:r>
              <a:rPr lang="en-US" sz="3200" dirty="0" smtClean="0"/>
              <a:t>2. Create a new sample with replacement (same </a:t>
            </a:r>
            <a:r>
              <a:rPr lang="en-US" sz="3200" i="1" dirty="0" smtClean="0"/>
              <a:t>n</a:t>
            </a:r>
            <a:r>
              <a:rPr lang="en-US" sz="3200" dirty="0" smtClean="0"/>
              <a:t>).</a:t>
            </a:r>
          </a:p>
          <a:p>
            <a:r>
              <a:rPr lang="en-US" sz="3200" dirty="0" smtClean="0"/>
              <a:t>3. Compute the same statistic for the new sample.</a:t>
            </a:r>
          </a:p>
          <a:p>
            <a:r>
              <a:rPr lang="en-US" sz="3200" dirty="0" smtClean="0"/>
              <a:t>4. Repeat 2 &amp; 3 many times, storing the results. </a:t>
            </a:r>
          </a:p>
          <a:p>
            <a:r>
              <a:rPr lang="en-US" sz="3200" dirty="0" smtClean="0"/>
              <a:t>5. Analyze the distribution of collected statistics.</a:t>
            </a:r>
            <a:endParaRPr lang="en-US" sz="3200" dirty="0"/>
          </a:p>
        </p:txBody>
      </p:sp>
      <p:sp>
        <p:nvSpPr>
          <p:cNvPr id="4" name="TextBox 3"/>
          <p:cNvSpPr txBox="1"/>
          <p:nvPr/>
        </p:nvSpPr>
        <p:spPr>
          <a:xfrm>
            <a:off x="762000" y="4724400"/>
            <a:ext cx="7848600" cy="646331"/>
          </a:xfrm>
          <a:prstGeom prst="rect">
            <a:avLst/>
          </a:prstGeom>
          <a:noFill/>
        </p:spPr>
        <p:txBody>
          <a:bodyPr wrap="square" rtlCol="0">
            <a:spAutoFit/>
          </a:bodyPr>
          <a:lstStyle/>
          <a:p>
            <a:r>
              <a:rPr lang="en-US" sz="3600" dirty="0" smtClean="0"/>
              <a:t>Time for some technology…</a:t>
            </a:r>
            <a:endParaRPr lang="en-US" sz="3600" dirty="0"/>
          </a:p>
        </p:txBody>
      </p:sp>
    </p:spTree>
    <p:extLst>
      <p:ext uri="{BB962C8B-B14F-4D97-AF65-F5344CB8AC3E}">
        <p14:creationId xmlns:p14="http://schemas.microsoft.com/office/powerpoint/2010/main" val="1690932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Bootstrap Distribution of 1000 Atlanta Commute Means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14400" y="5816025"/>
                <a:ext cx="3314700" cy="584775"/>
              </a:xfrm>
              <a:prstGeom prst="rect">
                <a:avLst/>
              </a:prstGeom>
              <a:noFill/>
            </p:spPr>
            <p:txBody>
              <a:bodyPr wrap="square" rtlCol="0">
                <a:spAutoFit/>
              </a:bodyPr>
              <a:lstStyle/>
              <a:p>
                <a:r>
                  <a:rPr lang="en-US" sz="3200" dirty="0" smtClean="0"/>
                  <a:t>Mean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’s=29.09</a:t>
                </a: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5816025"/>
                <a:ext cx="3314700" cy="584775"/>
              </a:xfrm>
              <a:prstGeom prst="rect">
                <a:avLst/>
              </a:prstGeom>
              <a:blipFill rotWithShape="1">
                <a:blip r:embed="rId3" cstate="print"/>
                <a:stretch>
                  <a:fillRect l="-4596" t="-12500" r="-2941"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42986" y="5791200"/>
                <a:ext cx="3619500" cy="584775"/>
              </a:xfrm>
              <a:prstGeom prst="rect">
                <a:avLst/>
              </a:prstGeom>
              <a:noFill/>
            </p:spPr>
            <p:txBody>
              <a:bodyPr wrap="square" rtlCol="0">
                <a:spAutoFit/>
              </a:bodyPr>
              <a:lstStyle/>
              <a:p>
                <a:r>
                  <a:rPr lang="en-US" sz="3200" dirty="0" smtClean="0"/>
                  <a:t>Std. </a:t>
                </a:r>
                <a:r>
                  <a:rPr lang="en-US" sz="3200" dirty="0" err="1" smtClean="0"/>
                  <a:t>dev</a:t>
                </a:r>
                <a:r>
                  <a:rPr lang="en-US" sz="3200" dirty="0" smtClean="0"/>
                  <a:t>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’s=0.93</a:t>
                </a:r>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742986" y="5791200"/>
                <a:ext cx="3619500" cy="584775"/>
              </a:xfrm>
              <a:prstGeom prst="rect">
                <a:avLst/>
              </a:prstGeom>
              <a:blipFill rotWithShape="1">
                <a:blip r:embed="rId4" cstate="print"/>
                <a:stretch>
                  <a:fillRect l="-4209" t="-12500" b="-34375"/>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0"/>
            <a:ext cx="8828312" cy="419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Version #1</a:t>
            </a:r>
            <a:endParaRPr lang="en-US" dirty="0"/>
          </a:p>
        </p:txBody>
      </p:sp>
      <p:sp>
        <p:nvSpPr>
          <p:cNvPr id="3" name="TextBox 2"/>
          <p:cNvSpPr txBox="1"/>
          <p:nvPr/>
        </p:nvSpPr>
        <p:spPr>
          <a:xfrm>
            <a:off x="533400" y="1712893"/>
            <a:ext cx="7924800" cy="954107"/>
          </a:xfrm>
          <a:prstGeom prst="rect">
            <a:avLst/>
          </a:prstGeom>
          <a:solidFill>
            <a:srgbClr val="FFFF99"/>
          </a:solidFill>
        </p:spPr>
        <p:txBody>
          <a:bodyPr wrap="square" rtlCol="0">
            <a:spAutoFit/>
          </a:bodyPr>
          <a:lstStyle/>
          <a:p>
            <a:r>
              <a:rPr lang="en-US" sz="2800" dirty="0" smtClean="0"/>
              <a:t>The standard deviation of the bootstrap statistics estimates the </a:t>
            </a:r>
            <a:r>
              <a:rPr lang="en-US" sz="2800" b="1" dirty="0" smtClean="0"/>
              <a:t>standard error </a:t>
            </a:r>
            <a:r>
              <a:rPr lang="en-US" sz="2800" dirty="0" smtClean="0"/>
              <a:t>of the sample statistic.</a:t>
            </a:r>
            <a:endParaRPr lang="en-US" sz="28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Atlanta commute time:</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29.11</m:t>
                      </m:r>
                      <m:r>
                        <a:rPr lang="en-US" sz="3600" i="1" dirty="0" smtClean="0">
                          <a:latin typeface="Cambria Math"/>
                          <a:ea typeface="Cambria Math"/>
                        </a:rPr>
                        <m:t>±</m:t>
                      </m:r>
                      <m:r>
                        <a:rPr lang="en-US" sz="3600" b="0" i="1" dirty="0" smtClean="0">
                          <a:latin typeface="Cambria Math"/>
                          <a:ea typeface="Cambria Math"/>
                        </a:rPr>
                        <m:t>2∙0.93=29.11±1.86=(27.25, 30.97)</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92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Assessment</a:t>
            </a:r>
            <a:endParaRPr lang="en-US" dirty="0"/>
          </a:p>
        </p:txBody>
      </p:sp>
      <p:sp>
        <p:nvSpPr>
          <p:cNvPr id="3" name="TextBox 2"/>
          <p:cNvSpPr txBox="1"/>
          <p:nvPr/>
        </p:nvSpPr>
        <p:spPr>
          <a:xfrm>
            <a:off x="381000" y="1447800"/>
            <a:ext cx="8305800" cy="2062103"/>
          </a:xfrm>
          <a:prstGeom prst="rect">
            <a:avLst/>
          </a:prstGeom>
          <a:noFill/>
        </p:spPr>
        <p:txBody>
          <a:bodyPr wrap="square" rtlCol="0">
            <a:spAutoFit/>
          </a:bodyPr>
          <a:lstStyle/>
          <a:p>
            <a:r>
              <a:rPr lang="en-US" sz="3200" b="1" dirty="0" smtClean="0"/>
              <a:t>HW assignment </a:t>
            </a:r>
            <a:r>
              <a:rPr lang="en-US" sz="3200" dirty="0" smtClean="0"/>
              <a:t>(after one class on Sept. 29): </a:t>
            </a:r>
          </a:p>
          <a:p>
            <a:r>
              <a:rPr lang="en-US" sz="3200" dirty="0" smtClean="0"/>
              <a:t>Use data from a sample of NHL players to find a confidence interval for the </a:t>
            </a:r>
            <a:r>
              <a:rPr lang="en-US" sz="3200" b="1" i="1" dirty="0" smtClean="0"/>
              <a:t>standard deviation </a:t>
            </a:r>
            <a:r>
              <a:rPr lang="en-US" sz="3200" dirty="0" smtClean="0"/>
              <a:t>of number of penalty minutes. </a:t>
            </a:r>
            <a:endParaRPr lang="en-US" sz="3200" dirty="0"/>
          </a:p>
        </p:txBody>
      </p:sp>
      <p:sp>
        <p:nvSpPr>
          <p:cNvPr id="4" name="TextBox 3"/>
          <p:cNvSpPr txBox="1"/>
          <p:nvPr/>
        </p:nvSpPr>
        <p:spPr>
          <a:xfrm>
            <a:off x="499946" y="3656727"/>
            <a:ext cx="8644054" cy="3046988"/>
          </a:xfrm>
          <a:prstGeom prst="rect">
            <a:avLst/>
          </a:prstGeom>
          <a:noFill/>
        </p:spPr>
        <p:txBody>
          <a:bodyPr wrap="square" rtlCol="0">
            <a:spAutoFit/>
          </a:bodyPr>
          <a:lstStyle/>
          <a:p>
            <a:r>
              <a:rPr lang="en-US" sz="3200" dirty="0" smtClean="0"/>
              <a:t>Results:</a:t>
            </a:r>
          </a:p>
          <a:p>
            <a:r>
              <a:rPr lang="en-US" sz="3200" dirty="0" smtClean="0"/>
              <a:t>  9/26 did everything fine</a:t>
            </a:r>
          </a:p>
          <a:p>
            <a:pPr marL="1031875" indent="-1031875"/>
            <a:r>
              <a:rPr lang="en-US" sz="3200" dirty="0" smtClean="0"/>
              <a:t>  6/26 got a reasonable bootstrap distribution, but messed up the interval, e.g. </a:t>
            </a:r>
            <a:r>
              <a:rPr lang="en-US" sz="3200" dirty="0" err="1" smtClean="0"/>
              <a:t>StdError</a:t>
            </a:r>
            <a:r>
              <a:rPr lang="en-US" sz="3200" dirty="0" smtClean="0"/>
              <a:t>( )</a:t>
            </a:r>
          </a:p>
          <a:p>
            <a:pPr marL="692150" indent="-692150"/>
            <a:r>
              <a:rPr lang="en-US" sz="3200" dirty="0"/>
              <a:t> </a:t>
            </a:r>
            <a:r>
              <a:rPr lang="en-US" sz="3200" dirty="0" smtClean="0"/>
              <a:t> 5/26 had errors in the bootstraps, e.g. n=1000</a:t>
            </a:r>
          </a:p>
          <a:p>
            <a:pPr marL="692150" indent="-692150"/>
            <a:r>
              <a:rPr lang="en-US" sz="3200" dirty="0"/>
              <a:t> </a:t>
            </a:r>
            <a:r>
              <a:rPr lang="en-US" sz="3200" dirty="0" smtClean="0"/>
              <a:t> 6/26 had trouble getting started, e.g. defining s( )</a:t>
            </a:r>
            <a:endParaRPr lang="en-US" sz="3200" dirty="0"/>
          </a:p>
        </p:txBody>
      </p:sp>
    </p:spTree>
    <p:extLst>
      <p:ext uri="{BB962C8B-B14F-4D97-AF65-F5344CB8AC3E}">
        <p14:creationId xmlns:p14="http://schemas.microsoft.com/office/powerpoint/2010/main" val="1807040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06" y="1377017"/>
            <a:ext cx="8452893" cy="374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36" y="1371600"/>
            <a:ext cx="8489764" cy="3781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Version #2</a:t>
            </a:r>
            <a:endParaRPr lang="en-US" dirty="0">
              <a:solidFill>
                <a:srgbClr val="FFFF66"/>
              </a:solidFill>
            </a:endParaRPr>
          </a:p>
        </p:txBody>
      </p:sp>
      <p:cxnSp>
        <p:nvCxnSpPr>
          <p:cNvPr id="9" name="Straight Arrow Connector 8"/>
          <p:cNvCxnSpPr/>
          <p:nvPr/>
        </p:nvCxnSpPr>
        <p:spPr bwMode="auto">
          <a:xfrm>
            <a:off x="2362200" y="2971800"/>
            <a:ext cx="0" cy="1600200"/>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1" name="TextBox 10"/>
          <p:cNvSpPr txBox="1"/>
          <p:nvPr/>
        </p:nvSpPr>
        <p:spPr>
          <a:xfrm>
            <a:off x="1905000" y="2586335"/>
            <a:ext cx="1214651" cy="461665"/>
          </a:xfrm>
          <a:prstGeom prst="rect">
            <a:avLst/>
          </a:prstGeom>
          <a:noFill/>
        </p:spPr>
        <p:txBody>
          <a:bodyPr wrap="square" rtlCol="0">
            <a:spAutoFit/>
          </a:bodyPr>
          <a:lstStyle/>
          <a:p>
            <a:r>
              <a:rPr lang="en-US" sz="2400" dirty="0" smtClean="0">
                <a:solidFill>
                  <a:schemeClr val="tx2"/>
                </a:solidFill>
              </a:rPr>
              <a:t>27.24</a:t>
            </a:r>
            <a:endParaRPr lang="en-US" sz="2400" dirty="0">
              <a:solidFill>
                <a:schemeClr val="tx2"/>
              </a:solidFill>
            </a:endParaRPr>
          </a:p>
        </p:txBody>
      </p:sp>
      <p:cxnSp>
        <p:nvCxnSpPr>
          <p:cNvPr id="16" name="Straight Arrow Connector 15"/>
          <p:cNvCxnSpPr/>
          <p:nvPr/>
        </p:nvCxnSpPr>
        <p:spPr bwMode="auto">
          <a:xfrm>
            <a:off x="6477000" y="3124200"/>
            <a:ext cx="0" cy="1432551"/>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7" name="TextBox 16"/>
          <p:cNvSpPr txBox="1"/>
          <p:nvPr/>
        </p:nvSpPr>
        <p:spPr>
          <a:xfrm>
            <a:off x="6019800" y="2667000"/>
            <a:ext cx="1214651" cy="461665"/>
          </a:xfrm>
          <a:prstGeom prst="rect">
            <a:avLst/>
          </a:prstGeom>
          <a:noFill/>
        </p:spPr>
        <p:txBody>
          <a:bodyPr wrap="square" rtlCol="0">
            <a:spAutoFit/>
          </a:bodyPr>
          <a:lstStyle/>
          <a:p>
            <a:r>
              <a:rPr lang="en-US" sz="2400" dirty="0" smtClean="0">
                <a:solidFill>
                  <a:srgbClr val="002060"/>
                </a:solidFill>
              </a:rPr>
              <a:t>31.03</a:t>
            </a:r>
            <a:endParaRPr lang="en-US" sz="2400" dirty="0">
              <a:solidFill>
                <a:srgbClr val="002060"/>
              </a:solidFill>
            </a:endParaRPr>
          </a:p>
        </p:txBody>
      </p:sp>
      <p:sp>
        <p:nvSpPr>
          <p:cNvPr id="12" name="Oval 11"/>
          <p:cNvSpPr/>
          <p:nvPr/>
        </p:nvSpPr>
        <p:spPr bwMode="auto">
          <a:xfrm>
            <a:off x="3200400" y="3154144"/>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95%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416258" y="2963296"/>
            <a:ext cx="1862918" cy="954107"/>
          </a:xfrm>
          <a:prstGeom prst="rect">
            <a:avLst/>
          </a:prstGeom>
          <a:solidFill>
            <a:schemeClr val="bg1"/>
          </a:solid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20" name="TextBox 19"/>
          <p:cNvSpPr txBox="1"/>
          <p:nvPr/>
        </p:nvSpPr>
        <p:spPr>
          <a:xfrm>
            <a:off x="7162800" y="2910849"/>
            <a:ext cx="1965277" cy="954107"/>
          </a:xfrm>
          <a:prstGeom prst="rect">
            <a:avLst/>
          </a:prstGeom>
          <a:no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3" name="TextBox 2"/>
          <p:cNvSpPr txBox="1"/>
          <p:nvPr/>
        </p:nvSpPr>
        <p:spPr>
          <a:xfrm>
            <a:off x="349435" y="5212140"/>
            <a:ext cx="8489763" cy="1077218"/>
          </a:xfrm>
          <a:prstGeom prst="rect">
            <a:avLst/>
          </a:prstGeom>
          <a:noFill/>
        </p:spPr>
        <p:txBody>
          <a:bodyPr wrap="square" rtlCol="0">
            <a:spAutoFit/>
          </a:bodyPr>
          <a:lstStyle/>
          <a:p>
            <a:r>
              <a:rPr lang="en-US" sz="3200" dirty="0" smtClean="0"/>
              <a:t>For a 95% CI, find the 2.5%-tile and 97.5%-tile in the bootstrap distribution</a:t>
            </a:r>
            <a:endParaRPr lang="en-US" sz="3200" dirty="0"/>
          </a:p>
        </p:txBody>
      </p:sp>
      <p:sp>
        <p:nvSpPr>
          <p:cNvPr id="4" name="TextBox 3"/>
          <p:cNvSpPr txBox="1"/>
          <p:nvPr/>
        </p:nvSpPr>
        <p:spPr>
          <a:xfrm>
            <a:off x="5363570" y="1815152"/>
            <a:ext cx="3562065" cy="523220"/>
          </a:xfrm>
          <a:prstGeom prst="rect">
            <a:avLst/>
          </a:prstGeom>
          <a:noFill/>
        </p:spPr>
        <p:txBody>
          <a:bodyPr wrap="square" rtlCol="0">
            <a:spAutoFit/>
          </a:bodyPr>
          <a:lstStyle/>
          <a:p>
            <a:r>
              <a:rPr lang="en-US" sz="2800" dirty="0" smtClean="0">
                <a:solidFill>
                  <a:schemeClr val="tx1"/>
                </a:solidFill>
              </a:rPr>
              <a:t>95% CI=(27.24,31.03)</a:t>
            </a:r>
            <a:endParaRPr lang="en-US" sz="2800" dirty="0">
              <a:solidFill>
                <a:schemeClr val="tx1"/>
              </a:solidFill>
            </a:endParaRPr>
          </a:p>
        </p:txBody>
      </p:sp>
    </p:spTree>
    <p:extLst>
      <p:ext uri="{BB962C8B-B14F-4D97-AF65-F5344CB8AC3E}">
        <p14:creationId xmlns:p14="http://schemas.microsoft.com/office/powerpoint/2010/main" val="196617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par>
                                <p:cTn id="33" presetID="22" presetClass="entr" presetSubtype="1"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animBg="1"/>
      <p:bldP spid="13" grpId="0" animBg="1"/>
      <p:bldP spid="20"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742" y="1057594"/>
            <a:ext cx="8925635" cy="370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96" y="1059574"/>
            <a:ext cx="8915804" cy="372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2699552" y="2910848"/>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2" name="Title 1"/>
          <p:cNvSpPr>
            <a:spLocks noGrp="1"/>
          </p:cNvSpPr>
          <p:nvPr>
            <p:ph type="title"/>
          </p:nvPr>
        </p:nvSpPr>
        <p:spPr>
          <a:xfrm>
            <a:off x="416259" y="159221"/>
            <a:ext cx="8318308" cy="1143000"/>
          </a:xfrm>
        </p:spPr>
        <p:txBody>
          <a:bodyPr/>
          <a:lstStyle/>
          <a:p>
            <a:r>
              <a:rPr lang="en-US" dirty="0" smtClean="0"/>
              <a:t>90% CI for Mean Atlanta Commute</a:t>
            </a:r>
            <a:endParaRPr lang="en-US" dirty="0"/>
          </a:p>
        </p:txBody>
      </p:sp>
      <p:sp>
        <p:nvSpPr>
          <p:cNvPr id="11" name="TextBox 10"/>
          <p:cNvSpPr txBox="1"/>
          <p:nvPr/>
        </p:nvSpPr>
        <p:spPr>
          <a:xfrm>
            <a:off x="2129050" y="2449183"/>
            <a:ext cx="1214651" cy="461665"/>
          </a:xfrm>
          <a:prstGeom prst="rect">
            <a:avLst/>
          </a:prstGeom>
          <a:noFill/>
        </p:spPr>
        <p:txBody>
          <a:bodyPr wrap="square" rtlCol="0">
            <a:spAutoFit/>
          </a:bodyPr>
          <a:lstStyle/>
          <a:p>
            <a:r>
              <a:rPr lang="en-US" sz="2400" dirty="0" smtClean="0">
                <a:solidFill>
                  <a:srgbClr val="002060"/>
                </a:solidFill>
              </a:rPr>
              <a:t>27.60</a:t>
            </a:r>
            <a:endParaRPr lang="en-US" sz="2400" dirty="0">
              <a:solidFill>
                <a:srgbClr val="002060"/>
              </a:solidFill>
            </a:endParaRPr>
          </a:p>
        </p:txBody>
      </p:sp>
      <p:cxnSp>
        <p:nvCxnSpPr>
          <p:cNvPr id="16" name="Straight Arrow Connector 15"/>
          <p:cNvCxnSpPr/>
          <p:nvPr/>
        </p:nvCxnSpPr>
        <p:spPr bwMode="auto">
          <a:xfrm>
            <a:off x="6096000" y="2910849"/>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7" name="TextBox 16"/>
          <p:cNvSpPr txBox="1"/>
          <p:nvPr/>
        </p:nvSpPr>
        <p:spPr>
          <a:xfrm>
            <a:off x="5638800" y="2486243"/>
            <a:ext cx="1214651" cy="461665"/>
          </a:xfrm>
          <a:prstGeom prst="rect">
            <a:avLst/>
          </a:prstGeom>
          <a:noFill/>
        </p:spPr>
        <p:txBody>
          <a:bodyPr wrap="square" rtlCol="0">
            <a:spAutoFit/>
          </a:bodyPr>
          <a:lstStyle/>
          <a:p>
            <a:r>
              <a:rPr lang="en-US" sz="2400" dirty="0" smtClean="0">
                <a:solidFill>
                  <a:srgbClr val="002060"/>
                </a:solidFill>
              </a:rPr>
              <a:t>30.61</a:t>
            </a:r>
            <a:endParaRPr lang="en-US" sz="2400" dirty="0">
              <a:solidFill>
                <a:srgbClr val="002060"/>
              </a:solidFill>
            </a:endParaRPr>
          </a:p>
        </p:txBody>
      </p:sp>
      <p:sp>
        <p:nvSpPr>
          <p:cNvPr id="12" name="Oval 11"/>
          <p:cNvSpPr/>
          <p:nvPr/>
        </p:nvSpPr>
        <p:spPr bwMode="auto">
          <a:xfrm>
            <a:off x="3124200" y="2717074"/>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90%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228600" y="2743200"/>
            <a:ext cx="1862918" cy="954107"/>
          </a:xfrm>
          <a:prstGeom prst="rect">
            <a:avLst/>
          </a:prstGeom>
          <a:solidFill>
            <a:schemeClr val="bg1"/>
          </a:solid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20" name="TextBox 19"/>
          <p:cNvSpPr txBox="1"/>
          <p:nvPr/>
        </p:nvSpPr>
        <p:spPr>
          <a:xfrm>
            <a:off x="7162800" y="2743200"/>
            <a:ext cx="1856097" cy="954107"/>
          </a:xfrm>
          <a:prstGeom prst="rect">
            <a:avLst/>
          </a:prstGeom>
          <a:no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3" name="TextBox 2"/>
          <p:cNvSpPr txBox="1"/>
          <p:nvPr/>
        </p:nvSpPr>
        <p:spPr>
          <a:xfrm>
            <a:off x="349436" y="5044195"/>
            <a:ext cx="8413564" cy="1077218"/>
          </a:xfrm>
          <a:prstGeom prst="rect">
            <a:avLst/>
          </a:prstGeom>
          <a:noFill/>
        </p:spPr>
        <p:txBody>
          <a:bodyPr wrap="square" rtlCol="0">
            <a:spAutoFit/>
          </a:bodyPr>
          <a:lstStyle/>
          <a:p>
            <a:r>
              <a:rPr lang="en-US" sz="3200" dirty="0" smtClean="0"/>
              <a:t>For a 90% CI, find the 5%-tile and 95%-tile in the bootstrap distribution</a:t>
            </a:r>
            <a:endParaRPr lang="en-US" sz="3200" dirty="0"/>
          </a:p>
        </p:txBody>
      </p:sp>
      <p:sp>
        <p:nvSpPr>
          <p:cNvPr id="18" name="TextBox 17"/>
          <p:cNvSpPr txBox="1"/>
          <p:nvPr/>
        </p:nvSpPr>
        <p:spPr>
          <a:xfrm>
            <a:off x="5363570" y="1610432"/>
            <a:ext cx="3562065" cy="523220"/>
          </a:xfrm>
          <a:prstGeom prst="rect">
            <a:avLst/>
          </a:prstGeom>
          <a:noFill/>
        </p:spPr>
        <p:txBody>
          <a:bodyPr wrap="square" rtlCol="0">
            <a:spAutoFit/>
          </a:bodyPr>
          <a:lstStyle/>
          <a:p>
            <a:r>
              <a:rPr lang="en-US" sz="2800" dirty="0" smtClean="0">
                <a:solidFill>
                  <a:schemeClr val="tx1"/>
                </a:solidFill>
              </a:rPr>
              <a:t>90% CI=(27.60,30.61)</a:t>
            </a:r>
            <a:endParaRPr lang="en-US" sz="2800" dirty="0">
              <a:solidFill>
                <a:schemeClr val="tx1"/>
              </a:solidFill>
            </a:endParaRPr>
          </a:p>
        </p:txBody>
      </p:sp>
    </p:spTree>
    <p:extLst>
      <p:ext uri="{BB962C8B-B14F-4D97-AF65-F5344CB8AC3E}">
        <p14:creationId xmlns:p14="http://schemas.microsoft.com/office/powerpoint/2010/main" val="36118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fade">
                                      <p:cBhvr>
                                        <p:cTn id="4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animBg="1"/>
      <p:bldP spid="13" grpId="0" animBg="1"/>
      <p:bldP spid="2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4" y="1143000"/>
            <a:ext cx="9118026" cy="366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74" y="1143000"/>
            <a:ext cx="9118026" cy="366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6259" y="159221"/>
            <a:ext cx="8318308" cy="1143000"/>
          </a:xfrm>
        </p:spPr>
        <p:txBody>
          <a:bodyPr/>
          <a:lstStyle/>
          <a:p>
            <a:r>
              <a:rPr lang="en-US" dirty="0" smtClean="0"/>
              <a:t>99% CI for Mean Atlanta Commute</a:t>
            </a:r>
            <a:endParaRPr lang="en-US" dirty="0"/>
          </a:p>
        </p:txBody>
      </p:sp>
      <p:sp>
        <p:nvSpPr>
          <p:cNvPr id="11" name="TextBox 10"/>
          <p:cNvSpPr txBox="1"/>
          <p:nvPr/>
        </p:nvSpPr>
        <p:spPr>
          <a:xfrm>
            <a:off x="1219200" y="2449183"/>
            <a:ext cx="1214651" cy="461665"/>
          </a:xfrm>
          <a:prstGeom prst="rect">
            <a:avLst/>
          </a:prstGeom>
          <a:noFill/>
        </p:spPr>
        <p:txBody>
          <a:bodyPr wrap="square" rtlCol="0">
            <a:spAutoFit/>
          </a:bodyPr>
          <a:lstStyle/>
          <a:p>
            <a:r>
              <a:rPr lang="en-US" sz="2400" dirty="0" smtClean="0">
                <a:solidFill>
                  <a:srgbClr val="002060"/>
                </a:solidFill>
              </a:rPr>
              <a:t>26.73</a:t>
            </a:r>
            <a:endParaRPr lang="en-US" sz="2400" dirty="0">
              <a:solidFill>
                <a:srgbClr val="002060"/>
              </a:solidFill>
            </a:endParaRPr>
          </a:p>
        </p:txBody>
      </p:sp>
      <p:sp>
        <p:nvSpPr>
          <p:cNvPr id="17" name="TextBox 16"/>
          <p:cNvSpPr txBox="1"/>
          <p:nvPr/>
        </p:nvSpPr>
        <p:spPr>
          <a:xfrm>
            <a:off x="6858000" y="2486243"/>
            <a:ext cx="1214651" cy="461665"/>
          </a:xfrm>
          <a:prstGeom prst="rect">
            <a:avLst/>
          </a:prstGeom>
          <a:noFill/>
        </p:spPr>
        <p:txBody>
          <a:bodyPr wrap="square" rtlCol="0">
            <a:spAutoFit/>
          </a:bodyPr>
          <a:lstStyle/>
          <a:p>
            <a:r>
              <a:rPr lang="en-US" sz="2400" dirty="0" smtClean="0">
                <a:solidFill>
                  <a:srgbClr val="002060"/>
                </a:solidFill>
              </a:rPr>
              <a:t>31.65</a:t>
            </a:r>
            <a:endParaRPr lang="en-US" sz="2400" dirty="0">
              <a:solidFill>
                <a:srgbClr val="002060"/>
              </a:solidFill>
            </a:endParaRPr>
          </a:p>
        </p:txBody>
      </p:sp>
      <p:sp>
        <p:nvSpPr>
          <p:cNvPr id="12" name="Oval 11"/>
          <p:cNvSpPr/>
          <p:nvPr/>
        </p:nvSpPr>
        <p:spPr bwMode="auto">
          <a:xfrm>
            <a:off x="3124200" y="2717074"/>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99%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76200" y="2963296"/>
            <a:ext cx="1862918" cy="954107"/>
          </a:xfrm>
          <a:prstGeom prst="rect">
            <a:avLst/>
          </a:prstGeom>
          <a:solidFill>
            <a:schemeClr val="bg1"/>
          </a:solidFill>
        </p:spPr>
        <p:txBody>
          <a:bodyPr wrap="square" rtlCol="0">
            <a:spAutoFit/>
          </a:bodyPr>
          <a:lstStyle/>
          <a:p>
            <a:r>
              <a:rPr lang="en-US" sz="2800" dirty="0" smtClean="0">
                <a:solidFill>
                  <a:srgbClr val="FF0000"/>
                </a:solidFill>
              </a:rPr>
              <a:t>Chop 0.5% in each tail</a:t>
            </a:r>
            <a:endParaRPr lang="en-US" sz="2800" dirty="0">
              <a:solidFill>
                <a:srgbClr val="FF0000"/>
              </a:solidFill>
            </a:endParaRPr>
          </a:p>
        </p:txBody>
      </p:sp>
      <p:sp>
        <p:nvSpPr>
          <p:cNvPr id="20" name="TextBox 19"/>
          <p:cNvSpPr txBox="1"/>
          <p:nvPr/>
        </p:nvSpPr>
        <p:spPr>
          <a:xfrm>
            <a:off x="7287903" y="2910849"/>
            <a:ext cx="1856097" cy="954107"/>
          </a:xfrm>
          <a:prstGeom prst="rect">
            <a:avLst/>
          </a:prstGeom>
          <a:noFill/>
        </p:spPr>
        <p:txBody>
          <a:bodyPr wrap="square" rtlCol="0">
            <a:spAutoFit/>
          </a:bodyPr>
          <a:lstStyle/>
          <a:p>
            <a:r>
              <a:rPr lang="en-US" sz="2800" dirty="0" smtClean="0">
                <a:solidFill>
                  <a:srgbClr val="FF0000"/>
                </a:solidFill>
              </a:rPr>
              <a:t>Chop 0.5% in each tail</a:t>
            </a:r>
            <a:endParaRPr lang="en-US" sz="2800" dirty="0">
              <a:solidFill>
                <a:srgbClr val="FF0000"/>
              </a:solidFill>
            </a:endParaRPr>
          </a:p>
        </p:txBody>
      </p:sp>
      <p:sp>
        <p:nvSpPr>
          <p:cNvPr id="3" name="TextBox 2"/>
          <p:cNvSpPr txBox="1"/>
          <p:nvPr/>
        </p:nvSpPr>
        <p:spPr>
          <a:xfrm>
            <a:off x="349435" y="5044195"/>
            <a:ext cx="8576199" cy="1077218"/>
          </a:xfrm>
          <a:prstGeom prst="rect">
            <a:avLst/>
          </a:prstGeom>
          <a:noFill/>
        </p:spPr>
        <p:txBody>
          <a:bodyPr wrap="square" rtlCol="0">
            <a:spAutoFit/>
          </a:bodyPr>
          <a:lstStyle/>
          <a:p>
            <a:r>
              <a:rPr lang="en-US" sz="3200" dirty="0" smtClean="0"/>
              <a:t>For a 99% CI, find the 0.5%-tile and 99.5%-tile in the bootstrap distribution</a:t>
            </a:r>
            <a:endParaRPr lang="en-US" sz="3200" dirty="0"/>
          </a:p>
        </p:txBody>
      </p:sp>
      <p:sp>
        <p:nvSpPr>
          <p:cNvPr id="18" name="TextBox 17"/>
          <p:cNvSpPr txBox="1"/>
          <p:nvPr/>
        </p:nvSpPr>
        <p:spPr>
          <a:xfrm>
            <a:off x="5363570" y="1610432"/>
            <a:ext cx="3562065" cy="523220"/>
          </a:xfrm>
          <a:prstGeom prst="rect">
            <a:avLst/>
          </a:prstGeom>
          <a:noFill/>
        </p:spPr>
        <p:txBody>
          <a:bodyPr wrap="square" rtlCol="0">
            <a:spAutoFit/>
          </a:bodyPr>
          <a:lstStyle/>
          <a:p>
            <a:r>
              <a:rPr lang="en-US" sz="2800" dirty="0" smtClean="0">
                <a:solidFill>
                  <a:schemeClr val="tx1"/>
                </a:solidFill>
              </a:rPr>
              <a:t>99% CI=(26.73,31.65)</a:t>
            </a:r>
            <a:endParaRPr lang="en-US" sz="2800" dirty="0">
              <a:solidFill>
                <a:schemeClr val="tx1"/>
              </a:solidFill>
            </a:endParaRPr>
          </a:p>
        </p:txBody>
      </p:sp>
      <p:cxnSp>
        <p:nvCxnSpPr>
          <p:cNvPr id="9" name="Straight Arrow Connector 8"/>
          <p:cNvCxnSpPr/>
          <p:nvPr/>
        </p:nvCxnSpPr>
        <p:spPr bwMode="auto">
          <a:xfrm>
            <a:off x="1600200" y="2910848"/>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cxnSp>
        <p:nvCxnSpPr>
          <p:cNvPr id="16" name="Straight Arrow Connector 15"/>
          <p:cNvCxnSpPr/>
          <p:nvPr/>
        </p:nvCxnSpPr>
        <p:spPr bwMode="auto">
          <a:xfrm>
            <a:off x="7239000" y="2910846"/>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spTree>
    <p:extLst>
      <p:ext uri="{BB962C8B-B14F-4D97-AF65-F5344CB8AC3E}">
        <p14:creationId xmlns:p14="http://schemas.microsoft.com/office/powerpoint/2010/main" val="30240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500"/>
                                        <p:tgtEl>
                                          <p:spTgt spid="61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fade">
                                      <p:cBhvr>
                                        <p:cTn id="4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animBg="1"/>
      <p:bldP spid="13" grpId="0" animBg="1"/>
      <p:bldP spid="20"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8001000" cy="4093428"/>
          </a:xfrm>
          <a:prstGeom prst="rect">
            <a:avLst/>
          </a:prstGeom>
          <a:noFill/>
        </p:spPr>
        <p:txBody>
          <a:bodyPr wrap="square" rtlCol="0">
            <a:spAutoFit/>
          </a:bodyPr>
          <a:lstStyle/>
          <a:p>
            <a:pPr algn="ctr"/>
            <a:r>
              <a:rPr lang="en-US" sz="4000" b="1" dirty="0" smtClean="0"/>
              <a:t>Bootstrap Confidence Intervals</a:t>
            </a:r>
          </a:p>
          <a:p>
            <a:endParaRPr lang="en-US" sz="4000" dirty="0"/>
          </a:p>
          <a:p>
            <a:r>
              <a:rPr lang="en-US" sz="3600" u="sng" dirty="0" smtClean="0"/>
              <a:t>Version 1 (2 SE)</a:t>
            </a:r>
            <a:r>
              <a:rPr lang="en-US" sz="3600" dirty="0" smtClean="0"/>
              <a:t>:  Great preparation for moving to traditional methods</a:t>
            </a:r>
          </a:p>
          <a:p>
            <a:endParaRPr lang="en-US" sz="3600" dirty="0"/>
          </a:p>
          <a:p>
            <a:r>
              <a:rPr lang="en-US" sz="3600" u="sng" dirty="0" smtClean="0"/>
              <a:t>Version 2 (percentiles)</a:t>
            </a:r>
            <a:r>
              <a:rPr lang="en-US" sz="3600" dirty="0" smtClean="0"/>
              <a:t>:  Great at building understanding of confidence intervals</a:t>
            </a:r>
            <a:endParaRPr lang="en-US" sz="3600" dirty="0"/>
          </a:p>
        </p:txBody>
      </p:sp>
    </p:spTree>
    <p:extLst>
      <p:ext uri="{BB962C8B-B14F-4D97-AF65-F5344CB8AC3E}">
        <p14:creationId xmlns:p14="http://schemas.microsoft.com/office/powerpoint/2010/main" val="1993371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762000" y="1600200"/>
            <a:ext cx="7772400" cy="2923877"/>
          </a:xfrm>
          <a:prstGeom prst="rect">
            <a:avLst/>
          </a:prstGeom>
          <a:noFill/>
          <a:ln>
            <a:solidFill>
              <a:schemeClr val="tx1"/>
            </a:solidFill>
          </a:ln>
        </p:spPr>
        <p:txBody>
          <a:bodyPr wrap="square" rtlCol="0">
            <a:spAutoFit/>
          </a:bodyPr>
          <a:lstStyle/>
          <a:p>
            <a:r>
              <a:rPr lang="en-US" sz="4000" dirty="0" smtClean="0"/>
              <a:t>Can you use your clicker?</a:t>
            </a:r>
          </a:p>
          <a:p>
            <a:r>
              <a:rPr lang="en-US" sz="3600" dirty="0" smtClean="0"/>
              <a:t>     A. Yes</a:t>
            </a:r>
          </a:p>
          <a:p>
            <a:r>
              <a:rPr lang="en-US" sz="3600" dirty="0" smtClean="0"/>
              <a:t>     B.  No</a:t>
            </a:r>
          </a:p>
          <a:p>
            <a:r>
              <a:rPr lang="en-US" sz="3600" dirty="0" smtClean="0"/>
              <a:t>     C.  Not sure</a:t>
            </a:r>
          </a:p>
          <a:p>
            <a:r>
              <a:rPr lang="en-US" sz="3600" dirty="0" smtClean="0"/>
              <a:t>     D.  I don’t have a clicker</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 y="2438400"/>
            <a:ext cx="5029200" cy="4202806"/>
          </a:xfrm>
          <a:prstGeom prst="rect">
            <a:avLst/>
          </a:prstGeom>
          <a:noFill/>
          <a:ln w="9525">
            <a:noFill/>
            <a:miter lim="800000"/>
            <a:headEnd/>
            <a:tailEnd/>
          </a:ln>
        </p:spPr>
      </p:pic>
      <p:sp>
        <p:nvSpPr>
          <p:cNvPr id="4" name="TextBox 3"/>
          <p:cNvSpPr txBox="1"/>
          <p:nvPr/>
        </p:nvSpPr>
        <p:spPr>
          <a:xfrm>
            <a:off x="304800" y="1600200"/>
            <a:ext cx="8229600" cy="584775"/>
          </a:xfrm>
          <a:prstGeom prst="rect">
            <a:avLst/>
          </a:prstGeom>
          <a:noFill/>
        </p:spPr>
        <p:txBody>
          <a:bodyPr wrap="square" rtlCol="0">
            <a:spAutoFit/>
          </a:bodyPr>
          <a:lstStyle/>
          <a:p>
            <a:r>
              <a:rPr lang="en-US" sz="3200" dirty="0" smtClean="0"/>
              <a:t>Ex: NFL uniform “malevolence” vs. Penalty yards</a:t>
            </a:r>
            <a:endParaRPr lang="en-US" sz="3200" dirty="0"/>
          </a:p>
        </p:txBody>
      </p:sp>
      <p:sp>
        <p:nvSpPr>
          <p:cNvPr id="5" name="TextBox 4"/>
          <p:cNvSpPr txBox="1"/>
          <p:nvPr/>
        </p:nvSpPr>
        <p:spPr>
          <a:xfrm>
            <a:off x="5791200" y="3962400"/>
            <a:ext cx="3048000" cy="1754326"/>
          </a:xfrm>
          <a:prstGeom prst="rect">
            <a:avLst/>
          </a:prstGeom>
          <a:noFill/>
        </p:spPr>
        <p:txBody>
          <a:bodyPr wrap="square" rtlCol="0">
            <a:spAutoFit/>
          </a:bodyPr>
          <a:lstStyle/>
          <a:p>
            <a:r>
              <a:rPr lang="en-US" sz="3600" dirty="0" smtClean="0"/>
              <a:t>r = 0.430</a:t>
            </a:r>
          </a:p>
          <a:p>
            <a:r>
              <a:rPr lang="en-US" sz="3600" dirty="0" smtClean="0"/>
              <a:t>Find a 95% CI for correlation</a:t>
            </a:r>
            <a:endParaRPr lang="en-US" sz="3600" dirty="0"/>
          </a:p>
        </p:txBody>
      </p:sp>
      <p:pic>
        <p:nvPicPr>
          <p:cNvPr id="1029" name="Picture 5"/>
          <p:cNvPicPr>
            <a:picLocks noChangeAspect="1" noChangeArrowheads="1"/>
          </p:cNvPicPr>
          <p:nvPr/>
        </p:nvPicPr>
        <p:blipFill>
          <a:blip r:embed="rId4" cstate="print"/>
          <a:srcRect/>
          <a:stretch>
            <a:fillRect/>
          </a:stretch>
        </p:blipFill>
        <p:spPr bwMode="auto">
          <a:xfrm>
            <a:off x="5562600" y="3048000"/>
            <a:ext cx="631285" cy="666750"/>
          </a:xfrm>
          <a:prstGeom prst="rect">
            <a:avLst/>
          </a:prstGeom>
          <a:noFill/>
          <a:ln w="9525">
            <a:noFill/>
            <a:miter lim="800000"/>
            <a:headEnd/>
            <a:tailEnd/>
          </a:ln>
        </p:spPr>
      </p:pic>
      <p:cxnSp>
        <p:nvCxnSpPr>
          <p:cNvPr id="10" name="Straight Arrow Connector 9"/>
          <p:cNvCxnSpPr>
            <a:stCxn id="1029" idx="1"/>
          </p:cNvCxnSpPr>
          <p:nvPr/>
        </p:nvCxnSpPr>
        <p:spPr>
          <a:xfrm rot="10800000" flipV="1">
            <a:off x="5181600" y="3381374"/>
            <a:ext cx="381000" cy="428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5" cstate="print"/>
          <a:srcRect/>
          <a:stretch>
            <a:fillRect/>
          </a:stretch>
        </p:blipFill>
        <p:spPr bwMode="auto">
          <a:xfrm>
            <a:off x="1676400" y="5410200"/>
            <a:ext cx="508878" cy="590550"/>
          </a:xfrm>
          <a:prstGeom prst="rect">
            <a:avLst/>
          </a:prstGeom>
          <a:noFill/>
          <a:ln w="9525">
            <a:noFill/>
            <a:miter lim="800000"/>
            <a:headEnd/>
            <a:tailEnd/>
          </a:ln>
        </p:spPr>
      </p:pic>
      <p:cxnSp>
        <p:nvCxnSpPr>
          <p:cNvPr id="13" name="Straight Arrow Connector 12"/>
          <p:cNvCxnSpPr/>
          <p:nvPr/>
        </p:nvCxnSpPr>
        <p:spPr>
          <a:xfrm rot="10800000" flipV="1">
            <a:off x="1295400" y="5638800"/>
            <a:ext cx="381000" cy="428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78242" y="5853112"/>
            <a:ext cx="3265758" cy="707886"/>
          </a:xfrm>
          <a:prstGeom prst="rect">
            <a:avLst/>
          </a:prstGeom>
          <a:noFill/>
        </p:spPr>
        <p:txBody>
          <a:bodyPr wrap="square" rtlCol="0">
            <a:spAutoFit/>
          </a:bodyPr>
          <a:lstStyle/>
          <a:p>
            <a:r>
              <a:rPr lang="en-US" sz="4000" dirty="0" smtClean="0">
                <a:solidFill>
                  <a:srgbClr val="FF0000"/>
                </a:solidFill>
              </a:rPr>
              <a:t>Try web applet</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855663" y="77787"/>
            <a:ext cx="7637666" cy="6018213"/>
          </a:xfrm>
          <a:prstGeom prst="rect">
            <a:avLst/>
          </a:prstGeom>
          <a:noFill/>
          <a:ln w="9525">
            <a:noFill/>
            <a:miter lim="800000"/>
            <a:headEnd/>
            <a:tailEnd/>
          </a:ln>
        </p:spPr>
      </p:pic>
      <p:sp>
        <p:nvSpPr>
          <p:cNvPr id="2" name="Title 1"/>
          <p:cNvSpPr>
            <a:spLocks noGrp="1"/>
          </p:cNvSpPr>
          <p:nvPr>
            <p:ph type="title"/>
          </p:nvPr>
        </p:nvSpPr>
        <p:spPr>
          <a:xfrm>
            <a:off x="646112" y="0"/>
            <a:ext cx="7988685" cy="947391"/>
          </a:xfrm>
        </p:spPr>
        <p:txBody>
          <a:bodyPr/>
          <a:lstStyle/>
          <a:p>
            <a:endParaRPr lang="en-US"/>
          </a:p>
        </p:txBody>
      </p:sp>
      <p:pic>
        <p:nvPicPr>
          <p:cNvPr id="2051" name="Picture 3"/>
          <p:cNvPicPr>
            <a:picLocks noChangeAspect="1" noChangeArrowheads="1"/>
          </p:cNvPicPr>
          <p:nvPr/>
        </p:nvPicPr>
        <p:blipFill>
          <a:blip r:embed="rId4" cstate="print"/>
          <a:srcRect/>
          <a:stretch>
            <a:fillRect/>
          </a:stretch>
        </p:blipFill>
        <p:spPr bwMode="auto">
          <a:xfrm>
            <a:off x="838200" y="77787"/>
            <a:ext cx="7637666" cy="6018213"/>
          </a:xfrm>
          <a:prstGeom prst="rect">
            <a:avLst/>
          </a:prstGeom>
          <a:noFill/>
          <a:ln w="9525">
            <a:noFill/>
            <a:miter lim="800000"/>
            <a:headEnd/>
            <a:tailEnd/>
          </a:ln>
        </p:spPr>
      </p:pic>
      <p:sp>
        <p:nvSpPr>
          <p:cNvPr id="6" name="TextBox 5"/>
          <p:cNvSpPr txBox="1"/>
          <p:nvPr/>
        </p:nvSpPr>
        <p:spPr>
          <a:xfrm>
            <a:off x="2971800" y="5791200"/>
            <a:ext cx="1066800" cy="461665"/>
          </a:xfrm>
          <a:prstGeom prst="rect">
            <a:avLst/>
          </a:prstGeom>
          <a:solidFill>
            <a:srgbClr val="FFFF99"/>
          </a:solidFill>
        </p:spPr>
        <p:txBody>
          <a:bodyPr wrap="square" rtlCol="0">
            <a:spAutoFit/>
          </a:bodyPr>
          <a:lstStyle/>
          <a:p>
            <a:r>
              <a:rPr lang="en-US" sz="2400" dirty="0" smtClean="0"/>
              <a:t>-0.053</a:t>
            </a:r>
            <a:endParaRPr lang="en-US" sz="2400" dirty="0"/>
          </a:p>
        </p:txBody>
      </p:sp>
      <p:sp>
        <p:nvSpPr>
          <p:cNvPr id="7" name="TextBox 6"/>
          <p:cNvSpPr txBox="1"/>
          <p:nvPr/>
        </p:nvSpPr>
        <p:spPr>
          <a:xfrm>
            <a:off x="7010400" y="5791200"/>
            <a:ext cx="1066800" cy="461665"/>
          </a:xfrm>
          <a:prstGeom prst="rect">
            <a:avLst/>
          </a:prstGeom>
          <a:solidFill>
            <a:srgbClr val="FFFF99"/>
          </a:solidFill>
        </p:spPr>
        <p:txBody>
          <a:bodyPr wrap="square" rtlCol="0">
            <a:spAutoFit/>
          </a:bodyPr>
          <a:lstStyle/>
          <a:p>
            <a:r>
              <a:rPr lang="en-US" sz="2400" dirty="0" smtClean="0"/>
              <a:t>0.729</a:t>
            </a:r>
            <a:endParaRPr lang="en-US" sz="2400" dirty="0"/>
          </a:p>
        </p:txBody>
      </p:sp>
      <p:sp>
        <p:nvSpPr>
          <p:cNvPr id="8" name="TextBox 7"/>
          <p:cNvSpPr txBox="1"/>
          <p:nvPr/>
        </p:nvSpPr>
        <p:spPr>
          <a:xfrm>
            <a:off x="5486400" y="6019800"/>
            <a:ext cx="1066800" cy="461665"/>
          </a:xfrm>
          <a:prstGeom prst="rect">
            <a:avLst/>
          </a:prstGeom>
          <a:solidFill>
            <a:schemeClr val="accent2">
              <a:lumMod val="40000"/>
              <a:lumOff val="60000"/>
            </a:schemeClr>
          </a:solidFill>
        </p:spPr>
        <p:txBody>
          <a:bodyPr wrap="square" rtlCol="0">
            <a:spAutoFit/>
          </a:bodyPr>
          <a:lstStyle/>
          <a:p>
            <a:r>
              <a:rPr lang="en-US" sz="2400" dirty="0" smtClean="0"/>
              <a:t>0.430</a:t>
            </a:r>
            <a:endParaRPr lang="en-US" sz="2400" dirty="0"/>
          </a:p>
        </p:txBody>
      </p:sp>
      <p:cxnSp>
        <p:nvCxnSpPr>
          <p:cNvPr id="10" name="Straight Arrow Connector 9"/>
          <p:cNvCxnSpPr>
            <a:stCxn id="8" idx="0"/>
          </p:cNvCxnSpPr>
          <p:nvPr/>
        </p:nvCxnSpPr>
        <p:spPr>
          <a:xfrm rot="5400000" flipH="1" flipV="1">
            <a:off x="5829300" y="58293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Version #3</a:t>
            </a:r>
            <a:endParaRPr lang="en-US" dirty="0"/>
          </a:p>
        </p:txBody>
      </p:sp>
      <p:sp>
        <p:nvSpPr>
          <p:cNvPr id="15" name="TextBox 14"/>
          <p:cNvSpPr txBox="1"/>
          <p:nvPr/>
        </p:nvSpPr>
        <p:spPr>
          <a:xfrm>
            <a:off x="1676400" y="2743200"/>
            <a:ext cx="1066800" cy="461665"/>
          </a:xfrm>
          <a:prstGeom prst="rect">
            <a:avLst/>
          </a:prstGeom>
          <a:solidFill>
            <a:srgbClr val="FFFF99"/>
          </a:solidFill>
        </p:spPr>
        <p:txBody>
          <a:bodyPr wrap="square" rtlCol="0">
            <a:spAutoFit/>
          </a:bodyPr>
          <a:lstStyle/>
          <a:p>
            <a:r>
              <a:rPr lang="en-US" sz="2400" dirty="0" smtClean="0"/>
              <a:t>-0.053</a:t>
            </a:r>
            <a:endParaRPr lang="en-US" sz="2400" dirty="0"/>
          </a:p>
        </p:txBody>
      </p:sp>
      <p:sp>
        <p:nvSpPr>
          <p:cNvPr id="16" name="TextBox 15"/>
          <p:cNvSpPr txBox="1"/>
          <p:nvPr/>
        </p:nvSpPr>
        <p:spPr>
          <a:xfrm>
            <a:off x="5715000" y="2743200"/>
            <a:ext cx="1066800" cy="461665"/>
          </a:xfrm>
          <a:prstGeom prst="rect">
            <a:avLst/>
          </a:prstGeom>
          <a:solidFill>
            <a:srgbClr val="FFFF99"/>
          </a:solidFill>
        </p:spPr>
        <p:txBody>
          <a:bodyPr wrap="square" rtlCol="0">
            <a:spAutoFit/>
          </a:bodyPr>
          <a:lstStyle/>
          <a:p>
            <a:r>
              <a:rPr lang="en-US" sz="2400" dirty="0" smtClean="0"/>
              <a:t>0.729</a:t>
            </a:r>
            <a:endParaRPr lang="en-US" sz="2400" dirty="0"/>
          </a:p>
        </p:txBody>
      </p:sp>
      <p:sp>
        <p:nvSpPr>
          <p:cNvPr id="17" name="TextBox 16"/>
          <p:cNvSpPr txBox="1"/>
          <p:nvPr/>
        </p:nvSpPr>
        <p:spPr>
          <a:xfrm>
            <a:off x="4191000" y="2742406"/>
            <a:ext cx="1066800" cy="461665"/>
          </a:xfrm>
          <a:prstGeom prst="rect">
            <a:avLst/>
          </a:prstGeom>
          <a:solidFill>
            <a:schemeClr val="accent2">
              <a:lumMod val="40000"/>
              <a:lumOff val="60000"/>
            </a:schemeClr>
          </a:solidFill>
        </p:spPr>
        <p:txBody>
          <a:bodyPr wrap="square" rtlCol="0">
            <a:spAutoFit/>
          </a:bodyPr>
          <a:lstStyle/>
          <a:p>
            <a:r>
              <a:rPr lang="en-US" sz="2400" dirty="0" smtClean="0"/>
              <a:t>0.430</a:t>
            </a:r>
            <a:endParaRPr lang="en-US" sz="2400" dirty="0"/>
          </a:p>
        </p:txBody>
      </p:sp>
      <p:cxnSp>
        <p:nvCxnSpPr>
          <p:cNvPr id="18" name="Straight Arrow Connector 17"/>
          <p:cNvCxnSpPr>
            <a:stCxn id="17" idx="0"/>
          </p:cNvCxnSpPr>
          <p:nvPr/>
        </p:nvCxnSpPr>
        <p:spPr>
          <a:xfrm rot="5400000" flipH="1" flipV="1">
            <a:off x="4533900" y="25519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2020094" y="25519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6058694" y="2551906"/>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2362200"/>
            <a:ext cx="792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29200" y="1676400"/>
            <a:ext cx="1066800" cy="461665"/>
          </a:xfrm>
          <a:prstGeom prst="rect">
            <a:avLst/>
          </a:prstGeom>
          <a:noFill/>
        </p:spPr>
        <p:txBody>
          <a:bodyPr wrap="square" rtlCol="0">
            <a:spAutoFit/>
          </a:bodyPr>
          <a:lstStyle/>
          <a:p>
            <a:r>
              <a:rPr lang="en-US" sz="2400" dirty="0" smtClean="0"/>
              <a:t>0.299</a:t>
            </a:r>
            <a:endParaRPr lang="en-US" sz="2400" dirty="0"/>
          </a:p>
        </p:txBody>
      </p:sp>
      <p:cxnSp>
        <p:nvCxnSpPr>
          <p:cNvPr id="26" name="Straight Arrow Connector 25"/>
          <p:cNvCxnSpPr/>
          <p:nvPr/>
        </p:nvCxnSpPr>
        <p:spPr>
          <a:xfrm rot="10800000">
            <a:off x="4724400" y="1905001"/>
            <a:ext cx="381000" cy="2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1905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71801" y="1676400"/>
            <a:ext cx="1066800" cy="461665"/>
          </a:xfrm>
          <a:prstGeom prst="rect">
            <a:avLst/>
          </a:prstGeom>
          <a:noFill/>
        </p:spPr>
        <p:txBody>
          <a:bodyPr wrap="square" rtlCol="0">
            <a:spAutoFit/>
          </a:bodyPr>
          <a:lstStyle/>
          <a:p>
            <a:r>
              <a:rPr lang="en-US" sz="2400" dirty="0" smtClean="0"/>
              <a:t>0.483</a:t>
            </a:r>
            <a:endParaRPr lang="en-US" sz="2400" dirty="0"/>
          </a:p>
        </p:txBody>
      </p:sp>
      <p:cxnSp>
        <p:nvCxnSpPr>
          <p:cNvPr id="35" name="Straight Arrow Connector 34"/>
          <p:cNvCxnSpPr>
            <a:stCxn id="34" idx="1"/>
          </p:cNvCxnSpPr>
          <p:nvPr/>
        </p:nvCxnSpPr>
        <p:spPr>
          <a:xfrm rot="10800000">
            <a:off x="2209801" y="1905001"/>
            <a:ext cx="762001" cy="2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10001" y="1905000"/>
            <a:ext cx="91439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800" y="3581400"/>
            <a:ext cx="5334000" cy="584775"/>
          </a:xfrm>
          <a:prstGeom prst="rect">
            <a:avLst/>
          </a:prstGeom>
          <a:noFill/>
        </p:spPr>
        <p:txBody>
          <a:bodyPr wrap="square" rtlCol="0">
            <a:spAutoFit/>
          </a:bodyPr>
          <a:lstStyle/>
          <a:p>
            <a:r>
              <a:rPr lang="en-US" sz="3200" dirty="0" smtClean="0"/>
              <a:t>“Reverse” Percentile Interval:</a:t>
            </a:r>
            <a:endParaRPr lang="en-US" sz="3200" dirty="0"/>
          </a:p>
        </p:txBody>
      </p:sp>
      <p:sp>
        <p:nvSpPr>
          <p:cNvPr id="41" name="TextBox 40"/>
          <p:cNvSpPr txBox="1"/>
          <p:nvPr/>
        </p:nvSpPr>
        <p:spPr>
          <a:xfrm>
            <a:off x="1676400" y="4267200"/>
            <a:ext cx="5105400" cy="584775"/>
          </a:xfrm>
          <a:prstGeom prst="rect">
            <a:avLst/>
          </a:prstGeom>
          <a:noFill/>
        </p:spPr>
        <p:txBody>
          <a:bodyPr wrap="square" rtlCol="0">
            <a:spAutoFit/>
          </a:bodyPr>
          <a:lstStyle/>
          <a:p>
            <a:r>
              <a:rPr lang="en-US" sz="3200" dirty="0" smtClean="0"/>
              <a:t>Lower:  0.430 – 0.299 = 0.131</a:t>
            </a:r>
            <a:endParaRPr lang="en-US" sz="3200" dirty="0"/>
          </a:p>
        </p:txBody>
      </p:sp>
      <p:sp>
        <p:nvSpPr>
          <p:cNvPr id="42" name="TextBox 41"/>
          <p:cNvSpPr txBox="1"/>
          <p:nvPr/>
        </p:nvSpPr>
        <p:spPr>
          <a:xfrm>
            <a:off x="1676400" y="4953000"/>
            <a:ext cx="5105400" cy="584775"/>
          </a:xfrm>
          <a:prstGeom prst="rect">
            <a:avLst/>
          </a:prstGeom>
          <a:noFill/>
        </p:spPr>
        <p:txBody>
          <a:bodyPr wrap="square" rtlCol="0">
            <a:spAutoFit/>
          </a:bodyPr>
          <a:lstStyle/>
          <a:p>
            <a:r>
              <a:rPr lang="en-US" sz="3200" dirty="0" smtClean="0"/>
              <a:t>Upper:  0.430 + 0.483 = 0.913</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22" presetClass="entr" presetSubtype="8"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9"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TextBox 2"/>
          <p:cNvSpPr txBox="1"/>
          <p:nvPr/>
        </p:nvSpPr>
        <p:spPr>
          <a:xfrm>
            <a:off x="304800" y="1447800"/>
            <a:ext cx="8839200" cy="1569660"/>
          </a:xfrm>
          <a:prstGeom prst="rect">
            <a:avLst/>
          </a:prstGeom>
          <a:noFill/>
        </p:spPr>
        <p:txBody>
          <a:bodyPr wrap="square" rtlCol="0">
            <a:spAutoFit/>
          </a:bodyPr>
          <a:lstStyle/>
          <a:p>
            <a:r>
              <a:rPr lang="en-US" sz="3200" dirty="0" smtClean="0"/>
              <a:t>Which of these methods for constructing a CI from a bootstrap distribution should be used in Intro Stat?</a:t>
            </a:r>
          </a:p>
          <a:p>
            <a:r>
              <a:rPr lang="en-US" sz="3200" dirty="0" smtClean="0"/>
              <a:t>(choosing more than one is fine)</a:t>
            </a:r>
            <a:endParaRPr lang="en-US" sz="3200" dirty="0"/>
          </a:p>
        </p:txBody>
      </p:sp>
      <p:sp>
        <p:nvSpPr>
          <p:cNvPr id="4" name="TextBox 3"/>
          <p:cNvSpPr txBox="1"/>
          <p:nvPr/>
        </p:nvSpPr>
        <p:spPr>
          <a:xfrm>
            <a:off x="228600" y="3276600"/>
            <a:ext cx="5562600" cy="1877437"/>
          </a:xfrm>
          <a:prstGeom prst="rect">
            <a:avLst/>
          </a:prstGeom>
          <a:noFill/>
        </p:spPr>
        <p:txBody>
          <a:bodyPr wrap="square" rtlCol="0">
            <a:spAutoFit/>
          </a:bodyPr>
          <a:lstStyle/>
          <a:p>
            <a:pPr>
              <a:spcAft>
                <a:spcPts val="1200"/>
              </a:spcAft>
            </a:pPr>
            <a:r>
              <a:rPr lang="en-US" sz="3200" dirty="0" smtClean="0"/>
              <a:t>#1: +/- multiple of SE</a:t>
            </a:r>
          </a:p>
          <a:p>
            <a:pPr>
              <a:spcAft>
                <a:spcPts val="1200"/>
              </a:spcAft>
            </a:pPr>
            <a:r>
              <a:rPr lang="en-US" sz="3200" dirty="0" smtClean="0"/>
              <a:t>#2: Percentile</a:t>
            </a:r>
          </a:p>
          <a:p>
            <a:pPr>
              <a:spcAft>
                <a:spcPts val="1200"/>
              </a:spcAft>
            </a:pPr>
            <a:r>
              <a:rPr lang="en-US" sz="3200" dirty="0" smtClean="0"/>
              <a:t>#3: Reverse percentile</a:t>
            </a:r>
            <a:endParaRPr lang="en-US" sz="3200" dirty="0"/>
          </a:p>
        </p:txBody>
      </p:sp>
      <p:sp>
        <p:nvSpPr>
          <p:cNvPr id="5" name="TextBox 4"/>
          <p:cNvSpPr txBox="1"/>
          <p:nvPr/>
        </p:nvSpPr>
        <p:spPr>
          <a:xfrm>
            <a:off x="4419600" y="3276600"/>
            <a:ext cx="4495800" cy="584775"/>
          </a:xfrm>
          <a:prstGeom prst="rect">
            <a:avLst/>
          </a:prstGeom>
          <a:noFill/>
        </p:spPr>
        <p:txBody>
          <a:bodyPr wrap="square" rtlCol="0">
            <a:spAutoFit/>
          </a:bodyPr>
          <a:lstStyle/>
          <a:p>
            <a:r>
              <a:rPr lang="en-US" sz="3200" dirty="0" smtClean="0"/>
              <a:t>A. Yes    B. No   C. Unsure</a:t>
            </a:r>
            <a:endParaRPr lang="en-US" sz="3200" dirty="0"/>
          </a:p>
        </p:txBody>
      </p:sp>
      <p:sp>
        <p:nvSpPr>
          <p:cNvPr id="6" name="TextBox 5"/>
          <p:cNvSpPr txBox="1"/>
          <p:nvPr/>
        </p:nvSpPr>
        <p:spPr>
          <a:xfrm>
            <a:off x="4419600" y="3911025"/>
            <a:ext cx="4495800" cy="584775"/>
          </a:xfrm>
          <a:prstGeom prst="rect">
            <a:avLst/>
          </a:prstGeom>
          <a:noFill/>
        </p:spPr>
        <p:txBody>
          <a:bodyPr wrap="square" rtlCol="0">
            <a:spAutoFit/>
          </a:bodyPr>
          <a:lstStyle/>
          <a:p>
            <a:r>
              <a:rPr lang="en-US" sz="3200" dirty="0" smtClean="0"/>
              <a:t>A. Yes    B. No   C. Unsure</a:t>
            </a:r>
            <a:endParaRPr lang="en-US" sz="3200" dirty="0"/>
          </a:p>
        </p:txBody>
      </p:sp>
      <p:sp>
        <p:nvSpPr>
          <p:cNvPr id="7" name="TextBox 6"/>
          <p:cNvSpPr txBox="1"/>
          <p:nvPr/>
        </p:nvSpPr>
        <p:spPr>
          <a:xfrm>
            <a:off x="4419600" y="4596825"/>
            <a:ext cx="4495800" cy="584775"/>
          </a:xfrm>
          <a:prstGeom prst="rect">
            <a:avLst/>
          </a:prstGeom>
          <a:noFill/>
        </p:spPr>
        <p:txBody>
          <a:bodyPr wrap="square" rtlCol="0">
            <a:spAutoFit/>
          </a:bodyPr>
          <a:lstStyle/>
          <a:p>
            <a:r>
              <a:rPr lang="en-US" sz="3200" dirty="0" smtClean="0"/>
              <a:t>A. Yes    B. No   C. Unsure</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TextBox 2"/>
          <p:cNvSpPr txBox="1"/>
          <p:nvPr/>
        </p:nvSpPr>
        <p:spPr>
          <a:xfrm>
            <a:off x="304800" y="1447800"/>
            <a:ext cx="8839200" cy="1569660"/>
          </a:xfrm>
          <a:prstGeom prst="rect">
            <a:avLst/>
          </a:prstGeom>
          <a:noFill/>
        </p:spPr>
        <p:txBody>
          <a:bodyPr wrap="square" rtlCol="0">
            <a:spAutoFit/>
          </a:bodyPr>
          <a:lstStyle/>
          <a:p>
            <a:r>
              <a:rPr lang="en-US" sz="3200" dirty="0" smtClean="0"/>
              <a:t>Which of these methods for constructing a CI from a bootstrap distribution should be used in Intro Stat?</a:t>
            </a:r>
          </a:p>
          <a:p>
            <a:r>
              <a:rPr lang="en-US" sz="3200" dirty="0" smtClean="0"/>
              <a:t>(choosing more than one is fine)</a:t>
            </a:r>
            <a:endParaRPr lang="en-US" sz="3200" dirty="0"/>
          </a:p>
        </p:txBody>
      </p:sp>
      <p:sp>
        <p:nvSpPr>
          <p:cNvPr id="4" name="TextBox 3"/>
          <p:cNvSpPr txBox="1"/>
          <p:nvPr/>
        </p:nvSpPr>
        <p:spPr>
          <a:xfrm>
            <a:off x="228600" y="3276600"/>
            <a:ext cx="5562600" cy="1877437"/>
          </a:xfrm>
          <a:prstGeom prst="rect">
            <a:avLst/>
          </a:prstGeom>
          <a:noFill/>
        </p:spPr>
        <p:txBody>
          <a:bodyPr wrap="square" rtlCol="0">
            <a:spAutoFit/>
          </a:bodyPr>
          <a:lstStyle/>
          <a:p>
            <a:pPr>
              <a:spcAft>
                <a:spcPts val="1200"/>
              </a:spcAft>
            </a:pPr>
            <a:r>
              <a:rPr lang="en-US" sz="3200" dirty="0" smtClean="0"/>
              <a:t>#1: +/- multiple of SE</a:t>
            </a:r>
          </a:p>
          <a:p>
            <a:pPr>
              <a:spcAft>
                <a:spcPts val="1200"/>
              </a:spcAft>
            </a:pPr>
            <a:r>
              <a:rPr lang="en-US" sz="3200" dirty="0" smtClean="0"/>
              <a:t>#2: Percentile</a:t>
            </a:r>
          </a:p>
          <a:p>
            <a:pPr>
              <a:spcAft>
                <a:spcPts val="1200"/>
              </a:spcAft>
            </a:pPr>
            <a:r>
              <a:rPr lang="en-US" sz="3200" dirty="0" smtClean="0"/>
              <a:t>#3: Reverse percentile</a:t>
            </a:r>
            <a:endParaRPr lang="en-US" sz="3200" dirty="0"/>
          </a:p>
        </p:txBody>
      </p:sp>
      <p:sp>
        <p:nvSpPr>
          <p:cNvPr id="5" name="TextBox 4"/>
          <p:cNvSpPr txBox="1"/>
          <p:nvPr/>
        </p:nvSpPr>
        <p:spPr>
          <a:xfrm>
            <a:off x="4419600" y="3276600"/>
            <a:ext cx="4495800" cy="584775"/>
          </a:xfrm>
          <a:prstGeom prst="rect">
            <a:avLst/>
          </a:prstGeom>
          <a:noFill/>
        </p:spPr>
        <p:txBody>
          <a:bodyPr wrap="square" rtlCol="0">
            <a:spAutoFit/>
          </a:bodyPr>
          <a:lstStyle/>
          <a:p>
            <a:r>
              <a:rPr lang="en-US" sz="3200" dirty="0" smtClean="0"/>
              <a:t>A. Yes    B. No   C. Unsure</a:t>
            </a:r>
            <a:endParaRPr lang="en-US" sz="3200" dirty="0"/>
          </a:p>
        </p:txBody>
      </p:sp>
      <p:sp>
        <p:nvSpPr>
          <p:cNvPr id="8" name="Rectangle 7"/>
          <p:cNvSpPr/>
          <p:nvPr/>
        </p:nvSpPr>
        <p:spPr>
          <a:xfrm>
            <a:off x="228600" y="3276600"/>
            <a:ext cx="8610600" cy="6344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34974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TextBox 2"/>
          <p:cNvSpPr txBox="1"/>
          <p:nvPr/>
        </p:nvSpPr>
        <p:spPr>
          <a:xfrm>
            <a:off x="304800" y="1447800"/>
            <a:ext cx="8839200" cy="1569660"/>
          </a:xfrm>
          <a:prstGeom prst="rect">
            <a:avLst/>
          </a:prstGeom>
          <a:noFill/>
        </p:spPr>
        <p:txBody>
          <a:bodyPr wrap="square" rtlCol="0">
            <a:spAutoFit/>
          </a:bodyPr>
          <a:lstStyle/>
          <a:p>
            <a:r>
              <a:rPr lang="en-US" sz="3200" dirty="0" smtClean="0"/>
              <a:t>Which of these methods for constructing a CI from a bootstrap distribution should be used in Intro Stat?</a:t>
            </a:r>
          </a:p>
          <a:p>
            <a:r>
              <a:rPr lang="en-US" sz="3200" dirty="0" smtClean="0"/>
              <a:t>(choosing more than one is fine)</a:t>
            </a:r>
            <a:endParaRPr lang="en-US" sz="3200" dirty="0"/>
          </a:p>
        </p:txBody>
      </p:sp>
      <p:sp>
        <p:nvSpPr>
          <p:cNvPr id="4" name="TextBox 3"/>
          <p:cNvSpPr txBox="1"/>
          <p:nvPr/>
        </p:nvSpPr>
        <p:spPr>
          <a:xfrm>
            <a:off x="228600" y="3276600"/>
            <a:ext cx="5562600" cy="1877437"/>
          </a:xfrm>
          <a:prstGeom prst="rect">
            <a:avLst/>
          </a:prstGeom>
          <a:noFill/>
        </p:spPr>
        <p:txBody>
          <a:bodyPr wrap="square" rtlCol="0">
            <a:spAutoFit/>
          </a:bodyPr>
          <a:lstStyle/>
          <a:p>
            <a:pPr>
              <a:spcAft>
                <a:spcPts val="1200"/>
              </a:spcAft>
            </a:pPr>
            <a:r>
              <a:rPr lang="en-US" sz="3200" dirty="0" smtClean="0"/>
              <a:t>#1: +/- multiple of SE</a:t>
            </a:r>
          </a:p>
          <a:p>
            <a:pPr>
              <a:spcAft>
                <a:spcPts val="1200"/>
              </a:spcAft>
            </a:pPr>
            <a:r>
              <a:rPr lang="en-US" sz="3200" dirty="0" smtClean="0"/>
              <a:t>#2: Percentile</a:t>
            </a:r>
          </a:p>
          <a:p>
            <a:pPr>
              <a:spcAft>
                <a:spcPts val="1200"/>
              </a:spcAft>
            </a:pPr>
            <a:r>
              <a:rPr lang="en-US" sz="3200" dirty="0" smtClean="0"/>
              <a:t>#3: Reverse percentile</a:t>
            </a:r>
            <a:endParaRPr lang="en-US" sz="3200" dirty="0"/>
          </a:p>
        </p:txBody>
      </p:sp>
      <p:sp>
        <p:nvSpPr>
          <p:cNvPr id="6" name="TextBox 5"/>
          <p:cNvSpPr txBox="1"/>
          <p:nvPr/>
        </p:nvSpPr>
        <p:spPr>
          <a:xfrm>
            <a:off x="4419600" y="3911025"/>
            <a:ext cx="4495800" cy="584775"/>
          </a:xfrm>
          <a:prstGeom prst="rect">
            <a:avLst/>
          </a:prstGeom>
          <a:noFill/>
        </p:spPr>
        <p:txBody>
          <a:bodyPr wrap="square" rtlCol="0">
            <a:spAutoFit/>
          </a:bodyPr>
          <a:lstStyle/>
          <a:p>
            <a:r>
              <a:rPr lang="en-US" sz="3200" dirty="0" smtClean="0"/>
              <a:t>A. Yes    B. No   C. Unsure</a:t>
            </a:r>
            <a:endParaRPr lang="en-US" sz="3200" dirty="0"/>
          </a:p>
        </p:txBody>
      </p:sp>
      <p:sp>
        <p:nvSpPr>
          <p:cNvPr id="8" name="Rectangle 7"/>
          <p:cNvSpPr/>
          <p:nvPr/>
        </p:nvSpPr>
        <p:spPr>
          <a:xfrm>
            <a:off x="228600" y="3886199"/>
            <a:ext cx="8610600" cy="6344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24795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TextBox 2"/>
          <p:cNvSpPr txBox="1"/>
          <p:nvPr/>
        </p:nvSpPr>
        <p:spPr>
          <a:xfrm>
            <a:off x="304800" y="1447800"/>
            <a:ext cx="8839200" cy="1569660"/>
          </a:xfrm>
          <a:prstGeom prst="rect">
            <a:avLst/>
          </a:prstGeom>
          <a:noFill/>
        </p:spPr>
        <p:txBody>
          <a:bodyPr wrap="square" rtlCol="0">
            <a:spAutoFit/>
          </a:bodyPr>
          <a:lstStyle/>
          <a:p>
            <a:r>
              <a:rPr lang="en-US" sz="3200" dirty="0" smtClean="0"/>
              <a:t>Which of these methods for constructing a CI from a bootstrap distribution should be used in Intro Stat?</a:t>
            </a:r>
          </a:p>
          <a:p>
            <a:r>
              <a:rPr lang="en-US" sz="3200" dirty="0" smtClean="0"/>
              <a:t>(choosing more than one is fine)</a:t>
            </a:r>
            <a:endParaRPr lang="en-US" sz="3200" dirty="0"/>
          </a:p>
        </p:txBody>
      </p:sp>
      <p:sp>
        <p:nvSpPr>
          <p:cNvPr id="4" name="TextBox 3"/>
          <p:cNvSpPr txBox="1"/>
          <p:nvPr/>
        </p:nvSpPr>
        <p:spPr>
          <a:xfrm>
            <a:off x="228600" y="3276600"/>
            <a:ext cx="5562600" cy="1877437"/>
          </a:xfrm>
          <a:prstGeom prst="rect">
            <a:avLst/>
          </a:prstGeom>
          <a:noFill/>
        </p:spPr>
        <p:txBody>
          <a:bodyPr wrap="square" rtlCol="0">
            <a:spAutoFit/>
          </a:bodyPr>
          <a:lstStyle/>
          <a:p>
            <a:pPr>
              <a:spcAft>
                <a:spcPts val="1200"/>
              </a:spcAft>
            </a:pPr>
            <a:r>
              <a:rPr lang="en-US" sz="3200" dirty="0" smtClean="0"/>
              <a:t>#1: +/- multiple of SE</a:t>
            </a:r>
          </a:p>
          <a:p>
            <a:pPr>
              <a:spcAft>
                <a:spcPts val="1200"/>
              </a:spcAft>
            </a:pPr>
            <a:r>
              <a:rPr lang="en-US" sz="3200" dirty="0" smtClean="0"/>
              <a:t>#2: Percentile</a:t>
            </a:r>
          </a:p>
          <a:p>
            <a:pPr>
              <a:spcAft>
                <a:spcPts val="1200"/>
              </a:spcAft>
            </a:pPr>
            <a:r>
              <a:rPr lang="en-US" sz="3200" dirty="0" smtClean="0"/>
              <a:t>#3: Reverse percentile</a:t>
            </a:r>
            <a:endParaRPr lang="en-US" sz="3200" dirty="0"/>
          </a:p>
        </p:txBody>
      </p:sp>
      <p:sp>
        <p:nvSpPr>
          <p:cNvPr id="7" name="TextBox 6"/>
          <p:cNvSpPr txBox="1"/>
          <p:nvPr/>
        </p:nvSpPr>
        <p:spPr>
          <a:xfrm>
            <a:off x="4419600" y="4596825"/>
            <a:ext cx="4495800" cy="584775"/>
          </a:xfrm>
          <a:prstGeom prst="rect">
            <a:avLst/>
          </a:prstGeom>
          <a:noFill/>
        </p:spPr>
        <p:txBody>
          <a:bodyPr wrap="square" rtlCol="0">
            <a:spAutoFit/>
          </a:bodyPr>
          <a:lstStyle/>
          <a:p>
            <a:r>
              <a:rPr lang="en-US" sz="3200" dirty="0" smtClean="0"/>
              <a:t>A. Yes    B. No   C. Unsure</a:t>
            </a:r>
            <a:endParaRPr lang="en-US" sz="3200" dirty="0"/>
          </a:p>
        </p:txBody>
      </p:sp>
      <p:sp>
        <p:nvSpPr>
          <p:cNvPr id="8" name="Rectangle 7"/>
          <p:cNvSpPr/>
          <p:nvPr/>
        </p:nvSpPr>
        <p:spPr>
          <a:xfrm>
            <a:off x="228600" y="4554940"/>
            <a:ext cx="8610600" cy="6344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90992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623921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tabLst>
                <a:tab pos="2286000" algn="l"/>
              </a:tabLst>
            </a:pPr>
            <a:r>
              <a:rPr lang="en-US" sz="3600" dirty="0" smtClean="0"/>
              <a:t>consistent with the null hypothesis               		AND</a:t>
            </a:r>
          </a:p>
          <a:p>
            <a:pPr marL="742950" indent="-742950">
              <a:buAutoNum type="alphaLcParenBoth"/>
            </a:pPr>
            <a:r>
              <a:rPr lang="en-US" sz="3600" dirty="0" smtClean="0"/>
              <a:t>based on the sample data.</a:t>
            </a:r>
            <a:endParaRPr lang="en-US" sz="3600" dirty="0"/>
          </a:p>
        </p:txBody>
      </p:sp>
    </p:spTree>
    <p:extLst>
      <p:ext uri="{BB962C8B-B14F-4D97-AF65-F5344CB8AC3E}">
        <p14:creationId xmlns:p14="http://schemas.microsoft.com/office/powerpoint/2010/main" val="4591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dirty="0" smtClean="0"/>
              <a:t>Example: Cocaine Treatment</a:t>
            </a:r>
            <a:endParaRPr lang="en-US" dirty="0"/>
          </a:p>
        </p:txBody>
      </p:sp>
      <p:sp>
        <p:nvSpPr>
          <p:cNvPr id="109571" name="Text Box 3"/>
          <p:cNvSpPr txBox="1">
            <a:spLocks noChangeArrowheads="1"/>
          </p:cNvSpPr>
          <p:nvPr/>
        </p:nvSpPr>
        <p:spPr bwMode="auto">
          <a:xfrm>
            <a:off x="424543" y="1553029"/>
            <a:ext cx="8382000" cy="3416320"/>
          </a:xfrm>
          <a:prstGeom prst="rect">
            <a:avLst/>
          </a:prstGeom>
          <a:noFill/>
          <a:ln>
            <a:noFill/>
          </a:ln>
          <a:effectLst/>
        </p:spPr>
        <p:txBody>
          <a:bodyPr>
            <a:spAutoFit/>
          </a:bodyPr>
          <a:lstStyle/>
          <a:p>
            <a:r>
              <a:rPr lang="en-US" sz="3600" b="1" dirty="0" smtClean="0">
                <a:solidFill>
                  <a:srgbClr val="FF0000"/>
                </a:solidFill>
              </a:rPr>
              <a:t>Conditions </a:t>
            </a:r>
            <a:r>
              <a:rPr lang="en-US" sz="3600" dirty="0" smtClean="0"/>
              <a:t>(assigned at random):</a:t>
            </a:r>
            <a:endParaRPr lang="en-US" sz="3600" dirty="0"/>
          </a:p>
          <a:p>
            <a:pPr>
              <a:spcBef>
                <a:spcPct val="0"/>
              </a:spcBef>
            </a:pPr>
            <a:r>
              <a:rPr lang="en-US" sz="3600" dirty="0"/>
              <a:t>	</a:t>
            </a:r>
            <a:r>
              <a:rPr lang="en-US" sz="3600" dirty="0">
                <a:solidFill>
                  <a:schemeClr val="hlink"/>
                </a:solidFill>
              </a:rPr>
              <a:t>Group A:</a:t>
            </a:r>
            <a:r>
              <a:rPr lang="en-US" sz="3600" dirty="0"/>
              <a:t> </a:t>
            </a:r>
            <a:r>
              <a:rPr lang="en-US" sz="3600" dirty="0" err="1" smtClean="0"/>
              <a:t>Desipramine</a:t>
            </a:r>
            <a:endParaRPr lang="en-US" sz="3600" dirty="0"/>
          </a:p>
          <a:p>
            <a:pPr>
              <a:spcBef>
                <a:spcPct val="0"/>
              </a:spcBef>
            </a:pPr>
            <a:r>
              <a:rPr lang="en-US" sz="3600" dirty="0"/>
              <a:t>	</a:t>
            </a:r>
            <a:r>
              <a:rPr lang="en-US" sz="3600" dirty="0">
                <a:solidFill>
                  <a:schemeClr val="hlink"/>
                </a:solidFill>
              </a:rPr>
              <a:t>Group B:</a:t>
            </a:r>
            <a:r>
              <a:rPr lang="en-US" sz="3600" dirty="0"/>
              <a:t> </a:t>
            </a:r>
            <a:r>
              <a:rPr lang="en-US" sz="3600" dirty="0" smtClean="0"/>
              <a:t>Lithium</a:t>
            </a:r>
            <a:endParaRPr lang="en-US" sz="3600" dirty="0"/>
          </a:p>
          <a:p>
            <a:endParaRPr lang="en-US" sz="3600" dirty="0" smtClean="0">
              <a:solidFill>
                <a:srgbClr val="FF0000"/>
              </a:solidFill>
            </a:endParaRPr>
          </a:p>
          <a:p>
            <a:r>
              <a:rPr lang="en-US" sz="3600" b="1" dirty="0" smtClean="0">
                <a:solidFill>
                  <a:srgbClr val="FF0000"/>
                </a:solidFill>
              </a:rPr>
              <a:t>Response</a:t>
            </a:r>
            <a:r>
              <a:rPr lang="en-US" sz="3600" dirty="0">
                <a:solidFill>
                  <a:srgbClr val="FF0000"/>
                </a:solidFill>
              </a:rPr>
              <a:t>: </a:t>
            </a:r>
            <a:r>
              <a:rPr lang="en-US" sz="3600" dirty="0" smtClean="0"/>
              <a:t>(binary categorical</a:t>
            </a:r>
            <a:r>
              <a:rPr lang="en-US" sz="3600" dirty="0"/>
              <a:t>)</a:t>
            </a:r>
          </a:p>
          <a:p>
            <a:pPr>
              <a:spcBef>
                <a:spcPct val="0"/>
              </a:spcBef>
            </a:pPr>
            <a:r>
              <a:rPr lang="en-US" sz="3600" dirty="0"/>
              <a:t>	</a:t>
            </a:r>
            <a:r>
              <a:rPr lang="en-US" sz="3600" dirty="0" smtClean="0"/>
              <a:t>Relapse/No relapse</a:t>
            </a:r>
            <a:endParaRPr lang="en-US" sz="3600" dirty="0"/>
          </a:p>
        </p:txBody>
      </p:sp>
    </p:spTree>
    <p:extLst>
      <p:ext uri="{BB962C8B-B14F-4D97-AF65-F5344CB8AC3E}">
        <p14:creationId xmlns:p14="http://schemas.microsoft.com/office/powerpoint/2010/main" val="273756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95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9571">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09571">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095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4" name="TextBox 3"/>
          <p:cNvSpPr txBox="1"/>
          <p:nvPr/>
        </p:nvSpPr>
        <p:spPr>
          <a:xfrm>
            <a:off x="609600" y="1676400"/>
            <a:ext cx="8077200" cy="1200329"/>
          </a:xfrm>
          <a:prstGeom prst="rect">
            <a:avLst/>
          </a:prstGeom>
          <a:noFill/>
        </p:spPr>
        <p:txBody>
          <a:bodyPr wrap="square" rtlCol="0">
            <a:spAutoFit/>
          </a:bodyPr>
          <a:lstStyle/>
          <a:p>
            <a:r>
              <a:rPr lang="en-US" sz="3600" b="1" dirty="0" smtClean="0"/>
              <a:t>Intro Stat </a:t>
            </a:r>
            <a:r>
              <a:rPr lang="en-US" sz="3600" dirty="0" smtClean="0"/>
              <a:t>– an introductory statistics course for undergraduates</a:t>
            </a:r>
            <a:endParaRPr lang="en-US" sz="3600" dirty="0"/>
          </a:p>
        </p:txBody>
      </p:sp>
      <p:sp>
        <p:nvSpPr>
          <p:cNvPr id="5" name="TextBox 4"/>
          <p:cNvSpPr txBox="1"/>
          <p:nvPr/>
        </p:nvSpPr>
        <p:spPr>
          <a:xfrm>
            <a:off x="533400" y="3352800"/>
            <a:ext cx="7924800" cy="1569660"/>
          </a:xfrm>
          <a:prstGeom prst="rect">
            <a:avLst/>
          </a:prstGeom>
          <a:noFill/>
        </p:spPr>
        <p:txBody>
          <a:bodyPr wrap="square" rtlCol="0">
            <a:spAutoFit/>
          </a:bodyPr>
          <a:lstStyle/>
          <a:p>
            <a:r>
              <a:rPr lang="en-US" sz="3200" dirty="0" smtClean="0"/>
              <a:t>“introductory” ==&gt; no formal stat pre-requisite</a:t>
            </a:r>
          </a:p>
          <a:p>
            <a:endParaRPr lang="en-US" sz="3200" dirty="0" smtClean="0"/>
          </a:p>
          <a:p>
            <a:r>
              <a:rPr lang="en-US" sz="3200" dirty="0" smtClean="0"/>
              <a:t>AP Stat counts as “undergraduate”</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14400" y="304800"/>
            <a:ext cx="7772400" cy="1143000"/>
          </a:xfrm>
        </p:spPr>
        <p:txBody>
          <a:bodyPr/>
          <a:lstStyle/>
          <a:p>
            <a:r>
              <a:rPr lang="en-US" dirty="0" smtClean="0"/>
              <a:t>Treating Cocaine Addiction</a:t>
            </a:r>
            <a:endParaRPr lang="en-US" dirty="0"/>
          </a:p>
        </p:txBody>
      </p:sp>
      <p:sp>
        <p:nvSpPr>
          <p:cNvPr id="110595" name="Text Box 3"/>
          <p:cNvSpPr txBox="1">
            <a:spLocks noChangeArrowheads="1"/>
          </p:cNvSpPr>
          <p:nvPr/>
        </p:nvSpPr>
        <p:spPr bwMode="auto">
          <a:xfrm>
            <a:off x="348803" y="1371600"/>
            <a:ext cx="7315200" cy="641350"/>
          </a:xfrm>
          <a:prstGeom prst="rect">
            <a:avLst/>
          </a:prstGeom>
          <a:noFill/>
          <a:ln>
            <a:noFill/>
          </a:ln>
          <a:effectLst/>
        </p:spPr>
        <p:txBody>
          <a:bodyPr>
            <a:spAutoFit/>
          </a:bodyPr>
          <a:lstStyle/>
          <a:p>
            <a:r>
              <a:rPr lang="en-US" sz="3600" dirty="0"/>
              <a:t>Start with </a:t>
            </a:r>
            <a:r>
              <a:rPr lang="en-US" sz="3600" dirty="0" smtClean="0"/>
              <a:t>48 </a:t>
            </a:r>
            <a:r>
              <a:rPr lang="en-US" sz="3600" dirty="0"/>
              <a:t>subjects</a:t>
            </a:r>
          </a:p>
        </p:txBody>
      </p:sp>
      <p:sp>
        <p:nvSpPr>
          <p:cNvPr id="110836" name="Text Box 244"/>
          <p:cNvSpPr txBox="1">
            <a:spLocks noChangeArrowheads="1"/>
          </p:cNvSpPr>
          <p:nvPr/>
        </p:nvSpPr>
        <p:spPr bwMode="auto">
          <a:xfrm>
            <a:off x="423016" y="1371600"/>
            <a:ext cx="7315200" cy="641350"/>
          </a:xfrm>
          <a:prstGeom prst="rect">
            <a:avLst/>
          </a:prstGeom>
          <a:noFill/>
          <a:ln>
            <a:noFill/>
          </a:ln>
          <a:effectLst/>
        </p:spPr>
        <p:txBody>
          <a:bodyPr>
            <a:spAutoFit/>
          </a:bodyPr>
          <a:lstStyle/>
          <a:p>
            <a:r>
              <a:rPr lang="en-US" sz="3600" dirty="0"/>
              <a:t>Record the </a:t>
            </a:r>
            <a:r>
              <a:rPr lang="en-US" sz="3600" dirty="0" smtClean="0"/>
              <a:t>data: Relapse/No Relapse</a:t>
            </a:r>
            <a:endParaRPr lang="en-US" sz="3600" dirty="0"/>
          </a:p>
        </p:txBody>
      </p:sp>
      <p:grpSp>
        <p:nvGrpSpPr>
          <p:cNvPr id="2" name="Group 1"/>
          <p:cNvGrpSpPr/>
          <p:nvPr/>
        </p:nvGrpSpPr>
        <p:grpSpPr>
          <a:xfrm>
            <a:off x="443935" y="2310628"/>
            <a:ext cx="8127089" cy="4260056"/>
            <a:chOff x="-3505200" y="1884642"/>
            <a:chExt cx="7848600" cy="3962400"/>
          </a:xfrm>
        </p:grpSpPr>
        <p:sp>
          <p:nvSpPr>
            <p:cNvPr id="110597" name="Rectangle 5"/>
            <p:cNvSpPr>
              <a:spLocks noChangeArrowheads="1"/>
            </p:cNvSpPr>
            <p:nvPr/>
          </p:nvSpPr>
          <p:spPr bwMode="auto">
            <a:xfrm>
              <a:off x="-3505200" y="1884642"/>
              <a:ext cx="7848600" cy="396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10599" name="Group 7"/>
            <p:cNvGrpSpPr>
              <a:grpSpLocks noChangeAspect="1"/>
            </p:cNvGrpSpPr>
            <p:nvPr/>
          </p:nvGrpSpPr>
          <p:grpSpPr bwMode="auto">
            <a:xfrm>
              <a:off x="-3165475" y="2208492"/>
              <a:ext cx="434499" cy="394494"/>
              <a:chOff x="816" y="2304"/>
              <a:chExt cx="240" cy="240"/>
            </a:xfrm>
          </p:grpSpPr>
          <p:sp>
            <p:nvSpPr>
              <p:cNvPr id="110600" name="Oval 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1" name="Oval 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02" name="Oval 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03" name="Freeform 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04" name="Group 12"/>
            <p:cNvGrpSpPr>
              <a:grpSpLocks noChangeAspect="1"/>
            </p:cNvGrpSpPr>
            <p:nvPr/>
          </p:nvGrpSpPr>
          <p:grpSpPr bwMode="auto">
            <a:xfrm>
              <a:off x="-2185015" y="2466778"/>
              <a:ext cx="434499" cy="394494"/>
              <a:chOff x="816" y="2304"/>
              <a:chExt cx="240" cy="240"/>
            </a:xfrm>
          </p:grpSpPr>
          <p:sp>
            <p:nvSpPr>
              <p:cNvPr id="110605" name="Oval 1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06" name="Oval 1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07" name="Oval 1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08" name="Freeform 1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09" name="Group 17"/>
            <p:cNvGrpSpPr>
              <a:grpSpLocks noChangeAspect="1"/>
            </p:cNvGrpSpPr>
            <p:nvPr/>
          </p:nvGrpSpPr>
          <p:grpSpPr bwMode="auto">
            <a:xfrm>
              <a:off x="-2506663" y="3105430"/>
              <a:ext cx="434499" cy="394494"/>
              <a:chOff x="816" y="2304"/>
              <a:chExt cx="240" cy="240"/>
            </a:xfrm>
          </p:grpSpPr>
          <p:sp>
            <p:nvSpPr>
              <p:cNvPr id="110610" name="Oval 1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11" name="Oval 1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2" name="Oval 2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3" name="Freeform 2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14" name="Group 22"/>
            <p:cNvGrpSpPr>
              <a:grpSpLocks noChangeAspect="1"/>
            </p:cNvGrpSpPr>
            <p:nvPr/>
          </p:nvGrpSpPr>
          <p:grpSpPr bwMode="auto">
            <a:xfrm>
              <a:off x="-874713" y="2387880"/>
              <a:ext cx="434499" cy="394494"/>
              <a:chOff x="816" y="2304"/>
              <a:chExt cx="240" cy="240"/>
            </a:xfrm>
          </p:grpSpPr>
          <p:sp>
            <p:nvSpPr>
              <p:cNvPr id="110615" name="Oval 2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16" name="Oval 2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7" name="Oval 2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18" name="Freeform 2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19" name="Group 27"/>
            <p:cNvGrpSpPr>
              <a:grpSpLocks noChangeAspect="1"/>
            </p:cNvGrpSpPr>
            <p:nvPr/>
          </p:nvGrpSpPr>
          <p:grpSpPr bwMode="auto">
            <a:xfrm>
              <a:off x="-889000" y="3232430"/>
              <a:ext cx="434499" cy="394494"/>
              <a:chOff x="816" y="2304"/>
              <a:chExt cx="240" cy="240"/>
            </a:xfrm>
          </p:grpSpPr>
          <p:sp>
            <p:nvSpPr>
              <p:cNvPr id="110620" name="Oval 2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21" name="Oval 2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2" name="Oval 3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3" name="Freeform 3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24" name="Group 32"/>
            <p:cNvGrpSpPr>
              <a:grpSpLocks noChangeAspect="1"/>
            </p:cNvGrpSpPr>
            <p:nvPr/>
          </p:nvGrpSpPr>
          <p:grpSpPr bwMode="auto">
            <a:xfrm>
              <a:off x="152400" y="2697442"/>
              <a:ext cx="434499" cy="394494"/>
              <a:chOff x="816" y="2304"/>
              <a:chExt cx="240" cy="240"/>
            </a:xfrm>
          </p:grpSpPr>
          <p:sp>
            <p:nvSpPr>
              <p:cNvPr id="110625" name="Oval 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26" name="Oval 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7" name="Oval 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28" name="Freeform 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29" name="Group 37"/>
            <p:cNvGrpSpPr>
              <a:grpSpLocks noChangeAspect="1"/>
            </p:cNvGrpSpPr>
            <p:nvPr/>
          </p:nvGrpSpPr>
          <p:grpSpPr bwMode="auto">
            <a:xfrm>
              <a:off x="1558925" y="2305330"/>
              <a:ext cx="434499" cy="394494"/>
              <a:chOff x="816" y="2304"/>
              <a:chExt cx="240" cy="240"/>
            </a:xfrm>
          </p:grpSpPr>
          <p:sp>
            <p:nvSpPr>
              <p:cNvPr id="110630" name="Oval 3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31" name="Oval 3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32" name="Oval 4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33" name="Freeform 4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34" name="Group 42"/>
            <p:cNvGrpSpPr>
              <a:grpSpLocks noChangeAspect="1"/>
            </p:cNvGrpSpPr>
            <p:nvPr/>
          </p:nvGrpSpPr>
          <p:grpSpPr bwMode="auto">
            <a:xfrm>
              <a:off x="-1592263" y="3695980"/>
              <a:ext cx="434499" cy="394494"/>
              <a:chOff x="816" y="2304"/>
              <a:chExt cx="240" cy="240"/>
            </a:xfrm>
          </p:grpSpPr>
          <p:sp>
            <p:nvSpPr>
              <p:cNvPr id="110635" name="Oval 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36" name="Oval 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37" name="Oval 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38" name="Freeform 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39" name="Group 47"/>
            <p:cNvGrpSpPr>
              <a:grpSpLocks noChangeAspect="1"/>
            </p:cNvGrpSpPr>
            <p:nvPr/>
          </p:nvGrpSpPr>
          <p:grpSpPr bwMode="auto">
            <a:xfrm>
              <a:off x="-3363913" y="3486430"/>
              <a:ext cx="434499" cy="394494"/>
              <a:chOff x="816" y="2304"/>
              <a:chExt cx="240" cy="240"/>
            </a:xfrm>
          </p:grpSpPr>
          <p:sp>
            <p:nvSpPr>
              <p:cNvPr id="110640" name="Oval 4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41" name="Oval 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42" name="Oval 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43" name="Freeform 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44" name="Group 52"/>
            <p:cNvGrpSpPr>
              <a:grpSpLocks noChangeAspect="1"/>
            </p:cNvGrpSpPr>
            <p:nvPr/>
          </p:nvGrpSpPr>
          <p:grpSpPr bwMode="auto">
            <a:xfrm>
              <a:off x="728663" y="3275292"/>
              <a:ext cx="434499" cy="394494"/>
              <a:chOff x="816" y="2304"/>
              <a:chExt cx="240" cy="240"/>
            </a:xfrm>
          </p:grpSpPr>
          <p:sp>
            <p:nvSpPr>
              <p:cNvPr id="110645" name="Oval 5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46" name="Oval 5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47" name="Oval 5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48" name="Freeform 5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49" name="Group 57"/>
            <p:cNvGrpSpPr>
              <a:grpSpLocks noChangeAspect="1"/>
            </p:cNvGrpSpPr>
            <p:nvPr/>
          </p:nvGrpSpPr>
          <p:grpSpPr bwMode="auto">
            <a:xfrm>
              <a:off x="-550863" y="3781705"/>
              <a:ext cx="434499" cy="394494"/>
              <a:chOff x="816" y="2304"/>
              <a:chExt cx="240" cy="240"/>
            </a:xfrm>
          </p:grpSpPr>
          <p:sp>
            <p:nvSpPr>
              <p:cNvPr id="110650" name="Oval 5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51" name="Oval 5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52" name="Oval 6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53" name="Freeform 6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54" name="Group 62"/>
            <p:cNvGrpSpPr>
              <a:grpSpLocks noChangeAspect="1"/>
            </p:cNvGrpSpPr>
            <p:nvPr/>
          </p:nvGrpSpPr>
          <p:grpSpPr bwMode="auto">
            <a:xfrm>
              <a:off x="1531938" y="4316692"/>
              <a:ext cx="434499" cy="394494"/>
              <a:chOff x="816" y="2304"/>
              <a:chExt cx="240" cy="240"/>
            </a:xfrm>
          </p:grpSpPr>
          <p:sp>
            <p:nvSpPr>
              <p:cNvPr id="110655" name="Oval 6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56" name="Oval 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57" name="Oval 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58" name="Freeform 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59" name="Group 67"/>
            <p:cNvGrpSpPr>
              <a:grpSpLocks noChangeAspect="1"/>
            </p:cNvGrpSpPr>
            <p:nvPr/>
          </p:nvGrpSpPr>
          <p:grpSpPr bwMode="auto">
            <a:xfrm>
              <a:off x="2122488" y="3346730"/>
              <a:ext cx="434499" cy="394494"/>
              <a:chOff x="816" y="2304"/>
              <a:chExt cx="240" cy="240"/>
            </a:xfrm>
          </p:grpSpPr>
          <p:sp>
            <p:nvSpPr>
              <p:cNvPr id="110660" name="Oval 6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61" name="Oval 6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62" name="Oval 7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63" name="Freeform 7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64" name="Group 72"/>
            <p:cNvGrpSpPr>
              <a:grpSpLocks noChangeAspect="1"/>
            </p:cNvGrpSpPr>
            <p:nvPr/>
          </p:nvGrpSpPr>
          <p:grpSpPr bwMode="auto">
            <a:xfrm>
              <a:off x="-2465388" y="4724680"/>
              <a:ext cx="434499" cy="394494"/>
              <a:chOff x="816" y="2304"/>
              <a:chExt cx="240" cy="240"/>
            </a:xfrm>
          </p:grpSpPr>
          <p:sp>
            <p:nvSpPr>
              <p:cNvPr id="110665" name="Oval 7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66" name="Oval 7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67" name="Oval 7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68" name="Freeform 7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69" name="Group 77"/>
            <p:cNvGrpSpPr>
              <a:grpSpLocks noChangeAspect="1"/>
            </p:cNvGrpSpPr>
            <p:nvPr/>
          </p:nvGrpSpPr>
          <p:grpSpPr bwMode="auto">
            <a:xfrm>
              <a:off x="-860425" y="4780242"/>
              <a:ext cx="434499" cy="394494"/>
              <a:chOff x="816" y="2304"/>
              <a:chExt cx="240" cy="240"/>
            </a:xfrm>
          </p:grpSpPr>
          <p:sp>
            <p:nvSpPr>
              <p:cNvPr id="110670" name="Oval 7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71" name="Oval 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72" name="Oval 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73" name="Freeform 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74" name="Group 82"/>
            <p:cNvGrpSpPr>
              <a:grpSpLocks noChangeAspect="1"/>
            </p:cNvGrpSpPr>
            <p:nvPr/>
          </p:nvGrpSpPr>
          <p:grpSpPr bwMode="auto">
            <a:xfrm>
              <a:off x="3135313" y="2740305"/>
              <a:ext cx="434499" cy="394494"/>
              <a:chOff x="816" y="2304"/>
              <a:chExt cx="240" cy="240"/>
            </a:xfrm>
          </p:grpSpPr>
          <p:sp>
            <p:nvSpPr>
              <p:cNvPr id="110675" name="Oval 8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76" name="Oval 8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77" name="Oval 8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78" name="Freeform 8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79" name="Group 87"/>
            <p:cNvGrpSpPr>
              <a:grpSpLocks noChangeAspect="1"/>
            </p:cNvGrpSpPr>
            <p:nvPr/>
          </p:nvGrpSpPr>
          <p:grpSpPr bwMode="auto">
            <a:xfrm>
              <a:off x="334963" y="4569105"/>
              <a:ext cx="434499" cy="394494"/>
              <a:chOff x="816" y="2304"/>
              <a:chExt cx="240" cy="240"/>
            </a:xfrm>
          </p:grpSpPr>
          <p:sp>
            <p:nvSpPr>
              <p:cNvPr id="110680" name="Oval 8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81" name="Oval 8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82" name="Oval 9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83" name="Freeform 9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84" name="Group 92"/>
            <p:cNvGrpSpPr>
              <a:grpSpLocks noChangeAspect="1"/>
            </p:cNvGrpSpPr>
            <p:nvPr/>
          </p:nvGrpSpPr>
          <p:grpSpPr bwMode="auto">
            <a:xfrm>
              <a:off x="2759985" y="4150825"/>
              <a:ext cx="434499" cy="394494"/>
              <a:chOff x="816" y="2304"/>
              <a:chExt cx="240" cy="240"/>
            </a:xfrm>
          </p:grpSpPr>
          <p:sp>
            <p:nvSpPr>
              <p:cNvPr id="110685" name="Oval 9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86" name="Oval 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87" name="Oval 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88" name="Freeform 9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89" name="Group 97"/>
            <p:cNvGrpSpPr>
              <a:grpSpLocks noChangeAspect="1"/>
            </p:cNvGrpSpPr>
            <p:nvPr/>
          </p:nvGrpSpPr>
          <p:grpSpPr bwMode="auto">
            <a:xfrm>
              <a:off x="3063875" y="4738967"/>
              <a:ext cx="434499" cy="394494"/>
              <a:chOff x="816" y="2304"/>
              <a:chExt cx="240" cy="240"/>
            </a:xfrm>
          </p:grpSpPr>
          <p:sp>
            <p:nvSpPr>
              <p:cNvPr id="110690" name="Oval 9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91" name="Oval 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92" name="Oval 1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93" name="Freeform 1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94" name="Group 102"/>
            <p:cNvGrpSpPr>
              <a:grpSpLocks noChangeAspect="1"/>
            </p:cNvGrpSpPr>
            <p:nvPr/>
          </p:nvGrpSpPr>
          <p:grpSpPr bwMode="auto">
            <a:xfrm>
              <a:off x="334963" y="2037042"/>
              <a:ext cx="434499" cy="394494"/>
              <a:chOff x="816" y="2304"/>
              <a:chExt cx="240" cy="240"/>
            </a:xfrm>
          </p:grpSpPr>
          <p:sp>
            <p:nvSpPr>
              <p:cNvPr id="110695" name="Oval 10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696" name="Oval 10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97" name="Oval 10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698" name="Freeform 10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699" name="Group 107"/>
            <p:cNvGrpSpPr>
              <a:grpSpLocks noChangeAspect="1"/>
            </p:cNvGrpSpPr>
            <p:nvPr/>
          </p:nvGrpSpPr>
          <p:grpSpPr bwMode="auto">
            <a:xfrm>
              <a:off x="2586038" y="2108480"/>
              <a:ext cx="434499" cy="394494"/>
              <a:chOff x="816" y="2304"/>
              <a:chExt cx="240" cy="240"/>
            </a:xfrm>
          </p:grpSpPr>
          <p:sp>
            <p:nvSpPr>
              <p:cNvPr id="110700" name="Oval 1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01" name="Oval 1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02" name="Oval 1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03" name="Freeform 1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04" name="Group 112"/>
            <p:cNvGrpSpPr>
              <a:grpSpLocks noChangeAspect="1"/>
            </p:cNvGrpSpPr>
            <p:nvPr/>
          </p:nvGrpSpPr>
          <p:grpSpPr bwMode="auto">
            <a:xfrm>
              <a:off x="-3490913" y="4626255"/>
              <a:ext cx="434499" cy="394494"/>
              <a:chOff x="816" y="2304"/>
              <a:chExt cx="240" cy="240"/>
            </a:xfrm>
          </p:grpSpPr>
          <p:sp>
            <p:nvSpPr>
              <p:cNvPr id="110705" name="Oval 11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06" name="Oval 11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07" name="Oval 11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08" name="Freeform 11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09" name="Group 117"/>
            <p:cNvGrpSpPr>
              <a:grpSpLocks noChangeAspect="1"/>
            </p:cNvGrpSpPr>
            <p:nvPr/>
          </p:nvGrpSpPr>
          <p:grpSpPr bwMode="auto">
            <a:xfrm>
              <a:off x="3527425" y="3584855"/>
              <a:ext cx="434499" cy="394494"/>
              <a:chOff x="816" y="2304"/>
              <a:chExt cx="240" cy="240"/>
            </a:xfrm>
          </p:grpSpPr>
          <p:sp>
            <p:nvSpPr>
              <p:cNvPr id="110710" name="Oval 11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11" name="Oval 11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12" name="Oval 12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13" name="Freeform 12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1444" name="Group 852"/>
            <p:cNvGrpSpPr>
              <a:grpSpLocks noChangeAspect="1"/>
            </p:cNvGrpSpPr>
            <p:nvPr/>
          </p:nvGrpSpPr>
          <p:grpSpPr bwMode="auto">
            <a:xfrm>
              <a:off x="1099946" y="4764129"/>
              <a:ext cx="434499" cy="394494"/>
              <a:chOff x="816" y="2304"/>
              <a:chExt cx="240" cy="240"/>
            </a:xfrm>
          </p:grpSpPr>
          <p:sp>
            <p:nvSpPr>
              <p:cNvPr id="111445" name="Oval 85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1446" name="Oval 85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1447" name="Oval 85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1448" name="Freeform 85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96" name="Group 7"/>
            <p:cNvGrpSpPr>
              <a:grpSpLocks noChangeAspect="1"/>
            </p:cNvGrpSpPr>
            <p:nvPr/>
          </p:nvGrpSpPr>
          <p:grpSpPr bwMode="auto">
            <a:xfrm>
              <a:off x="-2707293" y="2695564"/>
              <a:ext cx="434499" cy="394494"/>
              <a:chOff x="816" y="2304"/>
              <a:chExt cx="240" cy="240"/>
            </a:xfrm>
          </p:grpSpPr>
          <p:sp>
            <p:nvSpPr>
              <p:cNvPr id="497" name="Oval 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8" name="Oval 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9" name="Oval 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0" name="Freeform 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01" name="Group 12"/>
            <p:cNvGrpSpPr>
              <a:grpSpLocks noChangeAspect="1"/>
            </p:cNvGrpSpPr>
            <p:nvPr/>
          </p:nvGrpSpPr>
          <p:grpSpPr bwMode="auto">
            <a:xfrm>
              <a:off x="-1726833" y="2953850"/>
              <a:ext cx="434499" cy="394494"/>
              <a:chOff x="816" y="2304"/>
              <a:chExt cx="240" cy="240"/>
            </a:xfrm>
          </p:grpSpPr>
          <p:sp>
            <p:nvSpPr>
              <p:cNvPr id="502" name="Oval 1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3" name="Oval 1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4" name="Oval 1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5" name="Freeform 1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06" name="Group 17"/>
            <p:cNvGrpSpPr>
              <a:grpSpLocks noChangeAspect="1"/>
            </p:cNvGrpSpPr>
            <p:nvPr/>
          </p:nvGrpSpPr>
          <p:grpSpPr bwMode="auto">
            <a:xfrm>
              <a:off x="-2048481" y="3592502"/>
              <a:ext cx="434499" cy="394494"/>
              <a:chOff x="816" y="2304"/>
              <a:chExt cx="240" cy="240"/>
            </a:xfrm>
          </p:grpSpPr>
          <p:sp>
            <p:nvSpPr>
              <p:cNvPr id="507" name="Oval 1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08" name="Oval 1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9" name="Oval 2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0" name="Freeform 2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1" name="Group 22"/>
            <p:cNvGrpSpPr>
              <a:grpSpLocks noChangeAspect="1"/>
            </p:cNvGrpSpPr>
            <p:nvPr/>
          </p:nvGrpSpPr>
          <p:grpSpPr bwMode="auto">
            <a:xfrm>
              <a:off x="-416531" y="2874952"/>
              <a:ext cx="434499" cy="394494"/>
              <a:chOff x="816" y="2304"/>
              <a:chExt cx="240" cy="240"/>
            </a:xfrm>
          </p:grpSpPr>
          <p:sp>
            <p:nvSpPr>
              <p:cNvPr id="512" name="Oval 2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3" name="Oval 2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4" name="Oval 2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5" name="Freeform 2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16" name="Group 27"/>
            <p:cNvGrpSpPr>
              <a:grpSpLocks noChangeAspect="1"/>
            </p:cNvGrpSpPr>
            <p:nvPr/>
          </p:nvGrpSpPr>
          <p:grpSpPr bwMode="auto">
            <a:xfrm>
              <a:off x="-18455" y="3749311"/>
              <a:ext cx="434499" cy="394494"/>
              <a:chOff x="816" y="2304"/>
              <a:chExt cx="240" cy="240"/>
            </a:xfrm>
          </p:grpSpPr>
          <p:sp>
            <p:nvSpPr>
              <p:cNvPr id="517" name="Oval 2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8" name="Oval 2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19" name="Oval 3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0" name="Freeform 3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1" name="Group 32"/>
            <p:cNvGrpSpPr>
              <a:grpSpLocks noChangeAspect="1"/>
            </p:cNvGrpSpPr>
            <p:nvPr/>
          </p:nvGrpSpPr>
          <p:grpSpPr bwMode="auto">
            <a:xfrm>
              <a:off x="1250210" y="3078045"/>
              <a:ext cx="434499" cy="394494"/>
              <a:chOff x="816" y="2304"/>
              <a:chExt cx="240" cy="240"/>
            </a:xfrm>
          </p:grpSpPr>
          <p:sp>
            <p:nvSpPr>
              <p:cNvPr id="522" name="Oval 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3" name="Oval 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4" name="Oval 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5" name="Freeform 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26" name="Group 37"/>
            <p:cNvGrpSpPr>
              <a:grpSpLocks noChangeAspect="1"/>
            </p:cNvGrpSpPr>
            <p:nvPr/>
          </p:nvGrpSpPr>
          <p:grpSpPr bwMode="auto">
            <a:xfrm>
              <a:off x="2017107" y="2792402"/>
              <a:ext cx="434499" cy="394494"/>
              <a:chOff x="816" y="2304"/>
              <a:chExt cx="240" cy="240"/>
            </a:xfrm>
          </p:grpSpPr>
          <p:sp>
            <p:nvSpPr>
              <p:cNvPr id="527" name="Oval 3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8" name="Oval 3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29" name="Oval 4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0" name="Freeform 4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31" name="Group 42"/>
            <p:cNvGrpSpPr>
              <a:grpSpLocks noChangeAspect="1"/>
            </p:cNvGrpSpPr>
            <p:nvPr/>
          </p:nvGrpSpPr>
          <p:grpSpPr bwMode="auto">
            <a:xfrm>
              <a:off x="-1134081" y="4183052"/>
              <a:ext cx="434499" cy="394494"/>
              <a:chOff x="816" y="2304"/>
              <a:chExt cx="240" cy="240"/>
            </a:xfrm>
          </p:grpSpPr>
          <p:sp>
            <p:nvSpPr>
              <p:cNvPr id="532" name="Oval 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33" name="Oval 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4" name="Oval 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5" name="Freeform 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36" name="Group 47"/>
            <p:cNvGrpSpPr>
              <a:grpSpLocks noChangeAspect="1"/>
            </p:cNvGrpSpPr>
            <p:nvPr/>
          </p:nvGrpSpPr>
          <p:grpSpPr bwMode="auto">
            <a:xfrm>
              <a:off x="-2905731" y="3973502"/>
              <a:ext cx="434499" cy="394494"/>
              <a:chOff x="816" y="2304"/>
              <a:chExt cx="240" cy="240"/>
            </a:xfrm>
          </p:grpSpPr>
          <p:sp>
            <p:nvSpPr>
              <p:cNvPr id="537" name="Oval 4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38" name="Oval 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39" name="Oval 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0" name="Freeform 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41" name="Group 52"/>
            <p:cNvGrpSpPr>
              <a:grpSpLocks noChangeAspect="1"/>
            </p:cNvGrpSpPr>
            <p:nvPr/>
          </p:nvGrpSpPr>
          <p:grpSpPr bwMode="auto">
            <a:xfrm>
              <a:off x="1186845" y="3762364"/>
              <a:ext cx="434499" cy="394494"/>
              <a:chOff x="816" y="2304"/>
              <a:chExt cx="240" cy="240"/>
            </a:xfrm>
          </p:grpSpPr>
          <p:sp>
            <p:nvSpPr>
              <p:cNvPr id="542" name="Oval 5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43" name="Oval 5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4" name="Oval 5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5" name="Freeform 5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46" name="Group 57"/>
            <p:cNvGrpSpPr>
              <a:grpSpLocks noChangeAspect="1"/>
            </p:cNvGrpSpPr>
            <p:nvPr/>
          </p:nvGrpSpPr>
          <p:grpSpPr bwMode="auto">
            <a:xfrm>
              <a:off x="-92681" y="4268777"/>
              <a:ext cx="434499" cy="394494"/>
              <a:chOff x="816" y="2304"/>
              <a:chExt cx="240" cy="240"/>
            </a:xfrm>
          </p:grpSpPr>
          <p:sp>
            <p:nvSpPr>
              <p:cNvPr id="547" name="Oval 5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48" name="Oval 5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9" name="Oval 6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0" name="Freeform 6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51" name="Group 62"/>
            <p:cNvGrpSpPr>
              <a:grpSpLocks noChangeAspect="1"/>
            </p:cNvGrpSpPr>
            <p:nvPr/>
          </p:nvGrpSpPr>
          <p:grpSpPr bwMode="auto">
            <a:xfrm>
              <a:off x="1990120" y="4803764"/>
              <a:ext cx="434499" cy="394494"/>
              <a:chOff x="816" y="2304"/>
              <a:chExt cx="240" cy="240"/>
            </a:xfrm>
          </p:grpSpPr>
          <p:sp>
            <p:nvSpPr>
              <p:cNvPr id="552" name="Oval 6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3" name="Oval 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4" name="Oval 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5" name="Freeform 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56" name="Group 67"/>
            <p:cNvGrpSpPr>
              <a:grpSpLocks noChangeAspect="1"/>
            </p:cNvGrpSpPr>
            <p:nvPr/>
          </p:nvGrpSpPr>
          <p:grpSpPr bwMode="auto">
            <a:xfrm>
              <a:off x="2017106" y="3848879"/>
              <a:ext cx="434499" cy="394494"/>
              <a:chOff x="816" y="2304"/>
              <a:chExt cx="240" cy="240"/>
            </a:xfrm>
          </p:grpSpPr>
          <p:sp>
            <p:nvSpPr>
              <p:cNvPr id="557" name="Oval 6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8" name="Oval 6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9" name="Oval 7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60" name="Freeform 7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61" name="Group 72"/>
            <p:cNvGrpSpPr>
              <a:grpSpLocks noChangeAspect="1"/>
            </p:cNvGrpSpPr>
            <p:nvPr/>
          </p:nvGrpSpPr>
          <p:grpSpPr bwMode="auto">
            <a:xfrm>
              <a:off x="-2007206" y="5211752"/>
              <a:ext cx="434499" cy="394494"/>
              <a:chOff x="816" y="2304"/>
              <a:chExt cx="240" cy="240"/>
            </a:xfrm>
          </p:grpSpPr>
          <p:sp>
            <p:nvSpPr>
              <p:cNvPr id="562" name="Oval 7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63" name="Oval 7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64" name="Oval 7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65" name="Freeform 7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66" name="Group 77"/>
            <p:cNvGrpSpPr>
              <a:grpSpLocks noChangeAspect="1"/>
            </p:cNvGrpSpPr>
            <p:nvPr/>
          </p:nvGrpSpPr>
          <p:grpSpPr bwMode="auto">
            <a:xfrm>
              <a:off x="-402243" y="5267314"/>
              <a:ext cx="434499" cy="394494"/>
              <a:chOff x="816" y="2304"/>
              <a:chExt cx="240" cy="240"/>
            </a:xfrm>
          </p:grpSpPr>
          <p:sp>
            <p:nvSpPr>
              <p:cNvPr id="567" name="Oval 7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68" name="Oval 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69" name="Oval 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0" name="Freeform 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71" name="Group 82"/>
            <p:cNvGrpSpPr>
              <a:grpSpLocks noChangeAspect="1"/>
            </p:cNvGrpSpPr>
            <p:nvPr/>
          </p:nvGrpSpPr>
          <p:grpSpPr bwMode="auto">
            <a:xfrm>
              <a:off x="3654735" y="3151097"/>
              <a:ext cx="434499" cy="394494"/>
              <a:chOff x="816" y="2304"/>
              <a:chExt cx="240" cy="240"/>
            </a:xfrm>
          </p:grpSpPr>
          <p:sp>
            <p:nvSpPr>
              <p:cNvPr id="572" name="Oval 8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3" name="Oval 8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4" name="Oval 8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5" name="Freeform 8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76" name="Group 87"/>
            <p:cNvGrpSpPr>
              <a:grpSpLocks noChangeAspect="1"/>
            </p:cNvGrpSpPr>
            <p:nvPr/>
          </p:nvGrpSpPr>
          <p:grpSpPr bwMode="auto">
            <a:xfrm>
              <a:off x="473416" y="5147140"/>
              <a:ext cx="434499" cy="394494"/>
              <a:chOff x="816" y="2304"/>
              <a:chExt cx="240" cy="240"/>
            </a:xfrm>
          </p:grpSpPr>
          <p:sp>
            <p:nvSpPr>
              <p:cNvPr id="577" name="Oval 8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 name="Oval 8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9" name="Oval 9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0" name="Freeform 9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81" name="Group 92"/>
            <p:cNvGrpSpPr>
              <a:grpSpLocks noChangeAspect="1"/>
            </p:cNvGrpSpPr>
            <p:nvPr/>
          </p:nvGrpSpPr>
          <p:grpSpPr bwMode="auto">
            <a:xfrm>
              <a:off x="3505700" y="4256696"/>
              <a:ext cx="434499" cy="394494"/>
              <a:chOff x="816" y="2304"/>
              <a:chExt cx="240" cy="240"/>
            </a:xfrm>
          </p:grpSpPr>
          <p:sp>
            <p:nvSpPr>
              <p:cNvPr id="582" name="Oval 9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3" name="Oval 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4" name="Oval 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5" name="Freeform 9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86" name="Group 97"/>
            <p:cNvGrpSpPr>
              <a:grpSpLocks noChangeAspect="1"/>
            </p:cNvGrpSpPr>
            <p:nvPr/>
          </p:nvGrpSpPr>
          <p:grpSpPr bwMode="auto">
            <a:xfrm>
              <a:off x="3522057" y="5226039"/>
              <a:ext cx="434499" cy="394494"/>
              <a:chOff x="816" y="2304"/>
              <a:chExt cx="240" cy="240"/>
            </a:xfrm>
          </p:grpSpPr>
          <p:sp>
            <p:nvSpPr>
              <p:cNvPr id="587" name="Oval 9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8" name="Oval 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89" name="Oval 1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90" name="Freeform 1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91" name="Group 102"/>
            <p:cNvGrpSpPr>
              <a:grpSpLocks noChangeAspect="1"/>
            </p:cNvGrpSpPr>
            <p:nvPr/>
          </p:nvGrpSpPr>
          <p:grpSpPr bwMode="auto">
            <a:xfrm>
              <a:off x="793145" y="2524114"/>
              <a:ext cx="434499" cy="394494"/>
              <a:chOff x="816" y="2304"/>
              <a:chExt cx="240" cy="240"/>
            </a:xfrm>
          </p:grpSpPr>
          <p:sp>
            <p:nvSpPr>
              <p:cNvPr id="592" name="Oval 10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3" name="Oval 10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94" name="Oval 10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95" name="Freeform 10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596" name="Group 107"/>
            <p:cNvGrpSpPr>
              <a:grpSpLocks noChangeAspect="1"/>
            </p:cNvGrpSpPr>
            <p:nvPr/>
          </p:nvGrpSpPr>
          <p:grpSpPr bwMode="auto">
            <a:xfrm>
              <a:off x="3424231" y="2397908"/>
              <a:ext cx="434499" cy="394494"/>
              <a:chOff x="816" y="2304"/>
              <a:chExt cx="240" cy="240"/>
            </a:xfrm>
          </p:grpSpPr>
          <p:sp>
            <p:nvSpPr>
              <p:cNvPr id="597" name="Oval 1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98" name="Oval 1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99" name="Oval 1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0" name="Freeform 1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1" name="Group 112"/>
            <p:cNvGrpSpPr>
              <a:grpSpLocks noChangeAspect="1"/>
            </p:cNvGrpSpPr>
            <p:nvPr/>
          </p:nvGrpSpPr>
          <p:grpSpPr bwMode="auto">
            <a:xfrm>
              <a:off x="-3032731" y="5113327"/>
              <a:ext cx="434499" cy="394494"/>
              <a:chOff x="816" y="2304"/>
              <a:chExt cx="240" cy="240"/>
            </a:xfrm>
          </p:grpSpPr>
          <p:sp>
            <p:nvSpPr>
              <p:cNvPr id="602" name="Oval 11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03" name="Oval 11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4" name="Oval 11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5" name="Freeform 11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06" name="Group 117"/>
            <p:cNvGrpSpPr>
              <a:grpSpLocks noChangeAspect="1"/>
            </p:cNvGrpSpPr>
            <p:nvPr/>
          </p:nvGrpSpPr>
          <p:grpSpPr bwMode="auto">
            <a:xfrm>
              <a:off x="2887287" y="3296922"/>
              <a:ext cx="434499" cy="394494"/>
              <a:chOff x="816" y="2304"/>
              <a:chExt cx="240" cy="240"/>
            </a:xfrm>
          </p:grpSpPr>
          <p:sp>
            <p:nvSpPr>
              <p:cNvPr id="607" name="Oval 11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08" name="Oval 11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9" name="Oval 12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10" name="Freeform 12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11" name="Group 852"/>
            <p:cNvGrpSpPr>
              <a:grpSpLocks noChangeAspect="1"/>
            </p:cNvGrpSpPr>
            <p:nvPr/>
          </p:nvGrpSpPr>
          <p:grpSpPr bwMode="auto">
            <a:xfrm>
              <a:off x="2380590" y="5220840"/>
              <a:ext cx="434499" cy="394494"/>
              <a:chOff x="816" y="2304"/>
              <a:chExt cx="240" cy="240"/>
            </a:xfrm>
          </p:grpSpPr>
          <p:sp>
            <p:nvSpPr>
              <p:cNvPr id="612" name="Oval 85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3" name="Oval 85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14" name="Oval 85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15" name="Freeform 85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6" name="Group 5"/>
          <p:cNvGrpSpPr/>
          <p:nvPr/>
        </p:nvGrpSpPr>
        <p:grpSpPr>
          <a:xfrm>
            <a:off x="474299" y="2315706"/>
            <a:ext cx="8108412" cy="4239490"/>
            <a:chOff x="-1857312" y="2418441"/>
            <a:chExt cx="8108412" cy="4239490"/>
          </a:xfrm>
        </p:grpSpPr>
        <p:sp>
          <p:nvSpPr>
            <p:cNvPr id="110717" name="Rectangle 125"/>
            <p:cNvSpPr>
              <a:spLocks noChangeArrowheads="1"/>
            </p:cNvSpPr>
            <p:nvPr/>
          </p:nvSpPr>
          <p:spPr bwMode="auto">
            <a:xfrm>
              <a:off x="-1857312" y="2418441"/>
              <a:ext cx="8108412" cy="42394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10719" name="Group 127"/>
            <p:cNvGrpSpPr>
              <a:grpSpLocks noChangeAspect="1"/>
            </p:cNvGrpSpPr>
            <p:nvPr/>
          </p:nvGrpSpPr>
          <p:grpSpPr bwMode="auto">
            <a:xfrm>
              <a:off x="215742" y="2805709"/>
              <a:ext cx="448882" cy="422081"/>
              <a:chOff x="816" y="2304"/>
              <a:chExt cx="240" cy="240"/>
            </a:xfrm>
          </p:grpSpPr>
          <p:sp>
            <p:nvSpPr>
              <p:cNvPr id="110720" name="Oval 12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21" name="Oval 12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22" name="Oval 13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23" name="Freeform 13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24" name="Group 132"/>
            <p:cNvGrpSpPr>
              <a:grpSpLocks noChangeAspect="1"/>
            </p:cNvGrpSpPr>
            <p:nvPr/>
          </p:nvGrpSpPr>
          <p:grpSpPr bwMode="auto">
            <a:xfrm>
              <a:off x="870640" y="2825933"/>
              <a:ext cx="448882" cy="422081"/>
              <a:chOff x="816" y="2304"/>
              <a:chExt cx="240" cy="240"/>
            </a:xfrm>
          </p:grpSpPr>
          <p:sp>
            <p:nvSpPr>
              <p:cNvPr id="110725" name="Oval 1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26" name="Oval 1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27" name="Oval 1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28" name="Freeform 1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29" name="Group 137"/>
            <p:cNvGrpSpPr>
              <a:grpSpLocks noChangeAspect="1"/>
            </p:cNvGrpSpPr>
            <p:nvPr/>
          </p:nvGrpSpPr>
          <p:grpSpPr bwMode="auto">
            <a:xfrm>
              <a:off x="855676" y="3462099"/>
              <a:ext cx="448882" cy="422081"/>
              <a:chOff x="816" y="2304"/>
              <a:chExt cx="240" cy="240"/>
            </a:xfrm>
          </p:grpSpPr>
          <p:sp>
            <p:nvSpPr>
              <p:cNvPr id="110730" name="Oval 13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31" name="Oval 13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32" name="Oval 14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33" name="Freeform 14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34" name="Group 142"/>
            <p:cNvGrpSpPr>
              <a:grpSpLocks noChangeAspect="1"/>
            </p:cNvGrpSpPr>
            <p:nvPr/>
          </p:nvGrpSpPr>
          <p:grpSpPr bwMode="auto">
            <a:xfrm>
              <a:off x="1649692" y="4054626"/>
              <a:ext cx="448882" cy="422081"/>
              <a:chOff x="816" y="2304"/>
              <a:chExt cx="240" cy="240"/>
            </a:xfrm>
          </p:grpSpPr>
          <p:sp>
            <p:nvSpPr>
              <p:cNvPr id="110735"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36"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37"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38"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39" name="Group 147"/>
            <p:cNvGrpSpPr>
              <a:grpSpLocks noChangeAspect="1"/>
            </p:cNvGrpSpPr>
            <p:nvPr/>
          </p:nvGrpSpPr>
          <p:grpSpPr bwMode="auto">
            <a:xfrm>
              <a:off x="1649692" y="3451815"/>
              <a:ext cx="448882" cy="422081"/>
              <a:chOff x="816" y="2304"/>
              <a:chExt cx="240" cy="240"/>
            </a:xfrm>
          </p:grpSpPr>
          <p:sp>
            <p:nvSpPr>
              <p:cNvPr id="110740" name="Oval 14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41"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42"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43"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54" name="Group 162"/>
            <p:cNvGrpSpPr>
              <a:grpSpLocks noChangeAspect="1"/>
            </p:cNvGrpSpPr>
            <p:nvPr/>
          </p:nvGrpSpPr>
          <p:grpSpPr bwMode="auto">
            <a:xfrm>
              <a:off x="949633" y="4085538"/>
              <a:ext cx="448882" cy="422081"/>
              <a:chOff x="816" y="2304"/>
              <a:chExt cx="240" cy="240"/>
            </a:xfrm>
          </p:grpSpPr>
          <p:sp>
            <p:nvSpPr>
              <p:cNvPr id="110755" name="Oval 16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56"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57"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58" name="Freeform 1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59" name="Group 167"/>
            <p:cNvGrpSpPr>
              <a:grpSpLocks noChangeAspect="1"/>
            </p:cNvGrpSpPr>
            <p:nvPr/>
          </p:nvGrpSpPr>
          <p:grpSpPr bwMode="auto">
            <a:xfrm>
              <a:off x="153775" y="3500660"/>
              <a:ext cx="448882" cy="422081"/>
              <a:chOff x="816" y="2304"/>
              <a:chExt cx="240" cy="240"/>
            </a:xfrm>
          </p:grpSpPr>
          <p:sp>
            <p:nvSpPr>
              <p:cNvPr id="110760" name="Oval 16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61" name="Oval 16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62" name="Oval 17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63" name="Freeform 17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69" name="Group 177"/>
            <p:cNvGrpSpPr>
              <a:grpSpLocks noChangeAspect="1"/>
            </p:cNvGrpSpPr>
            <p:nvPr/>
          </p:nvGrpSpPr>
          <p:grpSpPr bwMode="auto">
            <a:xfrm>
              <a:off x="612434" y="4918881"/>
              <a:ext cx="448882" cy="422081"/>
              <a:chOff x="816" y="2304"/>
              <a:chExt cx="240" cy="240"/>
            </a:xfrm>
          </p:grpSpPr>
          <p:sp>
            <p:nvSpPr>
              <p:cNvPr id="110770" name="Oval 17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71"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72"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73" name="Freeform 1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84" name="Group 192"/>
            <p:cNvGrpSpPr>
              <a:grpSpLocks noChangeAspect="1"/>
            </p:cNvGrpSpPr>
            <p:nvPr/>
          </p:nvGrpSpPr>
          <p:grpSpPr bwMode="auto">
            <a:xfrm>
              <a:off x="-92401" y="4932815"/>
              <a:ext cx="448882" cy="422081"/>
              <a:chOff x="816" y="2304"/>
              <a:chExt cx="240" cy="240"/>
            </a:xfrm>
          </p:grpSpPr>
          <p:sp>
            <p:nvSpPr>
              <p:cNvPr id="110785" name="Oval 19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86"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87"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88" name="Freeform 19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89" name="Group 197"/>
            <p:cNvGrpSpPr>
              <a:grpSpLocks noChangeAspect="1"/>
            </p:cNvGrpSpPr>
            <p:nvPr/>
          </p:nvGrpSpPr>
          <p:grpSpPr bwMode="auto">
            <a:xfrm>
              <a:off x="1646886" y="2856507"/>
              <a:ext cx="448882" cy="422081"/>
              <a:chOff x="816" y="2304"/>
              <a:chExt cx="240" cy="240"/>
            </a:xfrm>
          </p:grpSpPr>
          <p:sp>
            <p:nvSpPr>
              <p:cNvPr id="110790" name="Oval 19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91"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92"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793" name="Freeform 2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799" name="Group 207"/>
            <p:cNvGrpSpPr>
              <a:grpSpLocks noChangeAspect="1"/>
            </p:cNvGrpSpPr>
            <p:nvPr/>
          </p:nvGrpSpPr>
          <p:grpSpPr bwMode="auto">
            <a:xfrm>
              <a:off x="1440116" y="4975023"/>
              <a:ext cx="448882" cy="422081"/>
              <a:chOff x="816" y="2304"/>
              <a:chExt cx="240" cy="240"/>
            </a:xfrm>
          </p:grpSpPr>
          <p:sp>
            <p:nvSpPr>
              <p:cNvPr id="110800"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801"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802"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803"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0824" name="Group 232"/>
            <p:cNvGrpSpPr>
              <a:grpSpLocks noChangeAspect="1"/>
            </p:cNvGrpSpPr>
            <p:nvPr/>
          </p:nvGrpSpPr>
          <p:grpSpPr bwMode="auto">
            <a:xfrm>
              <a:off x="191622" y="4053599"/>
              <a:ext cx="448882" cy="422081"/>
              <a:chOff x="816" y="2304"/>
              <a:chExt cx="240" cy="240"/>
            </a:xfrm>
          </p:grpSpPr>
          <p:sp>
            <p:nvSpPr>
              <p:cNvPr id="110825" name="Oval 2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826"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827"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828"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10834" name="Text Box 242"/>
            <p:cNvSpPr txBox="1">
              <a:spLocks noChangeArrowheads="1"/>
            </p:cNvSpPr>
            <p:nvPr/>
          </p:nvSpPr>
          <p:spPr bwMode="auto">
            <a:xfrm>
              <a:off x="-1741102" y="3146241"/>
              <a:ext cx="1769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000000"/>
                  </a:solidFill>
                </a:rPr>
                <a:t>Group A: </a:t>
              </a:r>
              <a:endParaRPr lang="en-US" sz="2400" dirty="0" smtClean="0">
                <a:solidFill>
                  <a:srgbClr val="000000"/>
                </a:solidFill>
              </a:endParaRPr>
            </a:p>
            <a:p>
              <a:r>
                <a:rPr lang="en-US" sz="2400" dirty="0" err="1" smtClean="0">
                  <a:solidFill>
                    <a:srgbClr val="000000"/>
                  </a:solidFill>
                </a:rPr>
                <a:t>Desipramine</a:t>
              </a:r>
              <a:endParaRPr lang="en-US" sz="2400" dirty="0">
                <a:solidFill>
                  <a:srgbClr val="000000"/>
                </a:solidFill>
              </a:endParaRPr>
            </a:p>
          </p:txBody>
        </p:sp>
        <p:sp>
          <p:nvSpPr>
            <p:cNvPr id="110835" name="Text Box 243"/>
            <p:cNvSpPr txBox="1">
              <a:spLocks noChangeArrowheads="1"/>
            </p:cNvSpPr>
            <p:nvPr/>
          </p:nvSpPr>
          <p:spPr bwMode="auto">
            <a:xfrm>
              <a:off x="-1629779" y="5130049"/>
              <a:ext cx="15125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000000"/>
                  </a:solidFill>
                </a:rPr>
                <a:t>Group B</a:t>
              </a:r>
              <a:r>
                <a:rPr lang="en-US" sz="2400" dirty="0" smtClean="0">
                  <a:solidFill>
                    <a:srgbClr val="000000"/>
                  </a:solidFill>
                </a:rPr>
                <a:t>:</a:t>
              </a:r>
            </a:p>
            <a:p>
              <a:r>
                <a:rPr lang="en-US" sz="2400" dirty="0" smtClean="0">
                  <a:solidFill>
                    <a:srgbClr val="000000"/>
                  </a:solidFill>
                </a:rPr>
                <a:t> Lithium</a:t>
              </a:r>
              <a:endParaRPr lang="en-US" sz="2400" dirty="0">
                <a:solidFill>
                  <a:srgbClr val="000000"/>
                </a:solidFill>
              </a:endParaRPr>
            </a:p>
          </p:txBody>
        </p:sp>
        <p:grpSp>
          <p:nvGrpSpPr>
            <p:cNvPr id="617" name="Group 142"/>
            <p:cNvGrpSpPr>
              <a:grpSpLocks noChangeAspect="1"/>
            </p:cNvGrpSpPr>
            <p:nvPr/>
          </p:nvGrpSpPr>
          <p:grpSpPr bwMode="auto">
            <a:xfrm>
              <a:off x="2398703" y="4006639"/>
              <a:ext cx="448882" cy="422081"/>
              <a:chOff x="816" y="2304"/>
              <a:chExt cx="240" cy="240"/>
            </a:xfrm>
          </p:grpSpPr>
          <p:sp>
            <p:nvSpPr>
              <p:cNvPr id="618"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22" name="Group 147"/>
            <p:cNvGrpSpPr>
              <a:grpSpLocks noChangeAspect="1"/>
            </p:cNvGrpSpPr>
            <p:nvPr/>
          </p:nvGrpSpPr>
          <p:grpSpPr bwMode="auto">
            <a:xfrm>
              <a:off x="2398703" y="3403828"/>
              <a:ext cx="448882" cy="422081"/>
              <a:chOff x="816" y="2304"/>
              <a:chExt cx="240" cy="240"/>
            </a:xfrm>
          </p:grpSpPr>
          <p:sp>
            <p:nvSpPr>
              <p:cNvPr id="623" name="Oval 14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24"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5"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26"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27" name="Group 197"/>
            <p:cNvGrpSpPr>
              <a:grpSpLocks noChangeAspect="1"/>
            </p:cNvGrpSpPr>
            <p:nvPr/>
          </p:nvGrpSpPr>
          <p:grpSpPr bwMode="auto">
            <a:xfrm>
              <a:off x="2319213" y="2825100"/>
              <a:ext cx="448882" cy="422081"/>
              <a:chOff x="816" y="2304"/>
              <a:chExt cx="240" cy="240"/>
            </a:xfrm>
          </p:grpSpPr>
          <p:sp>
            <p:nvSpPr>
              <p:cNvPr id="628" name="Oval 19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29"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0"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1" name="Freeform 2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32" name="Group 207"/>
            <p:cNvGrpSpPr>
              <a:grpSpLocks noChangeAspect="1"/>
            </p:cNvGrpSpPr>
            <p:nvPr/>
          </p:nvGrpSpPr>
          <p:grpSpPr bwMode="auto">
            <a:xfrm>
              <a:off x="2189127" y="4927037"/>
              <a:ext cx="448882" cy="422081"/>
              <a:chOff x="816" y="2304"/>
              <a:chExt cx="240" cy="240"/>
            </a:xfrm>
          </p:grpSpPr>
          <p:sp>
            <p:nvSpPr>
              <p:cNvPr id="633"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4"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5"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36"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37" name="Group 142"/>
            <p:cNvGrpSpPr>
              <a:grpSpLocks noChangeAspect="1"/>
            </p:cNvGrpSpPr>
            <p:nvPr/>
          </p:nvGrpSpPr>
          <p:grpSpPr bwMode="auto">
            <a:xfrm>
              <a:off x="1340793" y="5488373"/>
              <a:ext cx="448882" cy="422081"/>
              <a:chOff x="816" y="2304"/>
              <a:chExt cx="240" cy="240"/>
            </a:xfrm>
          </p:grpSpPr>
          <p:sp>
            <p:nvSpPr>
              <p:cNvPr id="638"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3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42" name="Group 162"/>
            <p:cNvGrpSpPr>
              <a:grpSpLocks noChangeAspect="1"/>
            </p:cNvGrpSpPr>
            <p:nvPr/>
          </p:nvGrpSpPr>
          <p:grpSpPr bwMode="auto">
            <a:xfrm>
              <a:off x="640734" y="5519286"/>
              <a:ext cx="448882" cy="422081"/>
              <a:chOff x="816" y="2304"/>
              <a:chExt cx="240" cy="240"/>
            </a:xfrm>
          </p:grpSpPr>
          <p:sp>
            <p:nvSpPr>
              <p:cNvPr id="643" name="Oval 16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44"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5"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46" name="Freeform 1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47" name="Group 177"/>
            <p:cNvGrpSpPr>
              <a:grpSpLocks noChangeAspect="1"/>
            </p:cNvGrpSpPr>
            <p:nvPr/>
          </p:nvGrpSpPr>
          <p:grpSpPr bwMode="auto">
            <a:xfrm>
              <a:off x="689117" y="6094691"/>
              <a:ext cx="448882" cy="422081"/>
              <a:chOff x="816" y="2304"/>
              <a:chExt cx="240" cy="240"/>
            </a:xfrm>
          </p:grpSpPr>
          <p:sp>
            <p:nvSpPr>
              <p:cNvPr id="648" name="Oval 17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49"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0"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1" name="Freeform 1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52" name="Group 192"/>
            <p:cNvGrpSpPr>
              <a:grpSpLocks noChangeAspect="1"/>
            </p:cNvGrpSpPr>
            <p:nvPr/>
          </p:nvGrpSpPr>
          <p:grpSpPr bwMode="auto">
            <a:xfrm>
              <a:off x="-95898" y="6091943"/>
              <a:ext cx="448882" cy="422081"/>
              <a:chOff x="816" y="2304"/>
              <a:chExt cx="240" cy="240"/>
            </a:xfrm>
          </p:grpSpPr>
          <p:sp>
            <p:nvSpPr>
              <p:cNvPr id="653" name="Oval 19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54"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5"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56" name="Freeform 19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57" name="Group 207"/>
            <p:cNvGrpSpPr>
              <a:grpSpLocks noChangeAspect="1"/>
            </p:cNvGrpSpPr>
            <p:nvPr/>
          </p:nvGrpSpPr>
          <p:grpSpPr bwMode="auto">
            <a:xfrm>
              <a:off x="1411125" y="6083154"/>
              <a:ext cx="448882" cy="422081"/>
              <a:chOff x="816" y="2304"/>
              <a:chExt cx="240" cy="240"/>
            </a:xfrm>
          </p:grpSpPr>
          <p:sp>
            <p:nvSpPr>
              <p:cNvPr id="658"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59"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0"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1"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62" name="Group 232"/>
            <p:cNvGrpSpPr>
              <a:grpSpLocks noChangeAspect="1"/>
            </p:cNvGrpSpPr>
            <p:nvPr/>
          </p:nvGrpSpPr>
          <p:grpSpPr bwMode="auto">
            <a:xfrm>
              <a:off x="-117277" y="5487346"/>
              <a:ext cx="448882" cy="422081"/>
              <a:chOff x="816" y="2304"/>
              <a:chExt cx="240" cy="240"/>
            </a:xfrm>
          </p:grpSpPr>
          <p:sp>
            <p:nvSpPr>
              <p:cNvPr id="663" name="Oval 2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4"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5"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66"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67" name="Group 142"/>
            <p:cNvGrpSpPr>
              <a:grpSpLocks noChangeAspect="1"/>
            </p:cNvGrpSpPr>
            <p:nvPr/>
          </p:nvGrpSpPr>
          <p:grpSpPr bwMode="auto">
            <a:xfrm>
              <a:off x="2153835" y="5522093"/>
              <a:ext cx="448882" cy="422081"/>
              <a:chOff x="816" y="2304"/>
              <a:chExt cx="240" cy="240"/>
            </a:xfrm>
          </p:grpSpPr>
          <p:sp>
            <p:nvSpPr>
              <p:cNvPr id="668"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72" name="Group 207"/>
            <p:cNvGrpSpPr>
              <a:grpSpLocks noChangeAspect="1"/>
            </p:cNvGrpSpPr>
            <p:nvPr/>
          </p:nvGrpSpPr>
          <p:grpSpPr bwMode="auto">
            <a:xfrm>
              <a:off x="2218118" y="6085130"/>
              <a:ext cx="448882" cy="422081"/>
              <a:chOff x="816" y="2304"/>
              <a:chExt cx="240" cy="240"/>
            </a:xfrm>
          </p:grpSpPr>
          <p:sp>
            <p:nvSpPr>
              <p:cNvPr id="673"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4"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5"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76"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77" name="Group 127"/>
            <p:cNvGrpSpPr>
              <a:grpSpLocks noChangeAspect="1"/>
            </p:cNvGrpSpPr>
            <p:nvPr/>
          </p:nvGrpSpPr>
          <p:grpSpPr bwMode="auto">
            <a:xfrm>
              <a:off x="3235557" y="2793889"/>
              <a:ext cx="448882" cy="422081"/>
              <a:chOff x="816" y="2304"/>
              <a:chExt cx="240" cy="240"/>
            </a:xfrm>
          </p:grpSpPr>
          <p:sp>
            <p:nvSpPr>
              <p:cNvPr id="678" name="Oval 12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79" name="Oval 12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0" name="Oval 13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1" name="Freeform 13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82" name="Group 132"/>
            <p:cNvGrpSpPr>
              <a:grpSpLocks noChangeAspect="1"/>
            </p:cNvGrpSpPr>
            <p:nvPr/>
          </p:nvGrpSpPr>
          <p:grpSpPr bwMode="auto">
            <a:xfrm>
              <a:off x="3890454" y="2814114"/>
              <a:ext cx="448882" cy="422081"/>
              <a:chOff x="816" y="2304"/>
              <a:chExt cx="240" cy="240"/>
            </a:xfrm>
          </p:grpSpPr>
          <p:sp>
            <p:nvSpPr>
              <p:cNvPr id="683" name="Oval 1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84" name="Oval 1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5" name="Oval 1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86" name="Freeform 1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87" name="Group 137"/>
            <p:cNvGrpSpPr>
              <a:grpSpLocks noChangeAspect="1"/>
            </p:cNvGrpSpPr>
            <p:nvPr/>
          </p:nvGrpSpPr>
          <p:grpSpPr bwMode="auto">
            <a:xfrm>
              <a:off x="3875491" y="3450279"/>
              <a:ext cx="448882" cy="422081"/>
              <a:chOff x="816" y="2304"/>
              <a:chExt cx="240" cy="240"/>
            </a:xfrm>
          </p:grpSpPr>
          <p:sp>
            <p:nvSpPr>
              <p:cNvPr id="688" name="Oval 13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89" name="Oval 13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0" name="Oval 14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1" name="Freeform 14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92" name="Group 142"/>
            <p:cNvGrpSpPr>
              <a:grpSpLocks noChangeAspect="1"/>
            </p:cNvGrpSpPr>
            <p:nvPr/>
          </p:nvGrpSpPr>
          <p:grpSpPr bwMode="auto">
            <a:xfrm>
              <a:off x="4612957" y="4042806"/>
              <a:ext cx="448882" cy="422081"/>
              <a:chOff x="816" y="2304"/>
              <a:chExt cx="240" cy="240"/>
            </a:xfrm>
          </p:grpSpPr>
          <p:sp>
            <p:nvSpPr>
              <p:cNvPr id="693"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94"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5"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96"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697" name="Group 147"/>
            <p:cNvGrpSpPr>
              <a:grpSpLocks noChangeAspect="1"/>
            </p:cNvGrpSpPr>
            <p:nvPr/>
          </p:nvGrpSpPr>
          <p:grpSpPr bwMode="auto">
            <a:xfrm>
              <a:off x="4669507" y="3439995"/>
              <a:ext cx="448882" cy="422081"/>
              <a:chOff x="816" y="2304"/>
              <a:chExt cx="240" cy="240"/>
            </a:xfrm>
          </p:grpSpPr>
          <p:sp>
            <p:nvSpPr>
              <p:cNvPr id="698" name="Oval 14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99"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0"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1"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02" name="Group 162"/>
            <p:cNvGrpSpPr>
              <a:grpSpLocks noChangeAspect="1"/>
            </p:cNvGrpSpPr>
            <p:nvPr/>
          </p:nvGrpSpPr>
          <p:grpSpPr bwMode="auto">
            <a:xfrm>
              <a:off x="3912897" y="4073719"/>
              <a:ext cx="448882" cy="422081"/>
              <a:chOff x="816" y="2304"/>
              <a:chExt cx="240" cy="240"/>
            </a:xfrm>
          </p:grpSpPr>
          <p:sp>
            <p:nvSpPr>
              <p:cNvPr id="703" name="Oval 16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4"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5"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06" name="Freeform 1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07" name="Group 167"/>
            <p:cNvGrpSpPr>
              <a:grpSpLocks noChangeAspect="1"/>
            </p:cNvGrpSpPr>
            <p:nvPr/>
          </p:nvGrpSpPr>
          <p:grpSpPr bwMode="auto">
            <a:xfrm>
              <a:off x="3173589" y="3488841"/>
              <a:ext cx="448882" cy="422081"/>
              <a:chOff x="816" y="2304"/>
              <a:chExt cx="240" cy="240"/>
            </a:xfrm>
          </p:grpSpPr>
          <p:sp>
            <p:nvSpPr>
              <p:cNvPr id="708" name="Oval 16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09" name="Oval 16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0" name="Oval 17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1" name="Freeform 17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12" name="Group 177"/>
            <p:cNvGrpSpPr>
              <a:grpSpLocks noChangeAspect="1"/>
            </p:cNvGrpSpPr>
            <p:nvPr/>
          </p:nvGrpSpPr>
          <p:grpSpPr bwMode="auto">
            <a:xfrm>
              <a:off x="3736634" y="4876800"/>
              <a:ext cx="448882" cy="422081"/>
              <a:chOff x="816" y="2304"/>
              <a:chExt cx="240" cy="240"/>
            </a:xfrm>
          </p:grpSpPr>
          <p:sp>
            <p:nvSpPr>
              <p:cNvPr id="713" name="Oval 17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4"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6" name="Freeform 1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17" name="Group 192"/>
            <p:cNvGrpSpPr>
              <a:grpSpLocks noChangeAspect="1"/>
            </p:cNvGrpSpPr>
            <p:nvPr/>
          </p:nvGrpSpPr>
          <p:grpSpPr bwMode="auto">
            <a:xfrm>
              <a:off x="3031799" y="4890735"/>
              <a:ext cx="448882" cy="422081"/>
              <a:chOff x="816" y="2304"/>
              <a:chExt cx="240" cy="240"/>
            </a:xfrm>
          </p:grpSpPr>
          <p:sp>
            <p:nvSpPr>
              <p:cNvPr id="718" name="Oval 19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9"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0"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1" name="Freeform 19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2" name="Group 197"/>
            <p:cNvGrpSpPr>
              <a:grpSpLocks noChangeAspect="1"/>
            </p:cNvGrpSpPr>
            <p:nvPr/>
          </p:nvGrpSpPr>
          <p:grpSpPr bwMode="auto">
            <a:xfrm>
              <a:off x="4666701" y="2844687"/>
              <a:ext cx="448882" cy="422081"/>
              <a:chOff x="816" y="2304"/>
              <a:chExt cx="240" cy="240"/>
            </a:xfrm>
          </p:grpSpPr>
          <p:sp>
            <p:nvSpPr>
              <p:cNvPr id="723" name="Oval 19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4"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5"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26" name="Freeform 2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27" name="Group 207"/>
            <p:cNvGrpSpPr>
              <a:grpSpLocks noChangeAspect="1"/>
            </p:cNvGrpSpPr>
            <p:nvPr/>
          </p:nvGrpSpPr>
          <p:grpSpPr bwMode="auto">
            <a:xfrm>
              <a:off x="4564316" y="4932943"/>
              <a:ext cx="448882" cy="422081"/>
              <a:chOff x="816" y="2304"/>
              <a:chExt cx="240" cy="240"/>
            </a:xfrm>
          </p:grpSpPr>
          <p:sp>
            <p:nvSpPr>
              <p:cNvPr id="728"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29"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0"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1"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32" name="Group 232"/>
            <p:cNvGrpSpPr>
              <a:grpSpLocks noChangeAspect="1"/>
            </p:cNvGrpSpPr>
            <p:nvPr/>
          </p:nvGrpSpPr>
          <p:grpSpPr bwMode="auto">
            <a:xfrm>
              <a:off x="3154887" y="4041779"/>
              <a:ext cx="448882" cy="422081"/>
              <a:chOff x="816" y="2304"/>
              <a:chExt cx="240" cy="240"/>
            </a:xfrm>
          </p:grpSpPr>
          <p:sp>
            <p:nvSpPr>
              <p:cNvPr id="733" name="Oval 2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4"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5"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36"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37" name="Group 142"/>
            <p:cNvGrpSpPr>
              <a:grpSpLocks noChangeAspect="1"/>
            </p:cNvGrpSpPr>
            <p:nvPr/>
          </p:nvGrpSpPr>
          <p:grpSpPr bwMode="auto">
            <a:xfrm>
              <a:off x="5361968" y="3994820"/>
              <a:ext cx="448882" cy="422081"/>
              <a:chOff x="816" y="2304"/>
              <a:chExt cx="240" cy="240"/>
            </a:xfrm>
          </p:grpSpPr>
          <p:sp>
            <p:nvSpPr>
              <p:cNvPr id="738"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3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42" name="Group 147"/>
            <p:cNvGrpSpPr>
              <a:grpSpLocks noChangeAspect="1"/>
            </p:cNvGrpSpPr>
            <p:nvPr/>
          </p:nvGrpSpPr>
          <p:grpSpPr bwMode="auto">
            <a:xfrm>
              <a:off x="5418518" y="3392009"/>
              <a:ext cx="448882" cy="422081"/>
              <a:chOff x="816" y="2304"/>
              <a:chExt cx="240" cy="240"/>
            </a:xfrm>
          </p:grpSpPr>
          <p:sp>
            <p:nvSpPr>
              <p:cNvPr id="743" name="Oval 14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4"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5"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46"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47" name="Group 197"/>
            <p:cNvGrpSpPr>
              <a:grpSpLocks noChangeAspect="1"/>
            </p:cNvGrpSpPr>
            <p:nvPr/>
          </p:nvGrpSpPr>
          <p:grpSpPr bwMode="auto">
            <a:xfrm>
              <a:off x="5339028" y="2813280"/>
              <a:ext cx="448882" cy="422081"/>
              <a:chOff x="816" y="2304"/>
              <a:chExt cx="240" cy="240"/>
            </a:xfrm>
          </p:grpSpPr>
          <p:sp>
            <p:nvSpPr>
              <p:cNvPr id="748" name="Oval 19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49"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0"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1" name="Freeform 2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52" name="Group 207"/>
            <p:cNvGrpSpPr>
              <a:grpSpLocks noChangeAspect="1"/>
            </p:cNvGrpSpPr>
            <p:nvPr/>
          </p:nvGrpSpPr>
          <p:grpSpPr bwMode="auto">
            <a:xfrm>
              <a:off x="5313327" y="4884956"/>
              <a:ext cx="448882" cy="422081"/>
              <a:chOff x="816" y="2304"/>
              <a:chExt cx="240" cy="240"/>
            </a:xfrm>
          </p:grpSpPr>
          <p:sp>
            <p:nvSpPr>
              <p:cNvPr id="753"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4"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5"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6"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57" name="Group 142"/>
            <p:cNvGrpSpPr>
              <a:grpSpLocks noChangeAspect="1"/>
            </p:cNvGrpSpPr>
            <p:nvPr/>
          </p:nvGrpSpPr>
          <p:grpSpPr bwMode="auto">
            <a:xfrm>
              <a:off x="4464994" y="5446293"/>
              <a:ext cx="448882" cy="422081"/>
              <a:chOff x="816" y="2304"/>
              <a:chExt cx="240" cy="240"/>
            </a:xfrm>
          </p:grpSpPr>
          <p:sp>
            <p:nvSpPr>
              <p:cNvPr id="758"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5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62" name="Group 162"/>
            <p:cNvGrpSpPr>
              <a:grpSpLocks noChangeAspect="1"/>
            </p:cNvGrpSpPr>
            <p:nvPr/>
          </p:nvGrpSpPr>
          <p:grpSpPr bwMode="auto">
            <a:xfrm>
              <a:off x="3764934" y="5477205"/>
              <a:ext cx="448882" cy="422081"/>
              <a:chOff x="816" y="2304"/>
              <a:chExt cx="240" cy="240"/>
            </a:xfrm>
          </p:grpSpPr>
          <p:sp>
            <p:nvSpPr>
              <p:cNvPr id="763" name="Oval 16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64"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5"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66" name="Freeform 1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67" name="Group 177"/>
            <p:cNvGrpSpPr>
              <a:grpSpLocks noChangeAspect="1"/>
            </p:cNvGrpSpPr>
            <p:nvPr/>
          </p:nvGrpSpPr>
          <p:grpSpPr bwMode="auto">
            <a:xfrm>
              <a:off x="3813317" y="6052610"/>
              <a:ext cx="448882" cy="422081"/>
              <a:chOff x="816" y="2304"/>
              <a:chExt cx="240" cy="240"/>
            </a:xfrm>
          </p:grpSpPr>
          <p:sp>
            <p:nvSpPr>
              <p:cNvPr id="768" name="Oval 17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69"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0"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1" name="Freeform 1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72" name="Group 192"/>
            <p:cNvGrpSpPr>
              <a:grpSpLocks noChangeAspect="1"/>
            </p:cNvGrpSpPr>
            <p:nvPr/>
          </p:nvGrpSpPr>
          <p:grpSpPr bwMode="auto">
            <a:xfrm>
              <a:off x="3028303" y="6049863"/>
              <a:ext cx="448882" cy="422081"/>
              <a:chOff x="816" y="2304"/>
              <a:chExt cx="240" cy="240"/>
            </a:xfrm>
          </p:grpSpPr>
          <p:sp>
            <p:nvSpPr>
              <p:cNvPr id="773" name="Oval 19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4"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5"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76" name="Freeform 19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77" name="Group 207"/>
            <p:cNvGrpSpPr>
              <a:grpSpLocks noChangeAspect="1"/>
            </p:cNvGrpSpPr>
            <p:nvPr/>
          </p:nvGrpSpPr>
          <p:grpSpPr bwMode="auto">
            <a:xfrm>
              <a:off x="4535325" y="6041073"/>
              <a:ext cx="448882" cy="422081"/>
              <a:chOff x="816" y="2304"/>
              <a:chExt cx="240" cy="240"/>
            </a:xfrm>
          </p:grpSpPr>
          <p:sp>
            <p:nvSpPr>
              <p:cNvPr id="778"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79"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0"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1"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2" name="Group 232"/>
            <p:cNvGrpSpPr>
              <a:grpSpLocks noChangeAspect="1"/>
            </p:cNvGrpSpPr>
            <p:nvPr/>
          </p:nvGrpSpPr>
          <p:grpSpPr bwMode="auto">
            <a:xfrm>
              <a:off x="3006924" y="5445266"/>
              <a:ext cx="448882" cy="422081"/>
              <a:chOff x="816" y="2304"/>
              <a:chExt cx="240" cy="240"/>
            </a:xfrm>
          </p:grpSpPr>
          <p:sp>
            <p:nvSpPr>
              <p:cNvPr id="783" name="Oval 23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4"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5"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86"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87" name="Group 142"/>
            <p:cNvGrpSpPr>
              <a:grpSpLocks noChangeAspect="1"/>
            </p:cNvGrpSpPr>
            <p:nvPr/>
          </p:nvGrpSpPr>
          <p:grpSpPr bwMode="auto">
            <a:xfrm>
              <a:off x="5278035" y="5480013"/>
              <a:ext cx="448882" cy="422081"/>
              <a:chOff x="816" y="2304"/>
              <a:chExt cx="240" cy="240"/>
            </a:xfrm>
          </p:grpSpPr>
          <p:sp>
            <p:nvSpPr>
              <p:cNvPr id="788" name="Oval 143"/>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8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792" name="Group 207"/>
            <p:cNvGrpSpPr>
              <a:grpSpLocks noChangeAspect="1"/>
            </p:cNvGrpSpPr>
            <p:nvPr/>
          </p:nvGrpSpPr>
          <p:grpSpPr bwMode="auto">
            <a:xfrm>
              <a:off x="5342318" y="6043049"/>
              <a:ext cx="448882" cy="422081"/>
              <a:chOff x="816" y="2304"/>
              <a:chExt cx="240" cy="240"/>
            </a:xfrm>
          </p:grpSpPr>
          <p:sp>
            <p:nvSpPr>
              <p:cNvPr id="793" name="Oval 208"/>
              <p:cNvSpPr>
                <a:spLocks noChangeArrowheads="1"/>
              </p:cNvSpPr>
              <p:nvPr/>
            </p:nvSpPr>
            <p:spPr bwMode="auto">
              <a:xfrm>
                <a:off x="816" y="2304"/>
                <a:ext cx="240" cy="240"/>
              </a:xfrm>
              <a:prstGeom prst="ellipse">
                <a:avLst/>
              </a:prstGeom>
              <a:solidFill>
                <a:srgbClr val="008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94"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5"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96"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cxnSp>
          <p:nvCxnSpPr>
            <p:cNvPr id="5" name="Straight Connector 4"/>
            <p:cNvCxnSpPr/>
            <p:nvPr/>
          </p:nvCxnSpPr>
          <p:spPr>
            <a:xfrm>
              <a:off x="-1629779" y="4718945"/>
              <a:ext cx="772577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45" name="Group 1044"/>
          <p:cNvGrpSpPr/>
          <p:nvPr/>
        </p:nvGrpSpPr>
        <p:grpSpPr>
          <a:xfrm>
            <a:off x="462612" y="2330008"/>
            <a:ext cx="8108412" cy="4239490"/>
            <a:chOff x="-1857312" y="2418441"/>
            <a:chExt cx="8108412" cy="4239490"/>
          </a:xfrm>
        </p:grpSpPr>
        <p:sp>
          <p:nvSpPr>
            <p:cNvPr id="1046" name="Rectangle 125"/>
            <p:cNvSpPr>
              <a:spLocks noChangeArrowheads="1"/>
            </p:cNvSpPr>
            <p:nvPr/>
          </p:nvSpPr>
          <p:spPr bwMode="auto">
            <a:xfrm>
              <a:off x="-1857312" y="2418441"/>
              <a:ext cx="8108412" cy="42394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047" name="Group 127"/>
            <p:cNvGrpSpPr>
              <a:grpSpLocks noChangeAspect="1"/>
            </p:cNvGrpSpPr>
            <p:nvPr/>
          </p:nvGrpSpPr>
          <p:grpSpPr bwMode="auto">
            <a:xfrm>
              <a:off x="215742" y="2805709"/>
              <a:ext cx="448882" cy="422081"/>
              <a:chOff x="816" y="2304"/>
              <a:chExt cx="240" cy="240"/>
            </a:xfrm>
          </p:grpSpPr>
          <p:sp>
            <p:nvSpPr>
              <p:cNvPr id="1286" name="Oval 12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7" name="Oval 12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88" name="Oval 13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89" name="Freeform 13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48" name="Group 132"/>
            <p:cNvGrpSpPr>
              <a:grpSpLocks noChangeAspect="1"/>
            </p:cNvGrpSpPr>
            <p:nvPr/>
          </p:nvGrpSpPr>
          <p:grpSpPr bwMode="auto">
            <a:xfrm>
              <a:off x="870640" y="2825933"/>
              <a:ext cx="448882" cy="422081"/>
              <a:chOff x="816" y="2304"/>
              <a:chExt cx="240" cy="240"/>
            </a:xfrm>
          </p:grpSpPr>
          <p:sp>
            <p:nvSpPr>
              <p:cNvPr id="1282" name="Oval 13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3" name="Oval 1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84" name="Oval 1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85" name="Freeform 1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49" name="Group 137"/>
            <p:cNvGrpSpPr>
              <a:grpSpLocks noChangeAspect="1"/>
            </p:cNvGrpSpPr>
            <p:nvPr/>
          </p:nvGrpSpPr>
          <p:grpSpPr bwMode="auto">
            <a:xfrm>
              <a:off x="855676" y="3462099"/>
              <a:ext cx="448882" cy="422081"/>
              <a:chOff x="816" y="2304"/>
              <a:chExt cx="240" cy="240"/>
            </a:xfrm>
          </p:grpSpPr>
          <p:sp>
            <p:nvSpPr>
              <p:cNvPr id="1278" name="Oval 13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9" name="Oval 13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80" name="Oval 14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81" name="Freeform 141"/>
              <p:cNvSpPr>
                <a:spLocks/>
              </p:cNvSpPr>
              <p:nvPr/>
            </p:nvSpPr>
            <p:spPr bwMode="auto">
              <a:xfrm flipH="1"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0" name="Group 142"/>
            <p:cNvGrpSpPr>
              <a:grpSpLocks noChangeAspect="1"/>
            </p:cNvGrpSpPr>
            <p:nvPr/>
          </p:nvGrpSpPr>
          <p:grpSpPr bwMode="auto">
            <a:xfrm>
              <a:off x="1649692" y="4054626"/>
              <a:ext cx="448882" cy="422081"/>
              <a:chOff x="816" y="2304"/>
              <a:chExt cx="240" cy="240"/>
            </a:xfrm>
          </p:grpSpPr>
          <p:sp>
            <p:nvSpPr>
              <p:cNvPr id="1274" name="Oval 14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5"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6"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7"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1" name="Group 147"/>
            <p:cNvGrpSpPr>
              <a:grpSpLocks noChangeAspect="1"/>
            </p:cNvGrpSpPr>
            <p:nvPr/>
          </p:nvGrpSpPr>
          <p:grpSpPr bwMode="auto">
            <a:xfrm>
              <a:off x="1649692" y="3451815"/>
              <a:ext cx="448882" cy="422081"/>
              <a:chOff x="816" y="2304"/>
              <a:chExt cx="240" cy="240"/>
            </a:xfrm>
          </p:grpSpPr>
          <p:sp>
            <p:nvSpPr>
              <p:cNvPr id="1270" name="Oval 14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1"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2"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3"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2" name="Group 162"/>
            <p:cNvGrpSpPr>
              <a:grpSpLocks noChangeAspect="1"/>
            </p:cNvGrpSpPr>
            <p:nvPr/>
          </p:nvGrpSpPr>
          <p:grpSpPr bwMode="auto">
            <a:xfrm>
              <a:off x="949633" y="4085538"/>
              <a:ext cx="448882" cy="422081"/>
              <a:chOff x="816" y="2304"/>
              <a:chExt cx="240" cy="240"/>
            </a:xfrm>
          </p:grpSpPr>
          <p:sp>
            <p:nvSpPr>
              <p:cNvPr id="1266" name="Oval 16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7"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8"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9" name="Freeform 16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3" name="Group 167"/>
            <p:cNvGrpSpPr>
              <a:grpSpLocks noChangeAspect="1"/>
            </p:cNvGrpSpPr>
            <p:nvPr/>
          </p:nvGrpSpPr>
          <p:grpSpPr bwMode="auto">
            <a:xfrm>
              <a:off x="153775" y="3500660"/>
              <a:ext cx="448882" cy="422081"/>
              <a:chOff x="816" y="2304"/>
              <a:chExt cx="240" cy="240"/>
            </a:xfrm>
          </p:grpSpPr>
          <p:sp>
            <p:nvSpPr>
              <p:cNvPr id="1262" name="Oval 16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3" name="Oval 16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4" name="Oval 17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5" name="Freeform 17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4" name="Group 177"/>
            <p:cNvGrpSpPr>
              <a:grpSpLocks noChangeAspect="1"/>
            </p:cNvGrpSpPr>
            <p:nvPr/>
          </p:nvGrpSpPr>
          <p:grpSpPr bwMode="auto">
            <a:xfrm>
              <a:off x="612434" y="4918881"/>
              <a:ext cx="448882" cy="422081"/>
              <a:chOff x="816" y="2304"/>
              <a:chExt cx="240" cy="240"/>
            </a:xfrm>
          </p:grpSpPr>
          <p:sp>
            <p:nvSpPr>
              <p:cNvPr id="1258" name="Oval 17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9"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0"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61" name="Freeform 18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5" name="Group 192"/>
            <p:cNvGrpSpPr>
              <a:grpSpLocks noChangeAspect="1"/>
            </p:cNvGrpSpPr>
            <p:nvPr/>
          </p:nvGrpSpPr>
          <p:grpSpPr bwMode="auto">
            <a:xfrm>
              <a:off x="-92401" y="4932815"/>
              <a:ext cx="448882" cy="422081"/>
              <a:chOff x="816" y="2304"/>
              <a:chExt cx="240" cy="240"/>
            </a:xfrm>
          </p:grpSpPr>
          <p:sp>
            <p:nvSpPr>
              <p:cNvPr id="1254" name="Oval 19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5"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6"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7" name="Freeform 19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6" name="Group 197"/>
            <p:cNvGrpSpPr>
              <a:grpSpLocks noChangeAspect="1"/>
            </p:cNvGrpSpPr>
            <p:nvPr/>
          </p:nvGrpSpPr>
          <p:grpSpPr bwMode="auto">
            <a:xfrm>
              <a:off x="1646886" y="2856507"/>
              <a:ext cx="448882" cy="422081"/>
              <a:chOff x="816" y="2304"/>
              <a:chExt cx="240" cy="240"/>
            </a:xfrm>
          </p:grpSpPr>
          <p:sp>
            <p:nvSpPr>
              <p:cNvPr id="1250" name="Oval 19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1"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2"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3" name="Freeform 2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7" name="Group 207"/>
            <p:cNvGrpSpPr>
              <a:grpSpLocks noChangeAspect="1"/>
            </p:cNvGrpSpPr>
            <p:nvPr/>
          </p:nvGrpSpPr>
          <p:grpSpPr bwMode="auto">
            <a:xfrm>
              <a:off x="1440116" y="4975023"/>
              <a:ext cx="448882" cy="422081"/>
              <a:chOff x="816" y="2304"/>
              <a:chExt cx="240" cy="240"/>
            </a:xfrm>
          </p:grpSpPr>
          <p:sp>
            <p:nvSpPr>
              <p:cNvPr id="1246" name="Oval 20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7"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8"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9" name="Freeform 21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58" name="Group 232"/>
            <p:cNvGrpSpPr>
              <a:grpSpLocks noChangeAspect="1"/>
            </p:cNvGrpSpPr>
            <p:nvPr/>
          </p:nvGrpSpPr>
          <p:grpSpPr bwMode="auto">
            <a:xfrm>
              <a:off x="191622" y="4053599"/>
              <a:ext cx="448882" cy="422081"/>
              <a:chOff x="816" y="2304"/>
              <a:chExt cx="240" cy="240"/>
            </a:xfrm>
          </p:grpSpPr>
          <p:sp>
            <p:nvSpPr>
              <p:cNvPr id="1242" name="Oval 23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3"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4"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5" name="Freeform 23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059" name="Text Box 242"/>
            <p:cNvSpPr txBox="1">
              <a:spLocks noChangeArrowheads="1"/>
            </p:cNvSpPr>
            <p:nvPr/>
          </p:nvSpPr>
          <p:spPr bwMode="auto">
            <a:xfrm>
              <a:off x="-1741102" y="3146241"/>
              <a:ext cx="1769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000000"/>
                  </a:solidFill>
                </a:rPr>
                <a:t>Group A: </a:t>
              </a:r>
              <a:endParaRPr lang="en-US" sz="2400" dirty="0" smtClean="0">
                <a:solidFill>
                  <a:srgbClr val="000000"/>
                </a:solidFill>
              </a:endParaRPr>
            </a:p>
            <a:p>
              <a:r>
                <a:rPr lang="en-US" sz="2400" dirty="0" err="1" smtClean="0">
                  <a:solidFill>
                    <a:srgbClr val="000000"/>
                  </a:solidFill>
                </a:rPr>
                <a:t>Desipramine</a:t>
              </a:r>
              <a:endParaRPr lang="en-US" sz="2400" dirty="0">
                <a:solidFill>
                  <a:srgbClr val="000000"/>
                </a:solidFill>
              </a:endParaRPr>
            </a:p>
          </p:txBody>
        </p:sp>
        <p:sp>
          <p:nvSpPr>
            <p:cNvPr id="1060" name="Text Box 243"/>
            <p:cNvSpPr txBox="1">
              <a:spLocks noChangeArrowheads="1"/>
            </p:cNvSpPr>
            <p:nvPr/>
          </p:nvSpPr>
          <p:spPr bwMode="auto">
            <a:xfrm>
              <a:off x="-1629779" y="5130049"/>
              <a:ext cx="15125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rgbClr val="000000"/>
                  </a:solidFill>
                </a:rPr>
                <a:t>Group B</a:t>
              </a:r>
              <a:r>
                <a:rPr lang="en-US" sz="2400" dirty="0" smtClean="0">
                  <a:solidFill>
                    <a:srgbClr val="000000"/>
                  </a:solidFill>
                </a:rPr>
                <a:t>:</a:t>
              </a:r>
            </a:p>
            <a:p>
              <a:r>
                <a:rPr lang="en-US" sz="2400" dirty="0" smtClean="0">
                  <a:solidFill>
                    <a:srgbClr val="000000"/>
                  </a:solidFill>
                </a:rPr>
                <a:t> Lithium</a:t>
              </a:r>
              <a:endParaRPr lang="en-US" sz="2400" dirty="0">
                <a:solidFill>
                  <a:srgbClr val="000000"/>
                </a:solidFill>
              </a:endParaRPr>
            </a:p>
          </p:txBody>
        </p:sp>
        <p:grpSp>
          <p:nvGrpSpPr>
            <p:cNvPr id="1061" name="Group 142"/>
            <p:cNvGrpSpPr>
              <a:grpSpLocks noChangeAspect="1"/>
            </p:cNvGrpSpPr>
            <p:nvPr/>
          </p:nvGrpSpPr>
          <p:grpSpPr bwMode="auto">
            <a:xfrm>
              <a:off x="2398703" y="4006639"/>
              <a:ext cx="448882" cy="422081"/>
              <a:chOff x="816" y="2304"/>
              <a:chExt cx="240" cy="240"/>
            </a:xfrm>
          </p:grpSpPr>
          <p:sp>
            <p:nvSpPr>
              <p:cNvPr id="1238" name="Oval 143"/>
              <p:cNvSpPr>
                <a:spLocks noChangeArrowheads="1"/>
              </p:cNvSpPr>
              <p:nvPr/>
            </p:nvSpPr>
            <p:spPr bwMode="auto">
              <a:xfrm flipV="1">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1" name="Freeform 14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2" name="Group 147"/>
            <p:cNvGrpSpPr>
              <a:grpSpLocks noChangeAspect="1"/>
            </p:cNvGrpSpPr>
            <p:nvPr/>
          </p:nvGrpSpPr>
          <p:grpSpPr bwMode="auto">
            <a:xfrm>
              <a:off x="2398703" y="3403828"/>
              <a:ext cx="448882" cy="422081"/>
              <a:chOff x="816" y="2304"/>
              <a:chExt cx="240" cy="240"/>
            </a:xfrm>
          </p:grpSpPr>
          <p:sp>
            <p:nvSpPr>
              <p:cNvPr id="1234" name="Oval 14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5"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6"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7"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3" name="Group 197"/>
            <p:cNvGrpSpPr>
              <a:grpSpLocks noChangeAspect="1"/>
            </p:cNvGrpSpPr>
            <p:nvPr/>
          </p:nvGrpSpPr>
          <p:grpSpPr bwMode="auto">
            <a:xfrm>
              <a:off x="2319213" y="2825100"/>
              <a:ext cx="448882" cy="422081"/>
              <a:chOff x="816" y="2304"/>
              <a:chExt cx="240" cy="240"/>
            </a:xfrm>
          </p:grpSpPr>
          <p:sp>
            <p:nvSpPr>
              <p:cNvPr id="1230" name="Oval 19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1"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2"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3" name="Freeform 20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4" name="Group 207"/>
            <p:cNvGrpSpPr>
              <a:grpSpLocks noChangeAspect="1"/>
            </p:cNvGrpSpPr>
            <p:nvPr/>
          </p:nvGrpSpPr>
          <p:grpSpPr bwMode="auto">
            <a:xfrm>
              <a:off x="2189127" y="4927037"/>
              <a:ext cx="448882" cy="422081"/>
              <a:chOff x="816" y="2304"/>
              <a:chExt cx="240" cy="240"/>
            </a:xfrm>
          </p:grpSpPr>
          <p:sp>
            <p:nvSpPr>
              <p:cNvPr id="1226" name="Oval 20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7"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8"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9"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5" name="Group 142"/>
            <p:cNvGrpSpPr>
              <a:grpSpLocks noChangeAspect="1"/>
            </p:cNvGrpSpPr>
            <p:nvPr/>
          </p:nvGrpSpPr>
          <p:grpSpPr bwMode="auto">
            <a:xfrm>
              <a:off x="1340793" y="5488373"/>
              <a:ext cx="448882" cy="422081"/>
              <a:chOff x="816" y="2304"/>
              <a:chExt cx="240" cy="240"/>
            </a:xfrm>
          </p:grpSpPr>
          <p:sp>
            <p:nvSpPr>
              <p:cNvPr id="1222" name="Oval 14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3"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4"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5" name="Freeform 14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6" name="Group 162"/>
            <p:cNvGrpSpPr>
              <a:grpSpLocks noChangeAspect="1"/>
            </p:cNvGrpSpPr>
            <p:nvPr/>
          </p:nvGrpSpPr>
          <p:grpSpPr bwMode="auto">
            <a:xfrm>
              <a:off x="640734" y="5519286"/>
              <a:ext cx="448882" cy="422081"/>
              <a:chOff x="816" y="2304"/>
              <a:chExt cx="240" cy="240"/>
            </a:xfrm>
          </p:grpSpPr>
          <p:sp>
            <p:nvSpPr>
              <p:cNvPr id="1218" name="Oval 16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19"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0"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1" name="Freeform 16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7" name="Group 177"/>
            <p:cNvGrpSpPr>
              <a:grpSpLocks noChangeAspect="1"/>
            </p:cNvGrpSpPr>
            <p:nvPr/>
          </p:nvGrpSpPr>
          <p:grpSpPr bwMode="auto">
            <a:xfrm>
              <a:off x="689117" y="6094691"/>
              <a:ext cx="448882" cy="422081"/>
              <a:chOff x="816" y="2304"/>
              <a:chExt cx="240" cy="240"/>
            </a:xfrm>
          </p:grpSpPr>
          <p:sp>
            <p:nvSpPr>
              <p:cNvPr id="1214" name="Oval 17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15"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6"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7" name="Freeform 18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8" name="Group 192"/>
            <p:cNvGrpSpPr>
              <a:grpSpLocks noChangeAspect="1"/>
            </p:cNvGrpSpPr>
            <p:nvPr/>
          </p:nvGrpSpPr>
          <p:grpSpPr bwMode="auto">
            <a:xfrm>
              <a:off x="-95898" y="6091943"/>
              <a:ext cx="448882" cy="422081"/>
              <a:chOff x="816" y="2304"/>
              <a:chExt cx="240" cy="240"/>
            </a:xfrm>
          </p:grpSpPr>
          <p:sp>
            <p:nvSpPr>
              <p:cNvPr id="1210" name="Oval 19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11"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2"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13" name="Freeform 19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69" name="Group 207"/>
            <p:cNvGrpSpPr>
              <a:grpSpLocks noChangeAspect="1"/>
            </p:cNvGrpSpPr>
            <p:nvPr/>
          </p:nvGrpSpPr>
          <p:grpSpPr bwMode="auto">
            <a:xfrm>
              <a:off x="1411125" y="6083154"/>
              <a:ext cx="448882" cy="422081"/>
              <a:chOff x="816" y="2304"/>
              <a:chExt cx="240" cy="240"/>
            </a:xfrm>
          </p:grpSpPr>
          <p:sp>
            <p:nvSpPr>
              <p:cNvPr id="1206" name="Oval 208"/>
              <p:cNvSpPr>
                <a:spLocks noChangeArrowheads="1"/>
              </p:cNvSpPr>
              <p:nvPr/>
            </p:nvSpPr>
            <p:spPr bwMode="auto">
              <a:xfrm flipV="1">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7"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8"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9" name="Freeform 21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0" name="Group 232"/>
            <p:cNvGrpSpPr>
              <a:grpSpLocks noChangeAspect="1"/>
            </p:cNvGrpSpPr>
            <p:nvPr/>
          </p:nvGrpSpPr>
          <p:grpSpPr bwMode="auto">
            <a:xfrm>
              <a:off x="-117277" y="5487346"/>
              <a:ext cx="448882" cy="422081"/>
              <a:chOff x="816" y="2304"/>
              <a:chExt cx="240" cy="240"/>
            </a:xfrm>
          </p:grpSpPr>
          <p:sp>
            <p:nvSpPr>
              <p:cNvPr id="1202" name="Oval 23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3"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4"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5"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1" name="Group 142"/>
            <p:cNvGrpSpPr>
              <a:grpSpLocks noChangeAspect="1"/>
            </p:cNvGrpSpPr>
            <p:nvPr/>
          </p:nvGrpSpPr>
          <p:grpSpPr bwMode="auto">
            <a:xfrm>
              <a:off x="2153835" y="5522093"/>
              <a:ext cx="448882" cy="422081"/>
              <a:chOff x="816" y="2304"/>
              <a:chExt cx="240" cy="240"/>
            </a:xfrm>
          </p:grpSpPr>
          <p:sp>
            <p:nvSpPr>
              <p:cNvPr id="1198" name="Oval 14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01" name="Freeform 14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2" name="Group 207"/>
            <p:cNvGrpSpPr>
              <a:grpSpLocks noChangeAspect="1"/>
            </p:cNvGrpSpPr>
            <p:nvPr/>
          </p:nvGrpSpPr>
          <p:grpSpPr bwMode="auto">
            <a:xfrm>
              <a:off x="2218118" y="6085130"/>
              <a:ext cx="448882" cy="422081"/>
              <a:chOff x="816" y="2304"/>
              <a:chExt cx="240" cy="240"/>
            </a:xfrm>
          </p:grpSpPr>
          <p:sp>
            <p:nvSpPr>
              <p:cNvPr id="1194" name="Oval 208"/>
              <p:cNvSpPr>
                <a:spLocks noChangeArrowheads="1"/>
              </p:cNvSpPr>
              <p:nvPr/>
            </p:nvSpPr>
            <p:spPr bwMode="auto">
              <a:xfrm flipV="1">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5"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6"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7" name="Freeform 21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3" name="Group 127"/>
            <p:cNvGrpSpPr>
              <a:grpSpLocks noChangeAspect="1"/>
            </p:cNvGrpSpPr>
            <p:nvPr/>
          </p:nvGrpSpPr>
          <p:grpSpPr bwMode="auto">
            <a:xfrm>
              <a:off x="3235557" y="2793889"/>
              <a:ext cx="448882" cy="422081"/>
              <a:chOff x="816" y="2304"/>
              <a:chExt cx="240" cy="240"/>
            </a:xfrm>
          </p:grpSpPr>
          <p:sp>
            <p:nvSpPr>
              <p:cNvPr id="1190" name="Oval 12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1" name="Oval 12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2" name="Oval 13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93" name="Freeform 13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4" name="Group 132"/>
            <p:cNvGrpSpPr>
              <a:grpSpLocks noChangeAspect="1"/>
            </p:cNvGrpSpPr>
            <p:nvPr/>
          </p:nvGrpSpPr>
          <p:grpSpPr bwMode="auto">
            <a:xfrm>
              <a:off x="3890454" y="2814114"/>
              <a:ext cx="448882" cy="422081"/>
              <a:chOff x="816" y="2304"/>
              <a:chExt cx="240" cy="240"/>
            </a:xfrm>
          </p:grpSpPr>
          <p:sp>
            <p:nvSpPr>
              <p:cNvPr id="1186" name="Oval 13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7" name="Oval 1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8" name="Oval 1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9" name="Freeform 1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5" name="Group 137"/>
            <p:cNvGrpSpPr>
              <a:grpSpLocks noChangeAspect="1"/>
            </p:cNvGrpSpPr>
            <p:nvPr/>
          </p:nvGrpSpPr>
          <p:grpSpPr bwMode="auto">
            <a:xfrm>
              <a:off x="3875491" y="3450279"/>
              <a:ext cx="448882" cy="422081"/>
              <a:chOff x="816" y="2304"/>
              <a:chExt cx="240" cy="240"/>
            </a:xfrm>
          </p:grpSpPr>
          <p:sp>
            <p:nvSpPr>
              <p:cNvPr id="1182" name="Oval 13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 name="Oval 13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4" name="Oval 14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5" name="Freeform 14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6" name="Group 142"/>
            <p:cNvGrpSpPr>
              <a:grpSpLocks noChangeAspect="1"/>
            </p:cNvGrpSpPr>
            <p:nvPr/>
          </p:nvGrpSpPr>
          <p:grpSpPr bwMode="auto">
            <a:xfrm>
              <a:off x="4612957" y="4042806"/>
              <a:ext cx="448882" cy="422081"/>
              <a:chOff x="816" y="2304"/>
              <a:chExt cx="240" cy="240"/>
            </a:xfrm>
          </p:grpSpPr>
          <p:sp>
            <p:nvSpPr>
              <p:cNvPr id="1178" name="Oval 14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9"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0"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81"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7" name="Group 147"/>
            <p:cNvGrpSpPr>
              <a:grpSpLocks noChangeAspect="1"/>
            </p:cNvGrpSpPr>
            <p:nvPr/>
          </p:nvGrpSpPr>
          <p:grpSpPr bwMode="auto">
            <a:xfrm>
              <a:off x="4669507" y="3439995"/>
              <a:ext cx="448882" cy="422081"/>
              <a:chOff x="816" y="2304"/>
              <a:chExt cx="240" cy="240"/>
            </a:xfrm>
          </p:grpSpPr>
          <p:sp>
            <p:nvSpPr>
              <p:cNvPr id="1174" name="Oval 14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5"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76"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77" name="Freeform 15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8" name="Group 162"/>
            <p:cNvGrpSpPr>
              <a:grpSpLocks noChangeAspect="1"/>
            </p:cNvGrpSpPr>
            <p:nvPr/>
          </p:nvGrpSpPr>
          <p:grpSpPr bwMode="auto">
            <a:xfrm>
              <a:off x="3912897" y="4073719"/>
              <a:ext cx="448882" cy="422081"/>
              <a:chOff x="816" y="2304"/>
              <a:chExt cx="240" cy="240"/>
            </a:xfrm>
          </p:grpSpPr>
          <p:sp>
            <p:nvSpPr>
              <p:cNvPr id="1170" name="Oval 16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1"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72"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73" name="Freeform 16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79" name="Group 167"/>
            <p:cNvGrpSpPr>
              <a:grpSpLocks noChangeAspect="1"/>
            </p:cNvGrpSpPr>
            <p:nvPr/>
          </p:nvGrpSpPr>
          <p:grpSpPr bwMode="auto">
            <a:xfrm>
              <a:off x="3173589" y="3488841"/>
              <a:ext cx="448882" cy="422081"/>
              <a:chOff x="816" y="2304"/>
              <a:chExt cx="240" cy="240"/>
            </a:xfrm>
          </p:grpSpPr>
          <p:sp>
            <p:nvSpPr>
              <p:cNvPr id="1166" name="Oval 16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7" name="Oval 16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8" name="Oval 17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9" name="Freeform 17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0" name="Group 177"/>
            <p:cNvGrpSpPr>
              <a:grpSpLocks noChangeAspect="1"/>
            </p:cNvGrpSpPr>
            <p:nvPr/>
          </p:nvGrpSpPr>
          <p:grpSpPr bwMode="auto">
            <a:xfrm>
              <a:off x="3736634" y="4876800"/>
              <a:ext cx="448882" cy="422081"/>
              <a:chOff x="816" y="2304"/>
              <a:chExt cx="240" cy="240"/>
            </a:xfrm>
          </p:grpSpPr>
          <p:sp>
            <p:nvSpPr>
              <p:cNvPr id="1162" name="Oval 17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3"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4"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5" name="Freeform 18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1" name="Group 192"/>
            <p:cNvGrpSpPr>
              <a:grpSpLocks noChangeAspect="1"/>
            </p:cNvGrpSpPr>
            <p:nvPr/>
          </p:nvGrpSpPr>
          <p:grpSpPr bwMode="auto">
            <a:xfrm>
              <a:off x="3031799" y="4890735"/>
              <a:ext cx="448882" cy="422081"/>
              <a:chOff x="816" y="2304"/>
              <a:chExt cx="240" cy="240"/>
            </a:xfrm>
          </p:grpSpPr>
          <p:sp>
            <p:nvSpPr>
              <p:cNvPr id="1158" name="Oval 19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9"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0"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61" name="Freeform 19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2" name="Group 197"/>
            <p:cNvGrpSpPr>
              <a:grpSpLocks noChangeAspect="1"/>
            </p:cNvGrpSpPr>
            <p:nvPr/>
          </p:nvGrpSpPr>
          <p:grpSpPr bwMode="auto">
            <a:xfrm>
              <a:off x="4666701" y="2844687"/>
              <a:ext cx="448882" cy="422081"/>
              <a:chOff x="816" y="2304"/>
              <a:chExt cx="240" cy="240"/>
            </a:xfrm>
          </p:grpSpPr>
          <p:sp>
            <p:nvSpPr>
              <p:cNvPr id="1154" name="Oval 19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5"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6"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7" name="Freeform 20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3" name="Group 207"/>
            <p:cNvGrpSpPr>
              <a:grpSpLocks noChangeAspect="1"/>
            </p:cNvGrpSpPr>
            <p:nvPr/>
          </p:nvGrpSpPr>
          <p:grpSpPr bwMode="auto">
            <a:xfrm>
              <a:off x="4564316" y="4932943"/>
              <a:ext cx="448882" cy="422081"/>
              <a:chOff x="816" y="2304"/>
              <a:chExt cx="240" cy="240"/>
            </a:xfrm>
          </p:grpSpPr>
          <p:sp>
            <p:nvSpPr>
              <p:cNvPr id="1150" name="Oval 20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1"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2"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53" name="Freeform 21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4" name="Group 232"/>
            <p:cNvGrpSpPr>
              <a:grpSpLocks noChangeAspect="1"/>
            </p:cNvGrpSpPr>
            <p:nvPr/>
          </p:nvGrpSpPr>
          <p:grpSpPr bwMode="auto">
            <a:xfrm>
              <a:off x="3154887" y="4041779"/>
              <a:ext cx="448882" cy="422081"/>
              <a:chOff x="816" y="2304"/>
              <a:chExt cx="240" cy="240"/>
            </a:xfrm>
          </p:grpSpPr>
          <p:sp>
            <p:nvSpPr>
              <p:cNvPr id="1146" name="Oval 23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47"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8"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9"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5" name="Group 142"/>
            <p:cNvGrpSpPr>
              <a:grpSpLocks noChangeAspect="1"/>
            </p:cNvGrpSpPr>
            <p:nvPr/>
          </p:nvGrpSpPr>
          <p:grpSpPr bwMode="auto">
            <a:xfrm>
              <a:off x="5361968" y="3994820"/>
              <a:ext cx="448882" cy="422081"/>
              <a:chOff x="816" y="2304"/>
              <a:chExt cx="240" cy="240"/>
            </a:xfrm>
          </p:grpSpPr>
          <p:sp>
            <p:nvSpPr>
              <p:cNvPr id="1142" name="Oval 14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43"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4"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5" name="Freeform 14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6" name="Group 147"/>
            <p:cNvGrpSpPr>
              <a:grpSpLocks noChangeAspect="1"/>
            </p:cNvGrpSpPr>
            <p:nvPr/>
          </p:nvGrpSpPr>
          <p:grpSpPr bwMode="auto">
            <a:xfrm>
              <a:off x="5418518" y="3392009"/>
              <a:ext cx="448882" cy="422081"/>
              <a:chOff x="816" y="2304"/>
              <a:chExt cx="240" cy="240"/>
            </a:xfrm>
          </p:grpSpPr>
          <p:sp>
            <p:nvSpPr>
              <p:cNvPr id="1138" name="Oval 14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9" name="Oval 14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0" name="Oval 15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41" name="Freeform 15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7" name="Group 197"/>
            <p:cNvGrpSpPr>
              <a:grpSpLocks noChangeAspect="1"/>
            </p:cNvGrpSpPr>
            <p:nvPr/>
          </p:nvGrpSpPr>
          <p:grpSpPr bwMode="auto">
            <a:xfrm>
              <a:off x="5339028" y="2813280"/>
              <a:ext cx="448882" cy="422081"/>
              <a:chOff x="816" y="2304"/>
              <a:chExt cx="240" cy="240"/>
            </a:xfrm>
          </p:grpSpPr>
          <p:sp>
            <p:nvSpPr>
              <p:cNvPr id="1134" name="Oval 19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5" name="Oval 19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36" name="Oval 20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37" name="Freeform 20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8" name="Group 207"/>
            <p:cNvGrpSpPr>
              <a:grpSpLocks noChangeAspect="1"/>
            </p:cNvGrpSpPr>
            <p:nvPr/>
          </p:nvGrpSpPr>
          <p:grpSpPr bwMode="auto">
            <a:xfrm>
              <a:off x="5313327" y="4884956"/>
              <a:ext cx="448882" cy="422081"/>
              <a:chOff x="816" y="2304"/>
              <a:chExt cx="240" cy="240"/>
            </a:xfrm>
          </p:grpSpPr>
          <p:sp>
            <p:nvSpPr>
              <p:cNvPr id="1130" name="Oval 20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1"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32"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33" name="Freeform 21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89" name="Group 142"/>
            <p:cNvGrpSpPr>
              <a:grpSpLocks noChangeAspect="1"/>
            </p:cNvGrpSpPr>
            <p:nvPr/>
          </p:nvGrpSpPr>
          <p:grpSpPr bwMode="auto">
            <a:xfrm>
              <a:off x="4464994" y="5446293"/>
              <a:ext cx="448882" cy="422081"/>
              <a:chOff x="816" y="2304"/>
              <a:chExt cx="240" cy="240"/>
            </a:xfrm>
          </p:grpSpPr>
          <p:sp>
            <p:nvSpPr>
              <p:cNvPr id="1126" name="Oval 14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7"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8"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9" name="Freeform 14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0" name="Group 162"/>
            <p:cNvGrpSpPr>
              <a:grpSpLocks noChangeAspect="1"/>
            </p:cNvGrpSpPr>
            <p:nvPr/>
          </p:nvGrpSpPr>
          <p:grpSpPr bwMode="auto">
            <a:xfrm>
              <a:off x="3764934" y="5477205"/>
              <a:ext cx="448882" cy="422081"/>
              <a:chOff x="816" y="2304"/>
              <a:chExt cx="240" cy="240"/>
            </a:xfrm>
          </p:grpSpPr>
          <p:sp>
            <p:nvSpPr>
              <p:cNvPr id="1122" name="Oval 16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3" name="Oval 16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4" name="Oval 16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5" name="Freeform 16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1" name="Group 177"/>
            <p:cNvGrpSpPr>
              <a:grpSpLocks noChangeAspect="1"/>
            </p:cNvGrpSpPr>
            <p:nvPr/>
          </p:nvGrpSpPr>
          <p:grpSpPr bwMode="auto">
            <a:xfrm>
              <a:off x="3813317" y="6052610"/>
              <a:ext cx="448882" cy="422081"/>
              <a:chOff x="816" y="2304"/>
              <a:chExt cx="240" cy="240"/>
            </a:xfrm>
          </p:grpSpPr>
          <p:sp>
            <p:nvSpPr>
              <p:cNvPr id="1118" name="Oval 178"/>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19" name="Oval 17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0" name="Oval 18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21" name="Freeform 181"/>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2" name="Group 192"/>
            <p:cNvGrpSpPr>
              <a:grpSpLocks noChangeAspect="1"/>
            </p:cNvGrpSpPr>
            <p:nvPr/>
          </p:nvGrpSpPr>
          <p:grpSpPr bwMode="auto">
            <a:xfrm>
              <a:off x="3028303" y="6049863"/>
              <a:ext cx="448882" cy="422081"/>
              <a:chOff x="816" y="2304"/>
              <a:chExt cx="240" cy="240"/>
            </a:xfrm>
          </p:grpSpPr>
          <p:sp>
            <p:nvSpPr>
              <p:cNvPr id="1114" name="Oval 19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15" name="Oval 19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16" name="Oval 19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17" name="Freeform 19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3" name="Group 207"/>
            <p:cNvGrpSpPr>
              <a:grpSpLocks noChangeAspect="1"/>
            </p:cNvGrpSpPr>
            <p:nvPr/>
          </p:nvGrpSpPr>
          <p:grpSpPr bwMode="auto">
            <a:xfrm>
              <a:off x="4535325" y="6041073"/>
              <a:ext cx="448882" cy="422081"/>
              <a:chOff x="816" y="2304"/>
              <a:chExt cx="240" cy="240"/>
            </a:xfrm>
          </p:grpSpPr>
          <p:sp>
            <p:nvSpPr>
              <p:cNvPr id="1110" name="Oval 20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11"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12"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13"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4" name="Group 232"/>
            <p:cNvGrpSpPr>
              <a:grpSpLocks noChangeAspect="1"/>
            </p:cNvGrpSpPr>
            <p:nvPr/>
          </p:nvGrpSpPr>
          <p:grpSpPr bwMode="auto">
            <a:xfrm>
              <a:off x="3006924" y="5445266"/>
              <a:ext cx="448882" cy="422081"/>
              <a:chOff x="816" y="2304"/>
              <a:chExt cx="240" cy="240"/>
            </a:xfrm>
          </p:grpSpPr>
          <p:sp>
            <p:nvSpPr>
              <p:cNvPr id="1106" name="Oval 233"/>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7" name="Oval 23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8" name="Oval 23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9" name="Freeform 236"/>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5" name="Group 142"/>
            <p:cNvGrpSpPr>
              <a:grpSpLocks noChangeAspect="1"/>
            </p:cNvGrpSpPr>
            <p:nvPr/>
          </p:nvGrpSpPr>
          <p:grpSpPr bwMode="auto">
            <a:xfrm>
              <a:off x="5278035" y="5480013"/>
              <a:ext cx="448882" cy="422081"/>
              <a:chOff x="816" y="2304"/>
              <a:chExt cx="240" cy="240"/>
            </a:xfrm>
          </p:grpSpPr>
          <p:sp>
            <p:nvSpPr>
              <p:cNvPr id="1102" name="Oval 143"/>
              <p:cNvSpPr>
                <a:spLocks noChangeArrowheads="1"/>
              </p:cNvSpPr>
              <p:nvPr/>
            </p:nvSpPr>
            <p:spPr bwMode="auto">
              <a:xfrm>
                <a:off x="816" y="2304"/>
                <a:ext cx="240" cy="240"/>
              </a:xfrm>
              <a:prstGeom prst="ellipse">
                <a:avLst/>
              </a:prstGeom>
              <a:solidFill>
                <a:srgbClr val="FF0000"/>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03" name="Oval 144"/>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4" name="Oval 145"/>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5" name="Freeform 146"/>
              <p:cNvSpPr>
                <a:spLocks/>
              </p:cNvSpPr>
              <p:nvPr/>
            </p:nvSpPr>
            <p:spPr bwMode="auto">
              <a:xfrm flipV="1">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96" name="Group 207"/>
            <p:cNvGrpSpPr>
              <a:grpSpLocks noChangeAspect="1"/>
            </p:cNvGrpSpPr>
            <p:nvPr/>
          </p:nvGrpSpPr>
          <p:grpSpPr bwMode="auto">
            <a:xfrm>
              <a:off x="5342318" y="6043049"/>
              <a:ext cx="448882" cy="422081"/>
              <a:chOff x="816" y="2304"/>
              <a:chExt cx="240" cy="240"/>
            </a:xfrm>
          </p:grpSpPr>
          <p:sp>
            <p:nvSpPr>
              <p:cNvPr id="1098" name="Oval 208"/>
              <p:cNvSpPr>
                <a:spLocks noChangeArrowheads="1"/>
              </p:cNvSpPr>
              <p:nvPr/>
            </p:nvSpPr>
            <p:spPr bwMode="auto">
              <a:xfrm>
                <a:off x="816" y="2304"/>
                <a:ext cx="240" cy="240"/>
              </a:xfrm>
              <a:prstGeom prst="ellipse">
                <a:avLst/>
              </a:prstGeom>
              <a:solidFill>
                <a:schemeClr val="tx1"/>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99" name="Oval 209"/>
              <p:cNvSpPr>
                <a:spLocks noChangeArrowheads="1"/>
              </p:cNvSpPr>
              <p:nvPr/>
            </p:nvSpPr>
            <p:spPr bwMode="auto">
              <a:xfrm>
                <a:off x="879"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0" name="Oval 210"/>
              <p:cNvSpPr>
                <a:spLocks noChangeArrowheads="1"/>
              </p:cNvSpPr>
              <p:nvPr/>
            </p:nvSpPr>
            <p:spPr bwMode="auto">
              <a:xfrm>
                <a:off x="957" y="2365"/>
                <a:ext cx="40" cy="4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101" name="Freeform 211"/>
              <p:cNvSpPr>
                <a:spLocks/>
              </p:cNvSpPr>
              <p:nvPr/>
            </p:nvSpPr>
            <p:spPr bwMode="auto">
              <a:xfrm>
                <a:off x="861" y="2448"/>
                <a:ext cx="147" cy="48"/>
              </a:xfrm>
              <a:custGeom>
                <a:avLst/>
                <a:gdLst>
                  <a:gd name="T0" fmla="*/ 0 w 147"/>
                  <a:gd name="T1" fmla="*/ 0 h 48"/>
                  <a:gd name="T2" fmla="*/ 72 w 147"/>
                  <a:gd name="T3" fmla="*/ 48 h 48"/>
                  <a:gd name="T4" fmla="*/ 147 w 147"/>
                  <a:gd name="T5" fmla="*/ 3 h 48"/>
                </a:gdLst>
                <a:ahLst/>
                <a:cxnLst>
                  <a:cxn ang="0">
                    <a:pos x="T0" y="T1"/>
                  </a:cxn>
                  <a:cxn ang="0">
                    <a:pos x="T2" y="T3"/>
                  </a:cxn>
                  <a:cxn ang="0">
                    <a:pos x="T4" y="T5"/>
                  </a:cxn>
                </a:cxnLst>
                <a:rect l="0" t="0" r="r" b="b"/>
                <a:pathLst>
                  <a:path w="147" h="48">
                    <a:moveTo>
                      <a:pt x="0" y="0"/>
                    </a:moveTo>
                    <a:cubicBezTo>
                      <a:pt x="24" y="24"/>
                      <a:pt x="48" y="48"/>
                      <a:pt x="72" y="48"/>
                    </a:cubicBezTo>
                    <a:cubicBezTo>
                      <a:pt x="96" y="48"/>
                      <a:pt x="135" y="10"/>
                      <a:pt x="147" y="3"/>
                    </a:cubicBezTo>
                  </a:path>
                </a:pathLst>
              </a:custGeom>
              <a:noFill/>
              <a:ln w="1905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cxnSp>
          <p:nvCxnSpPr>
            <p:cNvPr id="1097" name="Straight Connector 1096"/>
            <p:cNvCxnSpPr/>
            <p:nvPr/>
          </p:nvCxnSpPr>
          <p:spPr>
            <a:xfrm>
              <a:off x="-1629779" y="4718945"/>
              <a:ext cx="772577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00" name="Text Box 244"/>
          <p:cNvSpPr txBox="1">
            <a:spLocks noChangeArrowheads="1"/>
          </p:cNvSpPr>
          <p:nvPr/>
        </p:nvSpPr>
        <p:spPr bwMode="auto">
          <a:xfrm>
            <a:off x="273584" y="1348476"/>
            <a:ext cx="8365380" cy="646331"/>
          </a:xfrm>
          <a:prstGeom prst="rect">
            <a:avLst/>
          </a:prstGeom>
          <a:noFill/>
          <a:ln>
            <a:noFill/>
          </a:ln>
          <a:effectLst/>
        </p:spPr>
        <p:txBody>
          <a:bodyPr wrap="square">
            <a:spAutoFit/>
          </a:bodyPr>
          <a:lstStyle/>
          <a:p>
            <a:r>
              <a:rPr lang="en-US" sz="3600" dirty="0" smtClean="0"/>
              <a:t>Randomly assign to </a:t>
            </a:r>
            <a:r>
              <a:rPr lang="en-US" sz="3600" dirty="0" err="1" smtClean="0"/>
              <a:t>Desipramine</a:t>
            </a:r>
            <a:r>
              <a:rPr lang="en-US" sz="3600" dirty="0" smtClean="0"/>
              <a:t> or Lithium</a:t>
            </a:r>
            <a:endParaRPr lang="en-US" sz="3600" dirty="0"/>
          </a:p>
        </p:txBody>
      </p:sp>
    </p:spTree>
    <p:extLst>
      <p:ext uri="{BB962C8B-B14F-4D97-AF65-F5344CB8AC3E}">
        <p14:creationId xmlns:p14="http://schemas.microsoft.com/office/powerpoint/2010/main" val="41231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0595"/>
                                        </p:tgtEl>
                                      </p:cBhvr>
                                    </p:animEffect>
                                    <p:set>
                                      <p:cBhvr>
                                        <p:cTn id="7" dur="1" fill="hold">
                                          <p:stCondLst>
                                            <p:cond delay="499"/>
                                          </p:stCondLst>
                                        </p:cTn>
                                        <p:tgtEl>
                                          <p:spTgt spid="11059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00"/>
                                        </p:tgtEl>
                                        <p:attrNameLst>
                                          <p:attrName>style.visibility</p:attrName>
                                        </p:attrNameLst>
                                      </p:cBhvr>
                                      <p:to>
                                        <p:strVal val="visible"/>
                                      </p:to>
                                    </p:set>
                                    <p:animEffect transition="in" filter="fade">
                                      <p:cBhvr>
                                        <p:cTn id="11" dur="500"/>
                                        <p:tgtEl>
                                          <p:spTgt spid="130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00"/>
                                        </p:tgtEl>
                                      </p:cBhvr>
                                    </p:animEffect>
                                    <p:set>
                                      <p:cBhvr>
                                        <p:cTn id="20" dur="1" fill="hold">
                                          <p:stCondLst>
                                            <p:cond delay="499"/>
                                          </p:stCondLst>
                                        </p:cTn>
                                        <p:tgtEl>
                                          <p:spTgt spid="130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45"/>
                                        </p:tgtEl>
                                        <p:attrNameLst>
                                          <p:attrName>style.visibility</p:attrName>
                                        </p:attrNameLst>
                                      </p:cBhvr>
                                      <p:to>
                                        <p:strVal val="visible"/>
                                      </p:to>
                                    </p:set>
                                    <p:animEffect transition="in" filter="fade">
                                      <p:cBhvr>
                                        <p:cTn id="24" dur="500"/>
                                        <p:tgtEl>
                                          <p:spTgt spid="104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0836"/>
                                        </p:tgtEl>
                                        <p:attrNameLst>
                                          <p:attrName>style.visibility</p:attrName>
                                        </p:attrNameLst>
                                      </p:cBhvr>
                                      <p:to>
                                        <p:strVal val="visible"/>
                                      </p:to>
                                    </p:set>
                                    <p:animEffect transition="in" filter="wipe(left)">
                                      <p:cBhvr>
                                        <p:cTn id="28" dur="500"/>
                                        <p:tgtEl>
                                          <p:spTgt spid="11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P spid="110836" grpId="0"/>
      <p:bldP spid="1300" grpId="0"/>
      <p:bldP spid="1300"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Cocaine Treatment Results</a:t>
            </a:r>
            <a:endParaRPr lang="en-US" dirty="0"/>
          </a:p>
        </p:txBody>
      </p:sp>
      <p:graphicFrame>
        <p:nvGraphicFramePr>
          <p:cNvPr id="111680" name="Group 64"/>
          <p:cNvGraphicFramePr>
            <a:graphicFrameLocks noGrp="1"/>
          </p:cNvGraphicFramePr>
          <p:nvPr>
            <p:extLst>
              <p:ext uri="{D42A27DB-BD31-4B8C-83A1-F6EECF244321}">
                <p14:modId xmlns:p14="http://schemas.microsoft.com/office/powerpoint/2010/main" val="2115457058"/>
              </p:ext>
            </p:extLst>
          </p:nvPr>
        </p:nvGraphicFramePr>
        <p:xfrm>
          <a:off x="762000" y="2057400"/>
          <a:ext cx="6934200" cy="2554605"/>
        </p:xfrm>
        <a:graphic>
          <a:graphicData uri="http://schemas.openxmlformats.org/drawingml/2006/table">
            <a:tbl>
              <a:tblPr/>
              <a:tblGrid>
                <a:gridCol w="2590800"/>
                <a:gridCol w="2209800"/>
                <a:gridCol w="2133600"/>
              </a:tblGrid>
              <a:tr h="6400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Relapse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No Relapse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958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Desipramine</a:t>
                      </a: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955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Lithium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graphicFrame>
        <p:nvGraphicFramePr>
          <p:cNvPr id="111642" name="Group 26"/>
          <p:cNvGraphicFramePr>
            <a:graphicFrameLocks noGrp="1"/>
          </p:cNvGraphicFramePr>
          <p:nvPr>
            <p:extLst>
              <p:ext uri="{D42A27DB-BD31-4B8C-83A1-F6EECF244321}">
                <p14:modId xmlns:p14="http://schemas.microsoft.com/office/powerpoint/2010/main" val="1643384189"/>
              </p:ext>
            </p:extLst>
          </p:nvPr>
        </p:nvGraphicFramePr>
        <p:xfrm>
          <a:off x="3352800" y="4724400"/>
          <a:ext cx="4343400" cy="762000"/>
        </p:xfrm>
        <a:graphic>
          <a:graphicData uri="http://schemas.openxmlformats.org/drawingml/2006/table">
            <a:tbl>
              <a:tblPr/>
              <a:tblGrid>
                <a:gridCol w="2171700"/>
                <a:gridCol w="217170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28</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11651" name="Group 35"/>
          <p:cNvGraphicFramePr>
            <a:graphicFrameLocks noGrp="1"/>
          </p:cNvGraphicFramePr>
          <p:nvPr>
            <p:extLst>
              <p:ext uri="{D42A27DB-BD31-4B8C-83A1-F6EECF244321}">
                <p14:modId xmlns:p14="http://schemas.microsoft.com/office/powerpoint/2010/main" val="950248309"/>
              </p:ext>
            </p:extLst>
          </p:nvPr>
        </p:nvGraphicFramePr>
        <p:xfrm>
          <a:off x="7620000" y="2819400"/>
          <a:ext cx="1371600" cy="1752600"/>
        </p:xfrm>
        <a:graphic>
          <a:graphicData uri="http://schemas.openxmlformats.org/drawingml/2006/table">
            <a:tbl>
              <a:tblPr/>
              <a:tblGrid>
                <a:gridCol w="1371600"/>
              </a:tblGrid>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24</a:t>
                      </a:r>
                    </a:p>
                  </a:txBody>
                  <a:tcPr anchor="ctr" horzOverflow="overflow">
                    <a:lnL cap="flat">
                      <a:noFill/>
                    </a:lnL>
                    <a:lnR cap="flat">
                      <a:noFill/>
                    </a:lnR>
                    <a:lnT cap="flat">
                      <a:noFill/>
                    </a:lnT>
                    <a:lnB>
                      <a:noFill/>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24</a:t>
                      </a: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11660" name="Group 44"/>
          <p:cNvGraphicFramePr>
            <a:graphicFrameLocks noGrp="1"/>
          </p:cNvGraphicFramePr>
          <p:nvPr>
            <p:extLst>
              <p:ext uri="{D42A27DB-BD31-4B8C-83A1-F6EECF244321}">
                <p14:modId xmlns:p14="http://schemas.microsoft.com/office/powerpoint/2010/main" val="2354179026"/>
              </p:ext>
            </p:extLst>
          </p:nvPr>
        </p:nvGraphicFramePr>
        <p:xfrm>
          <a:off x="3733800" y="2819400"/>
          <a:ext cx="1371600" cy="1752600"/>
        </p:xfrm>
        <a:graphic>
          <a:graphicData uri="http://schemas.openxmlformats.org/drawingml/2006/table">
            <a:tbl>
              <a:tblPr/>
              <a:tblGrid>
                <a:gridCol w="1371600"/>
              </a:tblGrid>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10</a:t>
                      </a:r>
                    </a:p>
                  </a:txBody>
                  <a:tcPr anchor="ctr" horzOverflow="overflow">
                    <a:lnL cap="flat">
                      <a:noFill/>
                    </a:lnL>
                    <a:lnR cap="flat">
                      <a:noFill/>
                    </a:lnR>
                    <a:lnT cap="flat">
                      <a:noFill/>
                    </a:lnT>
                    <a:lnB>
                      <a:noFill/>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18</a:t>
                      </a: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11669" name="Group 53"/>
          <p:cNvGraphicFramePr>
            <a:graphicFrameLocks noGrp="1"/>
          </p:cNvGraphicFramePr>
          <p:nvPr>
            <p:extLst>
              <p:ext uri="{D42A27DB-BD31-4B8C-83A1-F6EECF244321}">
                <p14:modId xmlns:p14="http://schemas.microsoft.com/office/powerpoint/2010/main" val="2312628090"/>
              </p:ext>
            </p:extLst>
          </p:nvPr>
        </p:nvGraphicFramePr>
        <p:xfrm>
          <a:off x="5943600" y="2895600"/>
          <a:ext cx="1371600" cy="1752600"/>
        </p:xfrm>
        <a:graphic>
          <a:graphicData uri="http://schemas.openxmlformats.org/drawingml/2006/table">
            <a:tbl>
              <a:tblPr/>
              <a:tblGrid>
                <a:gridCol w="1371600"/>
              </a:tblGrid>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14</a:t>
                      </a:r>
                    </a:p>
                  </a:txBody>
                  <a:tcPr anchor="ctr" horzOverflow="overflow">
                    <a:lnL cap="flat">
                      <a:noFill/>
                    </a:lnL>
                    <a:lnR cap="flat">
                      <a:noFill/>
                    </a:lnR>
                    <a:lnT cap="flat">
                      <a:noFill/>
                    </a:lnT>
                    <a:lnB>
                      <a:noFill/>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6</a:t>
                      </a: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111678" name="Text Box 62"/>
          <p:cNvSpPr txBox="1">
            <a:spLocks noChangeArrowheads="1"/>
          </p:cNvSpPr>
          <p:nvPr/>
        </p:nvSpPr>
        <p:spPr bwMode="auto">
          <a:xfrm>
            <a:off x="533400" y="5867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dirty="0"/>
              <a:t>Is this difference “statistically significant”?</a:t>
            </a:r>
          </a:p>
        </p:txBody>
      </p:sp>
    </p:spTree>
    <p:extLst>
      <p:ext uri="{BB962C8B-B14F-4D97-AF65-F5344CB8AC3E}">
        <p14:creationId xmlns:p14="http://schemas.microsoft.com/office/powerpoint/2010/main" val="641219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78"/>
                                        </p:tgtEl>
                                        <p:attrNameLst>
                                          <p:attrName>style.visibility</p:attrName>
                                        </p:attrNameLst>
                                      </p:cBhvr>
                                      <p:to>
                                        <p:strVal val="visible"/>
                                      </p:to>
                                    </p:set>
                                    <p:animEffect transition="in" filter="dissolve">
                                      <p:cBhvr>
                                        <p:cTn id="7" dur="500"/>
                                        <p:tgtEl>
                                          <p:spTgt spid="111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7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304800"/>
            <a:ext cx="8229600" cy="1447800"/>
          </a:xfrm>
        </p:spPr>
        <p:txBody>
          <a:bodyPr>
            <a:noAutofit/>
          </a:bodyPr>
          <a:lstStyle/>
          <a:p>
            <a:pPr algn="l">
              <a:spcAft>
                <a:spcPts val="1200"/>
              </a:spcAft>
            </a:pPr>
            <a:r>
              <a:rPr lang="en-US" sz="2800" b="1" dirty="0"/>
              <a:t>Key idea: </a:t>
            </a:r>
            <a:r>
              <a:rPr lang="en-US" sz="2800" dirty="0"/>
              <a:t>Generate samples that are</a:t>
            </a:r>
            <a:br>
              <a:rPr lang="en-US" sz="2800" dirty="0"/>
            </a:br>
            <a:r>
              <a:rPr lang="en-US" sz="2800" dirty="0" smtClean="0"/>
              <a:t>(a) consistent </a:t>
            </a:r>
            <a:r>
              <a:rPr lang="en-US" sz="2800" dirty="0"/>
              <a:t>with </a:t>
            </a:r>
            <a:r>
              <a:rPr lang="en-US" sz="2800" dirty="0" smtClean="0"/>
              <a:t>the </a:t>
            </a:r>
            <a:r>
              <a:rPr lang="en-US" sz="2800" dirty="0"/>
              <a:t>null hypothesis               	</a:t>
            </a:r>
            <a:r>
              <a:rPr lang="en-US" sz="2800" dirty="0" smtClean="0"/>
              <a:t/>
            </a:r>
            <a:br>
              <a:rPr lang="en-US" sz="2800" dirty="0" smtClean="0"/>
            </a:br>
            <a:r>
              <a:rPr lang="en-US" sz="2800" dirty="0" smtClean="0"/>
              <a:t>(b) based </a:t>
            </a:r>
            <a:r>
              <a:rPr lang="en-US" sz="2800" dirty="0"/>
              <a:t>on the sample data</a:t>
            </a:r>
            <a:r>
              <a:rPr lang="en-US" sz="2800" dirty="0" smtClean="0"/>
              <a:t>.</a:t>
            </a:r>
            <a:endParaRPr lang="en-US" sz="2800" dirty="0"/>
          </a:p>
        </p:txBody>
      </p:sp>
      <p:graphicFrame>
        <p:nvGraphicFramePr>
          <p:cNvPr id="111680" name="Group 64"/>
          <p:cNvGraphicFramePr>
            <a:graphicFrameLocks noGrp="1"/>
          </p:cNvGraphicFramePr>
          <p:nvPr>
            <p:extLst>
              <p:ext uri="{D42A27DB-BD31-4B8C-83A1-F6EECF244321}">
                <p14:modId xmlns:p14="http://schemas.microsoft.com/office/powerpoint/2010/main" val="2781174369"/>
              </p:ext>
            </p:extLst>
          </p:nvPr>
        </p:nvGraphicFramePr>
        <p:xfrm>
          <a:off x="762000" y="2057400"/>
          <a:ext cx="6934200" cy="2554605"/>
        </p:xfrm>
        <a:graphic>
          <a:graphicData uri="http://schemas.openxmlformats.org/drawingml/2006/table">
            <a:tbl>
              <a:tblPr/>
              <a:tblGrid>
                <a:gridCol w="2590800"/>
                <a:gridCol w="2209800"/>
                <a:gridCol w="2133600"/>
              </a:tblGrid>
              <a:tr h="6400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Relapse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rPr>
                        <a:t>No Relapse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958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rPr>
                        <a:t>Desipramine</a:t>
                      </a:r>
                      <a:endParaRPr kumimoji="0" lang="en-US" sz="2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955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Lithium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graphicFrame>
        <p:nvGraphicFramePr>
          <p:cNvPr id="111642" name="Group 26"/>
          <p:cNvGraphicFramePr>
            <a:graphicFrameLocks noGrp="1"/>
          </p:cNvGraphicFramePr>
          <p:nvPr>
            <p:extLst>
              <p:ext uri="{D42A27DB-BD31-4B8C-83A1-F6EECF244321}">
                <p14:modId xmlns:p14="http://schemas.microsoft.com/office/powerpoint/2010/main" val="2294858758"/>
              </p:ext>
            </p:extLst>
          </p:nvPr>
        </p:nvGraphicFramePr>
        <p:xfrm>
          <a:off x="3352800" y="4724400"/>
          <a:ext cx="4343400" cy="762000"/>
        </p:xfrm>
        <a:graphic>
          <a:graphicData uri="http://schemas.openxmlformats.org/drawingml/2006/table">
            <a:tbl>
              <a:tblPr/>
              <a:tblGrid>
                <a:gridCol w="2171700"/>
                <a:gridCol w="217170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28</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20</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11651" name="Group 35"/>
          <p:cNvGraphicFramePr>
            <a:graphicFrameLocks noGrp="1"/>
          </p:cNvGraphicFramePr>
          <p:nvPr>
            <p:extLst>
              <p:ext uri="{D42A27DB-BD31-4B8C-83A1-F6EECF244321}">
                <p14:modId xmlns:p14="http://schemas.microsoft.com/office/powerpoint/2010/main" val="1687611632"/>
              </p:ext>
            </p:extLst>
          </p:nvPr>
        </p:nvGraphicFramePr>
        <p:xfrm>
          <a:off x="7620000" y="2819400"/>
          <a:ext cx="1371600" cy="1752600"/>
        </p:xfrm>
        <a:graphic>
          <a:graphicData uri="http://schemas.openxmlformats.org/drawingml/2006/table">
            <a:tbl>
              <a:tblPr/>
              <a:tblGrid>
                <a:gridCol w="1371600"/>
              </a:tblGrid>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24</a:t>
                      </a:r>
                    </a:p>
                  </a:txBody>
                  <a:tcPr anchor="ctr" horzOverflow="overflow">
                    <a:lnL cap="flat">
                      <a:noFill/>
                    </a:lnL>
                    <a:lnR cap="flat">
                      <a:noFill/>
                    </a:lnR>
                    <a:lnT cap="flat">
                      <a:noFill/>
                    </a:lnT>
                    <a:lnB>
                      <a:noFill/>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24</a:t>
                      </a: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11660" name="Group 44"/>
          <p:cNvGraphicFramePr>
            <a:graphicFrameLocks noGrp="1"/>
          </p:cNvGraphicFramePr>
          <p:nvPr>
            <p:extLst>
              <p:ext uri="{D42A27DB-BD31-4B8C-83A1-F6EECF244321}">
                <p14:modId xmlns:p14="http://schemas.microsoft.com/office/powerpoint/2010/main" val="3807112120"/>
              </p:ext>
            </p:extLst>
          </p:nvPr>
        </p:nvGraphicFramePr>
        <p:xfrm>
          <a:off x="3733800" y="2819400"/>
          <a:ext cx="1371600" cy="1752600"/>
        </p:xfrm>
        <a:graphic>
          <a:graphicData uri="http://schemas.openxmlformats.org/drawingml/2006/table">
            <a:tbl>
              <a:tblPr/>
              <a:tblGrid>
                <a:gridCol w="1371600"/>
              </a:tblGrid>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10</a:t>
                      </a:r>
                    </a:p>
                  </a:txBody>
                  <a:tcPr anchor="ctr" horzOverflow="overflow">
                    <a:lnL cap="flat">
                      <a:noFill/>
                    </a:lnL>
                    <a:lnR cap="flat">
                      <a:noFill/>
                    </a:lnR>
                    <a:lnT cap="flat">
                      <a:noFill/>
                    </a:lnT>
                    <a:lnB>
                      <a:noFill/>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18</a:t>
                      </a: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11669" name="Group 53"/>
          <p:cNvGraphicFramePr>
            <a:graphicFrameLocks noGrp="1"/>
          </p:cNvGraphicFramePr>
          <p:nvPr>
            <p:extLst>
              <p:ext uri="{D42A27DB-BD31-4B8C-83A1-F6EECF244321}">
                <p14:modId xmlns:p14="http://schemas.microsoft.com/office/powerpoint/2010/main" val="3282534273"/>
              </p:ext>
            </p:extLst>
          </p:nvPr>
        </p:nvGraphicFramePr>
        <p:xfrm>
          <a:off x="5943600" y="2895600"/>
          <a:ext cx="1371600" cy="1752600"/>
        </p:xfrm>
        <a:graphic>
          <a:graphicData uri="http://schemas.openxmlformats.org/drawingml/2006/table">
            <a:tbl>
              <a:tblPr/>
              <a:tblGrid>
                <a:gridCol w="1371600"/>
              </a:tblGrid>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14</a:t>
                      </a:r>
                    </a:p>
                  </a:txBody>
                  <a:tcPr anchor="ctr" horzOverflow="overflow">
                    <a:lnL cap="flat">
                      <a:noFill/>
                    </a:lnL>
                    <a:lnR cap="flat">
                      <a:noFill/>
                    </a:lnR>
                    <a:lnT cap="flat">
                      <a:noFill/>
                    </a:lnT>
                    <a:lnB>
                      <a:noFill/>
                    </a:lnB>
                    <a:lnTlToBr>
                      <a:noFill/>
                    </a:lnTlToBr>
                    <a:lnBlToTr>
                      <a:noFill/>
                    </a:lnBlToTr>
                    <a:noFill/>
                  </a:tcPr>
                </a:tc>
              </a:tr>
              <a:tr h="87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rPr>
                        <a:t>6</a:t>
                      </a: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111678" name="Text Box 62"/>
          <p:cNvSpPr txBox="1">
            <a:spLocks noChangeArrowheads="1"/>
          </p:cNvSpPr>
          <p:nvPr/>
        </p:nvSpPr>
        <p:spPr bwMode="auto">
          <a:xfrm>
            <a:off x="381000" y="55626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dirty="0" smtClean="0"/>
              <a:t>H</a:t>
            </a:r>
            <a:r>
              <a:rPr lang="en-US" sz="3600" baseline="-25000" dirty="0" smtClean="0"/>
              <a:t>0</a:t>
            </a:r>
            <a:r>
              <a:rPr lang="en-US" sz="3600" dirty="0"/>
              <a:t> </a:t>
            </a:r>
            <a:r>
              <a:rPr lang="en-US" sz="3600" dirty="0" smtClean="0"/>
              <a:t>:  Drug doesn’t matter</a:t>
            </a:r>
            <a:endParaRPr lang="en-US" sz="3600" dirty="0"/>
          </a:p>
        </p:txBody>
      </p:sp>
      <p:sp>
        <p:nvSpPr>
          <p:cNvPr id="2" name="Rectangle 1"/>
          <p:cNvSpPr/>
          <p:nvPr/>
        </p:nvSpPr>
        <p:spPr>
          <a:xfrm>
            <a:off x="3505200" y="2743200"/>
            <a:ext cx="4038600" cy="1752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979" y="5562600"/>
            <a:ext cx="4953000" cy="641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575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78"/>
                                        </p:tgtEl>
                                        <p:attrNameLst>
                                          <p:attrName>style.visibility</p:attrName>
                                        </p:attrNameLst>
                                      </p:cBhvr>
                                      <p:to>
                                        <p:strVal val="visible"/>
                                      </p:to>
                                    </p:set>
                                    <p:animEffect transition="in" filter="dissolve">
                                      <p:cBhvr>
                                        <p:cTn id="7" dur="500"/>
                                        <p:tgtEl>
                                          <p:spTgt spid="11167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78" grpId="0" autoUpdateAnimBg="0"/>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93594" y="304800"/>
            <a:ext cx="8229600" cy="1447800"/>
          </a:xfrm>
        </p:spPr>
        <p:txBody>
          <a:bodyPr>
            <a:noAutofit/>
          </a:bodyPr>
          <a:lstStyle/>
          <a:p>
            <a:pPr algn="l">
              <a:spcAft>
                <a:spcPts val="1200"/>
              </a:spcAft>
            </a:pPr>
            <a:r>
              <a:rPr lang="en-US" sz="2800" b="1" dirty="0"/>
              <a:t>Key idea: </a:t>
            </a:r>
            <a:r>
              <a:rPr lang="en-US" sz="2800" dirty="0"/>
              <a:t>Generate samples that are</a:t>
            </a:r>
            <a:br>
              <a:rPr lang="en-US" sz="2800" dirty="0"/>
            </a:br>
            <a:r>
              <a:rPr lang="en-US" sz="2800" dirty="0" smtClean="0"/>
              <a:t>(a) consistent </a:t>
            </a:r>
            <a:r>
              <a:rPr lang="en-US" sz="2800" dirty="0"/>
              <a:t>with </a:t>
            </a:r>
            <a:r>
              <a:rPr lang="en-US" sz="2800" dirty="0" smtClean="0"/>
              <a:t>the </a:t>
            </a:r>
            <a:r>
              <a:rPr lang="en-US" sz="2800" dirty="0"/>
              <a:t>null hypothesis               	</a:t>
            </a:r>
            <a:r>
              <a:rPr lang="en-US" sz="2800" dirty="0" smtClean="0"/>
              <a:t/>
            </a:r>
            <a:br>
              <a:rPr lang="en-US" sz="2800" dirty="0" smtClean="0"/>
            </a:br>
            <a:r>
              <a:rPr lang="en-US" sz="2800" dirty="0" smtClean="0"/>
              <a:t>(b) based </a:t>
            </a:r>
            <a:r>
              <a:rPr lang="en-US" sz="2800" dirty="0"/>
              <a:t>on the sample data</a:t>
            </a:r>
            <a:r>
              <a:rPr lang="en-US" sz="2800" dirty="0" smtClean="0"/>
              <a:t>.</a:t>
            </a:r>
            <a:endParaRPr lang="en-US" sz="2800" dirty="0"/>
          </a:p>
        </p:txBody>
      </p:sp>
      <p:sp>
        <p:nvSpPr>
          <p:cNvPr id="4" name="TextBox 3"/>
          <p:cNvSpPr txBox="1"/>
          <p:nvPr/>
        </p:nvSpPr>
        <p:spPr>
          <a:xfrm>
            <a:off x="533400" y="2209800"/>
            <a:ext cx="8226188" cy="3416320"/>
          </a:xfrm>
          <a:prstGeom prst="rect">
            <a:avLst/>
          </a:prstGeom>
          <a:noFill/>
        </p:spPr>
        <p:txBody>
          <a:bodyPr wrap="square" rtlCol="0">
            <a:spAutoFit/>
          </a:bodyPr>
          <a:lstStyle/>
          <a:p>
            <a:r>
              <a:rPr lang="en-US" sz="3600" dirty="0" smtClean="0"/>
              <a:t>In 48 addicts, there are 28 </a:t>
            </a:r>
            <a:r>
              <a:rPr lang="en-US" sz="3600" dirty="0" err="1" smtClean="0"/>
              <a:t>relapsers</a:t>
            </a:r>
            <a:r>
              <a:rPr lang="en-US" sz="3600" dirty="0" smtClean="0"/>
              <a:t> and 20 no-</a:t>
            </a:r>
            <a:r>
              <a:rPr lang="en-US" sz="3600" dirty="0" err="1" smtClean="0"/>
              <a:t>relapsers</a:t>
            </a:r>
            <a:r>
              <a:rPr lang="en-US" sz="3600" dirty="0" smtClean="0"/>
              <a:t>.  Randomly split them into two groups.</a:t>
            </a:r>
          </a:p>
          <a:p>
            <a:endParaRPr lang="en-US" sz="3600" dirty="0" smtClean="0"/>
          </a:p>
          <a:p>
            <a:r>
              <a:rPr lang="en-US" sz="3600" dirty="0" smtClean="0"/>
              <a:t>How unlikely is it to have as many as 14 of the no-</a:t>
            </a:r>
            <a:r>
              <a:rPr lang="en-US" sz="3600" dirty="0" err="1" smtClean="0"/>
              <a:t>relapsers</a:t>
            </a:r>
            <a:r>
              <a:rPr lang="en-US" sz="3600" dirty="0" smtClean="0"/>
              <a:t> in the </a:t>
            </a:r>
            <a:r>
              <a:rPr lang="en-US" sz="3600" dirty="0" err="1" smtClean="0"/>
              <a:t>Desipramine</a:t>
            </a:r>
            <a:r>
              <a:rPr lang="en-US" sz="3600" dirty="0" smtClean="0"/>
              <a:t> group?</a:t>
            </a:r>
            <a:endParaRPr lang="en-US" sz="3600" dirty="0"/>
          </a:p>
        </p:txBody>
      </p:sp>
      <p:sp>
        <p:nvSpPr>
          <p:cNvPr id="5" name="Rectangle 4"/>
          <p:cNvSpPr/>
          <p:nvPr/>
        </p:nvSpPr>
        <p:spPr>
          <a:xfrm>
            <a:off x="381000" y="304800"/>
            <a:ext cx="62484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68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74307" y="121693"/>
            <a:ext cx="8229600" cy="1143000"/>
          </a:xfrm>
        </p:spPr>
        <p:txBody>
          <a:bodyPr/>
          <a:lstStyle/>
          <a:p>
            <a:r>
              <a:rPr lang="en-US" dirty="0" smtClean="0"/>
              <a:t>Cocaine Treatment- </a:t>
            </a:r>
            <a:r>
              <a:rPr lang="en-US" dirty="0"/>
              <a:t>Simulation</a:t>
            </a:r>
          </a:p>
        </p:txBody>
      </p:sp>
      <p:sp>
        <p:nvSpPr>
          <p:cNvPr id="112643" name="Text Box 3"/>
          <p:cNvSpPr txBox="1">
            <a:spLocks noChangeArrowheads="1"/>
          </p:cNvSpPr>
          <p:nvPr/>
        </p:nvSpPr>
        <p:spPr bwMode="auto">
          <a:xfrm>
            <a:off x="517525" y="990600"/>
            <a:ext cx="8031163" cy="5755422"/>
          </a:xfrm>
          <a:prstGeom prst="rect">
            <a:avLst/>
          </a:prstGeom>
          <a:noFill/>
          <a:ln>
            <a:noFill/>
          </a:ln>
          <a:effectLst/>
        </p:spPr>
        <p:txBody>
          <a:bodyPr>
            <a:spAutoFit/>
          </a:bodyPr>
          <a:lstStyle>
            <a:lvl1pPr marL="461963" indent="-461963">
              <a:spcBef>
                <a:spcPct val="0"/>
              </a:spcBef>
              <a:defRPr sz="2400">
                <a:solidFill>
                  <a:schemeClr val="tx1"/>
                </a:solidFill>
                <a:latin typeface="Times New Roman" pitchFamily="18" charset="0"/>
              </a:defRPr>
            </a:lvl1pPr>
            <a:lvl2pPr marL="576263">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200" dirty="0"/>
              <a:t>1. Start with a pack of </a:t>
            </a:r>
            <a:r>
              <a:rPr lang="en-US" sz="3200" dirty="0" smtClean="0"/>
              <a:t>48 cards (the addicts).</a:t>
            </a:r>
            <a:endParaRPr lang="en-US" sz="3200" dirty="0"/>
          </a:p>
          <a:p>
            <a:r>
              <a:rPr lang="en-US" sz="3200" dirty="0"/>
              <a:t> </a:t>
            </a:r>
            <a:r>
              <a:rPr lang="en-US" sz="3200" dirty="0" smtClean="0"/>
              <a:t>        28 Relapse:  Cards 3 – 9</a:t>
            </a:r>
          </a:p>
          <a:p>
            <a:r>
              <a:rPr lang="en-US" sz="3200" dirty="0"/>
              <a:t>	</a:t>
            </a:r>
            <a:r>
              <a:rPr lang="en-US" sz="3200" dirty="0" smtClean="0"/>
              <a:t>	20 Don’t relapse: Cards 10,J,Q,K,A </a:t>
            </a:r>
            <a:endParaRPr lang="en-US" sz="3200" dirty="0"/>
          </a:p>
          <a:p>
            <a:pPr>
              <a:spcBef>
                <a:spcPct val="50000"/>
              </a:spcBef>
            </a:pPr>
            <a:r>
              <a:rPr lang="en-US" sz="3200" dirty="0"/>
              <a:t>2. Shuffle the cards and deal </a:t>
            </a:r>
            <a:r>
              <a:rPr lang="en-US" sz="3200" dirty="0" smtClean="0"/>
              <a:t>24 </a:t>
            </a:r>
            <a:r>
              <a:rPr lang="en-US" sz="3200" dirty="0"/>
              <a:t>at random to </a:t>
            </a:r>
            <a:r>
              <a:rPr lang="en-US" sz="3200" dirty="0" smtClean="0"/>
              <a:t>form the </a:t>
            </a:r>
            <a:r>
              <a:rPr lang="en-US" sz="3200" dirty="0" err="1" smtClean="0"/>
              <a:t>Desipramine</a:t>
            </a:r>
            <a:r>
              <a:rPr lang="en-US" sz="3200" dirty="0" smtClean="0"/>
              <a:t> group (Group A).</a:t>
            </a:r>
            <a:endParaRPr lang="en-US" sz="3200" dirty="0"/>
          </a:p>
          <a:p>
            <a:pPr>
              <a:spcBef>
                <a:spcPct val="50000"/>
              </a:spcBef>
            </a:pPr>
            <a:r>
              <a:rPr lang="en-US" sz="3200" dirty="0"/>
              <a:t>3. Count the number of </a:t>
            </a:r>
            <a:r>
              <a:rPr lang="en-US" sz="3200" dirty="0" smtClean="0"/>
              <a:t>“No Relapse” cards </a:t>
            </a:r>
            <a:r>
              <a:rPr lang="en-US" sz="3200" dirty="0"/>
              <a:t>in </a:t>
            </a:r>
            <a:r>
              <a:rPr lang="en-US" sz="3200" dirty="0" smtClean="0"/>
              <a:t>simulated </a:t>
            </a:r>
            <a:r>
              <a:rPr lang="en-US" sz="3200" dirty="0" err="1" smtClean="0"/>
              <a:t>Desipramine</a:t>
            </a:r>
            <a:r>
              <a:rPr lang="en-US" sz="3200" dirty="0" smtClean="0"/>
              <a:t> group. </a:t>
            </a:r>
            <a:endParaRPr lang="en-US" sz="3200" dirty="0"/>
          </a:p>
          <a:p>
            <a:pPr>
              <a:spcBef>
                <a:spcPct val="50000"/>
              </a:spcBef>
            </a:pPr>
            <a:r>
              <a:rPr lang="en-US" sz="3200" dirty="0"/>
              <a:t>4. Repeat many times to see how often a random assignment gives a count as </a:t>
            </a:r>
            <a:r>
              <a:rPr lang="en-US" sz="3200" dirty="0" smtClean="0"/>
              <a:t>large </a:t>
            </a:r>
            <a:r>
              <a:rPr lang="en-US" sz="3200" dirty="0"/>
              <a:t>as the experimental count </a:t>
            </a:r>
            <a:r>
              <a:rPr lang="en-US" sz="3200" dirty="0" smtClean="0"/>
              <a:t>(14) </a:t>
            </a:r>
            <a:r>
              <a:rPr lang="en-US" sz="3200" dirty="0"/>
              <a:t>to Group A. </a:t>
            </a:r>
          </a:p>
        </p:txBody>
      </p:sp>
      <p:sp>
        <p:nvSpPr>
          <p:cNvPr id="112644" name="Text Box 4"/>
          <p:cNvSpPr txBox="1">
            <a:spLocks noChangeArrowheads="1"/>
          </p:cNvSpPr>
          <p:nvPr/>
        </p:nvSpPr>
        <p:spPr bwMode="auto">
          <a:xfrm>
            <a:off x="4419600" y="4724400"/>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C00000"/>
                </a:solidFill>
              </a:rPr>
              <a:t>Automate this</a:t>
            </a:r>
          </a:p>
        </p:txBody>
      </p:sp>
      <p:sp>
        <p:nvSpPr>
          <p:cNvPr id="112645" name="Line 5"/>
          <p:cNvSpPr>
            <a:spLocks noChangeShapeType="1"/>
          </p:cNvSpPr>
          <p:nvPr/>
        </p:nvSpPr>
        <p:spPr bwMode="auto">
          <a:xfrm flipH="1">
            <a:off x="2895600" y="5029200"/>
            <a:ext cx="1600200" cy="228600"/>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Tree>
    <p:extLst>
      <p:ext uri="{BB962C8B-B14F-4D97-AF65-F5344CB8AC3E}">
        <p14:creationId xmlns:p14="http://schemas.microsoft.com/office/powerpoint/2010/main" val="449193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up)">
                                      <p:cBhvr>
                                        <p:cTn id="7" dur="500"/>
                                        <p:tgtEl>
                                          <p:spTgt spid="1126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wipe(up)">
                                      <p:cBhvr>
                                        <p:cTn id="12" dur="500"/>
                                        <p:tgtEl>
                                          <p:spTgt spid="11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wipe(up)">
                                      <p:cBhvr>
                                        <p:cTn id="17" dur="500"/>
                                        <p:tgtEl>
                                          <p:spTgt spid="1126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wipe(up)">
                                      <p:cBhvr>
                                        <p:cTn id="22" dur="500"/>
                                        <p:tgtEl>
                                          <p:spTgt spid="1126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wipe(up)">
                                      <p:cBhvr>
                                        <p:cTn id="27" dur="500"/>
                                        <p:tgtEl>
                                          <p:spTgt spid="1126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2643">
                                            <p:txEl>
                                              <p:pRg st="5" end="5"/>
                                            </p:txEl>
                                          </p:spTgt>
                                        </p:tgtEl>
                                        <p:attrNameLst>
                                          <p:attrName>style.visibility</p:attrName>
                                        </p:attrNameLst>
                                      </p:cBhvr>
                                      <p:to>
                                        <p:strVal val="visible"/>
                                      </p:to>
                                    </p:set>
                                    <p:animEffect transition="in" filter="wipe(up)">
                                      <p:cBhvr>
                                        <p:cTn id="32" dur="500"/>
                                        <p:tgtEl>
                                          <p:spTgt spid="1126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644"/>
                                        </p:tgtEl>
                                        <p:attrNameLst>
                                          <p:attrName>style.visibility</p:attrName>
                                        </p:attrNameLst>
                                      </p:cBhvr>
                                      <p:to>
                                        <p:strVal val="visible"/>
                                      </p:to>
                                    </p:set>
                                  </p:childTnLst>
                                </p:cTn>
                              </p:par>
                            </p:childTnLst>
                          </p:cTn>
                        </p:par>
                        <p:par>
                          <p:cTn id="37" fill="hold" nodeType="afterGroup">
                            <p:stCondLst>
                              <p:cond delay="0"/>
                            </p:stCondLst>
                            <p:childTnLst>
                              <p:par>
                                <p:cTn id="38" presetID="22" presetClass="entr" presetSubtype="2" fill="hold" grpId="0" nodeType="afterEffect">
                                  <p:stCondLst>
                                    <p:cond delay="0"/>
                                  </p:stCondLst>
                                  <p:childTnLst>
                                    <p:set>
                                      <p:cBhvr>
                                        <p:cTn id="39" dur="1" fill="hold">
                                          <p:stCondLst>
                                            <p:cond delay="0"/>
                                          </p:stCondLst>
                                        </p:cTn>
                                        <p:tgtEl>
                                          <p:spTgt spid="112645"/>
                                        </p:tgtEl>
                                        <p:attrNameLst>
                                          <p:attrName>style.visibility</p:attrName>
                                        </p:attrNameLst>
                                      </p:cBhvr>
                                      <p:to>
                                        <p:strVal val="visible"/>
                                      </p:to>
                                    </p:set>
                                    <p:animEffect transition="in" filter="wipe(right)">
                                      <p:cBhvr>
                                        <p:cTn id="40" dur="5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P spid="112644" grpId="0"/>
      <p:bldP spid="11264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 for 1000 Simulations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86000"/>
            <a:ext cx="813206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41832" y="1280678"/>
            <a:ext cx="7620000" cy="954107"/>
          </a:xfrm>
          <a:prstGeom prst="rect">
            <a:avLst/>
          </a:prstGeom>
          <a:noFill/>
        </p:spPr>
        <p:txBody>
          <a:bodyPr wrap="square" rtlCol="0">
            <a:spAutoFit/>
          </a:bodyPr>
          <a:lstStyle/>
          <a:p>
            <a:r>
              <a:rPr lang="en-US" sz="2800" dirty="0" smtClean="0"/>
              <a:t>Number of “No Relapse” in </a:t>
            </a:r>
            <a:r>
              <a:rPr lang="en-US" sz="2800" dirty="0" err="1" smtClean="0"/>
              <a:t>Desipramine</a:t>
            </a:r>
            <a:r>
              <a:rPr lang="en-US" sz="2800" dirty="0" smtClean="0"/>
              <a:t> group under random assignments</a:t>
            </a:r>
            <a:endParaRPr lang="en-US" sz="2800" dirty="0"/>
          </a:p>
        </p:txBody>
      </p:sp>
      <p:sp>
        <p:nvSpPr>
          <p:cNvPr id="4" name="TextBox 3"/>
          <p:cNvSpPr txBox="1"/>
          <p:nvPr/>
        </p:nvSpPr>
        <p:spPr>
          <a:xfrm>
            <a:off x="7522464" y="4495800"/>
            <a:ext cx="1295400" cy="400110"/>
          </a:xfrm>
          <a:prstGeom prst="rect">
            <a:avLst/>
          </a:prstGeom>
          <a:noFill/>
        </p:spPr>
        <p:txBody>
          <a:bodyPr wrap="square" rtlCol="0">
            <a:spAutoFit/>
          </a:bodyPr>
          <a:lstStyle/>
          <a:p>
            <a:r>
              <a:rPr lang="en-US" sz="2000" dirty="0" smtClean="0"/>
              <a:t>28/1000</a:t>
            </a:r>
            <a:endParaRPr lang="en-US" sz="2000" dirty="0"/>
          </a:p>
        </p:txBody>
      </p:sp>
      <p:cxnSp>
        <p:nvCxnSpPr>
          <p:cNvPr id="6" name="Straight Arrow Connector 5"/>
          <p:cNvCxnSpPr/>
          <p:nvPr/>
        </p:nvCxnSpPr>
        <p:spPr>
          <a:xfrm flipH="1">
            <a:off x="7391400" y="4895910"/>
            <a:ext cx="457200" cy="6666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55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t>Understanding a p-value</a:t>
            </a:r>
            <a:endParaRPr lang="en-US" sz="6000" b="1" u="sng" dirty="0"/>
          </a:p>
        </p:txBody>
      </p:sp>
      <p:sp>
        <p:nvSpPr>
          <p:cNvPr id="3" name="TextBox 2"/>
          <p:cNvSpPr txBox="1"/>
          <p:nvPr/>
        </p:nvSpPr>
        <p:spPr>
          <a:xfrm>
            <a:off x="1092200" y="2133600"/>
            <a:ext cx="6934200" cy="2800767"/>
          </a:xfrm>
          <a:prstGeom prst="rect">
            <a:avLst/>
          </a:prstGeom>
          <a:noFill/>
        </p:spPr>
        <p:txBody>
          <a:bodyPr wrap="square" rtlCol="0">
            <a:spAutoFit/>
          </a:bodyPr>
          <a:lstStyle/>
          <a:p>
            <a:r>
              <a:rPr lang="en-US" sz="4400" dirty="0" smtClean="0"/>
              <a:t>The </a:t>
            </a:r>
            <a:r>
              <a:rPr lang="en-US" sz="4400" u="sng" dirty="0" smtClean="0"/>
              <a:t>p-value</a:t>
            </a:r>
            <a:r>
              <a:rPr lang="en-US" sz="4400" dirty="0" smtClean="0"/>
              <a:t> is the probability of seeing results as extreme as the sample results, if the null hypothesis is true.</a:t>
            </a:r>
            <a:endParaRPr lang="en-US" sz="4400" dirty="0"/>
          </a:p>
        </p:txBody>
      </p:sp>
      <p:sp>
        <p:nvSpPr>
          <p:cNvPr id="6" name="Freeform 5"/>
          <p:cNvSpPr/>
          <p:nvPr/>
        </p:nvSpPr>
        <p:spPr>
          <a:xfrm>
            <a:off x="1045029" y="3570514"/>
            <a:ext cx="6720114" cy="1465943"/>
          </a:xfrm>
          <a:custGeom>
            <a:avLst/>
            <a:gdLst>
              <a:gd name="connsiteX0" fmla="*/ 5094514 w 6720114"/>
              <a:gd name="connsiteY0" fmla="*/ 0 h 1465943"/>
              <a:gd name="connsiteX1" fmla="*/ 5109028 w 6720114"/>
              <a:gd name="connsiteY1" fmla="*/ 711200 h 1465943"/>
              <a:gd name="connsiteX2" fmla="*/ 0 w 6720114"/>
              <a:gd name="connsiteY2" fmla="*/ 711200 h 1465943"/>
              <a:gd name="connsiteX3" fmla="*/ 14514 w 6720114"/>
              <a:gd name="connsiteY3" fmla="*/ 1465943 h 1465943"/>
              <a:gd name="connsiteX4" fmla="*/ 6720114 w 6720114"/>
              <a:gd name="connsiteY4" fmla="*/ 1465943 h 1465943"/>
              <a:gd name="connsiteX5" fmla="*/ 6691085 w 6720114"/>
              <a:gd name="connsiteY5" fmla="*/ 43543 h 1465943"/>
              <a:gd name="connsiteX6" fmla="*/ 5036457 w 6720114"/>
              <a:gd name="connsiteY6" fmla="*/ 43543 h 146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0114" h="1465943">
                <a:moveTo>
                  <a:pt x="5094514" y="0"/>
                </a:moveTo>
                <a:lnTo>
                  <a:pt x="5109028" y="711200"/>
                </a:lnTo>
                <a:lnTo>
                  <a:pt x="0" y="711200"/>
                </a:lnTo>
                <a:lnTo>
                  <a:pt x="14514" y="1465943"/>
                </a:lnTo>
                <a:lnTo>
                  <a:pt x="6720114" y="1465943"/>
                </a:lnTo>
                <a:lnTo>
                  <a:pt x="6691085" y="43543"/>
                </a:lnTo>
                <a:lnTo>
                  <a:pt x="5036457" y="43543"/>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256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Mean Body Temperature</a:t>
            </a:r>
            <a:endParaRPr lang="en-US" dirty="0"/>
          </a:p>
        </p:txBody>
      </p:sp>
      <p:sp>
        <p:nvSpPr>
          <p:cNvPr id="3" name="TextBox 2"/>
          <p:cNvSpPr txBox="1"/>
          <p:nvPr/>
        </p:nvSpPr>
        <p:spPr>
          <a:xfrm>
            <a:off x="171018" y="3295282"/>
            <a:ext cx="8363382" cy="523220"/>
          </a:xfrm>
          <a:prstGeom prst="rect">
            <a:avLst/>
          </a:prstGeom>
          <a:noFill/>
        </p:spPr>
        <p:txBody>
          <a:bodyPr wrap="square" rtlCol="0">
            <a:spAutoFit/>
          </a:bodyPr>
          <a:lstStyle/>
          <a:p>
            <a:r>
              <a:rPr lang="en-US" sz="2800" dirty="0" smtClean="0"/>
              <a:t>Data: A random sample of n=50 body temperatures. </a:t>
            </a:r>
          </a:p>
        </p:txBody>
      </p:sp>
      <p:sp>
        <p:nvSpPr>
          <p:cNvPr id="4" name="TextBox 3"/>
          <p:cNvSpPr txBox="1"/>
          <p:nvPr/>
        </p:nvSpPr>
        <p:spPr>
          <a:xfrm>
            <a:off x="171018" y="1295400"/>
            <a:ext cx="8717117" cy="584775"/>
          </a:xfrm>
          <a:prstGeom prst="rect">
            <a:avLst/>
          </a:prstGeom>
          <a:solidFill>
            <a:schemeClr val="accent2">
              <a:lumMod val="60000"/>
              <a:lumOff val="40000"/>
            </a:schemeClr>
          </a:solidFill>
        </p:spPr>
        <p:txBody>
          <a:bodyPr wrap="square" rtlCol="0">
            <a:spAutoFit/>
          </a:bodyPr>
          <a:lstStyle/>
          <a:p>
            <a:r>
              <a:rPr lang="en-US" sz="3200" i="1" dirty="0" smtClean="0"/>
              <a:t>Is the average body temperature really 98.6</a:t>
            </a:r>
            <a:r>
              <a:rPr lang="en-US" sz="3200" i="1" baseline="30000" dirty="0" smtClean="0"/>
              <a:t>o</a:t>
            </a:r>
            <a:r>
              <a:rPr lang="en-US" sz="3200" i="1" dirty="0" smtClean="0"/>
              <a:t>F?</a:t>
            </a:r>
            <a:endParaRPr lang="en-US" sz="3200" i="1"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981200"/>
            <a:ext cx="378354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8" y="3793959"/>
            <a:ext cx="8416994" cy="251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66800" y="2018009"/>
            <a:ext cx="2362200" cy="1277273"/>
          </a:xfrm>
          <a:prstGeom prst="rect">
            <a:avLst/>
          </a:prstGeom>
          <a:solidFill>
            <a:srgbClr val="FFFF99"/>
          </a:solidFill>
          <a:ln>
            <a:solidFill>
              <a:schemeClr val="tx1"/>
            </a:solidFill>
          </a:ln>
        </p:spPr>
        <p:txBody>
          <a:bodyPr wrap="square" rtlCol="0">
            <a:spAutoFit/>
          </a:bodyPr>
          <a:lstStyle/>
          <a:p>
            <a:pPr>
              <a:spcAft>
                <a:spcPts val="600"/>
              </a:spcAft>
            </a:pPr>
            <a:r>
              <a:rPr lang="en-US" sz="3600" dirty="0" smtClean="0"/>
              <a:t>H</a:t>
            </a:r>
            <a:r>
              <a:rPr lang="en-US" sz="3600" baseline="-25000" dirty="0" smtClean="0"/>
              <a:t>0</a:t>
            </a:r>
            <a:r>
              <a:rPr lang="en-US" sz="3600" dirty="0" smtClean="0"/>
              <a:t>:</a:t>
            </a:r>
            <a:r>
              <a:rPr lang="el-GR" sz="3600" dirty="0" smtClean="0">
                <a:latin typeface="Calibri"/>
                <a:cs typeface="Calibri"/>
              </a:rPr>
              <a:t>μ</a:t>
            </a:r>
            <a:r>
              <a:rPr lang="en-US" sz="3600" dirty="0" smtClean="0">
                <a:latin typeface="Calibri"/>
                <a:cs typeface="Calibri"/>
              </a:rPr>
              <a:t>=98.6   </a:t>
            </a:r>
          </a:p>
          <a:p>
            <a:r>
              <a:rPr lang="en-US" sz="3600" dirty="0" smtClean="0"/>
              <a:t>H</a:t>
            </a:r>
            <a:r>
              <a:rPr lang="en-US" sz="3600" baseline="-25000" dirty="0" smtClean="0"/>
              <a:t>a</a:t>
            </a:r>
            <a:r>
              <a:rPr lang="en-US" sz="3600" dirty="0" smtClean="0"/>
              <a:t>:</a:t>
            </a:r>
            <a:r>
              <a:rPr lang="el-GR" sz="3600" dirty="0" smtClean="0">
                <a:cs typeface="Calibri"/>
              </a:rPr>
              <a:t>μ</a:t>
            </a:r>
            <a:r>
              <a:rPr lang="en-US" sz="3600" dirty="0" smtClean="0">
                <a:cs typeface="Calibri"/>
              </a:rPr>
              <a:t>≠98.6   </a:t>
            </a:r>
            <a:endParaRPr lang="en-US" sz="3600" dirty="0">
              <a:cs typeface="Calibri"/>
            </a:endParaRPr>
          </a:p>
        </p:txBody>
      </p:sp>
      <mc:AlternateContent xmlns:mc="http://schemas.openxmlformats.org/markup-compatibility/2006" xmlns:a14="http://schemas.microsoft.com/office/drawing/2010/main">
        <mc:Choice Requires="a14">
          <p:sp>
            <p:nvSpPr>
              <p:cNvPr id="14" name="TextBox 13"/>
              <p:cNvSpPr txBox="1"/>
              <p:nvPr/>
            </p:nvSpPr>
            <p:spPr>
              <a:xfrm>
                <a:off x="5917142" y="3818502"/>
                <a:ext cx="2286000" cy="1384995"/>
              </a:xfrm>
              <a:prstGeom prst="rect">
                <a:avLst/>
              </a:prstGeom>
              <a:noFill/>
            </p:spPr>
            <p:txBody>
              <a:bodyPr wrap="square" rtlCol="0">
                <a:spAutoFit/>
              </a:bodyPr>
              <a:lstStyle/>
              <a:p>
                <a:r>
                  <a:rPr lang="en-US" sz="2800" i="1" dirty="0" smtClean="0"/>
                  <a:t>n </a:t>
                </a:r>
                <a:r>
                  <a:rPr lang="en-US" sz="2800" dirty="0" smtClean="0"/>
                  <a:t>= 50</a:t>
                </a:r>
              </a:p>
              <a:p>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m:t>
                    </m:r>
                  </m:oMath>
                </a14:m>
                <a:r>
                  <a:rPr lang="en-US" sz="2800" dirty="0" smtClean="0"/>
                  <a:t>98.26</a:t>
                </a:r>
              </a:p>
              <a:p>
                <a:r>
                  <a:rPr lang="en-US" sz="2800" dirty="0" smtClean="0"/>
                  <a:t>s  = 0.765</a:t>
                </a:r>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917142" y="3818502"/>
                <a:ext cx="2286000" cy="1384995"/>
              </a:xfrm>
              <a:prstGeom prst="rect">
                <a:avLst/>
              </a:prstGeom>
              <a:blipFill rotWithShape="1">
                <a:blip r:embed="rId5" cstate="print"/>
                <a:stretch>
                  <a:fillRect l="-5600" t="-3947" b="-11404"/>
                </a:stretch>
              </a:blipFill>
            </p:spPr>
            <p:txBody>
              <a:bodyPr/>
              <a:lstStyle/>
              <a:p>
                <a:r>
                  <a:rPr lang="en-US">
                    <a:noFill/>
                  </a:rPr>
                  <a:t> </a:t>
                </a:r>
              </a:p>
            </p:txBody>
          </p:sp>
        </mc:Fallback>
      </mc:AlternateContent>
      <p:sp>
        <p:nvSpPr>
          <p:cNvPr id="8" name="TextBox 7"/>
          <p:cNvSpPr txBox="1"/>
          <p:nvPr/>
        </p:nvSpPr>
        <p:spPr>
          <a:xfrm>
            <a:off x="457200" y="6309808"/>
            <a:ext cx="8077200" cy="461665"/>
          </a:xfrm>
          <a:prstGeom prst="rect">
            <a:avLst/>
          </a:prstGeom>
          <a:noFill/>
        </p:spPr>
        <p:txBody>
          <a:bodyPr wrap="square" rtlCol="0">
            <a:spAutoFit/>
          </a:bodyPr>
          <a:lstStyle/>
          <a:p>
            <a:pPr algn="ctr"/>
            <a:r>
              <a:rPr lang="en-US" sz="2400" dirty="0" smtClean="0"/>
              <a:t>Data from Allen Shoemaker, 1996 JSE data set article </a:t>
            </a:r>
            <a:endParaRPr lang="en-US" sz="2400" dirty="0"/>
          </a:p>
        </p:txBody>
      </p:sp>
    </p:spTree>
    <p:extLst>
      <p:ext uri="{BB962C8B-B14F-4D97-AF65-F5344CB8AC3E}">
        <p14:creationId xmlns:p14="http://schemas.microsoft.com/office/powerpoint/2010/main" val="27361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4"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600200" y="304800"/>
            <a:ext cx="7122994" cy="1447800"/>
          </a:xfrm>
        </p:spPr>
        <p:txBody>
          <a:bodyPr>
            <a:noAutofit/>
          </a:bodyPr>
          <a:lstStyle/>
          <a:p>
            <a:pPr algn="l">
              <a:spcAft>
                <a:spcPts val="1200"/>
              </a:spcAft>
            </a:pPr>
            <a:r>
              <a:rPr lang="en-US" sz="2800" b="1" dirty="0"/>
              <a:t>Key idea: </a:t>
            </a:r>
            <a:r>
              <a:rPr lang="en-US" sz="2800" dirty="0"/>
              <a:t>Generate samples that are</a:t>
            </a:r>
            <a:br>
              <a:rPr lang="en-US" sz="2800" dirty="0"/>
            </a:br>
            <a:r>
              <a:rPr lang="en-US" sz="2800" dirty="0" smtClean="0"/>
              <a:t>(a) consistent </a:t>
            </a:r>
            <a:r>
              <a:rPr lang="en-US" sz="2800" dirty="0"/>
              <a:t>with </a:t>
            </a:r>
            <a:r>
              <a:rPr lang="en-US" sz="2800" dirty="0" smtClean="0"/>
              <a:t>the </a:t>
            </a:r>
            <a:r>
              <a:rPr lang="en-US" sz="2800" dirty="0"/>
              <a:t>null hypothesis  </a:t>
            </a:r>
            <a:r>
              <a:rPr lang="en-US" sz="2800" dirty="0" smtClean="0"/>
              <a:t>     </a:t>
            </a:r>
            <a:r>
              <a:rPr lang="en-US" sz="2800" dirty="0"/>
              <a:t>	</a:t>
            </a:r>
            <a:r>
              <a:rPr lang="en-US" sz="2800" dirty="0" smtClean="0"/>
              <a:t/>
            </a:r>
            <a:br>
              <a:rPr lang="en-US" sz="2800" dirty="0" smtClean="0"/>
            </a:br>
            <a:r>
              <a:rPr lang="en-US" sz="2800" dirty="0" smtClean="0"/>
              <a:t>(b) based </a:t>
            </a:r>
            <a:r>
              <a:rPr lang="en-US" sz="2800" dirty="0"/>
              <a:t>on the sample data</a:t>
            </a:r>
            <a:r>
              <a:rPr lang="en-US" sz="2800" dirty="0" smtClean="0"/>
              <a:t>.</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533400" y="2514600"/>
                <a:ext cx="8226188" cy="2800767"/>
              </a:xfrm>
              <a:prstGeom prst="rect">
                <a:avLst/>
              </a:prstGeom>
              <a:noFill/>
            </p:spPr>
            <p:txBody>
              <a:bodyPr wrap="square" rtlCol="0">
                <a:spAutoFit/>
              </a:bodyPr>
              <a:lstStyle/>
              <a:p>
                <a:r>
                  <a:rPr lang="en-US" sz="4400" dirty="0" smtClean="0"/>
                  <a:t>H</a:t>
                </a:r>
                <a:r>
                  <a:rPr lang="en-US" sz="4400" baseline="-25000" dirty="0" smtClean="0"/>
                  <a:t>0</a:t>
                </a:r>
                <a:r>
                  <a:rPr lang="en-US" sz="4400" dirty="0" smtClean="0"/>
                  <a:t>:</a:t>
                </a:r>
                <a:r>
                  <a:rPr lang="el-GR" sz="4400" dirty="0" smtClean="0">
                    <a:cs typeface="Calibri"/>
                  </a:rPr>
                  <a:t> μ</a:t>
                </a:r>
                <a:r>
                  <a:rPr lang="en-US" sz="4400" dirty="0" smtClean="0">
                    <a:cs typeface="Calibri"/>
                  </a:rPr>
                  <a:t>=98.6 </a:t>
                </a:r>
              </a:p>
              <a:p>
                <a:endParaRPr lang="en-US" sz="4400" dirty="0">
                  <a:cs typeface="Calibri"/>
                </a:endParaRPr>
              </a:p>
              <a:p>
                <a:r>
                  <a:rPr lang="en-US" sz="4400" u="sng" dirty="0" smtClean="0">
                    <a:cs typeface="Calibri"/>
                  </a:rPr>
                  <a:t>Sample</a:t>
                </a:r>
                <a:r>
                  <a:rPr lang="en-US" sz="4400" dirty="0" smtClean="0">
                    <a:cs typeface="Calibri"/>
                  </a:rPr>
                  <a:t>:  </a:t>
                </a:r>
              </a:p>
              <a:p>
                <a:r>
                  <a:rPr lang="en-US" sz="4400" dirty="0" smtClean="0">
                    <a:cs typeface="Calibri"/>
                  </a:rPr>
                  <a:t> </a:t>
                </a:r>
                <a:r>
                  <a:rPr lang="en-US" sz="4400" i="1" dirty="0"/>
                  <a:t>n </a:t>
                </a:r>
                <a:r>
                  <a:rPr lang="en-US" sz="4400" dirty="0"/>
                  <a:t>= </a:t>
                </a:r>
                <a:r>
                  <a:rPr lang="en-US" sz="4400" dirty="0" smtClean="0"/>
                  <a:t>50,  </a:t>
                </a:r>
                <a14:m>
                  <m:oMath xmlns:m="http://schemas.openxmlformats.org/officeDocument/2006/math">
                    <m:acc>
                      <m:accPr>
                        <m:chr m:val="̅"/>
                        <m:ctrlPr>
                          <a:rPr lang="en-US" sz="4400" i="1">
                            <a:latin typeface="Cambria Math"/>
                          </a:rPr>
                        </m:ctrlPr>
                      </m:accPr>
                      <m:e>
                        <m:r>
                          <a:rPr lang="en-US" sz="4400" i="1">
                            <a:latin typeface="Cambria Math"/>
                          </a:rPr>
                          <m:t>𝑥</m:t>
                        </m:r>
                      </m:e>
                    </m:acc>
                    <m:r>
                      <a:rPr lang="en-US" sz="4400" i="1">
                        <a:latin typeface="Cambria Math"/>
                      </a:rPr>
                      <m:t>=</m:t>
                    </m:r>
                  </m:oMath>
                </a14:m>
                <a:r>
                  <a:rPr lang="en-US" sz="4400" dirty="0" smtClean="0"/>
                  <a:t>98.26, </a:t>
                </a:r>
                <a:r>
                  <a:rPr lang="en-US" sz="4400" dirty="0"/>
                  <a:t>s  = </a:t>
                </a:r>
                <a:r>
                  <a:rPr lang="en-US" sz="4400" dirty="0" smtClean="0"/>
                  <a:t>0.765</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 y="2514600"/>
                <a:ext cx="8226188" cy="2800767"/>
              </a:xfrm>
              <a:prstGeom prst="rect">
                <a:avLst/>
              </a:prstGeom>
              <a:blipFill rotWithShape="1">
                <a:blip r:embed="rId3"/>
                <a:stretch>
                  <a:fillRect l="-3039" t="-4357" b="-9368"/>
                </a:stretch>
              </a:blipFill>
            </p:spPr>
            <p:txBody>
              <a:bodyPr/>
              <a:lstStyle/>
              <a:p>
                <a:r>
                  <a:rPr lang="en-US">
                    <a:noFill/>
                  </a:rPr>
                  <a:t> </a:t>
                </a:r>
              </a:p>
            </p:txBody>
          </p:sp>
        </mc:Fallback>
      </mc:AlternateContent>
      <p:sp>
        <p:nvSpPr>
          <p:cNvPr id="5" name="Rectangle 4"/>
          <p:cNvSpPr/>
          <p:nvPr/>
        </p:nvSpPr>
        <p:spPr>
          <a:xfrm>
            <a:off x="1371600" y="295701"/>
            <a:ext cx="62484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86200" y="2345323"/>
            <a:ext cx="4980039" cy="1569660"/>
          </a:xfrm>
          <a:prstGeom prst="rect">
            <a:avLst/>
          </a:prstGeom>
          <a:solidFill>
            <a:srgbClr val="FFFF99"/>
          </a:solidFill>
        </p:spPr>
        <p:txBody>
          <a:bodyPr wrap="square" rtlCol="0">
            <a:spAutoFit/>
          </a:bodyPr>
          <a:lstStyle/>
          <a:p>
            <a:r>
              <a:rPr lang="en-US" sz="3200" dirty="0" smtClean="0"/>
              <a:t>How to simulate samples of body temperatures to be consistent with H</a:t>
            </a:r>
            <a:r>
              <a:rPr lang="en-US" sz="3200" baseline="-25000" dirty="0" smtClean="0"/>
              <a:t>0</a:t>
            </a:r>
            <a:r>
              <a:rPr lang="en-US" sz="3200" dirty="0" smtClean="0"/>
              <a:t>:</a:t>
            </a:r>
            <a:r>
              <a:rPr lang="el-GR" sz="3200" dirty="0">
                <a:cs typeface="Calibri"/>
              </a:rPr>
              <a:t> μ</a:t>
            </a:r>
            <a:r>
              <a:rPr lang="en-US" sz="3200" dirty="0">
                <a:cs typeface="Calibri"/>
              </a:rPr>
              <a:t>=98.6</a:t>
            </a:r>
            <a:r>
              <a:rPr lang="en-US" sz="3200" dirty="0" smtClean="0"/>
              <a:t>?</a:t>
            </a:r>
            <a:endParaRPr lang="en-US" sz="3200" dirty="0"/>
          </a:p>
        </p:txBody>
      </p:sp>
    </p:spTree>
    <p:extLst>
      <p:ext uri="{BB962C8B-B14F-4D97-AF65-F5344CB8AC3E}">
        <p14:creationId xmlns:p14="http://schemas.microsoft.com/office/powerpoint/2010/main" val="7654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 Samples</a:t>
            </a:r>
            <a:endParaRPr lang="en-US" dirty="0"/>
          </a:p>
        </p:txBody>
      </p:sp>
      <p:sp>
        <p:nvSpPr>
          <p:cNvPr id="3" name="TextBox 2"/>
          <p:cNvSpPr txBox="1"/>
          <p:nvPr/>
        </p:nvSpPr>
        <p:spPr>
          <a:xfrm>
            <a:off x="353961" y="1295400"/>
            <a:ext cx="8229600" cy="1077218"/>
          </a:xfrm>
          <a:prstGeom prst="rect">
            <a:avLst/>
          </a:prstGeom>
          <a:noFill/>
        </p:spPr>
        <p:txBody>
          <a:bodyPr wrap="square" rtlCol="0">
            <a:spAutoFit/>
          </a:bodyPr>
          <a:lstStyle/>
          <a:p>
            <a:r>
              <a:rPr lang="en-US" sz="3200" dirty="0" smtClean="0"/>
              <a:t>How to simulate samples of body temperatures to be consistent with H</a:t>
            </a:r>
            <a:r>
              <a:rPr lang="en-US" sz="3200" baseline="-25000" dirty="0" smtClean="0"/>
              <a:t>0</a:t>
            </a:r>
            <a:r>
              <a:rPr lang="en-US" sz="3200" dirty="0" smtClean="0"/>
              <a:t>:</a:t>
            </a:r>
            <a:r>
              <a:rPr lang="el-GR" sz="3200" dirty="0">
                <a:cs typeface="Calibri"/>
              </a:rPr>
              <a:t> μ</a:t>
            </a:r>
            <a:r>
              <a:rPr lang="en-US" sz="3200" dirty="0">
                <a:cs typeface="Calibri"/>
              </a:rPr>
              <a:t>=98.6</a:t>
            </a:r>
            <a:r>
              <a:rPr lang="en-US" sz="3200" dirty="0" smtClean="0"/>
              <a:t>?</a:t>
            </a:r>
            <a:endParaRPr lang="en-US" sz="3200" dirty="0"/>
          </a:p>
        </p:txBody>
      </p:sp>
      <mc:AlternateContent xmlns:mc="http://schemas.openxmlformats.org/markup-compatibility/2006" xmlns:a14="http://schemas.microsoft.com/office/drawing/2010/main">
        <mc:Choice Requires="a14">
          <p:sp>
            <p:nvSpPr>
              <p:cNvPr id="4" name="TextBox 3"/>
              <p:cNvSpPr txBox="1"/>
              <p:nvPr/>
            </p:nvSpPr>
            <p:spPr>
              <a:xfrm>
                <a:off x="381000" y="2590800"/>
                <a:ext cx="8458200" cy="3508653"/>
              </a:xfrm>
              <a:prstGeom prst="rect">
                <a:avLst/>
              </a:prstGeom>
              <a:solidFill>
                <a:srgbClr val="FFFF99"/>
              </a:solidFill>
            </p:spPr>
            <p:txBody>
              <a:bodyPr wrap="square" rtlCol="0">
                <a:spAutoFit/>
              </a:bodyPr>
              <a:lstStyle/>
              <a:p>
                <a:pPr marL="514350" indent="-514350">
                  <a:spcAft>
                    <a:spcPts val="1200"/>
                  </a:spcAft>
                  <a:buAutoNum type="arabicPeriod"/>
                </a:pPr>
                <a:r>
                  <a:rPr lang="en-US" sz="3200" dirty="0" smtClean="0"/>
                  <a:t>Add 0.34 to each temperature in the sample (to get the mean up to 98.6).</a:t>
                </a:r>
              </a:p>
              <a:p>
                <a:pPr marL="514350" indent="-514350">
                  <a:spcAft>
                    <a:spcPts val="1200"/>
                  </a:spcAft>
                  <a:buAutoNum type="arabicPeriod"/>
                </a:pPr>
                <a:r>
                  <a:rPr lang="en-US" sz="3200" dirty="0" smtClean="0"/>
                  <a:t>Sample (with replacement) from the new data.</a:t>
                </a:r>
              </a:p>
              <a:p>
                <a:pPr marL="514350" indent="-514350">
                  <a:spcAft>
                    <a:spcPts val="1200"/>
                  </a:spcAft>
                  <a:buAutoNum type="arabicPeriod"/>
                </a:pPr>
                <a:r>
                  <a:rPr lang="en-US" sz="3200" dirty="0" smtClean="0"/>
                  <a:t>Find the mean for each sample (H</a:t>
                </a:r>
                <a:r>
                  <a:rPr lang="en-US" sz="3200" baseline="-25000" dirty="0" smtClean="0"/>
                  <a:t>0</a:t>
                </a:r>
                <a:r>
                  <a:rPr lang="en-US" sz="3200" dirty="0" smtClean="0"/>
                  <a:t> is true). </a:t>
                </a:r>
              </a:p>
              <a:p>
                <a:pPr marL="514350" indent="-514350">
                  <a:spcAft>
                    <a:spcPts val="1200"/>
                  </a:spcAft>
                  <a:buFontTx/>
                  <a:buAutoNum type="arabicPeriod"/>
                </a:pPr>
                <a:r>
                  <a:rPr lang="en-US" sz="3200" dirty="0" smtClean="0"/>
                  <a:t>See how many of the sample means are as extreme as the observed </a:t>
                </a:r>
                <a14:m>
                  <m:oMath xmlns:m="http://schemas.openxmlformats.org/officeDocument/2006/math">
                    <m:acc>
                      <m:accPr>
                        <m:chr m:val="̅"/>
                        <m:ctrlPr>
                          <a:rPr lang="en-US" sz="3200" i="1">
                            <a:latin typeface="Cambria Math"/>
                          </a:rPr>
                        </m:ctrlPr>
                      </m:accPr>
                      <m:e>
                        <m:r>
                          <a:rPr lang="en-US" sz="3200" i="1">
                            <a:latin typeface="Cambria Math"/>
                          </a:rPr>
                          <m:t>𝑥</m:t>
                        </m:r>
                      </m:e>
                    </m:acc>
                    <m:r>
                      <a:rPr lang="en-US" sz="3200" i="1">
                        <a:latin typeface="Cambria Math"/>
                      </a:rPr>
                      <m:t>=</m:t>
                    </m:r>
                  </m:oMath>
                </a14:m>
                <a:r>
                  <a:rPr lang="en-US" sz="3200" dirty="0" smtClean="0"/>
                  <a:t>98.26.</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2590800"/>
                <a:ext cx="8458200" cy="3508653"/>
              </a:xfrm>
              <a:prstGeom prst="rect">
                <a:avLst/>
              </a:prstGeom>
              <a:blipFill rotWithShape="1">
                <a:blip r:embed="rId3" cstate="print"/>
                <a:stretch>
                  <a:fillRect l="-1947" t="-2604" r="-1370" b="-4861"/>
                </a:stretch>
              </a:blipFill>
            </p:spPr>
            <p:txBody>
              <a:bodyPr/>
              <a:lstStyle/>
              <a:p>
                <a:r>
                  <a:rPr lang="en-US">
                    <a:noFill/>
                  </a:rPr>
                  <a:t> </a:t>
                </a:r>
              </a:p>
            </p:txBody>
          </p:sp>
        </mc:Fallback>
      </mc:AlternateContent>
    </p:spTree>
    <p:extLst>
      <p:ext uri="{BB962C8B-B14F-4D97-AF65-F5344CB8AC3E}">
        <p14:creationId xmlns:p14="http://schemas.microsoft.com/office/powerpoint/2010/main" val="36249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228600" y="1524000"/>
            <a:ext cx="8153400" cy="4062651"/>
          </a:xfrm>
          <a:prstGeom prst="rect">
            <a:avLst/>
          </a:prstGeom>
          <a:noFill/>
          <a:ln>
            <a:solidFill>
              <a:schemeClr val="tx1"/>
            </a:solidFill>
          </a:ln>
        </p:spPr>
        <p:txBody>
          <a:bodyPr wrap="square" rtlCol="0">
            <a:spAutoFit/>
          </a:bodyPr>
          <a:lstStyle/>
          <a:p>
            <a:r>
              <a:rPr lang="en-US" sz="4000" dirty="0" smtClean="0"/>
              <a:t>Do you teach a Intro Stat?</a:t>
            </a:r>
          </a:p>
          <a:p>
            <a:r>
              <a:rPr lang="en-US" sz="4000" dirty="0" smtClean="0"/>
              <a:t>      A.  Very regularly (most semesters)</a:t>
            </a:r>
          </a:p>
          <a:p>
            <a:r>
              <a:rPr lang="en-US" sz="4000" dirty="0" smtClean="0"/>
              <a:t>      B.  Regularly (most years)</a:t>
            </a:r>
          </a:p>
          <a:p>
            <a:r>
              <a:rPr lang="en-US" sz="4000" dirty="0" smtClean="0"/>
              <a:t>      C.  Occasionally</a:t>
            </a:r>
          </a:p>
          <a:p>
            <a:r>
              <a:rPr lang="en-US" sz="4000" dirty="0" smtClean="0"/>
              <a:t>      D.  Rarely (every few years)</a:t>
            </a:r>
          </a:p>
          <a:p>
            <a:r>
              <a:rPr lang="en-US" sz="4000" dirty="0" smtClean="0"/>
              <a:t>      E.   Never</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 Distribution</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16" y="1295400"/>
            <a:ext cx="8153400" cy="407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990600" y="3102917"/>
                <a:ext cx="1371081" cy="461665"/>
              </a:xfrm>
              <a:prstGeom prst="rect">
                <a:avLst/>
              </a:prstGeom>
            </p:spPr>
            <p:txBody>
              <a:bodyPr wrap="none">
                <a:spAutoFit/>
              </a:bodyPr>
              <a:lstStyle/>
              <a:p>
                <a14:m>
                  <m:oMath xmlns:m="http://schemas.openxmlformats.org/officeDocument/2006/math">
                    <m:acc>
                      <m:accPr>
                        <m:chr m:val="̅"/>
                        <m:ctrlPr>
                          <a:rPr lang="en-US" sz="2400" i="1">
                            <a:latin typeface="Cambria Math"/>
                          </a:rPr>
                        </m:ctrlPr>
                      </m:accPr>
                      <m:e>
                        <m:r>
                          <a:rPr lang="en-US" sz="2400" i="1">
                            <a:latin typeface="Cambria Math"/>
                          </a:rPr>
                          <m:t>𝑥</m:t>
                        </m:r>
                      </m:e>
                    </m:acc>
                    <m:r>
                      <a:rPr lang="en-US" sz="2400" i="1">
                        <a:latin typeface="Cambria Math"/>
                      </a:rPr>
                      <m:t>=</m:t>
                    </m:r>
                  </m:oMath>
                </a14:m>
                <a:r>
                  <a:rPr lang="en-US" sz="2400" dirty="0"/>
                  <a:t>98.26</a:t>
                </a:r>
              </a:p>
            </p:txBody>
          </p:sp>
        </mc:Choice>
        <mc:Fallback xmlns="">
          <p:sp>
            <p:nvSpPr>
              <p:cNvPr id="3" name="Rectangle 2"/>
              <p:cNvSpPr>
                <a:spLocks noRot="1" noChangeAspect="1" noMove="1" noResize="1" noEditPoints="1" noAdjustHandles="1" noChangeArrowheads="1" noChangeShapeType="1" noTextEdit="1"/>
              </p:cNvSpPr>
              <p:nvPr/>
            </p:nvSpPr>
            <p:spPr>
              <a:xfrm>
                <a:off x="990600" y="3102917"/>
                <a:ext cx="1371081" cy="461665"/>
              </a:xfrm>
              <a:prstGeom prst="rect">
                <a:avLst/>
              </a:prstGeom>
              <a:blipFill rotWithShape="1">
                <a:blip r:embed="rId4" cstate="print"/>
                <a:stretch>
                  <a:fillRect t="-10526" r="-5804" b="-28947"/>
                </a:stretch>
              </a:blipFill>
            </p:spPr>
            <p:txBody>
              <a:bodyPr/>
              <a:lstStyle/>
              <a:p>
                <a:r>
                  <a:rPr lang="en-US">
                    <a:noFill/>
                  </a:rPr>
                  <a:t> </a:t>
                </a:r>
              </a:p>
            </p:txBody>
          </p:sp>
        </mc:Fallback>
      </mc:AlternateContent>
      <p:cxnSp>
        <p:nvCxnSpPr>
          <p:cNvPr id="5" name="Straight Arrow Connector 4"/>
          <p:cNvCxnSpPr/>
          <p:nvPr/>
        </p:nvCxnSpPr>
        <p:spPr bwMode="auto">
          <a:xfrm>
            <a:off x="1607574" y="3564582"/>
            <a:ext cx="0" cy="1091550"/>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6" name="TextBox 5"/>
          <p:cNvSpPr txBox="1"/>
          <p:nvPr/>
        </p:nvSpPr>
        <p:spPr>
          <a:xfrm>
            <a:off x="762000" y="5372101"/>
            <a:ext cx="6705600" cy="523220"/>
          </a:xfrm>
          <a:prstGeom prst="rect">
            <a:avLst/>
          </a:prstGeom>
          <a:noFill/>
        </p:spPr>
        <p:txBody>
          <a:bodyPr wrap="square" rtlCol="0">
            <a:spAutoFit/>
          </a:bodyPr>
          <a:lstStyle/>
          <a:p>
            <a:r>
              <a:rPr lang="en-US" sz="2800" dirty="0" smtClean="0"/>
              <a:t>Looks pretty unusual…</a:t>
            </a:r>
            <a:endParaRPr lang="en-US" sz="2800" dirty="0"/>
          </a:p>
        </p:txBody>
      </p:sp>
      <p:sp>
        <p:nvSpPr>
          <p:cNvPr id="7" name="TextBox 6"/>
          <p:cNvSpPr txBox="1"/>
          <p:nvPr/>
        </p:nvSpPr>
        <p:spPr>
          <a:xfrm>
            <a:off x="2057400" y="6019800"/>
            <a:ext cx="6553200" cy="584775"/>
          </a:xfrm>
          <a:prstGeom prst="rect">
            <a:avLst/>
          </a:prstGeom>
          <a:noFill/>
        </p:spPr>
        <p:txBody>
          <a:bodyPr wrap="square" rtlCol="0">
            <a:spAutoFit/>
          </a:bodyPr>
          <a:lstStyle/>
          <a:p>
            <a:r>
              <a:rPr lang="en-US" sz="3200" dirty="0" smtClean="0"/>
              <a:t>p-value ≈ 1/1000 x 2 = 0.002</a:t>
            </a:r>
            <a:endParaRPr lang="en-US" sz="3200" dirty="0"/>
          </a:p>
        </p:txBody>
      </p:sp>
    </p:spTree>
    <p:extLst>
      <p:ext uri="{BB962C8B-B14F-4D97-AF65-F5344CB8AC3E}">
        <p14:creationId xmlns:p14="http://schemas.microsoft.com/office/powerpoint/2010/main" val="362786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CI’s and Tests</a:t>
            </a:r>
            <a:endParaRPr lang="en-US" dirty="0"/>
          </a:p>
        </p:txBody>
      </p:sp>
      <p:sp>
        <p:nvSpPr>
          <p:cNvPr id="3" name="TextBox 2"/>
          <p:cNvSpPr txBox="1"/>
          <p:nvPr/>
        </p:nvSpPr>
        <p:spPr>
          <a:xfrm>
            <a:off x="152400" y="1600200"/>
            <a:ext cx="2895600" cy="1384995"/>
          </a:xfrm>
          <a:prstGeom prst="rect">
            <a:avLst/>
          </a:prstGeom>
          <a:noFill/>
        </p:spPr>
        <p:txBody>
          <a:bodyPr wrap="square" rtlCol="0">
            <a:spAutoFit/>
          </a:bodyPr>
          <a:lstStyle/>
          <a:p>
            <a:r>
              <a:rPr lang="en-US" sz="2800" dirty="0" smtClean="0"/>
              <a:t>Randomization body temp means when </a:t>
            </a:r>
            <a:r>
              <a:rPr lang="el-GR" sz="2800" dirty="0" smtClean="0">
                <a:latin typeface="Calibri"/>
                <a:cs typeface="Calibri"/>
              </a:rPr>
              <a:t>μ</a:t>
            </a:r>
            <a:r>
              <a:rPr lang="en-US" sz="2800" dirty="0" smtClean="0">
                <a:latin typeface="Calibri"/>
                <a:cs typeface="Calibri"/>
              </a:rPr>
              <a:t>=98.6</a:t>
            </a:r>
            <a:endParaRPr lang="en-US" sz="28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431649"/>
            <a:ext cx="60960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886200"/>
            <a:ext cx="6062816"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39016" y="4259733"/>
            <a:ext cx="3075038" cy="1384995"/>
          </a:xfrm>
          <a:prstGeom prst="rect">
            <a:avLst/>
          </a:prstGeom>
          <a:noFill/>
        </p:spPr>
        <p:txBody>
          <a:bodyPr wrap="square" rtlCol="0">
            <a:spAutoFit/>
          </a:bodyPr>
          <a:lstStyle/>
          <a:p>
            <a:r>
              <a:rPr lang="en-US" sz="2800" dirty="0" smtClean="0"/>
              <a:t>Bootstrap body temp means from the original sample</a:t>
            </a:r>
            <a:endParaRPr lang="en-US" sz="2800" dirty="0"/>
          </a:p>
        </p:txBody>
      </p:sp>
      <p:sp>
        <p:nvSpPr>
          <p:cNvPr id="8" name="TextBox 7"/>
          <p:cNvSpPr txBox="1"/>
          <p:nvPr/>
        </p:nvSpPr>
        <p:spPr>
          <a:xfrm>
            <a:off x="1181100" y="6099453"/>
            <a:ext cx="6858000" cy="646331"/>
          </a:xfrm>
          <a:prstGeom prst="rect">
            <a:avLst/>
          </a:prstGeom>
          <a:noFill/>
        </p:spPr>
        <p:txBody>
          <a:bodyPr wrap="square" rtlCol="0">
            <a:spAutoFit/>
          </a:bodyPr>
          <a:lstStyle/>
          <a:p>
            <a:pPr algn="ctr"/>
            <a:r>
              <a:rPr lang="en-US" sz="3600" dirty="0" smtClean="0"/>
              <a:t>Fathom Demo</a:t>
            </a:r>
            <a:endParaRPr lang="en-US" sz="3600" dirty="0"/>
          </a:p>
        </p:txBody>
      </p:sp>
    </p:spTree>
    <p:extLst>
      <p:ext uri="{BB962C8B-B14F-4D97-AF65-F5344CB8AC3E}">
        <p14:creationId xmlns:p14="http://schemas.microsoft.com/office/powerpoint/2010/main" val="390256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Fathom Demo: Test &amp; CI</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292773"/>
            <a:ext cx="9143998" cy="510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5186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Assessment</a:t>
            </a:r>
            <a:endParaRPr lang="en-US" dirty="0"/>
          </a:p>
        </p:txBody>
      </p:sp>
      <p:sp>
        <p:nvSpPr>
          <p:cNvPr id="3" name="TextBox 2"/>
          <p:cNvSpPr txBox="1"/>
          <p:nvPr/>
        </p:nvSpPr>
        <p:spPr>
          <a:xfrm>
            <a:off x="447907" y="1295400"/>
            <a:ext cx="8305800" cy="2554545"/>
          </a:xfrm>
          <a:prstGeom prst="rect">
            <a:avLst/>
          </a:prstGeom>
          <a:noFill/>
        </p:spPr>
        <p:txBody>
          <a:bodyPr wrap="square" rtlCol="0">
            <a:spAutoFit/>
          </a:bodyPr>
          <a:lstStyle/>
          <a:p>
            <a:r>
              <a:rPr lang="en-US" sz="3200" b="1" dirty="0" smtClean="0"/>
              <a:t>Exam #2:</a:t>
            </a:r>
            <a:r>
              <a:rPr lang="en-US" sz="3200" dirty="0" smtClean="0"/>
              <a:t> (Oct. 26) Students were asked to find a 95% confidence interval for the </a:t>
            </a:r>
            <a:r>
              <a:rPr lang="en-US" sz="3200" b="1" i="1" dirty="0" smtClean="0"/>
              <a:t>correlation </a:t>
            </a:r>
            <a:r>
              <a:rPr lang="en-US" sz="3200" dirty="0" smtClean="0"/>
              <a:t>between water pH and mercury levels in fish for a sample of Florida lakes – using both SE and percentiles from a bootstrap distribution. </a:t>
            </a:r>
            <a:endParaRPr lang="en-US" sz="3200" dirty="0"/>
          </a:p>
        </p:txBody>
      </p:sp>
      <p:sp>
        <p:nvSpPr>
          <p:cNvPr id="4" name="TextBox 3"/>
          <p:cNvSpPr txBox="1"/>
          <p:nvPr/>
        </p:nvSpPr>
        <p:spPr>
          <a:xfrm>
            <a:off x="499946" y="3957697"/>
            <a:ext cx="8382000" cy="2554545"/>
          </a:xfrm>
          <a:prstGeom prst="rect">
            <a:avLst/>
          </a:prstGeom>
          <a:noFill/>
        </p:spPr>
        <p:txBody>
          <a:bodyPr wrap="square" rtlCol="0">
            <a:spAutoFit/>
          </a:bodyPr>
          <a:lstStyle/>
          <a:p>
            <a:r>
              <a:rPr lang="en-US" sz="3200" dirty="0" smtClean="0"/>
              <a:t>Results:</a:t>
            </a:r>
          </a:p>
          <a:p>
            <a:r>
              <a:rPr lang="en-US" sz="3200" dirty="0"/>
              <a:t> </a:t>
            </a:r>
            <a:r>
              <a:rPr lang="en-US" sz="3200" dirty="0" smtClean="0"/>
              <a:t>   17/26 did everything fine</a:t>
            </a:r>
          </a:p>
          <a:p>
            <a:r>
              <a:rPr lang="en-US" sz="3200" dirty="0"/>
              <a:t> </a:t>
            </a:r>
            <a:r>
              <a:rPr lang="en-US" sz="3200" dirty="0" smtClean="0"/>
              <a:t>     4/26 had errors finding/using SE</a:t>
            </a:r>
          </a:p>
          <a:p>
            <a:r>
              <a:rPr lang="en-US" sz="3200" dirty="0"/>
              <a:t> </a:t>
            </a:r>
            <a:r>
              <a:rPr lang="en-US" sz="3200" dirty="0" smtClean="0"/>
              <a:t>     2/26 had minor arithmetic errors</a:t>
            </a:r>
          </a:p>
          <a:p>
            <a:pPr marL="692150" indent="-692150"/>
            <a:r>
              <a:rPr lang="en-US" sz="3200" dirty="0"/>
              <a:t> </a:t>
            </a:r>
            <a:r>
              <a:rPr lang="en-US" sz="3200" dirty="0" smtClean="0"/>
              <a:t>     3/26 had errors in the bootstrap distribution</a:t>
            </a:r>
          </a:p>
        </p:txBody>
      </p:sp>
    </p:spTree>
    <p:extLst>
      <p:ext uri="{BB962C8B-B14F-4D97-AF65-F5344CB8AC3E}">
        <p14:creationId xmlns:p14="http://schemas.microsoft.com/office/powerpoint/2010/main" val="27539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Randomization Method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31852190"/>
              </p:ext>
            </p:extLst>
          </p:nvPr>
        </p:nvGraphicFramePr>
        <p:xfrm>
          <a:off x="223685" y="1594229"/>
          <a:ext cx="8458208" cy="741680"/>
        </p:xfrm>
        <a:graphic>
          <a:graphicData uri="http://schemas.openxmlformats.org/drawingml/2006/table">
            <a:tbl>
              <a:tblPr firstRow="1" bandRow="1">
                <a:tableStyleId>{5940675A-B579-460E-94D1-54222C63F5DA}</a:tableStyleId>
              </a:tblPr>
              <a:tblGrid>
                <a:gridCol w="1524009"/>
                <a:gridCol w="533391"/>
                <a:gridCol w="533400"/>
                <a:gridCol w="533400"/>
                <a:gridCol w="533400"/>
                <a:gridCol w="609600"/>
                <a:gridCol w="533400"/>
                <a:gridCol w="533400"/>
                <a:gridCol w="533400"/>
                <a:gridCol w="609600"/>
                <a:gridCol w="533400"/>
                <a:gridCol w="1447808"/>
              </a:tblGrid>
              <a:tr h="370840">
                <a:tc>
                  <a:txBody>
                    <a:bodyPr/>
                    <a:lstStyle/>
                    <a:p>
                      <a:r>
                        <a:rPr lang="en-US" dirty="0" smtClean="0"/>
                        <a:t>A=Caffeine</a:t>
                      </a:r>
                      <a:endParaRPr lang="en-US" dirty="0"/>
                    </a:p>
                  </a:txBody>
                  <a:tcPr>
                    <a:solidFill>
                      <a:schemeClr val="accent1">
                        <a:lumMod val="20000"/>
                        <a:lumOff val="80000"/>
                      </a:schemeClr>
                    </a:solidFill>
                  </a:tcPr>
                </a:tc>
                <a:tc>
                  <a:txBody>
                    <a:bodyPr/>
                    <a:lstStyle/>
                    <a:p>
                      <a:r>
                        <a:rPr lang="en-US" dirty="0" smtClean="0"/>
                        <a:t>246</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250</a:t>
                      </a:r>
                      <a:endParaRPr lang="en-US" dirty="0"/>
                    </a:p>
                  </a:txBody>
                  <a:tcPr>
                    <a:solidFill>
                      <a:srgbClr val="FFFF99"/>
                    </a:solidFill>
                  </a:tcPr>
                </a:tc>
                <a:tc>
                  <a:txBody>
                    <a:bodyPr/>
                    <a:lstStyle/>
                    <a:p>
                      <a:r>
                        <a:rPr lang="en-US" dirty="0" smtClean="0"/>
                        <a:t>252</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250</a:t>
                      </a:r>
                      <a:endParaRPr lang="en-US" dirty="0"/>
                    </a:p>
                  </a:txBody>
                  <a:tcPr>
                    <a:solidFill>
                      <a:srgbClr val="FFFF99"/>
                    </a:solidFill>
                  </a:tcPr>
                </a:tc>
                <a:tc>
                  <a:txBody>
                    <a:bodyPr/>
                    <a:lstStyle/>
                    <a:p>
                      <a:r>
                        <a:rPr lang="en-US" dirty="0" smtClean="0"/>
                        <a:t>246</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245</a:t>
                      </a:r>
                      <a:endParaRPr lang="en-US" dirty="0"/>
                    </a:p>
                  </a:txBody>
                  <a:tcPr>
                    <a:solidFill>
                      <a:srgbClr val="FFFF99"/>
                    </a:solidFill>
                  </a:tcPr>
                </a:tc>
                <a:tc>
                  <a:txBody>
                    <a:bodyPr/>
                    <a:lstStyle/>
                    <a:p>
                      <a:r>
                        <a:rPr lang="en-US" dirty="0" smtClean="0"/>
                        <a:t>250</a:t>
                      </a:r>
                      <a:endParaRPr lang="en-US" dirty="0"/>
                    </a:p>
                  </a:txBody>
                  <a:tcPr>
                    <a:solidFill>
                      <a:srgbClr val="FFFF99"/>
                    </a:solidFill>
                  </a:tcPr>
                </a:tc>
                <a:tc>
                  <a:txBody>
                    <a:bodyPr/>
                    <a:lstStyle/>
                    <a:p>
                      <a:r>
                        <a:rPr lang="en-US" dirty="0" smtClean="0"/>
                        <a:t>mean=248.3</a:t>
                      </a:r>
                    </a:p>
                  </a:txBody>
                  <a:tcPr>
                    <a:solidFill>
                      <a:schemeClr val="bg1"/>
                    </a:solidFill>
                  </a:tcPr>
                </a:tc>
              </a:tr>
              <a:tr h="370840">
                <a:tc>
                  <a:txBody>
                    <a:bodyPr/>
                    <a:lstStyle/>
                    <a:p>
                      <a:r>
                        <a:rPr lang="en-US" dirty="0" smtClean="0"/>
                        <a:t>B=No Caffeine</a:t>
                      </a:r>
                      <a:endParaRPr lang="en-US" dirty="0"/>
                    </a:p>
                  </a:txBody>
                  <a:tcPr>
                    <a:solidFill>
                      <a:schemeClr val="accent1">
                        <a:lumMod val="20000"/>
                        <a:lumOff val="80000"/>
                      </a:schemeClr>
                    </a:solidFill>
                  </a:tcPr>
                </a:tc>
                <a:tc>
                  <a:txBody>
                    <a:bodyPr/>
                    <a:lstStyle/>
                    <a:p>
                      <a:r>
                        <a:rPr lang="en-US" dirty="0" smtClean="0"/>
                        <a:t>242</a:t>
                      </a:r>
                      <a:endParaRPr lang="en-US" dirty="0"/>
                    </a:p>
                  </a:txBody>
                  <a:tcPr>
                    <a:solidFill>
                      <a:srgbClr val="FFFF99"/>
                    </a:solidFill>
                  </a:tcPr>
                </a:tc>
                <a:tc>
                  <a:txBody>
                    <a:bodyPr/>
                    <a:lstStyle/>
                    <a:p>
                      <a:r>
                        <a:rPr lang="en-US" dirty="0" smtClean="0"/>
                        <a:t>245</a:t>
                      </a:r>
                      <a:endParaRPr lang="en-US" dirty="0"/>
                    </a:p>
                  </a:txBody>
                  <a:tcPr>
                    <a:solidFill>
                      <a:srgbClr val="FFFF99"/>
                    </a:solidFill>
                  </a:tcPr>
                </a:tc>
                <a:tc>
                  <a:txBody>
                    <a:bodyPr/>
                    <a:lstStyle/>
                    <a:p>
                      <a:r>
                        <a:rPr lang="en-US" dirty="0" smtClean="0"/>
                        <a:t>244</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247</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242</a:t>
                      </a:r>
                      <a:endParaRPr lang="en-US" dirty="0"/>
                    </a:p>
                  </a:txBody>
                  <a:tcPr>
                    <a:solidFill>
                      <a:srgbClr val="FFFF99"/>
                    </a:solidFill>
                  </a:tcPr>
                </a:tc>
                <a:tc>
                  <a:txBody>
                    <a:bodyPr/>
                    <a:lstStyle/>
                    <a:p>
                      <a:r>
                        <a:rPr lang="en-US" dirty="0" smtClean="0"/>
                        <a:t>244</a:t>
                      </a:r>
                      <a:endParaRPr lang="en-US" dirty="0"/>
                    </a:p>
                  </a:txBody>
                  <a:tcPr>
                    <a:solidFill>
                      <a:srgbClr val="FFFF99"/>
                    </a:solidFill>
                  </a:tcPr>
                </a:tc>
                <a:tc>
                  <a:txBody>
                    <a:bodyPr/>
                    <a:lstStyle/>
                    <a:p>
                      <a:r>
                        <a:rPr lang="en-US" dirty="0" smtClean="0"/>
                        <a:t>246</a:t>
                      </a:r>
                      <a:endParaRPr lang="en-US" dirty="0"/>
                    </a:p>
                  </a:txBody>
                  <a:tcPr>
                    <a:solidFill>
                      <a:srgbClr val="FFFF99"/>
                    </a:solidFill>
                  </a:tcPr>
                </a:tc>
                <a:tc>
                  <a:txBody>
                    <a:bodyPr/>
                    <a:lstStyle/>
                    <a:p>
                      <a:r>
                        <a:rPr lang="en-US" dirty="0" smtClean="0"/>
                        <a:t>241</a:t>
                      </a:r>
                      <a:endParaRPr lang="en-US" dirty="0"/>
                    </a:p>
                  </a:txBody>
                  <a:tcPr>
                    <a:solidFill>
                      <a:srgbClr val="FFFF99"/>
                    </a:solidFill>
                  </a:tcPr>
                </a:tc>
                <a:tc>
                  <a:txBody>
                    <a:bodyPr/>
                    <a:lstStyle/>
                    <a:p>
                      <a:r>
                        <a:rPr lang="en-US" dirty="0" smtClean="0"/>
                        <a:t>mean=244.7</a:t>
                      </a:r>
                      <a:endParaRPr lang="en-US" dirty="0"/>
                    </a:p>
                  </a:txBody>
                  <a:tcPr>
                    <a:solidFill>
                      <a:schemeClr val="bg1"/>
                    </a:solidFill>
                  </a:tcPr>
                </a:tc>
              </a:tr>
            </a:tbl>
          </a:graphicData>
        </a:graphic>
      </p:graphicFrame>
      <p:sp>
        <p:nvSpPr>
          <p:cNvPr id="4" name="TextBox 3"/>
          <p:cNvSpPr txBox="1"/>
          <p:nvPr/>
        </p:nvSpPr>
        <p:spPr>
          <a:xfrm>
            <a:off x="299884" y="1208764"/>
            <a:ext cx="8229600" cy="461665"/>
          </a:xfrm>
          <a:prstGeom prst="rect">
            <a:avLst/>
          </a:prstGeom>
          <a:noFill/>
        </p:spPr>
        <p:txBody>
          <a:bodyPr wrap="square" rtlCol="0">
            <a:spAutoFit/>
          </a:bodyPr>
          <a:lstStyle/>
          <a:p>
            <a:r>
              <a:rPr lang="en-US" sz="2400" dirty="0" smtClean="0"/>
              <a:t>Example: Finger tap rates (Handbook of Small Datasets)</a:t>
            </a:r>
            <a:endParaRPr lang="en-US" sz="2400" dirty="0"/>
          </a:p>
        </p:txBody>
      </p:sp>
      <p:sp>
        <p:nvSpPr>
          <p:cNvPr id="5" name="TextBox 4"/>
          <p:cNvSpPr txBox="1"/>
          <p:nvPr/>
        </p:nvSpPr>
        <p:spPr>
          <a:xfrm>
            <a:off x="287740" y="3581400"/>
            <a:ext cx="8458200" cy="954107"/>
          </a:xfrm>
          <a:prstGeom prst="rect">
            <a:avLst/>
          </a:prstGeom>
          <a:noFill/>
        </p:spPr>
        <p:txBody>
          <a:bodyPr wrap="square" rtlCol="0">
            <a:spAutoFit/>
          </a:bodyPr>
          <a:lstStyle/>
          <a:p>
            <a:pPr marL="403225" indent="-403225"/>
            <a:r>
              <a:rPr lang="en-US" sz="2800" dirty="0" smtClean="0"/>
              <a:t>Option 1: Randomly scramble the A and B labels and assign to the 20 tap rates.  </a:t>
            </a:r>
            <a:endParaRPr lang="en-US" sz="2800" dirty="0"/>
          </a:p>
        </p:txBody>
      </p:sp>
      <p:sp>
        <p:nvSpPr>
          <p:cNvPr id="6" name="TextBox 5"/>
          <p:cNvSpPr txBox="1"/>
          <p:nvPr/>
        </p:nvSpPr>
        <p:spPr>
          <a:xfrm>
            <a:off x="2286000" y="2362548"/>
            <a:ext cx="5257800" cy="523220"/>
          </a:xfrm>
          <a:prstGeom prst="rect">
            <a:avLst/>
          </a:prstGeom>
          <a:noFill/>
        </p:spPr>
        <p:txBody>
          <a:bodyPr wrap="square" rtlCol="0">
            <a:spAutoFit/>
          </a:bodyPr>
          <a:lstStyle/>
          <a:p>
            <a:r>
              <a:rPr lang="en-US" sz="2800" dirty="0" smtClean="0"/>
              <a:t>H</a:t>
            </a:r>
            <a:r>
              <a:rPr lang="en-US" sz="2800" baseline="-25000" dirty="0" smtClean="0"/>
              <a:t>0</a:t>
            </a:r>
            <a:r>
              <a:rPr lang="en-US" sz="2800" dirty="0" smtClean="0"/>
              <a:t>: </a:t>
            </a:r>
            <a:r>
              <a:rPr lang="el-GR" sz="2800" dirty="0" smtClean="0">
                <a:latin typeface="Calibri"/>
                <a:cs typeface="Calibri"/>
              </a:rPr>
              <a:t>μ</a:t>
            </a:r>
            <a:r>
              <a:rPr lang="en-US" sz="2800" baseline="-25000" dirty="0" smtClean="0">
                <a:latin typeface="Calibri"/>
                <a:cs typeface="Calibri"/>
              </a:rPr>
              <a:t>A</a:t>
            </a:r>
            <a:r>
              <a:rPr lang="en-US" sz="2800" dirty="0" smtClean="0">
                <a:latin typeface="Calibri"/>
                <a:cs typeface="Calibri"/>
              </a:rPr>
              <a:t>=</a:t>
            </a:r>
            <a:r>
              <a:rPr lang="el-GR" sz="2800" dirty="0" smtClean="0">
                <a:latin typeface="Calibri"/>
                <a:cs typeface="Calibri"/>
              </a:rPr>
              <a:t>μ</a:t>
            </a:r>
            <a:r>
              <a:rPr lang="en-US" sz="2800" baseline="-25000" dirty="0" smtClean="0">
                <a:latin typeface="Calibri"/>
                <a:cs typeface="Calibri"/>
              </a:rPr>
              <a:t>B</a:t>
            </a:r>
            <a:r>
              <a:rPr lang="en-US" sz="2800" dirty="0" smtClean="0">
                <a:latin typeface="Calibri"/>
                <a:cs typeface="Calibri"/>
              </a:rPr>
              <a:t>   vs. H</a:t>
            </a:r>
            <a:r>
              <a:rPr lang="en-US" sz="2800" baseline="-25000" dirty="0" smtClean="0">
                <a:latin typeface="Calibri"/>
                <a:cs typeface="Calibri"/>
              </a:rPr>
              <a:t>a</a:t>
            </a:r>
            <a:r>
              <a:rPr lang="en-US" sz="2800" dirty="0" smtClean="0">
                <a:latin typeface="Calibri"/>
                <a:cs typeface="Calibri"/>
              </a:rPr>
              <a:t>: </a:t>
            </a:r>
            <a:r>
              <a:rPr lang="el-GR" sz="2800" dirty="0">
                <a:cs typeface="Calibri"/>
              </a:rPr>
              <a:t>μ</a:t>
            </a:r>
            <a:r>
              <a:rPr lang="en-US" sz="2800" baseline="-25000" dirty="0" smtClean="0">
                <a:cs typeface="Calibri"/>
              </a:rPr>
              <a:t>A</a:t>
            </a:r>
            <a:r>
              <a:rPr lang="en-US" sz="2800" dirty="0" smtClean="0">
                <a:cs typeface="Calibri"/>
              </a:rPr>
              <a:t>&gt;</a:t>
            </a:r>
            <a:r>
              <a:rPr lang="el-GR" sz="2800" dirty="0" smtClean="0">
                <a:cs typeface="Calibri"/>
              </a:rPr>
              <a:t>μ</a:t>
            </a:r>
            <a:r>
              <a:rPr lang="en-US" sz="2800" baseline="-25000" dirty="0">
                <a:cs typeface="Calibri"/>
              </a:rPr>
              <a:t>B</a:t>
            </a:r>
            <a:r>
              <a:rPr lang="en-US" sz="2800" dirty="0" smtClean="0">
                <a:latin typeface="Calibri"/>
                <a:cs typeface="Calibri"/>
              </a:rPr>
              <a:t> </a:t>
            </a:r>
            <a:endParaRPr lang="en-US" sz="2800" dirty="0"/>
          </a:p>
        </p:txBody>
      </p:sp>
      <p:sp>
        <p:nvSpPr>
          <p:cNvPr id="9" name="TextBox 8"/>
          <p:cNvSpPr txBox="1"/>
          <p:nvPr/>
        </p:nvSpPr>
        <p:spPr>
          <a:xfrm>
            <a:off x="228600" y="4953000"/>
            <a:ext cx="8686800" cy="1384995"/>
          </a:xfrm>
          <a:prstGeom prst="rect">
            <a:avLst/>
          </a:prstGeom>
          <a:noFill/>
        </p:spPr>
        <p:txBody>
          <a:bodyPr wrap="square" rtlCol="0">
            <a:spAutoFit/>
          </a:bodyPr>
          <a:lstStyle/>
          <a:p>
            <a:pPr marL="403225" indent="-403225"/>
            <a:r>
              <a:rPr lang="en-US" sz="2800" dirty="0" smtClean="0"/>
              <a:t>Option 2: Combine the 20 values, then sample (with replacement) 10 values for Group A and 10 values for Group B.  </a:t>
            </a:r>
            <a:endParaRPr lang="en-US" sz="2800" dirty="0"/>
          </a:p>
        </p:txBody>
      </p:sp>
      <p:sp>
        <p:nvSpPr>
          <p:cNvPr id="10" name="TextBox 9"/>
          <p:cNvSpPr txBox="1"/>
          <p:nvPr/>
        </p:nvSpPr>
        <p:spPr>
          <a:xfrm>
            <a:off x="5791200" y="2885768"/>
            <a:ext cx="2954740" cy="646331"/>
          </a:xfrm>
          <a:prstGeom prst="rect">
            <a:avLst/>
          </a:prstGeom>
          <a:noFill/>
        </p:spPr>
        <p:txBody>
          <a:bodyPr wrap="square" rtlCol="0">
            <a:spAutoFit/>
          </a:bodyPr>
          <a:lstStyle/>
          <a:p>
            <a:r>
              <a:rPr lang="en-US" sz="3600" dirty="0" smtClean="0">
                <a:solidFill>
                  <a:srgbClr val="C00000"/>
                </a:solidFill>
              </a:rPr>
              <a:t>Reallocate</a:t>
            </a:r>
            <a:endParaRPr lang="en-US" sz="3600" dirty="0">
              <a:solidFill>
                <a:srgbClr val="C00000"/>
              </a:solidFill>
            </a:endParaRPr>
          </a:p>
        </p:txBody>
      </p:sp>
      <p:sp>
        <p:nvSpPr>
          <p:cNvPr id="11" name="TextBox 10"/>
          <p:cNvSpPr txBox="1"/>
          <p:nvPr/>
        </p:nvSpPr>
        <p:spPr>
          <a:xfrm>
            <a:off x="5943600" y="4078191"/>
            <a:ext cx="2954740" cy="646331"/>
          </a:xfrm>
          <a:prstGeom prst="rect">
            <a:avLst/>
          </a:prstGeom>
          <a:noFill/>
        </p:spPr>
        <p:txBody>
          <a:bodyPr wrap="square" rtlCol="0">
            <a:spAutoFit/>
          </a:bodyPr>
          <a:lstStyle/>
          <a:p>
            <a:r>
              <a:rPr lang="en-US" sz="3600" dirty="0" smtClean="0">
                <a:solidFill>
                  <a:srgbClr val="C00000"/>
                </a:solidFill>
              </a:rPr>
              <a:t>Resample</a:t>
            </a:r>
            <a:endParaRPr lang="en-US" sz="3600" dirty="0">
              <a:solidFill>
                <a:srgbClr val="C00000"/>
              </a:solidFill>
            </a:endParaRPr>
          </a:p>
        </p:txBody>
      </p:sp>
      <p:cxnSp>
        <p:nvCxnSpPr>
          <p:cNvPr id="13" name="Straight Arrow Connector 12"/>
          <p:cNvCxnSpPr>
            <a:endCxn id="5" idx="0"/>
          </p:cNvCxnSpPr>
          <p:nvPr/>
        </p:nvCxnSpPr>
        <p:spPr>
          <a:xfrm flipH="1">
            <a:off x="4516840" y="3208933"/>
            <a:ext cx="1198160" cy="37246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44219" y="4485366"/>
            <a:ext cx="1198160" cy="37246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4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205788" cy="4124206"/>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tabLst>
                <a:tab pos="2286000" algn="l"/>
              </a:tabLst>
            </a:pPr>
            <a:r>
              <a:rPr lang="en-US" sz="3600" dirty="0" smtClean="0"/>
              <a:t>consistent with the null hypothesis               		AND</a:t>
            </a:r>
          </a:p>
          <a:p>
            <a:pPr marL="742950" indent="-742950">
              <a:buAutoNum type="alphaLcParenBoth"/>
            </a:pPr>
            <a:r>
              <a:rPr lang="en-US" sz="3600" dirty="0" smtClean="0"/>
              <a:t>based on the sample data</a:t>
            </a:r>
            <a:endParaRPr lang="en-US" sz="3600" dirty="0"/>
          </a:p>
          <a:p>
            <a:pPr marL="742950" indent="-742950">
              <a:buAutoNum type="alphaLcParenBoth"/>
            </a:pPr>
            <a:endParaRPr lang="en-US" sz="3600" dirty="0" smtClean="0"/>
          </a:p>
          <a:p>
            <a:pPr marL="742950" indent="-742950">
              <a:buAutoNum type="alphaLcParenBoth"/>
            </a:pPr>
            <a:endParaRPr lang="en-US" sz="3600" dirty="0"/>
          </a:p>
          <a:p>
            <a:endParaRPr lang="en-US" sz="3600" dirty="0" smtClean="0"/>
          </a:p>
        </p:txBody>
      </p:sp>
      <p:sp>
        <p:nvSpPr>
          <p:cNvPr id="4" name="TextBox 3"/>
          <p:cNvSpPr txBox="1"/>
          <p:nvPr/>
        </p:nvSpPr>
        <p:spPr>
          <a:xfrm>
            <a:off x="1524000" y="5876806"/>
            <a:ext cx="6858000" cy="646331"/>
          </a:xfrm>
          <a:prstGeom prst="rect">
            <a:avLst/>
          </a:prstGeom>
          <a:noFill/>
        </p:spPr>
        <p:txBody>
          <a:bodyPr wrap="square" rtlCol="0">
            <a:spAutoFit/>
          </a:bodyPr>
          <a:lstStyle/>
          <a:p>
            <a:r>
              <a:rPr lang="en-US" sz="3600" dirty="0" smtClean="0"/>
              <a:t>“Reallocation” vs. “</a:t>
            </a:r>
            <a:r>
              <a:rPr lang="en-US" sz="3600" dirty="0" err="1" smtClean="0"/>
              <a:t>Resampling</a:t>
            </a:r>
            <a:r>
              <a:rPr lang="en-US" sz="3600" dirty="0" smtClean="0"/>
              <a:t>”</a:t>
            </a:r>
            <a:endParaRPr lang="en-US" sz="3600" dirty="0"/>
          </a:p>
        </p:txBody>
      </p:sp>
      <p:sp>
        <p:nvSpPr>
          <p:cNvPr id="6" name="Rectangle 5"/>
          <p:cNvSpPr/>
          <p:nvPr/>
        </p:nvSpPr>
        <p:spPr>
          <a:xfrm>
            <a:off x="381000" y="4209871"/>
            <a:ext cx="8458200" cy="1200329"/>
          </a:xfrm>
          <a:prstGeom prst="rect">
            <a:avLst/>
          </a:prstGeom>
        </p:spPr>
        <p:txBody>
          <a:bodyPr wrap="square">
            <a:spAutoFit/>
          </a:bodyPr>
          <a:lstStyle/>
          <a:p>
            <a:pPr marL="742950" lvl="0" indent="-742950"/>
            <a:r>
              <a:rPr lang="en-US" sz="3600" dirty="0" smtClean="0">
                <a:solidFill>
                  <a:prstClr val="black"/>
                </a:solidFill>
              </a:rPr>
              <a:t>                           </a:t>
            </a:r>
            <a:r>
              <a:rPr lang="en-US" sz="3600" dirty="0">
                <a:solidFill>
                  <a:prstClr val="black"/>
                </a:solidFill>
              </a:rPr>
              <a:t>and</a:t>
            </a:r>
          </a:p>
          <a:p>
            <a:pPr marL="742950" lvl="0" indent="-742950"/>
            <a:r>
              <a:rPr lang="en-US" sz="3600" dirty="0">
                <a:solidFill>
                  <a:prstClr val="black"/>
                </a:solidFill>
              </a:rPr>
              <a:t>(c)  Reflect the way the data were </a:t>
            </a:r>
            <a:r>
              <a:rPr lang="en-US" sz="3600" dirty="0" smtClean="0">
                <a:solidFill>
                  <a:prstClr val="black"/>
                </a:solidFill>
              </a:rPr>
              <a:t>collected.</a:t>
            </a:r>
            <a:endParaRPr lang="en-US" dirty="0"/>
          </a:p>
        </p:txBody>
      </p:sp>
    </p:spTree>
    <p:extLst>
      <p:ext uri="{BB962C8B-B14F-4D97-AF65-F5344CB8AC3E}">
        <p14:creationId xmlns:p14="http://schemas.microsoft.com/office/powerpoint/2010/main" val="45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6" name="TextBox 5"/>
          <p:cNvSpPr txBox="1"/>
          <p:nvPr/>
        </p:nvSpPr>
        <p:spPr>
          <a:xfrm>
            <a:off x="381000" y="1600200"/>
            <a:ext cx="8458200" cy="4524315"/>
          </a:xfrm>
          <a:prstGeom prst="rect">
            <a:avLst/>
          </a:prstGeom>
          <a:noFill/>
          <a:ln>
            <a:solidFill>
              <a:schemeClr val="tx1"/>
            </a:solidFill>
          </a:ln>
        </p:spPr>
        <p:txBody>
          <a:bodyPr wrap="square" rtlCol="0">
            <a:spAutoFit/>
          </a:bodyPr>
          <a:lstStyle/>
          <a:p>
            <a:r>
              <a:rPr lang="en-US" sz="3600" dirty="0" smtClean="0"/>
              <a:t>In Intro Stat, how critical is it for the method of randomization to reflect the way data were collected?</a:t>
            </a:r>
          </a:p>
          <a:p>
            <a:r>
              <a:rPr lang="en-US" sz="3600" dirty="0" smtClean="0"/>
              <a:t>       A. Essential</a:t>
            </a:r>
          </a:p>
          <a:p>
            <a:r>
              <a:rPr lang="en-US" sz="3600" dirty="0" smtClean="0"/>
              <a:t>       B.  Relatively important</a:t>
            </a:r>
          </a:p>
          <a:p>
            <a:r>
              <a:rPr lang="en-US" sz="3600" dirty="0" smtClean="0"/>
              <a:t>       C.  Desirable, but not imperative</a:t>
            </a:r>
          </a:p>
          <a:p>
            <a:r>
              <a:rPr lang="en-US" sz="3600" dirty="0" smtClean="0"/>
              <a:t>       D.  Minimal importance</a:t>
            </a:r>
            <a:endParaRPr lang="en-US" sz="3600" dirty="0"/>
          </a:p>
          <a:p>
            <a:r>
              <a:rPr lang="en-US" sz="3600" dirty="0" smtClean="0"/>
              <a:t>       E.  Ignore the issue completely</a:t>
            </a:r>
            <a:endParaRPr lang="en-US" sz="3600" dirty="0"/>
          </a:p>
        </p:txBody>
      </p:sp>
    </p:spTree>
    <p:extLst>
      <p:ext uri="{BB962C8B-B14F-4D97-AF65-F5344CB8AC3E}">
        <p14:creationId xmlns:p14="http://schemas.microsoft.com/office/powerpoint/2010/main" val="32541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239000" cy="2209800"/>
          </a:xfrm>
        </p:spPr>
        <p:txBody>
          <a:bodyPr>
            <a:noAutofit/>
          </a:bodyPr>
          <a:lstStyle/>
          <a:p>
            <a:r>
              <a:rPr lang="en-US" sz="6000" dirty="0" smtClean="0"/>
              <a:t>What about Traditional Methods?</a:t>
            </a:r>
            <a:endParaRPr lang="en-US" sz="6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Transitioning to Traditional Inference</a:t>
            </a:r>
            <a:endParaRPr lang="en-US" dirty="0"/>
          </a:p>
        </p:txBody>
      </p:sp>
      <p:sp>
        <p:nvSpPr>
          <p:cNvPr id="3" name="TextBox 2"/>
          <p:cNvSpPr txBox="1"/>
          <p:nvPr/>
        </p:nvSpPr>
        <p:spPr>
          <a:xfrm>
            <a:off x="457200" y="1600200"/>
            <a:ext cx="8229600" cy="1077218"/>
          </a:xfrm>
          <a:prstGeom prst="rect">
            <a:avLst/>
          </a:prstGeom>
          <a:noFill/>
        </p:spPr>
        <p:txBody>
          <a:bodyPr wrap="square" rtlCol="0">
            <a:spAutoFit/>
          </a:bodyPr>
          <a:lstStyle/>
          <a:p>
            <a:r>
              <a:rPr lang="en-US" sz="3200" dirty="0" smtClean="0"/>
              <a:t>AFTER students have seen lots of bootstrap distributions and randomization distributions…</a:t>
            </a:r>
            <a:endParaRPr lang="en-US" sz="3200" dirty="0"/>
          </a:p>
        </p:txBody>
      </p:sp>
      <p:sp>
        <p:nvSpPr>
          <p:cNvPr id="5" name="TextBox 4"/>
          <p:cNvSpPr txBox="1"/>
          <p:nvPr/>
        </p:nvSpPr>
        <p:spPr>
          <a:xfrm>
            <a:off x="431042" y="3047999"/>
            <a:ext cx="8678838" cy="2062103"/>
          </a:xfrm>
          <a:prstGeom prst="rect">
            <a:avLst/>
          </a:prstGeom>
          <a:noFill/>
        </p:spPr>
        <p:txBody>
          <a:bodyPr wrap="square" rtlCol="0">
            <a:spAutoFit/>
          </a:bodyPr>
          <a:lstStyle/>
          <a:p>
            <a:r>
              <a:rPr lang="en-US" sz="3200" dirty="0" smtClean="0"/>
              <a:t>Students should be able to</a:t>
            </a:r>
          </a:p>
          <a:p>
            <a:pPr marL="571500" indent="-571500">
              <a:buFont typeface="Arial" pitchFamily="34" charset="0"/>
              <a:buChar char="•"/>
            </a:pPr>
            <a:r>
              <a:rPr lang="en-US" sz="3200" dirty="0" smtClean="0"/>
              <a:t>Find, interpret, and understand a confidence interval</a:t>
            </a:r>
          </a:p>
          <a:p>
            <a:pPr marL="571500" indent="-571500">
              <a:buFont typeface="Arial" pitchFamily="34" charset="0"/>
              <a:buChar char="•"/>
            </a:pPr>
            <a:r>
              <a:rPr lang="en-US" sz="3200" dirty="0" smtClean="0"/>
              <a:t>Find, interpret, and understand a p-value</a:t>
            </a:r>
            <a:endParaRPr lang="en-US" sz="3200" dirty="0"/>
          </a:p>
        </p:txBody>
      </p:sp>
    </p:spTree>
    <p:extLst>
      <p:ext uri="{BB962C8B-B14F-4D97-AF65-F5344CB8AC3E}">
        <p14:creationId xmlns:p14="http://schemas.microsoft.com/office/powerpoint/2010/main" val="1465451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9336" y="381000"/>
            <a:ext cx="8229600" cy="849573"/>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Transitioning to Traditional Inference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29336" y="3581400"/>
                <a:ext cx="8496300" cy="3150991"/>
              </a:xfrm>
              <a:prstGeom prst="rect">
                <a:avLst/>
              </a:prstGeom>
              <a:noFill/>
            </p:spPr>
            <p:txBody>
              <a:bodyPr wrap="square" rtlCol="0">
                <a:spAutoFit/>
              </a:bodyPr>
              <a:lstStyle/>
              <a:p>
                <a:r>
                  <a:rPr lang="en-US" sz="3600" dirty="0" smtClean="0"/>
                  <a:t>Confidence Interval:  </a:t>
                </a:r>
                <a:endParaRPr lang="en-US" sz="3600" dirty="0"/>
              </a:p>
              <a:p>
                <a:pPr/>
                <a14:m>
                  <m:oMathPara xmlns:m="http://schemas.openxmlformats.org/officeDocument/2006/math">
                    <m:oMathParaPr>
                      <m:jc m:val="centerGroup"/>
                    </m:oMathParaPr>
                    <m:oMath xmlns:m="http://schemas.openxmlformats.org/officeDocument/2006/math">
                      <m:r>
                        <a:rPr lang="en-US" sz="2800" b="0" i="1" smtClean="0">
                          <a:latin typeface="Cambria Math"/>
                        </a:rPr>
                        <m:t>𝑆𝑎𝑚𝑝𝑙𝑒</m:t>
                      </m:r>
                      <m:r>
                        <a:rPr lang="en-US" sz="2800" i="1">
                          <a:latin typeface="Cambria Math"/>
                        </a:rPr>
                        <m:t> </m:t>
                      </m:r>
                      <m:r>
                        <a:rPr lang="en-US" sz="2800" i="1">
                          <a:latin typeface="Cambria Math"/>
                        </a:rPr>
                        <m:t>𝑆𝑡𝑎𝑡𝑖𝑠𝑡𝑖𝑐</m:t>
                      </m:r>
                      <m:r>
                        <a:rPr lang="en-US" sz="2800" i="1">
                          <a:latin typeface="Cambria Math"/>
                        </a:rPr>
                        <m:t> ±</m:t>
                      </m:r>
                      <m:sSup>
                        <m:sSupPr>
                          <m:ctrlPr>
                            <a:rPr lang="en-US" sz="2800" i="1" smtClean="0">
                              <a:latin typeface="Cambria Math"/>
                            </a:rPr>
                          </m:ctrlPr>
                        </m:sSupPr>
                        <m:e>
                          <m:r>
                            <a:rPr lang="en-US" sz="2800" b="0" i="1" smtClean="0">
                              <a:latin typeface="Cambria Math"/>
                            </a:rPr>
                            <m:t>𝑧</m:t>
                          </m:r>
                        </m:e>
                        <m:sup>
                          <m:r>
                            <a:rPr lang="en-US" sz="2800" b="0" i="1" smtClean="0">
                              <a:latin typeface="Cambria Math"/>
                            </a:rPr>
                            <m:t>∗</m:t>
                          </m:r>
                        </m:sup>
                      </m:sSup>
                      <m:r>
                        <a:rPr lang="en-US" sz="2800" i="1">
                          <a:latin typeface="Cambria Math"/>
                        </a:rPr>
                        <m:t>∙</m:t>
                      </m:r>
                      <m:r>
                        <a:rPr lang="en-US" sz="2800" i="1">
                          <a:latin typeface="Cambria Math"/>
                          <a:ea typeface="Cambria Math"/>
                        </a:rPr>
                        <m:t>𝑆𝐸</m:t>
                      </m:r>
                    </m:oMath>
                  </m:oMathPara>
                </a14:m>
                <a:endParaRPr lang="en-US" sz="2800" dirty="0"/>
              </a:p>
              <a:p>
                <a:endParaRPr lang="en-US" sz="3600" dirty="0" smtClean="0"/>
              </a:p>
              <a:p>
                <a:r>
                  <a:rPr lang="en-US" sz="3600" dirty="0" smtClean="0"/>
                  <a:t>Hypothesis Test:</a:t>
                </a:r>
              </a:p>
              <a:p>
                <a:pPr/>
                <a14:m>
                  <m:oMathPara xmlns:m="http://schemas.openxmlformats.org/officeDocument/2006/math">
                    <m:oMathParaPr>
                      <m:jc m:val="centerGroup"/>
                    </m:oMathParaPr>
                    <m:oMath xmlns:m="http://schemas.openxmlformats.org/officeDocument/2006/math">
                      <m:r>
                        <a:rPr lang="en-US" sz="2800" i="1" u="sng">
                          <a:latin typeface="Cambria Math"/>
                        </a:rPr>
                        <m:t>𝑆𝑎𝑚𝑝𝑙𝑒</m:t>
                      </m:r>
                      <m:r>
                        <a:rPr lang="en-US" sz="2800" i="1" u="sng">
                          <a:latin typeface="Cambria Math"/>
                        </a:rPr>
                        <m:t> </m:t>
                      </m:r>
                      <m:r>
                        <a:rPr lang="en-US" sz="2800" i="1" u="sng">
                          <a:latin typeface="Cambria Math"/>
                        </a:rPr>
                        <m:t>𝑆𝑡𝑎𝑡𝑖𝑠𝑡𝑖𝑐</m:t>
                      </m:r>
                      <m:r>
                        <a:rPr lang="en-US" sz="2800" b="0" i="1" u="sng" smtClean="0">
                          <a:latin typeface="Cambria Math"/>
                        </a:rPr>
                        <m:t> −</m:t>
                      </m:r>
                      <m:r>
                        <a:rPr lang="en-US" sz="2800" b="0" i="1" u="sng" smtClean="0">
                          <a:latin typeface="Cambria Math"/>
                        </a:rPr>
                        <m:t>𝑁𝑢𝑙𝑙</m:t>
                      </m:r>
                      <m:r>
                        <a:rPr lang="en-US" sz="2800" b="0" i="1" u="sng" smtClean="0">
                          <a:latin typeface="Cambria Math"/>
                        </a:rPr>
                        <m:t> </m:t>
                      </m:r>
                      <m:r>
                        <a:rPr lang="en-US" sz="2800" b="0" i="1" u="sng" smtClean="0">
                          <a:latin typeface="Cambria Math"/>
                        </a:rPr>
                        <m:t>𝑃𝑎𝑟𝑎𝑚𝑒𝑡𝑒𝑟</m:t>
                      </m:r>
                    </m:oMath>
                  </m:oMathPara>
                </a14:m>
                <a:endParaRPr lang="en-US" sz="2800" b="0" i="1" u="sng" dirty="0" smtClean="0">
                  <a:latin typeface="Cambria Math"/>
                </a:endParaRPr>
              </a:p>
              <a:p>
                <a:pPr/>
                <a14:m>
                  <m:oMathPara xmlns:m="http://schemas.openxmlformats.org/officeDocument/2006/math">
                    <m:oMathParaPr>
                      <m:jc m:val="centerGroup"/>
                    </m:oMathParaPr>
                    <m:oMath xmlns:m="http://schemas.openxmlformats.org/officeDocument/2006/math">
                      <m:r>
                        <a:rPr lang="en-US" sz="2800" i="1">
                          <a:latin typeface="Cambria Math"/>
                          <a:ea typeface="Cambria Math"/>
                        </a:rPr>
                        <m:t>𝑆𝐸</m:t>
                      </m:r>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429336" y="3581400"/>
                <a:ext cx="8496300" cy="3150991"/>
              </a:xfrm>
              <a:prstGeom prst="rect">
                <a:avLst/>
              </a:prstGeom>
              <a:blipFill rotWithShape="1">
                <a:blip r:embed="rId2"/>
                <a:stretch>
                  <a:fillRect l="-2152" t="-2907"/>
                </a:stretch>
              </a:blipFill>
            </p:spPr>
            <p:txBody>
              <a:bodyPr/>
              <a:lstStyle/>
              <a:p>
                <a:r>
                  <a:rPr lang="en-US">
                    <a:noFill/>
                  </a:rPr>
                  <a:t> </a:t>
                </a:r>
              </a:p>
            </p:txBody>
          </p:sp>
        </mc:Fallback>
      </mc:AlternateContent>
      <p:sp>
        <p:nvSpPr>
          <p:cNvPr id="6" name="TextBox 5"/>
          <p:cNvSpPr txBox="1"/>
          <p:nvPr/>
        </p:nvSpPr>
        <p:spPr>
          <a:xfrm>
            <a:off x="486486" y="1333500"/>
            <a:ext cx="8382000" cy="1800493"/>
          </a:xfrm>
          <a:prstGeom prst="rect">
            <a:avLst/>
          </a:prstGeom>
          <a:noFill/>
        </p:spPr>
        <p:txBody>
          <a:bodyPr wrap="square" rtlCol="0">
            <a:spAutoFit/>
          </a:bodyPr>
          <a:lstStyle/>
          <a:p>
            <a:pPr marL="346075" indent="-346075">
              <a:spcAft>
                <a:spcPts val="1800"/>
              </a:spcAft>
              <a:buFont typeface="Arial" pitchFamily="34" charset="0"/>
              <a:buChar char="•"/>
            </a:pPr>
            <a:r>
              <a:rPr lang="en-US" sz="3200" dirty="0" smtClean="0"/>
              <a:t>Introduce the normal distribution (and later t)</a:t>
            </a:r>
          </a:p>
          <a:p>
            <a:pPr marL="346075" indent="-346075">
              <a:spcAft>
                <a:spcPts val="1800"/>
              </a:spcAft>
              <a:buFont typeface="Arial" pitchFamily="34" charset="0"/>
              <a:buChar char="•"/>
            </a:pPr>
            <a:r>
              <a:rPr lang="en-US" sz="3200" dirty="0"/>
              <a:t>Introduce “shortcuts” for estimating SE for proportions, means, differences, slope… </a:t>
            </a:r>
          </a:p>
        </p:txBody>
      </p:sp>
    </p:spTree>
    <p:extLst>
      <p:ext uri="{BB962C8B-B14F-4D97-AF65-F5344CB8AC3E}">
        <p14:creationId xmlns:p14="http://schemas.microsoft.com/office/powerpoint/2010/main" val="309725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228600" y="1066800"/>
            <a:ext cx="8686800" cy="4062651"/>
          </a:xfrm>
          <a:prstGeom prst="rect">
            <a:avLst/>
          </a:prstGeom>
          <a:noFill/>
          <a:ln>
            <a:solidFill>
              <a:schemeClr val="tx1"/>
            </a:solidFill>
          </a:ln>
        </p:spPr>
        <p:txBody>
          <a:bodyPr wrap="square" rtlCol="0">
            <a:spAutoFit/>
          </a:bodyPr>
          <a:lstStyle/>
          <a:p>
            <a:r>
              <a:rPr lang="en-US" sz="4000" dirty="0" smtClean="0"/>
              <a:t>Have you used randomization methods in Intro Stat?</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p>
          <a:p>
            <a:r>
              <a:rPr lang="en-US" sz="4000" dirty="0" smtClean="0"/>
              <a:t>      D.  </a:t>
            </a:r>
            <a:r>
              <a:rPr lang="en-US" sz="3600" dirty="0" smtClean="0"/>
              <a:t>What are randomization methods?</a:t>
            </a:r>
          </a:p>
          <a:p>
            <a:endParaRPr lang="en-US" dirty="0"/>
          </a:p>
        </p:txBody>
      </p:sp>
    </p:spTree>
    <p:extLst>
      <p:ext uri="{BB962C8B-B14F-4D97-AF65-F5344CB8AC3E}">
        <p14:creationId xmlns:p14="http://schemas.microsoft.com/office/powerpoint/2010/main" val="13207775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 Prius – Hybrid Technology</a:t>
            </a:r>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19200"/>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3781425"/>
            <a:ext cx="47625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8625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533400" y="1676400"/>
            <a:ext cx="8153400" cy="2862322"/>
          </a:xfrm>
          <a:prstGeom prst="rect">
            <a:avLst/>
          </a:prstGeom>
          <a:noFill/>
        </p:spPr>
        <p:txBody>
          <a:bodyPr wrap="square" rtlCol="0">
            <a:spAutoFit/>
          </a:bodyPr>
          <a:lstStyle/>
          <a:p>
            <a:r>
              <a:rPr lang="en-US" sz="3600" dirty="0" smtClean="0"/>
              <a:t>Order of topics?</a:t>
            </a:r>
          </a:p>
          <a:p>
            <a:r>
              <a:rPr lang="en-US" sz="3600" dirty="0" smtClean="0"/>
              <a:t>      A. Randomization, then traditional</a:t>
            </a:r>
          </a:p>
          <a:p>
            <a:r>
              <a:rPr lang="en-US" sz="3600" dirty="0" smtClean="0"/>
              <a:t>      B. Traditional, then randomization</a:t>
            </a:r>
          </a:p>
          <a:p>
            <a:r>
              <a:rPr lang="en-US" sz="3600" dirty="0" smtClean="0"/>
              <a:t>      C.  No (or minimal)  traditional</a:t>
            </a:r>
          </a:p>
          <a:p>
            <a:r>
              <a:rPr lang="en-US" sz="3600" dirty="0" smtClean="0"/>
              <a:t>      D.  No (or minimal) randomization</a:t>
            </a:r>
            <a:endParaRPr lang="en-US"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b="1" dirty="0" smtClean="0"/>
              <a:t>QUIZ </a:t>
            </a:r>
            <a:endParaRPr lang="en-US" b="1" dirty="0"/>
          </a:p>
        </p:txBody>
      </p:sp>
      <p:sp>
        <p:nvSpPr>
          <p:cNvPr id="7" name="TextBox 6"/>
          <p:cNvSpPr txBox="1"/>
          <p:nvPr/>
        </p:nvSpPr>
        <p:spPr>
          <a:xfrm>
            <a:off x="762000" y="1219200"/>
            <a:ext cx="8153400" cy="5155257"/>
          </a:xfrm>
          <a:prstGeom prst="rect">
            <a:avLst/>
          </a:prstGeom>
          <a:noFill/>
        </p:spPr>
        <p:txBody>
          <a:bodyPr wrap="square" rtlCol="0">
            <a:spAutoFit/>
          </a:bodyPr>
          <a:lstStyle/>
          <a:p>
            <a:pPr>
              <a:spcAft>
                <a:spcPts val="1200"/>
              </a:spcAft>
            </a:pPr>
            <a:r>
              <a:rPr lang="en-US" sz="2800" dirty="0" smtClean="0"/>
              <a:t>Choose an order to teach standard inference topics:</a:t>
            </a:r>
          </a:p>
          <a:p>
            <a:pPr>
              <a:spcAft>
                <a:spcPts val="600"/>
              </a:spcAft>
            </a:pPr>
            <a:r>
              <a:rPr lang="en-US" sz="3200" dirty="0" smtClean="0"/>
              <a:t>_____ </a:t>
            </a:r>
            <a:r>
              <a:rPr lang="en-US" sz="3200" dirty="0"/>
              <a:t>Test for difference in two means</a:t>
            </a:r>
          </a:p>
          <a:p>
            <a:pPr>
              <a:spcAft>
                <a:spcPts val="600"/>
              </a:spcAft>
            </a:pPr>
            <a:r>
              <a:rPr lang="en-US" sz="3200" dirty="0"/>
              <a:t>_____ CI for single mean</a:t>
            </a:r>
          </a:p>
          <a:p>
            <a:pPr>
              <a:spcAft>
                <a:spcPts val="600"/>
              </a:spcAft>
            </a:pPr>
            <a:r>
              <a:rPr lang="en-US" sz="3200" dirty="0"/>
              <a:t>_____ CI for difference in two proportions</a:t>
            </a:r>
          </a:p>
          <a:p>
            <a:pPr>
              <a:spcAft>
                <a:spcPts val="600"/>
              </a:spcAft>
            </a:pPr>
            <a:r>
              <a:rPr lang="en-US" sz="3200" dirty="0"/>
              <a:t>_____ CI for single proportion</a:t>
            </a:r>
          </a:p>
          <a:p>
            <a:pPr>
              <a:spcAft>
                <a:spcPts val="600"/>
              </a:spcAft>
            </a:pPr>
            <a:r>
              <a:rPr lang="en-US" sz="3200" dirty="0"/>
              <a:t>_____ Test for single mean</a:t>
            </a:r>
          </a:p>
          <a:p>
            <a:pPr>
              <a:spcAft>
                <a:spcPts val="600"/>
              </a:spcAft>
            </a:pPr>
            <a:r>
              <a:rPr lang="en-US" sz="3200" dirty="0"/>
              <a:t>_____ Test for single proportion</a:t>
            </a:r>
          </a:p>
          <a:p>
            <a:pPr>
              <a:spcAft>
                <a:spcPts val="600"/>
              </a:spcAft>
            </a:pPr>
            <a:r>
              <a:rPr lang="en-US" sz="3200" dirty="0"/>
              <a:t>_____ Test for difference in two proportions</a:t>
            </a:r>
          </a:p>
          <a:p>
            <a:pPr>
              <a:spcAft>
                <a:spcPts val="600"/>
              </a:spcAft>
            </a:pPr>
            <a:r>
              <a:rPr lang="en-US" sz="3200" dirty="0"/>
              <a:t>_____ CI for difference in two </a:t>
            </a:r>
            <a:r>
              <a:rPr lang="en-US" sz="3200" dirty="0" smtClean="0"/>
              <a:t>means</a:t>
            </a:r>
            <a:endParaRPr lang="en-US" sz="2800" dirty="0" smtClean="0"/>
          </a:p>
        </p:txBody>
      </p:sp>
    </p:spTree>
    <p:extLst>
      <p:ext uri="{BB962C8B-B14F-4D97-AF65-F5344CB8AC3E}">
        <p14:creationId xmlns:p14="http://schemas.microsoft.com/office/powerpoint/2010/main" val="19890038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239000" cy="2209800"/>
          </a:xfrm>
        </p:spPr>
        <p:txBody>
          <a:bodyPr>
            <a:noAutofit/>
          </a:bodyPr>
          <a:lstStyle/>
          <a:p>
            <a:r>
              <a:rPr lang="en-US" sz="6000" dirty="0" smtClean="0"/>
              <a:t>What about Technology?</a:t>
            </a:r>
            <a:endParaRPr lang="en-US" sz="6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u="sng" dirty="0" smtClean="0"/>
              <a:t>Possible Technology Options</a:t>
            </a:r>
            <a:endParaRPr lang="en-US" u="sng" dirty="0"/>
          </a:p>
        </p:txBody>
      </p:sp>
      <p:sp>
        <p:nvSpPr>
          <p:cNvPr id="3" name="TextBox 2"/>
          <p:cNvSpPr txBox="1"/>
          <p:nvPr/>
        </p:nvSpPr>
        <p:spPr>
          <a:xfrm>
            <a:off x="533400" y="914400"/>
            <a:ext cx="8077200" cy="5709255"/>
          </a:xfrm>
          <a:prstGeom prst="rect">
            <a:avLst/>
          </a:prstGeom>
          <a:noFill/>
        </p:spPr>
        <p:txBody>
          <a:bodyPr wrap="square" rtlCol="0">
            <a:spAutoFit/>
          </a:bodyPr>
          <a:lstStyle/>
          <a:p>
            <a:pPr marL="457200" indent="-457200">
              <a:spcAft>
                <a:spcPts val="600"/>
              </a:spcAft>
              <a:buFont typeface="Arial" pitchFamily="34" charset="0"/>
              <a:buChar char="•"/>
            </a:pPr>
            <a:r>
              <a:rPr lang="en-US" sz="3200" dirty="0" smtClean="0"/>
              <a:t>Fathom/</a:t>
            </a:r>
            <a:r>
              <a:rPr lang="en-US" sz="3200" dirty="0" err="1" smtClean="0"/>
              <a:t>Tinkerplots</a:t>
            </a:r>
            <a:endParaRPr lang="en-US" sz="3200" dirty="0" smtClean="0"/>
          </a:p>
          <a:p>
            <a:pPr marL="457200" indent="-457200">
              <a:spcAft>
                <a:spcPts val="600"/>
              </a:spcAft>
              <a:buFont typeface="Arial" pitchFamily="34" charset="0"/>
              <a:buChar char="•"/>
            </a:pPr>
            <a:r>
              <a:rPr lang="en-US" sz="3200" dirty="0" smtClean="0"/>
              <a:t>R</a:t>
            </a:r>
          </a:p>
          <a:p>
            <a:pPr marL="457200" indent="-457200">
              <a:spcAft>
                <a:spcPts val="600"/>
              </a:spcAft>
              <a:buFont typeface="Arial" pitchFamily="34" charset="0"/>
              <a:buChar char="•"/>
            </a:pPr>
            <a:r>
              <a:rPr lang="en-US" sz="3200" dirty="0" smtClean="0"/>
              <a:t>Minitab (macro)</a:t>
            </a:r>
          </a:p>
          <a:p>
            <a:pPr marL="457200" indent="-457200">
              <a:spcAft>
                <a:spcPts val="600"/>
              </a:spcAft>
              <a:buFont typeface="Arial" pitchFamily="34" charset="0"/>
              <a:buChar char="•"/>
            </a:pPr>
            <a:r>
              <a:rPr lang="en-US" sz="3200" dirty="0" smtClean="0"/>
              <a:t>SAS</a:t>
            </a:r>
          </a:p>
          <a:p>
            <a:pPr marL="457200" indent="-457200">
              <a:spcAft>
                <a:spcPts val="600"/>
              </a:spcAft>
              <a:buFont typeface="Arial" pitchFamily="34" charset="0"/>
              <a:buChar char="•"/>
            </a:pPr>
            <a:r>
              <a:rPr lang="en-US" sz="3200" dirty="0" err="1" smtClean="0"/>
              <a:t>Matlab</a:t>
            </a:r>
            <a:endParaRPr lang="en-US" sz="3200" dirty="0" smtClean="0"/>
          </a:p>
          <a:p>
            <a:pPr marL="457200" indent="-457200">
              <a:spcAft>
                <a:spcPts val="600"/>
              </a:spcAft>
              <a:buFont typeface="Arial" pitchFamily="34" charset="0"/>
              <a:buChar char="•"/>
            </a:pPr>
            <a:r>
              <a:rPr lang="en-US" sz="3200" dirty="0" smtClean="0"/>
              <a:t>Excel</a:t>
            </a:r>
          </a:p>
          <a:p>
            <a:pPr marL="457200" indent="-457200">
              <a:spcAft>
                <a:spcPts val="600"/>
              </a:spcAft>
              <a:buFont typeface="Arial" pitchFamily="34" charset="0"/>
              <a:buChar char="•"/>
            </a:pPr>
            <a:r>
              <a:rPr lang="en-US" sz="3200" dirty="0" smtClean="0"/>
              <a:t>JMP</a:t>
            </a:r>
          </a:p>
          <a:p>
            <a:pPr marL="457200" indent="-457200">
              <a:spcAft>
                <a:spcPts val="600"/>
              </a:spcAft>
              <a:buFont typeface="Arial" pitchFamily="34" charset="0"/>
              <a:buChar char="•"/>
            </a:pPr>
            <a:r>
              <a:rPr lang="en-US" sz="3200" dirty="0" err="1" smtClean="0"/>
              <a:t>StatCrunch</a:t>
            </a:r>
            <a:endParaRPr lang="en-US" sz="3200" dirty="0" smtClean="0"/>
          </a:p>
          <a:p>
            <a:pPr marL="457200" indent="-457200">
              <a:spcAft>
                <a:spcPts val="600"/>
              </a:spcAft>
              <a:buFont typeface="Arial" pitchFamily="34" charset="0"/>
              <a:buChar char="•"/>
            </a:pPr>
            <a:r>
              <a:rPr lang="en-US" sz="3200" dirty="0" smtClean="0"/>
              <a:t>Web apps</a:t>
            </a:r>
          </a:p>
          <a:p>
            <a:pPr marL="457200" indent="-457200">
              <a:spcAft>
                <a:spcPts val="600"/>
              </a:spcAft>
              <a:buFont typeface="Arial" pitchFamily="34" charset="0"/>
              <a:buChar char="•"/>
            </a:pPr>
            <a:r>
              <a:rPr lang="en-US" sz="3200" dirty="0" smtClean="0"/>
              <a:t>Others?</a:t>
            </a:r>
          </a:p>
        </p:txBody>
      </p:sp>
      <p:sp>
        <p:nvSpPr>
          <p:cNvPr id="5" name="TextBox 4"/>
          <p:cNvSpPr txBox="1"/>
          <p:nvPr/>
        </p:nvSpPr>
        <p:spPr>
          <a:xfrm>
            <a:off x="3810000" y="3581400"/>
            <a:ext cx="5181600" cy="1200329"/>
          </a:xfrm>
          <a:prstGeom prst="rect">
            <a:avLst/>
          </a:prstGeom>
          <a:solidFill>
            <a:schemeClr val="accent1">
              <a:lumMod val="20000"/>
              <a:lumOff val="80000"/>
            </a:schemeClr>
          </a:solidFill>
        </p:spPr>
        <p:txBody>
          <a:bodyPr wrap="square" rtlCol="0">
            <a:spAutoFit/>
          </a:bodyPr>
          <a:lstStyle/>
          <a:p>
            <a:r>
              <a:rPr lang="en-US" sz="3600" dirty="0" smtClean="0"/>
              <a:t>Try some out at a breakout session tomorrow!</a:t>
            </a:r>
            <a:endParaRPr lang="en-US" sz="3600" dirty="0"/>
          </a:p>
        </p:txBody>
      </p:sp>
    </p:spTree>
    <p:extLst>
      <p:ext uri="{BB962C8B-B14F-4D97-AF65-F5344CB8AC3E}">
        <p14:creationId xmlns:p14="http://schemas.microsoft.com/office/powerpoint/2010/main" val="45924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239000" cy="2209800"/>
          </a:xfrm>
        </p:spPr>
        <p:txBody>
          <a:bodyPr>
            <a:noAutofit/>
          </a:bodyPr>
          <a:lstStyle/>
          <a:p>
            <a:r>
              <a:rPr lang="en-US" sz="6000" dirty="0" smtClean="0"/>
              <a:t>What about Assessment?</a:t>
            </a:r>
            <a:endParaRPr lang="en-US" sz="6000" dirty="0"/>
          </a:p>
        </p:txBody>
      </p:sp>
    </p:spTree>
    <p:extLst>
      <p:ext uri="{BB962C8B-B14F-4D97-AF65-F5344CB8AC3E}">
        <p14:creationId xmlns:p14="http://schemas.microsoft.com/office/powerpoint/2010/main" val="19266738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Actual Assessment</a:t>
            </a:r>
            <a:endParaRPr lang="en-US" dirty="0"/>
          </a:p>
        </p:txBody>
      </p:sp>
      <p:sp>
        <p:nvSpPr>
          <p:cNvPr id="3" name="TextBox 2"/>
          <p:cNvSpPr txBox="1"/>
          <p:nvPr/>
        </p:nvSpPr>
        <p:spPr>
          <a:xfrm>
            <a:off x="447907" y="1295400"/>
            <a:ext cx="8305800" cy="1569660"/>
          </a:xfrm>
          <a:prstGeom prst="rect">
            <a:avLst/>
          </a:prstGeom>
          <a:noFill/>
        </p:spPr>
        <p:txBody>
          <a:bodyPr wrap="square" rtlCol="0">
            <a:spAutoFit/>
          </a:bodyPr>
          <a:lstStyle/>
          <a:p>
            <a:r>
              <a:rPr lang="en-US" sz="3200" b="1" dirty="0" smtClean="0"/>
              <a:t>Final exa</a:t>
            </a:r>
            <a:r>
              <a:rPr lang="en-US" sz="3200" b="1" dirty="0"/>
              <a:t>m</a:t>
            </a:r>
            <a:r>
              <a:rPr lang="en-US" sz="3200" b="1" dirty="0" smtClean="0"/>
              <a:t>: </a:t>
            </a:r>
            <a:r>
              <a:rPr lang="en-US" sz="3200" dirty="0" smtClean="0"/>
              <a:t>Find a 98% confidence interval using a bootstrap distribution for the </a:t>
            </a:r>
            <a:r>
              <a:rPr lang="en-US" sz="3200" b="1" i="1" dirty="0" smtClean="0"/>
              <a:t>mean </a:t>
            </a:r>
            <a:r>
              <a:rPr lang="en-US" sz="3200" dirty="0" smtClean="0"/>
              <a:t>amount of study time during final exams</a:t>
            </a:r>
            <a:endParaRPr lang="en-US" sz="3200" dirty="0"/>
          </a:p>
        </p:txBody>
      </p:sp>
      <p:sp>
        <p:nvSpPr>
          <p:cNvPr id="4" name="TextBox 3"/>
          <p:cNvSpPr txBox="1"/>
          <p:nvPr/>
        </p:nvSpPr>
        <p:spPr>
          <a:xfrm>
            <a:off x="409807" y="4443412"/>
            <a:ext cx="8382000" cy="2062103"/>
          </a:xfrm>
          <a:prstGeom prst="rect">
            <a:avLst/>
          </a:prstGeom>
          <a:noFill/>
        </p:spPr>
        <p:txBody>
          <a:bodyPr wrap="square" rtlCol="0">
            <a:spAutoFit/>
          </a:bodyPr>
          <a:lstStyle/>
          <a:p>
            <a:r>
              <a:rPr lang="en-US" sz="3200" dirty="0" smtClean="0"/>
              <a:t>Results:</a:t>
            </a:r>
          </a:p>
          <a:p>
            <a:r>
              <a:rPr lang="en-US" sz="3200" dirty="0"/>
              <a:t> </a:t>
            </a:r>
            <a:r>
              <a:rPr lang="en-US" sz="3200" dirty="0" smtClean="0"/>
              <a:t>   26/26 had a reasonable bootstrap distribution</a:t>
            </a:r>
          </a:p>
          <a:p>
            <a:r>
              <a:rPr lang="en-US" sz="3200" dirty="0"/>
              <a:t> </a:t>
            </a:r>
            <a:r>
              <a:rPr lang="en-US" sz="3200" dirty="0" smtClean="0"/>
              <a:t>   24/26 had an appropriate interval</a:t>
            </a:r>
          </a:p>
          <a:p>
            <a:r>
              <a:rPr lang="en-US" sz="3200" dirty="0"/>
              <a:t> </a:t>
            </a:r>
            <a:r>
              <a:rPr lang="en-US" sz="3200" dirty="0" smtClean="0"/>
              <a:t>   23/26 had a correct interpretation</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5600"/>
            <a:ext cx="8610599" cy="1547812"/>
          </a:xfrm>
          <a:prstGeom prst="rect">
            <a:avLst/>
          </a:prstGeom>
          <a:noFill/>
          <a:ln>
            <a:noFill/>
          </a:ln>
        </p:spPr>
      </p:pic>
    </p:spTree>
    <p:extLst>
      <p:ext uri="{BB962C8B-B14F-4D97-AF65-F5344CB8AC3E}">
        <p14:creationId xmlns:p14="http://schemas.microsoft.com/office/powerpoint/2010/main" val="2770077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Materials? </a:t>
            </a:r>
            <a:endParaRPr lang="en-US" dirty="0"/>
          </a:p>
        </p:txBody>
      </p:sp>
      <p:sp>
        <p:nvSpPr>
          <p:cNvPr id="3" name="TextBox 2"/>
          <p:cNvSpPr txBox="1"/>
          <p:nvPr/>
        </p:nvSpPr>
        <p:spPr>
          <a:xfrm>
            <a:off x="1444388" y="5429337"/>
            <a:ext cx="7086600" cy="584775"/>
          </a:xfrm>
          <a:prstGeom prst="rect">
            <a:avLst/>
          </a:prstGeom>
          <a:noFill/>
        </p:spPr>
        <p:txBody>
          <a:bodyPr wrap="square" rtlCol="0">
            <a:spAutoFit/>
          </a:bodyPr>
          <a:lstStyle/>
          <a:p>
            <a:r>
              <a:rPr lang="en-US" sz="3200" dirty="0" smtClean="0"/>
              <a:t>rlock@stlawu.edu     plock@stlawu.edu  </a:t>
            </a:r>
            <a:endParaRPr lang="en-US" sz="3200" dirty="0"/>
          </a:p>
        </p:txBody>
      </p:sp>
      <p:sp>
        <p:nvSpPr>
          <p:cNvPr id="4" name="TextBox 3"/>
          <p:cNvSpPr txBox="1"/>
          <p:nvPr/>
        </p:nvSpPr>
        <p:spPr>
          <a:xfrm>
            <a:off x="609600" y="1600200"/>
            <a:ext cx="3162300" cy="1077218"/>
          </a:xfrm>
          <a:prstGeom prst="rect">
            <a:avLst/>
          </a:prstGeom>
          <a:noFill/>
        </p:spPr>
        <p:txBody>
          <a:bodyPr wrap="square" rtlCol="0">
            <a:spAutoFit/>
          </a:bodyPr>
          <a:lstStyle/>
          <a:p>
            <a:r>
              <a:rPr lang="en-US" sz="3200" dirty="0" smtClean="0"/>
              <a:t>We’re working on them…</a:t>
            </a:r>
            <a:endParaRPr lang="en-US" sz="3200" dirty="0"/>
          </a:p>
        </p:txBody>
      </p:sp>
      <p:sp>
        <p:nvSpPr>
          <p:cNvPr id="5" name="TextBox 4"/>
          <p:cNvSpPr txBox="1"/>
          <p:nvPr/>
        </p:nvSpPr>
        <p:spPr>
          <a:xfrm>
            <a:off x="609600" y="4763868"/>
            <a:ext cx="8305800" cy="646331"/>
          </a:xfrm>
          <a:prstGeom prst="rect">
            <a:avLst/>
          </a:prstGeom>
          <a:noFill/>
        </p:spPr>
        <p:txBody>
          <a:bodyPr wrap="square" rtlCol="0">
            <a:spAutoFit/>
          </a:bodyPr>
          <a:lstStyle/>
          <a:p>
            <a:r>
              <a:rPr lang="en-US" sz="3600" dirty="0" smtClean="0"/>
              <a:t>Interested in learning more or class testing? </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600" y="1585452"/>
            <a:ext cx="4150942" cy="3113207"/>
          </a:xfrm>
          <a:prstGeom prst="rect">
            <a:avLst/>
          </a:prstGeom>
        </p:spPr>
      </p:pic>
      <p:sp>
        <p:nvSpPr>
          <p:cNvPr id="6" name="TextBox 5"/>
          <p:cNvSpPr txBox="1"/>
          <p:nvPr/>
        </p:nvSpPr>
        <p:spPr>
          <a:xfrm>
            <a:off x="2819400" y="6014112"/>
            <a:ext cx="5029200" cy="646331"/>
          </a:xfrm>
          <a:prstGeom prst="rect">
            <a:avLst/>
          </a:prstGeom>
          <a:noFill/>
        </p:spPr>
        <p:txBody>
          <a:bodyPr wrap="square" rtlCol="0">
            <a:spAutoFit/>
          </a:bodyPr>
          <a:lstStyle/>
          <a:p>
            <a:r>
              <a:rPr lang="en-US" sz="3600" i="1" dirty="0" smtClean="0"/>
              <a:t>www.lock5stat.com</a:t>
            </a:r>
            <a:endParaRPr lang="en-US" sz="3600" i="1" dirty="0"/>
          </a:p>
        </p:txBody>
      </p:sp>
    </p:spTree>
    <p:extLst>
      <p:ext uri="{BB962C8B-B14F-4D97-AF65-F5344CB8AC3E}">
        <p14:creationId xmlns:p14="http://schemas.microsoft.com/office/powerpoint/2010/main" val="12160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44689"/>
            <a:ext cx="8001000" cy="5447645"/>
          </a:xfrm>
          <a:prstGeom prst="rect">
            <a:avLst/>
          </a:prstGeom>
          <a:noFill/>
        </p:spPr>
        <p:txBody>
          <a:bodyPr wrap="square" rtlCol="0">
            <a:spAutoFit/>
          </a:bodyPr>
          <a:lstStyle/>
          <a:p>
            <a:endParaRPr lang="en-US" sz="2400" dirty="0" smtClean="0"/>
          </a:p>
          <a:p>
            <a:r>
              <a:rPr lang="en-US" sz="3600" dirty="0" smtClean="0"/>
              <a:t>Does binge eating for four weeks affect long-term weight and body fat?</a:t>
            </a:r>
          </a:p>
          <a:p>
            <a:r>
              <a:rPr lang="en-US" sz="3600" dirty="0" smtClean="0"/>
              <a:t>18 healthy and normal weight people with an average age of 26.</a:t>
            </a:r>
          </a:p>
          <a:p>
            <a:endParaRPr lang="en-US" sz="3600" dirty="0"/>
          </a:p>
          <a:p>
            <a:r>
              <a:rPr lang="en-US" sz="3600" b="1" dirty="0" smtClean="0"/>
              <a:t>Construct a confidence interval for mean weight gain 2.5 years after the experiment, based on the data for the 18 participants.</a:t>
            </a:r>
            <a:endParaRPr lang="en-US" sz="3600" b="1" dirty="0"/>
          </a:p>
        </p:txBody>
      </p:sp>
      <p:sp>
        <p:nvSpPr>
          <p:cNvPr id="5" name="Title 4"/>
          <p:cNvSpPr>
            <a:spLocks noGrp="1"/>
          </p:cNvSpPr>
          <p:nvPr>
            <p:ph type="title"/>
          </p:nvPr>
        </p:nvSpPr>
        <p:spPr>
          <a:xfrm>
            <a:off x="457200" y="0"/>
            <a:ext cx="8229600" cy="1143000"/>
          </a:xfrm>
        </p:spPr>
        <p:txBody>
          <a:bodyPr/>
          <a:lstStyle/>
          <a:p>
            <a:r>
              <a:rPr lang="en-US" u="sng" dirty="0" smtClean="0"/>
              <a:t>Example: CI for Weight Gain</a:t>
            </a:r>
            <a:endParaRPr lang="en-US" u="sng" dirty="0"/>
          </a:p>
        </p:txBody>
      </p:sp>
    </p:spTree>
    <p:extLst>
      <p:ext uri="{BB962C8B-B14F-4D97-AF65-F5344CB8AC3E}">
        <p14:creationId xmlns:p14="http://schemas.microsoft.com/office/powerpoint/2010/main" val="3802840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610600" cy="5755422"/>
          </a:xfrm>
          <a:prstGeom prst="rect">
            <a:avLst/>
          </a:prstGeom>
          <a:noFill/>
        </p:spPr>
        <p:txBody>
          <a:bodyPr wrap="square" rtlCol="0">
            <a:spAutoFit/>
          </a:bodyPr>
          <a:lstStyle/>
          <a:p>
            <a:r>
              <a:rPr lang="en-US" sz="2400" b="1" dirty="0" smtClean="0"/>
              <a:t>Construct a bootstrap confidence interval for mean weight gain two years after binging, based on the data for the 18 participants.</a:t>
            </a:r>
            <a:endParaRPr lang="en-US" sz="1400" b="1" dirty="0"/>
          </a:p>
          <a:p>
            <a:pPr marL="457200" indent="-457200"/>
            <a:r>
              <a:rPr lang="en-US" sz="3200" dirty="0" smtClean="0"/>
              <a:t>a).  Parameter?  Population?</a:t>
            </a:r>
          </a:p>
          <a:p>
            <a:pPr marL="457200" indent="-457200"/>
            <a:r>
              <a:rPr lang="en-US" sz="3200" dirty="0" smtClean="0"/>
              <a:t>b).  Suppose that we write the 18 weight gains on 18 slips of paper.  Use these to construct one bootstrap sample.</a:t>
            </a:r>
          </a:p>
          <a:p>
            <a:pPr marL="457200" indent="-457200"/>
            <a:r>
              <a:rPr lang="en-US" sz="3200" dirty="0" smtClean="0"/>
              <a:t>c).  What statistic is recorded?</a:t>
            </a:r>
          </a:p>
          <a:p>
            <a:pPr marL="457200" indent="-457200"/>
            <a:r>
              <a:rPr lang="en-US" sz="3200" dirty="0" smtClean="0"/>
              <a:t>d).  Expected shape and center for the bootstrap distribution?</a:t>
            </a:r>
          </a:p>
          <a:p>
            <a:pPr marL="457200" indent="-457200"/>
            <a:r>
              <a:rPr lang="en-US" sz="3200" dirty="0" smtClean="0"/>
              <a:t>e).  Use a bootstrap distribution to find a 95% CI for the mean weight gain in this situation.   Interpret it.</a:t>
            </a:r>
            <a:endParaRPr lang="en-US" sz="3200" dirty="0"/>
          </a:p>
        </p:txBody>
      </p:sp>
    </p:spTree>
    <p:extLst>
      <p:ext uri="{BB962C8B-B14F-4D97-AF65-F5344CB8AC3E}">
        <p14:creationId xmlns:p14="http://schemas.microsoft.com/office/powerpoint/2010/main" val="2904358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228600" y="1066800"/>
            <a:ext cx="8686800" cy="4062651"/>
          </a:xfrm>
          <a:prstGeom prst="rect">
            <a:avLst/>
          </a:prstGeom>
          <a:noFill/>
          <a:ln>
            <a:solidFill>
              <a:schemeClr val="tx1"/>
            </a:solidFill>
          </a:ln>
        </p:spPr>
        <p:txBody>
          <a:bodyPr wrap="square" rtlCol="0">
            <a:spAutoFit/>
          </a:bodyPr>
          <a:lstStyle/>
          <a:p>
            <a:r>
              <a:rPr lang="en-US" sz="4000" dirty="0" smtClean="0"/>
              <a:t>Have you used randomization methods in any statistics class that you teach?</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p>
          <a:p>
            <a:r>
              <a:rPr lang="en-US" sz="4000" dirty="0" smtClean="0"/>
              <a:t>      D.  </a:t>
            </a:r>
            <a:r>
              <a:rPr lang="en-US" sz="3600" dirty="0" smtClean="0"/>
              <a:t>What are randomization methods?</a:t>
            </a:r>
          </a:p>
          <a:p>
            <a:endParaRPr lang="en-US" dirty="0"/>
          </a:p>
        </p:txBody>
      </p:sp>
    </p:spTree>
    <p:extLst>
      <p:ext uri="{BB962C8B-B14F-4D97-AF65-F5344CB8AC3E}">
        <p14:creationId xmlns:p14="http://schemas.microsoft.com/office/powerpoint/2010/main" val="1624958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7848600" cy="4770537"/>
          </a:xfrm>
          <a:prstGeom prst="rect">
            <a:avLst/>
          </a:prstGeom>
          <a:noFill/>
        </p:spPr>
        <p:txBody>
          <a:bodyPr wrap="square" rtlCol="0">
            <a:spAutoFit/>
          </a:bodyPr>
          <a:lstStyle/>
          <a:p>
            <a:r>
              <a:rPr lang="en-US" sz="3200" dirty="0" smtClean="0"/>
              <a:t>Is a nap or a caffeine pill better at helping people memorize a list of words?</a:t>
            </a:r>
          </a:p>
          <a:p>
            <a:r>
              <a:rPr lang="en-US" sz="3200" dirty="0" smtClean="0"/>
              <a:t>24 adults divided equally between two groups and given a list of 24 words to memorize.  </a:t>
            </a:r>
          </a:p>
          <a:p>
            <a:endParaRPr lang="en-US" sz="3200" dirty="0" smtClean="0"/>
          </a:p>
          <a:p>
            <a:endParaRPr lang="en-US" sz="2400" dirty="0"/>
          </a:p>
          <a:p>
            <a:endParaRPr lang="en-US" sz="2400" dirty="0" smtClean="0"/>
          </a:p>
          <a:p>
            <a:endParaRPr lang="en-US" sz="2400" dirty="0"/>
          </a:p>
          <a:p>
            <a:r>
              <a:rPr lang="en-US" sz="2400" b="1" dirty="0" smtClean="0"/>
              <a:t>Test to see if there is a difference in the mean number of words participants are able to recall depending on whether the person sleeps or ingests caffeine.</a:t>
            </a:r>
          </a:p>
        </p:txBody>
      </p:sp>
      <p:graphicFrame>
        <p:nvGraphicFramePr>
          <p:cNvPr id="3" name="Table 2"/>
          <p:cNvGraphicFramePr>
            <a:graphicFrameLocks noGrp="1"/>
          </p:cNvGraphicFramePr>
          <p:nvPr/>
        </p:nvGraphicFramePr>
        <p:xfrm>
          <a:off x="457200" y="3352800"/>
          <a:ext cx="8077202" cy="741680"/>
        </p:xfrm>
        <a:graphic>
          <a:graphicData uri="http://schemas.openxmlformats.org/drawingml/2006/table">
            <a:tbl>
              <a:tblPr bandRow="1">
                <a:tableStyleId>{5C22544A-7EE6-4342-B048-85BDC9FD1C3A}</a:tableStyleId>
              </a:tblPr>
              <a:tblGrid>
                <a:gridCol w="1066805"/>
                <a:gridCol w="457200"/>
                <a:gridCol w="457200"/>
                <a:gridCol w="457200"/>
                <a:gridCol w="457200"/>
                <a:gridCol w="457200"/>
                <a:gridCol w="533400"/>
                <a:gridCol w="457200"/>
                <a:gridCol w="457200"/>
                <a:gridCol w="457200"/>
                <a:gridCol w="457200"/>
                <a:gridCol w="457200"/>
                <a:gridCol w="533400"/>
                <a:gridCol w="1371597"/>
              </a:tblGrid>
              <a:tr h="370840">
                <a:tc>
                  <a:txBody>
                    <a:bodyPr/>
                    <a:lstStyle/>
                    <a:p>
                      <a:r>
                        <a:rPr lang="en-US" dirty="0" smtClean="0"/>
                        <a:t>Sleep</a:t>
                      </a:r>
                      <a:endParaRPr lang="en-US" dirty="0"/>
                    </a:p>
                  </a:txBody>
                  <a:tcPr/>
                </a:tc>
                <a:tc>
                  <a:txBody>
                    <a:bodyPr/>
                    <a:lstStyle/>
                    <a:p>
                      <a:r>
                        <a:rPr lang="en-US" dirty="0" smtClean="0"/>
                        <a:t>14</a:t>
                      </a:r>
                      <a:endParaRPr lang="en-US" dirty="0"/>
                    </a:p>
                  </a:txBody>
                  <a:tcPr/>
                </a:tc>
                <a:tc>
                  <a:txBody>
                    <a:bodyPr/>
                    <a:lstStyle/>
                    <a:p>
                      <a:r>
                        <a:rPr lang="en-US" dirty="0" smtClean="0"/>
                        <a:t>18</a:t>
                      </a:r>
                      <a:endParaRPr lang="en-US" dirty="0"/>
                    </a:p>
                  </a:txBody>
                  <a:tcPr/>
                </a:tc>
                <a:tc>
                  <a:txBody>
                    <a:bodyPr/>
                    <a:lstStyle/>
                    <a:p>
                      <a:r>
                        <a:rPr lang="en-US" dirty="0" smtClean="0"/>
                        <a:t>11</a:t>
                      </a:r>
                      <a:endParaRPr lang="en-US" dirty="0"/>
                    </a:p>
                  </a:txBody>
                  <a:tcPr/>
                </a:tc>
                <a:tc>
                  <a:txBody>
                    <a:bodyPr/>
                    <a:lstStyle/>
                    <a:p>
                      <a:r>
                        <a:rPr lang="en-US" dirty="0" smtClean="0"/>
                        <a:t>13</a:t>
                      </a:r>
                      <a:endParaRPr lang="en-US" dirty="0"/>
                    </a:p>
                  </a:txBody>
                  <a:tcPr/>
                </a:tc>
                <a:tc>
                  <a:txBody>
                    <a:bodyPr/>
                    <a:lstStyle/>
                    <a:p>
                      <a:r>
                        <a:rPr lang="en-US" dirty="0" smtClean="0"/>
                        <a:t>18</a:t>
                      </a:r>
                      <a:endParaRPr lang="en-US" dirty="0"/>
                    </a:p>
                  </a:txBody>
                  <a:tcPr/>
                </a:tc>
                <a:tc>
                  <a:txBody>
                    <a:bodyPr/>
                    <a:lstStyle/>
                    <a:p>
                      <a:r>
                        <a:rPr lang="en-US" dirty="0" smtClean="0"/>
                        <a:t>17</a:t>
                      </a:r>
                      <a:endParaRPr lang="en-US" dirty="0"/>
                    </a:p>
                  </a:txBody>
                  <a:tcPr/>
                </a:tc>
                <a:tc>
                  <a:txBody>
                    <a:bodyPr/>
                    <a:lstStyle/>
                    <a:p>
                      <a:r>
                        <a:rPr lang="en-US" dirty="0" smtClean="0"/>
                        <a:t>21</a:t>
                      </a:r>
                      <a:endParaRPr lang="en-US" dirty="0"/>
                    </a:p>
                  </a:txBody>
                  <a:tcPr/>
                </a:tc>
                <a:tc>
                  <a:txBody>
                    <a:bodyPr/>
                    <a:lstStyle/>
                    <a:p>
                      <a:r>
                        <a:rPr lang="en-US" dirty="0" smtClean="0"/>
                        <a:t>9</a:t>
                      </a:r>
                      <a:endParaRPr lang="en-US" dirty="0"/>
                    </a:p>
                  </a:txBody>
                  <a:tcPr/>
                </a:tc>
                <a:tc>
                  <a:txBody>
                    <a:bodyPr/>
                    <a:lstStyle/>
                    <a:p>
                      <a:r>
                        <a:rPr lang="en-US" dirty="0" smtClean="0"/>
                        <a:t>16</a:t>
                      </a:r>
                      <a:endParaRPr lang="en-US" dirty="0"/>
                    </a:p>
                  </a:txBody>
                  <a:tcPr/>
                </a:tc>
                <a:tc>
                  <a:txBody>
                    <a:bodyPr/>
                    <a:lstStyle/>
                    <a:p>
                      <a:r>
                        <a:rPr lang="en-US" dirty="0" smtClean="0"/>
                        <a:t>17</a:t>
                      </a:r>
                      <a:endParaRPr lang="en-US" dirty="0"/>
                    </a:p>
                  </a:txBody>
                  <a:tcPr/>
                </a:tc>
                <a:tc>
                  <a:txBody>
                    <a:bodyPr/>
                    <a:lstStyle/>
                    <a:p>
                      <a:r>
                        <a:rPr lang="en-US" dirty="0" smtClean="0"/>
                        <a:t>14</a:t>
                      </a:r>
                      <a:endParaRPr lang="en-US" dirty="0"/>
                    </a:p>
                  </a:txBody>
                  <a:tcPr/>
                </a:tc>
                <a:tc>
                  <a:txBody>
                    <a:bodyPr/>
                    <a:lstStyle/>
                    <a:p>
                      <a:r>
                        <a:rPr lang="en-US" dirty="0" smtClean="0"/>
                        <a:t>15</a:t>
                      </a:r>
                      <a:endParaRPr lang="en-US" dirty="0"/>
                    </a:p>
                  </a:txBody>
                  <a:tcPr/>
                </a:tc>
                <a:tc>
                  <a:txBody>
                    <a:bodyPr/>
                    <a:lstStyle/>
                    <a:p>
                      <a:r>
                        <a:rPr lang="en-US" dirty="0" smtClean="0"/>
                        <a:t>Mean=15.25</a:t>
                      </a:r>
                      <a:endParaRPr lang="en-US" dirty="0"/>
                    </a:p>
                  </a:txBody>
                  <a:tcPr/>
                </a:tc>
              </a:tr>
              <a:tr h="370840">
                <a:tc>
                  <a:txBody>
                    <a:bodyPr/>
                    <a:lstStyle/>
                    <a:p>
                      <a:r>
                        <a:rPr lang="en-US" dirty="0" smtClean="0"/>
                        <a:t>Caffeine</a:t>
                      </a:r>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c>
                  <a:txBody>
                    <a:bodyPr/>
                    <a:lstStyle/>
                    <a:p>
                      <a:r>
                        <a:rPr lang="en-US" dirty="0" smtClean="0"/>
                        <a:t>14</a:t>
                      </a:r>
                      <a:endParaRPr lang="en-US" dirty="0"/>
                    </a:p>
                  </a:txBody>
                  <a:tcPr/>
                </a:tc>
                <a:tc>
                  <a:txBody>
                    <a:bodyPr/>
                    <a:lstStyle/>
                    <a:p>
                      <a:r>
                        <a:rPr lang="en-US" dirty="0" smtClean="0"/>
                        <a:t>13</a:t>
                      </a:r>
                      <a:endParaRPr lang="en-US" dirty="0"/>
                    </a:p>
                  </a:txBody>
                  <a:tcPr/>
                </a:tc>
                <a:tc>
                  <a:txBody>
                    <a:bodyPr/>
                    <a:lstStyle/>
                    <a:p>
                      <a:r>
                        <a:rPr lang="en-US" dirty="0" smtClean="0"/>
                        <a:t>6</a:t>
                      </a:r>
                      <a:endParaRPr lang="en-US" dirty="0"/>
                    </a:p>
                  </a:txBody>
                  <a:tcPr/>
                </a:tc>
                <a:tc>
                  <a:txBody>
                    <a:bodyPr/>
                    <a:lstStyle/>
                    <a:p>
                      <a:r>
                        <a:rPr lang="en-US" dirty="0" smtClean="0"/>
                        <a:t>18</a:t>
                      </a:r>
                      <a:endParaRPr lang="en-US" dirty="0"/>
                    </a:p>
                  </a:txBody>
                  <a:tcPr/>
                </a:tc>
                <a:tc>
                  <a:txBody>
                    <a:bodyPr/>
                    <a:lstStyle/>
                    <a:p>
                      <a:r>
                        <a:rPr lang="en-US" dirty="0" smtClean="0"/>
                        <a:t>14</a:t>
                      </a:r>
                      <a:endParaRPr lang="en-US" dirty="0"/>
                    </a:p>
                  </a:txBody>
                  <a:tcPr/>
                </a:tc>
                <a:tc>
                  <a:txBody>
                    <a:bodyPr/>
                    <a:lstStyle/>
                    <a:p>
                      <a:r>
                        <a:rPr lang="en-US" dirty="0" smtClean="0"/>
                        <a:t>16</a:t>
                      </a:r>
                      <a:endParaRPr lang="en-US" dirty="0"/>
                    </a:p>
                  </a:txBody>
                  <a:tcPr/>
                </a:tc>
                <a:tc>
                  <a:txBody>
                    <a:bodyPr/>
                    <a:lstStyle/>
                    <a:p>
                      <a:r>
                        <a:rPr lang="en-US" dirty="0" smtClean="0"/>
                        <a:t>10</a:t>
                      </a:r>
                      <a:endParaRPr lang="en-US" dirty="0"/>
                    </a:p>
                  </a:txBody>
                  <a:tcPr/>
                </a:tc>
                <a:tc>
                  <a:txBody>
                    <a:bodyPr/>
                    <a:lstStyle/>
                    <a:p>
                      <a:r>
                        <a:rPr lang="en-US" dirty="0" smtClean="0"/>
                        <a:t>7</a:t>
                      </a:r>
                      <a:endParaRPr lang="en-US" dirty="0"/>
                    </a:p>
                  </a:txBody>
                  <a:tcPr/>
                </a:tc>
                <a:tc>
                  <a:txBody>
                    <a:bodyPr/>
                    <a:lstStyle/>
                    <a:p>
                      <a:r>
                        <a:rPr lang="en-US" dirty="0" smtClean="0"/>
                        <a:t>15</a:t>
                      </a:r>
                      <a:endParaRPr lang="en-US" dirty="0"/>
                    </a:p>
                  </a:txBody>
                  <a:tcPr/>
                </a:tc>
                <a:tc>
                  <a:txBody>
                    <a:bodyPr/>
                    <a:lstStyle/>
                    <a:p>
                      <a:r>
                        <a:rPr lang="en-US" dirty="0" smtClean="0"/>
                        <a:t>10</a:t>
                      </a:r>
                      <a:endParaRPr lang="en-US" dirty="0"/>
                    </a:p>
                  </a:txBody>
                  <a:tcPr/>
                </a:tc>
                <a:tc>
                  <a:txBody>
                    <a:bodyPr/>
                    <a:lstStyle/>
                    <a:p>
                      <a:r>
                        <a:rPr lang="en-US" dirty="0" smtClean="0"/>
                        <a:t>Mean=12.25</a:t>
                      </a:r>
                      <a:endParaRPr lang="en-US" dirty="0"/>
                    </a:p>
                  </a:txBody>
                  <a:tcPr/>
                </a:tc>
              </a:tr>
            </a:tbl>
          </a:graphicData>
        </a:graphic>
      </p:graphicFrame>
      <p:sp>
        <p:nvSpPr>
          <p:cNvPr id="5" name="Title 4"/>
          <p:cNvSpPr txBox="1">
            <a:spLocks/>
          </p:cNvSpPr>
          <p:nvPr/>
        </p:nvSpPr>
        <p:spPr>
          <a:xfrm>
            <a:off x="0" y="152400"/>
            <a:ext cx="91440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Example: Sleep vs. Caffeine for Memory</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6741700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7848600" cy="5847755"/>
          </a:xfrm>
          <a:prstGeom prst="rect">
            <a:avLst/>
          </a:prstGeom>
          <a:noFill/>
        </p:spPr>
        <p:txBody>
          <a:bodyPr wrap="square" rtlCol="0">
            <a:spAutoFit/>
          </a:bodyPr>
          <a:lstStyle/>
          <a:p>
            <a:r>
              <a:rPr lang="en-US" sz="2400" b="1" dirty="0" smtClean="0"/>
              <a:t>Test to see if there is a difference in the mean number of words participants are able to recall depending on whether the person sleeps or ingests caffeine.</a:t>
            </a:r>
          </a:p>
          <a:p>
            <a:endParaRPr lang="en-US" sz="1400" b="1" dirty="0"/>
          </a:p>
          <a:p>
            <a:pPr marL="457200" indent="-457200"/>
            <a:r>
              <a:rPr lang="en-US" sz="2400" dirty="0" smtClean="0"/>
              <a:t>a).  Hypotheses?</a:t>
            </a:r>
          </a:p>
          <a:p>
            <a:pPr marL="457200" indent="-457200"/>
            <a:r>
              <a:rPr lang="en-US" sz="2400" dirty="0" smtClean="0"/>
              <a:t>b).  What assumption do we make in creating the randomization distribution?</a:t>
            </a:r>
          </a:p>
          <a:p>
            <a:pPr marL="457200" indent="-457200"/>
            <a:r>
              <a:rPr lang="en-US" sz="2400" dirty="0" smtClean="0"/>
              <a:t>c).  Describe how to use 24 cards to physically find one point on the randomization distribution.  How is the assumption from part (b) used in deciding what to do with the cards?  </a:t>
            </a:r>
          </a:p>
          <a:p>
            <a:pPr marL="457200" indent="-457200"/>
            <a:r>
              <a:rPr lang="en-US" sz="2400" dirty="0" smtClean="0"/>
              <a:t>d).  Given a randomization distribution:  What does one dot represent? </a:t>
            </a:r>
          </a:p>
          <a:p>
            <a:pPr marL="457200" indent="-457200"/>
            <a:r>
              <a:rPr lang="en-US" sz="2400" dirty="0" smtClean="0"/>
              <a:t>e).  Given a randomization distribution:  Estimate the p-value for the observed difference in means.</a:t>
            </a:r>
          </a:p>
          <a:p>
            <a:pPr marL="457200" indent="-457200"/>
            <a:r>
              <a:rPr lang="en-US" sz="2400" dirty="0" smtClean="0"/>
              <a:t>e).  At a significance level of 0.01, what is the conclusion of the test?  Interpret the results in context. </a:t>
            </a:r>
          </a:p>
        </p:txBody>
      </p:sp>
    </p:spTree>
    <p:extLst>
      <p:ext uri="{BB962C8B-B14F-4D97-AF65-F5344CB8AC3E}">
        <p14:creationId xmlns:p14="http://schemas.microsoft.com/office/powerpoint/2010/main" val="861788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524000"/>
            <a:ext cx="8305800" cy="1384995"/>
          </a:xfrm>
          <a:prstGeom prst="rect">
            <a:avLst/>
          </a:prstGeom>
          <a:solidFill>
            <a:schemeClr val="accent2">
              <a:lumMod val="20000"/>
              <a:lumOff val="80000"/>
            </a:schemeClr>
          </a:solidFill>
        </p:spPr>
        <p:txBody>
          <a:bodyPr wrap="square" rtlCol="0">
            <a:spAutoFit/>
          </a:bodyPr>
          <a:lstStyle/>
          <a:p>
            <a:r>
              <a:rPr lang="en-US" sz="2800" dirty="0" smtClean="0"/>
              <a:t>If we test: H</a:t>
            </a:r>
            <a:r>
              <a:rPr lang="en-US" sz="2800" baseline="-25000" dirty="0" smtClean="0"/>
              <a:t>0</a:t>
            </a:r>
            <a:r>
              <a:rPr lang="en-US" sz="2800" dirty="0" smtClean="0"/>
              <a:t>: </a:t>
            </a:r>
            <a:r>
              <a:rPr lang="el-GR" sz="2800" dirty="0" smtClean="0">
                <a:latin typeface="Calibri"/>
                <a:cs typeface="Calibri"/>
              </a:rPr>
              <a:t>μ</a:t>
            </a:r>
            <a:r>
              <a:rPr lang="en-US" sz="2800" baseline="-25000" dirty="0" smtClean="0">
                <a:latin typeface="Calibri"/>
                <a:cs typeface="Calibri"/>
              </a:rPr>
              <a:t>A</a:t>
            </a:r>
            <a:r>
              <a:rPr lang="en-US" sz="2800" dirty="0" smtClean="0">
                <a:latin typeface="Calibri"/>
                <a:cs typeface="Calibri"/>
              </a:rPr>
              <a:t>=</a:t>
            </a:r>
            <a:r>
              <a:rPr lang="el-GR" sz="2800" dirty="0" smtClean="0">
                <a:latin typeface="Calibri"/>
                <a:cs typeface="Calibri"/>
              </a:rPr>
              <a:t>μ</a:t>
            </a:r>
            <a:r>
              <a:rPr lang="en-US" sz="2800" baseline="-25000" dirty="0" smtClean="0">
                <a:latin typeface="Calibri"/>
                <a:cs typeface="Calibri"/>
              </a:rPr>
              <a:t>B</a:t>
            </a:r>
            <a:r>
              <a:rPr lang="en-US" sz="2800" dirty="0" smtClean="0">
                <a:latin typeface="Calibri"/>
                <a:cs typeface="Calibri"/>
              </a:rPr>
              <a:t>   vs. H</a:t>
            </a:r>
            <a:r>
              <a:rPr lang="en-US" sz="2800" baseline="-25000" dirty="0" smtClean="0">
                <a:latin typeface="Calibri"/>
                <a:cs typeface="Calibri"/>
              </a:rPr>
              <a:t>a</a:t>
            </a:r>
            <a:r>
              <a:rPr lang="en-US" sz="2800" dirty="0" smtClean="0">
                <a:latin typeface="Calibri"/>
                <a:cs typeface="Calibri"/>
              </a:rPr>
              <a:t>: </a:t>
            </a:r>
            <a:r>
              <a:rPr lang="el-GR" sz="2800" dirty="0">
                <a:cs typeface="Calibri"/>
              </a:rPr>
              <a:t>μ</a:t>
            </a:r>
            <a:r>
              <a:rPr lang="en-US" sz="2800" baseline="-25000" dirty="0" smtClean="0">
                <a:cs typeface="Calibri"/>
              </a:rPr>
              <a:t>A</a:t>
            </a:r>
            <a:r>
              <a:rPr lang="en-US" sz="2800" dirty="0" smtClean="0">
                <a:cs typeface="Calibri"/>
              </a:rPr>
              <a:t>&gt;</a:t>
            </a:r>
            <a:r>
              <a:rPr lang="el-GR" sz="2800" dirty="0" smtClean="0">
                <a:cs typeface="Calibri"/>
              </a:rPr>
              <a:t>μ</a:t>
            </a:r>
            <a:r>
              <a:rPr lang="en-US" sz="2800" baseline="-25000" dirty="0" err="1" smtClean="0">
                <a:cs typeface="Calibri"/>
              </a:rPr>
              <a:t>B,</a:t>
            </a:r>
            <a:r>
              <a:rPr lang="en-US" sz="2800" dirty="0" err="1" smtClean="0">
                <a:cs typeface="Calibri"/>
              </a:rPr>
              <a:t>which</a:t>
            </a:r>
            <a:r>
              <a:rPr lang="en-US" sz="2800" dirty="0" smtClean="0">
                <a:cs typeface="Calibri"/>
              </a:rPr>
              <a:t> of the following methods for generating randomization samples is NOT consistent with H</a:t>
            </a:r>
            <a:r>
              <a:rPr lang="en-US" sz="2800" baseline="-25000" dirty="0" smtClean="0">
                <a:cs typeface="Calibri"/>
              </a:rPr>
              <a:t>0.</a:t>
            </a:r>
            <a:r>
              <a:rPr lang="en-US" sz="2800" dirty="0" smtClean="0">
                <a:cs typeface="Calibri"/>
              </a:rPr>
              <a:t> Explain why not. </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899087759"/>
              </p:ext>
            </p:extLst>
          </p:nvPr>
        </p:nvGraphicFramePr>
        <p:xfrm>
          <a:off x="223685" y="838200"/>
          <a:ext cx="8458208" cy="741680"/>
        </p:xfrm>
        <a:graphic>
          <a:graphicData uri="http://schemas.openxmlformats.org/drawingml/2006/table">
            <a:tbl>
              <a:tblPr firstRow="1" bandRow="1">
                <a:tableStyleId>{5940675A-B579-460E-94D1-54222C63F5DA}</a:tableStyleId>
              </a:tblPr>
              <a:tblGrid>
                <a:gridCol w="1524009"/>
                <a:gridCol w="533391"/>
                <a:gridCol w="533400"/>
                <a:gridCol w="533400"/>
                <a:gridCol w="533400"/>
                <a:gridCol w="609600"/>
                <a:gridCol w="533400"/>
                <a:gridCol w="533400"/>
                <a:gridCol w="533400"/>
                <a:gridCol w="609600"/>
                <a:gridCol w="533400"/>
                <a:gridCol w="1447808"/>
              </a:tblGrid>
              <a:tr h="370840">
                <a:tc>
                  <a:txBody>
                    <a:bodyPr/>
                    <a:lstStyle/>
                    <a:p>
                      <a:r>
                        <a:rPr lang="en-US" dirty="0" smtClean="0"/>
                        <a:t>A=Caffeine</a:t>
                      </a:r>
                      <a:endParaRPr lang="en-US" dirty="0"/>
                    </a:p>
                  </a:txBody>
                  <a:tcPr>
                    <a:solidFill>
                      <a:schemeClr val="accent1">
                        <a:lumMod val="20000"/>
                        <a:lumOff val="80000"/>
                      </a:schemeClr>
                    </a:solidFill>
                  </a:tcPr>
                </a:tc>
                <a:tc>
                  <a:txBody>
                    <a:bodyPr/>
                    <a:lstStyle/>
                    <a:p>
                      <a:r>
                        <a:rPr lang="en-US" dirty="0" smtClean="0"/>
                        <a:t>246</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250</a:t>
                      </a:r>
                      <a:endParaRPr lang="en-US" dirty="0"/>
                    </a:p>
                  </a:txBody>
                  <a:tcPr>
                    <a:solidFill>
                      <a:srgbClr val="FFFF99"/>
                    </a:solidFill>
                  </a:tcPr>
                </a:tc>
                <a:tc>
                  <a:txBody>
                    <a:bodyPr/>
                    <a:lstStyle/>
                    <a:p>
                      <a:r>
                        <a:rPr lang="en-US" dirty="0" smtClean="0"/>
                        <a:t>252</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250</a:t>
                      </a:r>
                      <a:endParaRPr lang="en-US" dirty="0"/>
                    </a:p>
                  </a:txBody>
                  <a:tcPr>
                    <a:solidFill>
                      <a:srgbClr val="FFFF99"/>
                    </a:solidFill>
                  </a:tcPr>
                </a:tc>
                <a:tc>
                  <a:txBody>
                    <a:bodyPr/>
                    <a:lstStyle/>
                    <a:p>
                      <a:r>
                        <a:rPr lang="en-US" dirty="0" smtClean="0"/>
                        <a:t>246</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245</a:t>
                      </a:r>
                      <a:endParaRPr lang="en-US" dirty="0"/>
                    </a:p>
                  </a:txBody>
                  <a:tcPr>
                    <a:solidFill>
                      <a:srgbClr val="FFFF99"/>
                    </a:solidFill>
                  </a:tcPr>
                </a:tc>
                <a:tc>
                  <a:txBody>
                    <a:bodyPr/>
                    <a:lstStyle/>
                    <a:p>
                      <a:r>
                        <a:rPr lang="en-US" dirty="0" smtClean="0"/>
                        <a:t>250</a:t>
                      </a:r>
                      <a:endParaRPr lang="en-US" dirty="0"/>
                    </a:p>
                  </a:txBody>
                  <a:tcPr>
                    <a:solidFill>
                      <a:srgbClr val="FFFF99"/>
                    </a:solidFill>
                  </a:tcPr>
                </a:tc>
                <a:tc>
                  <a:txBody>
                    <a:bodyPr/>
                    <a:lstStyle/>
                    <a:p>
                      <a:r>
                        <a:rPr lang="en-US" dirty="0" smtClean="0"/>
                        <a:t>mean=248.3</a:t>
                      </a:r>
                    </a:p>
                  </a:txBody>
                  <a:tcPr>
                    <a:solidFill>
                      <a:schemeClr val="bg1"/>
                    </a:solidFill>
                  </a:tcPr>
                </a:tc>
              </a:tr>
              <a:tr h="370840">
                <a:tc>
                  <a:txBody>
                    <a:bodyPr/>
                    <a:lstStyle/>
                    <a:p>
                      <a:r>
                        <a:rPr lang="en-US" dirty="0" smtClean="0"/>
                        <a:t>B=No Caffeine</a:t>
                      </a:r>
                      <a:endParaRPr lang="en-US" dirty="0"/>
                    </a:p>
                  </a:txBody>
                  <a:tcPr>
                    <a:solidFill>
                      <a:schemeClr val="accent1">
                        <a:lumMod val="20000"/>
                        <a:lumOff val="80000"/>
                      </a:schemeClr>
                    </a:solidFill>
                  </a:tcPr>
                </a:tc>
                <a:tc>
                  <a:txBody>
                    <a:bodyPr/>
                    <a:lstStyle/>
                    <a:p>
                      <a:r>
                        <a:rPr lang="en-US" dirty="0" smtClean="0"/>
                        <a:t>242</a:t>
                      </a:r>
                      <a:endParaRPr lang="en-US" dirty="0"/>
                    </a:p>
                  </a:txBody>
                  <a:tcPr>
                    <a:solidFill>
                      <a:srgbClr val="FFFF99"/>
                    </a:solidFill>
                  </a:tcPr>
                </a:tc>
                <a:tc>
                  <a:txBody>
                    <a:bodyPr/>
                    <a:lstStyle/>
                    <a:p>
                      <a:r>
                        <a:rPr lang="en-US" dirty="0" smtClean="0"/>
                        <a:t>245</a:t>
                      </a:r>
                      <a:endParaRPr lang="en-US" dirty="0"/>
                    </a:p>
                  </a:txBody>
                  <a:tcPr>
                    <a:solidFill>
                      <a:srgbClr val="FFFF99"/>
                    </a:solidFill>
                  </a:tcPr>
                </a:tc>
                <a:tc>
                  <a:txBody>
                    <a:bodyPr/>
                    <a:lstStyle/>
                    <a:p>
                      <a:r>
                        <a:rPr lang="en-US" dirty="0" smtClean="0"/>
                        <a:t>244</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247</a:t>
                      </a:r>
                      <a:endParaRPr lang="en-US" dirty="0"/>
                    </a:p>
                  </a:txBody>
                  <a:tcPr>
                    <a:solidFill>
                      <a:srgbClr val="FFFF99"/>
                    </a:solidFill>
                  </a:tcPr>
                </a:tc>
                <a:tc>
                  <a:txBody>
                    <a:bodyPr/>
                    <a:lstStyle/>
                    <a:p>
                      <a:r>
                        <a:rPr lang="en-US" dirty="0" smtClean="0"/>
                        <a:t>248</a:t>
                      </a:r>
                      <a:endParaRPr lang="en-US" dirty="0"/>
                    </a:p>
                  </a:txBody>
                  <a:tcPr>
                    <a:solidFill>
                      <a:srgbClr val="FFFF99"/>
                    </a:solidFill>
                  </a:tcPr>
                </a:tc>
                <a:tc>
                  <a:txBody>
                    <a:bodyPr/>
                    <a:lstStyle/>
                    <a:p>
                      <a:r>
                        <a:rPr lang="en-US" dirty="0" smtClean="0"/>
                        <a:t>242</a:t>
                      </a:r>
                      <a:endParaRPr lang="en-US" dirty="0"/>
                    </a:p>
                  </a:txBody>
                  <a:tcPr>
                    <a:solidFill>
                      <a:srgbClr val="FFFF99"/>
                    </a:solidFill>
                  </a:tcPr>
                </a:tc>
                <a:tc>
                  <a:txBody>
                    <a:bodyPr/>
                    <a:lstStyle/>
                    <a:p>
                      <a:r>
                        <a:rPr lang="en-US" dirty="0" smtClean="0"/>
                        <a:t>244</a:t>
                      </a:r>
                      <a:endParaRPr lang="en-US" dirty="0"/>
                    </a:p>
                  </a:txBody>
                  <a:tcPr>
                    <a:solidFill>
                      <a:srgbClr val="FFFF99"/>
                    </a:solidFill>
                  </a:tcPr>
                </a:tc>
                <a:tc>
                  <a:txBody>
                    <a:bodyPr/>
                    <a:lstStyle/>
                    <a:p>
                      <a:r>
                        <a:rPr lang="en-US" dirty="0" smtClean="0"/>
                        <a:t>246</a:t>
                      </a:r>
                      <a:endParaRPr lang="en-US" dirty="0"/>
                    </a:p>
                  </a:txBody>
                  <a:tcPr>
                    <a:solidFill>
                      <a:srgbClr val="FFFF99"/>
                    </a:solidFill>
                  </a:tcPr>
                </a:tc>
                <a:tc>
                  <a:txBody>
                    <a:bodyPr/>
                    <a:lstStyle/>
                    <a:p>
                      <a:r>
                        <a:rPr lang="en-US" dirty="0" smtClean="0"/>
                        <a:t>241</a:t>
                      </a:r>
                      <a:endParaRPr lang="en-US" dirty="0"/>
                    </a:p>
                  </a:txBody>
                  <a:tcPr>
                    <a:solidFill>
                      <a:srgbClr val="FFFF99"/>
                    </a:solidFill>
                  </a:tcPr>
                </a:tc>
                <a:tc>
                  <a:txBody>
                    <a:bodyPr/>
                    <a:lstStyle/>
                    <a:p>
                      <a:r>
                        <a:rPr lang="en-US" dirty="0" smtClean="0"/>
                        <a:t>mean=244.7</a:t>
                      </a:r>
                      <a:endParaRPr lang="en-US" dirty="0"/>
                    </a:p>
                  </a:txBody>
                  <a:tcPr>
                    <a:solidFill>
                      <a:schemeClr val="bg1"/>
                    </a:solidFill>
                  </a:tcPr>
                </a:tc>
              </a:tr>
            </a:tbl>
          </a:graphicData>
        </a:graphic>
      </p:graphicFrame>
      <p:sp>
        <p:nvSpPr>
          <p:cNvPr id="4" name="TextBox 3"/>
          <p:cNvSpPr txBox="1"/>
          <p:nvPr/>
        </p:nvSpPr>
        <p:spPr>
          <a:xfrm>
            <a:off x="299884" y="152400"/>
            <a:ext cx="8229600" cy="707886"/>
          </a:xfrm>
          <a:prstGeom prst="rect">
            <a:avLst/>
          </a:prstGeom>
          <a:noFill/>
        </p:spPr>
        <p:txBody>
          <a:bodyPr wrap="square" rtlCol="0">
            <a:spAutoFit/>
          </a:bodyPr>
          <a:lstStyle/>
          <a:p>
            <a:pPr algn="ctr"/>
            <a:r>
              <a:rPr lang="en-US" sz="4000" dirty="0" smtClean="0"/>
              <a:t>Example: Finger tap rates</a:t>
            </a:r>
            <a:endParaRPr lang="en-US" sz="4000" dirty="0"/>
          </a:p>
        </p:txBody>
      </p:sp>
      <p:sp>
        <p:nvSpPr>
          <p:cNvPr id="5" name="TextBox 4"/>
          <p:cNvSpPr txBox="1"/>
          <p:nvPr/>
        </p:nvSpPr>
        <p:spPr>
          <a:xfrm>
            <a:off x="304800" y="2819400"/>
            <a:ext cx="8458200" cy="954107"/>
          </a:xfrm>
          <a:prstGeom prst="rect">
            <a:avLst/>
          </a:prstGeom>
          <a:noFill/>
        </p:spPr>
        <p:txBody>
          <a:bodyPr wrap="square" rtlCol="0">
            <a:spAutoFit/>
          </a:bodyPr>
          <a:lstStyle/>
          <a:p>
            <a:pPr marL="403225" indent="-403225"/>
            <a:r>
              <a:rPr lang="en-US" sz="2800" dirty="0" smtClean="0"/>
              <a:t>A: Randomly scramble the A and B labels and assign to the 20 tap rates.  </a:t>
            </a:r>
            <a:endParaRPr lang="en-US" sz="2800" dirty="0"/>
          </a:p>
        </p:txBody>
      </p:sp>
      <p:sp>
        <p:nvSpPr>
          <p:cNvPr id="7" name="TextBox 6"/>
          <p:cNvSpPr txBox="1"/>
          <p:nvPr/>
        </p:nvSpPr>
        <p:spPr>
          <a:xfrm>
            <a:off x="299884" y="5473005"/>
            <a:ext cx="8458200" cy="1384995"/>
          </a:xfrm>
          <a:prstGeom prst="rect">
            <a:avLst/>
          </a:prstGeom>
          <a:noFill/>
        </p:spPr>
        <p:txBody>
          <a:bodyPr wrap="square" rtlCol="0">
            <a:spAutoFit/>
          </a:bodyPr>
          <a:lstStyle/>
          <a:p>
            <a:pPr marL="341313" indent="-341313"/>
            <a:r>
              <a:rPr lang="en-US" sz="2800" dirty="0" smtClean="0"/>
              <a:t>D: Add 1.8 to each B rate and subtract 1.8 from each A rate (to make both means equal to 246.5).  Sample 10 values (with replacement) within each group. </a:t>
            </a:r>
          </a:p>
        </p:txBody>
      </p:sp>
      <p:sp>
        <p:nvSpPr>
          <p:cNvPr id="8" name="TextBox 7"/>
          <p:cNvSpPr txBox="1"/>
          <p:nvPr/>
        </p:nvSpPr>
        <p:spPr>
          <a:xfrm>
            <a:off x="304800" y="3694093"/>
            <a:ext cx="8458200" cy="954107"/>
          </a:xfrm>
          <a:prstGeom prst="rect">
            <a:avLst/>
          </a:prstGeom>
          <a:noFill/>
        </p:spPr>
        <p:txBody>
          <a:bodyPr wrap="square" rtlCol="0">
            <a:spAutoFit/>
          </a:bodyPr>
          <a:lstStyle/>
          <a:p>
            <a:pPr marL="403225" indent="-403225"/>
            <a:r>
              <a:rPr lang="en-US" sz="2800" dirty="0" smtClean="0"/>
              <a:t>B: Sample (with replacement) 10 values from Group A and 10 values from Group B.  </a:t>
            </a:r>
            <a:endParaRPr lang="en-US" sz="2800" dirty="0"/>
          </a:p>
        </p:txBody>
      </p:sp>
      <p:sp>
        <p:nvSpPr>
          <p:cNvPr id="9" name="TextBox 8"/>
          <p:cNvSpPr txBox="1"/>
          <p:nvPr/>
        </p:nvSpPr>
        <p:spPr>
          <a:xfrm>
            <a:off x="228600" y="4572000"/>
            <a:ext cx="8686800" cy="954107"/>
          </a:xfrm>
          <a:prstGeom prst="rect">
            <a:avLst/>
          </a:prstGeom>
          <a:noFill/>
        </p:spPr>
        <p:txBody>
          <a:bodyPr wrap="square" rtlCol="0">
            <a:spAutoFit/>
          </a:bodyPr>
          <a:lstStyle/>
          <a:p>
            <a:pPr marL="403225" indent="-403225"/>
            <a:r>
              <a:rPr lang="en-US" sz="2800" dirty="0" smtClean="0"/>
              <a:t>C: Combine the 20 values, then sample (with replacement) 10 values for Group A and 10 values for Group B.  </a:t>
            </a:r>
            <a:endParaRPr lang="en-US" sz="2800" dirty="0"/>
          </a:p>
        </p:txBody>
      </p:sp>
    </p:spTree>
    <p:extLst>
      <p:ext uri="{BB962C8B-B14F-4D97-AF65-F5344CB8AC3E}">
        <p14:creationId xmlns:p14="http://schemas.microsoft.com/office/powerpoint/2010/main" val="332084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b="1" dirty="0" smtClean="0"/>
              <a:t>Intro Stat - Traditional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301425"/>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63425"/>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ANOVA for several means, Inference for regression,  Chi-square tests</a:t>
            </a:r>
            <a:endParaRPr lang="en-US" sz="3200" dirty="0"/>
          </a:p>
        </p:txBody>
      </p:sp>
      <p:sp>
        <p:nvSpPr>
          <p:cNvPr id="3" name="Rectangle 2"/>
          <p:cNvSpPr/>
          <p:nvPr/>
        </p:nvSpPr>
        <p:spPr>
          <a:xfrm>
            <a:off x="381000" y="4063425"/>
            <a:ext cx="8229600" cy="1346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r>
              <a:rPr lang="en-US" b="1" dirty="0" smtClean="0"/>
              <a:t>QUIZ </a:t>
            </a:r>
            <a:endParaRPr lang="en-US" b="1" dirty="0"/>
          </a:p>
        </p:txBody>
      </p:sp>
      <p:sp>
        <p:nvSpPr>
          <p:cNvPr id="7" name="TextBox 6"/>
          <p:cNvSpPr txBox="1"/>
          <p:nvPr/>
        </p:nvSpPr>
        <p:spPr>
          <a:xfrm>
            <a:off x="762000" y="1219200"/>
            <a:ext cx="8153400" cy="5155257"/>
          </a:xfrm>
          <a:prstGeom prst="rect">
            <a:avLst/>
          </a:prstGeom>
          <a:noFill/>
        </p:spPr>
        <p:txBody>
          <a:bodyPr wrap="square" rtlCol="0">
            <a:spAutoFit/>
          </a:bodyPr>
          <a:lstStyle/>
          <a:p>
            <a:pPr>
              <a:spcAft>
                <a:spcPts val="1200"/>
              </a:spcAft>
            </a:pPr>
            <a:r>
              <a:rPr lang="en-US" sz="2800" dirty="0" smtClean="0"/>
              <a:t>Choose an order to teach standard inference topics:</a:t>
            </a:r>
          </a:p>
          <a:p>
            <a:pPr>
              <a:spcAft>
                <a:spcPts val="600"/>
              </a:spcAft>
            </a:pPr>
            <a:r>
              <a:rPr lang="en-US" sz="3200" dirty="0" smtClean="0"/>
              <a:t>_____ </a:t>
            </a:r>
            <a:r>
              <a:rPr lang="en-US" sz="3200" dirty="0"/>
              <a:t>Test for difference in two means</a:t>
            </a:r>
          </a:p>
          <a:p>
            <a:pPr>
              <a:spcAft>
                <a:spcPts val="600"/>
              </a:spcAft>
            </a:pPr>
            <a:r>
              <a:rPr lang="en-US" sz="3200" dirty="0"/>
              <a:t>_____ CI for single mean</a:t>
            </a:r>
          </a:p>
          <a:p>
            <a:pPr>
              <a:spcAft>
                <a:spcPts val="600"/>
              </a:spcAft>
            </a:pPr>
            <a:r>
              <a:rPr lang="en-US" sz="3200" dirty="0"/>
              <a:t>_____ CI for difference in two proportions</a:t>
            </a:r>
          </a:p>
          <a:p>
            <a:pPr>
              <a:spcAft>
                <a:spcPts val="600"/>
              </a:spcAft>
            </a:pPr>
            <a:r>
              <a:rPr lang="en-US" sz="3200" dirty="0"/>
              <a:t>_____ CI for single proportion</a:t>
            </a:r>
          </a:p>
          <a:p>
            <a:pPr>
              <a:spcAft>
                <a:spcPts val="600"/>
              </a:spcAft>
            </a:pPr>
            <a:r>
              <a:rPr lang="en-US" sz="3200" dirty="0"/>
              <a:t>_____ Test for single mean</a:t>
            </a:r>
          </a:p>
          <a:p>
            <a:pPr>
              <a:spcAft>
                <a:spcPts val="600"/>
              </a:spcAft>
            </a:pPr>
            <a:r>
              <a:rPr lang="en-US" sz="3200" dirty="0"/>
              <a:t>_____ Test for single proportion</a:t>
            </a:r>
          </a:p>
          <a:p>
            <a:pPr>
              <a:spcAft>
                <a:spcPts val="600"/>
              </a:spcAft>
            </a:pPr>
            <a:r>
              <a:rPr lang="en-US" sz="3200" dirty="0"/>
              <a:t>_____ Test for difference in two proportions</a:t>
            </a:r>
          </a:p>
          <a:p>
            <a:pPr>
              <a:spcAft>
                <a:spcPts val="600"/>
              </a:spcAft>
            </a:pPr>
            <a:r>
              <a:rPr lang="en-US" sz="3200" dirty="0"/>
              <a:t>_____ CI for difference in two </a:t>
            </a:r>
            <a:r>
              <a:rPr lang="en-US" sz="3200" dirty="0" smtClean="0"/>
              <a:t>means</a:t>
            </a:r>
            <a:endParaRPr lang="en-US" sz="2800" dirty="0" smtClean="0"/>
          </a:p>
        </p:txBody>
      </p:sp>
    </p:spTree>
    <p:extLst>
      <p:ext uri="{BB962C8B-B14F-4D97-AF65-F5344CB8AC3E}">
        <p14:creationId xmlns:p14="http://schemas.microsoft.com/office/powerpoint/2010/main" val="50937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TotalTime>
  <Words>3064</Words>
  <Application>Microsoft Office PowerPoint</Application>
  <PresentationFormat>On-screen Show (4:3)</PresentationFormat>
  <Paragraphs>585</Paragraphs>
  <Slides>72</Slides>
  <Notes>66</Notes>
  <HiddenSlides>4</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Using Bootstrapping and Randomization to Introduce Statistical Inference</vt:lpstr>
      <vt:lpstr>The Lock5 Team</vt:lpstr>
      <vt:lpstr>Question</vt:lpstr>
      <vt:lpstr>Setting</vt:lpstr>
      <vt:lpstr>Question</vt:lpstr>
      <vt:lpstr>Question</vt:lpstr>
      <vt:lpstr>Question</vt:lpstr>
      <vt:lpstr>Intro Stat - Traditional Topics </vt:lpstr>
      <vt:lpstr>QUIZ </vt:lpstr>
      <vt:lpstr>Intro Stat – Revise the Topics </vt:lpstr>
      <vt:lpstr>Question </vt:lpstr>
      <vt:lpstr>Example: Reese’s Pieces</vt:lpstr>
      <vt:lpstr>“Bootstrap” Samples</vt:lpstr>
      <vt:lpstr>Simulated Reese’s Population</vt:lpstr>
      <vt:lpstr>Creating a Bootstrap Sample: Class Activity?</vt:lpstr>
      <vt:lpstr>Creating a Bootstrap Distribution</vt:lpstr>
      <vt:lpstr>Bootstrap Proportion Applet</vt:lpstr>
      <vt:lpstr>Example: Atlanta Commutes</vt:lpstr>
      <vt:lpstr>Sample of n=500 Atlanta Commutes</vt:lpstr>
      <vt:lpstr>Atlanta Commutes – Original Sample</vt:lpstr>
      <vt:lpstr>Atlanta Commutes: Simulated Population</vt:lpstr>
      <vt:lpstr>Creating a Bootstrap Distribution</vt:lpstr>
      <vt:lpstr>Bootstrap Distribution of 1000 Atlanta Commute Means</vt:lpstr>
      <vt:lpstr>Using the Bootstrap Distribution to Get a Confidence Interval – Version #1</vt:lpstr>
      <vt:lpstr>Quick Assessment</vt:lpstr>
      <vt:lpstr>Using the Bootstrap Distribution to Get a Confidence Interval – Version #2</vt:lpstr>
      <vt:lpstr>90% CI for Mean Atlanta Commute</vt:lpstr>
      <vt:lpstr>99% CI for Mean Atlanta Commute</vt:lpstr>
      <vt:lpstr>PowerPoint Presentation</vt:lpstr>
      <vt:lpstr>Using the Bootstrap Distribution to Get a Confidence Interval</vt:lpstr>
      <vt:lpstr>PowerPoint Presentation</vt:lpstr>
      <vt:lpstr>Using the Bootstrap Distribution to Get a Confidence Interval – Version #3</vt:lpstr>
      <vt:lpstr>Question</vt:lpstr>
      <vt:lpstr>Question</vt:lpstr>
      <vt:lpstr>Question</vt:lpstr>
      <vt:lpstr>Question</vt:lpstr>
      <vt:lpstr>What About Hypothesis Tests? </vt:lpstr>
      <vt:lpstr>“Randomization” Samples</vt:lpstr>
      <vt:lpstr>Example: Cocaine Treatment</vt:lpstr>
      <vt:lpstr>Treating Cocaine Addiction</vt:lpstr>
      <vt:lpstr>Cocaine Treatment Results</vt:lpstr>
      <vt:lpstr>Key idea: Generate samples that are (a) consistent with the null hypothesis                 (b) based on the sample data.</vt:lpstr>
      <vt:lpstr>Key idea: Generate samples that are (a) consistent with the null hypothesis                 (b) based on the sample data.</vt:lpstr>
      <vt:lpstr>Cocaine Treatment- Simulation</vt:lpstr>
      <vt:lpstr>Distribution for 1000 Simulations</vt:lpstr>
      <vt:lpstr>Understanding a p-value</vt:lpstr>
      <vt:lpstr>Example: Mean Body Temperature</vt:lpstr>
      <vt:lpstr>Key idea: Generate samples that are (a) consistent with the null hypothesis         (b) based on the sample data.</vt:lpstr>
      <vt:lpstr>Randomization Samples</vt:lpstr>
      <vt:lpstr>Randomization Distribution</vt:lpstr>
      <vt:lpstr>Connecting CI’s and Tests</vt:lpstr>
      <vt:lpstr>Fathom Demo: Test &amp; CI</vt:lpstr>
      <vt:lpstr>Intermediate Assessment</vt:lpstr>
      <vt:lpstr>Choosing a Randomization Method</vt:lpstr>
      <vt:lpstr>“Randomization” Samples</vt:lpstr>
      <vt:lpstr>Question </vt:lpstr>
      <vt:lpstr>What about Traditional Methods?</vt:lpstr>
      <vt:lpstr>Transitioning to Traditional Inference</vt:lpstr>
      <vt:lpstr>PowerPoint Presentation</vt:lpstr>
      <vt:lpstr>Toyota Prius – Hybrid Technology</vt:lpstr>
      <vt:lpstr>Question</vt:lpstr>
      <vt:lpstr>QUIZ </vt:lpstr>
      <vt:lpstr>What about Technology?</vt:lpstr>
      <vt:lpstr>Possible Technology Options</vt:lpstr>
      <vt:lpstr>What about Assessment?</vt:lpstr>
      <vt:lpstr>An Actual Assessment</vt:lpstr>
      <vt:lpstr>Support Materials? </vt:lpstr>
      <vt:lpstr>Example: CI for Weight Gain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171</cp:revision>
  <cp:lastPrinted>2011-05-19T14:48:38Z</cp:lastPrinted>
  <dcterms:created xsi:type="dcterms:W3CDTF">2010-10-14T16:11:16Z</dcterms:created>
  <dcterms:modified xsi:type="dcterms:W3CDTF">2011-05-20T18:41:09Z</dcterms:modified>
</cp:coreProperties>
</file>