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43" r:id="rId3"/>
    <p:sldId id="344" r:id="rId4"/>
    <p:sldId id="338" r:id="rId5"/>
    <p:sldId id="337" r:id="rId6"/>
    <p:sldId id="339" r:id="rId7"/>
    <p:sldId id="340" r:id="rId8"/>
    <p:sldId id="341" r:id="rId9"/>
    <p:sldId id="342" r:id="rId10"/>
    <p:sldId id="345" r:id="rId11"/>
    <p:sldId id="346" r:id="rId12"/>
    <p:sldId id="347" r:id="rId13"/>
    <p:sldId id="604" r:id="rId14"/>
    <p:sldId id="605" r:id="rId15"/>
    <p:sldId id="606" r:id="rId16"/>
    <p:sldId id="607" r:id="rId17"/>
    <p:sldId id="612" r:id="rId18"/>
    <p:sldId id="613" r:id="rId19"/>
    <p:sldId id="614" r:id="rId20"/>
    <p:sldId id="608" r:id="rId21"/>
    <p:sldId id="609" r:id="rId22"/>
    <p:sldId id="610" r:id="rId23"/>
    <p:sldId id="611" r:id="rId24"/>
    <p:sldId id="615" r:id="rId25"/>
    <p:sldId id="332" r:id="rId2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494" autoAdjust="0"/>
  </p:normalViewPr>
  <p:slideViewPr>
    <p:cSldViewPr>
      <p:cViewPr varScale="1">
        <p:scale>
          <a:sx n="78" d="100"/>
          <a:sy n="78" d="100"/>
        </p:scale>
        <p:origin x="754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r">
              <a:defRPr sz="13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60375" y="722313"/>
            <a:ext cx="6394450" cy="3597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46" tIns="47823" rIns="95646" bIns="478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1"/>
          </a:xfrm>
          <a:prstGeom prst="rect">
            <a:avLst/>
          </a:prstGeom>
        </p:spPr>
        <p:txBody>
          <a:bodyPr vert="horz" lIns="95646" tIns="47823" rIns="95646" bIns="478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1"/>
          </a:xfrm>
          <a:prstGeom prst="rect">
            <a:avLst/>
          </a:prstGeom>
        </p:spPr>
        <p:txBody>
          <a:bodyPr vert="horz" lIns="95646" tIns="47823" rIns="95646" bIns="47823" rtlCol="0" anchor="b"/>
          <a:lstStyle>
            <a:lvl1pPr algn="r">
              <a:defRPr sz="13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23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0375" y="722313"/>
            <a:ext cx="6394450" cy="35972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66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800000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914400" rtl="0" eaLnBrk="1" latinLnBrk="0" hangingPunct="1">
        <a:spcBef>
          <a:spcPts val="0"/>
        </a:spcBef>
        <a:spcAft>
          <a:spcPts val="180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0.png"/><Relationship Id="rId4" Type="http://schemas.openxmlformats.org/officeDocument/2006/relationships/image" Target="../media/image12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3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k5stat.com/statkey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png"/><Relationship Id="rId2" Type="http://schemas.openxmlformats.org/officeDocument/2006/relationships/image" Target="../media/image13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png"/><Relationship Id="rId2" Type="http://schemas.openxmlformats.org/officeDocument/2006/relationships/image" Target="../media/image13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3.png"/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4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9.png"/><Relationship Id="rId5" Type="http://schemas.openxmlformats.org/officeDocument/2006/relationships/image" Target="../media/image148.png"/><Relationship Id="rId4" Type="http://schemas.openxmlformats.org/officeDocument/2006/relationships/image" Target="../media/image14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3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4.png"/><Relationship Id="rId2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5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lock@stlawu.edu" TargetMode="External"/><Relationship Id="rId2" Type="http://schemas.openxmlformats.org/officeDocument/2006/relationships/hyperlink" Target="mailto:plock@stlawu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lock5stat.com" TargetMode="External"/><Relationship Id="rId4" Type="http://schemas.openxmlformats.org/officeDocument/2006/relationships/hyperlink" Target="mailto:klm47@psu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26.png"/><Relationship Id="rId3" Type="http://schemas.openxmlformats.org/officeDocument/2006/relationships/image" Target="../media/image4.png"/><Relationship Id="rId21" Type="http://schemas.openxmlformats.org/officeDocument/2006/relationships/image" Target="../media/image21.png"/><Relationship Id="rId7" Type="http://schemas.openxmlformats.org/officeDocument/2006/relationships/image" Target="../media/image8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25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8.png"/><Relationship Id="rId24" Type="http://schemas.openxmlformats.org/officeDocument/2006/relationships/image" Target="../media/image24.png"/><Relationship Id="rId5" Type="http://schemas.openxmlformats.org/officeDocument/2006/relationships/image" Target="../media/image6.png"/><Relationship Id="rId15" Type="http://schemas.openxmlformats.org/officeDocument/2006/relationships/image" Target="../media/image31.png"/><Relationship Id="rId23" Type="http://schemas.openxmlformats.org/officeDocument/2006/relationships/image" Target="../media/image23.png"/><Relationship Id="rId10" Type="http://schemas.openxmlformats.org/officeDocument/2006/relationships/image" Target="../media/image11.png"/><Relationship Id="rId19" Type="http://schemas.openxmlformats.org/officeDocument/2006/relationships/image" Target="../media/image3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41.png"/><Relationship Id="rId39" Type="http://schemas.openxmlformats.org/officeDocument/2006/relationships/image" Target="../media/image54.png"/><Relationship Id="rId3" Type="http://schemas.openxmlformats.org/officeDocument/2006/relationships/image" Target="../media/image4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42" Type="http://schemas.openxmlformats.org/officeDocument/2006/relationships/image" Target="../media/image57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53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41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55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46.png"/><Relationship Id="rId44" Type="http://schemas.openxmlformats.org/officeDocument/2006/relationships/image" Target="../media/image59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5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66.png"/><Relationship Id="rId39" Type="http://schemas.openxmlformats.org/officeDocument/2006/relationships/image" Target="../media/image79.png"/><Relationship Id="rId3" Type="http://schemas.openxmlformats.org/officeDocument/2006/relationships/image" Target="../media/image4.png"/><Relationship Id="rId21" Type="http://schemas.openxmlformats.org/officeDocument/2006/relationships/image" Target="../media/image61.png"/><Relationship Id="rId34" Type="http://schemas.openxmlformats.org/officeDocument/2006/relationships/image" Target="../media/image74.png"/><Relationship Id="rId42" Type="http://schemas.openxmlformats.org/officeDocument/2006/relationships/image" Target="../media/image82.png"/><Relationship Id="rId7" Type="http://schemas.openxmlformats.org/officeDocument/2006/relationships/image" Target="../media/image8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65.png"/><Relationship Id="rId33" Type="http://schemas.openxmlformats.org/officeDocument/2006/relationships/image" Target="../media/image73.png"/><Relationship Id="rId38" Type="http://schemas.openxmlformats.org/officeDocument/2006/relationships/image" Target="../media/image7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60.png"/><Relationship Id="rId29" Type="http://schemas.openxmlformats.org/officeDocument/2006/relationships/image" Target="../media/image69.png"/><Relationship Id="rId41" Type="http://schemas.openxmlformats.org/officeDocument/2006/relationships/image" Target="../media/image8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8.png"/><Relationship Id="rId24" Type="http://schemas.openxmlformats.org/officeDocument/2006/relationships/image" Target="../media/image64.png"/><Relationship Id="rId32" Type="http://schemas.openxmlformats.org/officeDocument/2006/relationships/image" Target="../media/image72.png"/><Relationship Id="rId37" Type="http://schemas.openxmlformats.org/officeDocument/2006/relationships/image" Target="../media/image77.png"/><Relationship Id="rId40" Type="http://schemas.openxmlformats.org/officeDocument/2006/relationships/image" Target="../media/image80.png"/><Relationship Id="rId45" Type="http://schemas.openxmlformats.org/officeDocument/2006/relationships/image" Target="../media/image85.png"/><Relationship Id="rId5" Type="http://schemas.openxmlformats.org/officeDocument/2006/relationships/image" Target="../media/image6.png"/><Relationship Id="rId15" Type="http://schemas.openxmlformats.org/officeDocument/2006/relationships/image" Target="../media/image31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36" Type="http://schemas.openxmlformats.org/officeDocument/2006/relationships/image" Target="../media/image76.png"/><Relationship Id="rId10" Type="http://schemas.openxmlformats.org/officeDocument/2006/relationships/image" Target="../media/image11.png"/><Relationship Id="rId19" Type="http://schemas.openxmlformats.org/officeDocument/2006/relationships/image" Target="../media/image34.png"/><Relationship Id="rId31" Type="http://schemas.openxmlformats.org/officeDocument/2006/relationships/image" Target="../media/image71.png"/><Relationship Id="rId44" Type="http://schemas.openxmlformats.org/officeDocument/2006/relationships/image" Target="../media/image8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43" Type="http://schemas.openxmlformats.org/officeDocument/2006/relationships/image" Target="../media/image83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41.png"/><Relationship Id="rId39" Type="http://schemas.openxmlformats.org/officeDocument/2006/relationships/image" Target="../media/image87.png"/><Relationship Id="rId3" Type="http://schemas.openxmlformats.org/officeDocument/2006/relationships/image" Target="../media/image4.png"/><Relationship Id="rId21" Type="http://schemas.openxmlformats.org/officeDocument/2006/relationships/image" Target="../media/image36.png"/><Relationship Id="rId34" Type="http://schemas.openxmlformats.org/officeDocument/2006/relationships/image" Target="../media/image49.png"/><Relationship Id="rId42" Type="http://schemas.openxmlformats.org/officeDocument/2006/relationships/image" Target="../media/image90.png"/><Relationship Id="rId47" Type="http://schemas.openxmlformats.org/officeDocument/2006/relationships/image" Target="../media/image95.png"/><Relationship Id="rId50" Type="http://schemas.openxmlformats.org/officeDocument/2006/relationships/image" Target="../media/image98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40.png"/><Relationship Id="rId33" Type="http://schemas.openxmlformats.org/officeDocument/2006/relationships/image" Target="../media/image48.png"/><Relationship Id="rId38" Type="http://schemas.openxmlformats.org/officeDocument/2006/relationships/image" Target="../media/image86.png"/><Relationship Id="rId46" Type="http://schemas.openxmlformats.org/officeDocument/2006/relationships/image" Target="../media/image94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35.png"/><Relationship Id="rId29" Type="http://schemas.openxmlformats.org/officeDocument/2006/relationships/image" Target="../media/image44.png"/><Relationship Id="rId41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39.png"/><Relationship Id="rId32" Type="http://schemas.openxmlformats.org/officeDocument/2006/relationships/image" Target="../media/image47.png"/><Relationship Id="rId37" Type="http://schemas.openxmlformats.org/officeDocument/2006/relationships/image" Target="../media/image52.png"/><Relationship Id="rId40" Type="http://schemas.openxmlformats.org/officeDocument/2006/relationships/image" Target="../media/image88.png"/><Relationship Id="rId45" Type="http://schemas.openxmlformats.org/officeDocument/2006/relationships/image" Target="../media/image93.png"/><Relationship Id="rId53" Type="http://schemas.openxmlformats.org/officeDocument/2006/relationships/image" Target="../media/image101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38.png"/><Relationship Id="rId28" Type="http://schemas.openxmlformats.org/officeDocument/2006/relationships/image" Target="../media/image43.png"/><Relationship Id="rId36" Type="http://schemas.openxmlformats.org/officeDocument/2006/relationships/image" Target="../media/image51.png"/><Relationship Id="rId49" Type="http://schemas.openxmlformats.org/officeDocument/2006/relationships/image" Target="../media/image97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46.png"/><Relationship Id="rId44" Type="http://schemas.openxmlformats.org/officeDocument/2006/relationships/image" Target="../media/image92.png"/><Relationship Id="rId52" Type="http://schemas.openxmlformats.org/officeDocument/2006/relationships/image" Target="../media/image100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37.png"/><Relationship Id="rId27" Type="http://schemas.openxmlformats.org/officeDocument/2006/relationships/image" Target="../media/image42.png"/><Relationship Id="rId30" Type="http://schemas.openxmlformats.org/officeDocument/2006/relationships/image" Target="../media/image45.png"/><Relationship Id="rId35" Type="http://schemas.openxmlformats.org/officeDocument/2006/relationships/image" Target="../media/image50.png"/><Relationship Id="rId43" Type="http://schemas.openxmlformats.org/officeDocument/2006/relationships/image" Target="../media/image91.png"/><Relationship Id="rId48" Type="http://schemas.openxmlformats.org/officeDocument/2006/relationships/image" Target="../media/image96.png"/><Relationship Id="rId8" Type="http://schemas.openxmlformats.org/officeDocument/2006/relationships/image" Target="../media/image9.png"/><Relationship Id="rId51" Type="http://schemas.openxmlformats.org/officeDocument/2006/relationships/image" Target="../media/image9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0.png"/><Relationship Id="rId18" Type="http://schemas.openxmlformats.org/officeDocument/2006/relationships/image" Target="../media/image33.png"/><Relationship Id="rId26" Type="http://schemas.openxmlformats.org/officeDocument/2006/relationships/image" Target="../media/image66.png"/><Relationship Id="rId39" Type="http://schemas.openxmlformats.org/officeDocument/2006/relationships/image" Target="../media/image103.png"/><Relationship Id="rId21" Type="http://schemas.openxmlformats.org/officeDocument/2006/relationships/image" Target="../media/image61.png"/><Relationship Id="rId34" Type="http://schemas.openxmlformats.org/officeDocument/2006/relationships/image" Target="../media/image74.png"/><Relationship Id="rId42" Type="http://schemas.openxmlformats.org/officeDocument/2006/relationships/image" Target="../media/image106.png"/><Relationship Id="rId47" Type="http://schemas.openxmlformats.org/officeDocument/2006/relationships/image" Target="../media/image111.png"/><Relationship Id="rId50" Type="http://schemas.openxmlformats.org/officeDocument/2006/relationships/image" Target="../media/image114.png"/><Relationship Id="rId55" Type="http://schemas.openxmlformats.org/officeDocument/2006/relationships/image" Target="../media/image119.png"/><Relationship Id="rId63" Type="http://schemas.openxmlformats.org/officeDocument/2006/relationships/image" Target="../media/image127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60.png"/><Relationship Id="rId29" Type="http://schemas.openxmlformats.org/officeDocument/2006/relationships/image" Target="../media/image69.png"/><Relationship Id="rId41" Type="http://schemas.openxmlformats.org/officeDocument/2006/relationships/image" Target="../media/image105.png"/><Relationship Id="rId54" Type="http://schemas.openxmlformats.org/officeDocument/2006/relationships/image" Target="../media/image118.png"/><Relationship Id="rId62" Type="http://schemas.openxmlformats.org/officeDocument/2006/relationships/image" Target="../media/image1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8.png"/><Relationship Id="rId24" Type="http://schemas.openxmlformats.org/officeDocument/2006/relationships/image" Target="../media/image64.png"/><Relationship Id="rId32" Type="http://schemas.openxmlformats.org/officeDocument/2006/relationships/image" Target="../media/image72.png"/><Relationship Id="rId37" Type="http://schemas.openxmlformats.org/officeDocument/2006/relationships/image" Target="../media/image77.png"/><Relationship Id="rId40" Type="http://schemas.openxmlformats.org/officeDocument/2006/relationships/image" Target="../media/image104.png"/><Relationship Id="rId45" Type="http://schemas.openxmlformats.org/officeDocument/2006/relationships/image" Target="../media/image109.png"/><Relationship Id="rId53" Type="http://schemas.openxmlformats.org/officeDocument/2006/relationships/image" Target="../media/image117.png"/><Relationship Id="rId58" Type="http://schemas.openxmlformats.org/officeDocument/2006/relationships/image" Target="../media/image122.png"/><Relationship Id="rId5" Type="http://schemas.openxmlformats.org/officeDocument/2006/relationships/image" Target="../media/image6.png"/><Relationship Id="rId15" Type="http://schemas.openxmlformats.org/officeDocument/2006/relationships/image" Target="../media/image31.png"/><Relationship Id="rId23" Type="http://schemas.openxmlformats.org/officeDocument/2006/relationships/image" Target="../media/image63.png"/><Relationship Id="rId28" Type="http://schemas.openxmlformats.org/officeDocument/2006/relationships/image" Target="../media/image68.png"/><Relationship Id="rId36" Type="http://schemas.openxmlformats.org/officeDocument/2006/relationships/image" Target="../media/image76.png"/><Relationship Id="rId49" Type="http://schemas.openxmlformats.org/officeDocument/2006/relationships/image" Target="../media/image113.png"/><Relationship Id="rId57" Type="http://schemas.openxmlformats.org/officeDocument/2006/relationships/image" Target="../media/image121.png"/><Relationship Id="rId61" Type="http://schemas.openxmlformats.org/officeDocument/2006/relationships/image" Target="../media/image125.png"/><Relationship Id="rId10" Type="http://schemas.openxmlformats.org/officeDocument/2006/relationships/image" Target="../media/image11.png"/><Relationship Id="rId19" Type="http://schemas.openxmlformats.org/officeDocument/2006/relationships/image" Target="../media/image34.png"/><Relationship Id="rId31" Type="http://schemas.openxmlformats.org/officeDocument/2006/relationships/image" Target="../media/image71.png"/><Relationship Id="rId44" Type="http://schemas.openxmlformats.org/officeDocument/2006/relationships/image" Target="../media/image108.png"/><Relationship Id="rId52" Type="http://schemas.openxmlformats.org/officeDocument/2006/relationships/image" Target="../media/image116.png"/><Relationship Id="rId60" Type="http://schemas.openxmlformats.org/officeDocument/2006/relationships/image" Target="../media/image124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62.png"/><Relationship Id="rId27" Type="http://schemas.openxmlformats.org/officeDocument/2006/relationships/image" Target="../media/image67.png"/><Relationship Id="rId30" Type="http://schemas.openxmlformats.org/officeDocument/2006/relationships/image" Target="../media/image70.png"/><Relationship Id="rId35" Type="http://schemas.openxmlformats.org/officeDocument/2006/relationships/image" Target="../media/image75.png"/><Relationship Id="rId43" Type="http://schemas.openxmlformats.org/officeDocument/2006/relationships/image" Target="../media/image107.png"/><Relationship Id="rId48" Type="http://schemas.openxmlformats.org/officeDocument/2006/relationships/image" Target="../media/image112.png"/><Relationship Id="rId56" Type="http://schemas.openxmlformats.org/officeDocument/2006/relationships/image" Target="../media/image120.png"/><Relationship Id="rId8" Type="http://schemas.openxmlformats.org/officeDocument/2006/relationships/image" Target="../media/image9.png"/><Relationship Id="rId51" Type="http://schemas.openxmlformats.org/officeDocument/2006/relationships/image" Target="../media/image115.png"/><Relationship Id="rId3" Type="http://schemas.openxmlformats.org/officeDocument/2006/relationships/image" Target="../media/image4.png"/><Relationship Id="rId12" Type="http://schemas.openxmlformats.org/officeDocument/2006/relationships/image" Target="../media/image29.png"/><Relationship Id="rId17" Type="http://schemas.openxmlformats.org/officeDocument/2006/relationships/image" Target="../media/image32.png"/><Relationship Id="rId25" Type="http://schemas.openxmlformats.org/officeDocument/2006/relationships/image" Target="../media/image65.png"/><Relationship Id="rId33" Type="http://schemas.openxmlformats.org/officeDocument/2006/relationships/image" Target="../media/image73.png"/><Relationship Id="rId38" Type="http://schemas.openxmlformats.org/officeDocument/2006/relationships/image" Target="../media/image102.png"/><Relationship Id="rId46" Type="http://schemas.openxmlformats.org/officeDocument/2006/relationships/image" Target="../media/image110.png"/><Relationship Id="rId59" Type="http://schemas.openxmlformats.org/officeDocument/2006/relationships/image" Target="../media/image1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609601"/>
            <a:ext cx="6934200" cy="2914651"/>
          </a:xfrm>
          <a:solidFill>
            <a:srgbClr val="FFFF99"/>
          </a:solidFill>
          <a:ln w="41275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Randomization Tests - Beyond One/Two Sample Means &amp; Proportions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962400"/>
            <a:ext cx="8382000" cy="26670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Lock, St. Lawrence University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Robin Lock, St. Lawrence University</a:t>
            </a: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Kari Lock Morgan, Penn State </a:t>
            </a:r>
          </a:p>
          <a:p>
            <a:endParaRPr lang="en-US" sz="2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USCOTS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443F2-407C-4594-A03C-0F67FC4B3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971275-AF29-4AD7-B33E-20A29D264FC5}"/>
              </a:ext>
            </a:extLst>
          </p:cNvPr>
          <p:cNvSpPr txBox="1"/>
          <p:nvPr/>
        </p:nvSpPr>
        <p:spPr>
          <a:xfrm>
            <a:off x="1981200" y="1148081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We can scramble to simulate samples under a null of “no relationship”. What statistic should we compute for each sample?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7E0D4EA-B274-40EE-8CC9-71123D4C1389}"/>
              </a:ext>
            </a:extLst>
          </p:cNvPr>
          <p:cNvSpPr txBox="1"/>
          <p:nvPr/>
        </p:nvSpPr>
        <p:spPr>
          <a:xfrm>
            <a:off x="1981200" y="2819401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Chi-square for Association: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2926C-8069-4922-9150-CFE0393A67F3}"/>
                  </a:ext>
                </a:extLst>
              </p:cNvPr>
              <p:cNvSpPr txBox="1"/>
              <p:nvPr/>
            </p:nvSpPr>
            <p:spPr>
              <a:xfrm>
                <a:off x="4267200" y="2781729"/>
                <a:ext cx="5524500" cy="102944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=∑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𝑜𝑏𝑠𝑒𝑟𝑣𝑒𝑑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𝑒𝑥𝑝𝑒𝑐𝑡𝑒𝑑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𝑒𝑥𝑝𝑒𝑐𝑡𝑒𝑑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EA2926C-8069-4922-9150-CFE0393A6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2781729"/>
                <a:ext cx="5524500" cy="102944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78D0759-EB94-4368-96EF-AC783D88CAE5}"/>
              </a:ext>
            </a:extLst>
          </p:cNvPr>
          <p:cNvSpPr txBox="1"/>
          <p:nvPr/>
        </p:nvSpPr>
        <p:spPr>
          <a:xfrm>
            <a:off x="1981200" y="4324927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Means: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F3EDC5-977E-4FAB-8D56-E8EF00B791B9}"/>
                  </a:ext>
                </a:extLst>
              </p:cNvPr>
              <p:cNvSpPr txBox="1"/>
              <p:nvPr/>
            </p:nvSpPr>
            <p:spPr>
              <a:xfrm>
                <a:off x="4104640" y="4287254"/>
                <a:ext cx="4871720" cy="103246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𝑀𝑆𝐺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F3EDC5-977E-4FAB-8D56-E8EF00B79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640" y="4287254"/>
                <a:ext cx="4871720" cy="10324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1D67B83D-B712-490F-8728-364FB08AE9C1}"/>
              </a:ext>
            </a:extLst>
          </p:cNvPr>
          <p:cNvSpPr txBox="1"/>
          <p:nvPr/>
        </p:nvSpPr>
        <p:spPr>
          <a:xfrm>
            <a:off x="1971040" y="5600273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Regression: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C14A7C-0995-40B2-9113-CD05C45B392A}"/>
                  </a:ext>
                </a:extLst>
              </p:cNvPr>
              <p:cNvSpPr txBox="1"/>
              <p:nvPr/>
            </p:nvSpPr>
            <p:spPr>
              <a:xfrm>
                <a:off x="3995420" y="5590174"/>
                <a:ext cx="5090160" cy="1032462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𝑀𝑆𝑀𝑜𝑑𝑒𝑙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58C14A7C-0995-40B2-9113-CD05C45B3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420" y="5590174"/>
                <a:ext cx="5090160" cy="10324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E71D328F-61B6-4C44-AD49-6070DF10CCA8}"/>
              </a:ext>
            </a:extLst>
          </p:cNvPr>
          <p:cNvSpPr txBox="1"/>
          <p:nvPr/>
        </p:nvSpPr>
        <p:spPr>
          <a:xfrm>
            <a:off x="8839200" y="3992129"/>
            <a:ext cx="1676400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Let technology take care of calculations</a:t>
            </a:r>
          </a:p>
        </p:txBody>
      </p:sp>
    </p:spTree>
    <p:extLst>
      <p:ext uri="{BB962C8B-B14F-4D97-AF65-F5344CB8AC3E}">
        <p14:creationId xmlns:p14="http://schemas.microsoft.com/office/powerpoint/2010/main" val="4261684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/>
      <p:bldP spid="8" grpId="0" animBg="1"/>
      <p:bldP spid="9" grpId="0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8E5E-CE14-474B-AB16-F90E9F6E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#1: Which Award?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BA5CA3-044C-4F8D-9D63-33BB26C244F0}"/>
              </a:ext>
            </a:extLst>
          </p:cNvPr>
          <p:cNvSpPr txBox="1"/>
          <p:nvPr/>
        </p:nvSpPr>
        <p:spPr>
          <a:xfrm>
            <a:off x="1905000" y="1143001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could win an Olympic Gold Medal, Academy Award, or Nobel Prize, which would you choose?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C59CAD-083C-47FD-BB10-C2198493DC65}"/>
              </a:ext>
            </a:extLst>
          </p:cNvPr>
          <p:cNvSpPr txBox="1"/>
          <p:nvPr/>
        </p:nvSpPr>
        <p:spPr>
          <a:xfrm>
            <a:off x="1905000" y="2182587"/>
            <a:ext cx="8077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Do think the distributions will differ between male and female students?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94CA69-17D5-41DB-BE59-2211CAD3B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695549"/>
              </p:ext>
            </p:extLst>
          </p:nvPr>
        </p:nvGraphicFramePr>
        <p:xfrm>
          <a:off x="2636520" y="3429000"/>
          <a:ext cx="7543800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121937815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538546927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104056332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940620279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7450187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Olympic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Academy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Nobel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8931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6414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Female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 73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298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182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n=362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109973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35300564-AADD-4DF9-B14E-563F431627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49321"/>
              </p:ext>
            </p:extLst>
          </p:nvPr>
        </p:nvGraphicFramePr>
        <p:xfrm>
          <a:off x="4145280" y="3886200"/>
          <a:ext cx="452628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760">
                  <a:extLst>
                    <a:ext uri="{9D8B030D-6E8A-4147-A177-3AD203B41FA5}">
                      <a16:colId xmlns:a16="http://schemas.microsoft.com/office/drawing/2014/main" val="136642592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100102571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397453924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(97.0)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(16.5)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(79.4)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67148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  (85.0)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(14.5)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solidFill>
                            <a:schemeClr val="tx2"/>
                          </a:solidFill>
                        </a:rPr>
                        <a:t>(69.6)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311073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0D0BD-682D-4911-9BAE-5413CE0A291D}"/>
                  </a:ext>
                </a:extLst>
              </p:cNvPr>
              <p:cNvSpPr txBox="1"/>
              <p:nvPr/>
            </p:nvSpPr>
            <p:spPr>
              <a:xfrm>
                <a:off x="2819400" y="5791200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=8.24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250D0BD-682D-4911-9BAE-5413CE0A2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791200"/>
                <a:ext cx="21336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4F46388A-C9E8-44C9-A8C1-A663F8FA1040}"/>
              </a:ext>
            </a:extLst>
          </p:cNvPr>
          <p:cNvSpPr txBox="1"/>
          <p:nvPr/>
        </p:nvSpPr>
        <p:spPr>
          <a:xfrm>
            <a:off x="5486400" y="579120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Is that an unusually large value? </a:t>
            </a:r>
          </a:p>
        </p:txBody>
      </p:sp>
    </p:spTree>
    <p:extLst>
      <p:ext uri="{BB962C8B-B14F-4D97-AF65-F5344CB8AC3E}">
        <p14:creationId xmlns:p14="http://schemas.microsoft.com/office/powerpoint/2010/main" val="499857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Awards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/>
              <p:nvPr/>
            </p:nvSpPr>
            <p:spPr>
              <a:xfrm>
                <a:off x="2057400" y="1371600"/>
                <a:ext cx="7620000" cy="357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Shuffle 362 cards (193 male, 169 female)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Randomly deal 182 cards to Olympic, 31 to Academy, and the remaining 149 to Nobel.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Find the two-way table (Sex x Award) and 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800" dirty="0"/>
                  <a:t>.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Repeat 1,000’s of times to get a distribution under the null. 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1371600"/>
                <a:ext cx="7620000" cy="3570208"/>
              </a:xfrm>
              <a:prstGeom prst="rect">
                <a:avLst/>
              </a:prstGeom>
              <a:blipFill>
                <a:blip r:embed="rId2"/>
                <a:stretch>
                  <a:fillRect l="-1440" t="-1536" b="-3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ADADCDA2-BBD0-45A8-B862-5C41F997555A}"/>
              </a:ext>
            </a:extLst>
          </p:cNvPr>
          <p:cNvSpPr txBox="1"/>
          <p:nvPr/>
        </p:nvSpPr>
        <p:spPr>
          <a:xfrm>
            <a:off x="4876800" y="4700155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/>
              <a:t>Time for technology…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5247620"/>
            <a:ext cx="2405728" cy="9667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40D73BD-4009-45FC-A9F2-8C0FE9089AB7}"/>
              </a:ext>
            </a:extLst>
          </p:cNvPr>
          <p:cNvSpPr txBox="1"/>
          <p:nvPr/>
        </p:nvSpPr>
        <p:spPr>
          <a:xfrm>
            <a:off x="5860473" y="6214408"/>
            <a:ext cx="43503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http://lock5stat.com/statkey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7797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9EC866B-7AE2-465D-8DAE-504B0B7D3D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391" y="1447801"/>
            <a:ext cx="9144000" cy="50392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BF5DCA0-D517-44D4-AFBD-F3B8FB62C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1991" y="228601"/>
            <a:ext cx="5486400" cy="4072259"/>
          </a:xfrm>
          <a:prstGeom prst="rect">
            <a:avLst/>
          </a:prstGeom>
          <a:ln>
            <a:solidFill>
              <a:schemeClr val="tx1"/>
            </a:solidFill>
          </a:ln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/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𝑑𝑓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blipFill>
                <a:blip r:embed="rId4"/>
                <a:stretch>
                  <a:fillRect l="-2500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82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18E5E-CE14-474B-AB16-F90E9F6E6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#2: Sandwich Ants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45A017E-01B6-49B3-A693-024D714EC03D}"/>
              </a:ext>
            </a:extLst>
          </p:cNvPr>
          <p:cNvSpPr txBox="1"/>
          <p:nvPr/>
        </p:nvSpPr>
        <p:spPr>
          <a:xfrm>
            <a:off x="1752600" y="1077487"/>
            <a:ext cx="822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>
                <a:solidFill>
                  <a:prstClr val="black"/>
                </a:solidFill>
                <a:cs typeface="Times New Roman" pitchFamily="18" charset="0"/>
              </a:rPr>
              <a:t>Experiment</a:t>
            </a:r>
            <a:r>
              <a:rPr lang="en-US" sz="2800" dirty="0">
                <a:solidFill>
                  <a:prstClr val="black"/>
                </a:solidFill>
                <a:cs typeface="Times New Roman" pitchFamily="18" charset="0"/>
              </a:rPr>
              <a:t>: </a:t>
            </a:r>
          </a:p>
          <a:p>
            <a:r>
              <a:rPr lang="en-US" sz="2800" dirty="0">
                <a:solidFill>
                  <a:prstClr val="black"/>
                </a:solidFill>
                <a:cs typeface="Times New Roman" pitchFamily="18" charset="0"/>
              </a:rPr>
              <a:t>Place pieces of sandwich on the ground, count how many ants are attracted.  Does it depend on filling? 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7E5B9DC4-B453-4C04-B871-7DFEE7DD0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469855"/>
            <a:ext cx="6400800" cy="31789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23875EE3-C219-4F54-8505-96B4C23B0DF0}"/>
              </a:ext>
            </a:extLst>
          </p:cNvPr>
          <p:cNvSpPr txBox="1"/>
          <p:nvPr/>
        </p:nvSpPr>
        <p:spPr>
          <a:xfrm>
            <a:off x="1981200" y="5867401"/>
            <a:ext cx="815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err="1"/>
              <a:t>Favourite</a:t>
            </a:r>
            <a:r>
              <a:rPr lang="en-US" sz="2000" i="1" dirty="0"/>
              <a:t> Experiments: An Addendum to What is the Use of Experiments Conducted by Statistics Students?  Margaret </a:t>
            </a:r>
            <a:r>
              <a:rPr lang="en-US" sz="2000" i="1" dirty="0" err="1"/>
              <a:t>Mackisack</a:t>
            </a:r>
            <a:r>
              <a:rPr lang="en-US" sz="2000" i="1" dirty="0"/>
              <a:t>   </a:t>
            </a:r>
          </a:p>
          <a:p>
            <a:pPr algn="ctr"/>
            <a:r>
              <a:rPr lang="en-US" sz="2000" i="1" dirty="0"/>
              <a:t>http://www.amstat.org/publications/jse/v2n1/mackisack.supp.html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2942D7C-5054-4B74-83AB-13353FAA2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1" y="2535551"/>
            <a:ext cx="7016397" cy="3047526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B52BD96F-49DD-449E-9500-7D3B5DA9D7E9}"/>
              </a:ext>
            </a:extLst>
          </p:cNvPr>
          <p:cNvSpPr/>
          <p:nvPr/>
        </p:nvSpPr>
        <p:spPr>
          <a:xfrm>
            <a:off x="7772400" y="3118077"/>
            <a:ext cx="1371600" cy="1530123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209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Ants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F263B-8DCD-4B07-B55B-F1C9C20CE047}"/>
              </a:ext>
            </a:extLst>
          </p:cNvPr>
          <p:cNvSpPr txBox="1"/>
          <p:nvPr/>
        </p:nvSpPr>
        <p:spPr>
          <a:xfrm>
            <a:off x="2057400" y="1371600"/>
            <a:ext cx="815339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Write the 24 ant counts on cards.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Shuffle and deal 8 cards to each sandwich type.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Construct the ANOVA table and find the F-statistic.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Repeat 1,000’s of times to get a distribution under the null.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3886200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0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3C3BDD-D8C6-4AD2-BAFD-DEF46F5502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1" y="828676"/>
            <a:ext cx="8543925" cy="60293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35F2DD2-EBC5-4481-8205-153FFEBE6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3145"/>
            <a:ext cx="5257800" cy="382019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/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2,21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blipFill>
                <a:blip r:embed="rId4"/>
                <a:stretch>
                  <a:fillRect l="-2500" t="-5882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9317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519A3-13F5-4769-8611-A294A5C62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#3: Predicting NBA Wins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317F322-0958-47AE-BEDC-607A5DEF67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859973"/>
            <a:ext cx="7772400" cy="47262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7BE6D01-F725-4531-AF8B-577FF69F5AB2}"/>
              </a:ext>
            </a:extLst>
          </p:cNvPr>
          <p:cNvSpPr txBox="1"/>
          <p:nvPr/>
        </p:nvSpPr>
        <p:spPr>
          <a:xfrm>
            <a:off x="1981200" y="1219200"/>
            <a:ext cx="7162800" cy="53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Predictor: </a:t>
            </a:r>
            <a:r>
              <a:rPr lang="en-US" sz="2800" dirty="0" err="1"/>
              <a:t>PtsFor</a:t>
            </a:r>
            <a:r>
              <a:rPr lang="en-US" sz="2800" dirty="0"/>
              <a:t> (Points scored per game)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F90F9F-3A3F-4754-9968-2059CC62098F}"/>
                  </a:ext>
                </a:extLst>
              </p:cNvPr>
              <p:cNvSpPr txBox="1"/>
              <p:nvPr/>
            </p:nvSpPr>
            <p:spPr>
              <a:xfrm>
                <a:off x="3276600" y="2434938"/>
                <a:ext cx="4914900" cy="4715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𝑊𝑖𝑛𝑠</m:t>
                          </m:r>
                        </m:e>
                      </m:acc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=−213.8+2.48⋅</m:t>
                      </m:r>
                      <m:r>
                        <a:rPr lang="en-US" sz="24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𝑃𝑡𝑠𝐹𝑜𝑟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5F90F9F-3A3F-4754-9968-2059CC6209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2434938"/>
                <a:ext cx="4914900" cy="471539"/>
              </a:xfrm>
              <a:prstGeom prst="rect">
                <a:avLst/>
              </a:prstGeom>
              <a:blipFill>
                <a:blip r:embed="rId3"/>
                <a:stretch>
                  <a:fillRect t="-5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09B596B-C2A4-402D-94B3-8D065FB054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1800" y="4002134"/>
            <a:ext cx="3678640" cy="176049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98FD46C0-2A95-492A-B4D6-1CC549F4F6E4}"/>
              </a:ext>
            </a:extLst>
          </p:cNvPr>
          <p:cNvSpPr/>
          <p:nvPr/>
        </p:nvSpPr>
        <p:spPr>
          <a:xfrm>
            <a:off x="9590680" y="4419600"/>
            <a:ext cx="783040" cy="84378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5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NBA Wins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EF263B-8DCD-4B07-B55B-F1C9C20CE047}"/>
              </a:ext>
            </a:extLst>
          </p:cNvPr>
          <p:cNvSpPr txBox="1"/>
          <p:nvPr/>
        </p:nvSpPr>
        <p:spPr>
          <a:xfrm>
            <a:off x="2057400" y="1371600"/>
            <a:ext cx="7620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Put the 30 win values on cards.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Shuffle and deal the cards to assign a number of Wins randomly to each team.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Compute the F-statistic when predicting Wins by </a:t>
            </a:r>
            <a:r>
              <a:rPr lang="en-US" sz="2800" dirty="0" err="1"/>
              <a:t>PtsFor</a:t>
            </a:r>
            <a:r>
              <a:rPr lang="en-US" sz="2800" dirty="0"/>
              <a:t> based on the scrambled sample. 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Repeat 1,000’s of times to get a distribution under the null.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4876800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79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/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𝑑𝑓</m:t>
                        </m:r>
                      </m:sub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bSup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3EF4BEF6-7C56-45A6-9EEF-0F59BDAC0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914400"/>
                <a:ext cx="2438400" cy="450060"/>
              </a:xfrm>
              <a:prstGeom prst="rect">
                <a:avLst/>
              </a:prstGeom>
              <a:blipFill>
                <a:blip r:embed="rId2"/>
                <a:stretch>
                  <a:fillRect l="-2500" t="-2703" b="-16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2953D916-A670-417B-AECA-844D30B16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2182" y="304800"/>
            <a:ext cx="9185819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371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DA0EC-18DB-4397-8526-D61626137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Test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B55197-7A9A-435F-8B9D-F57251F5B577}"/>
              </a:ext>
            </a:extLst>
          </p:cNvPr>
          <p:cNvSpPr txBox="1"/>
          <p:nvPr/>
        </p:nvSpPr>
        <p:spPr>
          <a:xfrm>
            <a:off x="2286000" y="1295401"/>
            <a:ext cx="7924800" cy="5216813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dirty="0"/>
              <a:t>Basic Procedure: 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Calculate a test statistic for the original sample.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Simulate a new (randomization) sample under the null hypothesis.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Calculate the test statistic for the new sample.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Repeat 2 &amp; 3 thousands of times to generate a randomization distribution.</a:t>
            </a:r>
          </a:p>
          <a:p>
            <a:pPr marL="741362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dirty="0"/>
              <a:t>Find a p-value as the proportion of simulated samples that give a test statistic as (or more) extreme as the original sample.</a:t>
            </a:r>
          </a:p>
        </p:txBody>
      </p:sp>
    </p:spTree>
    <p:extLst>
      <p:ext uri="{BB962C8B-B14F-4D97-AF65-F5344CB8AC3E}">
        <p14:creationId xmlns:p14="http://schemas.microsoft.com/office/powerpoint/2010/main" val="16124411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587506A2-B565-4734-B651-20DDEF8F7A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140932"/>
              </p:ext>
            </p:extLst>
          </p:nvPr>
        </p:nvGraphicFramePr>
        <p:xfrm>
          <a:off x="1732935" y="2407920"/>
          <a:ext cx="61722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Rock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Paper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Scissors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 </a:t>
                      </a:r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87FD0AC-3493-4493-9B4D-6AF336CDB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7068" y="0"/>
            <a:ext cx="8810932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</a:t>
            </a:r>
            <a:r>
              <a:rPr lang="en-US" sz="2700" dirty="0"/>
              <a:t>e</a:t>
            </a:r>
            <a:r>
              <a:rPr lang="en-US" dirty="0"/>
              <a:t> #4: Rock, Paper, Scissors</a:t>
            </a:r>
          </a:p>
        </p:txBody>
      </p:sp>
      <p:pic>
        <p:nvPicPr>
          <p:cNvPr id="4" name="Picture 3" descr="Rock paper scissors.jpg">
            <a:extLst>
              <a:ext uri="{FF2B5EF4-FFF2-40B4-BE49-F238E27FC236}">
                <a16:creationId xmlns:a16="http://schemas.microsoft.com/office/drawing/2014/main" id="{D5600FC4-A459-490E-9B75-AA45BA991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2572" y="981321"/>
            <a:ext cx="2406997" cy="1925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5C802F9-BD3A-48A2-B196-EEC3760A99FA}"/>
              </a:ext>
            </a:extLst>
          </p:cNvPr>
          <p:cNvSpPr txBox="1"/>
          <p:nvPr/>
        </p:nvSpPr>
        <p:spPr>
          <a:xfrm>
            <a:off x="1857068" y="1187943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Play best of three games each.</a:t>
            </a:r>
          </a:p>
          <a:p>
            <a:r>
              <a:rPr lang="en-US" sz="3200" dirty="0"/>
              <a:t>Record counts for </a:t>
            </a:r>
            <a:r>
              <a:rPr lang="en-US" sz="3200" i="1" dirty="0"/>
              <a:t>all</a:t>
            </a:r>
            <a:r>
              <a:rPr lang="en-US" sz="3200" dirty="0"/>
              <a:t> choices.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7D5B9C-B7A2-4C38-958A-ACBEF6BDB7BC}"/>
              </a:ext>
            </a:extLst>
          </p:cNvPr>
          <p:cNvSpPr txBox="1"/>
          <p:nvPr/>
        </p:nvSpPr>
        <p:spPr>
          <a:xfrm>
            <a:off x="1732935" y="3773875"/>
            <a:ext cx="891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Let </a:t>
            </a:r>
            <a:r>
              <a:rPr lang="en-US" sz="2800" i="1" dirty="0"/>
              <a:t>p</a:t>
            </a:r>
            <a:r>
              <a:rPr lang="en-US" sz="2800" i="1" baseline="-25000" dirty="0"/>
              <a:t>1</a:t>
            </a:r>
            <a:r>
              <a:rPr lang="en-US" sz="2800" i="1" dirty="0"/>
              <a:t>, p</a:t>
            </a:r>
            <a:r>
              <a:rPr lang="en-US" sz="2800" i="1" baseline="-25000" dirty="0"/>
              <a:t>2</a:t>
            </a:r>
            <a:r>
              <a:rPr lang="en-US" sz="2800" i="1" dirty="0"/>
              <a:t>, p</a:t>
            </a:r>
            <a:r>
              <a:rPr lang="en-US" sz="2800" i="1" baseline="-25000" dirty="0"/>
              <a:t>3</a:t>
            </a:r>
            <a:r>
              <a:rPr lang="en-US" sz="2800" i="1" dirty="0"/>
              <a:t> </a:t>
            </a:r>
            <a:r>
              <a:rPr lang="en-US" sz="2800" dirty="0"/>
              <a:t>be the respective population proportions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53AB98-81A2-454B-9B19-C3227A60AB67}"/>
                  </a:ext>
                </a:extLst>
              </p:cNvPr>
              <p:cNvSpPr txBox="1"/>
              <p:nvPr/>
            </p:nvSpPr>
            <p:spPr>
              <a:xfrm>
                <a:off x="1762432" y="4536276"/>
                <a:ext cx="3781732" cy="954107"/>
              </a:xfrm>
              <a:prstGeom prst="rect">
                <a:avLst/>
              </a:prstGeom>
              <a:solidFill>
                <a:srgbClr val="FFCCFF"/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: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800" dirty="0"/>
                  <a:t>1/3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𝐻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𝑎</m:t>
                          </m:r>
                        </m:sub>
                      </m:sSub>
                      <m:r>
                        <a:rPr lang="en-US" sz="2800" i="1">
                          <a:latin typeface="Cambria Math"/>
                        </a:rPr>
                        <m:t>:</m:t>
                      </m:r>
                      <m:r>
                        <a:rPr lang="en-US" sz="2800" i="1">
                          <a:latin typeface="Cambria Math"/>
                        </a:rPr>
                        <m:t>𝑆𝑜𝑚𝑒</m:t>
                      </m:r>
                      <m:r>
                        <a:rPr lang="en-US" sz="2800" i="1">
                          <a:latin typeface="Cambria Math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800" i="1">
                          <a:latin typeface="Cambria Math"/>
                          <a:ea typeface="Cambria Math"/>
                        </a:rPr>
                        <m:t>≠1/3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053AB98-81A2-454B-9B19-C3227A60A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2432" y="4536276"/>
                <a:ext cx="3781732" cy="954107"/>
              </a:xfrm>
              <a:prstGeom prst="rect">
                <a:avLst/>
              </a:prstGeom>
              <a:blipFill>
                <a:blip r:embed="rId4"/>
                <a:stretch>
                  <a:fillRect t="-57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A34C758-269A-48B1-8F09-8A3AD64C00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98798"/>
              </p:ext>
            </p:extLst>
          </p:nvPr>
        </p:nvGraphicFramePr>
        <p:xfrm>
          <a:off x="1726239" y="2910397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65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  67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3200" dirty="0">
                          <a:solidFill>
                            <a:schemeClr val="tx1"/>
                          </a:solidFill>
                        </a:rPr>
                        <a:t> 84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95A6709-76EB-4E1F-A21F-E0ECAB5B8E5D}"/>
              </a:ext>
            </a:extLst>
          </p:cNvPr>
          <p:cNvSpPr txBox="1"/>
          <p:nvPr/>
        </p:nvSpPr>
        <p:spPr>
          <a:xfrm>
            <a:off x="8153400" y="2921119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/>
              <a:t>n</a:t>
            </a:r>
            <a:r>
              <a:rPr lang="en-US" sz="3200" dirty="0"/>
              <a:t>=216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80D845C6-E0A5-474C-8756-E682BAC2BE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9152640"/>
              </p:ext>
            </p:extLst>
          </p:nvPr>
        </p:nvGraphicFramePr>
        <p:xfrm>
          <a:off x="1719543" y="2906919"/>
          <a:ext cx="6172200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   (72) 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  (72)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tx2"/>
                          </a:solidFill>
                        </a:rPr>
                        <a:t>        (72) 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9C9094-8B9A-4029-B166-032AF4F46782}"/>
                  </a:ext>
                </a:extLst>
              </p:cNvPr>
              <p:cNvSpPr txBox="1"/>
              <p:nvPr/>
            </p:nvSpPr>
            <p:spPr>
              <a:xfrm>
                <a:off x="5668360" y="4565078"/>
                <a:ext cx="4708423" cy="702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solidFill>
                      <a:schemeClr val="tx2"/>
                    </a:solidFill>
                  </a:rPr>
                  <a:t>Expected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sSub>
                      <m:sSub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216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∙</m:t>
                    </m:r>
                    <m:f>
                      <m:fPr>
                        <m:ctrlPr>
                          <a:rPr lang="en-US" sz="2800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fPr>
                      <m:num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800" i="1">
                            <a:solidFill>
                              <a:schemeClr val="tx2"/>
                            </a:solidFill>
                            <a:latin typeface="Cambria Math"/>
                            <a:ea typeface="Cambria Math"/>
                          </a:rPr>
                          <m:t>3</m:t>
                        </m:r>
                      </m:den>
                    </m:f>
                    <m:r>
                      <a:rPr lang="en-US" sz="2800" i="1">
                        <a:solidFill>
                          <a:schemeClr val="tx2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800" i="1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/>
                      </a:rPr>
                      <m:t>72</m:t>
                    </m:r>
                  </m:oMath>
                </a14:m>
                <a:endParaRPr lang="en-US" sz="2800" dirty="0">
                  <a:solidFill>
                    <a:schemeClr val="tx2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99C9094-8B9A-4029-B166-032AF4F467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360" y="4565078"/>
                <a:ext cx="4708423" cy="702885"/>
              </a:xfrm>
              <a:prstGeom prst="rect">
                <a:avLst/>
              </a:prstGeom>
              <a:blipFill>
                <a:blip r:embed="rId5"/>
                <a:stretch>
                  <a:fillRect l="-2720" b="-121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8ACF7-552F-4034-8005-41AB50347F33}"/>
                  </a:ext>
                </a:extLst>
              </p:cNvPr>
              <p:cNvSpPr txBox="1"/>
              <p:nvPr/>
            </p:nvSpPr>
            <p:spPr>
              <a:xfrm>
                <a:off x="2514017" y="5758365"/>
                <a:ext cx="7353237" cy="833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𝜒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65−72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67−72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84</m:t>
                                  </m:r>
                                  <m:r>
                                    <a:rPr lang="en-US" sz="24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  <m:t>72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=3.03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F08ACF7-552F-4034-8005-41AB50347F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017" y="5758365"/>
                <a:ext cx="7353237" cy="83343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6">
            <a:extLst>
              <a:ext uri="{FF2B5EF4-FFF2-40B4-BE49-F238E27FC236}">
                <a16:creationId xmlns:a16="http://schemas.microsoft.com/office/drawing/2014/main" id="{856843F3-0D1D-4DBD-9DF2-EFEC6C250AC2}"/>
              </a:ext>
            </a:extLst>
          </p:cNvPr>
          <p:cNvSpPr/>
          <p:nvPr/>
        </p:nvSpPr>
        <p:spPr>
          <a:xfrm>
            <a:off x="8305800" y="5542766"/>
            <a:ext cx="1143000" cy="1263029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88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12" grpId="0"/>
      <p:bldP spid="15" grpId="0"/>
      <p:bldP spid="16" grpId="0"/>
      <p:bldP spid="1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6F221-8BEF-4D63-9F80-3E519E986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Randomization for RPS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/>
              <p:nvPr/>
            </p:nvSpPr>
            <p:spPr>
              <a:xfrm>
                <a:off x="2057399" y="1371600"/>
                <a:ext cx="8187814" cy="35702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Start with an equal number of Rock, Paper, and Scissor cards.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Sample 216 times </a:t>
                </a:r>
                <a:r>
                  <a:rPr lang="en-US" sz="2800" i="1" dirty="0"/>
                  <a:t>with replacement</a:t>
                </a:r>
                <a:r>
                  <a:rPr lang="en-US" sz="2800" dirty="0"/>
                  <a:t>.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Construct the table of counts and compute a chi-square statistic </a:t>
                </a:r>
              </a:p>
              <a:p>
                <a:pPr marL="457200" indent="-457200"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sz="2800" dirty="0"/>
                  <a:t>Repeat 1000’s of times to get a distribution under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6EF263B-8DCD-4B07-B55B-F1C9C20CE0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399" y="1371600"/>
                <a:ext cx="8187814" cy="3570208"/>
              </a:xfrm>
              <a:prstGeom prst="rect">
                <a:avLst/>
              </a:prstGeom>
              <a:blipFill>
                <a:blip r:embed="rId2"/>
                <a:stretch>
                  <a:fillRect l="-1265" t="-1536" b="-3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8DF87824-0D0E-44A6-8C0E-FF8FE2F849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600" y="5003006"/>
            <a:ext cx="2405728" cy="966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92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/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Theoretical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2,21</m:t>
                        </m:r>
                      </m:sub>
                    </m:sSub>
                  </m:oMath>
                </a14:m>
                <a:endParaRPr lang="en-US" sz="2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783AA410-E502-4286-A274-D28E77FA7D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066801"/>
                <a:ext cx="2438400" cy="413511"/>
              </a:xfrm>
              <a:prstGeom prst="rect">
                <a:avLst/>
              </a:prstGeom>
              <a:blipFill>
                <a:blip r:embed="rId2"/>
                <a:stretch>
                  <a:fillRect l="-2500" t="-5882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E7010CA-AE0F-40B6-88B7-09BDEEE2CF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4417" y="609600"/>
            <a:ext cx="8883166" cy="6172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30E1AA-5C6B-4929-92A4-191F26444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48257" y="76201"/>
            <a:ext cx="5289326" cy="42195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02438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0824-A675-45E2-8C6F-D706BE29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3CBD727-8DDE-4654-ABA4-EBD3AB20E85A}"/>
              </a:ext>
            </a:extLst>
          </p:cNvPr>
          <p:cNvSpPr txBox="1"/>
          <p:nvPr/>
        </p:nvSpPr>
        <p:spPr>
          <a:xfrm>
            <a:off x="1988902" y="1409273"/>
            <a:ext cx="228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Chi-square for Association: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7DD76-73D7-4A4D-BFE9-375AB6288FD8}"/>
                  </a:ext>
                </a:extLst>
              </p:cNvPr>
              <p:cNvSpPr txBox="1"/>
              <p:nvPr/>
            </p:nvSpPr>
            <p:spPr>
              <a:xfrm>
                <a:off x="4274902" y="1371601"/>
                <a:ext cx="5524500" cy="102944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=∑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𝑜𝑏𝑠𝑒𝑟𝑣𝑒𝑑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𝑒𝑥𝑝𝑒𝑐𝑡𝑒𝑑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𝑒𝑥𝑝𝑒𝑐𝑡𝑒𝑑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CE7DD76-73D7-4A4D-BFE9-375AB6288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1371601"/>
                <a:ext cx="5524500" cy="10294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E83CDBA8-4653-42CA-8780-39590E2A9ADC}"/>
              </a:ext>
            </a:extLst>
          </p:cNvPr>
          <p:cNvSpPr txBox="1"/>
          <p:nvPr/>
        </p:nvSpPr>
        <p:spPr>
          <a:xfrm>
            <a:off x="1988902" y="2914799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Means: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E0D813-CAB4-4576-914D-CEFAFE4972DC}"/>
                  </a:ext>
                </a:extLst>
              </p:cNvPr>
              <p:cNvSpPr txBox="1"/>
              <p:nvPr/>
            </p:nvSpPr>
            <p:spPr>
              <a:xfrm>
                <a:off x="4274902" y="2877127"/>
                <a:ext cx="4945298" cy="1029705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𝑀𝑆𝐺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8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AE0D813-CAB4-4576-914D-CEFAFE497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2877127"/>
                <a:ext cx="4945298" cy="10297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2D8219C1-AE80-4D6F-856D-E8E83BBACA11}"/>
              </a:ext>
            </a:extLst>
          </p:cNvPr>
          <p:cNvSpPr txBox="1"/>
          <p:nvPr/>
        </p:nvSpPr>
        <p:spPr>
          <a:xfrm>
            <a:off x="1978742" y="4190145"/>
            <a:ext cx="2133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ANOVA for Regression: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E422A7-7307-439D-A486-EDDCE5941E47}"/>
                  </a:ext>
                </a:extLst>
              </p:cNvPr>
              <p:cNvSpPr txBox="1"/>
              <p:nvPr/>
            </p:nvSpPr>
            <p:spPr>
              <a:xfrm>
                <a:off x="4274902" y="4151928"/>
                <a:ext cx="5326298" cy="1030539"/>
              </a:xfrm>
              <a:prstGeom prst="rect">
                <a:avLst/>
              </a:prstGeom>
              <a:solidFill>
                <a:srgbClr val="FFFF99"/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𝑀𝑆𝑀𝑜𝑑𝑒𝑙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𝑀𝑆𝐸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̅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∑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</m:acc>
                                </m:e>
                              </m:d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3E422A7-7307-439D-A486-EDDCE5941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902" y="4151928"/>
                <a:ext cx="5326298" cy="10305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01074EE1-1804-46C4-9ECE-AA2E73A1E25D}"/>
              </a:ext>
            </a:extLst>
          </p:cNvPr>
          <p:cNvSpPr txBox="1"/>
          <p:nvPr/>
        </p:nvSpPr>
        <p:spPr>
          <a:xfrm>
            <a:off x="2438400" y="5570622"/>
            <a:ext cx="69266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If we were ONLY using randomization, would we still use these?</a:t>
            </a:r>
          </a:p>
        </p:txBody>
      </p:sp>
    </p:spTree>
    <p:extLst>
      <p:ext uri="{BB962C8B-B14F-4D97-AF65-F5344CB8AC3E}">
        <p14:creationId xmlns:p14="http://schemas.microsoft.com/office/powerpoint/2010/main" val="94558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B0824-A675-45E2-8C6F-D706BE29E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Statistic?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187846-F464-45FE-A3D1-ADE4719F611E}"/>
              </a:ext>
            </a:extLst>
          </p:cNvPr>
          <p:cNvSpPr txBox="1"/>
          <p:nvPr/>
        </p:nvSpPr>
        <p:spPr>
          <a:xfrm>
            <a:off x="1905000" y="13716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But </a:t>
            </a:r>
            <a:r>
              <a:rPr lang="en-US" sz="2800" dirty="0" err="1"/>
              <a:t>StatKey</a:t>
            </a:r>
            <a:r>
              <a:rPr lang="en-US" sz="2800" dirty="0"/>
              <a:t> doesn’t do that statistic...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E2329B5-3EAA-4AFE-A26B-CBAE105058D3}"/>
              </a:ext>
            </a:extLst>
          </p:cNvPr>
          <p:cNvSpPr txBox="1"/>
          <p:nvPr/>
        </p:nvSpPr>
        <p:spPr>
          <a:xfrm>
            <a:off x="1986116" y="2143086"/>
            <a:ext cx="8493842" cy="9079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library(mosaic)</a:t>
            </a:r>
          </a:p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rand_dist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=do(5000)*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statistic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i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randomize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(data))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51BD43-1518-4CB5-B66E-5FEAE51C6381}"/>
              </a:ext>
            </a:extLst>
          </p:cNvPr>
          <p:cNvSpPr txBox="1"/>
          <p:nvPr/>
        </p:nvSpPr>
        <p:spPr>
          <a:xfrm>
            <a:off x="1963993" y="3390181"/>
            <a:ext cx="837708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SSqs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=do(5000)*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anova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(sample(y)~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x,data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B3FA09-5EC9-4054-9A2B-16577ABF91ED}"/>
              </a:ext>
            </a:extLst>
          </p:cNvPr>
          <p:cNvSpPr txBox="1"/>
          <p:nvPr/>
        </p:nvSpPr>
        <p:spPr>
          <a:xfrm>
            <a:off x="1991032" y="4191001"/>
            <a:ext cx="8600768" cy="269304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library(infer)</a:t>
            </a:r>
          </a:p>
          <a:p>
            <a:pPr>
              <a:spcAft>
                <a:spcPts val="600"/>
              </a:spcAft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rand_dist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&lt;- data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specify(y ~ x) %&gt;% 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hypothesize(null = "independence")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generate(reps = 10000, type = "permute") %&gt;%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calculate(stat = </a:t>
            </a:r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STATISTIC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9974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3581400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QUESTIONS?</a:t>
            </a:r>
            <a:br>
              <a:rPr lang="en-US" dirty="0"/>
            </a:br>
            <a:endParaRPr lang="en-US" sz="32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057400" y="3733801"/>
            <a:ext cx="8229600" cy="2743200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Patti Frazer Lock: </a:t>
            </a:r>
            <a:r>
              <a:rPr lang="en-US" dirty="0">
                <a:hlinkClick r:id="rId2"/>
              </a:rPr>
              <a:t>plock@stlawu.edu</a:t>
            </a:r>
            <a:r>
              <a:rPr lang="en-US" dirty="0"/>
              <a:t> </a:t>
            </a:r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Robin Lock: </a:t>
            </a:r>
            <a:r>
              <a:rPr lang="en-US" dirty="0">
                <a:hlinkClick r:id="rId3"/>
              </a:rPr>
              <a:t>rlock@stlawu.edu</a:t>
            </a: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Kari Lock Morgan: </a:t>
            </a:r>
            <a:r>
              <a:rPr lang="en-US" dirty="0">
                <a:hlinkClick r:id="rId4"/>
              </a:rPr>
              <a:t>klm47@psu.edu</a:t>
            </a:r>
            <a:r>
              <a:rPr lang="en-US" dirty="0"/>
              <a:t> </a:t>
            </a:r>
          </a:p>
          <a:p>
            <a:pPr marL="0" indent="0" algn="ctr">
              <a:spcAft>
                <a:spcPts val="0"/>
              </a:spcAft>
              <a:buNone/>
            </a:pPr>
            <a:endParaRPr lang="en-US" dirty="0"/>
          </a:p>
          <a:p>
            <a:pPr marL="0" indent="0" algn="ctr">
              <a:spcAft>
                <a:spcPts val="0"/>
              </a:spcAft>
              <a:buNone/>
            </a:pPr>
            <a:r>
              <a:rPr lang="en-US" dirty="0"/>
              <a:t>Slides posted at </a:t>
            </a:r>
            <a:r>
              <a:rPr lang="en-US" dirty="0">
                <a:hlinkClick r:id="rId5"/>
              </a:rPr>
              <a:t>www.lock5stat.com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346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DF0AC-ABF4-4BB3-809B-047B5EF3A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Tests in this Breakout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D23840-1E71-4198-82FC-86C27306ABF9}"/>
              </a:ext>
            </a:extLst>
          </p:cNvPr>
          <p:cNvSpPr txBox="1"/>
          <p:nvPr/>
        </p:nvSpPr>
        <p:spPr>
          <a:xfrm>
            <a:off x="2133600" y="1676400"/>
            <a:ext cx="5257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dirty="0"/>
              <a:t>Chi-square goodness-of-fit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Chi-square test for association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ANOVA for means</a:t>
            </a:r>
          </a:p>
          <a:p>
            <a:pPr>
              <a:spcAft>
                <a:spcPts val="1200"/>
              </a:spcAft>
            </a:pPr>
            <a:r>
              <a:rPr lang="en-US" sz="3200" dirty="0"/>
              <a:t>ANOVA for regression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46B0055-2CB2-46A6-A6BF-3F4D09542634}"/>
              </a:ext>
            </a:extLst>
          </p:cNvPr>
          <p:cNvSpPr/>
          <p:nvPr/>
        </p:nvSpPr>
        <p:spPr>
          <a:xfrm>
            <a:off x="1981200" y="2286000"/>
            <a:ext cx="8001000" cy="20574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C1B9DDC-E127-4D31-B810-1FCC481350A5}"/>
              </a:ext>
            </a:extLst>
          </p:cNvPr>
          <p:cNvSpPr txBox="1"/>
          <p:nvPr/>
        </p:nvSpPr>
        <p:spPr>
          <a:xfrm>
            <a:off x="3048000" y="4423522"/>
            <a:ext cx="556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 all test for a relationship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6550B5-9F2A-4143-9D9D-017CFA31FC67}"/>
              </a:ext>
            </a:extLst>
          </p:cNvPr>
          <p:cNvSpPr txBox="1"/>
          <p:nvPr/>
        </p:nvSpPr>
        <p:spPr>
          <a:xfrm>
            <a:off x="7620000" y="2308254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Cat. vs. Cat.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F874EC-F7CC-4228-84FE-794A56C641F0}"/>
              </a:ext>
            </a:extLst>
          </p:cNvPr>
          <p:cNvSpPr txBox="1"/>
          <p:nvPr/>
        </p:nvSpPr>
        <p:spPr>
          <a:xfrm>
            <a:off x="7154034" y="2938285"/>
            <a:ext cx="2828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Cat. vs. Quant.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DA57B6A-1D70-40A2-AA1C-328C9F0F796E}"/>
              </a:ext>
            </a:extLst>
          </p:cNvPr>
          <p:cNvSpPr txBox="1"/>
          <p:nvPr/>
        </p:nvSpPr>
        <p:spPr>
          <a:xfrm>
            <a:off x="6858000" y="359056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2"/>
                </a:solidFill>
              </a:rPr>
              <a:t>Quant. vs. Quant.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2D8A30-907A-4637-B7EE-B68F3C99FAA7}"/>
                  </a:ext>
                </a:extLst>
              </p:cNvPr>
              <p:cNvSpPr txBox="1"/>
              <p:nvPr/>
            </p:nvSpPr>
            <p:spPr>
              <a:xfrm>
                <a:off x="1594638" y="5257801"/>
                <a:ext cx="405849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3200" i="1">
                          <a:latin typeface="Cambria Math" panose="02040503050406030204" pitchFamily="18" charset="0"/>
                        </a:rPr>
                        <m:t>: 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No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3200">
                          <a:latin typeface="Cambria Math" panose="02040503050406030204" pitchFamily="18" charset="0"/>
                        </a:rPr>
                        <m:t>relationship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52D8A30-907A-4637-B7EE-B68F3C99F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4638" y="5257801"/>
                <a:ext cx="4058493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4E8A997-5775-4C90-AB6A-C7DBF2DFF3C3}"/>
              </a:ext>
            </a:extLst>
          </p:cNvPr>
          <p:cNvSpPr txBox="1"/>
          <p:nvPr/>
        </p:nvSpPr>
        <p:spPr>
          <a:xfrm>
            <a:off x="5791201" y="5143564"/>
            <a:ext cx="48061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i="1" dirty="0"/>
              <a:t>How do we use the data to simulate samples under this null hypothesis?</a:t>
            </a:r>
          </a:p>
        </p:txBody>
      </p:sp>
    </p:spTree>
    <p:extLst>
      <p:ext uri="{BB962C8B-B14F-4D97-AF65-F5344CB8AC3E}">
        <p14:creationId xmlns:p14="http://schemas.microsoft.com/office/powerpoint/2010/main" val="28336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/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/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/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/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/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/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/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/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/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</p:spTree>
    <p:extLst>
      <p:ext uri="{BB962C8B-B14F-4D97-AF65-F5344CB8AC3E}">
        <p14:creationId xmlns:p14="http://schemas.microsoft.com/office/powerpoint/2010/main" val="2605949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4.44444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2.22222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3.7037E-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4.07407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4.81481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3.7037E-7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-2.22222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-3.33333E-6 1.85185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-3.33333E-6 2.96296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/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740924E-3245-490F-8A2E-1EE25FF3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160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/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C6E6462-1474-4774-B2ED-4A15AC88B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0022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/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AA55F19-A0C5-468F-86ED-08E6A02AC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8445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/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7E86072-E809-4DC3-BE99-EDF1374D63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87344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/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A2473D5B-ECEB-4175-8B4C-3988BDF969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35465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/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D88D86F5-5B4A-4F3D-87D4-F8E63C44BC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/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8AC0D36-A02C-4D0C-9BD0-16A60ECDF5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828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/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321535DE-F5BE-4463-9809-C9322453A2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698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/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AEE54654-0D80-4774-83B8-5FEC1B00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930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</p:spTree>
    <p:extLst>
      <p:ext uri="{BB962C8B-B14F-4D97-AF65-F5344CB8AC3E}">
        <p14:creationId xmlns:p14="http://schemas.microsoft.com/office/powerpoint/2010/main" val="255607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28356 L 0.18333 -0.28333 C 0.18021 -0.28403 0.1776 -0.28449 0.17483 -0.28449 C 0.16458 -0.28449 0.14601 -0.28333 0.13507 -0.28241 C 0.13385 -0.28217 0.13247 -0.28194 0.13108 -0.28125 C 0.12847 -0.27986 0.12569 -0.27546 0.12361 -0.27338 L 0.12101 -0.26967 C 0.11875 -0.26111 0.12188 -0.27153 0.1184 -0.26296 C 0.11788 -0.2618 0.11788 -0.26018 0.11753 -0.25903 C 0.11701 -0.2581 0.11597 -0.25717 0.11545 -0.25578 C 0.11458 -0.25347 0.11424 -0.25139 0.11354 -0.24907 L 0.11181 -0.2419 C 0.11146 -0.23958 0.11128 -0.2375 0.11094 -0.23472 C 0.11076 -0.23287 0.11024 -0.23102 0.11007 -0.22916 C 0.10972 -0.22569 0.10938 -0.22199 0.10903 -0.21852 C 0.10764 -0.19791 0.10903 -0.20856 0.10712 -0.19653 C 0.10642 -0.18426 0.10625 -0.17824 0.10538 -0.16643 C 0.10503 -0.16319 0.10469 -0.16018 0.10434 -0.15717 C 0.10417 -0.15092 0.10399 -0.14491 0.10347 -0.13842 C 0.1033 -0.13611 0.10278 -0.13379 0.1026 -0.13171 C 0.10226 -0.12662 0.10226 -0.12222 0.10156 -0.11759 C 0.10139 -0.11597 0.10087 -0.11435 0.10069 -0.11273 C 0.10035 -0.11065 0.10017 -0.10833 0.09983 -0.10578 C 0.09931 -0.10347 0.09826 -0.10139 0.09792 -0.09884 C 0.0974 -0.09583 0.09688 -0.0919 0.09618 -0.08842 C 0.09549 -0.08611 0.09566 -0.08333 0.0941 -0.08148 L 0.09236 -0.07893 C 0.08872 -0.06528 0.09253 -0.07754 0.08872 -0.06875 C 0.0875 -0.06551 0.0849 -0.05949 0.0849 -0.05926 C 0.08316 -0.04977 0.08542 -0.05926 0.08212 -0.05139 C 0.08177 -0.05023 0.08177 -0.04884 0.08125 -0.04791 C 0.08003 -0.04537 0.07778 -0.04421 0.07674 -0.0419 C 0.07604 -0.04074 0.07552 -0.03958 0.07483 -0.03866 C 0.07309 -0.03611 0.07066 -0.03426 0.06927 -0.03171 C 0.06684 -0.02685 0.0684 -0.02893 0.06441 -0.02569 C 0.06146 -0.01967 0.06424 -0.02453 0.06007 -0.01991 C 0.05625 -0.01643 0.06024 -0.01852 0.05521 -0.01643 C 0.04653 -0.00555 0.05799 -0.01852 0.04983 -0.01203 C 0.04878 -0.01111 0.04809 -0.00903 0.04705 -0.00833 C 0.04531 -0.00694 0.0434 -0.00671 0.04149 -0.00578 L 0.03872 -0.00486 C 0.03785 -0.00463 0.03681 -0.0044 0.03594 -0.0037 C 0.0349 -0.00301 0.0342 -0.00185 0.03316 -0.00139 C 0.0316 -0.00069 0.03003 -0.00046 0.02865 -0.00023 C 0.01632 0.00209 0.01476 0.00116 -0.00174 0.00116 L 0 -0.00023 " pathEditMode="relative" rAng="0" ptsTypes="AAAAAAAAAAAAAAAAAAAAAAAAAAAAAAAAAAAAAAAAAAAAAA"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43588 L 0.18333 -0.43565 C 0.16962 -0.43982 0.17517 -0.43912 0.15503 -0.43704 C 0.15434 -0.43704 0.15347 -0.43657 0.1526 -0.43588 C 0.15069 -0.43449 0.1474 -0.43125 0.1474 -0.43102 C 0.14288 -0.42222 0.14809 -0.43357 0.14444 -0.42292 C 0.14427 -0.42153 0.1434 -0.4206 0.14288 -0.41944 C 0.14253 -0.41829 0.14236 -0.4169 0.14201 -0.41574 C 0.14115 -0.40486 0.14063 -0.39745 0.14028 -0.38634 C 0.13976 -0.36991 0.13958 -0.35417 0.13941 -0.33773 C 0.13906 -0.31227 0.13889 -0.28657 0.13854 -0.26134 C 0.13837 -0.25208 0.13802 -0.24306 0.13767 -0.23403 C 0.1375 -0.23194 0.13576 -0.22963 0.13663 -0.22801 C 0.1375 -0.22685 0.13906 -0.22894 0.14028 -0.22917 C 0.14253 -0.22315 0.14288 -0.22338 0.14288 -0.21505 C 0.14288 -0.1463 0.14618 -0.16574 0.14115 -0.13819 C 0.14063 -0.1294 0.1408 -0.12199 0.13941 -0.11366 C 0.13924 -0.1125 0.13872 -0.11134 0.13854 -0.10995 C 0.13819 -0.10671 0.13802 -0.10347 0.13767 -0.10046 C 0.13715 -0.09653 0.13576 -0.08889 0.13576 -0.08866 C 0.13559 -0.0838 0.13542 -0.07847 0.1349 -0.07338 C 0.1349 -0.07176 0.13455 -0.07014 0.1342 -0.06852 C 0.13385 -0.06667 0.13368 -0.06458 0.13333 -0.06273 C 0.13299 -0.05694 0.13281 -0.05116 0.13247 -0.04491 C 0.1316 -0.03009 0.13247 -0.03519 0.13073 -0.02616 C 0.13038 -0.02199 0.13021 -0.01736 0.12986 -0.01319 C 0.12969 -0.01181 0.12917 -0.01088 0.12899 -0.00949 C 0.12865 -0.0081 0.1283 -0.00648 0.12813 -0.00486 C 0.12726 -0.00162 0.12708 0.00023 0.12465 0.00231 C 0.12361 0.00301 0.1224 0.00301 0.12118 0.00347 C 0.10747 0.01551 0.11979 0.00556 0.07917 0.00463 L 0.01632 0.00347 C 0.01007 0.00069 0.01267 0.00231 0.00851 -0.00139 L 0 -0.00023 L 0 3.7037E-7 " pathEditMode="relative" rAng="0" ptsTypes="AAAAAAAAAAAAAAAAAAAAAAAAAAAAAAAAAAA">
                                      <p:cBhvr>
                                        <p:cTn id="2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40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6 -0.4375 L 0.18246 -0.43727 C 0.15139 -0.44653 0.18021 -0.43889 0.10521 -0.44097 C 0.10104 -0.4412 0.09687 -0.4419 0.09271 -0.44213 C 0.08819 -0.44352 0.08455 -0.44421 0.07934 -0.44421 C 0.07205 -0.44421 0.0651 -0.44375 0.05781 -0.44329 C 0.05677 -0.44097 0.05503 -0.43889 0.05434 -0.43634 L 0.05156 -0.42546 C 0.05069 -0.42199 0.05035 -0.4206 0.04982 -0.4169 C 0.04861 -0.4088 0.04861 -0.40579 0.04809 -0.39676 C 0.04826 -0.34514 0.04844 -0.29352 0.04896 -0.24236 C 0.04896 -0.23958 0.04965 -0.23657 0.04982 -0.2338 C 0.05278 -0.19676 0.04913 -0.23727 0.05156 -0.20972 C 0.05191 -0.20255 0.05208 -0.1956 0.05243 -0.18843 C 0.0526 -0.18472 0.0533 -0.18102 0.0533 -0.17755 C 0.05382 -0.1662 0.05416 -0.15532 0.05434 -0.14398 C 0.05416 -0.12639 0.05382 -0.10903 0.0533 -0.09143 C 0.0533 -0.08773 0.0526 -0.08403 0.05243 -0.08079 C 0.05104 -0.05625 0.05295 -0.06736 0.05069 -0.05532 C 0.05035 -0.05185 0.04982 -0.04815 0.04982 -0.04444 C 0.04982 -0.03565 0.05087 -0.02639 0.05069 -0.01713 C 0.05069 -0.01458 0.05069 -0.01065 0.04896 -0.00972 C 0.03507 -0.0037 0.0493 -0.01065 0.04097 -0.00509 C 0.03993 -0.0044 0.03906 -0.0044 0.03819 -0.00393 C 0.03715 -0.00324 0.03646 -0.00208 0.03541 -0.00162 C 0.0342 -0.00093 0.03246 -0.00069 0.03107 -7.40741E-7 C 0.02326 -0.00069 0.01562 -0.00093 0.00781 -0.00162 C 0.00555 -0.00162 0.00312 -0.00093 0.00156 -0.00278 C 0.00069 -0.0037 0.0033 -0.00625 0.0033 -0.00602 L 1.94444E-6 -7.40741E-7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5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0 4.44444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5023 L 0.18333 0.15092 L 0.17014 0.13958 C 0.16233 0.13287 0.16094 0.13032 0.14948 0.12384 C 0.12847 0.11227 0.15451 0.12731 0.13142 0.11227 C 0.12865 0.11041 0.12535 0.10926 0.12257 0.10764 C 0.11406 0.10162 0.10608 0.09398 0.09688 0.08958 C 0.0934 0.08796 0.0901 0.0868 0.08715 0.08472 C 0.07569 0.07824 0.08125 0.08009 0.07101 0.07291 C 0.0684 0.07129 0.05156 0.06111 0.04722 0.0574 C 0.04427 0.05509 0.04063 0.05347 0.03837 0.05046 C 0.03438 0.04444 0.03681 0.04652 0.03212 0.04328 C 0.02344 0.03078 0.03438 0.04606 0.02465 0.03495 C 0.02344 0.03379 0.02309 0.0324 0.0224 0.03148 C 0.02188 0.03055 0.02066 0.03009 0.02014 0.02893 C 0.0191 0.02731 0.01823 0.02592 0.01684 0.02407 C 0.01563 0.02268 0.01406 0.02129 0.01267 0.01944 C 0.01146 0.01759 0.01076 0.01551 0.00938 0.01365 C 0.00503 0.00602 0.00677 0.00833 0.00295 0.00416 C 0.00156 -0.00023 0.00295 0.00115 0 -0.00023 L 0 2.96296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0 3.7037E-7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36435 L 0.18333 0.36482 C 0.18125 0.36111 0.17969 0.35787 0.17795 0.35486 C 0.17708 0.35347 0.17587 0.35208 0.17517 0.35 C 0.17448 0.34907 0.17448 0.34769 0.17413 0.34653 C 0.17326 0.34445 0.17222 0.34259 0.17101 0.34097 C 0.17049 0.33958 0.16962 0.33866 0.1691 0.33704 C 0.16753 0.33357 0.1684 0.33171 0.16719 0.32801 C 0.16649 0.325 0.1651 0.32222 0.16424 0.31968 C 0.16389 0.31852 0.16354 0.31736 0.16337 0.3162 C 0.16267 0.31412 0.16267 0.31204 0.16215 0.30995 C 0.16181 0.3088 0.16094 0.30787 0.16024 0.30671 C 0.16007 0.30463 0.15955 0.30278 0.1592 0.3007 C 0.15903 0.29907 0.15851 0.29769 0.15833 0.29607 C 0.15781 0.29375 0.15781 0.2912 0.15729 0.28889 C 0.15694 0.28704 0.1559 0.28519 0.15538 0.28333 C 0.15503 0.28195 0.15486 0.28079 0.15434 0.27963 C 0.15365 0.27755 0.15278 0.2757 0.15226 0.27384 C 0.15017 0.26597 0.15278 0.27176 0.14931 0.26528 C 0.14896 0.2625 0.14913 0.25926 0.14844 0.25625 C 0.14809 0.25463 0.14705 0.2537 0.14653 0.25255 C 0.14566 0.25116 0.14497 0.24954 0.14462 0.24792 C 0.1434 0.24445 0.14253 0.24074 0.14149 0.23727 C 0.1408 0.23542 0.1401 0.23333 0.13958 0.23148 C 0.13872 0.2294 0.13854 0.22662 0.1375 0.22431 C 0.13698 0.22269 0.13594 0.2213 0.13559 0.21968 C 0.13073 0.20417 0.13628 0.21759 0.1316 0.20695 C 0.12951 0.19352 0.13229 0.20949 0.12674 0.18912 C 0.12517 0.18403 0.12622 0.18657 0.12378 0.18102 C 0.12101 0.16736 0.12483 0.18403 0.12066 0.17269 C 0.11701 0.16227 0.12292 0.17338 0.11788 0.16435 C 0.11736 0.16296 0.11719 0.16134 0.11684 0.15972 C 0.11632 0.1581 0.11545 0.15648 0.11493 0.15486 C 0.11458 0.15394 0.11441 0.15278 0.11389 0.15162 C 0.11337 0.15 0.11233 0.14861 0.11181 0.14699 C 0.11146 0.1456 0.11128 0.14421 0.11094 0.14306 C 0.10955 0.13912 0.10885 0.13866 0.10694 0.13519 C 0.1066 0.13357 0.10642 0.13171 0.10608 0.13032 C 0.10486 0.12593 0.10486 0.12732 0.10417 0.12222 C 0.10156 0.10695 0.10434 0.11991 0.10191 0.10926 C 0.10174 0.10255 0.10139 0.09607 0.10104 0.08912 C 0.10052 0.07778 0.10052 0.06644 0.1 0.05509 C 0.09983 0.05139 0.09809 0.04583 0.09705 0.04213 C 0.0967 0.0412 0.09688 0.03982 0.09618 0.03889 C 0.09514 0.03773 0.0941 0.03634 0.09323 0.03519 C 0.09253 0.03403 0.09201 0.03264 0.09115 0.03148 C 0.09028 0.03056 0.08924 0.03009 0.08819 0.0294 C 0.08333 0.02037 0.08958 0.03125 0.08333 0.02222 C 0.08264 0.02107 0.08229 0.01945 0.08125 0.01875 C 0.07951 0.0169 0.07743 0.01574 0.07552 0.01412 C 0.07448 0.01343 0.07344 0.01227 0.0724 0.01181 C 0.07135 0.01134 0.07049 0.01111 0.06944 0.01065 C 0.05955 0.00463 0.07465 0.01204 0.0625 0.00579 C 0.05955 0.0044 0.05399 0.00324 0.05156 0.00232 C 0.04965 0.00162 0.04774 0.00023 0.04583 -7.40741E-7 C 0.04184 -0.00069 0.03472 -0.00208 0.0309 -0.00231 C 0.02674 -0.00301 0.0224 -0.00324 0.01823 -0.00324 C 0.01094 -0.00324 0.00365 -0.00347 -0.00347 -0.00231 C -0.00486 -0.00208 -0.00156 -0.00069 -0.00069 -7.40741E-7 C 0.00156 0.00116 0.00174 0.00116 0.00347 0.00116 L 0.00035 -7.40741E-7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5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7 0.51042 L 0.18437 0.51065 C 0.17951 0.50995 0.17482 0.50972 0.17014 0.50903 C 0.16753 0.5088 0.16284 0.50625 0.16076 0.50555 L 0.15711 0.5044 C 0.1559 0.5037 0.15451 0.50301 0.15329 0.50208 C 0.15139 0.50046 0.14809 0.49722 0.1467 0.49491 C 0.14548 0.49282 0.14427 0.49028 0.14305 0.48796 C 0.14253 0.4868 0.14201 0.48542 0.14114 0.48426 L 0.13836 0.48079 C 0.1368 0.47454 0.13784 0.47824 0.13368 0.47014 L 0.13177 0.46667 C 0.13142 0.46551 0.13125 0.46412 0.1309 0.46319 C 0.13038 0.4618 0.12968 0.46088 0.12916 0.45949 C 0.12829 0.4581 0.12777 0.45648 0.12708 0.45486 C 0.12691 0.45278 0.12656 0.45092 0.12621 0.44884 C 0.12569 0.44583 0.12482 0.44259 0.1243 0.43958 C 0.12326 0.43241 0.12395 0.43542 0.12257 0.43009 C 0.12291 0.38866 0.12291 0.34768 0.12343 0.30648 C 0.12343 0.30486 0.12413 0.30324 0.1243 0.30162 C 0.12621 0.28449 0.12395 0.29375 0.12621 0.28518 C 0.12656 0.28125 0.12691 0.27731 0.12708 0.27338 C 0.12743 0.26782 0.1276 0.26227 0.12795 0.25671 C 0.12812 0.25486 0.12864 0.25278 0.12916 0.25116 C 0.12934 0.24884 0.12968 0.24653 0.13003 0.24398 C 0.1302 0.23704 0.13055 0.22986 0.1309 0.22292 C 0.13125 0.21366 0.13194 0.20579 0.13281 0.19676 C 0.1342 0.15555 0.1342 0.16782 0.13281 0.11204 C 0.13264 0.10185 0.13194 0.09954 0.1309 0.09097 C 0.12951 0.05856 0.13073 0.08171 0.12916 0.06134 C 0.12829 0.05393 0.1276 0.04653 0.12708 0.03889 C 0.12691 0.03472 0.12673 0.03032 0.12621 0.02592 C 0.12604 0.0243 0.12586 0.02268 0.12517 0.0213 C 0.12378 0.01759 0.12135 0.01342 0.11857 0.01065 C 0.11788 0.00972 0.11701 0.0088 0.11597 0.00833 C 0.11493 0.00764 0.11406 0.00764 0.11319 0.00717 C 0.11198 0.00648 0.11128 0.00532 0.11041 0.00463 C 0.10607 0.00231 0.10434 0.00231 0.1 0.00116 C 0.09514 -0.00023 0.09253 -0.00162 0.08698 -0.00232 L 0.0776 -0.00347 C 0.05833 -0.00556 0.07413 -0.0037 0.05798 -0.00556 C 0.04809 -0.00556 0.03802 -0.00533 0.02812 -0.00463 C 0.02604 -0.00463 0.02413 -0.00394 0.02239 -0.00347 C 0.02014 -0.00301 0.01805 -0.00255 0.01579 -0.00232 C 0.01163 -0.00185 0.00711 -0.00162 0.00277 -0.00116 C -0.00122 1.11111E-6 0.00034 1.11111E-6 -0.00174 1.11111E-6 L 3.88889E-6 1.11111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70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0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4 0.15 L 0.18524 0.15046 C 0.15677 0.14629 0.19358 0.15092 0.1283 0.14745 C 0.12743 0.14745 0.12656 0.14652 0.12569 0.14629 C 0.12309 0.1456 0.12031 0.14537 0.11788 0.1449 C 0.11441 0.14352 0.11233 0.14236 0.10903 0.14143 C 0.10729 0.14074 0.10556 0.14027 0.10382 0.14004 C 0.10208 0.13889 0.10035 0.1375 0.09861 0.13611 C 0.09444 0.13379 0.09705 0.1368 0.09253 0.13264 C 0.09132 0.13148 0.0901 0.13032 0.08906 0.12893 C 0.08819 0.12777 0.08802 0.12592 0.08715 0.12523 C 0.08628 0.12407 0.08472 0.12384 0.08368 0.12245 C 0.07535 0.11365 0.08368 0.12129 0.07847 0.11412 C 0.07743 0.1125 0.07604 0.11157 0.075 0.11018 C 0.07431 0.10902 0.07378 0.10764 0.07326 0.10648 C 0.0724 0.10486 0.07153 0.10301 0.07066 0.10162 C 0.06997 0.09815 0.06892 0.09166 0.06788 0.08912 C 0.06736 0.0875 0.06615 0.08657 0.06545 0.08518 C 0.0651 0.08402 0.06493 0.08287 0.06458 0.08148 C 0.06406 0.08032 0.06319 0.07916 0.06285 0.07801 C 0.06042 0.0699 0.06372 0.07546 0.06007 0.07037 C 0.05799 0.0581 0.06111 0.07315 0.0566 0.06041 C 0.05608 0.05879 0.05608 0.05717 0.05573 0.05555 C 0.05521 0.0537 0.05451 0.05231 0.05399 0.05069 C 0.05365 0.0493 0.05347 0.04791 0.05313 0.04676 C 0.05226 0.04421 0.05139 0.04097 0.04965 0.03935 C 0.04149 0.03148 0.05156 0.04143 0.04531 0.03426 C 0.04444 0.03333 0.0434 0.03287 0.04253 0.03194 C 0.03819 0.02639 0.04219 0.02893 0.03663 0.02685 C 0.02483 0.01574 0.03854 0.02754 0.02431 0.01944 C 0.02292 0.01875 0.02135 0.01759 0.01997 0.0169 C 0.0191 0.01643 0.01806 0.0162 0.01719 0.01574 C 0.01597 0.01504 0.01493 0.01389 0.01372 0.01319 C 0.0125 0.0125 0.0092 0.0118 0.00764 0.01065 C 0.0059 0.00926 0.00417 0.0074 0.00243 0.00578 C 0.00156 0.00509 0 0.00486 0 0.00324 L 0 -0.00023 L 0 2.96296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/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/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/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/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/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/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/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/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/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/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/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/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/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/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/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/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/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/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CD1AEF3-12E0-4D68-A264-51669C607409}"/>
                  </a:ext>
                </a:extLst>
              </p:cNvPr>
              <p:cNvSpPr txBox="1"/>
              <p:nvPr/>
            </p:nvSpPr>
            <p:spPr>
              <a:xfrm>
                <a:off x="71628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CD1AEF3-12E0-4D68-A264-51669C6074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8C48662-6402-415B-BE36-1744BF988520}"/>
                  </a:ext>
                </a:extLst>
              </p:cNvPr>
              <p:cNvSpPr txBox="1"/>
              <p:nvPr/>
            </p:nvSpPr>
            <p:spPr>
              <a:xfrm>
                <a:off x="7162800" y="186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28C48662-6402-415B-BE36-1744BF9885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867210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D22E70F-F557-41DF-9988-77FBF09F1FA4}"/>
                  </a:ext>
                </a:extLst>
              </p:cNvPr>
              <p:cNvSpPr txBox="1"/>
              <p:nvPr/>
            </p:nvSpPr>
            <p:spPr>
              <a:xfrm>
                <a:off x="7162800" y="23514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8D22E70F-F557-41DF-9988-77FBF09F1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351440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835A81D-7CF4-4C98-AE47-C2D4C4ABEA5D}"/>
                  </a:ext>
                </a:extLst>
              </p:cNvPr>
              <p:cNvSpPr txBox="1"/>
              <p:nvPr/>
            </p:nvSpPr>
            <p:spPr>
              <a:xfrm>
                <a:off x="7162800" y="2840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5835A81D-7CF4-4C98-AE47-C2D4C4ABEA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40430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26A6583-9D2C-44CC-93D8-C5C4FB8A5371}"/>
                  </a:ext>
                </a:extLst>
              </p:cNvPr>
              <p:cNvSpPr txBox="1"/>
              <p:nvPr/>
            </p:nvSpPr>
            <p:spPr>
              <a:xfrm>
                <a:off x="7162800" y="3321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D26A6583-9D2C-44CC-93D8-C5C4FB8A5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21640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AF2BC99-D5B7-4724-903F-5AD6DE159756}"/>
                  </a:ext>
                </a:extLst>
              </p:cNvPr>
              <p:cNvSpPr txBox="1"/>
              <p:nvPr/>
            </p:nvSpPr>
            <p:spPr>
              <a:xfrm>
                <a:off x="71628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6AF2BC99-D5B7-4724-903F-5AD6DE1597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73D02D4-E1D0-4FF3-9862-071006A96F7A}"/>
                  </a:ext>
                </a:extLst>
              </p:cNvPr>
              <p:cNvSpPr txBox="1"/>
              <p:nvPr/>
            </p:nvSpPr>
            <p:spPr>
              <a:xfrm>
                <a:off x="7162800" y="4315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73D02D4-E1D0-4FF3-9862-071006A96F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315270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0CC55381-4EAE-4170-A82A-CC8D1544BE0D}"/>
                  </a:ext>
                </a:extLst>
              </p:cNvPr>
              <p:cNvSpPr txBox="1"/>
              <p:nvPr/>
            </p:nvSpPr>
            <p:spPr>
              <a:xfrm>
                <a:off x="7162800" y="4836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0CC55381-4EAE-4170-A82A-CC8D1544BE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36810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B805755-8CC9-4F99-BE55-03FC27DA745F}"/>
                  </a:ext>
                </a:extLst>
              </p:cNvPr>
              <p:cNvSpPr txBox="1"/>
              <p:nvPr/>
            </p:nvSpPr>
            <p:spPr>
              <a:xfrm>
                <a:off x="7162800" y="53600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FB805755-8CC9-4F99-BE55-03FC27DA74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360030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4107F248-64B6-47F1-9C5D-127DB8E27A2F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</p:spTree>
    <p:extLst>
      <p:ext uri="{BB962C8B-B14F-4D97-AF65-F5344CB8AC3E}">
        <p14:creationId xmlns:p14="http://schemas.microsoft.com/office/powerpoint/2010/main" val="147896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3.33333E-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1.48148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4.8148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3.703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1.11022E-1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6 L 3.33333E-6 -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2.96296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4 -0.00047 L 3.33333E-6 4.07407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/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/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/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/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/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/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/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/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/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/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/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/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/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/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/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/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/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/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446C6FF-EAB1-4E1E-B05C-FC80DAC4CB2D}"/>
                  </a:ext>
                </a:extLst>
              </p:cNvPr>
              <p:cNvSpPr txBox="1"/>
              <p:nvPr/>
            </p:nvSpPr>
            <p:spPr>
              <a:xfrm>
                <a:off x="71628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9446C6FF-EAB1-4E1E-B05C-FC80DAC4C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322740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CFA2A3A-E4E3-454D-826B-276893507E53}"/>
                  </a:ext>
                </a:extLst>
              </p:cNvPr>
              <p:cNvSpPr txBox="1"/>
              <p:nvPr/>
            </p:nvSpPr>
            <p:spPr>
              <a:xfrm>
                <a:off x="7162800" y="185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8CFA2A3A-E4E3-454D-826B-276893507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1851360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D717177-FEBC-461E-9594-DB426CAC770B}"/>
                  </a:ext>
                </a:extLst>
              </p:cNvPr>
              <p:cNvSpPr txBox="1"/>
              <p:nvPr/>
            </p:nvSpPr>
            <p:spPr>
              <a:xfrm>
                <a:off x="7162800" y="2335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1D717177-FEBC-461E-9594-DB426CAC77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335590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D22BAD-D22E-4FBC-87CA-754B3E0C20D4}"/>
                  </a:ext>
                </a:extLst>
              </p:cNvPr>
              <p:cNvSpPr txBox="1"/>
              <p:nvPr/>
            </p:nvSpPr>
            <p:spPr>
              <a:xfrm>
                <a:off x="7162800" y="28245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50D22BAD-D22E-4FBC-87CA-754B3E0C20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824580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46116F4-8C1D-4804-9595-7B64A8898EDD}"/>
                  </a:ext>
                </a:extLst>
              </p:cNvPr>
              <p:cNvSpPr txBox="1"/>
              <p:nvPr/>
            </p:nvSpPr>
            <p:spPr>
              <a:xfrm>
                <a:off x="7162800" y="33057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446116F4-8C1D-4804-9595-7B64A889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305790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534B41-9183-47F1-A728-D39884DA6C82}"/>
                  </a:ext>
                </a:extLst>
              </p:cNvPr>
              <p:cNvSpPr txBox="1"/>
              <p:nvPr/>
            </p:nvSpPr>
            <p:spPr>
              <a:xfrm>
                <a:off x="71628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C5534B41-9183-47F1-A728-D39884DA6C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087897A-CBE4-41AF-BB5C-70B995AA5587}"/>
                  </a:ext>
                </a:extLst>
              </p:cNvPr>
              <p:cNvSpPr txBox="1"/>
              <p:nvPr/>
            </p:nvSpPr>
            <p:spPr>
              <a:xfrm>
                <a:off x="7162800" y="4299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087897A-CBE4-41AF-BB5C-70B995AA5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299420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3AA1FA1-3564-4A4C-8B60-77279066096F}"/>
                  </a:ext>
                </a:extLst>
              </p:cNvPr>
              <p:cNvSpPr txBox="1"/>
              <p:nvPr/>
            </p:nvSpPr>
            <p:spPr>
              <a:xfrm>
                <a:off x="7162800" y="48209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53AA1FA1-3564-4A4C-8B60-772790660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20960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3A3995A-47DD-4320-B4A4-039A6DFC9EB4}"/>
                  </a:ext>
                </a:extLst>
              </p:cNvPr>
              <p:cNvSpPr txBox="1"/>
              <p:nvPr/>
            </p:nvSpPr>
            <p:spPr>
              <a:xfrm>
                <a:off x="7162800" y="53441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23A3995A-47DD-4320-B4A4-039A6DFC9E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5344180"/>
                <a:ext cx="4572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EE6C2282-33B9-4F27-9A65-AFF53AD10ABB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</p:spTree>
    <p:extLst>
      <p:ext uri="{BB962C8B-B14F-4D97-AF65-F5344CB8AC3E}">
        <p14:creationId xmlns:p14="http://schemas.microsoft.com/office/powerpoint/2010/main" val="151014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-0.28357 L 0.18334 -0.28334 C 0.18021 -0.28403 0.17761 -0.28449 0.17483 -0.28449 C 0.16459 -0.28449 0.14601 -0.28334 0.13507 -0.28241 C 0.13386 -0.28218 0.13247 -0.28195 0.13108 -0.28125 C 0.12848 -0.27986 0.1257 -0.27547 0.12361 -0.27338 L 0.12101 -0.26968 C 0.11875 -0.26111 0.12188 -0.27153 0.11841 -0.26297 C 0.11789 -0.26181 0.11789 -0.26019 0.11754 -0.25903 C 0.11702 -0.25811 0.11598 -0.25718 0.11545 -0.25579 C 0.11459 -0.25348 0.11424 -0.25139 0.11355 -0.24908 L 0.11181 -0.2419 C 0.11146 -0.23959 0.11129 -0.2375 0.11094 -0.23473 C 0.11077 -0.23287 0.11025 -0.23102 0.11007 -0.22917 C 0.10973 -0.2257 0.10938 -0.22199 0.10903 -0.21852 C 0.10764 -0.19792 0.10903 -0.20857 0.10712 -0.19653 C 0.10643 -0.18426 0.10625 -0.17824 0.10539 -0.16644 C 0.10504 -0.1632 0.10469 -0.16019 0.10434 -0.15718 C 0.10417 -0.15093 0.104 -0.14491 0.10348 -0.13843 C 0.1033 -0.13611 0.10278 -0.1338 0.10261 -0.13172 C 0.10226 -0.12662 0.10226 -0.12223 0.10157 -0.1176 C 0.10139 -0.11598 0.10087 -0.11436 0.1007 -0.11274 C 0.10035 -0.11065 0.10018 -0.10834 0.09983 -0.10579 C 0.09931 -0.10348 0.09827 -0.10139 0.09792 -0.09885 C 0.0974 -0.09584 0.09688 -0.0919 0.09618 -0.08843 C 0.09549 -0.08611 0.09566 -0.08334 0.0941 -0.08149 L 0.09236 -0.07894 C 0.08872 -0.06528 0.09254 -0.07755 0.08872 -0.06875 C 0.0875 -0.06551 0.0849 -0.05949 0.0849 -0.05926 C 0.08316 -0.04977 0.08542 -0.05926 0.08212 -0.05139 C 0.08177 -0.05024 0.08177 -0.04885 0.08125 -0.04792 C 0.08004 -0.04537 0.07778 -0.04422 0.07674 -0.0419 C 0.07605 -0.04074 0.07552 -0.03959 0.07483 -0.03866 C 0.07309 -0.03611 0.07066 -0.03426 0.06927 -0.03172 C 0.06684 -0.02686 0.06841 -0.02894 0.06441 -0.0257 C 0.06146 -0.01968 0.06424 -0.02454 0.06007 -0.01991 C 0.05625 -0.01644 0.06025 -0.01852 0.05521 -0.01644 C 0.04653 -0.00556 0.05799 -0.01852 0.04983 -0.01204 C 0.04879 -0.01111 0.04809 -0.00903 0.04705 -0.00834 C 0.04532 -0.00695 0.04341 -0.00672 0.0415 -0.00579 L 0.03872 -0.00486 C 0.03785 -0.00463 0.03681 -0.0044 0.03594 -0.00371 C 0.0349 -0.00301 0.0342 -0.00186 0.03316 -0.00139 C 0.0316 -0.0007 0.03004 -0.00047 0.02865 -0.00024 C 0.01632 0.00208 0.01476 0.00115 -0.00173 0.00115 L -3.33333E-6 -0.00024 " pathEditMode="relative" rAng="0" ptsTypes="AAAAAAAAAAAAAAAAAAAAAAAAAAAAAAAAAAAAAAAAAAAAAA">
                                      <p:cBhvr>
                                        <p:cTn id="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-0.43588 L 0.18334 -0.43564 C 0.16962 -0.43981 0.17518 -0.43912 0.15504 -0.43703 C 0.15434 -0.43703 0.15348 -0.43657 0.15261 -0.43588 C 0.1507 -0.43449 0.1474 -0.43125 0.1474 -0.43101 C 0.14289 -0.42222 0.14809 -0.43356 0.14445 -0.42291 C 0.14427 -0.42152 0.14341 -0.4206 0.14289 -0.41944 C 0.14254 -0.41828 0.14236 -0.41689 0.14202 -0.41574 C 0.14115 -0.40486 0.14063 -0.39745 0.14028 -0.38634 C 0.13976 -0.3699 0.13959 -0.35416 0.13941 -0.33773 C 0.13907 -0.31226 0.13889 -0.28657 0.13855 -0.26134 C 0.13837 -0.25208 0.13802 -0.24305 0.13768 -0.23402 C 0.1375 -0.23194 0.13577 -0.22963 0.13664 -0.22801 C 0.1375 -0.22685 0.13907 -0.22893 0.14028 -0.22916 C 0.14254 -0.22314 0.14289 -0.22338 0.14289 -0.21504 C 0.14289 -0.14629 0.14618 -0.16574 0.14115 -0.13819 C 0.14063 -0.12939 0.1408 -0.12199 0.13941 -0.11365 C 0.13924 -0.1125 0.13872 -0.11134 0.13855 -0.10995 C 0.1382 -0.10671 0.13802 -0.10347 0.13768 -0.10046 C 0.13716 -0.09652 0.13577 -0.08889 0.13577 -0.08865 C 0.13559 -0.08379 0.13542 -0.07847 0.1349 -0.07338 C 0.1349 -0.07176 0.13455 -0.07014 0.1342 -0.06851 C 0.13386 -0.06666 0.13368 -0.06458 0.13334 -0.06273 C 0.13299 -0.05694 0.13282 -0.05115 0.13247 -0.0449 C 0.1316 -0.03009 0.13247 -0.03518 0.13073 -0.02615 C 0.13039 -0.02199 0.13021 -0.01736 0.12986 -0.01319 C 0.12969 -0.0118 0.12917 -0.01088 0.129 -0.00949 C 0.12865 -0.0081 0.1283 -0.00648 0.12813 -0.00486 C 0.12726 -0.00162 0.12709 0.00024 0.12466 0.00232 C 0.12361 0.00301 0.1224 0.00301 0.12118 0.00348 C 0.10747 0.01551 0.1198 0.00556 0.07917 0.00463 L 0.01632 0.00348 C 0.01007 0.0007 0.01268 0.00232 0.00851 -0.00139 L -3.33333E-6 -0.00023 L -3.33333E-6 -3.7037E-6 " pathEditMode="relative" rAng="0" ptsTypes="AAAAAAAAAAAAAAAAAAAAAAAAAAAAAAAAAAA">
                                      <p:cBhvr>
                                        <p:cTn id="2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7 -0.4375 L 0.18247 -0.43727 C 0.15139 -0.44653 0.18021 -0.43889 0.10521 -0.44098 C 0.10104 -0.44121 0.09688 -0.4419 0.09271 -0.44213 C 0.0882 -0.44352 0.08455 -0.44422 0.07934 -0.44422 C 0.07205 -0.44422 0.06511 -0.44375 0.05781 -0.44329 C 0.05677 -0.44098 0.05504 -0.43889 0.05434 -0.43635 L 0.05156 -0.42547 C 0.0507 -0.42199 0.05035 -0.42061 0.04983 -0.4169 C 0.04861 -0.4088 0.04861 -0.40579 0.04809 -0.39676 C 0.04827 -0.34514 0.04844 -0.29352 0.04896 -0.24236 C 0.04896 -0.23959 0.04965 -0.23658 0.04983 -0.2338 C 0.05278 -0.19676 0.04913 -0.23727 0.05156 -0.20973 C 0.05191 -0.20255 0.05208 -0.19561 0.05243 -0.18843 C 0.05261 -0.18473 0.0533 -0.18102 0.0533 -0.17755 C 0.05382 -0.16621 0.05417 -0.15533 0.05434 -0.14399 C 0.05417 -0.12639 0.05382 -0.10903 0.0533 -0.09144 C 0.0533 -0.08774 0.05261 -0.08403 0.05243 -0.08079 C 0.05104 -0.05625 0.05295 -0.06736 0.0507 -0.05533 C 0.05035 -0.05186 0.04983 -0.04815 0.04983 -0.04445 C 0.04983 -0.03565 0.05087 -0.02639 0.0507 -0.01713 C 0.0507 -0.01459 0.0507 -0.01065 0.04896 -0.00973 C 0.03507 -0.00371 0.04931 -0.01065 0.04097 -0.0051 C 0.03993 -0.0044 0.03906 -0.0044 0.0382 -0.00394 C 0.03715 -0.00324 0.03646 -0.00209 0.03542 -0.00162 C 0.0342 -0.00093 0.03247 -0.0007 0.03108 3.7037E-6 C 0.02327 -0.0007 0.01563 -0.00093 0.00781 -0.00162 C 0.00556 -0.00162 0.00313 -0.00093 0.00156 -0.00278 C 0.0007 -0.00371 0.0033 -0.00625 0.0033 -0.00602 L -1.38889E-6 3.7037E-6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00463 L -3.33333E-6 0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15023 L 0.18334 0.15093 L 0.17014 0.13958 C 0.16233 0.13287 0.16094 0.13033 0.14948 0.12384 C 0.12848 0.11227 0.15452 0.12732 0.13143 0.11227 C 0.12865 0.11042 0.12535 0.10926 0.12257 0.10764 C 0.11407 0.10162 0.10608 0.09398 0.09688 0.08958 C 0.09341 0.08796 0.09011 0.08681 0.08716 0.08472 C 0.0757 0.07824 0.08125 0.08009 0.07101 0.07292 C 0.06841 0.0713 0.05157 0.06111 0.04723 0.05741 C 0.04427 0.05509 0.04063 0.05347 0.03837 0.05046 C 0.03438 0.04445 0.03681 0.04653 0.03212 0.04329 C 0.02344 0.03079 0.03438 0.04607 0.02466 0.03495 C 0.02344 0.0338 0.02309 0.03241 0.0224 0.03148 C 0.02188 0.03056 0.02066 0.03009 0.02014 0.02894 C 0.0191 0.02732 0.01823 0.02593 0.01684 0.02408 C 0.01563 0.02269 0.01407 0.0213 0.01268 0.01945 C 0.01146 0.01759 0.01077 0.01551 0.00938 0.01366 C 0.00504 0.00602 0.00677 0.00833 0.00295 0.00417 C 0.00157 -0.00023 0.00295 0.00116 -3.33333E-6 -0.00023 L -3.33333E-6 -1.11111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00462 L -3.33333E-6 4.81481E-6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0.36435 L 0.18334 0.36481 C 0.18125 0.36111 0.17969 0.35787 0.17795 0.35486 C 0.17709 0.35347 0.17587 0.35208 0.17518 0.35 C 0.17448 0.34907 0.17448 0.34768 0.17414 0.34652 C 0.17327 0.34444 0.17223 0.34259 0.17101 0.34097 C 0.17049 0.33958 0.16962 0.33865 0.1691 0.33703 C 0.16754 0.33356 0.16841 0.33171 0.16719 0.32801 C 0.1665 0.325 0.16511 0.32222 0.16424 0.31967 C 0.16389 0.31851 0.16355 0.31736 0.16337 0.3162 C 0.16268 0.31412 0.16268 0.31203 0.16216 0.30995 C 0.16181 0.30879 0.16094 0.30787 0.16025 0.30671 C 0.16007 0.30463 0.15955 0.30277 0.1592 0.30069 C 0.15903 0.29907 0.15851 0.29768 0.15834 0.29606 C 0.15782 0.29375 0.15782 0.2912 0.1573 0.28889 C 0.15695 0.28703 0.15591 0.28518 0.15539 0.28333 C 0.15504 0.28194 0.15486 0.28078 0.15434 0.27963 C 0.15365 0.27754 0.15278 0.27569 0.15226 0.27384 C 0.15018 0.26597 0.15278 0.27176 0.14931 0.26527 C 0.14896 0.2625 0.14914 0.25926 0.14844 0.25625 C 0.14809 0.25463 0.14705 0.2537 0.14653 0.25254 C 0.14566 0.25115 0.14497 0.24953 0.14462 0.24791 C 0.14341 0.24444 0.14254 0.24074 0.1415 0.23726 C 0.1408 0.23541 0.14011 0.23333 0.13959 0.23148 C 0.13872 0.22939 0.13855 0.22662 0.1375 0.2243 C 0.13698 0.22268 0.13594 0.22129 0.13559 0.21967 C 0.13073 0.20416 0.13629 0.21759 0.1316 0.20694 C 0.12952 0.19351 0.1323 0.20949 0.12674 0.18912 C 0.12518 0.18402 0.12622 0.18657 0.12379 0.18101 C 0.12101 0.16736 0.12483 0.18402 0.12066 0.17268 C 0.11702 0.16226 0.12292 0.17338 0.11789 0.16435 C 0.11736 0.16296 0.11719 0.16134 0.11684 0.15972 C 0.11632 0.1581 0.11545 0.15648 0.11493 0.15486 C 0.11459 0.15393 0.11441 0.15277 0.11389 0.15162 C 0.11337 0.15 0.11233 0.14861 0.11181 0.14699 C 0.11146 0.1456 0.11129 0.14421 0.11094 0.14305 C 0.10955 0.13912 0.10886 0.13865 0.10695 0.13518 C 0.1066 0.13356 0.10643 0.13171 0.10608 0.13032 C 0.10486 0.12592 0.10486 0.12731 0.10417 0.12222 C 0.10157 0.10694 0.10434 0.1199 0.10191 0.10926 C 0.10174 0.10254 0.10139 0.09606 0.10105 0.08912 C 0.10052 0.07777 0.10052 0.06643 0.1 0.05509 C 0.09983 0.05139 0.09809 0.04583 0.09705 0.04213 C 0.0967 0.0412 0.09688 0.03981 0.09618 0.03889 C 0.09514 0.03773 0.0941 0.03634 0.09323 0.03518 C 0.09254 0.03402 0.09202 0.03264 0.09115 0.03148 C 0.09028 0.03055 0.08924 0.03009 0.0882 0.02939 C 0.08334 0.02037 0.08959 0.03125 0.08334 0.02222 C 0.08264 0.02106 0.0823 0.01944 0.08125 0.01875 C 0.07952 0.01689 0.07743 0.01574 0.07552 0.01412 C 0.07448 0.01342 0.07344 0.01226 0.0724 0.0118 C 0.07136 0.01134 0.07049 0.01111 0.06945 0.01064 C 0.05955 0.00463 0.07466 0.01203 0.0625 0.00578 C 0.05955 0.00439 0.054 0.00324 0.05157 0.00231 C 0.04966 0.00162 0.04775 0.00023 0.04584 3.7037E-6 C 0.04184 -0.0007 0.03473 -0.00209 0.03091 -0.00232 C 0.02674 -0.00301 0.0224 -0.00324 0.01823 -0.00324 C 0.01094 -0.00324 0.00365 -0.00348 -0.00347 -0.00232 C -0.00486 -0.00209 -0.00156 -0.0007 -0.00069 3.7037E-6 C 0.00157 0.00115 0.00174 0.00115 0.00348 0.00115 L 0.00035 3.7037E-6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8 0.51042 L 0.18438 0.51065 C 0.17952 0.50995 0.17483 0.50972 0.17014 0.50903 C 0.16754 0.50879 0.16285 0.50625 0.16077 0.50555 L 0.15712 0.5044 C 0.15591 0.5037 0.15452 0.50301 0.1533 0.50208 C 0.15139 0.50046 0.14809 0.49722 0.1467 0.49491 C 0.14549 0.49282 0.14427 0.49028 0.14306 0.48796 C 0.14254 0.4868 0.14202 0.48542 0.14115 0.48426 L 0.13837 0.48079 C 0.13681 0.47454 0.13785 0.47824 0.13368 0.47014 L 0.13177 0.46667 C 0.13143 0.46551 0.13125 0.46412 0.13091 0.46319 C 0.13039 0.4618 0.12969 0.46088 0.12917 0.45949 C 0.1283 0.4581 0.12778 0.45648 0.12709 0.45486 C 0.12691 0.45278 0.12657 0.45092 0.12622 0.44884 C 0.1257 0.44583 0.12483 0.44259 0.12431 0.43958 C 0.12327 0.43241 0.12396 0.43542 0.12257 0.43009 C 0.12292 0.38866 0.12292 0.34768 0.12344 0.30648 C 0.12344 0.30486 0.12414 0.30324 0.12431 0.30162 C 0.12622 0.28449 0.12396 0.29375 0.12622 0.28518 C 0.12657 0.28125 0.12691 0.27731 0.12709 0.27338 C 0.12743 0.26782 0.12761 0.26227 0.12795 0.25671 C 0.12813 0.25486 0.12865 0.25278 0.12917 0.25116 C 0.12934 0.24884 0.12969 0.24653 0.13004 0.24398 C 0.13021 0.23704 0.13056 0.22986 0.13091 0.22292 C 0.13125 0.21366 0.13195 0.20579 0.13282 0.19676 C 0.1342 0.15555 0.1342 0.16782 0.13282 0.11204 C 0.13264 0.10185 0.13195 0.09954 0.13091 0.09097 C 0.12952 0.05856 0.13073 0.08171 0.12917 0.06134 C 0.1283 0.05393 0.12761 0.04653 0.12709 0.03889 C 0.12691 0.03472 0.12674 0.03032 0.12622 0.02592 C 0.12605 0.0243 0.12587 0.02268 0.12518 0.02129 C 0.12379 0.01759 0.12136 0.01342 0.11858 0.01065 C 0.11789 0.00972 0.11702 0.00879 0.11598 0.00833 C 0.11493 0.00764 0.11407 0.00764 0.1132 0.00717 C 0.11198 0.00648 0.11129 0.00532 0.11042 0.00463 C 0.10608 0.00231 0.10434 0.00231 0.1 0.00116 C 0.09514 -0.00023 0.09254 -0.00162 0.08698 -0.00232 L 0.07761 -0.00347 C 0.05834 -0.00556 0.07414 -0.00371 0.05799 -0.00556 C 0.04809 -0.00556 0.03802 -0.00533 0.02813 -0.00463 C 0.02605 -0.00463 0.02414 -0.00394 0.0224 -0.00347 C 0.02014 -0.00301 0.01806 -0.00255 0.0158 -0.00232 C 0.01164 -0.00185 0.00712 -0.00162 0.00278 -0.00116 C -0.00121 1.48148E-6 0.00035 1.48148E-6 -0.00173 1.48148E-6 L -3.33333E-6 1.48148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5 0.15 L 0.18525 0.15047 C 0.15677 0.1463 0.19358 0.15093 0.1283 0.14746 C 0.12743 0.14746 0.12657 0.14653 0.1257 0.1463 C 0.12309 0.1456 0.12032 0.14537 0.11789 0.14491 C 0.11441 0.14352 0.11233 0.14236 0.10903 0.14144 C 0.1073 0.14074 0.10556 0.14028 0.10382 0.14005 C 0.10209 0.13889 0.10035 0.1375 0.09861 0.13611 C 0.09445 0.1338 0.09705 0.13681 0.09254 0.13264 C 0.09132 0.13148 0.09011 0.13033 0.08907 0.12894 C 0.0882 0.12778 0.08802 0.12593 0.08716 0.12523 C 0.08629 0.12408 0.08473 0.12385 0.08368 0.12246 C 0.07535 0.11366 0.08368 0.1213 0.07848 0.11412 C 0.07743 0.1125 0.07605 0.11158 0.075 0.11019 C 0.07431 0.10903 0.07379 0.10764 0.07327 0.10648 C 0.0724 0.10486 0.07153 0.10301 0.07066 0.10162 C 0.06997 0.09815 0.06893 0.09167 0.06789 0.08912 C 0.06736 0.0875 0.06615 0.08658 0.06545 0.08519 C 0.06511 0.08403 0.06493 0.08287 0.06459 0.08148 C 0.06407 0.08033 0.0632 0.07917 0.06285 0.07801 C 0.06042 0.06991 0.06372 0.07547 0.06007 0.07037 C 0.05799 0.0581 0.06111 0.07315 0.0566 0.06042 C 0.05608 0.0588 0.05608 0.05718 0.05573 0.05556 C 0.05521 0.05371 0.05452 0.05232 0.054 0.0507 C 0.05365 0.04931 0.05348 0.04792 0.05313 0.04676 C 0.05226 0.04422 0.05139 0.04097 0.04966 0.03935 C 0.0415 0.03148 0.05157 0.04144 0.04532 0.03426 C 0.04445 0.03334 0.04341 0.03287 0.04254 0.03195 C 0.0382 0.02639 0.04219 0.02894 0.03664 0.02685 C 0.02483 0.01574 0.03855 0.02755 0.02431 0.01945 C 0.02292 0.01875 0.02136 0.0176 0.01997 0.0169 C 0.0191 0.01644 0.01806 0.01621 0.01719 0.01574 C 0.01598 0.01505 0.01493 0.01389 0.01372 0.0132 C 0.0125 0.0125 0.0092 0.01181 0.00764 0.01065 C 0.00591 0.00926 0.00417 0.00741 0.00243 0.00579 C 0.00157 0.0051 -3.33333E-6 0.00486 -3.33333E-6 0.00324 L -3.33333E-6 -0.00023 L -3.33333E-6 -2.59259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C817BA4C-6B6A-4B4B-86A7-8ED6A17C1825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/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385ADE8-AEB2-446C-9A3A-92E2C507B2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/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FC2F9FD-A63F-46A6-B7C9-AAAD3CDEEC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/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69E533D-0225-4B5F-99A9-F1584384E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/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45852073-2CEE-4457-86C5-6EAE45030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/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B676B8F7-B76F-425C-B774-08057FFCB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/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2675FC13-CF76-4A29-B2AE-296CCBE594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/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F0200782-2C4C-4BB3-A093-600A945D08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/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5D9D7152-6EB2-4629-B3BE-46F14A8A4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/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34B452D-DD6C-45D5-9074-30EB26499F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/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3B82FDBA-32DB-4470-91D7-66ED727A97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3859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/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658B002-92A8-4E0B-9AD6-3A8DBF98F8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2880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/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8E7B79EA-1A8E-476A-B953-4F3933FFDB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1721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/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51997686-0DC8-4724-9651-35FFA553EE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9842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/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8496FFBC-ABF9-4887-BE3E-AE61B7E10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8683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/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B2668BFA-68AD-451E-A07C-23C7CB6C8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81005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/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4FC9C109-A7FC-4B2A-B921-C255F23AA2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3327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/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6F6C2C09-E465-4E23-9D24-602653F53D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3849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/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1AF230AE-D2F1-4AF6-9654-44668BCC22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4371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TextBox 93">
            <a:extLst>
              <a:ext uri="{FF2B5EF4-FFF2-40B4-BE49-F238E27FC236}">
                <a16:creationId xmlns:a16="http://schemas.microsoft.com/office/drawing/2014/main" id="{4107F248-64B6-47F1-9C5D-127DB8E27A2F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96D635-3654-47AA-A55A-1791E2BD4E7D}"/>
                  </a:ext>
                </a:extLst>
              </p:cNvPr>
              <p:cNvSpPr txBox="1"/>
              <p:nvPr/>
            </p:nvSpPr>
            <p:spPr>
              <a:xfrm>
                <a:off x="7620000" y="13385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5896D635-3654-47AA-A55A-1791E2BD4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33859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5A35FC7-E31C-44C2-9934-218BB53BB888}"/>
                  </a:ext>
                </a:extLst>
              </p:cNvPr>
              <p:cNvSpPr txBox="1"/>
              <p:nvPr/>
            </p:nvSpPr>
            <p:spPr>
              <a:xfrm>
                <a:off x="7620000" y="18288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85A35FC7-E31C-44C2-9934-218BB53BB8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82880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AE9E33B-B3CF-4BEE-9FD6-641A6F4B0C3A}"/>
                  </a:ext>
                </a:extLst>
              </p:cNvPr>
              <p:cNvSpPr txBox="1"/>
              <p:nvPr/>
            </p:nvSpPr>
            <p:spPr>
              <a:xfrm>
                <a:off x="7620000" y="23172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AE9E33B-B3CF-4BEE-9FD6-641A6F4B0C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31721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0DBEF31-162C-41B5-AB3F-47A69FD28EDC}"/>
                  </a:ext>
                </a:extLst>
              </p:cNvPr>
              <p:cNvSpPr txBox="1"/>
              <p:nvPr/>
            </p:nvSpPr>
            <p:spPr>
              <a:xfrm>
                <a:off x="7620000" y="2798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E0DBEF31-162C-41B5-AB3F-47A69FD28E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79842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A8BB991-C636-43DC-980B-AB6013DC91D1}"/>
                  </a:ext>
                </a:extLst>
              </p:cNvPr>
              <p:cNvSpPr txBox="1"/>
              <p:nvPr/>
            </p:nvSpPr>
            <p:spPr>
              <a:xfrm>
                <a:off x="7620000" y="32868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FA8BB991-C636-43DC-980B-AB6013DC9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28683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E4EA1A7-B1B3-4038-98C0-4183490AFA41}"/>
                  </a:ext>
                </a:extLst>
              </p:cNvPr>
              <p:cNvSpPr txBox="1"/>
              <p:nvPr/>
            </p:nvSpPr>
            <p:spPr>
              <a:xfrm>
                <a:off x="7620000" y="38100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E4EA1A7-B1B3-4038-98C0-4183490AFA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81005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B3F331-DB7E-467A-8D18-4F6FE921D923}"/>
                  </a:ext>
                </a:extLst>
              </p:cNvPr>
              <p:cNvSpPr txBox="1"/>
              <p:nvPr/>
            </p:nvSpPr>
            <p:spPr>
              <a:xfrm>
                <a:off x="7620000" y="43332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14B3F331-DB7E-467A-8D18-4F6FE921D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33327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2A0847E-A951-4960-AD51-28691E6C23DF}"/>
                  </a:ext>
                </a:extLst>
              </p:cNvPr>
              <p:cNvSpPr txBox="1"/>
              <p:nvPr/>
            </p:nvSpPr>
            <p:spPr>
              <a:xfrm>
                <a:off x="7620000" y="483849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32A0847E-A951-4960-AD51-28691E6C2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83849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2B0608-77D8-40E8-9F4B-2222982C55C6}"/>
                  </a:ext>
                </a:extLst>
              </p:cNvPr>
              <p:cNvSpPr txBox="1"/>
              <p:nvPr/>
            </p:nvSpPr>
            <p:spPr>
              <a:xfrm>
                <a:off x="7627800" y="53437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712B0608-77D8-40E8-9F4B-2222982C5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800" y="534371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8DF1DD3-DECF-48FE-858A-6428B88E01C9}"/>
                  </a:ext>
                </a:extLst>
              </p:cNvPr>
              <p:cNvSpPr txBox="1"/>
              <p:nvPr/>
            </p:nvSpPr>
            <p:spPr>
              <a:xfrm>
                <a:off x="8077200" y="13385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D8DF1DD3-DECF-48FE-858A-6428B88E0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38590"/>
                <a:ext cx="6858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F0078C-4744-4B09-9DFD-13D18F6ABD28}"/>
                  </a:ext>
                </a:extLst>
              </p:cNvPr>
              <p:cNvSpPr txBox="1"/>
              <p:nvPr/>
            </p:nvSpPr>
            <p:spPr>
              <a:xfrm>
                <a:off x="8077200" y="182880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C7F0078C-4744-4B09-9DFD-13D18F6AB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828800"/>
                <a:ext cx="6858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D988CA-5A60-4AD7-A832-12149B986BD7}"/>
                  </a:ext>
                </a:extLst>
              </p:cNvPr>
              <p:cNvSpPr txBox="1"/>
              <p:nvPr/>
            </p:nvSpPr>
            <p:spPr>
              <a:xfrm>
                <a:off x="8077200" y="231721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7D988CA-5A60-4AD7-A832-12149B986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317210"/>
                <a:ext cx="6858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3B96A00-3CF1-4C07-B145-2B6F6BBCD767}"/>
                  </a:ext>
                </a:extLst>
              </p:cNvPr>
              <p:cNvSpPr txBox="1"/>
              <p:nvPr/>
            </p:nvSpPr>
            <p:spPr>
              <a:xfrm>
                <a:off x="8077200" y="279842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23B96A00-3CF1-4C07-B145-2B6F6BBCD7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798420"/>
                <a:ext cx="6858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BA28D6-B142-4448-8CDE-19E448F2F587}"/>
                  </a:ext>
                </a:extLst>
              </p:cNvPr>
              <p:cNvSpPr txBox="1"/>
              <p:nvPr/>
            </p:nvSpPr>
            <p:spPr>
              <a:xfrm>
                <a:off x="8077200" y="328683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4BBA28D6-B142-4448-8CDE-19E448F2F5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286830"/>
                <a:ext cx="6858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8D48887-AE85-4C68-A65B-7004E1CCD045}"/>
                  </a:ext>
                </a:extLst>
              </p:cNvPr>
              <p:cNvSpPr txBox="1"/>
              <p:nvPr/>
            </p:nvSpPr>
            <p:spPr>
              <a:xfrm>
                <a:off x="8077200" y="381005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18D48887-AE85-4C68-A65B-7004E1CCD0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810050"/>
                <a:ext cx="6858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4134529-D2DB-4375-A3D1-CD6E5686F52B}"/>
                  </a:ext>
                </a:extLst>
              </p:cNvPr>
              <p:cNvSpPr txBox="1"/>
              <p:nvPr/>
            </p:nvSpPr>
            <p:spPr>
              <a:xfrm>
                <a:off x="8077200" y="433327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24134529-D2DB-4375-A3D1-CD6E5686F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333270"/>
                <a:ext cx="6858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595460D-0A10-4143-B76B-5B3816728D9E}"/>
                  </a:ext>
                </a:extLst>
              </p:cNvPr>
              <p:cNvSpPr txBox="1"/>
              <p:nvPr/>
            </p:nvSpPr>
            <p:spPr>
              <a:xfrm>
                <a:off x="8077200" y="48384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4595460D-0A10-4143-B76B-5B3816728D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838490"/>
                <a:ext cx="6858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2A316D3-D679-4718-BE7A-20260270A226}"/>
                  </a:ext>
                </a:extLst>
              </p:cNvPr>
              <p:cNvSpPr txBox="1"/>
              <p:nvPr/>
            </p:nvSpPr>
            <p:spPr>
              <a:xfrm>
                <a:off x="8085000" y="534371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C2A316D3-D679-4718-BE7A-20260270A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000" y="5343710"/>
                <a:ext cx="678000" cy="52322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D95D84C-839D-4854-8C4A-BEB068C6DCF9}"/>
                  </a:ext>
                </a:extLst>
              </p:cNvPr>
              <p:cNvSpPr txBox="1"/>
              <p:nvPr/>
            </p:nvSpPr>
            <p:spPr>
              <a:xfrm>
                <a:off x="9753600" y="133859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BD95D84C-839D-4854-8C4A-BEB068C6D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338590"/>
                <a:ext cx="6858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DF264BA-5A7F-4910-9E3B-D3D0F0BFFFF5}"/>
                  </a:ext>
                </a:extLst>
              </p:cNvPr>
              <p:cNvSpPr txBox="1"/>
              <p:nvPr/>
            </p:nvSpPr>
            <p:spPr>
              <a:xfrm>
                <a:off x="9753600" y="186721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FDF264BA-5A7F-4910-9E3B-D3D0F0BFF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867210"/>
                <a:ext cx="685800" cy="52322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E95B2C4-E435-40B0-A081-7EBF80826240}"/>
                  </a:ext>
                </a:extLst>
              </p:cNvPr>
              <p:cNvSpPr txBox="1"/>
              <p:nvPr/>
            </p:nvSpPr>
            <p:spPr>
              <a:xfrm>
                <a:off x="9753600" y="235144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2E95B2C4-E435-40B0-A081-7EBF80826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351440"/>
                <a:ext cx="685800" cy="5232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BF66A67-7D2E-4197-ABB9-77DE1166F0C4}"/>
                  </a:ext>
                </a:extLst>
              </p:cNvPr>
              <p:cNvSpPr txBox="1"/>
              <p:nvPr/>
            </p:nvSpPr>
            <p:spPr>
              <a:xfrm>
                <a:off x="9753600" y="284043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9" name="TextBox 98">
                <a:extLst>
                  <a:ext uri="{FF2B5EF4-FFF2-40B4-BE49-F238E27FC236}">
                    <a16:creationId xmlns:a16="http://schemas.microsoft.com/office/drawing/2014/main" id="{0BF66A67-7D2E-4197-ABB9-77DE1166F0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840430"/>
                <a:ext cx="685800" cy="5232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CDF930D-BFA0-4F0D-8BD3-F2A933CFDCD5}"/>
                  </a:ext>
                </a:extLst>
              </p:cNvPr>
              <p:cNvSpPr txBox="1"/>
              <p:nvPr/>
            </p:nvSpPr>
            <p:spPr>
              <a:xfrm>
                <a:off x="9753600" y="332164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0" name="TextBox 99">
                <a:extLst>
                  <a:ext uri="{FF2B5EF4-FFF2-40B4-BE49-F238E27FC236}">
                    <a16:creationId xmlns:a16="http://schemas.microsoft.com/office/drawing/2014/main" id="{9CDF930D-BFA0-4F0D-8BD3-F2A933CFDC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321640"/>
                <a:ext cx="685800" cy="5232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46F4F133-7BE9-4C75-AD12-8DB69126297E}"/>
                  </a:ext>
                </a:extLst>
              </p:cNvPr>
              <p:cNvSpPr txBox="1"/>
              <p:nvPr/>
            </p:nvSpPr>
            <p:spPr>
              <a:xfrm>
                <a:off x="9753600" y="381005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46F4F133-7BE9-4C75-AD12-8DB6912629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810050"/>
                <a:ext cx="6858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7048ED48-538E-4788-83E1-F69B141706E6}"/>
                  </a:ext>
                </a:extLst>
              </p:cNvPr>
              <p:cNvSpPr txBox="1"/>
              <p:nvPr/>
            </p:nvSpPr>
            <p:spPr>
              <a:xfrm>
                <a:off x="9753600" y="4315270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7048ED48-538E-4788-83E1-F69B141706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315270"/>
                <a:ext cx="685800" cy="5232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7C21A954-5C13-45CA-A4AF-843A1D017D01}"/>
                  </a:ext>
                </a:extLst>
              </p:cNvPr>
              <p:cNvSpPr txBox="1"/>
              <p:nvPr/>
            </p:nvSpPr>
            <p:spPr>
              <a:xfrm>
                <a:off x="9753600" y="483681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3" name="TextBox 102">
                <a:extLst>
                  <a:ext uri="{FF2B5EF4-FFF2-40B4-BE49-F238E27FC236}">
                    <a16:creationId xmlns:a16="http://schemas.microsoft.com/office/drawing/2014/main" id="{7C21A954-5C13-45CA-A4AF-843A1D017D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836810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F0D168A-8BA9-451D-843A-7415B45560CE}"/>
                  </a:ext>
                </a:extLst>
              </p:cNvPr>
              <p:cNvSpPr txBox="1"/>
              <p:nvPr/>
            </p:nvSpPr>
            <p:spPr>
              <a:xfrm>
                <a:off x="9753600" y="5360030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4" name="TextBox 103">
                <a:extLst>
                  <a:ext uri="{FF2B5EF4-FFF2-40B4-BE49-F238E27FC236}">
                    <a16:creationId xmlns:a16="http://schemas.microsoft.com/office/drawing/2014/main" id="{5F0D168A-8BA9-451D-843A-7415B45560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360030"/>
                <a:ext cx="678000" cy="523220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TextBox 104">
            <a:extLst>
              <a:ext uri="{FF2B5EF4-FFF2-40B4-BE49-F238E27FC236}">
                <a16:creationId xmlns:a16="http://schemas.microsoft.com/office/drawing/2014/main" id="{626219C7-53EB-4C13-87BB-6B0E6CC7D06E}"/>
              </a:ext>
            </a:extLst>
          </p:cNvPr>
          <p:cNvSpPr txBox="1"/>
          <p:nvPr/>
        </p:nvSpPr>
        <p:spPr>
          <a:xfrm>
            <a:off x="7666912" y="5956956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Categorical</a:t>
            </a:r>
          </a:p>
        </p:txBody>
      </p:sp>
    </p:spTree>
    <p:extLst>
      <p:ext uri="{BB962C8B-B14F-4D97-AF65-F5344CB8AC3E}">
        <p14:creationId xmlns:p14="http://schemas.microsoft.com/office/powerpoint/2010/main" val="1331286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3.33333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0.00069 L 0 0.00115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1.48148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4.81481E-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3.7037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1.11022E-16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6 L 0 -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8.33333E-7 2.96296E-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8333 -0.00047 L 8.33333E-7 4.07407E-6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67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95" grpId="0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1D44-87BF-4AC3-9692-DC4CC2931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0" dirty="0"/>
              <a:t>No Relationship via Scrambling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/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482997-63D0-4863-B748-FDE8D08E9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371600"/>
                <a:ext cx="4572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/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31A63E7-CA1A-4A5B-B927-EB60D6D460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861810"/>
                <a:ext cx="4572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/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D689B5C-0361-4ECE-AECA-DAE230E4BE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350220"/>
                <a:ext cx="4572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/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C015083A-1942-4F64-8674-3787AD9E9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2831430"/>
                <a:ext cx="4572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/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9314643-DFA0-43E6-82D1-0A88BB769A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19840"/>
                <a:ext cx="4572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/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6106C5B-305A-42E5-97DB-0A741C647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43060"/>
                <a:ext cx="4572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/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8376F06-8127-4245-BF4E-57F445E51F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366280"/>
                <a:ext cx="457200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/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CA68B5D-53D9-4D30-8E04-F44295E430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871500"/>
                <a:ext cx="457200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/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6EAE607-F620-4577-91F6-E261CEC9C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6200" y="5376720"/>
                <a:ext cx="457200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/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548262D-42CB-47DB-BCD1-67A528DB5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371600"/>
                <a:ext cx="457200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/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8868AB5-202E-488B-9C14-1F61A00951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1861810"/>
                <a:ext cx="457200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/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524071-4BD6-4696-A93A-4145185B9D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350220"/>
                <a:ext cx="457200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/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7AA2B28-FCE0-4951-B757-9A6A1AE257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2831430"/>
                <a:ext cx="457200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/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B58D080-47B1-46D5-A878-18DDD424E2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319840"/>
                <a:ext cx="457200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/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77E9351B-00CF-48FB-A390-7598CC6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3843060"/>
                <a:ext cx="457200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/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D749331-BF7B-4093-8C61-90396D751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366280"/>
                <a:ext cx="457200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/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EC7E93DA-E682-4206-BC42-7CF681D848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4871500"/>
                <a:ext cx="457200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/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5DCDE17-5623-4A73-8EFD-B99CF4E9A1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00" y="5376720"/>
                <a:ext cx="457200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08C14A2C-B458-48BB-8FC1-7E9E4402C0F0}"/>
              </a:ext>
            </a:extLst>
          </p:cNvPr>
          <p:cNvSpPr txBox="1"/>
          <p:nvPr/>
        </p:nvSpPr>
        <p:spPr>
          <a:xfrm>
            <a:off x="1981200" y="60198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/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3F44E60-444D-4615-95BA-7215B0828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322740"/>
                <a:ext cx="457200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/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1DCEE56A-538D-4BE2-A3F9-2A8F4D1893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812950"/>
                <a:ext cx="457200" cy="5232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/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E2F0677-4F99-4CD7-B92B-44F451AFC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301360"/>
                <a:ext cx="457200" cy="5232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/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DE31D978-3347-4081-9B3D-3D9132DB9E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82570"/>
                <a:ext cx="457200" cy="5232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/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3E52FAC-4C96-450E-9F48-81312C039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270980"/>
                <a:ext cx="457200" cy="5232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/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9772BD4-FD2C-40D6-BD6E-3939B9CD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794200"/>
                <a:ext cx="457200" cy="5232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/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29083C53-ABA8-4B18-8B14-7F1D149F1F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317420"/>
                <a:ext cx="457200" cy="523220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/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40EC6FCA-FDC1-4937-8DE7-98A6328728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822640"/>
                <a:ext cx="457200" cy="5232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/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FAD143EA-8D00-4054-B2C6-79E4A4CD81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000" y="5327860"/>
                <a:ext cx="457200" cy="5232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/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DBB07DA1-59A3-4325-AAA7-835FDB7CF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322740"/>
                <a:ext cx="457200" cy="5232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/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C05EAD5B-2808-4D2D-A5F5-365586B84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812950"/>
                <a:ext cx="457200" cy="5232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/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64988EA1-7B14-4DD4-BD78-19902698B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301360"/>
                <a:ext cx="457200" cy="5232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/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A3B91D85-62AB-41A7-97C6-44310BBEF3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782570"/>
                <a:ext cx="457200" cy="5232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/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FD73107-1F79-4704-8AEC-D982276418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70980"/>
                <a:ext cx="457200" cy="5232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/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D8628005-27EE-405E-932C-388D243D19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794200"/>
                <a:ext cx="457200" cy="5232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/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680A67F4-431C-412D-B09A-76F0D62D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317420"/>
                <a:ext cx="457200" cy="5232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/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DECC48E9-6EF7-476C-ABB7-3C004C7B1E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22640"/>
                <a:ext cx="457200" cy="523220"/>
              </a:xfrm>
              <a:prstGeom prst="rect">
                <a:avLst/>
              </a:prstGeom>
              <a:blipFill>
                <a:blip r:embed="rId3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/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F933D222-558A-452D-BB2B-1A2CC04EBE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4200" y="5327860"/>
                <a:ext cx="457200" cy="523220"/>
              </a:xfrm>
              <a:prstGeom prst="rect">
                <a:avLst/>
              </a:prstGeom>
              <a:blipFill>
                <a:blip r:embed="rId3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>
            <a:extLst>
              <a:ext uri="{FF2B5EF4-FFF2-40B4-BE49-F238E27FC236}">
                <a16:creationId xmlns:a16="http://schemas.microsoft.com/office/drawing/2014/main" id="{EE6C2282-33B9-4F27-9A65-AFF53AD10ABB}"/>
              </a:ext>
            </a:extLst>
          </p:cNvPr>
          <p:cNvSpPr txBox="1"/>
          <p:nvPr/>
        </p:nvSpPr>
        <p:spPr>
          <a:xfrm>
            <a:off x="5029200" y="596305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One Categorical</a:t>
            </a:r>
          </a:p>
          <a:p>
            <a:r>
              <a:rPr lang="en-US" sz="2800" dirty="0"/>
              <a:t>One Quantitative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50EC3FC-07D6-45FF-9CEA-7C273AF193F9}"/>
                  </a:ext>
                </a:extLst>
              </p:cNvPr>
              <p:cNvSpPr txBox="1"/>
              <p:nvPr/>
            </p:nvSpPr>
            <p:spPr>
              <a:xfrm>
                <a:off x="7620000" y="132817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050EC3FC-07D6-45FF-9CEA-7C273AF193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328176"/>
                <a:ext cx="457200" cy="523220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982CD2D-E5A9-4885-887E-8C0DF0BD72F3}"/>
                  </a:ext>
                </a:extLst>
              </p:cNvPr>
              <p:cNvSpPr txBox="1"/>
              <p:nvPr/>
            </p:nvSpPr>
            <p:spPr>
              <a:xfrm>
                <a:off x="7620000" y="181838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8982CD2D-E5A9-4885-887E-8C0DF0BD7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1818386"/>
                <a:ext cx="457200" cy="523220"/>
              </a:xfrm>
              <a:prstGeom prst="rect">
                <a:avLst/>
              </a:prstGeom>
              <a:blipFill>
                <a:blip r:embed="rId3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832AF82-1E92-4C80-B18A-817F5F08AEA1}"/>
                  </a:ext>
                </a:extLst>
              </p:cNvPr>
              <p:cNvSpPr txBox="1"/>
              <p:nvPr/>
            </p:nvSpPr>
            <p:spPr>
              <a:xfrm>
                <a:off x="7620000" y="230679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8832AF82-1E92-4C80-B18A-817F5F08AE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306796"/>
                <a:ext cx="457200" cy="523220"/>
              </a:xfrm>
              <a:prstGeom prst="rect">
                <a:avLst/>
              </a:prstGeom>
              <a:blipFill>
                <a:blip r:embed="rId4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9D7DCEF-B7A4-447C-A140-249F0DAD6D83}"/>
                  </a:ext>
                </a:extLst>
              </p:cNvPr>
              <p:cNvSpPr txBox="1"/>
              <p:nvPr/>
            </p:nvSpPr>
            <p:spPr>
              <a:xfrm>
                <a:off x="7620000" y="278800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A9D7DCEF-B7A4-447C-A140-249F0DAD6D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788006"/>
                <a:ext cx="457200" cy="5232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6AC6FBF-A64F-453C-95F1-4D96E4E62CBE}"/>
                  </a:ext>
                </a:extLst>
              </p:cNvPr>
              <p:cNvSpPr txBox="1"/>
              <p:nvPr/>
            </p:nvSpPr>
            <p:spPr>
              <a:xfrm>
                <a:off x="7620000" y="327641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86AC6FBF-A64F-453C-95F1-4D96E4E62C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276416"/>
                <a:ext cx="457200" cy="5232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93DD909-B908-4184-8379-EA3C88A79F53}"/>
                  </a:ext>
                </a:extLst>
              </p:cNvPr>
              <p:cNvSpPr txBox="1"/>
              <p:nvPr/>
            </p:nvSpPr>
            <p:spPr>
              <a:xfrm>
                <a:off x="7620000" y="379963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693DD909-B908-4184-8379-EA3C88A79F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799636"/>
                <a:ext cx="457200" cy="5232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2A8D3F6-05AB-498C-9AA8-A233F99B9E8E}"/>
                  </a:ext>
                </a:extLst>
              </p:cNvPr>
              <p:cNvSpPr txBox="1"/>
              <p:nvPr/>
            </p:nvSpPr>
            <p:spPr>
              <a:xfrm>
                <a:off x="7620000" y="432285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82A8D3F6-05AB-498C-9AA8-A233F99B9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322856"/>
                <a:ext cx="457200" cy="5232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6A33A56-A15A-46BB-8288-4830E90B469C}"/>
                  </a:ext>
                </a:extLst>
              </p:cNvPr>
              <p:cNvSpPr txBox="1"/>
              <p:nvPr/>
            </p:nvSpPr>
            <p:spPr>
              <a:xfrm>
                <a:off x="7620000" y="482807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6A33A56-A15A-46BB-8288-4830E90B4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4828076"/>
                <a:ext cx="457200" cy="5232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3FD747E-4FDB-4486-93C1-4F97D0477CCC}"/>
                  </a:ext>
                </a:extLst>
              </p:cNvPr>
              <p:cNvSpPr txBox="1"/>
              <p:nvPr/>
            </p:nvSpPr>
            <p:spPr>
              <a:xfrm>
                <a:off x="7627800" y="5333296"/>
                <a:ext cx="4572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13FD747E-4FDB-4486-93C1-4F97D0477C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7800" y="5333296"/>
                <a:ext cx="457200" cy="523220"/>
              </a:xfrm>
              <a:prstGeom prst="rect">
                <a:avLst/>
              </a:prstGeom>
              <a:blipFill>
                <a:blip r:embed="rId4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34FE49E-C3C8-4997-B139-FD7A356DB4BF}"/>
                  </a:ext>
                </a:extLst>
              </p:cNvPr>
              <p:cNvSpPr txBox="1"/>
              <p:nvPr/>
            </p:nvSpPr>
            <p:spPr>
              <a:xfrm>
                <a:off x="8069400" y="132817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234FE49E-C3C8-4997-B139-FD7A356DB4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400" y="1328176"/>
                <a:ext cx="685800" cy="523220"/>
              </a:xfrm>
              <a:prstGeom prst="rect">
                <a:avLst/>
              </a:prstGeom>
              <a:blipFill>
                <a:blip r:embed="rId4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174563E-A5FF-401D-B7FC-238B485CFBDE}"/>
                  </a:ext>
                </a:extLst>
              </p:cNvPr>
              <p:cNvSpPr txBox="1"/>
              <p:nvPr/>
            </p:nvSpPr>
            <p:spPr>
              <a:xfrm>
                <a:off x="8077200" y="181838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C174563E-A5FF-401D-B7FC-238B485CFB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818386"/>
                <a:ext cx="678000" cy="5232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A516B34-30A5-450C-8868-AB558A2B7332}"/>
                  </a:ext>
                </a:extLst>
              </p:cNvPr>
              <p:cNvSpPr txBox="1"/>
              <p:nvPr/>
            </p:nvSpPr>
            <p:spPr>
              <a:xfrm>
                <a:off x="8077200" y="230679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9" name="TextBox 78">
                <a:extLst>
                  <a:ext uri="{FF2B5EF4-FFF2-40B4-BE49-F238E27FC236}">
                    <a16:creationId xmlns:a16="http://schemas.microsoft.com/office/drawing/2014/main" id="{4A516B34-30A5-450C-8868-AB558A2B73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306796"/>
                <a:ext cx="678000" cy="5232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9F3132-2FF3-4A00-A72F-04061476ED2B}"/>
                  </a:ext>
                </a:extLst>
              </p:cNvPr>
              <p:cNvSpPr txBox="1"/>
              <p:nvPr/>
            </p:nvSpPr>
            <p:spPr>
              <a:xfrm>
                <a:off x="8077200" y="278800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E09F3132-2FF3-4A00-A72F-04061476E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788006"/>
                <a:ext cx="678000" cy="5232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F2868F4-A80A-4FCA-BDA5-C78268BC61D8}"/>
                  </a:ext>
                </a:extLst>
              </p:cNvPr>
              <p:cNvSpPr txBox="1"/>
              <p:nvPr/>
            </p:nvSpPr>
            <p:spPr>
              <a:xfrm>
                <a:off x="8077200" y="327641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1F2868F4-A80A-4FCA-BDA5-C78268BC61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276416"/>
                <a:ext cx="678000" cy="5232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F0A70D3F-3D02-405A-9B77-83F7299F62F0}"/>
                  </a:ext>
                </a:extLst>
              </p:cNvPr>
              <p:cNvSpPr txBox="1"/>
              <p:nvPr/>
            </p:nvSpPr>
            <p:spPr>
              <a:xfrm>
                <a:off x="8077200" y="379963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F0A70D3F-3D02-405A-9B77-83F7299F62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3799636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986C193-0667-4093-BBDB-CB42ABDA3B89}"/>
                  </a:ext>
                </a:extLst>
              </p:cNvPr>
              <p:cNvSpPr txBox="1"/>
              <p:nvPr/>
            </p:nvSpPr>
            <p:spPr>
              <a:xfrm>
                <a:off x="8077200" y="432285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8986C193-0667-4093-BBDB-CB42ABDA3B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322856"/>
                <a:ext cx="678000" cy="523220"/>
              </a:xfrm>
              <a:prstGeom prst="rect">
                <a:avLst/>
              </a:prstGeom>
              <a:blipFill>
                <a:blip r:embed="rId5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CCFACD7F-AE1D-4F20-B600-07C77E0DC921}"/>
                  </a:ext>
                </a:extLst>
              </p:cNvPr>
              <p:cNvSpPr txBox="1"/>
              <p:nvPr/>
            </p:nvSpPr>
            <p:spPr>
              <a:xfrm>
                <a:off x="8077200" y="482807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CCFACD7F-AE1D-4F20-B600-07C77E0DC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828076"/>
                <a:ext cx="678000" cy="523220"/>
              </a:xfrm>
              <a:prstGeom prst="rect">
                <a:avLst/>
              </a:prstGeom>
              <a:blipFill>
                <a:blip r:embed="rId5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4886CA9-6EA3-4842-B475-D953BD60016C}"/>
                  </a:ext>
                </a:extLst>
              </p:cNvPr>
              <p:cNvSpPr txBox="1"/>
              <p:nvPr/>
            </p:nvSpPr>
            <p:spPr>
              <a:xfrm>
                <a:off x="8085000" y="533329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94886CA9-6EA3-4842-B475-D953BD6001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5000" y="5333296"/>
                <a:ext cx="678000" cy="523220"/>
              </a:xfrm>
              <a:prstGeom prst="rect">
                <a:avLst/>
              </a:prstGeom>
              <a:blipFill>
                <a:blip r:embed="rId5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C815DCA-6402-4762-AAD5-F1BC523B4E3E}"/>
                  </a:ext>
                </a:extLst>
              </p:cNvPr>
              <p:cNvSpPr txBox="1"/>
              <p:nvPr/>
            </p:nvSpPr>
            <p:spPr>
              <a:xfrm>
                <a:off x="9753600" y="132817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CC815DCA-6402-4762-AAD5-F1BC523B4E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328176"/>
                <a:ext cx="685800" cy="523220"/>
              </a:xfrm>
              <a:prstGeom prst="rect">
                <a:avLst/>
              </a:prstGeom>
              <a:blipFill>
                <a:blip r:embed="rId5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66B32C2-357E-4C23-87D9-763EBF68730C}"/>
                  </a:ext>
                </a:extLst>
              </p:cNvPr>
              <p:cNvSpPr txBox="1"/>
              <p:nvPr/>
            </p:nvSpPr>
            <p:spPr>
              <a:xfrm>
                <a:off x="9753600" y="185679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066B32C2-357E-4C23-87D9-763EBF6873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1856796"/>
                <a:ext cx="685800" cy="523220"/>
              </a:xfrm>
              <a:prstGeom prst="rect">
                <a:avLst/>
              </a:prstGeom>
              <a:blipFill>
                <a:blip r:embed="rId5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F5FC352-C40F-408F-8E07-DF70B0970787}"/>
                  </a:ext>
                </a:extLst>
              </p:cNvPr>
              <p:cNvSpPr txBox="1"/>
              <p:nvPr/>
            </p:nvSpPr>
            <p:spPr>
              <a:xfrm>
                <a:off x="9753600" y="234102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F5FC352-C40F-408F-8E07-DF70B09707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341026"/>
                <a:ext cx="685800" cy="523220"/>
              </a:xfrm>
              <a:prstGeom prst="rect">
                <a:avLst/>
              </a:prstGeom>
              <a:blipFill>
                <a:blip r:embed="rId5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56232B58-F2CD-4D73-A367-6703F90A89E9}"/>
                  </a:ext>
                </a:extLst>
              </p:cNvPr>
              <p:cNvSpPr txBox="1"/>
              <p:nvPr/>
            </p:nvSpPr>
            <p:spPr>
              <a:xfrm>
                <a:off x="9753600" y="283001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56232B58-F2CD-4D73-A367-6703F90A89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2830016"/>
                <a:ext cx="685800" cy="523220"/>
              </a:xfrm>
              <a:prstGeom prst="rect">
                <a:avLst/>
              </a:prstGeom>
              <a:blipFill>
                <a:blip r:embed="rId59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A83728A5-91D6-4684-A68E-FB68071C6DE7}"/>
                  </a:ext>
                </a:extLst>
              </p:cNvPr>
              <p:cNvSpPr txBox="1"/>
              <p:nvPr/>
            </p:nvSpPr>
            <p:spPr>
              <a:xfrm>
                <a:off x="9753600" y="331122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A83728A5-91D6-4684-A68E-FB68071C6D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311226"/>
                <a:ext cx="685800" cy="523220"/>
              </a:xfrm>
              <a:prstGeom prst="rect">
                <a:avLst/>
              </a:prstGeom>
              <a:blipFill>
                <a:blip r:embed="rId6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C150DE2-0130-4577-BF9D-B1DC0CDC8F11}"/>
                  </a:ext>
                </a:extLst>
              </p:cNvPr>
              <p:cNvSpPr txBox="1"/>
              <p:nvPr/>
            </p:nvSpPr>
            <p:spPr>
              <a:xfrm>
                <a:off x="9753600" y="3799636"/>
                <a:ext cx="6780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1C150DE2-0130-4577-BF9D-B1DC0CDC8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3799636"/>
                <a:ext cx="678000" cy="5232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EF5AEBA-55DD-4563-8388-BE5E7E4263E4}"/>
                  </a:ext>
                </a:extLst>
              </p:cNvPr>
              <p:cNvSpPr txBox="1"/>
              <p:nvPr/>
            </p:nvSpPr>
            <p:spPr>
              <a:xfrm>
                <a:off x="9753600" y="430485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3EF5AEBA-55DD-4563-8388-BE5E7E4263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304856"/>
                <a:ext cx="685800" cy="523220"/>
              </a:xfrm>
              <a:prstGeom prst="rect">
                <a:avLst/>
              </a:prstGeom>
              <a:blipFill>
                <a:blip r:embed="rId6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E74758-D21B-44E9-8A91-F75987B3CC8D}"/>
                  </a:ext>
                </a:extLst>
              </p:cNvPr>
              <p:cNvSpPr txBox="1"/>
              <p:nvPr/>
            </p:nvSpPr>
            <p:spPr>
              <a:xfrm>
                <a:off x="9753600" y="482639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𝑦𝑒𝑠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8DE74758-D21B-44E9-8A91-F75987B3CC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4826396"/>
                <a:ext cx="685800" cy="523220"/>
              </a:xfrm>
              <a:prstGeom prst="rect">
                <a:avLst/>
              </a:prstGeom>
              <a:blipFill>
                <a:blip r:embed="rId6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D407830-432B-475A-9310-7F1432A88F85}"/>
                  </a:ext>
                </a:extLst>
              </p:cNvPr>
              <p:cNvSpPr txBox="1"/>
              <p:nvPr/>
            </p:nvSpPr>
            <p:spPr>
              <a:xfrm>
                <a:off x="9753600" y="5349616"/>
                <a:ext cx="685800" cy="52322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𝑛𝑜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CD407830-432B-475A-9310-7F1432A88F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349616"/>
                <a:ext cx="685800" cy="523220"/>
              </a:xfrm>
              <a:prstGeom prst="rect">
                <a:avLst/>
              </a:prstGeom>
              <a:blipFill>
                <a:blip r:embed="rId6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>
            <a:extLst>
              <a:ext uri="{FF2B5EF4-FFF2-40B4-BE49-F238E27FC236}">
                <a16:creationId xmlns:a16="http://schemas.microsoft.com/office/drawing/2014/main" id="{262ACA1C-D396-4AC0-BC5B-C5988319F06C}"/>
              </a:ext>
            </a:extLst>
          </p:cNvPr>
          <p:cNvSpPr txBox="1"/>
          <p:nvPr/>
        </p:nvSpPr>
        <p:spPr>
          <a:xfrm>
            <a:off x="7696200" y="5956956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Two Categorical</a:t>
            </a:r>
          </a:p>
        </p:txBody>
      </p:sp>
    </p:spTree>
    <p:extLst>
      <p:ext uri="{BB962C8B-B14F-4D97-AF65-F5344CB8AC3E}">
        <p14:creationId xmlns:p14="http://schemas.microsoft.com/office/powerpoint/2010/main" val="83501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28356 L 0.18333 -0.28333 C 0.1802 -0.28403 0.1776 -0.28449 0.17482 -0.28449 C 0.16458 -0.28449 0.146 -0.28333 0.13507 -0.28241 C 0.13385 -0.28218 0.13246 -0.28194 0.13107 -0.28125 C 0.12847 -0.27986 0.12569 -0.27546 0.12361 -0.27338 L 0.121 -0.26968 C 0.11875 -0.26111 0.12187 -0.27153 0.1184 -0.26296 C 0.11788 -0.2618 0.11788 -0.26018 0.11753 -0.25903 C 0.11701 -0.2581 0.11597 -0.25718 0.11545 -0.25579 C 0.11458 -0.25347 0.11423 -0.25139 0.11354 -0.24907 L 0.1118 -0.2419 C 0.11145 -0.23958 0.11128 -0.2375 0.11093 -0.23472 C 0.11076 -0.23287 0.11024 -0.23102 0.11007 -0.22917 C 0.10972 -0.22569 0.10937 -0.22199 0.10902 -0.21852 C 0.10763 -0.19792 0.10902 -0.20856 0.10711 -0.19653 C 0.10642 -0.18426 0.10625 -0.17824 0.10538 -0.16643 C 0.10503 -0.16319 0.10468 -0.16018 0.10434 -0.15718 C 0.10416 -0.15093 0.10399 -0.14491 0.10347 -0.13843 C 0.10329 -0.13611 0.10277 -0.1338 0.1026 -0.13171 C 0.10225 -0.12662 0.10225 -0.12222 0.10156 -0.11759 C 0.10138 -0.11597 0.10086 -0.11435 0.10069 -0.11273 C 0.10034 -0.11065 0.10017 -0.10833 0.09982 -0.10579 C 0.0993 -0.10347 0.09826 -0.10139 0.09791 -0.09884 C 0.09739 -0.09583 0.09687 -0.0919 0.09618 -0.08843 C 0.09548 -0.08611 0.09566 -0.08333 0.09409 -0.08148 L 0.09236 -0.07893 C 0.08871 -0.06528 0.09253 -0.07755 0.08871 -0.06875 C 0.0875 -0.06551 0.08489 -0.05949 0.08489 -0.05926 C 0.08316 -0.04977 0.08541 -0.05926 0.08211 -0.05139 C 0.08177 -0.05023 0.08177 -0.04884 0.08125 -0.04792 C 0.08003 -0.04537 0.07777 -0.04421 0.07673 -0.0419 C 0.07604 -0.04074 0.07552 -0.03958 0.07482 -0.03866 C 0.07309 -0.03611 0.07066 -0.03426 0.06927 -0.03171 C 0.06684 -0.02685 0.0684 -0.02893 0.06441 -0.02569 C 0.06145 -0.01968 0.06423 -0.02454 0.06007 -0.01991 C 0.05625 -0.01643 0.06024 -0.01852 0.0552 -0.01643 C 0.04652 -0.00555 0.05798 -0.01852 0.04982 -0.01204 C 0.04878 -0.01111 0.04809 -0.00903 0.04704 -0.00833 C 0.04531 -0.00694 0.0434 -0.00671 0.04149 -0.00579 L 0.03871 -0.00486 C 0.03784 -0.00463 0.0368 -0.0044 0.03593 -0.0037 C 0.03489 -0.00301 0.0342 -0.00185 0.03316 -0.00139 C 0.03159 -0.00069 0.03003 -0.00046 0.02864 -0.00023 C 0.01632 0.00208 0.01475 0.00116 -0.00174 0.00116 L 4.16667E-6 -0.00023 " pathEditMode="relative" rAng="0" ptsTypes="AAAAAAAAAAAAAAAAAAAAAAAAAAAAAAAAAAAAAAAAAAAAAA">
                                      <p:cBhvr>
                                        <p:cTn id="1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3" y="141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43588 L 0.18333 -0.43565 C 0.16961 -0.43982 0.17517 -0.43912 0.15503 -0.43704 C 0.15434 -0.43704 0.15347 -0.43657 0.1526 -0.43588 C 0.15069 -0.43449 0.14739 -0.43125 0.14739 -0.43102 C 0.14288 -0.42222 0.14809 -0.43357 0.14444 -0.42292 C 0.14427 -0.42153 0.1434 -0.4206 0.14288 -0.41944 C 0.14253 -0.41829 0.14236 -0.4169 0.14201 -0.41574 C 0.14114 -0.40486 0.14062 -0.39745 0.14027 -0.38634 C 0.13975 -0.36991 0.13958 -0.35417 0.13941 -0.33773 C 0.13906 -0.31227 0.13888 -0.28657 0.13854 -0.26134 C 0.13836 -0.25208 0.13802 -0.24306 0.13767 -0.23403 C 0.1375 -0.23194 0.13576 -0.22963 0.13663 -0.22801 C 0.1375 -0.22685 0.13906 -0.22894 0.14027 -0.22917 C 0.14253 -0.22315 0.14288 -0.22338 0.14288 -0.21505 C 0.14288 -0.1463 0.14618 -0.16574 0.14114 -0.13819 C 0.14062 -0.1294 0.14079 -0.12199 0.13941 -0.11366 C 0.13923 -0.1125 0.13871 -0.11134 0.13854 -0.10995 C 0.13819 -0.10671 0.13802 -0.10347 0.13767 -0.10046 C 0.13715 -0.09653 0.13576 -0.08889 0.13576 -0.08866 C 0.13559 -0.0838 0.13541 -0.07847 0.13489 -0.07338 C 0.13489 -0.07176 0.13454 -0.07014 0.1342 -0.06852 C 0.13385 -0.06667 0.13368 -0.06458 0.13333 -0.06273 C 0.13298 -0.05694 0.13281 -0.05116 0.13246 -0.04491 C 0.13159 -0.03009 0.13246 -0.03519 0.13073 -0.02616 C 0.13038 -0.02199 0.1302 -0.01736 0.12986 -0.01319 C 0.12968 -0.01181 0.12916 -0.01088 0.12899 -0.00949 C 0.12864 -0.0081 0.12829 -0.00648 0.12812 -0.00486 C 0.12725 -0.00162 0.12708 0.00023 0.12465 0.00231 C 0.12361 0.00301 0.12239 0.00301 0.12118 0.00347 C 0.10746 0.01551 0.11979 0.00556 0.07916 0.00463 L 0.01632 0.00347 C 0.01007 0.00069 0.01267 0.00231 0.0085 -0.00139 L 4.16667E-6 -0.00023 L 4.16667E-6 3.7037E-7 " pathEditMode="relative" rAng="0" ptsTypes="AAAAAAAAAAAAAAAAAAAAAAAAAAAAAAAAAAA">
                                      <p:cBhvr>
                                        <p:cTn id="2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2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247 -0.4375 L 0.18247 -0.43727 C 0.15139 -0.44653 0.18021 -0.43889 0.10521 -0.44097 C 0.10105 -0.4412 0.09688 -0.4419 0.09271 -0.44213 C 0.0882 -0.44352 0.08455 -0.44421 0.07934 -0.44421 C 0.07205 -0.44421 0.06511 -0.44375 0.05782 -0.44329 C 0.05677 -0.44097 0.05504 -0.43889 0.05434 -0.43634 L 0.05157 -0.42546 C 0.0507 -0.42199 0.05035 -0.4206 0.04983 -0.4169 C 0.04862 -0.4088 0.04862 -0.40579 0.04809 -0.39676 C 0.04827 -0.34514 0.04844 -0.29352 0.04896 -0.24236 C 0.04896 -0.23958 0.04966 -0.23657 0.04983 -0.2338 C 0.05278 -0.19676 0.04914 -0.23727 0.05157 -0.20972 C 0.05191 -0.20255 0.05209 -0.1956 0.05243 -0.18843 C 0.05261 -0.18472 0.0533 -0.18102 0.0533 -0.17755 C 0.05382 -0.1662 0.05417 -0.15532 0.05434 -0.14398 C 0.05417 -0.12639 0.05382 -0.10903 0.0533 -0.09143 C 0.0533 -0.08773 0.05261 -0.08403 0.05243 -0.08079 C 0.05105 -0.05625 0.05296 -0.06736 0.0507 -0.05532 C 0.05035 -0.05185 0.04983 -0.04815 0.04983 -0.04444 C 0.04983 -0.03565 0.05087 -0.02639 0.0507 -0.01713 C 0.0507 -0.01458 0.0507 -0.01065 0.04896 -0.00972 C 0.03507 -0.0037 0.04931 -0.01065 0.04098 -0.00509 C 0.03993 -0.0044 0.03907 -0.0044 0.0382 -0.00393 C 0.03716 -0.00324 0.03646 -0.00208 0.03542 -0.00162 C 0.03421 -0.00093 0.03247 -0.00069 0.03108 -7.40741E-7 C 0.02327 -0.00069 0.01563 -0.00093 0.00782 -0.00162 C 0.00556 -0.00162 0.00313 -0.00093 0.00157 -0.00278 C 0.0007 -0.0037 0.0033 -0.00625 0.0033 -0.00602 L -3.88889E-6 -7.40741E-7 " pathEditMode="relative" rAng="0" ptsTypes="AAAAAAAAAAAAAAAAAAAAAAAAAAAAAA">
                                      <p:cBhvr>
                                        <p:cTn id="2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32" y="215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4.16667E-6 4.07407E-6 " pathEditMode="relative" rAng="0" ptsTypes="AA">
                                      <p:cBhvr>
                                        <p:cTn id="3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15023 L 0.18333 0.15092 L 0.17013 0.13958 C 0.16232 0.13287 0.16093 0.13032 0.14948 0.12384 C 0.12847 0.11227 0.15451 0.12731 0.13142 0.11227 C 0.12864 0.11041 0.12534 0.10926 0.12257 0.10764 C 0.11406 0.10162 0.10607 0.09398 0.09687 0.08958 C 0.0934 0.08796 0.0901 0.0868 0.08715 0.08472 C 0.07569 0.07824 0.08125 0.08009 0.071 0.07291 C 0.0684 0.07129 0.05156 0.06111 0.04722 0.0574 C 0.04427 0.05509 0.04062 0.05347 0.03836 0.05046 C 0.03437 0.04444 0.0368 0.04652 0.03211 0.04328 C 0.02343 0.03078 0.03437 0.04606 0.02465 0.03495 C 0.02343 0.03379 0.02309 0.0324 0.02239 0.03148 C 0.02187 0.03055 0.02066 0.03009 0.02013 0.02893 C 0.01909 0.02731 0.01823 0.02592 0.01684 0.02407 C 0.01562 0.02268 0.01406 0.02129 0.01267 0.01944 C 0.01145 0.01759 0.01076 0.01551 0.00937 0.01365 C 0.00503 0.00602 0.00677 0.00833 0.00295 0.00416 C 0.00156 -0.00023 0.00295 0.00115 4.16667E-6 -0.00023 L 4.16667E-6 2.96296E-6 " pathEditMode="relative" rAng="0" ptsTypes="AAAAAAAAAAAAAAAAAAAAA">
                                      <p:cBhvr>
                                        <p:cTn id="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000"/>
                            </p:stCondLst>
                            <p:childTnLst>
                              <p:par>
                                <p:cTn id="4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000"/>
                            </p:stCondLst>
                            <p:childTnLst>
                              <p:par>
                                <p:cTn id="5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00463 L 4.16667E-6 3.7037E-7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0.36435 L 0.18333 0.36482 C 0.18125 0.36111 0.17968 0.35787 0.17795 0.35486 C 0.17708 0.35347 0.17586 0.35208 0.17517 0.35 C 0.17448 0.34907 0.17448 0.34769 0.17413 0.34653 C 0.17326 0.34445 0.17222 0.34259 0.171 0.34097 C 0.17048 0.33958 0.16961 0.33866 0.16909 0.33704 C 0.16753 0.33357 0.1684 0.33171 0.16718 0.32801 C 0.16649 0.325 0.1651 0.32222 0.16423 0.31968 C 0.16388 0.31852 0.16354 0.31736 0.16336 0.3162 C 0.16267 0.31412 0.16267 0.31204 0.16215 0.30995 C 0.1618 0.3088 0.16093 0.30787 0.16024 0.30671 C 0.16007 0.30463 0.15954 0.30278 0.1592 0.3007 C 0.15902 0.29907 0.1585 0.29769 0.15833 0.29607 C 0.15781 0.29375 0.15781 0.2912 0.15729 0.28889 C 0.15694 0.28704 0.1559 0.28519 0.15538 0.28333 C 0.15503 0.28195 0.15486 0.28079 0.15434 0.27963 C 0.15364 0.27755 0.15277 0.2757 0.15225 0.27384 C 0.15017 0.26597 0.15277 0.27176 0.1493 0.26528 C 0.14895 0.2625 0.14913 0.25926 0.14843 0.25625 C 0.14809 0.25463 0.14704 0.2537 0.14652 0.25255 C 0.14566 0.25116 0.14496 0.24954 0.14461 0.24792 C 0.1434 0.24445 0.14253 0.24074 0.14149 0.23727 C 0.14079 0.23542 0.1401 0.23333 0.13958 0.23148 C 0.13871 0.2294 0.13854 0.22662 0.1375 0.22431 C 0.13698 0.22269 0.13593 0.2213 0.13559 0.21968 C 0.13073 0.20417 0.13628 0.21759 0.13159 0.20695 C 0.12951 0.19352 0.13229 0.20949 0.12673 0.18912 C 0.12517 0.18403 0.12621 0.18657 0.12378 0.18102 C 0.121 0.16736 0.12482 0.18403 0.12066 0.17269 C 0.11701 0.16227 0.12291 0.17338 0.11788 0.16435 C 0.11736 0.16296 0.11718 0.16134 0.11684 0.15972 C 0.11632 0.1581 0.11545 0.15648 0.11493 0.15486 C 0.11458 0.15394 0.11441 0.15278 0.11388 0.15162 C 0.11336 0.15 0.11232 0.14861 0.1118 0.14699 C 0.11145 0.1456 0.11128 0.14421 0.11093 0.14306 C 0.10954 0.13912 0.10885 0.13866 0.10694 0.13519 C 0.10659 0.13357 0.10642 0.13171 0.10607 0.13032 C 0.10486 0.12593 0.10486 0.12732 0.10416 0.12222 C 0.10156 0.10695 0.10434 0.11991 0.10191 0.10926 C 0.10173 0.10255 0.10138 0.09607 0.10104 0.08912 C 0.10052 0.07778 0.10052 0.06644 0.1 0.05509 C 0.09982 0.05139 0.09809 0.04583 0.09704 0.04213 C 0.0967 0.0412 0.09687 0.03982 0.09618 0.03889 C 0.09513 0.03773 0.09409 0.03634 0.09323 0.03519 C 0.09253 0.03403 0.09201 0.03264 0.09114 0.03148 C 0.09027 0.03056 0.08923 0.03009 0.08819 0.0294 C 0.08333 0.02037 0.08958 0.03125 0.08333 0.02222 C 0.08263 0.02107 0.08229 0.01945 0.08125 0.01875 C 0.07951 0.0169 0.07743 0.01574 0.07552 0.01412 C 0.07448 0.01343 0.07343 0.01227 0.07239 0.01181 C 0.07135 0.01134 0.07048 0.01111 0.06944 0.01065 C 0.05954 0.00463 0.07465 0.01204 0.0625 0.00579 C 0.05954 0.0044 0.05399 0.00324 0.05156 0.00232 C 0.04965 0.00162 0.04774 0.00023 0.04583 -7.40741E-7 C 0.04184 -0.00069 0.03472 -0.00208 0.0309 -0.00231 C 0.02673 -0.00301 0.02239 -0.00324 0.01823 -0.00324 C 0.01093 -0.00324 0.00364 -0.00347 -0.00348 -0.00231 C -0.00487 -0.00208 -0.00157 -0.00069 -0.0007 -7.40741E-7 C 0.00156 0.00116 0.00173 0.00116 0.00347 0.00116 L 0.00034 -7.40741E-7 " pathEditMode="relative" rAng="0" ptsTypes="AAAAAAAAAAAAAAAAAAAAAAAAAAAAAAAAAAAAAAAAAAAAAAAAAAAAAAAAAAAAA">
                                      <p:cBhvr>
                                        <p:cTn id="6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58" y="-1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000"/>
                            </p:stCondLst>
                            <p:childTnLst>
                              <p:par>
                                <p:cTn id="6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400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37 0.51042 L 0.18437 0.51065 C 0.17951 0.50996 0.17483 0.50973 0.17014 0.50903 C 0.16753 0.5088 0.16285 0.50625 0.16076 0.50556 L 0.15712 0.5044 C 0.1559 0.50371 0.15451 0.50301 0.1533 0.50209 C 0.15139 0.50047 0.14809 0.49723 0.1467 0.49491 C 0.14548 0.49283 0.14427 0.49028 0.14305 0.48797 C 0.14253 0.48681 0.14201 0.48542 0.14114 0.48426 L 0.13837 0.48079 C 0.1368 0.47454 0.13785 0.47824 0.13368 0.47014 L 0.13177 0.46667 C 0.13142 0.46551 0.13125 0.46412 0.1309 0.4632 C 0.13038 0.46181 0.12969 0.46088 0.12917 0.45949 C 0.1283 0.4581 0.12778 0.45648 0.12708 0.45486 C 0.12691 0.45278 0.12656 0.45093 0.12621 0.44885 C 0.12569 0.44584 0.12483 0.4426 0.1243 0.43959 C 0.12326 0.43241 0.12396 0.43542 0.12257 0.4301 C 0.12292 0.38866 0.12292 0.34769 0.12344 0.30648 C 0.12344 0.30486 0.12413 0.30324 0.1243 0.30162 C 0.12621 0.28449 0.12396 0.29375 0.12621 0.28519 C 0.12656 0.28125 0.12691 0.27732 0.12708 0.27338 C 0.12743 0.26783 0.1276 0.26227 0.12795 0.25672 C 0.12812 0.25486 0.12864 0.25278 0.12917 0.25116 C 0.12934 0.24885 0.12969 0.24653 0.13003 0.24398 C 0.13021 0.23704 0.13055 0.22986 0.1309 0.22292 C 0.13125 0.21366 0.13194 0.20579 0.13281 0.19676 C 0.1342 0.15556 0.1342 0.16783 0.13281 0.11204 C 0.13264 0.10185 0.13194 0.09954 0.1309 0.09098 C 0.12951 0.05857 0.13073 0.08172 0.12917 0.06135 C 0.1283 0.05394 0.1276 0.04653 0.12708 0.03889 C 0.12691 0.03473 0.12673 0.03033 0.12621 0.02593 C 0.12604 0.02431 0.12587 0.02269 0.12517 0.0213 C 0.12378 0.0176 0.12135 0.01343 0.11858 0.01065 C 0.11788 0.00973 0.11701 0.0088 0.11597 0.00834 C 0.11493 0.00764 0.11406 0.00764 0.11319 0.00718 C 0.11198 0.00648 0.11128 0.00533 0.11042 0.00463 C 0.10608 0.00232 0.10434 0.00232 0.1 0.00116 C 0.09514 -0.00023 0.09253 -0.00162 0.08698 -0.00231 L 0.0776 -0.00347 C 0.05833 -0.00555 0.07413 -0.0037 0.05798 -0.00555 C 0.04809 -0.00555 0.03802 -0.00532 0.02812 -0.00463 C 0.02604 -0.00463 0.02413 -0.00393 0.02239 -0.00347 C 0.02014 -0.00301 0.01805 -0.00254 0.0158 -0.00231 C 0.01163 -0.00185 0.00712 -0.00162 0.00278 -0.00115 C -0.00122 -2.96296E-6 0.00035 -2.96296E-6 -0.00174 -2.96296E-6 L 1.38889E-6 -2.96296E-6 " pathEditMode="relative" rAng="0" ptsTypes="AAAAAAAAAAAAAAAAAAAAAAAAAAAAAAAAAAAAAAAAAAAAAAA">
                                      <p:cBhvr>
                                        <p:cTn id="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-25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500"/>
                            </p:stCondLst>
                            <p:childTnLst>
                              <p:par>
                                <p:cTn id="7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500"/>
                            </p:stCondLst>
                            <p:childTnLst>
                              <p:par>
                                <p:cTn id="77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524 0.15 L 0.18524 0.15046 C 0.15677 0.14629 0.19357 0.15092 0.12829 0.14745 C 0.12743 0.14745 0.12656 0.14653 0.12569 0.14629 C 0.12309 0.1456 0.12031 0.14537 0.11788 0.14491 C 0.11441 0.14352 0.11232 0.14236 0.10902 0.14143 C 0.10729 0.14074 0.10555 0.14028 0.10382 0.14004 C 0.10208 0.13889 0.10034 0.1375 0.09861 0.13611 C 0.09444 0.13379 0.09704 0.1368 0.09253 0.13264 C 0.09132 0.13148 0.0901 0.13032 0.08906 0.12893 C 0.08819 0.12778 0.08802 0.12592 0.08715 0.12523 C 0.08628 0.12407 0.08472 0.12384 0.08368 0.12245 C 0.07534 0.11366 0.08368 0.12129 0.07847 0.11412 C 0.07743 0.1125 0.07604 0.11157 0.075 0.11018 C 0.0743 0.10903 0.07378 0.10764 0.07326 0.10648 C 0.07239 0.10486 0.07152 0.10301 0.07066 0.10162 C 0.06996 0.09815 0.06892 0.09167 0.06788 0.08912 C 0.06736 0.0875 0.06614 0.08657 0.06545 0.08518 C 0.0651 0.08403 0.06493 0.08287 0.06458 0.08148 C 0.06406 0.08032 0.06319 0.07917 0.06284 0.07801 C 0.06041 0.06991 0.06371 0.07546 0.06007 0.07037 C 0.05798 0.0581 0.06111 0.07315 0.05659 0.06042 C 0.05607 0.05879 0.05607 0.05717 0.05573 0.05555 C 0.0552 0.0537 0.05451 0.05231 0.05399 0.05069 C 0.05364 0.0493 0.05347 0.04792 0.05312 0.04676 C 0.05225 0.04421 0.05138 0.04097 0.04965 0.03935 C 0.04149 0.03148 0.05156 0.04143 0.04531 0.03426 C 0.04444 0.03333 0.0434 0.03287 0.04253 0.03194 C 0.03819 0.02639 0.04218 0.02893 0.03663 0.02685 C 0.02482 0.01574 0.03854 0.02754 0.0243 0.01944 C 0.02291 0.01875 0.02135 0.01759 0.01996 0.0169 C 0.01909 0.01643 0.01805 0.0162 0.01718 0.01574 C 0.01597 0.01504 0.01493 0.01389 0.01371 0.01319 C 0.0125 0.0125 0.0092 0.0118 0.00763 0.01065 C 0.0059 0.00926 0.00416 0.00741 0.00243 0.00579 C 0.00156 0.00509 4.16667E-6 0.00486 4.16667E-6 0.00324 L 4.16667E-6 -0.00023 L 4.16667E-6 1.48148E-6 " pathEditMode="relative" rAng="0" ptsTypes="AAAAAAAAAAAAAAAAAAAAAAAAAAAAAAAAAAAAAA">
                                      <p:cBhvr>
                                        <p:cTn id="7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71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85" grpId="0" animBg="1"/>
      <p:bldP spid="85" grpId="1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8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12779</TotalTime>
  <Words>1217</Words>
  <Application>Microsoft Office PowerPoint</Application>
  <PresentationFormat>Widescreen</PresentationFormat>
  <Paragraphs>434</Paragraphs>
  <Slides>25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Cambria Math</vt:lpstr>
      <vt:lpstr>Courier New</vt:lpstr>
      <vt:lpstr>Office Theme</vt:lpstr>
      <vt:lpstr>Randomization Tests - Beyond One/Two Sample Means &amp; Proportions</vt:lpstr>
      <vt:lpstr>Randomization Test</vt:lpstr>
      <vt:lpstr>Tests in this Breakout</vt:lpstr>
      <vt:lpstr>No Relationship via Scrambling</vt:lpstr>
      <vt:lpstr>No Relationship via Scrambling</vt:lpstr>
      <vt:lpstr>No Relationship via Scrambling</vt:lpstr>
      <vt:lpstr>No Relationship via Scrambling</vt:lpstr>
      <vt:lpstr>No Relationship via Scrambling</vt:lpstr>
      <vt:lpstr>No Relationship via Scrambling</vt:lpstr>
      <vt:lpstr>What Statistic? </vt:lpstr>
      <vt:lpstr>Example #1: Which Award? </vt:lpstr>
      <vt:lpstr>Randomization for Awards</vt:lpstr>
      <vt:lpstr>PowerPoint Presentation</vt:lpstr>
      <vt:lpstr>Example #2: Sandwich Ants</vt:lpstr>
      <vt:lpstr>Randomization for Ants</vt:lpstr>
      <vt:lpstr>PowerPoint Presentation</vt:lpstr>
      <vt:lpstr>Example #3: Predicting NBA Wins</vt:lpstr>
      <vt:lpstr>Randomization for NBA Wins</vt:lpstr>
      <vt:lpstr>PowerPoint Presentation</vt:lpstr>
      <vt:lpstr>Example #4: Rock, Paper, Scissors</vt:lpstr>
      <vt:lpstr>Randomization for RPS</vt:lpstr>
      <vt:lpstr>PowerPoint Presentation</vt:lpstr>
      <vt:lpstr>What Statistic?</vt:lpstr>
      <vt:lpstr>What Statistic?</vt:lpstr>
      <vt:lpstr>Thank you!  QUESTIONS?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Robin</cp:lastModifiedBy>
  <cp:revision>519</cp:revision>
  <cp:lastPrinted>2015-05-18T18:30:22Z</cp:lastPrinted>
  <dcterms:created xsi:type="dcterms:W3CDTF">2010-10-14T16:11:16Z</dcterms:created>
  <dcterms:modified xsi:type="dcterms:W3CDTF">2019-05-17T15:05:57Z</dcterms:modified>
</cp:coreProperties>
</file>