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30" r:id="rId3"/>
    <p:sldId id="258" r:id="rId4"/>
    <p:sldId id="328" r:id="rId5"/>
    <p:sldId id="410" r:id="rId6"/>
    <p:sldId id="305" r:id="rId7"/>
    <p:sldId id="329" r:id="rId8"/>
    <p:sldId id="412" r:id="rId9"/>
    <p:sldId id="413" r:id="rId10"/>
    <p:sldId id="337" r:id="rId11"/>
    <p:sldId id="338" r:id="rId12"/>
    <p:sldId id="332" r:id="rId13"/>
    <p:sldId id="390" r:id="rId14"/>
    <p:sldId id="393" r:id="rId15"/>
    <p:sldId id="333" r:id="rId16"/>
    <p:sldId id="334" r:id="rId17"/>
    <p:sldId id="335" r:id="rId18"/>
    <p:sldId id="336" r:id="rId19"/>
    <p:sldId id="414" r:id="rId20"/>
    <p:sldId id="331" r:id="rId21"/>
    <p:sldId id="340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8" r:id="rId31"/>
    <p:sldId id="409" r:id="rId32"/>
    <p:sldId id="345" r:id="rId33"/>
    <p:sldId id="346" r:id="rId34"/>
    <p:sldId id="349" r:id="rId35"/>
    <p:sldId id="379" r:id="rId36"/>
    <p:sldId id="380" r:id="rId37"/>
    <p:sldId id="354" r:id="rId38"/>
    <p:sldId id="355" r:id="rId39"/>
    <p:sldId id="357" r:id="rId40"/>
    <p:sldId id="360" r:id="rId41"/>
    <p:sldId id="361" r:id="rId42"/>
    <p:sldId id="362" r:id="rId43"/>
    <p:sldId id="408" r:id="rId44"/>
    <p:sldId id="398" r:id="rId45"/>
    <p:sldId id="358" r:id="rId46"/>
    <p:sldId id="364" r:id="rId47"/>
    <p:sldId id="382" r:id="rId48"/>
    <p:sldId id="383" r:id="rId49"/>
    <p:sldId id="415" r:id="rId50"/>
    <p:sldId id="416" r:id="rId51"/>
    <p:sldId id="386" r:id="rId52"/>
    <p:sldId id="402" r:id="rId53"/>
    <p:sldId id="385" r:id="rId54"/>
    <p:sldId id="403" r:id="rId55"/>
    <p:sldId id="391" r:id="rId56"/>
    <p:sldId id="388" r:id="rId57"/>
    <p:sldId id="401" r:id="rId58"/>
    <p:sldId id="400" r:id="rId59"/>
    <p:sldId id="389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" autoAdjust="0"/>
    <p:restoredTop sz="92758" autoAdjust="0"/>
  </p:normalViewPr>
  <p:slideViewPr>
    <p:cSldViewPr>
      <p:cViewPr varScale="1">
        <p:scale>
          <a:sx n="51" d="100"/>
          <a:sy n="51" d="100"/>
        </p:scale>
        <p:origin x="-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1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7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89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4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 video… pause</a:t>
            </a:r>
            <a:r>
              <a:rPr lang="en-US" baseline="0" dirty="0"/>
              <a:t> before the results, and ask students what they would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81A71-1E8A-43E8-B5C2-524F1D0E2AC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4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53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1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 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1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0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8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Zv62ShoStY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://ssrn.com/abstract=1592456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youtube.com/watch?v=p3Uos2fzIJ0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543800" cy="2914651"/>
          </a:xfrm>
          <a:solidFill>
            <a:srgbClr val="FFFF99"/>
          </a:solidFill>
          <a:ln w="412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5400" b="1" dirty="0"/>
              <a:t>Teaching a </a:t>
            </a:r>
            <a:br>
              <a:rPr lang="en-US" sz="5400" b="1" dirty="0"/>
            </a:br>
            <a:r>
              <a:rPr lang="en-US" sz="5400" b="1" dirty="0"/>
              <a:t>Data-Driven Approach to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820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Patti Frazer Lock, St. Lawrence University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Robin Lock, St. Lawrence University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Kari Lock Morgan, Penn State University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USCOTS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/>
              <a:t>Sampling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Population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µ</a:t>
            </a:r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BUT, in practice we don’t see the “tree” or all of the “seeds” – we only have ONE seed</a:t>
            </a:r>
          </a:p>
        </p:txBody>
      </p:sp>
    </p:spTree>
    <p:extLst>
      <p:ext uri="{BB962C8B-B14F-4D97-AF65-F5344CB8AC3E}">
        <p14:creationId xmlns:p14="http://schemas.microsoft.com/office/powerpoint/2010/main" val="11853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Using only the Sample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828800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“Simulated</a:t>
            </a:r>
          </a:p>
          <a:p>
            <a:r>
              <a:rPr lang="en-US" sz="2800" dirty="0" smtClean="0"/>
              <a:t>Population</a:t>
            </a:r>
            <a:r>
              <a:rPr lang="en-US" sz="2800" dirty="0"/>
              <a:t>”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788" y="5494394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can we do with just one seed?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Grow a NEW tree!</a:t>
            </a:r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48401" y="1921787"/>
                <a:ext cx="266737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/>
                  <a:t>’s from this new distribution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1921787"/>
                <a:ext cx="2667378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4566" t="-2439" r="-5023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16926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30375"/>
            <a:ext cx="7772400" cy="1470025"/>
          </a:xfrm>
        </p:spPr>
        <p:txBody>
          <a:bodyPr>
            <a:normAutofit/>
          </a:bodyPr>
          <a:lstStyle/>
          <a:p>
            <a:r>
              <a:rPr lang="en-US" sz="7300" b="1" dirty="0"/>
              <a:t>Bootstrapping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Brad </a:t>
            </a:r>
            <a:r>
              <a:rPr lang="en-US" dirty="0" err="1">
                <a:solidFill>
                  <a:schemeClr val="tx1"/>
                </a:solidFill>
              </a:rPr>
              <a:t>Efron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31636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“Let your data be your guide.”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267" y="4180582"/>
            <a:ext cx="8119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How can </a:t>
            </a:r>
            <a:r>
              <a:rPr lang="en-US" sz="3200" dirty="0" smtClean="0"/>
              <a:t>we measure the variability of a sample statistic using only the data in that one sample?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Simulating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066800"/>
            <a:ext cx="8534400" cy="5562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What is our best guess at the population, given sample data?</a:t>
            </a:r>
          </a:p>
          <a:p>
            <a:pPr lvl="1"/>
            <a:r>
              <a:rPr lang="en-US" sz="3200" i="1" dirty="0" smtClean="0"/>
              <a:t>The sample itself!</a:t>
            </a:r>
          </a:p>
          <a:p>
            <a:pPr marL="457200" lvl="1" indent="0">
              <a:buNone/>
            </a:pPr>
            <a:endParaRPr lang="en-US" sz="3200" i="1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Draw samples of the same sample size repeatedly from the sample data </a:t>
            </a:r>
            <a:endParaRPr lang="is-IS" dirty="0" smtClean="0"/>
          </a:p>
          <a:p>
            <a:pPr lvl="1"/>
            <a:r>
              <a:rPr lang="is-IS" sz="3200" i="1" dirty="0" smtClean="0"/>
              <a:t>… with replacement! </a:t>
            </a:r>
          </a:p>
          <a:p>
            <a:pPr lvl="1"/>
            <a:endParaRPr lang="is-IS" sz="3200" i="1" dirty="0" smtClean="0"/>
          </a:p>
          <a:p>
            <a:pPr>
              <a:spcAft>
                <a:spcPts val="0"/>
              </a:spcAft>
            </a:pPr>
            <a:r>
              <a:rPr lang="is-IS" dirty="0" smtClean="0"/>
              <a:t>This is known as </a:t>
            </a:r>
            <a:r>
              <a:rPr lang="is-IS" b="1" i="1" dirty="0" smtClean="0">
                <a:solidFill>
                  <a:srgbClr val="DC0000"/>
                </a:solidFill>
              </a:rPr>
              <a:t>bootstrapping</a:t>
            </a:r>
          </a:p>
          <a:p>
            <a:pPr lvl="1">
              <a:spcAft>
                <a:spcPts val="0"/>
              </a:spcAft>
            </a:pPr>
            <a:r>
              <a:rPr lang="is-IS" dirty="0" smtClean="0"/>
              <a:t>Simulate many bootstrap samples</a:t>
            </a:r>
          </a:p>
          <a:p>
            <a:pPr lvl="1">
              <a:spcAft>
                <a:spcPts val="0"/>
              </a:spcAft>
            </a:pPr>
            <a:r>
              <a:rPr lang="is-IS" dirty="0" smtClean="0"/>
              <a:t>Calculate statistic for each</a:t>
            </a:r>
          </a:p>
          <a:p>
            <a:pPr lvl="1">
              <a:spcAft>
                <a:spcPts val="0"/>
              </a:spcAft>
            </a:pPr>
            <a:r>
              <a:rPr lang="is-IS" dirty="0" smtClean="0"/>
              <a:t>Measure variability of the statistic using this simulated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41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53910"/>
            <a:ext cx="8077200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Key idea:  how much do statistics vary from sample to sample?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Problem?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We can’t take lots of samples from the population!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Solution?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i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(re)sample from our best guess at the population – the sample itself!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Assessing Uncertainty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1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138" y="18288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Suppose we have a random sample of 6 people:</a:t>
            </a:r>
          </a:p>
        </p:txBody>
      </p:sp>
    </p:spTree>
    <p:extLst>
      <p:ext uri="{BB962C8B-B14F-4D97-AF65-F5344CB8AC3E}">
        <p14:creationId xmlns:p14="http://schemas.microsoft.com/office/powerpoint/2010/main" val="1630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Sample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3041" y="228600"/>
            <a:ext cx="6362700" cy="526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49254" y="564028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simulated “population” to sample from</a:t>
            </a:r>
          </a:p>
        </p:txBody>
      </p:sp>
    </p:spTree>
    <p:extLst>
      <p:ext uri="{BB962C8B-B14F-4D97-AF65-F5344CB8AC3E}">
        <p14:creationId xmlns:p14="http://schemas.microsoft.com/office/powerpoint/2010/main" val="20455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514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Bootstrap Sample</a:t>
            </a:r>
            <a:r>
              <a:rPr lang="en-US" sz="4000" dirty="0"/>
              <a:t>:  </a:t>
            </a:r>
            <a:r>
              <a:rPr lang="en-US" sz="3200" dirty="0"/>
              <a:t>Sample with replacement from the original sample, using the same sample size.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Sample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Bootstrap  Sample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3581400"/>
            <a:ext cx="1371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600"/>
            <a:ext cx="742950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14599"/>
            <a:ext cx="838200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742950" cy="12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886200"/>
            <a:ext cx="1065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886200"/>
            <a:ext cx="752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86200"/>
            <a:ext cx="1065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3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Original Sample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35326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28603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0" y="704538"/>
            <a:ext cx="7510072" cy="193899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/>
              <a:t>Example 1</a:t>
            </a:r>
            <a:r>
              <a:rPr lang="en-US" sz="4000" dirty="0"/>
              <a:t>:  What is the average depreciation on a new car as soon as it is driven off the lot?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 up a random sample of 20 new car models (2015) on </a:t>
            </a:r>
            <a:r>
              <a:rPr lang="en-US" sz="3200" i="1" dirty="0"/>
              <a:t>kellybluebook.com</a:t>
            </a:r>
            <a:r>
              <a:rPr lang="en-US" sz="3200" dirty="0"/>
              <a:t> to record value new and value after it has been driven 10 miles.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7101"/>
          <a:stretch/>
        </p:blipFill>
        <p:spPr>
          <a:xfrm flipH="1">
            <a:off x="990600" y="4937327"/>
            <a:ext cx="24384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50856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606254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$17,956</a:t>
            </a:r>
          </a:p>
        </p:txBody>
      </p:sp>
      <p:cxnSp>
        <p:nvCxnSpPr>
          <p:cNvPr id="11" name="Straight Arrow Connector 10"/>
          <p:cNvCxnSpPr>
            <a:stCxn id="5" idx="1"/>
            <a:endCxn id="13" idx="3"/>
          </p:cNvCxnSpPr>
          <p:nvPr/>
        </p:nvCxnSpPr>
        <p:spPr>
          <a:xfrm flipV="1">
            <a:off x="3429000" y="5482093"/>
            <a:ext cx="1866900" cy="26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7101"/>
          <a:stretch/>
        </p:blipFill>
        <p:spPr>
          <a:xfrm flipH="1">
            <a:off x="5295900" y="4910593"/>
            <a:ext cx="2438400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97967" y="5591928"/>
            <a:ext cx="13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miles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2539" y="60167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$15,326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0082" y="6157072"/>
            <a:ext cx="15295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$2,630</a:t>
            </a:r>
          </a:p>
        </p:txBody>
      </p:sp>
    </p:spTree>
    <p:extLst>
      <p:ext uri="{BB962C8B-B14F-4D97-AF65-F5344CB8AC3E}">
        <p14:creationId xmlns:p14="http://schemas.microsoft.com/office/powerpoint/2010/main" val="18853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8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724" r="8366"/>
          <a:stretch/>
        </p:blipFill>
        <p:spPr>
          <a:xfrm>
            <a:off x="457200" y="898790"/>
            <a:ext cx="7921869" cy="58590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534400" cy="6518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Yes, we are related!  (And there are more of us…)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13043" y="5096608"/>
            <a:ext cx="1676400" cy="6096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Patti &amp; Robin</a:t>
            </a:r>
          </a:p>
          <a:p>
            <a:pPr algn="ctr"/>
            <a:r>
              <a:rPr lang="en-US" dirty="0"/>
              <a:t>St. Lawrence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539635" y="922779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Kari</a:t>
            </a:r>
          </a:p>
          <a:p>
            <a:pPr algn="ctr"/>
            <a:r>
              <a:rPr lang="en-US" dirty="0" smtClean="0"/>
              <a:t>[Harvard]</a:t>
            </a:r>
            <a:endParaRPr lang="en-US" dirty="0"/>
          </a:p>
          <a:p>
            <a:pPr algn="ctr"/>
            <a:r>
              <a:rPr lang="en-US" dirty="0"/>
              <a:t>Penn State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926058" y="2433005"/>
            <a:ext cx="1922542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Eric</a:t>
            </a:r>
          </a:p>
          <a:p>
            <a:pPr algn="ctr"/>
            <a:r>
              <a:rPr lang="en-US" dirty="0" smtClean="0"/>
              <a:t>[North Carolina]</a:t>
            </a:r>
            <a:endParaRPr lang="en-US" dirty="0"/>
          </a:p>
          <a:p>
            <a:pPr algn="ctr"/>
            <a:r>
              <a:rPr lang="en-US" dirty="0"/>
              <a:t>Minnesota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093219" y="2948796"/>
            <a:ext cx="1756997" cy="840859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Dennis</a:t>
            </a:r>
          </a:p>
          <a:p>
            <a:pPr algn="ctr"/>
            <a:r>
              <a:rPr lang="en-US" dirty="0" smtClean="0"/>
              <a:t>[Iowa State]</a:t>
            </a:r>
            <a:endParaRPr lang="en-US" dirty="0"/>
          </a:p>
          <a:p>
            <a:pPr algn="ctr"/>
            <a:r>
              <a:rPr lang="en-US" dirty="0"/>
              <a:t>Miami Dolphins</a:t>
            </a:r>
          </a:p>
        </p:txBody>
      </p:sp>
    </p:spTree>
    <p:extLst>
      <p:ext uri="{BB962C8B-B14F-4D97-AF65-F5344CB8AC3E}">
        <p14:creationId xmlns:p14="http://schemas.microsoft.com/office/powerpoint/2010/main" val="19939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2209800"/>
                <a:ext cx="2057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3600" b="0" i="1" dirty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2356</m:t>
                      </m:r>
                    </m:oMath>
                  </m:oMathPara>
                </a14:m>
                <a:endParaRPr lang="en-US" sz="3600" b="0" i="1" dirty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=858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209800"/>
                <a:ext cx="2057400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19600" y="762000"/>
            <a:ext cx="987638" cy="55742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23737"/>
              </p:ext>
            </p:extLst>
          </p:nvPr>
        </p:nvGraphicFramePr>
        <p:xfrm>
          <a:off x="228600" y="152400"/>
          <a:ext cx="6592781" cy="660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268">
                  <a:extLst>
                    <a:ext uri="{9D8B030D-6E8A-4147-A177-3AD203B41FA5}">
                      <a16:colId xmlns:a16="http://schemas.microsoft.com/office/drawing/2014/main" xmlns="" val="2999597531"/>
                    </a:ext>
                  </a:extLst>
                </a:gridCol>
                <a:gridCol w="1212465">
                  <a:extLst>
                    <a:ext uri="{9D8B030D-6E8A-4147-A177-3AD203B41FA5}">
                      <a16:colId xmlns:a16="http://schemas.microsoft.com/office/drawing/2014/main" xmlns="" val="2000965138"/>
                    </a:ext>
                  </a:extLst>
                </a:gridCol>
                <a:gridCol w="1212465">
                  <a:extLst>
                    <a:ext uri="{9D8B030D-6E8A-4147-A177-3AD203B41FA5}">
                      <a16:colId xmlns:a16="http://schemas.microsoft.com/office/drawing/2014/main" xmlns="" val="1495225431"/>
                    </a:ext>
                  </a:extLst>
                </a:gridCol>
                <a:gridCol w="1515583">
                  <a:extLst>
                    <a:ext uri="{9D8B030D-6E8A-4147-A177-3AD203B41FA5}">
                      <a16:colId xmlns:a16="http://schemas.microsoft.com/office/drawing/2014/main" xmlns="" val="36348379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New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Used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Depreciation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823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Mazda3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17956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15326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326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Buick Encore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23633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21498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22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Toyota Corolla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16091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14761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687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Chrevolet</a:t>
                      </a:r>
                      <a:r>
                        <a:rPr lang="en-US" sz="2000" u="none" strike="noStrike" dirty="0">
                          <a:effectLst/>
                        </a:rPr>
                        <a:t> Tahoe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45489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43463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810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Chrevolet</a:t>
                      </a:r>
                      <a:r>
                        <a:rPr lang="en-US" sz="2000" u="none" strike="noStrike" dirty="0">
                          <a:effectLst/>
                        </a:rPr>
                        <a:t> Equinox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21596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19149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004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Ford Fiesta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14246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12220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177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BMW 528i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46227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44582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941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Mitsubishi Mirage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14013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11603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912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GMC Yukon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47295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45635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813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Dodge Dart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16139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13880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2259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8332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Honda Accord Hybrid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27124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25008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267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Audi Q5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37521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35579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906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Hyundai </a:t>
                      </a:r>
                      <a:r>
                        <a:rPr lang="en-US" sz="2000" u="none" strike="noStrike" dirty="0" err="1">
                          <a:effectLst/>
                        </a:rPr>
                        <a:t>Elantra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16807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14876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404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Kia Sedona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25710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22178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3532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046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Dodge Grand Caravan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21337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17390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3947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73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Lexus 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30743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27182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3561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261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Lincoln MKZ Hybrid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33522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30892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380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Mercedez</a:t>
                      </a:r>
                      <a:r>
                        <a:rPr lang="en-US" sz="2000" u="none" strike="noStrike" dirty="0">
                          <a:effectLst/>
                        </a:rPr>
                        <a:t>-Benz E-Class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47178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42956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906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Scion </a:t>
                      </a:r>
                      <a:r>
                        <a:rPr lang="en-US" sz="2000" u="none" strike="noStrike" dirty="0" err="1">
                          <a:effectLst/>
                        </a:rPr>
                        <a:t>tC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19748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18697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204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MINI Countryman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23513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63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0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60493"/>
            <a:ext cx="8534400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sample of 20 cars, our best estimate for the average depreciation of a new car is $2356, but how accurate is that estimate?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181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Time to Bootstrap!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450" y="3274319"/>
            <a:ext cx="79248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Key concept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How much can we expect means for samples of size 20 to vary just by random chance?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3" y="445570"/>
            <a:ext cx="8250115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7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677427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152400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Original Sample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18272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Bootstrap Sample</a:t>
            </a:r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053127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27416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8369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456592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084074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3" y="4747685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99384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670563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30949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223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75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5374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3849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64" y="21624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8840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6857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4245640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67" y="14982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162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773952" y="1051752"/>
            <a:ext cx="2849836" cy="4971337"/>
            <a:chOff x="691668" y="914400"/>
            <a:chExt cx="2849836" cy="49713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5695" y="6023241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2356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95" y="6023241"/>
                <a:ext cx="228600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29645" y="6034398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2543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645" y="6034398"/>
                <a:ext cx="228600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96225" y="3112198"/>
            <a:ext cx="431395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Repeat 1,000’s of times!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76800" y="4142017"/>
            <a:ext cx="3352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need technology!</a:t>
            </a:r>
          </a:p>
        </p:txBody>
      </p:sp>
    </p:spTree>
    <p:extLst>
      <p:ext uri="{BB962C8B-B14F-4D97-AF65-F5344CB8AC3E}">
        <p14:creationId xmlns:p14="http://schemas.microsoft.com/office/powerpoint/2010/main" val="1525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3222564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</a:rPr>
              <a:t>lock5stat.com/</a:t>
            </a:r>
            <a:r>
              <a:rPr lang="en-US" sz="4800" b="1" i="1" dirty="0" err="1">
                <a:solidFill>
                  <a:schemeClr val="accent1">
                    <a:lumMod val="50000"/>
                  </a:schemeClr>
                </a:solidFill>
              </a:rPr>
              <a:t>statkey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latin typeface="Arial" pitchFamily="34" charset="0"/>
                <a:cs typeface="Arial" pitchFamily="34" charset="0"/>
              </a:rPr>
              <a:t>StatKey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4419600"/>
            <a:ext cx="8742380" cy="1820764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Freely available web apps with no login required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Runs in (almost) any browser (incl. smartphones/tablets) 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Google Chrome App available (no internet needed)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Use standalone or supplement to existing technology</a:t>
            </a:r>
          </a:p>
        </p:txBody>
      </p:sp>
    </p:spTree>
    <p:extLst>
      <p:ext uri="{BB962C8B-B14F-4D97-AF65-F5344CB8AC3E}">
        <p14:creationId xmlns:p14="http://schemas.microsoft.com/office/powerpoint/2010/main" val="4879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lock5stat.com/</a:t>
            </a:r>
            <a:r>
              <a:rPr lang="en-US" sz="3200" i="1" dirty="0" err="1"/>
              <a:t>statkey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157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" y="-206475"/>
            <a:ext cx="911282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Bootstrap Distribution for Depreciation Means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" y="762000"/>
            <a:ext cx="912279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get a CI from the bootstrap distribution?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9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" y="76200"/>
            <a:ext cx="9122790" cy="6019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49979" y="1978676"/>
            <a:ext cx="1403221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84523" y="2466848"/>
            <a:ext cx="233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Standard Error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65864" y="2186190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3613" y="6198080"/>
                <a:ext cx="5247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2356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±2∙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186.6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1983, 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2729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613" y="6198080"/>
                <a:ext cx="5247290" cy="461665"/>
              </a:xfrm>
              <a:prstGeom prst="rect">
                <a:avLst/>
              </a:prstGeom>
              <a:blipFill>
                <a:blip r:embed="rId4"/>
                <a:stretch>
                  <a:fillRect l="-34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get a CI from the bootstrap distribution?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#1: Standard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standard error (SE) as the standard deviation of the bootstrap statistics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an interval with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491" y="4572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Method #2: Percentile Interval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a 95% interval, find the endpoints that cut off 2.5% of the bootstrap means from each tail, leaving 95% in the middle</a:t>
            </a:r>
          </a:p>
        </p:txBody>
      </p:sp>
    </p:spTree>
    <p:extLst>
      <p:ext uri="{BB962C8B-B14F-4D97-AF65-F5344CB8AC3E}">
        <p14:creationId xmlns:p14="http://schemas.microsoft.com/office/powerpoint/2010/main" val="13233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06" y="838200"/>
            <a:ext cx="6781800" cy="4984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46" y="9832"/>
            <a:ext cx="7746194" cy="724137"/>
          </a:xfrm>
        </p:spPr>
        <p:txBody>
          <a:bodyPr>
            <a:normAutofit/>
          </a:bodyPr>
          <a:lstStyle/>
          <a:p>
            <a:r>
              <a:rPr lang="en-US" sz="4000" dirty="0"/>
              <a:t>95% CI via Percentiles</a:t>
            </a:r>
            <a:endParaRPr lang="en-US" sz="4000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813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904379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2.5% in each 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2200" y="3886200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Chop 2.5% in each tail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369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We are 95% sure that the mean immediate depreciation for all </a:t>
            </a:r>
            <a:r>
              <a:rPr lang="en-US" sz="2800" dirty="0"/>
              <a:t>2015 car models is </a:t>
            </a:r>
            <a:r>
              <a:rPr lang="en-US" sz="2800" dirty="0">
                <a:solidFill>
                  <a:schemeClr val="tx1"/>
                </a:solidFill>
              </a:rPr>
              <a:t> between $2004 and $2730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286000"/>
            <a:ext cx="2590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Easily adjust to other confidence levels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62500" y="2676720"/>
            <a:ext cx="800100" cy="752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see how to use </a:t>
            </a:r>
          </a:p>
          <a:p>
            <a:pPr marL="0" indent="0" algn="ctr">
              <a:buNone/>
            </a:pPr>
            <a:r>
              <a:rPr lang="en-US" sz="3600" dirty="0"/>
              <a:t>ONLY THE SAMPLE DATA </a:t>
            </a:r>
          </a:p>
          <a:p>
            <a:pPr marL="0" indent="0">
              <a:buNone/>
            </a:pPr>
            <a:r>
              <a:rPr lang="en-US" sz="3600" dirty="0"/>
              <a:t>for doing inference and for understanding these key ideas in inference:</a:t>
            </a:r>
          </a:p>
          <a:p>
            <a:r>
              <a:rPr lang="en-US" sz="3600" dirty="0"/>
              <a:t>Variability of an Estimate</a:t>
            </a:r>
          </a:p>
          <a:p>
            <a:r>
              <a:rPr lang="en-US" sz="3600" dirty="0"/>
              <a:t>Strength of Evidence</a:t>
            </a:r>
          </a:p>
        </p:txBody>
      </p:sp>
    </p:spTree>
    <p:extLst>
      <p:ext uri="{BB962C8B-B14F-4D97-AF65-F5344CB8AC3E}">
        <p14:creationId xmlns:p14="http://schemas.microsoft.com/office/powerpoint/2010/main" val="18361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Bootstrap Confidence Intervals</a:t>
            </a:r>
          </a:p>
          <a:p>
            <a:endParaRPr lang="en-US" sz="4000" dirty="0"/>
          </a:p>
          <a:p>
            <a:r>
              <a:rPr lang="en-US" sz="3600" u="sng" dirty="0"/>
              <a:t>Version 1 (Statistic </a:t>
            </a:r>
            <a:r>
              <a:rPr lang="en-US" sz="3600" u="sng" dirty="0">
                <a:sym typeface="Symbol"/>
              </a:rPr>
              <a:t> </a:t>
            </a:r>
            <a:r>
              <a:rPr lang="en-US" sz="3600" u="sng" dirty="0"/>
              <a:t>2 SE)</a:t>
            </a:r>
            <a:r>
              <a:rPr lang="en-US" sz="3600" dirty="0"/>
              <a:t>:  </a:t>
            </a:r>
          </a:p>
          <a:p>
            <a:r>
              <a:rPr lang="en-US" sz="3600" dirty="0"/>
              <a:t>Great preparation for moving to </a:t>
            </a:r>
          </a:p>
          <a:p>
            <a:r>
              <a:rPr lang="en-US" sz="3600" dirty="0"/>
              <a:t>traditional methods</a:t>
            </a:r>
          </a:p>
          <a:p>
            <a:endParaRPr lang="en-US" sz="3600" dirty="0"/>
          </a:p>
          <a:p>
            <a:r>
              <a:rPr lang="en-US" sz="3600" u="sng" dirty="0"/>
              <a:t>Version 2 (Percentiles)</a:t>
            </a:r>
            <a:r>
              <a:rPr lang="en-US" sz="3600" dirty="0"/>
              <a:t>:  </a:t>
            </a:r>
          </a:p>
          <a:p>
            <a:r>
              <a:rPr lang="en-US" sz="3600" dirty="0"/>
              <a:t>Great at building understanding of </a:t>
            </a:r>
          </a:p>
          <a:p>
            <a:r>
              <a:rPr lang="en-US" sz="3600" dirty="0"/>
              <a:t>confidence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86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</a:rPr>
              <a:t>Same</a:t>
            </a:r>
            <a:r>
              <a:rPr lang="en-US" sz="3600" dirty="0">
                <a:solidFill>
                  <a:srgbClr val="C00000"/>
                </a:solidFill>
              </a:rPr>
              <a:t> process works for different parameters</a:t>
            </a:r>
          </a:p>
        </p:txBody>
      </p:sp>
    </p:spTree>
    <p:extLst>
      <p:ext uri="{BB962C8B-B14F-4D97-AF65-F5344CB8AC3E}">
        <p14:creationId xmlns:p14="http://schemas.microsoft.com/office/powerpoint/2010/main" val="36233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57" y="1169773"/>
            <a:ext cx="8534400" cy="42011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Create a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bootstrap 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distribution 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by simulating many samples from the original data, 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with replacement, 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and calculating the sample statistic for each new sample.</a:t>
            </a:r>
          </a:p>
          <a:p>
            <a:pPr marL="290513" indent="-290513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Estimate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confidence interval 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using either statistic ± 2 SE or the middle 95% of the bootstrap distribution.</a:t>
            </a:r>
            <a:endParaRPr lang="en-US" sz="3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Bootstrap Approach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8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305800" cy="1569660"/>
          </a:xfrm>
          <a:prstGeom prst="rect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/>
              <a:t>Example 2</a:t>
            </a:r>
            <a:r>
              <a:rPr lang="en-US" sz="3200" dirty="0"/>
              <a:t>:  Estimate the proportion of college-educated American adults to have ever used a dating site or dating app.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903" y="32766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 survey conducted by the Pew Research Center in July 2015 asked a random sample of American adults if they had ever used an online dating site or a dating app.  In the sample, 157 of the 823 college-educated respondents said yes.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73152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Have you used a dating app?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02140"/>
            <a:ext cx="8305800" cy="1077218"/>
          </a:xfrm>
          <a:prstGeom prst="rect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/>
              <a:t>Example 3</a:t>
            </a:r>
            <a:r>
              <a:rPr lang="en-US" sz="3200" dirty="0"/>
              <a:t>:  What is the effect of getting an infusion of young blood?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Old mice were randomly assigned to receive blood from a young mouse or another old mouse.  The mice receiving the young blood showed multiple signs of a reversal of brain aging.  We look here at exercise endurance as measured by maximum runtime on a treadmill.  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59140"/>
            <a:ext cx="8077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Donating Blood to Grandma?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33090"/>
            <a:ext cx="9144000" cy="492442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close do you feel to others in the room?  Use a 7-point Likert scale where 7=extremely close and 1=not at all close.  Record your answer (you don’t have to share it</a:t>
            </a:r>
            <a:r>
              <a:rPr lang="en-US" sz="2800" dirty="0" smtClean="0"/>
              <a:t>!)</a:t>
            </a:r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2800" i="1" dirty="0"/>
              <a:t>Now </a:t>
            </a:r>
            <a:r>
              <a:rPr lang="en-US" sz="2800" i="1" dirty="0" smtClean="0"/>
              <a:t>dance!!  </a:t>
            </a:r>
            <a:r>
              <a:rPr lang="en-US" sz="2800" i="1" dirty="0">
                <a:hlinkClick r:id="rId2"/>
              </a:rPr>
              <a:t>Cha Cha Slide Dance!    </a:t>
            </a:r>
            <a:endParaRPr lang="en-US" sz="2800" i="1" dirty="0" smtClean="0"/>
          </a:p>
          <a:p>
            <a:pPr marL="457200" indent="-457200">
              <a:spcBef>
                <a:spcPts val="1200"/>
              </a:spcBef>
              <a:buFont typeface="Arial" charset="0"/>
              <a:buChar char="•"/>
            </a:pPr>
            <a:r>
              <a:rPr lang="en-US" sz="3200" u="sng" dirty="0"/>
              <a:t>NOW</a:t>
            </a:r>
            <a:r>
              <a:rPr lang="en-US" sz="3200" dirty="0"/>
              <a:t> </a:t>
            </a:r>
            <a:r>
              <a:rPr lang="en-US" sz="2800" dirty="0"/>
              <a:t>how close do you feel to others in the room?  Use the same 7-point Likert scale.  Record your </a:t>
            </a:r>
            <a:r>
              <a:rPr lang="en-US" sz="2800" dirty="0" smtClean="0"/>
              <a:t>answer. Calculate </a:t>
            </a:r>
            <a:r>
              <a:rPr lang="en-US" sz="2800" dirty="0"/>
              <a:t>the difference:  After – Before.  </a:t>
            </a:r>
          </a:p>
          <a:p>
            <a:pPr marL="457200" indent="-457200">
              <a:buFont typeface="Arial" charset="0"/>
              <a:buChar char="•"/>
            </a:pPr>
            <a:endParaRPr lang="en-US" sz="2800" i="1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6895" y="152400"/>
            <a:ext cx="7315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Synchronized Movement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4495800"/>
            <a:ext cx="7620000" cy="1077218"/>
          </a:xfrm>
          <a:prstGeom prst="rect">
            <a:avLst/>
          </a:prstGeom>
          <a:solidFill>
            <a:srgbClr val="FFFF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/>
              <a:t>Example 4</a:t>
            </a:r>
            <a:r>
              <a:rPr lang="en-US" sz="3200" dirty="0"/>
              <a:t>:  </a:t>
            </a:r>
            <a:r>
              <a:rPr lang="en-US" sz="3200" dirty="0" smtClean="0"/>
              <a:t>How much does synchronized </a:t>
            </a:r>
            <a:r>
              <a:rPr lang="en-US" sz="3200" dirty="0"/>
              <a:t>movement increase feelings of closeness?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595" y="5651398"/>
            <a:ext cx="9067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Data from a study done with High School students in Brazil.</a:t>
            </a:r>
          </a:p>
          <a:p>
            <a:r>
              <a:rPr lang="en-US" sz="2000" dirty="0" err="1"/>
              <a:t>Tarr</a:t>
            </a:r>
            <a:r>
              <a:rPr lang="en-US" sz="2000" dirty="0"/>
              <a:t>, </a:t>
            </a:r>
            <a:r>
              <a:rPr lang="en-US" sz="2000" dirty="0" err="1"/>
              <a:t>Launay</a:t>
            </a:r>
            <a:r>
              <a:rPr lang="en-US" sz="2000" dirty="0"/>
              <a:t>, Cohen, Dunbar, “Synchrony and exertion during dance independently raise pain threshold and encourage social bonding,” </a:t>
            </a:r>
            <a:r>
              <a:rPr lang="en-US" sz="2000" i="1" dirty="0"/>
              <a:t>Biology Letters</a:t>
            </a:r>
            <a:r>
              <a:rPr lang="en-US" sz="2000" dirty="0"/>
              <a:t>, 11(10), </a:t>
            </a:r>
            <a:r>
              <a:rPr lang="en-US" sz="2000" dirty="0" smtClean="0"/>
              <a:t>Oct </a:t>
            </a:r>
            <a:r>
              <a:rPr lang="en-US" sz="2000" dirty="0"/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9283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692" y="1219200"/>
            <a:ext cx="85797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Same process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parameters!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Enables big picture understanding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Reinforces the importance of considering whether sample is representative of population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Reinforces the concept of sampling variability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Very visual!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emphasis on algebra and formulas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Ties directly (and visually) to understanding confidence level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43596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Summary: Bootstrap Confidence Intervals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2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10200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A Data-Driven Approach to Understanding </a:t>
            </a:r>
            <a:r>
              <a:rPr lang="en-US" sz="9600" dirty="0"/>
              <a:t>Strength of Evidence</a:t>
            </a:r>
          </a:p>
        </p:txBody>
      </p:sp>
    </p:spTree>
    <p:extLst>
      <p:ext uri="{BB962C8B-B14F-4D97-AF65-F5344CB8AC3E}">
        <p14:creationId xmlns:p14="http://schemas.microsoft.com/office/powerpoint/2010/main" val="32328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381000"/>
            <a:ext cx="8001000" cy="715962"/>
          </a:xfr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 #5: Beer &amp; Mosquitoes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048" y="1289304"/>
            <a:ext cx="825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Volunteers were </a:t>
            </a:r>
            <a:r>
              <a:rPr lang="en-US" sz="2800" i="1" dirty="0"/>
              <a:t>randomly </a:t>
            </a:r>
            <a:r>
              <a:rPr lang="en-US" sz="2800" dirty="0"/>
              <a:t>assigned to drink either a liter of </a:t>
            </a:r>
            <a:r>
              <a:rPr lang="en-US" sz="2800" b="1" dirty="0"/>
              <a:t>beer</a:t>
            </a:r>
            <a:r>
              <a:rPr lang="en-US" sz="2800" dirty="0"/>
              <a:t> or a liter of </a:t>
            </a:r>
            <a:r>
              <a:rPr lang="en-US" sz="2800" b="1" dirty="0"/>
              <a:t>water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Mosquitoes were caught in nets as they approached each volunteer and </a:t>
            </a:r>
            <a:r>
              <a:rPr lang="en-US" sz="2800" dirty="0" smtClean="0"/>
              <a:t>counted. 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6992" y="3262376"/>
          <a:ext cx="2910840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0" y="3420999"/>
            <a:ext cx="5838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32" y="4800600"/>
            <a:ext cx="839419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Does this provide </a:t>
            </a:r>
            <a:r>
              <a:rPr lang="en-US" sz="2400" b="1" i="1" dirty="0"/>
              <a:t>convincing </a:t>
            </a:r>
            <a:r>
              <a:rPr lang="en-US" sz="2400" i="1" dirty="0"/>
              <a:t>evidence that mosquitoes tend to be more attracted to beer drinkers or could this difference </a:t>
            </a:r>
            <a:r>
              <a:rPr lang="en-US" sz="2400" i="1" dirty="0" smtClean="0"/>
              <a:t>just be due </a:t>
            </a:r>
            <a:r>
              <a:rPr lang="en-US" sz="2400" i="1" dirty="0"/>
              <a:t>to random chance?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48" y="621206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784" y="1216152"/>
            <a:ext cx="784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µ = mean number of attracted mosquitoes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967800"/>
            <a:ext cx="194414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H</a:t>
            </a:r>
            <a:r>
              <a:rPr lang="en-US" sz="2800" baseline="-25000" dirty="0">
                <a:latin typeface="Cambria" pitchFamily="18" charset="0"/>
              </a:rPr>
              <a:t>0</a:t>
            </a:r>
            <a:r>
              <a:rPr lang="en-US" sz="2800" dirty="0">
                <a:latin typeface="Cambria" pitchFamily="18" charset="0"/>
              </a:rPr>
              <a:t>: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B</a:t>
            </a:r>
            <a:r>
              <a:rPr lang="en-US" sz="2800" dirty="0">
                <a:latin typeface="Cambria" pitchFamily="18" charset="0"/>
              </a:rPr>
              <a:t> =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W</a:t>
            </a:r>
            <a:endParaRPr lang="en-US" sz="2800" dirty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H</a:t>
            </a:r>
            <a:r>
              <a:rPr lang="en-US" sz="2800" baseline="-25000" dirty="0">
                <a:latin typeface="Cambria" pitchFamily="18" charset="0"/>
              </a:rPr>
              <a:t>a</a:t>
            </a:r>
            <a:r>
              <a:rPr lang="en-US" sz="2800" dirty="0">
                <a:latin typeface="Cambria" pitchFamily="18" charset="0"/>
              </a:rPr>
              <a:t>: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B</a:t>
            </a:r>
            <a:r>
              <a:rPr lang="en-US" sz="2800" dirty="0">
                <a:latin typeface="Cambria" pitchFamily="18" charset="0"/>
              </a:rPr>
              <a:t> &gt;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W</a:t>
            </a:r>
            <a:endParaRPr lang="en-US" sz="2800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9748" y="3127248"/>
                <a:ext cx="71963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Based on the sample data: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=23.60−19.22=4.38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8" y="3127248"/>
                <a:ext cx="7196328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117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38200" y="4572000"/>
            <a:ext cx="649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Is this a “significant” difference?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we measure “significance”? ...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6448" y="381000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Example #5: Beer &amp; Mosquitoes</a:t>
            </a:r>
          </a:p>
        </p:txBody>
      </p:sp>
    </p:spTree>
    <p:extLst>
      <p:ext uri="{BB962C8B-B14F-4D97-AF65-F5344CB8AC3E}">
        <p14:creationId xmlns:p14="http://schemas.microsoft.com/office/powerpoint/2010/main" val="17831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8013879" y="3797121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2. Which formula?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87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3. Calculate numbers and plug into formula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17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4. Chug with calculator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076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5. Which theoretical distribution?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6472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6. </a:t>
            </a:r>
            <a:r>
              <a:rPr lang="en-US" dirty="0" err="1">
                <a:solidFill>
                  <a:srgbClr val="C00000"/>
                </a:solidFill>
              </a:rPr>
              <a:t>df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5048" y="2124080"/>
            <a:ext cx="15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7. Find p-value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62400" y="3772437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6074190"/>
            <a:ext cx="3276600" cy="369332"/>
          </a:xfrm>
          <a:prstGeom prst="rect">
            <a:avLst/>
          </a:prstGeom>
          <a:solidFill>
            <a:srgbClr val="FFFF99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0.0005 &lt; p-value &lt; 0.001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232" y="6905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1. Check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7798" y="1486224"/>
                <a:ext cx="2152962" cy="15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98" y="1486224"/>
                <a:ext cx="2152962" cy="15734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6232" y="3820732"/>
                <a:ext cx="2807492" cy="12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23.6−19.22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4.1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3.7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2" y="3820732"/>
                <a:ext cx="2807492" cy="12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3987" y="5472345"/>
                <a:ext cx="18578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=3.66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7" y="5472345"/>
                <a:ext cx="185785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 bwMode="auto">
          <a:xfrm>
            <a:off x="4229637" y="3733261"/>
            <a:ext cx="4206025" cy="18288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8078191" y="1969532"/>
            <a:ext cx="11888" cy="1764268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7620000" y="1600200"/>
            <a:ext cx="9144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6853" y="2529901"/>
            <a:ext cx="15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8. Interpret a decision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87594" y="4550414"/>
            <a:ext cx="4105714" cy="584775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</a:rPr>
              <a:t>Where’s the data?!?</a:t>
            </a:r>
            <a:endParaRPr lang="en-US" sz="32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0821" y="2514213"/>
            <a:ext cx="4105714" cy="584775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</a:rPr>
              <a:t>What’s a p-value?!?</a:t>
            </a:r>
            <a:endParaRPr lang="en-US" sz="32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0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8" grpId="0" animBg="1"/>
      <p:bldP spid="21" grpId="0"/>
      <p:bldP spid="22" grpId="0"/>
      <p:bldP spid="23" grpId="0"/>
      <p:bldP spid="24" grpId="0"/>
      <p:bldP spid="25" grpId="0" animBg="1"/>
      <p:bldP spid="27" grpId="0" animBg="1"/>
      <p:bldP spid="28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543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see how to use </a:t>
            </a:r>
          </a:p>
          <a:p>
            <a:pPr marL="0" indent="0" algn="ctr">
              <a:buNone/>
            </a:pPr>
            <a:r>
              <a:rPr lang="en-US" sz="3600" dirty="0"/>
              <a:t>ONLY THE SAMPLE DATA 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/>
              <a:t>No theoretical distributions!</a:t>
            </a:r>
          </a:p>
          <a:p>
            <a:pPr marL="0" indent="0" algn="ctr">
              <a:buNone/>
            </a:pPr>
            <a:r>
              <a:rPr lang="en-US" sz="3600" dirty="0"/>
              <a:t>No formulas!</a:t>
            </a:r>
          </a:p>
        </p:txBody>
      </p:sp>
    </p:spTree>
    <p:extLst>
      <p:ext uri="{BB962C8B-B14F-4D97-AF65-F5344CB8AC3E}">
        <p14:creationId xmlns:p14="http://schemas.microsoft.com/office/powerpoint/2010/main" val="4169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=23.6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2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8501" y="1472466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Water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16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23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13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22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47799"/>
            <a:ext cx="10753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u="sng" dirty="0">
                <a:solidFill>
                  <a:prstClr val="black"/>
                </a:solidFill>
              </a:rPr>
              <a:t>Beer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 </a:t>
            </a:r>
            <a:r>
              <a:rPr lang="en-US" sz="1200" dirty="0">
                <a:solidFill>
                  <a:prstClr val="black"/>
                </a:solidFill>
              </a:rPr>
              <a:t>27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21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26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27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31   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24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19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23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24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28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24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29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17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31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=19.22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=4.38</m:t>
                      </m:r>
                    </m:oMath>
                  </m:oMathPara>
                </a14:m>
                <a:endParaRPr lang="en-US" sz="2800" b="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046973" y="2978922"/>
            <a:ext cx="4563627" cy="1384995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What might happen just by </a:t>
            </a:r>
            <a:r>
              <a:rPr lang="en-US" sz="2800" i="1" smtClean="0">
                <a:solidFill>
                  <a:prstClr val="black"/>
                </a:solidFill>
                <a:latin typeface="Cambria" pitchFamily="18" charset="0"/>
              </a:rPr>
              <a:t>random chance, if there is no difference??</a:t>
            </a:r>
            <a:endParaRPr lang="en-US" sz="28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169" y="5339157"/>
            <a:ext cx="163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Original Sample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6577" y="1108174"/>
            <a:ext cx="5490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 possible explanations: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Beer attracts mosquitos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difference; random chance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Randomization Approach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5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=23.6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2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8501" y="1472466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Water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16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23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13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22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447799"/>
            <a:ext cx="10753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u="sng" dirty="0">
                <a:solidFill>
                  <a:prstClr val="black"/>
                </a:solidFill>
              </a:rPr>
              <a:t>Beer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 </a:t>
            </a:r>
            <a:r>
              <a:rPr lang="en-US" sz="1200" dirty="0">
                <a:solidFill>
                  <a:prstClr val="black"/>
                </a:solidFill>
              </a:rPr>
              <a:t>27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21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26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27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31   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24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19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23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24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28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24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29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17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31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25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28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27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20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=19.22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=4.38</m:t>
                      </m:r>
                    </m:oMath>
                  </m:oMathPara>
                </a14:m>
                <a:endParaRPr lang="en-US" sz="2800" b="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81984" y="1197417"/>
            <a:ext cx="5038344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Cambria" pitchFamily="18" charset="0"/>
              </a:rPr>
              <a:t>To simulate samples under H</a:t>
            </a:r>
            <a:r>
              <a:rPr lang="en-US" sz="2800" i="1" baseline="-25000" dirty="0">
                <a:solidFill>
                  <a:prstClr val="black"/>
                </a:solidFill>
                <a:latin typeface="Cambria" pitchFamily="18" charset="0"/>
              </a:rPr>
              <a:t>0</a:t>
            </a:r>
            <a:r>
              <a:rPr lang="en-US" sz="2800" i="1" dirty="0">
                <a:solidFill>
                  <a:prstClr val="black"/>
                </a:solidFill>
                <a:latin typeface="Cambria" pitchFamily="18" charset="0"/>
              </a:rPr>
              <a:t> (no difference):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Cambria" pitchFamily="18" charset="0"/>
              </a:rPr>
              <a:t>Re-randomize the values into Beer &amp; Water groups </a:t>
            </a:r>
          </a:p>
          <a:p>
            <a:endParaRPr lang="en-US" sz="28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979" y="1801962"/>
            <a:ext cx="11868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27   19   21   24 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20   24   18   19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21   29   20   23</a:t>
            </a:r>
          </a:p>
          <a:p>
            <a:r>
              <a:rPr lang="en-US" sz="1200" dirty="0">
                <a:solidFill>
                  <a:prstClr val="black"/>
                </a:solidFill>
              </a:rPr>
              <a:t>26   20   21   13</a:t>
            </a:r>
          </a:p>
          <a:p>
            <a:r>
              <a:rPr lang="en-US" sz="1200" dirty="0">
                <a:solidFill>
                  <a:prstClr val="black"/>
                </a:solidFill>
              </a:rPr>
              <a:t>27   27   22   22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31   31   15   20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24   20   12   24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19   25   21   18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23   28   16   20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24   21   19   22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28   27   15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Randomization Approach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8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3472E-18 C 0.02465 1.73472E-18 0.04931 1.73472E-18 0.07396 1.73472E-18 " pathEditMode="relative" ptsTypes="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2211E-6 L -0.10573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1" y="909637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283092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=21.76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283092"/>
                <a:ext cx="199086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Number of Mosquitoes</a:t>
            </a:r>
          </a:p>
          <a:p>
            <a:endParaRPr lang="en-US" sz="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255883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=22.50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255883"/>
                <a:ext cx="22205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897157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=−0.84</m:t>
                      </m:r>
                    </m:oMath>
                  </m:oMathPara>
                </a14:m>
                <a:endParaRPr lang="en-US" sz="2800" b="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897157"/>
                <a:ext cx="50968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1984" y="1197417"/>
                <a:ext cx="5038344" cy="2246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solidFill>
                      <a:prstClr val="black"/>
                    </a:solidFill>
                    <a:latin typeface="Cambria" pitchFamily="18" charset="0"/>
                  </a:rPr>
                  <a:t>To simulate samples under H</a:t>
                </a:r>
                <a:r>
                  <a:rPr lang="en-US" sz="2800" i="1" baseline="-25000" dirty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  <a:r>
                  <a:rPr lang="en-US" sz="2800" i="1" dirty="0">
                    <a:solidFill>
                      <a:prstClr val="black"/>
                    </a:solidFill>
                    <a:latin typeface="Cambria" pitchFamily="18" charset="0"/>
                  </a:rPr>
                  <a:t> (no difference):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prstClr val="black"/>
                    </a:solidFill>
                    <a:latin typeface="Cambria" pitchFamily="18" charset="0"/>
                  </a:rPr>
                  <a:t>Re-randomize the values into Beer &amp; Water groups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prstClr val="black"/>
                    </a:solidFill>
                    <a:latin typeface="Cambria" pitchFamily="18" charset="0"/>
                  </a:rPr>
                  <a:t>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84" y="1197417"/>
                <a:ext cx="5038344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2163" t="-2139" r="-1322" b="-561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55979" y="1812979"/>
            <a:ext cx="11868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                      24     </a:t>
            </a:r>
          </a:p>
          <a:p>
            <a:r>
              <a:rPr lang="en-US" sz="1200" dirty="0">
                <a:solidFill>
                  <a:prstClr val="black"/>
                </a:solidFill>
              </a:rPr>
              <a:t>20   24   18   19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21   29   20   23</a:t>
            </a:r>
          </a:p>
          <a:p>
            <a:r>
              <a:rPr lang="en-US" sz="1200" dirty="0">
                <a:solidFill>
                  <a:prstClr val="black"/>
                </a:solidFill>
              </a:rPr>
              <a:t>26   20   21   13</a:t>
            </a:r>
          </a:p>
          <a:p>
            <a:r>
              <a:rPr lang="en-US" sz="1200" dirty="0">
                <a:solidFill>
                  <a:prstClr val="black"/>
                </a:solidFill>
              </a:rPr>
              <a:t>27   27   22   22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31   31   15   20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24   20   12   24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19   25   21   18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23   28   16   20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24   21   19   22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28   27   15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981" y="1463405"/>
            <a:ext cx="10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u="sng" dirty="0">
                <a:solidFill>
                  <a:prstClr val="black"/>
                </a:solidFill>
              </a:rPr>
              <a:t>Beer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8501" y="14724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Water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6078" y="2003620"/>
            <a:ext cx="361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31</a:t>
            </a:r>
          </a:p>
          <a:p>
            <a:r>
              <a:rPr lang="en-US" sz="1200" dirty="0">
                <a:solidFill>
                  <a:prstClr val="black"/>
                </a:solidFill>
              </a:rPr>
              <a:t>13</a:t>
            </a:r>
          </a:p>
          <a:p>
            <a:r>
              <a:rPr lang="en-US" sz="1200" dirty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25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18</a:t>
            </a:r>
          </a:p>
          <a:p>
            <a:r>
              <a:rPr lang="en-US" sz="1200" dirty="0">
                <a:solidFill>
                  <a:prstClr val="black"/>
                </a:solidFill>
              </a:rPr>
              <a:t>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16</a:t>
            </a:r>
          </a:p>
          <a:p>
            <a:r>
              <a:rPr lang="en-US" sz="1200" dirty="0">
                <a:solidFill>
                  <a:prstClr val="black"/>
                </a:solidFill>
              </a:rPr>
              <a:t>28</a:t>
            </a:r>
          </a:p>
          <a:p>
            <a:r>
              <a:rPr lang="en-US" sz="1200" dirty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920" y="18129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7920" y="18129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8456" y="1822158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7481" y="2008387"/>
            <a:ext cx="361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26</a:t>
            </a:r>
          </a:p>
          <a:p>
            <a:r>
              <a:rPr lang="en-US" sz="1200" dirty="0">
                <a:solidFill>
                  <a:prstClr val="black"/>
                </a:solidFill>
              </a:rPr>
              <a:t>31</a:t>
            </a:r>
          </a:p>
          <a:p>
            <a:r>
              <a:rPr lang="en-US" sz="1200" dirty="0">
                <a:solidFill>
                  <a:prstClr val="black"/>
                </a:solidFill>
              </a:rPr>
              <a:t>19</a:t>
            </a:r>
          </a:p>
          <a:p>
            <a:r>
              <a:rPr lang="en-US" sz="1200" dirty="0">
                <a:solidFill>
                  <a:prstClr val="black"/>
                </a:solidFill>
              </a:rPr>
              <a:t>23</a:t>
            </a:r>
          </a:p>
          <a:p>
            <a:r>
              <a:rPr lang="en-US" sz="1200" dirty="0">
                <a:solidFill>
                  <a:prstClr val="black"/>
                </a:solidFill>
              </a:rPr>
              <a:t>15</a:t>
            </a:r>
          </a:p>
          <a:p>
            <a:r>
              <a:rPr lang="en-US" sz="1200" dirty="0">
                <a:solidFill>
                  <a:prstClr val="black"/>
                </a:solidFill>
              </a:rPr>
              <a:t>22</a:t>
            </a:r>
          </a:p>
          <a:p>
            <a:r>
              <a:rPr lang="en-US" sz="1200" dirty="0">
                <a:solidFill>
                  <a:prstClr val="black"/>
                </a:solidFill>
              </a:rPr>
              <a:t>12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29</a:t>
            </a:r>
          </a:p>
          <a:p>
            <a:r>
              <a:rPr lang="en-US" sz="1200" dirty="0">
                <a:solidFill>
                  <a:prstClr val="black"/>
                </a:solidFill>
              </a:rPr>
              <a:t>20</a:t>
            </a:r>
          </a:p>
          <a:p>
            <a:r>
              <a:rPr lang="en-US" sz="1200" dirty="0">
                <a:solidFill>
                  <a:prstClr val="black"/>
                </a:solidFill>
              </a:rPr>
              <a:t>27</a:t>
            </a:r>
          </a:p>
          <a:p>
            <a:r>
              <a:rPr lang="en-US" sz="1200" dirty="0">
                <a:solidFill>
                  <a:prstClr val="black"/>
                </a:solidFill>
              </a:rPr>
              <a:t>21</a:t>
            </a:r>
          </a:p>
          <a:p>
            <a:r>
              <a:rPr lang="en-US" sz="1200" dirty="0">
                <a:solidFill>
                  <a:prstClr val="black"/>
                </a:solidFill>
              </a:rPr>
              <a:t>17</a:t>
            </a:r>
          </a:p>
          <a:p>
            <a:r>
              <a:rPr lang="en-US" sz="1200" dirty="0">
                <a:solidFill>
                  <a:prstClr val="black"/>
                </a:solidFill>
              </a:rPr>
              <a:t>24</a:t>
            </a:r>
          </a:p>
          <a:p>
            <a:r>
              <a:rPr lang="en-US" sz="12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1984" y="3694939"/>
            <a:ext cx="503834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Repeat this process 1000’s of times to see how “unusual</a:t>
            </a:r>
            <a:r>
              <a:rPr lang="en-US" sz="2800" dirty="0" smtClean="0"/>
              <a:t>” </a:t>
            </a:r>
            <a:r>
              <a:rPr lang="en-US" sz="2800" dirty="0"/>
              <a:t>the original difference of </a:t>
            </a:r>
            <a:r>
              <a:rPr lang="en-US" sz="2800" dirty="0" smtClean="0"/>
              <a:t>4.38 is.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788271" y="5927771"/>
            <a:ext cx="2565919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Arial" pitchFamily="34" charset="0"/>
                <a:cs typeface="Arial" pitchFamily="34" charset="0"/>
              </a:rPr>
              <a:t>StatKey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Randomization Approach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4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1483E-6 L 0.14583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0642 0.002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13281 0.0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9364E-6 L -0.07465 0.028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4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4737E-6 L 0.08542 -0.00047 " pathEditMode="relative" rAng="0" ptsTypes="AA">
                                      <p:cBhvr>
                                        <p:cTn id="38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3" grpId="0"/>
      <p:bldP spid="18" grpId="0"/>
      <p:bldP spid="19" grpId="0"/>
      <p:bldP spid="20" grpId="0"/>
      <p:bldP spid="20" grpId="1"/>
      <p:bldP spid="21" grpId="0"/>
      <p:bldP spid="22" grpId="0"/>
      <p:bldP spid="24" grpId="0"/>
      <p:bldP spid="25" grpId="0"/>
      <p:bldP spid="25" grpId="1"/>
      <p:bldP spid="4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38211"/>
            <a:ext cx="9067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If there were no difference between beer and water, we would only see differences this extreme 0.05% of the time!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" y="990601"/>
            <a:ext cx="9195145" cy="47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4061811"/>
            <a:ext cx="2057400" cy="685800"/>
          </a:xfrm>
          <a:prstGeom prst="round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Distribution of statistic if H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 true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3733800" y="5257800"/>
            <a:ext cx="22860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observed statistic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 bwMode="auto">
          <a:xfrm>
            <a:off x="6838988" y="1184856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553200" y="1565856"/>
            <a:ext cx="889714" cy="3844344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Arrow 8"/>
          <p:cNvSpPr/>
          <p:nvPr/>
        </p:nvSpPr>
        <p:spPr>
          <a:xfrm flipH="1">
            <a:off x="4267200" y="3171568"/>
            <a:ext cx="1485900" cy="68721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p-value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569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8"/>
          <a:stretch/>
        </p:blipFill>
        <p:spPr bwMode="auto">
          <a:xfrm>
            <a:off x="914400" y="1617236"/>
            <a:ext cx="7391400" cy="51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146324" y="6287529"/>
            <a:ext cx="1159476" cy="523255"/>
          </a:xfrm>
          <a:prstGeom prst="ellipse">
            <a:avLst/>
          </a:prstGeom>
          <a:noFill/>
          <a:ln w="1270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6091956"/>
            <a:ext cx="1143000" cy="537444"/>
          </a:xfrm>
          <a:prstGeom prst="ellipse">
            <a:avLst/>
          </a:prstGeom>
          <a:noFill/>
          <a:ln w="1270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1676400"/>
            <a:ext cx="7848600" cy="5134384"/>
          </a:xfrm>
          <a:prstGeom prst="ellipse">
            <a:avLst/>
          </a:prstGeom>
          <a:noFill/>
          <a:ln w="1270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52734" y="4114800"/>
            <a:ext cx="1353065" cy="533400"/>
          </a:xfrm>
          <a:prstGeom prst="ellipse">
            <a:avLst/>
          </a:prstGeom>
          <a:noFill/>
          <a:ln w="1270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914" y="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p-value: The chance of obtaining a statistic as extreme as that observed, just by random chance, if the null hypothesis is true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4" y="0"/>
            <a:ext cx="8534400" cy="1524000"/>
          </a:xfrm>
        </p:spPr>
        <p:txBody>
          <a:bodyPr>
            <a:no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p-value: The chance of obtaining a statistic as extreme as that observed, just by random chance, </a:t>
            </a:r>
            <a:r>
              <a:rPr lang="en-US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null hypothesis is true</a:t>
            </a:r>
            <a:endParaRPr 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2914" y="515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p-value: The chance of obtaining a statistic as extreme as that observed, </a:t>
            </a:r>
            <a:r>
              <a:rPr lang="en-US" sz="3200" b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by random chance,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null hypothesis is true</a:t>
            </a:r>
            <a:endParaRPr 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2914" y="-515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p-value: The chance of obtaining a statistic as extreme </a:t>
            </a:r>
            <a:r>
              <a:rPr lang="en-US" sz="32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that observed</a:t>
            </a:r>
            <a:r>
              <a:rPr lang="en-US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by random chance,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null hypothesis is true</a:t>
            </a:r>
            <a:endParaRPr 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2914" y="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p-value: </a:t>
            </a:r>
            <a:r>
              <a:rPr 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chance of obtaining a statistic as extreme</a:t>
            </a:r>
            <a:r>
              <a:rPr lang="en-US" sz="32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that observed</a:t>
            </a:r>
            <a:r>
              <a:rPr lang="en-US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by random chance,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null hypothesis </a:t>
            </a:r>
            <a:r>
              <a:rPr lang="en-US" sz="3200" b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true </a:t>
            </a:r>
            <a:endParaRPr 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57" y="1169773"/>
            <a:ext cx="8534400" cy="42011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Create a 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randomization distribution 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by simulating many samples from the original data, </a:t>
            </a:r>
            <a:r>
              <a:rPr lang="en-US" sz="3600" i="1" dirty="0">
                <a:solidFill>
                  <a:prstClr val="black"/>
                </a:solidFill>
                <a:cs typeface="Times New Roman" pitchFamily="18" charset="0"/>
              </a:rPr>
              <a:t>assuming H</a:t>
            </a:r>
            <a:r>
              <a:rPr lang="en-US" sz="3600" i="1" baseline="-25000" dirty="0">
                <a:solidFill>
                  <a:prstClr val="black"/>
                </a:solidFill>
                <a:cs typeface="Times New Roman" pitchFamily="18" charset="0"/>
              </a:rPr>
              <a:t>0</a:t>
            </a:r>
            <a:r>
              <a:rPr lang="en-US" sz="3600" i="1" dirty="0">
                <a:solidFill>
                  <a:prstClr val="black"/>
                </a:solidFill>
                <a:cs typeface="Times New Roman" pitchFamily="18" charset="0"/>
              </a:rPr>
              <a:t> is true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, and calculating the sample statistic for each new sample.</a:t>
            </a:r>
          </a:p>
          <a:p>
            <a:pPr marL="290513" indent="-290513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Estimate </a:t>
            </a:r>
            <a:r>
              <a:rPr lang="en-US" sz="3600" b="1" dirty="0">
                <a:solidFill>
                  <a:srgbClr val="C00000"/>
                </a:solidFill>
                <a:cs typeface="Times New Roman" pitchFamily="18" charset="0"/>
              </a:rPr>
              <a:t>p-value 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directly as the proportion of these randomization statistics that exceed the original sample statistic.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643" y="5906125"/>
            <a:ext cx="83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Small p-value  </a:t>
            </a:r>
            <a:r>
              <a:rPr lang="en-US" sz="4000" dirty="0">
                <a:sym typeface="Symbol"/>
              </a:rPr>
              <a:t> Evidence against H</a:t>
            </a:r>
            <a:r>
              <a:rPr lang="en-US" sz="4000" baseline="-25000" dirty="0">
                <a:sym typeface="Symbol"/>
              </a:rPr>
              <a:t>o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Randomization Approach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7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5300" y="152400"/>
            <a:ext cx="7886700" cy="685800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+mj-lt"/>
              </a:rPr>
              <a:t>Example 6: Split or Steal?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3814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3200" dirty="0"/>
              <a:t> </a:t>
            </a:r>
            <a:r>
              <a:rPr lang="en-US" sz="3200" dirty="0">
                <a:hlinkClick r:id="rId4"/>
              </a:rPr>
              <a:t>http://www.youtube.com/watch?v=p3Uos2fzIJ0</a:t>
            </a:r>
            <a:endParaRPr lang="en-US" sz="3200" dirty="0"/>
          </a:p>
        </p:txBody>
      </p:sp>
      <p:pic>
        <p:nvPicPr>
          <p:cNvPr id="9218" name="Picture 2" descr="https://encrypted-tbn3.gstatic.com/images?q=tbn:ANd9GcQdiPCRWdCSutedZ12QFpyVFpZLbi1Uqq2NqFO-AAgG_SciIRs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89" y="1939015"/>
            <a:ext cx="1943100" cy="24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5772751"/>
            <a:ext cx="861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Van den </a:t>
            </a:r>
            <a:r>
              <a:rPr lang="en-US" sz="1600" dirty="0" err="1">
                <a:solidFill>
                  <a:schemeClr val="tx1"/>
                </a:solidFill>
              </a:rPr>
              <a:t>Assem</a:t>
            </a:r>
            <a:r>
              <a:rPr lang="en-US" sz="1600" dirty="0">
                <a:solidFill>
                  <a:schemeClr val="tx1"/>
                </a:solidFill>
              </a:rPr>
              <a:t>, M., Van </a:t>
            </a:r>
            <a:r>
              <a:rPr lang="en-US" sz="1600" dirty="0" err="1">
                <a:solidFill>
                  <a:schemeClr val="tx1"/>
                </a:solidFill>
              </a:rPr>
              <a:t>Dolder</a:t>
            </a:r>
            <a:r>
              <a:rPr lang="en-US" sz="1600" dirty="0">
                <a:solidFill>
                  <a:schemeClr val="tx1"/>
                </a:solidFill>
              </a:rPr>
              <a:t>, D., and </a:t>
            </a:r>
            <a:r>
              <a:rPr lang="en-US" sz="1600" dirty="0" err="1">
                <a:solidFill>
                  <a:schemeClr val="tx1"/>
                </a:solidFill>
              </a:rPr>
              <a:t>Thaler</a:t>
            </a:r>
            <a:r>
              <a:rPr lang="en-US" sz="1600" dirty="0">
                <a:solidFill>
                  <a:schemeClr val="tx1"/>
                </a:solidFill>
              </a:rPr>
              <a:t>, R., “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Split or Steal? Cooperative Behavior When the Stakes Are Large</a:t>
            </a:r>
            <a:r>
              <a:rPr lang="en-US" sz="1600" dirty="0">
                <a:solidFill>
                  <a:schemeClr val="tx1"/>
                </a:solidFill>
              </a:rPr>
              <a:t>,”  2/19/11.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69436" y="3160392"/>
          <a:ext cx="644817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Split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Steal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Under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40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Over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n=574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01163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1985963"/>
            <a:ext cx="7824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Do sports teams with more “malevolent” uniforms get penalized more often?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6448" y="381000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Example #7: Malevolent Uniforms</a:t>
            </a:r>
          </a:p>
        </p:txBody>
      </p:sp>
    </p:spTree>
    <p:extLst>
      <p:ext uri="{BB962C8B-B14F-4D97-AF65-F5344CB8AC3E}">
        <p14:creationId xmlns:p14="http://schemas.microsoft.com/office/powerpoint/2010/main" val="978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0" y="954853"/>
            <a:ext cx="6274234" cy="407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0326" y="2255386"/>
            <a:ext cx="1728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Sample Correlation </a:t>
            </a:r>
          </a:p>
          <a:p>
            <a:r>
              <a:rPr lang="en-US" sz="2400" dirty="0">
                <a:latin typeface="Cambria" pitchFamily="18" charset="0"/>
              </a:rPr>
              <a:t>=  0.43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439" y="5115350"/>
            <a:ext cx="764498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" pitchFamily="18" charset="0"/>
              </a:rPr>
              <a:t>Do teams with more malevolent uniforms commit or get called for more penalties, or is the relationship just due to random chance?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980" y="3647379"/>
            <a:ext cx="50887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1124286" y="3995589"/>
            <a:ext cx="801974" cy="276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0305" y="869450"/>
            <a:ext cx="63128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6430787" y="1214228"/>
            <a:ext cx="809469" cy="134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36448" y="76200"/>
            <a:ext cx="8001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Example #7: Malevolent Uniforms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0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43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Stand up!  Adopt a “Dominant” pose or a “Submissive” pose!    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8382000" cy="71596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C00000"/>
                </a:solidFill>
              </a:rPr>
              <a:t>Example #8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Body Posture and Pain Tolerance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638800" cy="350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17387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Wiltermuth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“It hurts when I do this (or you do that): Posture and Pain Tolerance,” Journal of Experimental Social Psychology, May 26, 2011.</a:t>
            </a:r>
          </a:p>
        </p:txBody>
      </p:sp>
    </p:spTree>
    <p:extLst>
      <p:ext uri="{BB962C8B-B14F-4D97-AF65-F5344CB8AC3E}">
        <p14:creationId xmlns:p14="http://schemas.microsoft.com/office/powerpoint/2010/main" val="39315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this approach?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These methods…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dirty="0"/>
              <a:t>Have students focus explicitly on the data </a:t>
            </a:r>
          </a:p>
          <a:p>
            <a:r>
              <a:rPr lang="en-US" dirty="0"/>
              <a:t>Are quite intuitive </a:t>
            </a:r>
          </a:p>
          <a:p>
            <a:r>
              <a:rPr lang="en-US" dirty="0"/>
              <a:t>Offer visual  connections to the key ideas </a:t>
            </a:r>
          </a:p>
          <a:p>
            <a:r>
              <a:rPr lang="en-US" dirty="0"/>
              <a:t>Can be easily adapted to different situations </a:t>
            </a:r>
          </a:p>
          <a:p>
            <a:pPr>
              <a:spcAft>
                <a:spcPts val="600"/>
              </a:spcAft>
            </a:pPr>
            <a:r>
              <a:rPr lang="en-US" dirty="0"/>
              <a:t>Are reflected in the Common Core:</a:t>
            </a:r>
          </a:p>
          <a:p>
            <a:pPr lvl="1"/>
            <a:r>
              <a:rPr lang="en-US" sz="2400" dirty="0"/>
              <a:t>“develop a margin of error through the use of simulation methods”</a:t>
            </a:r>
          </a:p>
          <a:p>
            <a:pPr lvl="1"/>
            <a:r>
              <a:rPr lang="en-US" sz="2400" dirty="0"/>
              <a:t>“use simulations to decide if differences between parameters are significant”</a:t>
            </a:r>
          </a:p>
        </p:txBody>
      </p:sp>
    </p:spTree>
    <p:extLst>
      <p:ext uri="{BB962C8B-B14F-4D97-AF65-F5344CB8AC3E}">
        <p14:creationId xmlns:p14="http://schemas.microsoft.com/office/powerpoint/2010/main" val="42815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Posture/Pain:  ANOVA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35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257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Dominant		   Submissive		Control</a:t>
            </a:r>
          </a:p>
        </p:txBody>
      </p:sp>
    </p:spTree>
    <p:extLst>
      <p:ext uri="{BB962C8B-B14F-4D97-AF65-F5344CB8AC3E}">
        <p14:creationId xmlns:p14="http://schemas.microsoft.com/office/powerpoint/2010/main" val="5568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1709" y="228600"/>
            <a:ext cx="8582736" cy="8495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about Traditional Inference?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7" y="914400"/>
            <a:ext cx="8059009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899410" y="1874889"/>
            <a:ext cx="7480092" cy="3043004"/>
          </a:xfrm>
          <a:custGeom>
            <a:avLst/>
            <a:gdLst>
              <a:gd name="connsiteX0" fmla="*/ 0 w 7480092"/>
              <a:gd name="connsiteY0" fmla="*/ 3043004 h 3043004"/>
              <a:gd name="connsiteX1" fmla="*/ 629587 w 7480092"/>
              <a:gd name="connsiteY1" fmla="*/ 2953063 h 3043004"/>
              <a:gd name="connsiteX2" fmla="*/ 1304144 w 7480092"/>
              <a:gd name="connsiteY2" fmla="*/ 2848131 h 3043004"/>
              <a:gd name="connsiteX3" fmla="*/ 1768839 w 7480092"/>
              <a:gd name="connsiteY3" fmla="*/ 2413417 h 3043004"/>
              <a:gd name="connsiteX4" fmla="*/ 2458387 w 7480092"/>
              <a:gd name="connsiteY4" fmla="*/ 1454046 h 3043004"/>
              <a:gd name="connsiteX5" fmla="*/ 2803160 w 7480092"/>
              <a:gd name="connsiteY5" fmla="*/ 614597 h 3043004"/>
              <a:gd name="connsiteX6" fmla="*/ 3162924 w 7480092"/>
              <a:gd name="connsiteY6" fmla="*/ 239843 h 3043004"/>
              <a:gd name="connsiteX7" fmla="*/ 3387777 w 7480092"/>
              <a:gd name="connsiteY7" fmla="*/ 59961 h 3043004"/>
              <a:gd name="connsiteX8" fmla="*/ 3672590 w 7480092"/>
              <a:gd name="connsiteY8" fmla="*/ 0 h 3043004"/>
              <a:gd name="connsiteX9" fmla="*/ 3867462 w 7480092"/>
              <a:gd name="connsiteY9" fmla="*/ 44971 h 3043004"/>
              <a:gd name="connsiteX10" fmla="*/ 4077324 w 7480092"/>
              <a:gd name="connsiteY10" fmla="*/ 209863 h 3043004"/>
              <a:gd name="connsiteX11" fmla="*/ 4691921 w 7480092"/>
              <a:gd name="connsiteY11" fmla="*/ 959371 h 3043004"/>
              <a:gd name="connsiteX12" fmla="*/ 5036695 w 7480092"/>
              <a:gd name="connsiteY12" fmla="*/ 1798820 h 3043004"/>
              <a:gd name="connsiteX13" fmla="*/ 5456420 w 7480092"/>
              <a:gd name="connsiteY13" fmla="*/ 2383436 h 3043004"/>
              <a:gd name="connsiteX14" fmla="*/ 5921115 w 7480092"/>
              <a:gd name="connsiteY14" fmla="*/ 2758190 h 3043004"/>
              <a:gd name="connsiteX15" fmla="*/ 6580682 w 7480092"/>
              <a:gd name="connsiteY15" fmla="*/ 2968053 h 3043004"/>
              <a:gd name="connsiteX16" fmla="*/ 7480092 w 7480092"/>
              <a:gd name="connsiteY16" fmla="*/ 2998033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0092" h="3043004">
                <a:moveTo>
                  <a:pt x="0" y="3043004"/>
                </a:moveTo>
                <a:lnTo>
                  <a:pt x="629587" y="2953063"/>
                </a:lnTo>
                <a:lnTo>
                  <a:pt x="1304144" y="2848131"/>
                </a:lnTo>
                <a:lnTo>
                  <a:pt x="1768839" y="2413417"/>
                </a:lnTo>
                <a:lnTo>
                  <a:pt x="2458387" y="1454046"/>
                </a:lnTo>
                <a:lnTo>
                  <a:pt x="2803160" y="614597"/>
                </a:lnTo>
                <a:lnTo>
                  <a:pt x="3162924" y="239843"/>
                </a:lnTo>
                <a:lnTo>
                  <a:pt x="3387777" y="59961"/>
                </a:lnTo>
                <a:lnTo>
                  <a:pt x="3672590" y="0"/>
                </a:lnTo>
                <a:lnTo>
                  <a:pt x="3867462" y="44971"/>
                </a:lnTo>
                <a:lnTo>
                  <a:pt x="4077324" y="209863"/>
                </a:lnTo>
                <a:lnTo>
                  <a:pt x="4691921" y="959371"/>
                </a:lnTo>
                <a:lnTo>
                  <a:pt x="5036695" y="1798820"/>
                </a:lnTo>
                <a:lnTo>
                  <a:pt x="5456420" y="2383436"/>
                </a:lnTo>
                <a:lnTo>
                  <a:pt x="5921115" y="2758190"/>
                </a:lnTo>
                <a:lnTo>
                  <a:pt x="6580682" y="2968053"/>
                </a:lnTo>
                <a:lnTo>
                  <a:pt x="7480092" y="2998033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045" y="5791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the bootstrap/randomization distribution with a theoretical curve (CLT is easy!)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5046" y="23811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formula for SE</a:t>
            </a:r>
          </a:p>
        </p:txBody>
      </p:sp>
      <p:sp>
        <p:nvSpPr>
          <p:cNvPr id="14" name="Oval 13"/>
          <p:cNvSpPr/>
          <p:nvPr/>
        </p:nvSpPr>
        <p:spPr>
          <a:xfrm>
            <a:off x="6309018" y="1964367"/>
            <a:ext cx="2205428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381000"/>
            <a:ext cx="8582736" cy="8495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about Traditional Inference?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383" y="1447800"/>
                <a:ext cx="7839711" cy="646331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/>
                  <a:t>Bootstrap CI: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𝑆𝑡𝑎𝑡𝑖𝑠𝑡𝑖𝑐</m:t>
                    </m:r>
                    <m:r>
                      <a:rPr lang="en-US" sz="3600" i="1">
                        <a:latin typeface="Cambria Math"/>
                      </a:rPr>
                      <m:t> ±2∙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𝑆𝐸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3" y="1447800"/>
                <a:ext cx="7839711" cy="646331"/>
              </a:xfrm>
              <a:prstGeom prst="rect">
                <a:avLst/>
              </a:prstGeom>
              <a:blipFill>
                <a:blip r:embed="rId3"/>
                <a:stretch>
                  <a:fillRect l="-2252" t="-13889" b="-32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383" y="4191000"/>
                <a:ext cx="7531151" cy="97693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/>
                  <a:t>Traditional CI: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000" i="1">
                        <a:latin typeface="Cambria Math"/>
                      </a:rPr>
                      <m:t> ±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3" y="4191000"/>
                <a:ext cx="7531151" cy="976934"/>
              </a:xfrm>
              <a:prstGeom prst="rect">
                <a:avLst/>
              </a:prstGeom>
              <a:blipFill>
                <a:blip r:embed="rId4"/>
                <a:stretch>
                  <a:fillRect l="-2342" b="-12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81200" y="2635552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distribution with confidence level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(conditions)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76800" y="1981200"/>
            <a:ext cx="914400" cy="2438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91200" y="1981200"/>
            <a:ext cx="805248" cy="2286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311426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for 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5562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quick and easy since the basic understanding and interpretation of CI’s is already done!</a:t>
            </a:r>
          </a:p>
        </p:txBody>
      </p:sp>
    </p:spTree>
    <p:extLst>
      <p:ext uri="{BB962C8B-B14F-4D97-AF65-F5344CB8AC3E}">
        <p14:creationId xmlns:p14="http://schemas.microsoft.com/office/powerpoint/2010/main" val="1758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381000"/>
            <a:ext cx="8582736" cy="8495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about Traditional Inference?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712" y="1230573"/>
                <a:ext cx="7839711" cy="18277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200" b="1" dirty="0"/>
                  <a:t>Standardized test statistic: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endParaRPr lang="en-US" sz="3200" i="1" dirty="0">
                  <a:latin typeface="Cambria Math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𝑆𝑡𝑎𝑡𝑖𝑠𝑡𝑖𝑐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𝑁𝑢𝑙𝑙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2" y="1230573"/>
                <a:ext cx="7839711" cy="1827744"/>
              </a:xfrm>
              <a:prstGeom prst="rect">
                <a:avLst/>
              </a:prstGeom>
              <a:blipFill>
                <a:blip r:embed="rId3"/>
                <a:stretch>
                  <a:fillRect l="-1863" t="-36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711" y="3255819"/>
                <a:ext cx="7705689" cy="213468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Traditional: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1" y="3255819"/>
                <a:ext cx="7705689" cy="2134687"/>
              </a:xfrm>
              <a:prstGeom prst="rect">
                <a:avLst/>
              </a:prstGeom>
              <a:blipFill>
                <a:blip r:embed="rId4"/>
                <a:stretch>
                  <a:fillRect l="-1894" t="-3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3766" y="5411287"/>
            <a:ext cx="8205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Need to know: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Formula for SE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Standard distribution (z or t) for p-value</a:t>
            </a:r>
          </a:p>
        </p:txBody>
      </p:sp>
    </p:spTree>
    <p:extLst>
      <p:ext uri="{BB962C8B-B14F-4D97-AF65-F5344CB8AC3E}">
        <p14:creationId xmlns:p14="http://schemas.microsoft.com/office/powerpoint/2010/main" val="9305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381000"/>
            <a:ext cx="8582736" cy="8495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Beer &amp; Mosquitoes (Traditional)</a:t>
            </a:r>
            <a:endParaRPr lang="en-US" sz="4000" b="1" dirty="0">
              <a:solidFill>
                <a:srgbClr val="8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674" y="1204681"/>
            <a:ext cx="194414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H</a:t>
            </a:r>
            <a:r>
              <a:rPr lang="en-US" sz="2800" baseline="-25000" dirty="0">
                <a:latin typeface="Cambria" pitchFamily="18" charset="0"/>
              </a:rPr>
              <a:t>0</a:t>
            </a:r>
            <a:r>
              <a:rPr lang="en-US" sz="2800" dirty="0">
                <a:latin typeface="Cambria" pitchFamily="18" charset="0"/>
              </a:rPr>
              <a:t>: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B</a:t>
            </a:r>
            <a:r>
              <a:rPr lang="en-US" sz="2800" dirty="0">
                <a:latin typeface="Cambria" pitchFamily="18" charset="0"/>
              </a:rPr>
              <a:t> =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W</a:t>
            </a:r>
            <a:endParaRPr lang="en-US" sz="2800" dirty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H</a:t>
            </a:r>
            <a:r>
              <a:rPr lang="en-US" sz="2800" baseline="-25000" dirty="0">
                <a:latin typeface="Cambria" pitchFamily="18" charset="0"/>
              </a:rPr>
              <a:t>a</a:t>
            </a:r>
            <a:r>
              <a:rPr lang="en-US" sz="2800" dirty="0">
                <a:latin typeface="Cambria" pitchFamily="18" charset="0"/>
              </a:rPr>
              <a:t>: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B</a:t>
            </a:r>
            <a:r>
              <a:rPr lang="en-US" sz="2800" dirty="0">
                <a:latin typeface="Cambria" pitchFamily="18" charset="0"/>
              </a:rPr>
              <a:t> &gt; </a:t>
            </a:r>
            <a:r>
              <a:rPr lang="el-GR" sz="2800" dirty="0">
                <a:latin typeface="Cambria" pitchFamily="18" charset="0"/>
              </a:rPr>
              <a:t>μ</a:t>
            </a:r>
            <a:r>
              <a:rPr lang="en-US" sz="2800" baseline="-25000" dirty="0">
                <a:latin typeface="Cambria" pitchFamily="18" charset="0"/>
              </a:rPr>
              <a:t>W</a:t>
            </a:r>
            <a:endParaRPr lang="en-US" sz="2800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19400" y="1204681"/>
                <a:ext cx="4572000" cy="124553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23.6−19.22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4.1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3.7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4.38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1.20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=3.66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204681"/>
                <a:ext cx="4572000" cy="12455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8" y="2483943"/>
            <a:ext cx="5410200" cy="40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5105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 “tail” process as randomization to find p-value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4239" y="3190938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39" y="3190938"/>
                <a:ext cx="685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I use these methods</a:t>
            </a:r>
          </a:p>
          <a:p>
            <a:pPr marL="793750" indent="-284163">
              <a:spcAft>
                <a:spcPts val="2400"/>
              </a:spcAft>
            </a:pPr>
            <a:r>
              <a:rPr lang="en-US" dirty="0" smtClean="0"/>
              <a:t>In a class that meets in a computer classroom? </a:t>
            </a:r>
          </a:p>
          <a:p>
            <a:pPr marL="793750" indent="-284163">
              <a:spcAft>
                <a:spcPts val="2400"/>
              </a:spcAft>
            </a:pPr>
            <a:r>
              <a:rPr lang="en-US" dirty="0" smtClean="0"/>
              <a:t>In a traditional classroom? </a:t>
            </a:r>
          </a:p>
          <a:p>
            <a:pPr marL="793750" indent="-284163">
              <a:spcAft>
                <a:spcPts val="2400"/>
              </a:spcAft>
            </a:pPr>
            <a:r>
              <a:rPr lang="en-US" dirty="0" smtClean="0"/>
              <a:t>In a large lecture class with weekly lab?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70133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(See handouts for some assessment ideas)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(Robin)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346538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(Patti)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475687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(Kari)</a:t>
            </a:r>
          </a:p>
        </p:txBody>
      </p:sp>
    </p:spTree>
    <p:extLst>
      <p:ext uri="{BB962C8B-B14F-4D97-AF65-F5344CB8AC3E}">
        <p14:creationId xmlns:p14="http://schemas.microsoft.com/office/powerpoint/2010/main" val="1217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847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926556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Lock</a:t>
            </a:r>
            <a:r>
              <a:rPr lang="en-US" sz="3200" baseline="30000" dirty="0">
                <a:latin typeface="Cambria" panose="02040503050406030204" pitchFamily="18" charset="0"/>
              </a:rPr>
              <a:t>5</a:t>
            </a:r>
            <a:r>
              <a:rPr lang="en-US" sz="3200" dirty="0">
                <a:latin typeface="Cambria" panose="02040503050406030204" pitchFamily="18" charset="0"/>
              </a:rPr>
              <a:t>   </a:t>
            </a:r>
            <a:r>
              <a:rPr lang="en-US" sz="3200" i="1" dirty="0">
                <a:latin typeface="Cambria" panose="02040503050406030204" pitchFamily="18" charset="0"/>
              </a:rPr>
              <a:t>lock5stat.com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Tintle</a:t>
            </a:r>
            <a:r>
              <a:rPr lang="en-US" sz="3200" dirty="0">
                <a:latin typeface="Cambria" panose="02040503050406030204" pitchFamily="18" charset="0"/>
              </a:rPr>
              <a:t>, et al   </a:t>
            </a:r>
            <a:r>
              <a:rPr lang="en-US" sz="3200" i="1" dirty="0">
                <a:latin typeface="Cambria" panose="02040503050406030204" pitchFamily="18" charset="0"/>
              </a:rPr>
              <a:t>math.hope.edu/</a:t>
            </a:r>
            <a:r>
              <a:rPr lang="en-US" sz="3200" i="1" dirty="0" err="1">
                <a:latin typeface="Cambria" panose="02040503050406030204" pitchFamily="18" charset="0"/>
              </a:rPr>
              <a:t>isi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Catalst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i="1" dirty="0">
                <a:latin typeface="Cambria" panose="02040503050406030204" pitchFamily="18" charset="0"/>
              </a:rPr>
              <a:t>www.tc.umn.edu/~catalst</a:t>
            </a:r>
            <a:endParaRPr lang="en-US" sz="3200" dirty="0">
              <a:latin typeface="Cambria" panose="02040503050406030204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Tabor/Franklin </a:t>
            </a:r>
            <a:r>
              <a:rPr lang="en-US" sz="3200" i="1" dirty="0">
                <a:latin typeface="Cambria" panose="02040503050406030204" pitchFamily="18" charset="0"/>
              </a:rPr>
              <a:t>www.highschool.bfwpub.com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Open Intro   </a:t>
            </a:r>
            <a:r>
              <a:rPr lang="en-US" sz="3200" i="1" dirty="0">
                <a:latin typeface="Cambria" panose="02040503050406030204" pitchFamily="18" charset="0"/>
              </a:rPr>
              <a:t>www.openintro.org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37" y="3200400"/>
            <a:ext cx="681077" cy="8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96" y="2819400"/>
            <a:ext cx="669808" cy="88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www.openintro.org/img/subjects/stat_book_covers_00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22205" r="37147" b="21901"/>
          <a:stretch/>
        </p:blipFill>
        <p:spPr bwMode="auto">
          <a:xfrm>
            <a:off x="6934200" y="5851663"/>
            <a:ext cx="717035" cy="9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ATALYST 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57" y="4192956"/>
            <a:ext cx="831778" cy="8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14" y="5257800"/>
            <a:ext cx="6515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161473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Start small – insert some early simulation activities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Jump right in!</a:t>
            </a:r>
          </a:p>
        </p:txBody>
      </p:sp>
    </p:spTree>
    <p:extLst>
      <p:ext uri="{BB962C8B-B14F-4D97-AF65-F5344CB8AC3E}">
        <p14:creationId xmlns:p14="http://schemas.microsoft.com/office/powerpoint/2010/main" val="34693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1" y="1447800"/>
            <a:ext cx="8458200" cy="4525963"/>
          </a:xfrm>
        </p:spPr>
        <p:txBody>
          <a:bodyPr/>
          <a:lstStyle/>
          <a:p>
            <a:r>
              <a:rPr lang="en-US" dirty="0" smtClean="0"/>
              <a:t>StatKey (alone)</a:t>
            </a:r>
          </a:p>
          <a:p>
            <a:r>
              <a:rPr lang="en-US" dirty="0" smtClean="0"/>
              <a:t>StatKey + other (Minitab, JMP, Fathom, ...)</a:t>
            </a:r>
          </a:p>
          <a:p>
            <a:r>
              <a:rPr lang="en-US" dirty="0" smtClean="0"/>
              <a:t>R</a:t>
            </a:r>
          </a:p>
          <a:p>
            <a:r>
              <a:rPr lang="en-US" dirty="0" smtClean="0"/>
              <a:t>JMP</a:t>
            </a:r>
          </a:p>
          <a:p>
            <a:r>
              <a:rPr lang="en-US" dirty="0" smtClean="0"/>
              <a:t>Minitab Express</a:t>
            </a:r>
          </a:p>
          <a:p>
            <a:r>
              <a:rPr lang="en-US" dirty="0" err="1" smtClean="0"/>
              <a:t>StatCrunch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8" y="865682"/>
            <a:ext cx="869681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816"/>
            <a:ext cx="3133725" cy="79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86568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99" y="865682"/>
            <a:ext cx="441960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https://www.causeweb.org/sbi/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87124" y="6096000"/>
            <a:ext cx="2856875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7467600" cy="32316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about assessment?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about the methods?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about implementation?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on other topics?</a:t>
            </a:r>
          </a:p>
        </p:txBody>
      </p:sp>
    </p:spTree>
    <p:extLst>
      <p:ext uri="{BB962C8B-B14F-4D97-AF65-F5344CB8AC3E}">
        <p14:creationId xmlns:p14="http://schemas.microsoft.com/office/powerpoint/2010/main" val="10727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4400" u="sng" dirty="0">
                <a:solidFill>
                  <a:srgbClr val="C00000"/>
                </a:solidFill>
              </a:rPr>
              <a:t>Part 1</a:t>
            </a:r>
            <a:r>
              <a:rPr lang="en-US" sz="4400" dirty="0"/>
              <a:t>: A data-driven approach to help students understand </a:t>
            </a:r>
            <a:r>
              <a:rPr lang="en-US" sz="4400" b="1" dirty="0"/>
              <a:t>variability of estimates</a:t>
            </a:r>
            <a:r>
              <a:rPr lang="en-US" sz="4400" dirty="0"/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4400" u="sng" dirty="0">
                <a:solidFill>
                  <a:srgbClr val="C00000"/>
                </a:solidFill>
              </a:rPr>
              <a:t>Part 2</a:t>
            </a:r>
            <a:r>
              <a:rPr lang="en-US" sz="4400" dirty="0"/>
              <a:t>:  A data-driven approach to help students understand </a:t>
            </a:r>
            <a:r>
              <a:rPr lang="en-US" sz="4400" b="1" dirty="0"/>
              <a:t>strength of evidence.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10200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A Data-Driven Approach to Understanding </a:t>
            </a:r>
            <a:r>
              <a:rPr lang="en-US" sz="9600" dirty="0"/>
              <a:t>Variability of Estimates</a:t>
            </a:r>
          </a:p>
        </p:txBody>
      </p:sp>
    </p:spTree>
    <p:extLst>
      <p:ext uri="{BB962C8B-B14F-4D97-AF65-F5344CB8AC3E}">
        <p14:creationId xmlns:p14="http://schemas.microsoft.com/office/powerpoint/2010/main" val="15887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7162800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#1: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What is the average immediate depreciation on a new car?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kellybluebook.com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235510"/>
                  </p:ext>
                </p:extLst>
              </p:nvPr>
            </p:nvGraphicFramePr>
            <p:xfrm>
              <a:off x="1295400" y="2971800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646106">
                      <a:extLst>
                        <a:ext uri="{9D8B030D-6E8A-4147-A177-3AD203B41FA5}">
                          <a16:colId xmlns="" xmlns:a16="http://schemas.microsoft.com/office/drawing/2014/main" val="2378021256"/>
                        </a:ext>
                      </a:extLst>
                    </a:gridCol>
                    <a:gridCol w="1925894">
                      <a:extLst>
                        <a:ext uri="{9D8B030D-6E8A-4147-A177-3AD203B41FA5}">
                          <a16:colId xmlns="" xmlns:a16="http://schemas.microsoft.com/office/drawing/2014/main" val="13739289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Depreciation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840222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Mazda3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2630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1527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Buick Encore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2135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89651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Toyota Corolla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1330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14151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Chevrolet Tahoe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2026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36205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Chevrolet Equinox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2447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61847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067880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07901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589708"/>
                  </p:ext>
                </p:extLst>
              </p:nvPr>
            </p:nvGraphicFramePr>
            <p:xfrm>
              <a:off x="1295400" y="2971800"/>
              <a:ext cx="4572000" cy="36576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6461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78021256"/>
                        </a:ext>
                      </a:extLst>
                    </a:gridCol>
                    <a:gridCol w="19258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7392895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Car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Depreciation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840222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Mazda3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2630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15278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Buick Encore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2135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896518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Toyota Corolla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1330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141513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Chevrolet Tahoe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2026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362056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Chevrolet Equinox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2447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261847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30" t="-610667" r="-728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7658" t="-610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678806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079012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3524071"/>
                <a:ext cx="2057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3600" b="0" i="1" dirty="0">
                  <a:solidFill>
                    <a:srgbClr val="C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2356</m:t>
                      </m:r>
                    </m:oMath>
                  </m:oMathPara>
                </a14:m>
                <a:endParaRPr lang="en-US" sz="3600" b="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524071"/>
                <a:ext cx="20574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0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534400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sample of 20 cars, our best estimate for the average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 depreciation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 new car is $2356, but how accurate is that estimate?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450" y="3048000"/>
            <a:ext cx="79248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Key concept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How much can we expect means for samples of size 20 to vary just by random chance?   </a:t>
            </a:r>
          </a:p>
        </p:txBody>
      </p:sp>
    </p:spTree>
    <p:extLst>
      <p:ext uri="{BB962C8B-B14F-4D97-AF65-F5344CB8AC3E}">
        <p14:creationId xmlns:p14="http://schemas.microsoft.com/office/powerpoint/2010/main" val="4559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13426</TotalTime>
  <Words>2993</Words>
  <Application>Microsoft Office PowerPoint</Application>
  <PresentationFormat>On-screen Show (4:3)</PresentationFormat>
  <Paragraphs>638</Paragraphs>
  <Slides>59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Teaching a  Data-Driven Approach to Inference</vt:lpstr>
      <vt:lpstr>PowerPoint Presentation</vt:lpstr>
      <vt:lpstr>Overview</vt:lpstr>
      <vt:lpstr>Overview</vt:lpstr>
      <vt:lpstr>Why this approach?   These methods…</vt:lpstr>
      <vt:lpstr>Outline</vt:lpstr>
      <vt:lpstr>A Data-Driven Approach to Understanding Variability of Estimates</vt:lpstr>
      <vt:lpstr>PowerPoint Presentation</vt:lpstr>
      <vt:lpstr>PowerPoint Presentation</vt:lpstr>
      <vt:lpstr>Sampling Distribution</vt:lpstr>
      <vt:lpstr>Using only the Sample Data</vt:lpstr>
      <vt:lpstr>Bootstrapping</vt:lpstr>
      <vt:lpstr>Simulating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Bootstrap Distribution for Depreciation Means</vt:lpstr>
      <vt:lpstr>How do we get a CI from the bootstrap distribution? </vt:lpstr>
      <vt:lpstr>PowerPoint Presentation</vt:lpstr>
      <vt:lpstr>How do we get a CI from the bootstrap distribution? </vt:lpstr>
      <vt:lpstr>95% CI via Percentiles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Data-Driven Approach to Understanding Strength of Evidence</vt:lpstr>
      <vt:lpstr>Example #5: Beer &amp; Mosquitoes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Randomization Test</vt:lpstr>
      <vt:lpstr>p-value: The chance of obtaining a statistic as extreme as that observed, just by random chance, if the null hypothesis is true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Posture/Pain:  ANOVA</vt:lpstr>
      <vt:lpstr>PowerPoint Presentation</vt:lpstr>
      <vt:lpstr>PowerPoint Presentation</vt:lpstr>
      <vt:lpstr>PowerPoint Presentation</vt:lpstr>
      <vt:lpstr>PowerPoint Presentation</vt:lpstr>
      <vt:lpstr>Assessment</vt:lpstr>
      <vt:lpstr>Implementation</vt:lpstr>
      <vt:lpstr>Technology Options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542</cp:revision>
  <cp:lastPrinted>2015-05-18T18:30:22Z</cp:lastPrinted>
  <dcterms:created xsi:type="dcterms:W3CDTF">2010-10-14T16:11:16Z</dcterms:created>
  <dcterms:modified xsi:type="dcterms:W3CDTF">2017-05-18T02:38:11Z</dcterms:modified>
</cp:coreProperties>
</file>