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258" r:id="rId3"/>
    <p:sldId id="257" r:id="rId4"/>
    <p:sldId id="305" r:id="rId5"/>
    <p:sldId id="267" r:id="rId6"/>
    <p:sldId id="268" r:id="rId7"/>
    <p:sldId id="269" r:id="rId8"/>
    <p:sldId id="270" r:id="rId9"/>
    <p:sldId id="275" r:id="rId10"/>
    <p:sldId id="271" r:id="rId11"/>
    <p:sldId id="272" r:id="rId12"/>
    <p:sldId id="274" r:id="rId13"/>
    <p:sldId id="326" r:id="rId14"/>
    <p:sldId id="300" r:id="rId15"/>
    <p:sldId id="281" r:id="rId16"/>
    <p:sldId id="279" r:id="rId17"/>
    <p:sldId id="282" r:id="rId18"/>
    <p:sldId id="285" r:id="rId19"/>
    <p:sldId id="287" r:id="rId20"/>
    <p:sldId id="301" r:id="rId21"/>
    <p:sldId id="288" r:id="rId22"/>
    <p:sldId id="302" r:id="rId23"/>
    <p:sldId id="290" r:id="rId24"/>
    <p:sldId id="311" r:id="rId25"/>
    <p:sldId id="292" r:id="rId26"/>
    <p:sldId id="293" r:id="rId27"/>
    <p:sldId id="294" r:id="rId28"/>
    <p:sldId id="295" r:id="rId29"/>
    <p:sldId id="289" r:id="rId30"/>
    <p:sldId id="304" r:id="rId31"/>
    <p:sldId id="309" r:id="rId32"/>
    <p:sldId id="307" r:id="rId33"/>
    <p:sldId id="308" r:id="rId34"/>
    <p:sldId id="310" r:id="rId35"/>
    <p:sldId id="319" r:id="rId36"/>
    <p:sldId id="312" r:id="rId37"/>
    <p:sldId id="316" r:id="rId38"/>
    <p:sldId id="266" r:id="rId39"/>
    <p:sldId id="320" r:id="rId40"/>
    <p:sldId id="330" r:id="rId41"/>
    <p:sldId id="313" r:id="rId42"/>
    <p:sldId id="318" r:id="rId43"/>
    <p:sldId id="322" r:id="rId44"/>
    <p:sldId id="323" r:id="rId45"/>
    <p:sldId id="324" r:id="rId46"/>
    <p:sldId id="331" r:id="rId47"/>
    <p:sldId id="314" r:id="rId48"/>
    <p:sldId id="317" r:id="rId49"/>
    <p:sldId id="327" r:id="rId50"/>
    <p:sldId id="334" r:id="rId51"/>
    <p:sldId id="329" r:id="rId52"/>
    <p:sldId id="315" r:id="rId53"/>
    <p:sldId id="303" r:id="rId54"/>
    <p:sldId id="333" r:id="rId55"/>
    <p:sldId id="332" r:id="rId5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0" autoAdjust="0"/>
    <p:restoredTop sz="94494" autoAdjust="0"/>
  </p:normalViewPr>
  <p:slideViewPr>
    <p:cSldViewPr>
      <p:cViewPr varScale="1">
        <p:scale>
          <a:sx n="66" d="100"/>
          <a:sy n="66" d="100"/>
        </p:scale>
        <p:origin x="-13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1"/>
          </a:xfrm>
          <a:prstGeom prst="rect">
            <a:avLst/>
          </a:prstGeom>
        </p:spPr>
        <p:txBody>
          <a:bodyPr vert="horz" lIns="95646" tIns="47823" rIns="95646" bIns="4782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1"/>
          </a:xfrm>
          <a:prstGeom prst="rect">
            <a:avLst/>
          </a:prstGeom>
        </p:spPr>
        <p:txBody>
          <a:bodyPr vert="horz" lIns="95646" tIns="47823" rIns="95646" bIns="47823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1"/>
          </a:xfrm>
          <a:prstGeom prst="rect">
            <a:avLst/>
          </a:prstGeom>
        </p:spPr>
        <p:txBody>
          <a:bodyPr vert="horz" lIns="95646" tIns="47823" rIns="95646" bIns="4782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1"/>
          </a:xfrm>
          <a:prstGeom prst="rect">
            <a:avLst/>
          </a:prstGeom>
        </p:spPr>
        <p:txBody>
          <a:bodyPr vert="horz" lIns="95646" tIns="47823" rIns="95646" bIns="47823" rtlCol="0" anchor="b"/>
          <a:lstStyle>
            <a:lvl1pPr algn="r">
              <a:defRPr sz="1300"/>
            </a:lvl1pPr>
          </a:lstStyle>
          <a:p>
            <a:fld id="{77682825-CB27-4439-B919-408EBC76C2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4496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1"/>
          </a:xfrm>
          <a:prstGeom prst="rect">
            <a:avLst/>
          </a:prstGeom>
        </p:spPr>
        <p:txBody>
          <a:bodyPr vert="horz" lIns="95646" tIns="47823" rIns="95646" bIns="4782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1"/>
          </a:xfrm>
          <a:prstGeom prst="rect">
            <a:avLst/>
          </a:prstGeom>
        </p:spPr>
        <p:txBody>
          <a:bodyPr vert="horz" lIns="95646" tIns="47823" rIns="95646" bIns="47823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2313"/>
            <a:ext cx="4797425" cy="3597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46" tIns="47823" rIns="95646" bIns="478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1"/>
          </a:xfrm>
          <a:prstGeom prst="rect">
            <a:avLst/>
          </a:prstGeom>
        </p:spPr>
        <p:txBody>
          <a:bodyPr vert="horz" lIns="95646" tIns="47823" rIns="95646" bIns="478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1"/>
          </a:xfrm>
          <a:prstGeom prst="rect">
            <a:avLst/>
          </a:prstGeom>
        </p:spPr>
        <p:txBody>
          <a:bodyPr vert="horz" lIns="95646" tIns="47823" rIns="95646" bIns="4782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1"/>
          </a:xfrm>
          <a:prstGeom prst="rect">
            <a:avLst/>
          </a:prstGeom>
        </p:spPr>
        <p:txBody>
          <a:bodyPr vert="horz" lIns="95646" tIns="47823" rIns="95646" bIns="47823" rtlCol="0" anchor="b"/>
          <a:lstStyle>
            <a:lvl1pPr algn="r">
              <a:defRPr sz="1300"/>
            </a:lvl1pPr>
          </a:lstStyle>
          <a:p>
            <a:fld id="{5A1F48E1-058B-4963-8D55-C60E043110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9986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45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21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95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22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18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67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73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9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53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65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20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29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648FE-2D5A-45AB-95EB-9243473478A6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80000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80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4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6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7ijI-g4jH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2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ck5stat.com/statkey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3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9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2.png"/><Relationship Id="rId4" Type="http://schemas.openxmlformats.org/officeDocument/2006/relationships/image" Target="../media/image2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rlock@stlawu.edu" TargetMode="External"/><Relationship Id="rId2" Type="http://schemas.openxmlformats.org/officeDocument/2006/relationships/hyperlink" Target="mailto:klm47@psu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ock5stat.com" TargetMode="External"/><Relationship Id="rId4" Type="http://schemas.openxmlformats.org/officeDocument/2006/relationships/hyperlink" Target="mailto:plock@stlawu.ed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k5stat.com/statkey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685800"/>
            <a:ext cx="6553200" cy="2914651"/>
          </a:xfrm>
          <a:solidFill>
            <a:srgbClr val="FFFF99"/>
          </a:solidFill>
          <a:ln w="41275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en-US" b="1" dirty="0" smtClean="0"/>
              <a:t>Connecting Simulation-Based Inference with Traditional Methods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962400"/>
            <a:ext cx="8382000" cy="26670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Kari Lock Morgan, Penn State </a:t>
            </a: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Robin Lock, St. Lawrence University</a:t>
            </a: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Patti Frazer Lock, St. Lawrence University</a:t>
            </a:r>
          </a:p>
          <a:p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USCOTS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>
            <a:normAutofit/>
          </a:bodyPr>
          <a:lstStyle/>
          <a:p>
            <a:pPr>
              <a:spcAft>
                <a:spcPts val="5400"/>
              </a:spcAft>
            </a:pPr>
            <a:r>
              <a:rPr lang="en-US" sz="3600" u="sng" dirty="0" smtClean="0"/>
              <a:t>Distribution</a:t>
            </a:r>
            <a:r>
              <a:rPr lang="en-US" sz="3600" dirty="0" smtClean="0"/>
              <a:t>: Simulation to Theoretical</a:t>
            </a:r>
          </a:p>
          <a:p>
            <a:pPr>
              <a:spcAft>
                <a:spcPts val="5400"/>
              </a:spcAft>
            </a:pPr>
            <a:r>
              <a:rPr lang="en-US" sz="3600" u="sng" dirty="0" smtClean="0"/>
              <a:t>Statistic</a:t>
            </a:r>
            <a:r>
              <a:rPr lang="en-US" sz="3600" dirty="0" smtClean="0"/>
              <a:t>: Original to Standardized</a:t>
            </a:r>
          </a:p>
          <a:p>
            <a:pPr>
              <a:spcAft>
                <a:spcPts val="5400"/>
              </a:spcAft>
            </a:pPr>
            <a:r>
              <a:rPr lang="en-US" sz="3600" u="sng" dirty="0" smtClean="0"/>
              <a:t>Standard Error</a:t>
            </a:r>
            <a:r>
              <a:rPr lang="en-US" sz="3600" dirty="0" smtClean="0"/>
              <a:t>: Simulation to Formula</a:t>
            </a: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304800" y="1524000"/>
            <a:ext cx="8077200" cy="838200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1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7530"/>
          <a:stretch/>
        </p:blipFill>
        <p:spPr>
          <a:xfrm>
            <a:off x="762000" y="838200"/>
            <a:ext cx="7620000" cy="4866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Normal Distribution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9495" t="27710" r="9151"/>
          <a:stretch/>
        </p:blipFill>
        <p:spPr>
          <a:xfrm>
            <a:off x="1256580" y="1285270"/>
            <a:ext cx="6896820" cy="41148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267200" y="5323870"/>
            <a:ext cx="1143000" cy="457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553200" y="1285270"/>
            <a:ext cx="1447800" cy="457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0" y="1590071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Arial"/>
                <a:cs typeface="Arial"/>
              </a:rPr>
              <a:t>N(0, 0.002)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5704582"/>
            <a:ext cx="830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</a:pPr>
            <a:r>
              <a:rPr lang="en-US" sz="3200" dirty="0">
                <a:solidFill>
                  <a:prstClr val="black"/>
                </a:solidFill>
                <a:latin typeface="Arial"/>
                <a:cs typeface="Arial"/>
              </a:rPr>
              <a:t>We can compare the original </a:t>
            </a:r>
            <a:r>
              <a:rPr lang="en-US" sz="3200" dirty="0" smtClean="0">
                <a:solidFill>
                  <a:prstClr val="black"/>
                </a:solidFill>
                <a:latin typeface="Arial"/>
                <a:cs typeface="Arial"/>
              </a:rPr>
              <a:t>statistic to </a:t>
            </a:r>
            <a:r>
              <a:rPr lang="en-US" sz="3200" dirty="0">
                <a:solidFill>
                  <a:prstClr val="black"/>
                </a:solidFill>
                <a:latin typeface="Arial"/>
                <a:cs typeface="Arial"/>
              </a:rPr>
              <a:t>this Normal </a:t>
            </a:r>
            <a:r>
              <a:rPr lang="en-US" sz="3200" dirty="0" smtClean="0">
                <a:solidFill>
                  <a:prstClr val="black"/>
                </a:solidFill>
                <a:latin typeface="Arial"/>
                <a:cs typeface="Arial"/>
              </a:rPr>
              <a:t>distribution</a:t>
            </a:r>
            <a:r>
              <a:rPr lang="en-US" sz="3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3200" dirty="0">
                <a:solidFill>
                  <a:prstClr val="black"/>
                </a:solidFill>
                <a:latin typeface="Arial"/>
                <a:cs typeface="Arial"/>
              </a:rPr>
              <a:t>find the p-value!</a:t>
            </a:r>
          </a:p>
        </p:txBody>
      </p:sp>
    </p:spTree>
    <p:extLst>
      <p:ext uri="{BB962C8B-B14F-4D97-AF65-F5344CB8AC3E}">
        <p14:creationId xmlns:p14="http://schemas.microsoft.com/office/powerpoint/2010/main" val="112071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p-value from N(null, SE)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19200"/>
            <a:ext cx="8801100" cy="4965700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 flipH="1">
            <a:off x="3581400" y="3505200"/>
            <a:ext cx="1295400" cy="687211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p-value</a:t>
            </a:r>
            <a:endParaRPr lang="en-US" sz="2000" b="1" dirty="0"/>
          </a:p>
        </p:txBody>
      </p:sp>
      <p:sp>
        <p:nvSpPr>
          <p:cNvPr id="7" name="Left Arrow 6"/>
          <p:cNvSpPr/>
          <p:nvPr/>
        </p:nvSpPr>
        <p:spPr>
          <a:xfrm flipH="1">
            <a:off x="2667000" y="5638800"/>
            <a:ext cx="1828800" cy="609600"/>
          </a:xfrm>
          <a:prstGeom prst="leftArrow">
            <a:avLst>
              <a:gd name="adj1" fmla="val 35185"/>
              <a:gd name="adj2" fmla="val 381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observed statistic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3429000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S</a:t>
            </a:r>
            <a:r>
              <a:rPr lang="en-US" sz="2400" dirty="0" smtClean="0">
                <a:latin typeface="Arial"/>
                <a:cs typeface="Arial"/>
              </a:rPr>
              <a:t>ame idea as randomization test, just using a smooth curve!</a:t>
            </a:r>
          </a:p>
        </p:txBody>
      </p:sp>
    </p:spTree>
    <p:extLst>
      <p:ext uri="{BB962C8B-B14F-4D97-AF65-F5344CB8AC3E}">
        <p14:creationId xmlns:p14="http://schemas.microsoft.com/office/powerpoint/2010/main" val="301287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152400"/>
            <a:ext cx="73152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Seeing the Connection!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401"/>
          <a:stretch/>
        </p:blipFill>
        <p:spPr>
          <a:xfrm>
            <a:off x="3733800" y="1076589"/>
            <a:ext cx="5161311" cy="2885811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089" y="4114800"/>
            <a:ext cx="516131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1789093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Randomization Distribution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457200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Normal Distribution</a:t>
            </a:r>
          </a:p>
        </p:txBody>
      </p:sp>
      <p:sp>
        <p:nvSpPr>
          <p:cNvPr id="7" name="Oval 6"/>
          <p:cNvSpPr/>
          <p:nvPr/>
        </p:nvSpPr>
        <p:spPr>
          <a:xfrm>
            <a:off x="7543800" y="3124200"/>
            <a:ext cx="1371600" cy="7620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91400" y="5943600"/>
            <a:ext cx="1371600" cy="7620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9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839200" cy="5410200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/>
              <a:t>Many simulated distributions have the same shape; let’s take advantage of this!</a:t>
            </a:r>
          </a:p>
          <a:p>
            <a:r>
              <a:rPr lang="en-US" dirty="0" smtClean="0"/>
              <a:t>Replace </a:t>
            </a:r>
            <a:r>
              <a:rPr lang="en-US" dirty="0" err="1"/>
              <a:t>dotplot</a:t>
            </a:r>
            <a:r>
              <a:rPr lang="en-US" dirty="0"/>
              <a:t> with overlaid Normal distribution: N(null value, SE)</a:t>
            </a:r>
          </a:p>
          <a:p>
            <a:r>
              <a:rPr lang="en-US" dirty="0"/>
              <a:t>Compare statistic to N(null value, SE)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Possible topics to include here:</a:t>
            </a:r>
          </a:p>
          <a:p>
            <a:pPr lvl="1"/>
            <a:r>
              <a:rPr lang="en-US" dirty="0" smtClean="0"/>
              <a:t>Central Limit Theorem? </a:t>
            </a:r>
          </a:p>
          <a:p>
            <a:pPr lvl="1"/>
            <a:r>
              <a:rPr lang="en-US" dirty="0" smtClean="0"/>
              <a:t>Sample size requirements?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We use this intermediate transition primarily to make connections</a:t>
            </a:r>
          </a:p>
        </p:txBody>
      </p:sp>
    </p:spTree>
    <p:extLst>
      <p:ext uri="{BB962C8B-B14F-4D97-AF65-F5344CB8AC3E}">
        <p14:creationId xmlns:p14="http://schemas.microsoft.com/office/powerpoint/2010/main" val="283023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Turn!  NFL Overtimes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524000"/>
            <a:ext cx="8229600" cy="37702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/>
              <a:t>2. </a:t>
            </a:r>
            <a:r>
              <a:rPr lang="en-US" sz="3200" b="1" dirty="0" smtClean="0"/>
              <a:t>Normal Approximation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Use the normal distribution in StatKey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Edit the parameters so that the mean=0.50 (the null value) and standard deviation is the SE from your randomization distribution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Find the p-value as the (right tail) area above the original sample proportion (0.561)</a:t>
            </a:r>
          </a:p>
        </p:txBody>
      </p:sp>
    </p:spTree>
    <p:extLst>
      <p:ext uri="{BB962C8B-B14F-4D97-AF65-F5344CB8AC3E}">
        <p14:creationId xmlns:p14="http://schemas.microsoft.com/office/powerpoint/2010/main" val="225948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>
            <a:normAutofit/>
          </a:bodyPr>
          <a:lstStyle/>
          <a:p>
            <a:pPr>
              <a:spcAft>
                <a:spcPts val="5400"/>
              </a:spcAft>
            </a:pPr>
            <a:r>
              <a:rPr lang="en-US" sz="3600" u="sng" dirty="0" smtClean="0"/>
              <a:t>Distribution</a:t>
            </a:r>
            <a:r>
              <a:rPr lang="en-US" sz="3600" dirty="0" smtClean="0"/>
              <a:t>: Simulation to Theoretical</a:t>
            </a:r>
          </a:p>
          <a:p>
            <a:pPr>
              <a:spcAft>
                <a:spcPts val="5400"/>
              </a:spcAft>
            </a:pPr>
            <a:r>
              <a:rPr lang="en-US" sz="3600" u="sng" dirty="0" smtClean="0"/>
              <a:t>Statistic</a:t>
            </a:r>
            <a:r>
              <a:rPr lang="en-US" sz="3600" dirty="0" smtClean="0"/>
              <a:t>: Original to Standardized</a:t>
            </a:r>
          </a:p>
          <a:p>
            <a:pPr>
              <a:spcAft>
                <a:spcPts val="5400"/>
              </a:spcAft>
            </a:pPr>
            <a:r>
              <a:rPr lang="en-US" sz="3600" u="sng" dirty="0" smtClean="0"/>
              <a:t>Standard Error</a:t>
            </a:r>
            <a:r>
              <a:rPr lang="en-US" sz="3600" dirty="0" smtClean="0"/>
              <a:t>: Simulation to Formula</a:t>
            </a: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304800" y="2743200"/>
            <a:ext cx="8077200" cy="838200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1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Standardization Transition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9848" cy="2438400"/>
          </a:xfrm>
        </p:spPr>
        <p:txBody>
          <a:bodyPr>
            <a:normAutofit/>
          </a:bodyPr>
          <a:lstStyle/>
          <a:p>
            <a:r>
              <a:rPr lang="en-US" dirty="0" smtClean="0"/>
              <a:t>Often, we standardize the statistic to have mean 0 and standard deviation 1</a:t>
            </a:r>
          </a:p>
          <a:p>
            <a:r>
              <a:rPr lang="en-US" dirty="0" smtClean="0"/>
              <a:t>Can connect back to z-scores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341695"/>
              </p:ext>
            </p:extLst>
          </p:nvPr>
        </p:nvGraphicFramePr>
        <p:xfrm>
          <a:off x="2289048" y="3159034"/>
          <a:ext cx="3657600" cy="1717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2" name="Equation" r:id="rId3" imgW="838080" imgH="393480" progId="Equation.DSMT4">
                  <p:embed/>
                </p:oleObj>
              </mc:Choice>
              <mc:Fallback>
                <p:oleObj name="Equation" r:id="rId3" imgW="838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9048" y="3159034"/>
                        <a:ext cx="3657600" cy="17177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own Arrow Callout 7"/>
          <p:cNvSpPr/>
          <p:nvPr/>
        </p:nvSpPr>
        <p:spPr>
          <a:xfrm>
            <a:off x="2746248" y="2667000"/>
            <a:ext cx="1676400" cy="685800"/>
          </a:xfrm>
          <a:prstGeom prst="downArrowCallou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statistic</a:t>
            </a:r>
            <a:endParaRPr lang="en-US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4498848" y="2667000"/>
            <a:ext cx="2133600" cy="685800"/>
          </a:xfrm>
          <a:prstGeom prst="downArrowCallou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null value</a:t>
            </a:r>
            <a:endParaRPr lang="en-US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11" name="Up Arrow Callout 10"/>
          <p:cNvSpPr/>
          <p:nvPr/>
        </p:nvSpPr>
        <p:spPr>
          <a:xfrm>
            <a:off x="4041648" y="4876800"/>
            <a:ext cx="1219200" cy="685800"/>
          </a:xfrm>
          <a:prstGeom prst="upArrowCallou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SE</a:t>
            </a:r>
            <a:endParaRPr lang="en-US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7848" y="5552182"/>
            <a:ext cx="876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Arial"/>
                <a:cs typeface="Arial"/>
              </a:rPr>
              <a:t>What is the equivalent for the null distribution of the statistic? 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657525"/>
              </p:ext>
            </p:extLst>
          </p:nvPr>
        </p:nvGraphicFramePr>
        <p:xfrm>
          <a:off x="2264705" y="3203120"/>
          <a:ext cx="4849285" cy="1670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3" name="Equation" r:id="rId5" imgW="1143000" imgH="393700" progId="Equation.DSMT4">
                  <p:embed/>
                </p:oleObj>
              </mc:Choice>
              <mc:Fallback>
                <p:oleObj name="Equation" r:id="rId5" imgW="11430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64705" y="3203120"/>
                        <a:ext cx="4849285" cy="1670051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512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Standardized Statistic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344737"/>
            <a:ext cx="8686800" cy="2303463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dirty="0" smtClean="0"/>
              <a:t>Hormone Replacement Therapy: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From original data: statistic = 0.0042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From null hypothesis: null value = 0</a:t>
            </a:r>
          </a:p>
          <a:p>
            <a:r>
              <a:rPr lang="en-US" dirty="0" smtClean="0"/>
              <a:t>From randomization distribution: SE = 0.002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330871"/>
              </p:ext>
            </p:extLst>
          </p:nvPr>
        </p:nvGraphicFramePr>
        <p:xfrm>
          <a:off x="457200" y="4495800"/>
          <a:ext cx="7964129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5" name="Equation" r:id="rId3" imgW="2286000" imgH="393700" progId="Equation.DSMT4">
                  <p:embed/>
                </p:oleObj>
              </mc:Choice>
              <mc:Fallback>
                <p:oleObj name="Equation" r:id="rId3" imgW="22860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4495800"/>
                        <a:ext cx="7964129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94473"/>
              </p:ext>
            </p:extLst>
          </p:nvPr>
        </p:nvGraphicFramePr>
        <p:xfrm>
          <a:off x="2514600" y="1143000"/>
          <a:ext cx="3673475" cy="1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6" name="Equation" r:id="rId5" imgW="1143000" imgH="393700" progId="Equation.DSMT4">
                  <p:embed/>
                </p:oleObj>
              </mc:Choice>
              <mc:Fallback>
                <p:oleObj name="Equation" r:id="rId5" imgW="11430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4600" y="1143000"/>
                        <a:ext cx="3673475" cy="1265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6019800"/>
            <a:ext cx="8686800" cy="2303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Arial" pitchFamily="34" charset="0"/>
              <a:buNone/>
            </a:pPr>
            <a:r>
              <a:rPr lang="en-US" dirty="0" smtClean="0"/>
              <a:t>Compare to N(0,1) to find p-value…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8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66800"/>
            <a:ext cx="8851900" cy="5549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p-value from N(0,1)</a:t>
            </a:r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 flipH="1">
            <a:off x="3581400" y="3656189"/>
            <a:ext cx="1295400" cy="687211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p-value</a:t>
            </a:r>
            <a:endParaRPr lang="en-US" sz="2000" b="1" dirty="0"/>
          </a:p>
        </p:txBody>
      </p:sp>
      <p:sp>
        <p:nvSpPr>
          <p:cNvPr id="7" name="Left Arrow 6"/>
          <p:cNvSpPr/>
          <p:nvPr/>
        </p:nvSpPr>
        <p:spPr>
          <a:xfrm flipH="1">
            <a:off x="2133600" y="6096000"/>
            <a:ext cx="2438400" cy="609600"/>
          </a:xfrm>
          <a:prstGeom prst="leftArrow">
            <a:avLst>
              <a:gd name="adj1" fmla="val 35185"/>
              <a:gd name="adj2" fmla="val 381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standardized statistic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34290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S</a:t>
            </a:r>
            <a:r>
              <a:rPr lang="en-US" sz="2400" dirty="0" smtClean="0">
                <a:latin typeface="Arial"/>
                <a:cs typeface="Arial"/>
              </a:rPr>
              <a:t>ame idea as before, just using a standardized statistic!</a:t>
            </a:r>
          </a:p>
        </p:txBody>
      </p:sp>
    </p:spTree>
    <p:extLst>
      <p:ext uri="{BB962C8B-B14F-4D97-AF65-F5344CB8AC3E}">
        <p14:creationId xmlns:p14="http://schemas.microsoft.com/office/powerpoint/2010/main" val="373915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600" dirty="0" smtClean="0"/>
              <a:t>We use simulation-based methods to introduce the key ideas of inference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600" dirty="0" smtClean="0"/>
              <a:t>We still see value in students learning traditional methods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400" i="1" dirty="0" smtClean="0"/>
              <a:t>How do we connect A to B?</a:t>
            </a:r>
          </a:p>
          <a:p>
            <a:pPr marL="0" indent="0" algn="ctr">
              <a:buNone/>
            </a:pPr>
            <a:r>
              <a:rPr lang="en-US" sz="3500" i="1" dirty="0" smtClean="0"/>
              <a:t>(and build more connections along the way)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13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Standardized Statistic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1752" y="990600"/>
            <a:ext cx="8689848" cy="563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Standardized test statistic general form: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Emphasizing this general form can help students see connections between different parameters</a:t>
            </a:r>
          </a:p>
          <a:p>
            <a:r>
              <a:rPr lang="en-US" dirty="0" smtClean="0"/>
              <a:t>Students see the big picture rather than lots of disjoint formulas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650666"/>
              </p:ext>
            </p:extLst>
          </p:nvPr>
        </p:nvGraphicFramePr>
        <p:xfrm>
          <a:off x="2117725" y="2057399"/>
          <a:ext cx="4849285" cy="1670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7" name="Equation" r:id="rId3" imgW="1143000" imgH="393700" progId="Equation.DSMT4">
                  <p:embed/>
                </p:oleObj>
              </mc:Choice>
              <mc:Fallback>
                <p:oleObj name="Equation" r:id="rId3" imgW="11430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7725" y="2057399"/>
                        <a:ext cx="4849285" cy="1670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905000" y="1905000"/>
            <a:ext cx="5105400" cy="2057400"/>
          </a:xfrm>
          <a:prstGeom prst="roundRect">
            <a:avLst/>
          </a:prstGeom>
          <a:noFill/>
          <a:ln w="38100">
            <a:solidFill>
              <a:srgbClr val="8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7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Turn!  NFL Overtimes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" y="1524000"/>
                <a:ext cx="8229600" cy="379751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800" b="1" dirty="0" smtClean="0"/>
                  <a:t>3. </a:t>
                </a:r>
                <a:r>
                  <a:rPr lang="en-US" sz="3200" b="1" dirty="0" smtClean="0"/>
                  <a:t>Standardization</a:t>
                </a:r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Compute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𝑧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𝑠𝑡𝑎𝑡𝑖𝑠𝑡𝑖𝑐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𝑛𝑢𝑙𝑙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𝑆𝐸</m:t>
                          </m:r>
                        </m:den>
                      </m:f>
                    </m:oMath>
                  </m:oMathPara>
                </a14:m>
                <a:endParaRPr lang="en-US" sz="3200" dirty="0" smtClean="0"/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3200" dirty="0" smtClean="0"/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Use StatKey to find the p-value as the area above this z-statistic for a N(0,1) distribution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24000"/>
                <a:ext cx="8229600" cy="3797514"/>
              </a:xfrm>
              <a:prstGeom prst="rect">
                <a:avLst/>
              </a:prstGeom>
              <a:blipFill rotWithShape="1">
                <a:blip r:embed="rId2"/>
                <a:stretch>
                  <a:fillRect l="-1630" t="-2087" b="-4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10529" y="1613203"/>
                <a:ext cx="838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sz="28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529" y="1613203"/>
                <a:ext cx="83820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4410529" y="2136423"/>
            <a:ext cx="237671" cy="68297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43600" y="1593549"/>
                <a:ext cx="838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1593549"/>
                <a:ext cx="83820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>
            <a:off x="5943600" y="2116769"/>
            <a:ext cx="237671" cy="68297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38800" y="36576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from randomization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035551" y="3657600"/>
            <a:ext cx="632278" cy="26161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41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>
            <a:normAutofit/>
          </a:bodyPr>
          <a:lstStyle/>
          <a:p>
            <a:pPr>
              <a:spcAft>
                <a:spcPts val="5400"/>
              </a:spcAft>
            </a:pPr>
            <a:r>
              <a:rPr lang="en-US" sz="3600" u="sng" dirty="0" smtClean="0"/>
              <a:t>Distribution</a:t>
            </a:r>
            <a:r>
              <a:rPr lang="en-US" sz="3600" dirty="0" smtClean="0"/>
              <a:t>: Simulation to Theoretical</a:t>
            </a:r>
          </a:p>
          <a:p>
            <a:pPr>
              <a:spcAft>
                <a:spcPts val="5400"/>
              </a:spcAft>
            </a:pPr>
            <a:r>
              <a:rPr lang="en-US" sz="3600" u="sng" dirty="0" smtClean="0"/>
              <a:t>Statistic</a:t>
            </a:r>
            <a:r>
              <a:rPr lang="en-US" sz="3600" dirty="0" smtClean="0"/>
              <a:t>: Original to Standardized</a:t>
            </a:r>
          </a:p>
          <a:p>
            <a:pPr>
              <a:spcAft>
                <a:spcPts val="5400"/>
              </a:spcAft>
            </a:pPr>
            <a:r>
              <a:rPr lang="en-US" sz="3600" u="sng" dirty="0" smtClean="0"/>
              <a:t>Standard Error</a:t>
            </a:r>
            <a:r>
              <a:rPr lang="en-US" sz="3600" dirty="0" smtClean="0"/>
              <a:t>: Simulation to Formula</a:t>
            </a: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3962400"/>
            <a:ext cx="8077200" cy="838200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5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Arrow Callout 9"/>
          <p:cNvSpPr/>
          <p:nvPr/>
        </p:nvSpPr>
        <p:spPr>
          <a:xfrm>
            <a:off x="3352800" y="3810000"/>
            <a:ext cx="2209800" cy="16764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34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1F497D"/>
                </a:solidFill>
              </a:rPr>
              <a:t>From randomization distribution</a:t>
            </a:r>
            <a:endParaRPr lang="en-US" sz="2400" dirty="0">
              <a:solidFill>
                <a:srgbClr val="1F497D"/>
              </a:solidFill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5257800" y="1143000"/>
            <a:ext cx="1828800" cy="114300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1F497D"/>
                </a:solidFill>
              </a:rPr>
              <a:t>From H</a:t>
            </a:r>
            <a:r>
              <a:rPr lang="en-US" sz="2400" baseline="-25000" dirty="0" smtClean="0">
                <a:solidFill>
                  <a:srgbClr val="1F497D"/>
                </a:solidFill>
              </a:rPr>
              <a:t>0</a:t>
            </a:r>
            <a:endParaRPr lang="en-US" sz="2400" dirty="0">
              <a:solidFill>
                <a:srgbClr val="1F497D"/>
              </a:solidFill>
            </a:endParaRPr>
          </a:p>
        </p:txBody>
      </p:sp>
      <p:graphicFrame>
        <p:nvGraphicFramePr>
          <p:cNvPr id="1976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410182"/>
              </p:ext>
            </p:extLst>
          </p:nvPr>
        </p:nvGraphicFramePr>
        <p:xfrm>
          <a:off x="685800" y="2317750"/>
          <a:ext cx="7097919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3" name="Equation" r:id="rId3" imgW="1993900" imgH="419100" progId="Equation.DSMT4">
                  <p:embed/>
                </p:oleObj>
              </mc:Choice>
              <mc:Fallback>
                <p:oleObj name="Equation" r:id="rId3" imgW="1993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317750"/>
                        <a:ext cx="7097919" cy="1492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Callout 8"/>
          <p:cNvSpPr/>
          <p:nvPr/>
        </p:nvSpPr>
        <p:spPr>
          <a:xfrm>
            <a:off x="1905000" y="1143000"/>
            <a:ext cx="2133600" cy="114300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From original data</a:t>
            </a:r>
            <a:endParaRPr lang="en-US" sz="2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3779460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Compare </a:t>
            </a:r>
            <a:r>
              <a:rPr lang="en-US" sz="3200" i="1" dirty="0" smtClean="0"/>
              <a:t>z</a:t>
            </a:r>
            <a:r>
              <a:rPr lang="en-US" sz="3200" dirty="0" smtClean="0"/>
              <a:t> to N(0,1) for p-value</a:t>
            </a:r>
            <a:endParaRPr lang="en-US" sz="32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8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After standardizing…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04800" y="5697537"/>
            <a:ext cx="8686800" cy="2303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Arial" pitchFamily="34" charset="0"/>
              <a:buNone/>
            </a:pPr>
            <a:r>
              <a:rPr lang="en-US" dirty="0" smtClean="0"/>
              <a:t>Can we find the SE </a:t>
            </a:r>
            <a:r>
              <a:rPr lang="en-US" i="1" dirty="0" smtClean="0"/>
              <a:t>without</a:t>
            </a:r>
            <a:r>
              <a:rPr lang="en-US" dirty="0" smtClean="0"/>
              <a:t> simulation?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20000" y="5638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800000"/>
                </a:solidFill>
                <a:latin typeface="Arial"/>
                <a:cs typeface="Arial"/>
              </a:rPr>
              <a:t>YES!!!</a:t>
            </a:r>
          </a:p>
        </p:txBody>
      </p:sp>
    </p:spTree>
    <p:extLst>
      <p:ext uri="{BB962C8B-B14F-4D97-AF65-F5344CB8AC3E}">
        <p14:creationId xmlns:p14="http://schemas.microsoft.com/office/powerpoint/2010/main" val="25165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 animBg="1"/>
      <p:bldP spid="8" grpId="0"/>
      <p:bldP spid="14" grpId="0" build="p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Error Formulas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1447777"/>
                  </p:ext>
                </p:extLst>
              </p:nvPr>
            </p:nvGraphicFramePr>
            <p:xfrm>
              <a:off x="609600" y="1066800"/>
              <a:ext cx="8001000" cy="5476494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048000"/>
                    <a:gridCol w="4953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</a:rPr>
                            <a:t>Parameter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</a:rPr>
                            <a:t>Standard Error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</a:rPr>
                            <a:t>Proportion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8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𝑝</m:t>
                                            </m:r>
                                          </m:e>
                                        </m:acc>
                                        <m:d>
                                          <m:dPr>
                                            <m:ctrlP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1−</m:t>
                                            </m:r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sz="28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8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</m:acc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99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</a:rPr>
                            <a:t>Mean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</a:rPr>
                            <a:t>Diff. in Proportions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sz="280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8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1−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8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acc>
                                                  <m:accPr>
                                                    <m:chr m:val="̂"/>
                                                    <m:ctrlPr>
                                                      <a:rPr lang="en-US" sz="28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sz="28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lang="en-US" sz="28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sz="280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8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1−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8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acc>
                                                  <m:accPr>
                                                    <m:chr m:val="̂"/>
                                                    <m:ctrlPr>
                                                      <a:rPr lang="en-US" sz="28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sz="28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lang="en-US" sz="28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rad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99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</a:rPr>
                            <a:t>Diff. in Means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US" sz="2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2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rad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1447777"/>
                  </p:ext>
                </p:extLst>
              </p:nvPr>
            </p:nvGraphicFramePr>
            <p:xfrm>
              <a:off x="609600" y="1066800"/>
              <a:ext cx="8001000" cy="5476494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048000"/>
                    <a:gridCol w="4953000"/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</a:rPr>
                            <a:t>Parameter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</a:rPr>
                            <a:t>Standard Error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</a:tr>
                  <a:tr h="1352169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</a:rPr>
                            <a:t>Proportion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1501" t="-42342" b="-266667"/>
                          </a:stretch>
                        </a:blipFill>
                      </a:tcPr>
                    </a:tc>
                  </a:tr>
                  <a:tr h="901827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</a:rPr>
                            <a:t>Mean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1501" t="-213514" b="-300000"/>
                          </a:stretch>
                        </a:blipFill>
                      </a:tcPr>
                    </a:tc>
                  </a:tr>
                  <a:tr h="135216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</a:rPr>
                            <a:t>Diff. in Proportions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1501" t="-209955" b="-100905"/>
                          </a:stretch>
                        </a:blipFill>
                      </a:tcPr>
                    </a:tc>
                  </a:tr>
                  <a:tr h="1352169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</a:rPr>
                            <a:t>Diff. in Means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1501" t="-308559" b="-45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1854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Error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Testing a difference in proportions, null assumes </a:t>
            </a:r>
            <a:r>
              <a:rPr lang="en-US" i="1" dirty="0" smtClean="0"/>
              <a:t>p</a:t>
            </a:r>
            <a:r>
              <a:rPr lang="en-US" baseline="-25000" dirty="0" smtClean="0"/>
              <a:t>1</a:t>
            </a:r>
            <a:r>
              <a:rPr lang="en-US" dirty="0" smtClean="0"/>
              <a:t> = </a:t>
            </a:r>
            <a:r>
              <a:rPr lang="en-US" i="1" dirty="0" smtClean="0"/>
              <a:t>p</a:t>
            </a:r>
            <a:r>
              <a:rPr lang="en-US" baseline="-25000" dirty="0" smtClean="0"/>
              <a:t>2</a:t>
            </a:r>
            <a:r>
              <a:rPr lang="en-US" dirty="0" smtClean="0"/>
              <a:t>, so have to use pooled proportion: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Hormone replacement therapy: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93284"/>
              </p:ext>
            </p:extLst>
          </p:nvPr>
        </p:nvGraphicFramePr>
        <p:xfrm>
          <a:off x="2293938" y="2811463"/>
          <a:ext cx="4403725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1" name="Equation" r:id="rId3" imgW="1638300" imgH="469900" progId="Equation.DSMT4">
                  <p:embed/>
                </p:oleObj>
              </mc:Choice>
              <mc:Fallback>
                <p:oleObj name="Equation" r:id="rId3" imgW="16383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93938" y="2811463"/>
                        <a:ext cx="4403725" cy="1263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243876"/>
              </p:ext>
            </p:extLst>
          </p:nvPr>
        </p:nvGraphicFramePr>
        <p:xfrm>
          <a:off x="193675" y="5173663"/>
          <a:ext cx="8672513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2" name="Equation" r:id="rId5" imgW="3225800" imgH="431800" progId="Equation.DSMT4">
                  <p:embed/>
                </p:oleObj>
              </mc:Choice>
              <mc:Fallback>
                <p:oleObj name="Equation" r:id="rId5" imgW="32258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3675" y="5173663"/>
                        <a:ext cx="8672513" cy="1160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35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7530"/>
          <a:stretch/>
        </p:blipFill>
        <p:spPr>
          <a:xfrm>
            <a:off x="762000" y="1229330"/>
            <a:ext cx="7620000" cy="4866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Randomization Distribution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553200" y="1676400"/>
            <a:ext cx="1447800" cy="457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Traditional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Now we can compute the standardized statistic using only formulas: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Compare to N(0,1) to find p-value…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978501"/>
              </p:ext>
            </p:extLst>
          </p:nvPr>
        </p:nvGraphicFramePr>
        <p:xfrm>
          <a:off x="381000" y="3639613"/>
          <a:ext cx="8449152" cy="215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3" name="Equation" r:id="rId3" imgW="2743200" imgH="698500" progId="Equation.DSMT4">
                  <p:embed/>
                </p:oleObj>
              </mc:Choice>
              <mc:Fallback>
                <p:oleObj name="Equation" r:id="rId3" imgW="2743200" imgH="69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3639613"/>
                        <a:ext cx="8449152" cy="215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678018"/>
              </p:ext>
            </p:extLst>
          </p:nvPr>
        </p:nvGraphicFramePr>
        <p:xfrm>
          <a:off x="914400" y="2133600"/>
          <a:ext cx="7231062" cy="124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4" name="Equation" r:id="rId5" imgW="2286000" imgH="393700" progId="Equation.DSMT4">
                  <p:embed/>
                </p:oleObj>
              </mc:Choice>
              <mc:Fallback>
                <p:oleObj name="Equation" r:id="rId5" imgW="22860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2133600"/>
                        <a:ext cx="7231062" cy="1246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775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66800"/>
            <a:ext cx="8851900" cy="5549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p-value from N(0,1)</a:t>
            </a:r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 flipH="1">
            <a:off x="3581400" y="3656189"/>
            <a:ext cx="1295400" cy="687211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p-value</a:t>
            </a:r>
            <a:endParaRPr lang="en-US" sz="2000" b="1" dirty="0"/>
          </a:p>
        </p:txBody>
      </p:sp>
      <p:sp>
        <p:nvSpPr>
          <p:cNvPr id="7" name="Left Arrow 6"/>
          <p:cNvSpPr/>
          <p:nvPr/>
        </p:nvSpPr>
        <p:spPr>
          <a:xfrm flipH="1">
            <a:off x="2133600" y="6096000"/>
            <a:ext cx="2438400" cy="609600"/>
          </a:xfrm>
          <a:prstGeom prst="leftArrow">
            <a:avLst>
              <a:gd name="adj1" fmla="val 35185"/>
              <a:gd name="adj2" fmla="val 381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standardized statistic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34290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Exact same idea as before, just computing SE from formula</a:t>
            </a:r>
          </a:p>
        </p:txBody>
      </p:sp>
    </p:spTree>
    <p:extLst>
      <p:ext uri="{BB962C8B-B14F-4D97-AF65-F5344CB8AC3E}">
        <p14:creationId xmlns:p14="http://schemas.microsoft.com/office/powerpoint/2010/main" val="267182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Turn!  NFL Overtimes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9943" y="1066800"/>
                <a:ext cx="8229600" cy="548336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3200" b="1" dirty="0" smtClean="0"/>
                  <a:t>4. </a:t>
                </a:r>
                <a:r>
                  <a:rPr lang="en-US" sz="3200" b="1" dirty="0"/>
                  <a:t>P-value using standard error via formula</a:t>
                </a:r>
                <a:endParaRPr lang="en-US" sz="3200" b="1" dirty="0" smtClean="0"/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Compute the standard error with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𝑆𝐸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3200" dirty="0"/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Find the z-statistic with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𝑧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𝑠𝑡𝑎𝑡𝑖𝑠𝑡𝑖𝑐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𝑛𝑢𝑙𝑙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𝑆𝐸</m:t>
                          </m:r>
                        </m:den>
                      </m:f>
                    </m:oMath>
                  </m:oMathPara>
                </a14:m>
                <a:endParaRPr lang="en-US" sz="3200" dirty="0" smtClean="0"/>
              </a:p>
              <a:p>
                <a:pPr marL="457200" indent="-457200"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Use StatKey to find the p-value as the area above this z-statistic for a N(0,1) distribution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43" y="1066800"/>
                <a:ext cx="8229600" cy="5483361"/>
              </a:xfrm>
              <a:prstGeom prst="rect">
                <a:avLst/>
              </a:prstGeom>
              <a:blipFill rotWithShape="1">
                <a:blip r:embed="rId2"/>
                <a:stretch>
                  <a:fillRect l="-1926" t="-1444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541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>
            <a:normAutofit/>
          </a:bodyPr>
          <a:lstStyle/>
          <a:p>
            <a:pPr>
              <a:spcAft>
                <a:spcPts val="5400"/>
              </a:spcAft>
            </a:pPr>
            <a:r>
              <a:rPr lang="en-US" sz="3600" u="sng" dirty="0" smtClean="0"/>
              <a:t>Distribution</a:t>
            </a:r>
            <a:r>
              <a:rPr lang="en-US" sz="3600" dirty="0" smtClean="0"/>
              <a:t>: Simulation to Theoretical</a:t>
            </a:r>
          </a:p>
          <a:p>
            <a:pPr>
              <a:spcAft>
                <a:spcPts val="5400"/>
              </a:spcAft>
            </a:pPr>
            <a:r>
              <a:rPr lang="en-US" sz="3600" u="sng" dirty="0" smtClean="0"/>
              <a:t>Statistic</a:t>
            </a:r>
            <a:r>
              <a:rPr lang="en-US" sz="3600" dirty="0" smtClean="0"/>
              <a:t>: Original to Standardized</a:t>
            </a:r>
          </a:p>
          <a:p>
            <a:pPr>
              <a:spcAft>
                <a:spcPts val="5400"/>
              </a:spcAft>
            </a:pPr>
            <a:r>
              <a:rPr lang="en-US" sz="3600" u="sng" dirty="0" smtClean="0"/>
              <a:t>Standard Error</a:t>
            </a:r>
            <a:r>
              <a:rPr lang="en-US" sz="3600" dirty="0" smtClean="0"/>
              <a:t>: Simulation to Formula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913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All of these ideas work for proportions, difference in proportions, means, difference in means, and more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Means are slightly more complicated</a:t>
            </a:r>
          </a:p>
          <a:p>
            <a:pPr lvl="1"/>
            <a:r>
              <a:rPr lang="en-US" sz="3200" dirty="0" smtClean="0"/>
              <a:t>t-distribution</a:t>
            </a:r>
          </a:p>
          <a:p>
            <a:pPr lvl="1"/>
            <a:r>
              <a:rPr lang="en-US" sz="3200" dirty="0"/>
              <a:t>N</a:t>
            </a:r>
            <a:r>
              <a:rPr lang="en-US" sz="3200" dirty="0" smtClean="0"/>
              <a:t>ull hypothesis for a difference in means can assume equal distributions or just equal means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727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Honeybee Waggle 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3"/>
              </a:rPr>
              <a:t>https://www.youtube.com/watch?v=-7ijI-g4jHg</a:t>
            </a:r>
            <a:r>
              <a:rPr lang="en-US" dirty="0"/>
              <a:t> </a:t>
            </a:r>
          </a:p>
          <a:p>
            <a:r>
              <a:rPr lang="en-US" dirty="0" smtClean="0"/>
              <a:t>Honeybee scouts investigate new home or food source options; the scouts communicate the information to the hive with a “waggle dance”</a:t>
            </a:r>
          </a:p>
          <a:p>
            <a:r>
              <a:rPr lang="en-US" dirty="0" smtClean="0"/>
              <a:t>The dance conveys direction and distance, but does it also convey quality?</a:t>
            </a:r>
          </a:p>
          <a:p>
            <a:r>
              <a:rPr lang="en-US" dirty="0" smtClean="0"/>
              <a:t>Scientists took bees to an island with only two possible options for new homes: one of very high quality and one of low quality</a:t>
            </a:r>
          </a:p>
          <a:p>
            <a:r>
              <a:rPr lang="en-US" dirty="0" smtClean="0"/>
              <a:t>They kept track of which potential home each scout visited, and the number of waggle dance circuits performed upon return to the hive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62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Honeybee Waggle Dance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029188"/>
              </p:ext>
            </p:extLst>
          </p:nvPr>
        </p:nvGraphicFramePr>
        <p:xfrm>
          <a:off x="3160486" y="6178111"/>
          <a:ext cx="3141662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4" name="Equation" r:id="rId3" imgW="990600" imgH="203200" progId="Equation.DSMT4">
                  <p:embed/>
                </p:oleObj>
              </mc:Choice>
              <mc:Fallback>
                <p:oleObj name="Equation" r:id="rId3" imgW="9906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60486" y="6178111"/>
                        <a:ext cx="3141662" cy="646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19308" r="8435" b="14304"/>
          <a:stretch/>
        </p:blipFill>
        <p:spPr>
          <a:xfrm>
            <a:off x="1066799" y="1295400"/>
            <a:ext cx="6403741" cy="42418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9600" y="990600"/>
            <a:ext cx="4495800" cy="2246769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Estimate the difference in mean number of circuits, between scouts describing a high quality site and scouts describing a low quality site.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4711005"/>
                <a:ext cx="2438400" cy="138499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=33</m:t>
                      </m:r>
                    </m:oMath>
                  </m:oMathPara>
                </a14:m>
                <a:endParaRPr lang="en-US" sz="2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=112.42</m:t>
                      </m:r>
                    </m:oMath>
                  </m:oMathPara>
                </a14:m>
                <a:endParaRPr lang="en-US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=93.0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711005"/>
                <a:ext cx="2438400" cy="138499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553200" y="4711005"/>
                <a:ext cx="2438400" cy="138499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=18</m:t>
                      </m:r>
                    </m:oMath>
                  </m:oMathPara>
                </a14:m>
                <a:endParaRPr lang="en-US" sz="2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=61.67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=55.7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4711005"/>
                <a:ext cx="2438400" cy="138499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943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Bootstrap Confidence Interval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How much variability is there in sample statistics measuring difference in mean number of circuits?</a:t>
            </a:r>
          </a:p>
          <a:p>
            <a:r>
              <a:rPr lang="en-US" dirty="0" smtClean="0"/>
              <a:t>Simulate to find out!</a:t>
            </a:r>
          </a:p>
          <a:p>
            <a:r>
              <a:rPr lang="en-US" dirty="0" smtClean="0"/>
              <a:t>We’d like to sample repeatedly from the population, but we can’t, so we do the next best thing:  Bootstrap!</a:t>
            </a:r>
            <a:endParaRPr lang="en-US" dirty="0"/>
          </a:p>
          <a:p>
            <a:r>
              <a:rPr lang="en-US" dirty="0" smtClean="0">
                <a:hlinkClick r:id="rId2"/>
              </a:rPr>
              <a:t>www.lock5stat.com/statkey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496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534400" cy="563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95% Bootstrap CI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934200" y="1981200"/>
            <a:ext cx="1600200" cy="609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3733800" y="4414778"/>
            <a:ext cx="1700187" cy="995422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2060"/>
                </a:solidFill>
              </a:rPr>
              <a:t>Keep 95% in middle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0708" y="4478224"/>
            <a:ext cx="136705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Chop 2.5% in each tail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57454" y="4407200"/>
            <a:ext cx="134354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Chop 2.5% in each tail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65275"/>
              </p:ext>
            </p:extLst>
          </p:nvPr>
        </p:nvGraphicFramePr>
        <p:xfrm>
          <a:off x="6629400" y="2667000"/>
          <a:ext cx="1752600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Equation" r:id="rId4" imgW="1016000" imgH="165100" progId="Equation.DSMT4">
                  <p:embed/>
                </p:oleObj>
              </mc:Choice>
              <mc:Fallback>
                <p:oleObj name="Equation" r:id="rId4" imgW="10160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29400" y="2667000"/>
                        <a:ext cx="1752600" cy="284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074186"/>
              </p:ext>
            </p:extLst>
          </p:nvPr>
        </p:nvGraphicFramePr>
        <p:xfrm>
          <a:off x="6770688" y="2971800"/>
          <a:ext cx="143827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Equation" r:id="rId6" imgW="825500" imgH="228600" progId="Equation.DSMT4">
                  <p:embed/>
                </p:oleObj>
              </mc:Choice>
              <mc:Fallback>
                <p:oleObj name="Equation" r:id="rId6" imgW="8255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70688" y="2971800"/>
                        <a:ext cx="1438275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349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 CI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1800" y="1719943"/>
            <a:ext cx="8331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/>
              <a:t>Version 1 (Statistic </a:t>
            </a:r>
            <a:r>
              <a:rPr lang="en-US" sz="3600" u="sng" dirty="0" smtClean="0">
                <a:sym typeface="Symbol"/>
              </a:rPr>
              <a:t> </a:t>
            </a:r>
            <a:r>
              <a:rPr lang="en-US" sz="3600" u="sng" dirty="0" smtClean="0"/>
              <a:t>2 SE)</a:t>
            </a:r>
            <a:r>
              <a:rPr lang="en-US" sz="3600" dirty="0" smtClean="0"/>
              <a:t>:  </a:t>
            </a:r>
          </a:p>
          <a:p>
            <a:r>
              <a:rPr lang="en-US" sz="3600" dirty="0" smtClean="0"/>
              <a:t>Prepares for moving to traditional methods</a:t>
            </a:r>
          </a:p>
          <a:p>
            <a:endParaRPr lang="en-US" sz="3600" dirty="0"/>
          </a:p>
          <a:p>
            <a:r>
              <a:rPr lang="en-US" sz="3600" u="sng" dirty="0" smtClean="0"/>
              <a:t>Version 2 (Percentiles)</a:t>
            </a:r>
            <a:r>
              <a:rPr lang="en-US" sz="3600" dirty="0" smtClean="0"/>
              <a:t>:  </a:t>
            </a:r>
          </a:p>
          <a:p>
            <a:r>
              <a:rPr lang="en-US" sz="3600" dirty="0" smtClean="0"/>
              <a:t>Builds understanding of confidence level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31800" y="5105400"/>
            <a:ext cx="855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Same process applies to lots of parameters.</a:t>
            </a:r>
          </a:p>
        </p:txBody>
      </p:sp>
    </p:spTree>
    <p:extLst>
      <p:ext uri="{BB962C8B-B14F-4D97-AF65-F5344CB8AC3E}">
        <p14:creationId xmlns:p14="http://schemas.microsoft.com/office/powerpoint/2010/main" val="408655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Your Turn!  Florida Lakes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990600"/>
                <a:ext cx="8229600" cy="381000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Fish were taken from a sample of n=53 Florida lakes to measure mercury levels.</a:t>
                </a:r>
              </a:p>
              <a:p>
                <a:r>
                  <a:rPr lang="en-US" sz="2800" dirty="0" smtClean="0"/>
                  <a:t>Summary: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𝑛</m:t>
                    </m:r>
                    <m:r>
                      <a:rPr lang="en-US" sz="2800" i="1">
                        <a:latin typeface="Cambria Math"/>
                      </a:rPr>
                      <m:t>=53   </m:t>
                    </m:r>
                    <m:acc>
                      <m:accPr>
                        <m:chr m:val="̅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800" i="1">
                        <a:latin typeface="Cambria Math"/>
                      </a:rPr>
                      <m:t>=0.527    </m:t>
                    </m:r>
                    <m:r>
                      <a:rPr lang="en-US" sz="2800" i="1">
                        <a:latin typeface="Cambria Math"/>
                      </a:rPr>
                      <m:t>𝑠</m:t>
                    </m:r>
                    <m:r>
                      <a:rPr lang="en-US" sz="2800" i="1">
                        <a:latin typeface="Cambria Math"/>
                      </a:rPr>
                      <m:t>=0.341</m:t>
                    </m:r>
                  </m:oMath>
                </a14:m>
                <a:endParaRPr lang="en-US" sz="2800" b="0" i="1" dirty="0" smtClean="0">
                  <a:latin typeface="Cambria Math"/>
                </a:endParaRPr>
              </a:p>
              <a:p>
                <a:r>
                  <a:rPr lang="en-US" sz="2800" dirty="0" smtClean="0"/>
                  <a:t>Find a confidence interval for the mean mercury level in all Florida lakes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990600"/>
                <a:ext cx="8229600" cy="3810000"/>
              </a:xfrm>
              <a:blipFill rotWithShape="1">
                <a:blip r:embed="rId2"/>
                <a:stretch>
                  <a:fillRect l="-1333" t="-1600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" y="3657600"/>
                <a:ext cx="8763000" cy="3046988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US" sz="3200" b="1" dirty="0" smtClean="0"/>
                  <a:t>Bootstrap CI</a:t>
                </a:r>
              </a:p>
              <a:p>
                <a:r>
                  <a:rPr lang="en-US" sz="3200" dirty="0" smtClean="0"/>
                  <a:t>Use StatKey to make a bootstrap distribution and find the CI two ways:</a:t>
                </a:r>
              </a:p>
              <a:p>
                <a:pPr marL="973138" indent="-406400"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Using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3200" b="0" i="1" smtClean="0">
                        <a:latin typeface="Cambria Math"/>
                      </a:rPr>
                      <m:t>±2∗</m:t>
                    </m:r>
                    <m:r>
                      <a:rPr lang="en-US" sz="3200" b="0" i="1" smtClean="0">
                        <a:latin typeface="Cambria Math"/>
                      </a:rPr>
                      <m:t>𝑆𝐸</m:t>
                    </m:r>
                  </m:oMath>
                </a14:m>
                <a:endParaRPr lang="en-US" sz="3200" b="0" dirty="0" smtClean="0"/>
              </a:p>
              <a:p>
                <a:pPr marL="973138" indent="-406400"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Using the middle 95% of the bootstraps</a:t>
                </a:r>
              </a:p>
              <a:p>
                <a:pPr marL="973138" indent="-406400"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Switch to find a 90% CI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57600"/>
                <a:ext cx="8763000" cy="3046988"/>
              </a:xfrm>
              <a:prstGeom prst="rect">
                <a:avLst/>
              </a:prstGeom>
              <a:blipFill rotWithShape="1">
                <a:blip r:embed="rId3"/>
                <a:stretch>
                  <a:fillRect l="-1807" t="-2789" b="-53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809343" y="469139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Compare</a:t>
            </a: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4343400" y="4953000"/>
            <a:ext cx="1465943" cy="4572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724400" y="5067300"/>
            <a:ext cx="1351644" cy="6858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71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>
            <a:normAutofit/>
          </a:bodyPr>
          <a:lstStyle/>
          <a:p>
            <a:pPr>
              <a:spcAft>
                <a:spcPts val="5400"/>
              </a:spcAft>
            </a:pPr>
            <a:r>
              <a:rPr lang="en-US" sz="3600" u="sng" dirty="0" smtClean="0"/>
              <a:t>Distribution</a:t>
            </a:r>
            <a:r>
              <a:rPr lang="en-US" sz="3600" dirty="0" smtClean="0"/>
              <a:t>: Simulation to Theoretical</a:t>
            </a:r>
          </a:p>
          <a:p>
            <a:pPr>
              <a:spcAft>
                <a:spcPts val="5400"/>
              </a:spcAft>
            </a:pPr>
            <a:r>
              <a:rPr lang="en-US" sz="3600" u="sng" dirty="0" smtClean="0"/>
              <a:t>Statistic</a:t>
            </a:r>
            <a:r>
              <a:rPr lang="en-US" sz="3600" dirty="0" smtClean="0"/>
              <a:t>: Original to Standardized</a:t>
            </a:r>
          </a:p>
          <a:p>
            <a:pPr>
              <a:spcAft>
                <a:spcPts val="5400"/>
              </a:spcAft>
            </a:pPr>
            <a:r>
              <a:rPr lang="en-US" sz="3600" u="sng" dirty="0" smtClean="0"/>
              <a:t>Standard Error</a:t>
            </a:r>
            <a:r>
              <a:rPr lang="en-US" sz="3600" dirty="0" smtClean="0"/>
              <a:t>: Simulation to Formula</a:t>
            </a: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304800" y="1524000"/>
            <a:ext cx="8077200" cy="838200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3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320314" cy="492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Normal Distribution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0766" t="27710" r="9151"/>
          <a:stretch/>
        </p:blipFill>
        <p:spPr>
          <a:xfrm>
            <a:off x="914400" y="1295400"/>
            <a:ext cx="6726050" cy="45509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62200" y="6081486"/>
                <a:ext cx="2743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𝐻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 smtClean="0"/>
                  <a:t>50.76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6081486"/>
                <a:ext cx="2743200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0588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4277425" y="5638800"/>
            <a:ext cx="0" cy="49678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2000" y="19050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N(50.76,20.59)</a:t>
            </a:r>
          </a:p>
        </p:txBody>
      </p:sp>
      <p:sp>
        <p:nvSpPr>
          <p:cNvPr id="10" name="Oval 9"/>
          <p:cNvSpPr/>
          <p:nvPr/>
        </p:nvSpPr>
        <p:spPr>
          <a:xfrm>
            <a:off x="6629400" y="1600200"/>
            <a:ext cx="1828800" cy="609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31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 from N(statistic, SE)</a:t>
            </a:r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256"/>
            <a:ext cx="9120188" cy="520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72200" y="34290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S</a:t>
            </a:r>
            <a:r>
              <a:rPr lang="en-US" sz="2400" dirty="0" smtClean="0">
                <a:latin typeface="Arial"/>
                <a:cs typeface="Arial"/>
              </a:rPr>
              <a:t>ame idea as the bootstrap, just using a smooth curve!</a:t>
            </a:r>
          </a:p>
        </p:txBody>
      </p:sp>
    </p:spTree>
    <p:extLst>
      <p:ext uri="{BB962C8B-B14F-4D97-AF65-F5344CB8AC3E}">
        <p14:creationId xmlns:p14="http://schemas.microsoft.com/office/powerpoint/2010/main" val="172266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3340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 smtClean="0">
                <a:solidFill>
                  <a:srgbClr val="0000FF"/>
                </a:solidFill>
              </a:rPr>
              <a:t>Example 1: Testing a Difference in Proportions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i="1" dirty="0" smtClean="0"/>
              <a:t>Does hormone replacement therapy cause breast cancer? 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 smtClean="0">
                <a:solidFill>
                  <a:srgbClr val="C00000"/>
                </a:solidFill>
              </a:rPr>
              <a:t>Example 2: Testing a Proportion</a:t>
            </a:r>
          </a:p>
          <a:p>
            <a:pPr marL="0" indent="0">
              <a:lnSpc>
                <a:spcPct val="120000"/>
              </a:lnSpc>
              <a:spcAft>
                <a:spcPts val="3600"/>
              </a:spcAft>
              <a:buNone/>
            </a:pPr>
            <a:r>
              <a:rPr lang="en-US" i="1" dirty="0" smtClean="0"/>
              <a:t>Does the coin flip winner have an advantage in NFL overtimes?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 smtClean="0">
                <a:solidFill>
                  <a:srgbClr val="0000FF"/>
                </a:solidFill>
              </a:rPr>
              <a:t>Example 3: Interval for a Difference in Means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i="1" dirty="0" smtClean="0"/>
              <a:t>How much difference is there in the waggle dance of bees based on the attractiveness of a new nest site?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 smtClean="0">
                <a:solidFill>
                  <a:srgbClr val="C00000"/>
                </a:solidFill>
              </a:rPr>
              <a:t>Example 4: Interval for a Mean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i="1" dirty="0" smtClean="0"/>
              <a:t>What’s the mean amount of mercury in fish from Florida lakes?</a:t>
            </a:r>
          </a:p>
        </p:txBody>
      </p:sp>
    </p:spTree>
    <p:extLst>
      <p:ext uri="{BB962C8B-B14F-4D97-AF65-F5344CB8AC3E}">
        <p14:creationId xmlns:p14="http://schemas.microsoft.com/office/powerpoint/2010/main" val="261907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9" r="31250" b="2094"/>
          <a:stretch/>
        </p:blipFill>
        <p:spPr bwMode="auto">
          <a:xfrm>
            <a:off x="3508534" y="3691993"/>
            <a:ext cx="5254466" cy="293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Seeing the Connection!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789093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Bootstrap Distribution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457200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Normal Distribution</a:t>
            </a:r>
          </a:p>
        </p:txBody>
      </p:sp>
      <p:pic>
        <p:nvPicPr>
          <p:cNvPr id="11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014" y="1036955"/>
            <a:ext cx="5219700" cy="258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>
            <a:off x="4953000" y="3048000"/>
            <a:ext cx="2438400" cy="0"/>
          </a:xfrm>
          <a:prstGeom prst="straightConnector1">
            <a:avLst/>
          </a:prstGeom>
          <a:ln w="38100">
            <a:solidFill>
              <a:srgbClr val="92D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105400" y="6096000"/>
            <a:ext cx="2438400" cy="0"/>
          </a:xfrm>
          <a:prstGeom prst="straightConnector1">
            <a:avLst/>
          </a:prstGeom>
          <a:ln w="38100">
            <a:solidFill>
              <a:srgbClr val="92D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35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Turn!  Florida Lakes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2314" y="1371600"/>
            <a:ext cx="8763000" cy="449353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2. Normal Approximation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Use the normal distribution in StatKey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Edit the parameters so that </a:t>
            </a:r>
            <a:endParaRPr lang="en-US" sz="3200" dirty="0" smtClean="0"/>
          </a:p>
          <a:p>
            <a:pPr>
              <a:spcAft>
                <a:spcPts val="600"/>
              </a:spcAft>
            </a:pPr>
            <a:r>
              <a:rPr lang="en-US" sz="3200" dirty="0"/>
              <a:t> </a:t>
            </a:r>
            <a:r>
              <a:rPr lang="en-US" sz="3200" dirty="0" smtClean="0"/>
              <a:t>        mean     = the original mercury mean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 </a:t>
            </a:r>
            <a:r>
              <a:rPr lang="en-US" sz="3200" dirty="0" smtClean="0"/>
              <a:t>        std. dev. =SE </a:t>
            </a:r>
            <a:r>
              <a:rPr lang="en-US" sz="3200" dirty="0"/>
              <a:t>from your </a:t>
            </a:r>
            <a:r>
              <a:rPr lang="en-US" sz="3200" dirty="0" smtClean="0"/>
              <a:t>bootstrap </a:t>
            </a:r>
            <a:r>
              <a:rPr lang="en-US" sz="3200" dirty="0"/>
              <a:t>distribution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Choose “Two-tail” and adjust the percentage to get the bounds for the middle 90% of this distribution.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6651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>
            <a:normAutofit/>
          </a:bodyPr>
          <a:lstStyle/>
          <a:p>
            <a:pPr>
              <a:spcAft>
                <a:spcPts val="5400"/>
              </a:spcAft>
            </a:pPr>
            <a:r>
              <a:rPr lang="en-US" sz="3600" u="sng" dirty="0" smtClean="0"/>
              <a:t>Distribution</a:t>
            </a:r>
            <a:r>
              <a:rPr lang="en-US" sz="3600" dirty="0" smtClean="0"/>
              <a:t>: Simulation to Theoretical</a:t>
            </a:r>
          </a:p>
          <a:p>
            <a:pPr>
              <a:spcAft>
                <a:spcPts val="5400"/>
              </a:spcAft>
            </a:pPr>
            <a:r>
              <a:rPr lang="en-US" sz="3600" u="sng" dirty="0" smtClean="0"/>
              <a:t>Statistic</a:t>
            </a:r>
            <a:r>
              <a:rPr lang="en-US" sz="3600" dirty="0" smtClean="0"/>
              <a:t>: Original to Standardized</a:t>
            </a:r>
          </a:p>
          <a:p>
            <a:pPr>
              <a:spcAft>
                <a:spcPts val="5400"/>
              </a:spcAft>
            </a:pPr>
            <a:r>
              <a:rPr lang="en-US" sz="3600" u="sng" dirty="0" smtClean="0"/>
              <a:t>Standard Error</a:t>
            </a:r>
            <a:r>
              <a:rPr lang="en-US" sz="3600" dirty="0" smtClean="0"/>
              <a:t>: Simulation to Formula</a:t>
            </a: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304800" y="2743200"/>
            <a:ext cx="8077200" cy="838200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3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Standardization Transition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990600"/>
                <a:ext cx="8689848" cy="1524000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 smtClean="0"/>
                  <a:t>We already have 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𝑠𝑡𝑎𝑡𝑖𝑠𝑡𝑖𝑐</m:t>
                      </m:r>
                      <m:r>
                        <a:rPr lang="en-US" b="0" i="1" smtClean="0">
                          <a:latin typeface="Cambria Math"/>
                        </a:rPr>
                        <m:t>±2⋅</m:t>
                      </m:r>
                      <m:r>
                        <a:rPr lang="en-US" b="0" i="1" smtClean="0">
                          <a:latin typeface="Cambria Math"/>
                        </a:rPr>
                        <m:t>𝑆𝐸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90600"/>
                <a:ext cx="8689848" cy="1524000"/>
              </a:xfrm>
              <a:blipFill rotWithShape="1">
                <a:blip r:embed="rId2"/>
                <a:stretch>
                  <a:fillRect l="-1263"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307848" y="2362200"/>
                <a:ext cx="8236277" cy="35548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ts val="0"/>
                  </a:spcBef>
                  <a:spcAft>
                    <a:spcPts val="1800"/>
                  </a:spcAft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smtClean="0"/>
                  <a:t>To get a more precise value </a:t>
                </a:r>
                <a:r>
                  <a:rPr lang="en-US" sz="2800" u="sng" dirty="0" smtClean="0"/>
                  <a:t>and</a:t>
                </a:r>
                <a:r>
                  <a:rPr lang="en-US" sz="2800" dirty="0" smtClean="0"/>
                  <a:t> reflect different confidence levels, replace the “2” with a %-tile from a standardized distribution</a:t>
                </a:r>
              </a:p>
              <a:p>
                <a:pPr marL="0" indent="0">
                  <a:spcAft>
                    <a:spcPts val="1200"/>
                  </a:spcAft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𝑠𝑡𝑎𝑡𝑖𝑠𝑡𝑖𝑐</m:t>
                      </m:r>
                      <m:r>
                        <a:rPr lang="en-US" i="1" smtClean="0">
                          <a:latin typeface="Cambria Math"/>
                        </a:rPr>
                        <m:t>±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r>
                        <a:rPr lang="en-US" i="1" smtClean="0">
                          <a:latin typeface="Cambria Math"/>
                        </a:rPr>
                        <m:t>𝑆𝐸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spcAft>
                    <a:spcPts val="1200"/>
                  </a:spcAft>
                  <a:buFont typeface="Arial" pitchFamily="34" charset="0"/>
                  <a:buNone/>
                </a:pPr>
                <a:r>
                  <a:rPr lang="en-US" sz="2800" dirty="0" smtClean="0"/>
                  <a:t>or</a:t>
                </a:r>
              </a:p>
              <a:p>
                <a:pPr marL="0" indent="0">
                  <a:spcAft>
                    <a:spcPts val="1200"/>
                  </a:spcAft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𝑠𝑡𝑎𝑡𝑖𝑠𝑡𝑖𝑐</m:t>
                      </m:r>
                      <m:r>
                        <a:rPr lang="en-US" b="0" i="1" smtClean="0">
                          <a:latin typeface="Cambria Math"/>
                        </a:rPr>
                        <m:t>±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r>
                        <a:rPr lang="en-US" b="0" i="1" smtClean="0">
                          <a:latin typeface="Cambria Math"/>
                        </a:rPr>
                        <m:t>𝑆𝐸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48" y="2362200"/>
                <a:ext cx="8236277" cy="3554819"/>
              </a:xfrm>
              <a:prstGeom prst="rect">
                <a:avLst/>
              </a:prstGeom>
              <a:blipFill rotWithShape="1">
                <a:blip r:embed="rId3"/>
                <a:stretch>
                  <a:fillRect l="-1554" t="-1715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921829" y="4474205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from N(0,1)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5064580" y="4343400"/>
            <a:ext cx="857249" cy="39241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43600" y="5711901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from t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5064580" y="5562600"/>
            <a:ext cx="879020" cy="41091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91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6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484060"/>
            <a:ext cx="8229600" cy="433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Standardized Endpoint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9144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 a difference in means with n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=33 and n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=18, use a t-distribution with 18-1=17 </a:t>
            </a:r>
            <a:r>
              <a:rPr lang="en-US" sz="3200" dirty="0" err="1" smtClean="0"/>
              <a:t>d.f.</a:t>
            </a:r>
            <a:r>
              <a:rPr lang="en-US" sz="3200" dirty="0" smtClean="0"/>
              <a:t> and find t* to give 95% confidence  (StatKey)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705600" y="5867400"/>
                <a:ext cx="2133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=2.110</m:t>
                      </m:r>
                    </m:oMath>
                  </m:oMathPara>
                </a14:m>
                <a:endParaRPr lang="en-US" sz="28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5867400"/>
                <a:ext cx="213360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>
            <a:off x="5257800" y="6129010"/>
            <a:ext cx="1447800" cy="50039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19800" y="4133671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S</a:t>
            </a:r>
            <a:r>
              <a:rPr lang="en-US" sz="2400" dirty="0" smtClean="0">
                <a:latin typeface="Arial"/>
                <a:cs typeface="Arial"/>
              </a:rPr>
              <a:t>ame idea as the percentile method!</a:t>
            </a:r>
          </a:p>
        </p:txBody>
      </p:sp>
    </p:spTree>
    <p:extLst>
      <p:ext uri="{BB962C8B-B14F-4D97-AF65-F5344CB8AC3E}">
        <p14:creationId xmlns:p14="http://schemas.microsoft.com/office/powerpoint/2010/main" val="164203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 using t* and Bootstrap SE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5696857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/>
                <a:cs typeface="Arial"/>
              </a:rPr>
              <a:t>S</a:t>
            </a:r>
            <a:r>
              <a:rPr lang="en-US" sz="2800" dirty="0" smtClean="0">
                <a:latin typeface="Arial"/>
                <a:cs typeface="Arial"/>
              </a:rPr>
              <a:t>ame idea as the bootstrap standard error method, just replacing 2 with t*!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57400" y="1429655"/>
                <a:ext cx="4343400" cy="707886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𝑠𝑡𝑎𝑡𝑖𝑠𝑡𝑖𝑐</m:t>
                      </m:r>
                      <m:r>
                        <a:rPr lang="en-US" sz="4000" b="0" i="1" smtClean="0">
                          <a:latin typeface="Cambria Math"/>
                        </a:rPr>
                        <m:t>±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4000" b="0" i="1" smtClean="0">
                          <a:latin typeface="Cambria Math"/>
                        </a:rPr>
                        <m:t>⋅</m:t>
                      </m:r>
                      <m:r>
                        <a:rPr lang="en-US" sz="4000" b="0" i="1" smtClean="0">
                          <a:latin typeface="Cambria Math"/>
                        </a:rPr>
                        <m:t>𝑆𝐸</m:t>
                      </m:r>
                    </m:oMath>
                  </m:oMathPara>
                </a14:m>
                <a:endParaRPr lang="en-US" sz="400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1429655"/>
                <a:ext cx="4343400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28700" y="3276600"/>
                <a:ext cx="6400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50.76±2.110⋅20.59 </m:t>
                      </m:r>
                    </m:oMath>
                  </m:oMathPara>
                </a14:m>
                <a:endParaRPr lang="en-US" sz="40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3276600"/>
                <a:ext cx="6400800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41400" y="4495800"/>
                <a:ext cx="69995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50.76±43.44=(7.32, 94.20) </m:t>
                      </m:r>
                    </m:oMath>
                  </m:oMathPara>
                </a14:m>
                <a:endParaRPr lang="en-US" sz="400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400" y="4495800"/>
                <a:ext cx="6999514" cy="7078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039429" y="2405390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From bootstrap</a:t>
            </a:r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>
          <a:xfrm flipH="1">
            <a:off x="6048829" y="2882444"/>
            <a:ext cx="990600" cy="47705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04800" y="2349649"/>
                <a:ext cx="2133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C00000"/>
                    </a:solidFill>
                  </a:rPr>
                  <a:t>Original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endParaRPr lang="en-US" sz="28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349649"/>
                <a:ext cx="2133600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5714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>
            <a:off x="1600200" y="2872869"/>
            <a:ext cx="685800" cy="48662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162300" y="235292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From t</a:t>
            </a:r>
            <a:r>
              <a:rPr lang="en-US" sz="2800" baseline="-25000" dirty="0" smtClean="0">
                <a:solidFill>
                  <a:srgbClr val="C00000"/>
                </a:solidFill>
              </a:rPr>
              <a:t>17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733800" y="2781955"/>
            <a:ext cx="495300" cy="57754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22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13" grpId="0"/>
      <p:bldP spid="14" grpId="0"/>
      <p:bldP spid="18" grpId="0"/>
      <p:bldP spid="2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(Un)-standardization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12837"/>
            <a:ext cx="8686800" cy="5745163"/>
          </a:xfrm>
        </p:spPr>
        <p:txBody>
          <a:bodyPr>
            <a:normAutofit/>
          </a:bodyPr>
          <a:lstStyle/>
          <a:p>
            <a:r>
              <a:rPr lang="en-US" dirty="0" smtClean="0"/>
              <a:t>In testing, we go to a standardized statistic</a:t>
            </a:r>
          </a:p>
          <a:p>
            <a:r>
              <a:rPr lang="en-US" dirty="0" smtClean="0"/>
              <a:t>In intervals, we find (-t*, t*) for a standardized distribution, and return to the original scale</a:t>
            </a:r>
          </a:p>
          <a:p>
            <a:r>
              <a:rPr lang="en-US" dirty="0" smtClean="0"/>
              <a:t>Un-standardization (reverse of z-scores):</a:t>
            </a:r>
          </a:p>
          <a:p>
            <a:endParaRPr lang="en-US" dirty="0"/>
          </a:p>
          <a:p>
            <a:pPr marL="0" indent="0">
              <a:buNone/>
            </a:pPr>
            <a:endParaRPr lang="en-US" sz="3600" dirty="0"/>
          </a:p>
          <a:p>
            <a:r>
              <a:rPr lang="en-US" dirty="0" smtClean="0"/>
              <a:t>What’s the equivalent for the distribution of the statistic? (bootstrap distribution)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636914"/>
              </p:ext>
            </p:extLst>
          </p:nvPr>
        </p:nvGraphicFramePr>
        <p:xfrm>
          <a:off x="2062163" y="4135438"/>
          <a:ext cx="5041900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7" name="Equation" r:id="rId3" imgW="1016000" imgH="165100" progId="Equation.DSMT4">
                  <p:embed/>
                </p:oleObj>
              </mc:Choice>
              <mc:Fallback>
                <p:oleObj name="Equation" r:id="rId3" imgW="10160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2163" y="4135438"/>
                        <a:ext cx="5041900" cy="817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wn Arrow Callout 4"/>
          <p:cNvSpPr/>
          <p:nvPr/>
        </p:nvSpPr>
        <p:spPr>
          <a:xfrm>
            <a:off x="3124200" y="3657600"/>
            <a:ext cx="1676400" cy="685800"/>
          </a:xfrm>
          <a:prstGeom prst="downArrowCallou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statistic</a:t>
            </a:r>
            <a:endParaRPr lang="en-US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5108448" y="3657600"/>
            <a:ext cx="911352" cy="685800"/>
          </a:xfrm>
          <a:prstGeom prst="downArrowCallou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± t</a:t>
            </a:r>
            <a:r>
              <a:rPr lang="en-US" sz="3200" baseline="30000" dirty="0" smtClean="0">
                <a:solidFill>
                  <a:srgbClr val="800000"/>
                </a:solidFill>
                <a:latin typeface="Arial"/>
                <a:cs typeface="Arial"/>
              </a:rPr>
              <a:t>*</a:t>
            </a:r>
            <a:endParaRPr lang="en-US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6403848" y="3657600"/>
            <a:ext cx="911352" cy="685800"/>
          </a:xfrm>
          <a:prstGeom prst="downArrowCallou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SE</a:t>
            </a:r>
            <a:endParaRPr lang="en-US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043557"/>
              </p:ext>
            </p:extLst>
          </p:nvPr>
        </p:nvGraphicFramePr>
        <p:xfrm>
          <a:off x="2133600" y="3962400"/>
          <a:ext cx="50419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8" name="Equation" r:id="rId5" imgW="1016000" imgH="190500" progId="Equation.DSMT4">
                  <p:embed/>
                </p:oleObj>
              </mc:Choice>
              <mc:Fallback>
                <p:oleObj name="Equation" r:id="rId5" imgW="10160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33600" y="3962400"/>
                        <a:ext cx="5041900" cy="9429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337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Turn!  Florida Lakes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2314" y="1371600"/>
                <a:ext cx="8763000" cy="3908762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3. t-interval from bootstrap SE</a:t>
                </a:r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Switch to the t-distribution (52 </a:t>
                </a:r>
                <a:r>
                  <a:rPr lang="en-US" sz="3200" dirty="0" err="1" smtClean="0"/>
                  <a:t>d.f.</a:t>
                </a:r>
                <a:r>
                  <a:rPr lang="en-US" sz="3200" dirty="0" smtClean="0"/>
                  <a:t>) in StatKey</a:t>
                </a:r>
                <a:endParaRPr lang="en-US" sz="3200" dirty="0"/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Use “Two-tail” to find the upper endpoint (t*) for the middle 90% of the t-distribution</a:t>
                </a:r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Compute the confidence interval using 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3600" b="0" i="1" smtClean="0">
                          <a:latin typeface="Cambria Math"/>
                        </a:rPr>
                        <m:t>±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3600" b="0" i="1" smtClean="0">
                          <a:latin typeface="Cambria Math"/>
                        </a:rPr>
                        <m:t>⋅</m:t>
                      </m:r>
                      <m:r>
                        <a:rPr lang="en-US" sz="3600" b="0" i="1" smtClean="0">
                          <a:latin typeface="Cambria Math"/>
                        </a:rPr>
                        <m:t>𝑆𝐸</m:t>
                      </m:r>
                    </m:oMath>
                  </m:oMathPara>
                </a14:m>
                <a:endParaRPr lang="en-US" sz="3600" dirty="0" smtClean="0"/>
              </a:p>
              <a:p>
                <a:pPr>
                  <a:spcAft>
                    <a:spcPts val="600"/>
                  </a:spcAft>
                </a:pPr>
                <a:endParaRPr lang="en-US" sz="320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14" y="1371600"/>
                <a:ext cx="8763000" cy="3908762"/>
              </a:xfrm>
              <a:prstGeom prst="rect">
                <a:avLst/>
              </a:prstGeom>
              <a:blipFill rotWithShape="1">
                <a:blip r:embed="rId2"/>
                <a:stretch>
                  <a:fillRect l="-1737" t="-18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638800" y="4612091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from randomization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638800" y="4495800"/>
            <a:ext cx="632278" cy="26161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57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>
            <a:normAutofit/>
          </a:bodyPr>
          <a:lstStyle/>
          <a:p>
            <a:pPr>
              <a:spcAft>
                <a:spcPts val="5400"/>
              </a:spcAft>
            </a:pPr>
            <a:r>
              <a:rPr lang="en-US" sz="3600" u="sng" dirty="0" smtClean="0"/>
              <a:t>Distribution</a:t>
            </a:r>
            <a:r>
              <a:rPr lang="en-US" sz="3600" dirty="0" smtClean="0"/>
              <a:t>: Simulation to Theoretical</a:t>
            </a:r>
          </a:p>
          <a:p>
            <a:pPr>
              <a:spcAft>
                <a:spcPts val="5400"/>
              </a:spcAft>
            </a:pPr>
            <a:r>
              <a:rPr lang="en-US" sz="3600" u="sng" dirty="0" smtClean="0"/>
              <a:t>Statistic</a:t>
            </a:r>
            <a:r>
              <a:rPr lang="en-US" sz="3600" dirty="0" smtClean="0"/>
              <a:t>: Original to Standardized</a:t>
            </a:r>
          </a:p>
          <a:p>
            <a:pPr>
              <a:spcAft>
                <a:spcPts val="5400"/>
              </a:spcAft>
            </a:pPr>
            <a:r>
              <a:rPr lang="en-US" sz="3600" u="sng" dirty="0" smtClean="0"/>
              <a:t>Standard Error</a:t>
            </a:r>
            <a:r>
              <a:rPr lang="en-US" sz="3600" dirty="0" smtClean="0"/>
              <a:t>: Simulation to Formula</a:t>
            </a: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3962400"/>
            <a:ext cx="8077200" cy="838200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6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Error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1"/>
            <a:ext cx="8229600" cy="2209800"/>
          </a:xfrm>
        </p:spPr>
        <p:txBody>
          <a:bodyPr>
            <a:normAutofit/>
          </a:bodyPr>
          <a:lstStyle/>
          <a:p>
            <a:r>
              <a:rPr lang="en-US" dirty="0" smtClean="0"/>
              <a:t>For a difference in two means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00200" y="1905000"/>
                <a:ext cx="5410200" cy="1365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𝑆𝐸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905000"/>
                <a:ext cx="5410200" cy="136537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3563259"/>
            <a:ext cx="8229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For Honeybee circuits data</a:t>
            </a:r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52600" y="4249058"/>
                <a:ext cx="5410200" cy="1365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𝑆𝐸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93.0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33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55.7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18</m:t>
                              </m:r>
                            </m:den>
                          </m:f>
                        </m:e>
                      </m:rad>
                      <m:r>
                        <a:rPr lang="en-US" sz="2800" b="0" i="1" smtClean="0">
                          <a:latin typeface="Cambria Math"/>
                        </a:rPr>
                        <m:t>=20.84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4249058"/>
                <a:ext cx="5410200" cy="136537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274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Hormone Replacement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91600" cy="5867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Until a large clinical trial in 2002, hormone replacement therapy (HRT) was commonly prescribed to post-menopausal women   </a:t>
            </a:r>
          </a:p>
          <a:p>
            <a:r>
              <a:rPr lang="en-US" dirty="0" smtClean="0"/>
              <a:t>In the trial, 8506 women were randomized to take HRT, 8102 to placebo.  166 HRT and 124 placebo women developed invasive breast cancer</a:t>
            </a:r>
          </a:p>
          <a:p>
            <a:r>
              <a:rPr lang="en-US" dirty="0" smtClean="0"/>
              <a:t>Does hormone replacement therapy cause increased risk of breast cancer?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800" dirty="0" err="1" smtClean="0"/>
              <a:t>Rossouw</a:t>
            </a:r>
            <a:r>
              <a:rPr lang="en-US" sz="1800" dirty="0" smtClean="0"/>
              <a:t>, J. et. al. “Risks and Benefits of Estrogen plus Progestin in Healthy Post-Menopausal </a:t>
            </a:r>
            <a:r>
              <a:rPr lang="en-US" sz="1800" dirty="0"/>
              <a:t>W</a:t>
            </a:r>
            <a:r>
              <a:rPr lang="en-US" sz="1800" dirty="0" smtClean="0"/>
              <a:t>omen: Principal </a:t>
            </a:r>
            <a:r>
              <a:rPr lang="en-US" sz="1800" dirty="0"/>
              <a:t>R</a:t>
            </a:r>
            <a:r>
              <a:rPr lang="en-US" sz="1800" dirty="0" smtClean="0"/>
              <a:t>esults from the Women’s Health Initiative Randomization Controlled Trial,” </a:t>
            </a:r>
            <a:r>
              <a:rPr lang="en-US" sz="1800" i="1" dirty="0" smtClean="0"/>
              <a:t>Journal of the American Medical Association</a:t>
            </a:r>
            <a:r>
              <a:rPr lang="en-US" sz="1800" dirty="0" smtClean="0"/>
              <a:t>, 2002, </a:t>
            </a:r>
            <a:r>
              <a:rPr lang="en-US" sz="1800" b="1" dirty="0" smtClean="0"/>
              <a:t>288</a:t>
            </a:r>
            <a:r>
              <a:rPr lang="en-US" sz="1800" dirty="0" smtClean="0"/>
              <a:t>(3): 321-333.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706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320314" cy="492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Normal Distribution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629400" y="1600200"/>
            <a:ext cx="1828800" cy="609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64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Traditional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Now we can compute the confidence interval using a formula for the SE:</a:t>
            </a:r>
          </a:p>
          <a:p>
            <a:pPr marL="0" indent="0">
              <a:buNone/>
            </a:pP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0" y="2514600"/>
                <a:ext cx="89916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</a:rPr>
                        <m:t>𝑠𝑡𝑎𝑡𝑖𝑠𝑡𝑖𝑐</m:t>
                      </m:r>
                      <m:r>
                        <a:rPr lang="en-US" sz="3000" b="0" i="1" smtClean="0">
                          <a:latin typeface="Cambria Math"/>
                        </a:rPr>
                        <m:t>±</m:t>
                      </m:r>
                      <m:sSup>
                        <m:sSupPr>
                          <m:ctrlPr>
                            <a:rPr lang="en-US" sz="3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3000" b="0" i="1" smtClean="0">
                          <a:latin typeface="Cambria Math"/>
                        </a:rPr>
                        <m:t>⋅</m:t>
                      </m:r>
                      <m:r>
                        <a:rPr lang="en-US" sz="3000" b="0" i="1" smtClean="0">
                          <a:latin typeface="Cambria Math"/>
                        </a:rPr>
                        <m:t>𝑆𝐸</m:t>
                      </m:r>
                      <m:r>
                        <a:rPr lang="en-US" sz="3000" b="0" i="1" smtClean="0">
                          <a:latin typeface="Cambria Math"/>
                        </a:rPr>
                        <m:t>=50.76±2.11⋅20.84</m:t>
                      </m:r>
                    </m:oMath>
                  </m:oMathPara>
                </a14:m>
                <a:endParaRPr lang="en-US" sz="3000" b="0" dirty="0" smtClean="0"/>
              </a:p>
              <a:p>
                <a:pPr>
                  <a:tabLst>
                    <a:tab pos="3090863" algn="l"/>
                  </a:tabLst>
                </a:pPr>
                <a:r>
                  <a:rPr lang="en-US" sz="3000" dirty="0" smtClean="0"/>
                  <a:t>  	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=50.76±43.97=(6.79, 94.73) </m:t>
                    </m:r>
                  </m:oMath>
                </a14:m>
                <a:endParaRPr lang="en-US" sz="30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514600"/>
                <a:ext cx="8991600" cy="101566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00" y="4328886"/>
                <a:ext cx="4076700" cy="1365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𝐻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±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𝐻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𝐻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8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sz="280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328886"/>
                <a:ext cx="4076700" cy="136537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V="1">
            <a:off x="1143000" y="2991654"/>
            <a:ext cx="190500" cy="180894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048000" y="2991654"/>
            <a:ext cx="190500" cy="133723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38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Turn!  Florida Lakes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2314" y="1371600"/>
                <a:ext cx="8763000" cy="3459152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4. t-interval from formula SE</a:t>
                </a:r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Estimate the SE of the mean with 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𝑆𝐸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3200" dirty="0"/>
              </a:p>
              <a:p>
                <a:pPr marL="457200" indent="-457200"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Compute the confidence interval using 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3200" b="0" i="1" smtClean="0">
                          <a:latin typeface="Cambria Math"/>
                        </a:rPr>
                        <m:t>±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⋅</m:t>
                      </m:r>
                      <m:r>
                        <a:rPr lang="en-US" sz="3200" b="0" i="1" smtClean="0">
                          <a:latin typeface="Cambria Math"/>
                        </a:rPr>
                        <m:t>𝑆𝐸</m:t>
                      </m:r>
                    </m:oMath>
                  </m:oMathPara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14" y="1371600"/>
                <a:ext cx="8763000" cy="3459152"/>
              </a:xfrm>
              <a:prstGeom prst="rect">
                <a:avLst/>
              </a:prstGeom>
              <a:blipFill rotWithShape="1">
                <a:blip r:embed="rId2"/>
                <a:stretch>
                  <a:fillRect l="-1737" t="-210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791200" y="23622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from original sample</a:t>
            </a:r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>
            <a:off x="5181600" y="2623810"/>
            <a:ext cx="609600" cy="5969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49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  <a:solidFill>
            <a:srgbClr val="FFFF99"/>
          </a:solidFill>
        </p:spPr>
        <p:txBody>
          <a:bodyPr/>
          <a:lstStyle/>
          <a:p>
            <a:r>
              <a:rPr lang="en-US" dirty="0" smtClean="0"/>
              <a:t>Try any test or interval via simulation in StatKey and via traditional methods</a:t>
            </a:r>
          </a:p>
          <a:p>
            <a:pPr lvl="1"/>
            <a:r>
              <a:rPr lang="en-US" sz="3200" dirty="0" smtClean="0"/>
              <a:t>Do you get (approximately) the same standard error?</a:t>
            </a:r>
          </a:p>
          <a:p>
            <a:pPr lvl="1"/>
            <a:r>
              <a:rPr lang="en-US" sz="3200" dirty="0" smtClean="0"/>
              <a:t>Do you get (approximately) the same p-value or interval?</a:t>
            </a:r>
          </a:p>
        </p:txBody>
      </p:sp>
    </p:spTree>
    <p:extLst>
      <p:ext uri="{BB962C8B-B14F-4D97-AF65-F5344CB8AC3E}">
        <p14:creationId xmlns:p14="http://schemas.microsoft.com/office/powerpoint/2010/main" val="205007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to Traditional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458200" cy="18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Even if you only want your students to be able to do A and B, it helps understanding to build connections along the way!</a:t>
            </a:r>
            <a:endParaRPr lang="en-US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295400"/>
            <a:ext cx="3124201" cy="206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85899" y="8382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Bootstrap</a:t>
            </a:r>
          </a:p>
        </p:txBody>
      </p:sp>
      <p:pic>
        <p:nvPicPr>
          <p:cNvPr id="6" name="Picture 3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9" r="31250" b="2094"/>
          <a:stretch/>
        </p:blipFill>
        <p:spPr bwMode="auto">
          <a:xfrm>
            <a:off x="4572000" y="1373658"/>
            <a:ext cx="3429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72100" y="915106"/>
                <a:ext cx="24765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Normal(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𝑆𝐸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100" y="915106"/>
                <a:ext cx="2476500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4914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4" idx="3"/>
          </p:cNvCxnSpPr>
          <p:nvPr/>
        </p:nvCxnSpPr>
        <p:spPr>
          <a:xfrm>
            <a:off x="3962400" y="2326158"/>
            <a:ext cx="609600" cy="0"/>
          </a:xfrm>
          <a:prstGeom prst="straightConnector1">
            <a:avLst/>
          </a:prstGeom>
          <a:ln w="38100" cmpd="dbl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7200" y="4114800"/>
                <a:ext cx="3505200" cy="523220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𝑆𝑡𝑎𝑡𝑖𝑠𝑡𝑖𝑐</m:t>
                      </m:r>
                      <m:r>
                        <a:rPr lang="en-US" sz="2800" b="0" i="1" smtClean="0">
                          <a:latin typeface="Cambria Math"/>
                        </a:rPr>
                        <m:t>±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⋅</m:t>
                      </m:r>
                      <m:r>
                        <a:rPr lang="en-US" sz="2800" b="0" i="1" smtClean="0">
                          <a:latin typeface="Cambria Math"/>
                        </a:rPr>
                        <m:t>𝑆𝐸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114800"/>
                <a:ext cx="3505200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>
            <a:off x="2400300" y="3278658"/>
            <a:ext cx="2171700" cy="836142"/>
          </a:xfrm>
          <a:prstGeom prst="straightConnector1">
            <a:avLst/>
          </a:prstGeom>
          <a:ln w="38100" cmpd="dbl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257800" y="3921093"/>
                <a:ext cx="3048000" cy="91063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±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⋅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3921093"/>
                <a:ext cx="3048000" cy="91063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>
            <a:endCxn id="14" idx="1"/>
          </p:cNvCxnSpPr>
          <p:nvPr/>
        </p:nvCxnSpPr>
        <p:spPr>
          <a:xfrm>
            <a:off x="3962400" y="4376410"/>
            <a:ext cx="1295400" cy="0"/>
          </a:xfrm>
          <a:prstGeom prst="straightConnector1">
            <a:avLst/>
          </a:prstGeom>
          <a:ln w="38100" cmpd="dbl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43000" y="1752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03371" y="3856819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89005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10" grpId="0" animBg="1"/>
      <p:bldP spid="14" grpId="0" animBg="1"/>
      <p:bldP spid="19" grpId="0"/>
      <p:bldP spid="2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3581400"/>
          </a:xfrm>
        </p:spPr>
        <p:txBody>
          <a:bodyPr>
            <a:normAutofit/>
          </a:bodyPr>
          <a:lstStyle/>
          <a:p>
            <a:r>
              <a:rPr lang="en-US" dirty="0" smtClean="0"/>
              <a:t>Thank you!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200" i="1" dirty="0" smtClean="0"/>
              <a:t>Coming right up... Birds of a Feather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4191000"/>
            <a:ext cx="8229600" cy="4525963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en-US" dirty="0"/>
              <a:t>Kari Lock Morgan: </a:t>
            </a:r>
            <a:r>
              <a:rPr lang="en-US" dirty="0" smtClean="0">
                <a:hlinkClick r:id="rId2"/>
              </a:rPr>
              <a:t>klm47@psu.edu</a:t>
            </a:r>
            <a:r>
              <a:rPr lang="en-US" dirty="0" smtClean="0"/>
              <a:t> </a:t>
            </a:r>
            <a:endParaRPr lang="en-US" dirty="0"/>
          </a:p>
          <a:p>
            <a:pPr marL="0" indent="0" algn="ctr">
              <a:spcAft>
                <a:spcPts val="0"/>
              </a:spcAft>
              <a:buNone/>
            </a:pPr>
            <a:r>
              <a:rPr lang="en-US" dirty="0" smtClean="0"/>
              <a:t>Robin Lock: </a:t>
            </a:r>
            <a:r>
              <a:rPr lang="en-US" dirty="0" smtClean="0">
                <a:hlinkClick r:id="rId3"/>
              </a:rPr>
              <a:t>rlock@stlawu.edu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Patti Frazer Lock: </a:t>
            </a:r>
            <a:r>
              <a:rPr lang="en-US" dirty="0" smtClean="0">
                <a:hlinkClick r:id="rId4"/>
              </a:rPr>
              <a:t>plock@stlawu.edu</a:t>
            </a:r>
            <a:r>
              <a:rPr lang="en-US" dirty="0" smtClean="0"/>
              <a:t> 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dirty="0" smtClean="0"/>
              <a:t>Slides posted at </a:t>
            </a:r>
            <a:r>
              <a:rPr lang="en-US" dirty="0" smtClean="0">
                <a:hlinkClick r:id="rId5"/>
              </a:rPr>
              <a:t>www.lock5stat.com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346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983462"/>
            <a:ext cx="89154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Arial"/>
                <a:cs typeface="Arial"/>
              </a:rPr>
              <a:t>How </a:t>
            </a:r>
            <a:r>
              <a:rPr lang="en-US" sz="3200" dirty="0">
                <a:solidFill>
                  <a:prstClr val="black"/>
                </a:solidFill>
                <a:latin typeface="Arial"/>
                <a:cs typeface="Arial"/>
              </a:rPr>
              <a:t>unlikely would this be, just by </a:t>
            </a:r>
            <a:r>
              <a:rPr lang="en-US" sz="3200" dirty="0" smtClean="0">
                <a:solidFill>
                  <a:prstClr val="black"/>
                </a:solidFill>
                <a:latin typeface="Arial"/>
                <a:cs typeface="Arial"/>
              </a:rPr>
              <a:t>chance</a:t>
            </a:r>
            <a:r>
              <a:rPr lang="en-US" sz="3200" dirty="0">
                <a:solidFill>
                  <a:prstClr val="black"/>
                </a:solidFill>
                <a:latin typeface="Arial"/>
                <a:cs typeface="Arial"/>
              </a:rPr>
              <a:t>, if there were no difference between HRT and placebo regarding invasive breast cancer?</a:t>
            </a:r>
          </a:p>
          <a:p>
            <a:pPr marL="342900" lvl="0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Arial"/>
                <a:cs typeface="Arial"/>
              </a:rPr>
              <a:t>Let’s simulate </a:t>
            </a:r>
            <a:r>
              <a:rPr lang="en-US" sz="3200" dirty="0">
                <a:solidFill>
                  <a:prstClr val="black"/>
                </a:solidFill>
                <a:latin typeface="Arial"/>
                <a:cs typeface="Arial"/>
              </a:rPr>
              <a:t>to find out!  </a:t>
            </a:r>
            <a:endParaRPr lang="en-US" sz="32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Arial"/>
                <a:cs typeface="Arial"/>
                <a:hlinkClick r:id="rId3"/>
              </a:rPr>
              <a:t>www.lock5stat.com</a:t>
            </a:r>
            <a:r>
              <a:rPr lang="en-US" sz="3200" dirty="0">
                <a:solidFill>
                  <a:prstClr val="black"/>
                </a:solidFill>
                <a:latin typeface="Arial"/>
                <a:cs typeface="Arial"/>
                <a:hlinkClick r:id="rId3"/>
              </a:rPr>
              <a:t>/statkey</a:t>
            </a:r>
            <a:r>
              <a:rPr lang="en-US" sz="3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endParaRPr lang="en-US" sz="32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Arial"/>
                <a:cs typeface="Arial"/>
              </a:rPr>
              <a:t>free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Arial"/>
                <a:cs typeface="Arial"/>
              </a:rPr>
              <a:t>online (or offline as a chrome app)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73174"/>
              </p:ext>
            </p:extLst>
          </p:nvPr>
        </p:nvGraphicFramePr>
        <p:xfrm>
          <a:off x="381000" y="1143000"/>
          <a:ext cx="855133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Equation" r:id="rId4" imgW="2565400" imgH="228600" progId="Equation.DSMT4">
                  <p:embed/>
                </p:oleObj>
              </mc:Choice>
              <mc:Fallback>
                <p:oleObj name="Equation" r:id="rId4" imgW="2565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1143000"/>
                        <a:ext cx="8551333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06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2401"/>
          <a:stretch/>
        </p:blipFill>
        <p:spPr>
          <a:xfrm>
            <a:off x="762000" y="914400"/>
            <a:ext cx="7620000" cy="5825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Randomization Test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 flipH="1">
            <a:off x="5867400" y="3656189"/>
            <a:ext cx="1295400" cy="687211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p-value</a:t>
            </a:r>
            <a:endParaRPr lang="en-US" sz="2000" b="1" dirty="0"/>
          </a:p>
        </p:txBody>
      </p:sp>
      <p:sp>
        <p:nvSpPr>
          <p:cNvPr id="6" name="Left Arrow 5"/>
          <p:cNvSpPr/>
          <p:nvPr/>
        </p:nvSpPr>
        <p:spPr>
          <a:xfrm flipH="1">
            <a:off x="4724400" y="6096000"/>
            <a:ext cx="1828800" cy="609600"/>
          </a:xfrm>
          <a:prstGeom prst="leftArrow">
            <a:avLst>
              <a:gd name="adj1" fmla="val 35185"/>
              <a:gd name="adj2" fmla="val 381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observed statistic</a:t>
            </a:r>
            <a:endParaRPr lang="en-US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1524000" y="2057400"/>
            <a:ext cx="2819400" cy="6096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Distribution of statistic if no difference (H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 true)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10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If there were no difference between HRT and placebo regarding invasive breast cancer, we would only see differences this extreme about 2% of the time.  </a:t>
            </a:r>
          </a:p>
          <a:p>
            <a:r>
              <a:rPr lang="en-US" dirty="0" smtClean="0"/>
              <a:t>We have evidence that HRT increases risk of breast cancer</a:t>
            </a:r>
          </a:p>
          <a:p>
            <a:r>
              <a:rPr lang="en-US" dirty="0" smtClean="0"/>
              <a:t>This result caused the trial to be terminated early, and changed routine health-care practice for post-menopausal women</a:t>
            </a:r>
          </a:p>
        </p:txBody>
      </p:sp>
    </p:spTree>
    <p:extLst>
      <p:ext uri="{BB962C8B-B14F-4D97-AF65-F5344CB8AC3E}">
        <p14:creationId xmlns:p14="http://schemas.microsoft.com/office/powerpoint/2010/main" val="224848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Turn!  NFL Overtimes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1"/>
                <a:ext cx="8229600" cy="3810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In the National Football League, a coin flip determines who gets the ball first in overtime. </a:t>
                </a:r>
              </a:p>
              <a:p>
                <a:r>
                  <a:rPr lang="en-US" dirty="0" smtClean="0"/>
                  <a:t>The coin flip winner won </a:t>
                </a:r>
                <a:r>
                  <a:rPr lang="en-US" b="1" dirty="0" smtClean="0"/>
                  <a:t>240</a:t>
                </a:r>
                <a:r>
                  <a:rPr lang="en-US" dirty="0" smtClean="0"/>
                  <a:t> out of </a:t>
                </a:r>
                <a:r>
                  <a:rPr lang="en-US" b="1" dirty="0" smtClean="0"/>
                  <a:t>428 </a:t>
                </a:r>
                <a:r>
                  <a:rPr lang="en-US" dirty="0" smtClean="0"/>
                  <a:t>overtime games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=0.56</m:t>
                    </m:r>
                  </m:oMath>
                </a14:m>
                <a:r>
                  <a:rPr lang="en-US" b="0" i="1" dirty="0" smtClean="0">
                    <a:latin typeface="Cambria Math"/>
                  </a:rPr>
                  <a:t>1</a:t>
                </a:r>
              </a:p>
              <a:p>
                <a:r>
                  <a:rPr lang="en-US" dirty="0" smtClean="0"/>
                  <a:t>Test H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:</a:t>
                </a:r>
                <a:r>
                  <a:rPr lang="en-US" i="1" dirty="0" smtClean="0"/>
                  <a:t>p</a:t>
                </a:r>
                <a:r>
                  <a:rPr lang="en-US" dirty="0" smtClean="0"/>
                  <a:t>=0.5 vs. H</a:t>
                </a:r>
                <a:r>
                  <a:rPr lang="en-US" baseline="-25000" dirty="0" smtClean="0"/>
                  <a:t>a</a:t>
                </a:r>
                <a:r>
                  <a:rPr lang="en-US" dirty="0" smtClean="0"/>
                  <a:t>: </a:t>
                </a:r>
                <a:r>
                  <a:rPr lang="en-US" i="1" dirty="0" smtClean="0"/>
                  <a:t>p</a:t>
                </a:r>
                <a:r>
                  <a:rPr lang="en-US" dirty="0" smtClean="0"/>
                  <a:t>&gt;0.5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1"/>
                <a:ext cx="8229600" cy="3810000"/>
              </a:xfrm>
              <a:blipFill rotWithShape="1">
                <a:blip r:embed="rId2"/>
                <a:stretch>
                  <a:fillRect l="-1704" t="-2080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28600" y="5334000"/>
            <a:ext cx="8610600" cy="58477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Use StatKey to do this with a randomization test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60960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lock5stat.com/</a:t>
            </a:r>
            <a:r>
              <a:rPr lang="en-US" sz="2800" i="1" dirty="0" err="1" smtClean="0"/>
              <a:t>statkey</a:t>
            </a:r>
            <a:endParaRPr lang="en-US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103116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12294</TotalTime>
  <Words>2178</Words>
  <Application>Microsoft Office PowerPoint</Application>
  <PresentationFormat>On-screen Show (4:3)</PresentationFormat>
  <Paragraphs>334</Paragraphs>
  <Slides>55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Office Theme</vt:lpstr>
      <vt:lpstr>Equation</vt:lpstr>
      <vt:lpstr>Connecting Simulation-Based Inference with Traditional Methods</vt:lpstr>
      <vt:lpstr>Overview</vt:lpstr>
      <vt:lpstr>Three Transitions</vt:lpstr>
      <vt:lpstr>Outline</vt:lpstr>
      <vt:lpstr>Hormone Replacement Therapy</vt:lpstr>
      <vt:lpstr>Simulation</vt:lpstr>
      <vt:lpstr>Randomization Test</vt:lpstr>
      <vt:lpstr>Conclusion</vt:lpstr>
      <vt:lpstr>Your Turn!  NFL Overtimes</vt:lpstr>
      <vt:lpstr>Three Transitions</vt:lpstr>
      <vt:lpstr>Normal Distribution</vt:lpstr>
      <vt:lpstr>p-value from N(null, SE)</vt:lpstr>
      <vt:lpstr>Seeing the Connection!</vt:lpstr>
      <vt:lpstr>Distribution Transition</vt:lpstr>
      <vt:lpstr>Your Turn!  NFL Overtimes</vt:lpstr>
      <vt:lpstr>Three Transitions</vt:lpstr>
      <vt:lpstr>Standardization Transition</vt:lpstr>
      <vt:lpstr>Standardized Statistic</vt:lpstr>
      <vt:lpstr>p-value from N(0,1)</vt:lpstr>
      <vt:lpstr>Standardized Statistic</vt:lpstr>
      <vt:lpstr>Your Turn!  NFL Overtimes</vt:lpstr>
      <vt:lpstr>Three Transitions</vt:lpstr>
      <vt:lpstr>PowerPoint Presentation</vt:lpstr>
      <vt:lpstr>Standard Error Formulas</vt:lpstr>
      <vt:lpstr>Standard Error Formula</vt:lpstr>
      <vt:lpstr>Randomization Distribution</vt:lpstr>
      <vt:lpstr>Fully Traditional</vt:lpstr>
      <vt:lpstr>p-value from N(0,1)</vt:lpstr>
      <vt:lpstr>Your Turn!  NFL Overtimes</vt:lpstr>
      <vt:lpstr>Connecting Parameters</vt:lpstr>
      <vt:lpstr>Honeybee Waggle Dance</vt:lpstr>
      <vt:lpstr>Honeybee Waggle Dance</vt:lpstr>
      <vt:lpstr>Bootstrap Confidence Interval</vt:lpstr>
      <vt:lpstr>95% Bootstrap CI</vt:lpstr>
      <vt:lpstr>Bootstrap CI</vt:lpstr>
      <vt:lpstr>Your Turn!  Florida Lakes</vt:lpstr>
      <vt:lpstr>Three Transitions</vt:lpstr>
      <vt:lpstr>Normal Distribution</vt:lpstr>
      <vt:lpstr>CI from N(statistic, SE)</vt:lpstr>
      <vt:lpstr>Seeing the Connection!</vt:lpstr>
      <vt:lpstr>Your Turn!  Florida Lakes</vt:lpstr>
      <vt:lpstr>Three Transitions</vt:lpstr>
      <vt:lpstr>Standardization Transition</vt:lpstr>
      <vt:lpstr>Standardized Endpoint</vt:lpstr>
      <vt:lpstr>CI using t* and Bootstrap SE</vt:lpstr>
      <vt:lpstr>(Un)-standardization</vt:lpstr>
      <vt:lpstr>Your Turn!  Florida Lakes</vt:lpstr>
      <vt:lpstr>Three Transitions</vt:lpstr>
      <vt:lpstr>Standard Error Formula</vt:lpstr>
      <vt:lpstr>Normal Distribution</vt:lpstr>
      <vt:lpstr>Fully Traditional</vt:lpstr>
      <vt:lpstr>Your Turn!  Florida Lakes</vt:lpstr>
      <vt:lpstr>Your Turn!</vt:lpstr>
      <vt:lpstr>Simulation to Traditional</vt:lpstr>
      <vt:lpstr>Thank you!  QUESTIONS?  Coming right up... Birds of a Feather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Give your data the boot:   What is bootstrapping  and Why does it matter?</dc:title>
  <dc:creator>Patti</dc:creator>
  <cp:lastModifiedBy>Robin</cp:lastModifiedBy>
  <cp:revision>469</cp:revision>
  <cp:lastPrinted>2015-05-18T18:30:22Z</cp:lastPrinted>
  <dcterms:created xsi:type="dcterms:W3CDTF">2010-10-14T16:11:16Z</dcterms:created>
  <dcterms:modified xsi:type="dcterms:W3CDTF">2015-05-29T22:22:59Z</dcterms:modified>
</cp:coreProperties>
</file>