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5"/>
  </p:notesMasterIdLst>
  <p:sldIdLst>
    <p:sldId id="261" r:id="rId2"/>
    <p:sldId id="339" r:id="rId3"/>
    <p:sldId id="344" r:id="rId4"/>
    <p:sldId id="288" r:id="rId5"/>
    <p:sldId id="340" r:id="rId6"/>
    <p:sldId id="349" r:id="rId7"/>
    <p:sldId id="293" r:id="rId8"/>
    <p:sldId id="291" r:id="rId9"/>
    <p:sldId id="347" r:id="rId10"/>
    <p:sldId id="348" r:id="rId11"/>
    <p:sldId id="350" r:id="rId12"/>
    <p:sldId id="295" r:id="rId13"/>
    <p:sldId id="296" r:id="rId14"/>
    <p:sldId id="297" r:id="rId15"/>
    <p:sldId id="298" r:id="rId16"/>
    <p:sldId id="299" r:id="rId17"/>
    <p:sldId id="302" r:id="rId18"/>
    <p:sldId id="300" r:id="rId19"/>
    <p:sldId id="301" r:id="rId20"/>
    <p:sldId id="353" r:id="rId21"/>
    <p:sldId id="354" r:id="rId22"/>
    <p:sldId id="355" r:id="rId23"/>
    <p:sldId id="356" r:id="rId24"/>
    <p:sldId id="306" r:id="rId25"/>
    <p:sldId id="307" r:id="rId26"/>
    <p:sldId id="343" r:id="rId27"/>
    <p:sldId id="342" r:id="rId28"/>
    <p:sldId id="337" r:id="rId29"/>
    <p:sldId id="323" r:id="rId30"/>
    <p:sldId id="338" r:id="rId31"/>
    <p:sldId id="321" r:id="rId32"/>
    <p:sldId id="322" r:id="rId33"/>
    <p:sldId id="324" r:id="rId34"/>
    <p:sldId id="325" r:id="rId35"/>
    <p:sldId id="357" r:id="rId36"/>
    <p:sldId id="326" r:id="rId37"/>
    <p:sldId id="341" r:id="rId38"/>
    <p:sldId id="327" r:id="rId39"/>
    <p:sldId id="328" r:id="rId40"/>
    <p:sldId id="329" r:id="rId41"/>
    <p:sldId id="351" r:id="rId42"/>
    <p:sldId id="358" r:id="rId43"/>
    <p:sldId id="331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F7F139-A150-41D8-8268-C20D691DB08A}" type="datetimeFigureOut">
              <a:rPr lang="en-US" smtClean="0"/>
              <a:t>6/29/2015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DE167E-73CD-4936-B62B-B3686EEFA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392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5953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1233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7445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6051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0284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9863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5688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5550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9954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1849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563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1795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7730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47792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60969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11939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4779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412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6027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77305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30738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47497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68654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8663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65770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65770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65770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91453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1795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05631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56882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17952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17952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1795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0563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881A71-1E8A-43E8-B5C2-524F1D0E2AC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1884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512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3525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123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371600" y="457200"/>
            <a:ext cx="6400800" cy="76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cap="none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Section xx</a:t>
            </a:r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38100" cap="flat" cmpd="thickThin" algn="ctr">
            <a:solidFill>
              <a:schemeClr val="accent4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066800" y="2105025"/>
            <a:ext cx="7010400" cy="2647950"/>
          </a:xfrm>
          <a:solidFill>
            <a:schemeClr val="accent1"/>
          </a:solidFill>
          <a:ln w="127000" cmpd="tri">
            <a:solidFill>
              <a:schemeClr val="accent2"/>
            </a:solidFill>
          </a:ln>
        </p:spPr>
        <p:txBody>
          <a:bodyPr anchor="ctr">
            <a:normAutofit/>
          </a:bodyPr>
          <a:lstStyle>
            <a:lvl1pPr>
              <a:defRPr sz="5400" b="1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Section Title</a:t>
            </a:r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r>
              <a:rPr lang="en-US" dirty="0" smtClean="0">
                <a:solidFill>
                  <a:schemeClr val="bg1"/>
                </a:solidFill>
              </a:rPr>
              <a:t>Statistics: Unlocking the Power of Data				</a:t>
            </a:r>
            <a:r>
              <a:rPr lang="en-US" baseline="0" dirty="0" smtClean="0">
                <a:solidFill>
                  <a:schemeClr val="bg1"/>
                </a:solidFill>
              </a:rPr>
              <a:t>               </a:t>
            </a:r>
            <a:r>
              <a:rPr lang="en-US" dirty="0" smtClean="0">
                <a:solidFill>
                  <a:schemeClr val="bg1"/>
                </a:solidFill>
              </a:rPr>
              <a:t>Lock</a:t>
            </a:r>
            <a:r>
              <a:rPr lang="en-US" baseline="30000" dirty="0" smtClean="0">
                <a:solidFill>
                  <a:schemeClr val="bg1"/>
                </a:solidFill>
              </a:rPr>
              <a:t>5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0496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38100" cap="flat" cmpd="thickThin" algn="ctr">
            <a:solidFill>
              <a:schemeClr val="accent4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Text Placeholder 12"/>
          <p:cNvSpPr>
            <a:spLocks noGrp="1"/>
          </p:cNvSpPr>
          <p:nvPr>
            <p:ph idx="1"/>
          </p:nvPr>
        </p:nvSpPr>
        <p:spPr>
          <a:xfrm>
            <a:off x="301752" y="1066800"/>
            <a:ext cx="8534400" cy="4953000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spcBef>
                <a:spcPts val="0"/>
              </a:spcBef>
              <a:spcAft>
                <a:spcPts val="1800"/>
              </a:spcAft>
              <a:defRPr sz="3200"/>
            </a:lvl1pPr>
            <a:lvl2pPr>
              <a:spcBef>
                <a:spcPts val="0"/>
              </a:spcBef>
              <a:spcAft>
                <a:spcPts val="1800"/>
              </a:spcAft>
              <a:defRPr sz="2800"/>
            </a:lvl2pPr>
            <a:lvl3pPr>
              <a:spcBef>
                <a:spcPts val="0"/>
              </a:spcBef>
              <a:spcAft>
                <a:spcPts val="1800"/>
              </a:spcAft>
              <a:defRPr sz="2400"/>
            </a:lvl3pPr>
            <a:lvl4pPr>
              <a:spcBef>
                <a:spcPts val="0"/>
              </a:spcBef>
              <a:spcAft>
                <a:spcPts val="1800"/>
              </a:spcAft>
              <a:defRPr sz="2000"/>
            </a:lvl4pPr>
            <a:lvl5pPr>
              <a:spcBef>
                <a:spcPts val="0"/>
              </a:spcBef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r>
              <a:rPr lang="en-US" dirty="0" smtClean="0">
                <a:solidFill>
                  <a:schemeClr val="bg1"/>
                </a:solidFill>
              </a:rPr>
              <a:t>Statistics: Unlocking the Power of Data				</a:t>
            </a:r>
            <a:r>
              <a:rPr lang="en-US" baseline="0" dirty="0" smtClean="0">
                <a:solidFill>
                  <a:schemeClr val="bg1"/>
                </a:solidFill>
              </a:rPr>
              <a:t>               </a:t>
            </a:r>
            <a:r>
              <a:rPr lang="en-US" dirty="0" smtClean="0">
                <a:solidFill>
                  <a:schemeClr val="bg1"/>
                </a:solidFill>
              </a:rPr>
              <a:t>Lock</a:t>
            </a:r>
            <a:r>
              <a:rPr lang="en-US" baseline="30000" dirty="0" smtClean="0">
                <a:solidFill>
                  <a:schemeClr val="bg1"/>
                </a:solidFill>
              </a:rPr>
              <a:t>5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2428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38100" cap="flat" cmpd="thickThin" algn="ctr">
            <a:solidFill>
              <a:schemeClr val="accent4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r>
              <a:rPr lang="en-US" dirty="0" smtClean="0">
                <a:solidFill>
                  <a:schemeClr val="bg1"/>
                </a:solidFill>
              </a:rPr>
              <a:t>Statistics: Unlocking the Power of Data				</a:t>
            </a:r>
            <a:r>
              <a:rPr lang="en-US" baseline="0" dirty="0" smtClean="0">
                <a:solidFill>
                  <a:schemeClr val="bg1"/>
                </a:solidFill>
              </a:rPr>
              <a:t>               </a:t>
            </a:r>
            <a:r>
              <a:rPr lang="en-US" dirty="0" smtClean="0">
                <a:solidFill>
                  <a:schemeClr val="bg1"/>
                </a:solidFill>
              </a:rPr>
              <a:t>Lock</a:t>
            </a:r>
            <a:r>
              <a:rPr lang="en-US" baseline="30000" dirty="0" smtClean="0">
                <a:solidFill>
                  <a:schemeClr val="bg1"/>
                </a:solidFill>
              </a:rPr>
              <a:t>5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1199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38100" cap="flat" cmpd="thickThin" algn="ctr">
            <a:solidFill>
              <a:schemeClr val="accent4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r>
              <a:rPr lang="en-US" dirty="0" smtClean="0">
                <a:solidFill>
                  <a:schemeClr val="bg1"/>
                </a:solidFill>
              </a:rPr>
              <a:t>Statistics: Unlocking the Power of Data				</a:t>
            </a:r>
            <a:r>
              <a:rPr lang="en-US" baseline="0" dirty="0" smtClean="0">
                <a:solidFill>
                  <a:schemeClr val="bg1"/>
                </a:solidFill>
              </a:rPr>
              <a:t>               </a:t>
            </a:r>
            <a:r>
              <a:rPr lang="en-US" dirty="0" smtClean="0">
                <a:solidFill>
                  <a:schemeClr val="bg1"/>
                </a:solidFill>
              </a:rPr>
              <a:t>Lock</a:t>
            </a:r>
            <a:r>
              <a:rPr lang="en-US" baseline="30000" dirty="0" smtClean="0">
                <a:solidFill>
                  <a:schemeClr val="bg1"/>
                </a:solidFill>
              </a:rPr>
              <a:t>5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136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ic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9784" y="152400"/>
            <a:ext cx="7595616" cy="762000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4" name="Picture 2" descr="http://t3.gstatic.com/images?q=tbn:ANd9GcTYmiLh9B_aVjviHh1xZIewSwIAVBJM6GGUwjQGMknDgt1O3VWWMFpakkXX"/>
          <p:cNvPicPr>
            <a:picLocks noChangeAspect="1" noChangeArrowheads="1"/>
          </p:cNvPicPr>
          <p:nvPr userDrawn="1"/>
        </p:nvPicPr>
        <p:blipFill>
          <a:blip r:embed="rId2" cstate="print"/>
          <a:srcRect t="17160" b="8480"/>
          <a:stretch>
            <a:fillRect/>
          </a:stretch>
        </p:blipFill>
        <p:spPr bwMode="auto">
          <a:xfrm>
            <a:off x="173736" y="173736"/>
            <a:ext cx="1066800" cy="990600"/>
          </a:xfrm>
          <a:prstGeom prst="rect">
            <a:avLst/>
          </a:prstGeom>
          <a:noFill/>
        </p:spPr>
      </p:pic>
      <p:sp>
        <p:nvSpPr>
          <p:cNvPr id="9" name="Text Placeholder 12"/>
          <p:cNvSpPr>
            <a:spLocks noGrp="1"/>
          </p:cNvSpPr>
          <p:nvPr>
            <p:ph idx="1"/>
          </p:nvPr>
        </p:nvSpPr>
        <p:spPr>
          <a:xfrm>
            <a:off x="301752" y="1371600"/>
            <a:ext cx="8534400" cy="2209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>
              <a:spcBef>
                <a:spcPts val="0"/>
              </a:spcBef>
              <a:spcAft>
                <a:spcPts val="1800"/>
              </a:spcAft>
              <a:buNone/>
              <a:defRPr sz="3200"/>
            </a:lvl1pPr>
            <a:lvl2pPr>
              <a:spcBef>
                <a:spcPts val="0"/>
              </a:spcBef>
              <a:spcAft>
                <a:spcPts val="1800"/>
              </a:spcAft>
              <a:defRPr sz="2800"/>
            </a:lvl2pPr>
            <a:lvl3pPr>
              <a:spcBef>
                <a:spcPts val="0"/>
              </a:spcBef>
              <a:spcAft>
                <a:spcPts val="1800"/>
              </a:spcAft>
              <a:defRPr sz="2400"/>
            </a:lvl3pPr>
            <a:lvl4pPr>
              <a:spcBef>
                <a:spcPts val="0"/>
              </a:spcBef>
              <a:spcAft>
                <a:spcPts val="1800"/>
              </a:spcAft>
              <a:defRPr sz="2000"/>
            </a:lvl4pPr>
            <a:lvl5pPr>
              <a:spcBef>
                <a:spcPts val="0"/>
              </a:spcBef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0" name="Text Placeholder 12"/>
          <p:cNvSpPr>
            <a:spLocks noGrp="1"/>
          </p:cNvSpPr>
          <p:nvPr>
            <p:ph idx="13"/>
          </p:nvPr>
        </p:nvSpPr>
        <p:spPr>
          <a:xfrm>
            <a:off x="177280" y="3886200"/>
            <a:ext cx="8534400" cy="216103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914400" indent="0">
              <a:spcBef>
                <a:spcPts val="0"/>
              </a:spcBef>
              <a:spcAft>
                <a:spcPts val="600"/>
              </a:spcAft>
              <a:buFont typeface="+mj-lt"/>
              <a:buAutoNum type="alphaLcParenR"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1" name="Text Placeholder 12"/>
          <p:cNvSpPr>
            <a:spLocks noGrp="1"/>
          </p:cNvSpPr>
          <p:nvPr>
            <p:ph idx="14"/>
          </p:nvPr>
        </p:nvSpPr>
        <p:spPr>
          <a:xfrm>
            <a:off x="5181600" y="4114800"/>
            <a:ext cx="3733800" cy="2057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>
              <a:buNone/>
              <a:defRPr sz="2400">
                <a:solidFill>
                  <a:schemeClr val="accent1"/>
                </a:solidFill>
                <a:latin typeface="Segoe Print" pitchFamily="2" charset="0"/>
              </a:defRPr>
            </a:lvl1pPr>
            <a:lvl2pPr marL="274320" indent="0">
              <a:buNone/>
              <a:defRPr sz="2800">
                <a:solidFill>
                  <a:schemeClr val="accent1"/>
                </a:solidFill>
                <a:latin typeface="Segoe Print" pitchFamily="2" charset="0"/>
              </a:defRPr>
            </a:lvl2pPr>
            <a:lvl3pPr marL="594360" indent="0">
              <a:buNone/>
              <a:defRPr sz="2400">
                <a:solidFill>
                  <a:schemeClr val="accent1"/>
                </a:solidFill>
                <a:latin typeface="Segoe Print" pitchFamily="2" charset="0"/>
              </a:defRPr>
            </a:lvl3pPr>
            <a:lvl4pPr marL="868680" indent="0">
              <a:buNone/>
              <a:defRPr sz="2000">
                <a:solidFill>
                  <a:schemeClr val="accent1"/>
                </a:solidFill>
                <a:latin typeface="Segoe Print" pitchFamily="2" charset="0"/>
              </a:defRPr>
            </a:lvl4pPr>
            <a:lvl5pPr marL="1143000" indent="0">
              <a:buNone/>
              <a:defRPr>
                <a:solidFill>
                  <a:schemeClr val="accent1"/>
                </a:solidFill>
                <a:latin typeface="Segoe Print" pitchFamily="2" charset="0"/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48172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scus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52400"/>
            <a:ext cx="7312152" cy="75895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38100" cap="flat" cmpd="thickThin" algn="ctr">
            <a:solidFill>
              <a:schemeClr val="accent4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Text Placeholder 12"/>
          <p:cNvSpPr>
            <a:spLocks noGrp="1"/>
          </p:cNvSpPr>
          <p:nvPr>
            <p:ph idx="1"/>
          </p:nvPr>
        </p:nvSpPr>
        <p:spPr>
          <a:xfrm>
            <a:off x="301752" y="1066800"/>
            <a:ext cx="8534400" cy="4953000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spcBef>
                <a:spcPts val="0"/>
              </a:spcBef>
              <a:spcAft>
                <a:spcPts val="1800"/>
              </a:spcAft>
              <a:defRPr/>
            </a:lvl1pPr>
            <a:lvl2pPr>
              <a:spcBef>
                <a:spcPts val="0"/>
              </a:spcBef>
              <a:spcAft>
                <a:spcPts val="1800"/>
              </a:spcAft>
              <a:defRPr/>
            </a:lvl2pPr>
            <a:lvl3pPr>
              <a:spcBef>
                <a:spcPts val="0"/>
              </a:spcBef>
              <a:spcAft>
                <a:spcPts val="1800"/>
              </a:spcAft>
              <a:defRPr/>
            </a:lvl3pPr>
            <a:lvl4pPr>
              <a:spcBef>
                <a:spcPts val="0"/>
              </a:spcBef>
              <a:spcAft>
                <a:spcPts val="1800"/>
              </a:spcAft>
              <a:defRPr/>
            </a:lvl4pPr>
            <a:lvl5pPr>
              <a:spcBef>
                <a:spcPts val="0"/>
              </a:spcBef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pic>
        <p:nvPicPr>
          <p:cNvPr id="8" name="Picture 2" descr="http://www.isaac-online.org/cgi-bin/symbol.cgi/committeediscuss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7650" y="228600"/>
            <a:ext cx="1117598" cy="609600"/>
          </a:xfrm>
          <a:prstGeom prst="rect">
            <a:avLst/>
          </a:prstGeom>
          <a:noFill/>
        </p:spPr>
      </p:pic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r>
              <a:rPr lang="en-US" dirty="0" smtClean="0">
                <a:solidFill>
                  <a:schemeClr val="bg1"/>
                </a:solidFill>
              </a:rPr>
              <a:t>Statistics: Unlocking the Power of Data				</a:t>
            </a:r>
            <a:r>
              <a:rPr lang="en-US" baseline="0" dirty="0" smtClean="0">
                <a:solidFill>
                  <a:schemeClr val="bg1"/>
                </a:solidFill>
              </a:rPr>
              <a:t>               </a:t>
            </a:r>
            <a:r>
              <a:rPr lang="en-US" dirty="0" smtClean="0">
                <a:solidFill>
                  <a:schemeClr val="bg1"/>
                </a:solidFill>
              </a:rPr>
              <a:t>Lock</a:t>
            </a:r>
            <a:r>
              <a:rPr lang="en-US" baseline="30000" dirty="0" smtClean="0">
                <a:solidFill>
                  <a:schemeClr val="bg1"/>
                </a:solidFill>
              </a:rPr>
              <a:t>5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8303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12"/>
          <p:cNvSpPr>
            <a:spLocks noGrp="1"/>
          </p:cNvSpPr>
          <p:nvPr>
            <p:ph idx="1"/>
          </p:nvPr>
        </p:nvSpPr>
        <p:spPr>
          <a:xfrm>
            <a:off x="1257300" y="1676400"/>
            <a:ext cx="6629400" cy="1759458"/>
          </a:xfrm>
          <a:prstGeom prst="rect">
            <a:avLst/>
          </a:prstGeom>
          <a:ln w="76200" cmpd="thickThin">
            <a:solidFill>
              <a:schemeClr val="accent1"/>
            </a:solidFill>
          </a:ln>
        </p:spPr>
        <p:txBody>
          <a:bodyPr vert="horz"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1800"/>
              </a:spcAft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Text Placeholder 12"/>
          <p:cNvSpPr>
            <a:spLocks noGrp="1"/>
          </p:cNvSpPr>
          <p:nvPr>
            <p:ph idx="10"/>
          </p:nvPr>
        </p:nvSpPr>
        <p:spPr>
          <a:xfrm>
            <a:off x="304800" y="3962400"/>
            <a:ext cx="8534400" cy="1219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51406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38100" cap="flat" cmpd="thickThin" algn="ctr">
            <a:solidFill>
              <a:schemeClr val="accent4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1524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066800"/>
            <a:ext cx="8534400" cy="4953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r>
              <a:rPr lang="en-US" dirty="0" smtClean="0">
                <a:solidFill>
                  <a:schemeClr val="bg1"/>
                </a:solidFill>
              </a:rPr>
              <a:t>Statistics: Unlocking the Power of Data				</a:t>
            </a:r>
            <a:r>
              <a:rPr lang="en-US" baseline="0" dirty="0" smtClean="0">
                <a:solidFill>
                  <a:schemeClr val="bg1"/>
                </a:solidFill>
              </a:rPr>
              <a:t>               </a:t>
            </a:r>
            <a:r>
              <a:rPr lang="en-US" dirty="0" smtClean="0">
                <a:solidFill>
                  <a:schemeClr val="bg1"/>
                </a:solidFill>
              </a:rPr>
              <a:t>Lock</a:t>
            </a:r>
            <a:r>
              <a:rPr lang="en-US" baseline="30000" dirty="0" smtClean="0">
                <a:solidFill>
                  <a:schemeClr val="bg1"/>
                </a:solidFill>
              </a:rPr>
              <a:t>5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881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8" r:id="rId3"/>
    <p:sldLayoutId id="2147483679" r:id="rId4"/>
    <p:sldLayoutId id="2147483680" r:id="rId5"/>
    <p:sldLayoutId id="2147483683" r:id="rId6"/>
    <p:sldLayoutId id="2147483684" r:id="rId7"/>
  </p:sldLayoutIdLs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rpruim/Lock5withR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ley.com/" TargetMode="Externa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Afternoon Session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81000" y="1752600"/>
            <a:ext cx="8382000" cy="264795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Using Lock5</a:t>
            </a:r>
            <a:br>
              <a:rPr lang="en-US" sz="4800" dirty="0" smtClean="0"/>
            </a:br>
            <a:r>
              <a:rPr lang="en-US" sz="3600" dirty="0" smtClean="0"/>
              <a:t>Statistics:  Unlocking the Power of Data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876300" y="4983540"/>
            <a:ext cx="739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/>
              <a:t>Patti Frazer Lock</a:t>
            </a:r>
          </a:p>
          <a:p>
            <a:pPr algn="ctr"/>
            <a:r>
              <a:rPr lang="en-US" sz="2400" b="1" i="1" dirty="0" smtClean="0"/>
              <a:t>University of Kentucky</a:t>
            </a:r>
            <a:endParaRPr lang="en-US" sz="2400" b="1" i="1" dirty="0" smtClean="0"/>
          </a:p>
          <a:p>
            <a:pPr algn="ctr"/>
            <a:r>
              <a:rPr lang="en-US" sz="2400" b="1" i="1" dirty="0" smtClean="0"/>
              <a:t>June </a:t>
            </a:r>
            <a:r>
              <a:rPr lang="en-US" sz="2400" b="1" i="1" dirty="0" smtClean="0"/>
              <a:t>2015</a:t>
            </a:r>
            <a:endParaRPr lang="en-US" sz="24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428781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152400"/>
            <a:ext cx="8534400" cy="12192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OKCupid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What age do users find most attractive?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2954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X-axis:  age of OK Cupid heterosexual males</a:t>
            </a:r>
          </a:p>
          <a:p>
            <a:r>
              <a:rPr lang="en-US" sz="2400" dirty="0" smtClean="0"/>
              <a:t>Y-axis:  average age of females they rated most attractive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184400"/>
            <a:ext cx="7696200" cy="414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1752600" y="2126397"/>
            <a:ext cx="5715000" cy="3581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1646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Chapter 2:  Describing Data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33500"/>
            <a:ext cx="8610600" cy="43815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All graphs and most statistics found using technology</a:t>
            </a:r>
          </a:p>
          <a:p>
            <a:r>
              <a:rPr lang="en-US" dirty="0" smtClean="0"/>
              <a:t>Use interesting datasets!</a:t>
            </a:r>
          </a:p>
          <a:p>
            <a:r>
              <a:rPr lang="en-US" dirty="0" smtClean="0"/>
              <a:t>Reinforce ideas from Chapter 1</a:t>
            </a:r>
          </a:p>
          <a:p>
            <a:r>
              <a:rPr lang="en-US" dirty="0" smtClean="0"/>
              <a:t>Possibly introduce </a:t>
            </a:r>
            <a:r>
              <a:rPr lang="en-US" dirty="0" err="1" smtClean="0"/>
              <a:t>StatKey</a:t>
            </a:r>
            <a:r>
              <a:rPr lang="en-US" dirty="0" smtClean="0"/>
              <a:t> or other relevant software at this point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 algn="ctr">
              <a:buNone/>
            </a:pPr>
            <a:r>
              <a:rPr lang="en-US" sz="4800" dirty="0" smtClean="0"/>
              <a:t>www.lock5stat.com/statkey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296816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StatKey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28800" y="1524000"/>
            <a:ext cx="579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www.lock5stat.com/statkey</a:t>
            </a:r>
            <a:endParaRPr 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6800"/>
            <a:ext cx="9189672" cy="4691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2108775"/>
            <a:ext cx="3048000" cy="1929825"/>
          </a:xfrm>
          <a:prstGeom prst="rect">
            <a:avLst/>
          </a:prstGeom>
          <a:noFill/>
          <a:ln w="381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328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685800"/>
            <a:ext cx="8534400" cy="75895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Unit A Essential Synthesis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47900"/>
            <a:ext cx="8610600" cy="2247900"/>
          </a:xfrm>
        </p:spPr>
        <p:txBody>
          <a:bodyPr>
            <a:normAutofit/>
          </a:bodyPr>
          <a:lstStyle/>
          <a:p>
            <a:r>
              <a:rPr lang="en-US" dirty="0" smtClean="0"/>
              <a:t>One day</a:t>
            </a:r>
          </a:p>
          <a:p>
            <a:r>
              <a:rPr lang="en-US" dirty="0" smtClean="0"/>
              <a:t>Flipped classroom</a:t>
            </a:r>
          </a:p>
          <a:p>
            <a:r>
              <a:rPr lang="en-US" dirty="0" smtClean="0"/>
              <a:t>Integrate ideas from Chapters 1 and 2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622764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Chapter 3:  </a:t>
            </a:r>
            <a:r>
              <a:rPr lang="en-US" smtClean="0">
                <a:solidFill>
                  <a:schemeClr val="tx2"/>
                </a:solidFill>
              </a:rPr>
              <a:t>Confidence Intervals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33500"/>
            <a:ext cx="8610600" cy="4381500"/>
          </a:xfrm>
        </p:spPr>
        <p:txBody>
          <a:bodyPr>
            <a:normAutofit/>
          </a:bodyPr>
          <a:lstStyle/>
          <a:p>
            <a:r>
              <a:rPr lang="en-US" dirty="0" smtClean="0"/>
              <a:t>Sampling variability/Sampling distributions</a:t>
            </a:r>
          </a:p>
          <a:p>
            <a:r>
              <a:rPr lang="en-US" dirty="0" smtClean="0"/>
              <a:t>Concepts of “margin of error” and “standard error”</a:t>
            </a:r>
          </a:p>
          <a:p>
            <a:r>
              <a:rPr lang="en-US" dirty="0" smtClean="0"/>
              <a:t>Concept of a confidence interval or interval estimate</a:t>
            </a:r>
          </a:p>
          <a:p>
            <a:r>
              <a:rPr lang="en-US" dirty="0" err="1" smtClean="0"/>
              <a:t>StatKey</a:t>
            </a:r>
            <a:r>
              <a:rPr lang="en-US" dirty="0" smtClean="0"/>
              <a:t> might be helpful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103643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StatKey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28800" y="1524000"/>
            <a:ext cx="579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www.lock5stat.com/statkey</a:t>
            </a:r>
            <a:endParaRPr 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6800"/>
            <a:ext cx="9189672" cy="4691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76200" y="4114800"/>
            <a:ext cx="8991600" cy="457201"/>
          </a:xfrm>
          <a:prstGeom prst="rect">
            <a:avLst/>
          </a:prstGeom>
          <a:noFill/>
          <a:ln w="381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342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Chapter 3:  </a:t>
            </a:r>
            <a:r>
              <a:rPr lang="en-US" smtClean="0">
                <a:solidFill>
                  <a:schemeClr val="tx2"/>
                </a:solidFill>
              </a:rPr>
              <a:t>Confidence Intervals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Sampling Distribution:</a:t>
            </a:r>
          </a:p>
          <a:p>
            <a:pPr lvl="1"/>
            <a:r>
              <a:rPr lang="en-US" dirty="0" smtClean="0"/>
              <a:t>Have access to entire population</a:t>
            </a:r>
          </a:p>
          <a:p>
            <a:pPr lvl="1"/>
            <a:r>
              <a:rPr lang="en-US" dirty="0" smtClean="0"/>
              <a:t>Take many samples of the same size and record some statistic</a:t>
            </a:r>
          </a:p>
          <a:p>
            <a:pPr lvl="1"/>
            <a:r>
              <a:rPr lang="en-US" dirty="0" smtClean="0"/>
              <a:t>Not feasible in practice!</a:t>
            </a:r>
          </a:p>
          <a:p>
            <a:r>
              <a:rPr lang="en-US" dirty="0" smtClean="0"/>
              <a:t>Bootstrap Distribution</a:t>
            </a:r>
          </a:p>
          <a:p>
            <a:pPr lvl="1"/>
            <a:r>
              <a:rPr lang="en-US" dirty="0" smtClean="0"/>
              <a:t>Only have one sample</a:t>
            </a:r>
          </a:p>
          <a:p>
            <a:pPr lvl="1"/>
            <a:r>
              <a:rPr lang="en-US" dirty="0" smtClean="0"/>
              <a:t>Take many samples of the same size (with replacement) from that one sample and record some statistic</a:t>
            </a:r>
          </a:p>
          <a:p>
            <a:pPr lvl="1"/>
            <a:r>
              <a:rPr lang="en-US" dirty="0" smtClean="0"/>
              <a:t>Feasible!!  And gives same approximate shape and standard error!!</a:t>
            </a:r>
          </a:p>
          <a:p>
            <a:pPr lvl="1"/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846507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Chapter 3:  </a:t>
            </a:r>
            <a:r>
              <a:rPr lang="en-US" smtClean="0">
                <a:solidFill>
                  <a:schemeClr val="tx2"/>
                </a:solidFill>
              </a:rPr>
              <a:t>Confidence Intervals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33500"/>
            <a:ext cx="8610600" cy="43815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Using Bootstrap Distributions to reinforce the ideas of:</a:t>
            </a:r>
          </a:p>
          <a:p>
            <a:pPr lvl="1"/>
            <a:r>
              <a:rPr lang="en-US" dirty="0" smtClean="0"/>
              <a:t>Sampling variability/Sampling distributions</a:t>
            </a:r>
          </a:p>
          <a:p>
            <a:pPr lvl="1"/>
            <a:r>
              <a:rPr lang="en-US" dirty="0" smtClean="0"/>
              <a:t>Margin of error</a:t>
            </a:r>
          </a:p>
          <a:p>
            <a:pPr lvl="1"/>
            <a:r>
              <a:rPr lang="en-US" dirty="0" smtClean="0"/>
              <a:t>Standard error</a:t>
            </a:r>
          </a:p>
          <a:p>
            <a:pPr lvl="1"/>
            <a:r>
              <a:rPr lang="en-US" dirty="0" smtClean="0"/>
              <a:t>Interval estimate that is likely to contain the true value of the </a:t>
            </a:r>
            <a:r>
              <a:rPr lang="en-US" dirty="0" smtClean="0"/>
              <a:t>parameter</a:t>
            </a:r>
          </a:p>
          <a:p>
            <a:pPr lvl="1"/>
            <a:r>
              <a:rPr lang="en-US" dirty="0" smtClean="0"/>
              <a:t>The fact that the sample must be representative of the population!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760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Chapter 3:  </a:t>
            </a:r>
            <a:r>
              <a:rPr lang="en-US" smtClean="0">
                <a:solidFill>
                  <a:schemeClr val="tx2"/>
                </a:solidFill>
              </a:rPr>
              <a:t>Confidence Intervals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33500"/>
            <a:ext cx="8610600" cy="4381500"/>
          </a:xfrm>
        </p:spPr>
        <p:txBody>
          <a:bodyPr>
            <a:normAutofit/>
          </a:bodyPr>
          <a:lstStyle/>
          <a:p>
            <a:r>
              <a:rPr lang="en-US" dirty="0" smtClean="0"/>
              <a:t>Using Bootstrap Distributions to construct confidence intervals:</a:t>
            </a:r>
          </a:p>
          <a:p>
            <a:pPr lvl="1"/>
            <a:r>
              <a:rPr lang="en-US" dirty="0" smtClean="0"/>
              <a:t>Using:     Statistic ± 2· SE</a:t>
            </a:r>
          </a:p>
          <a:p>
            <a:pPr marL="27432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sz="2400" i="1" dirty="0" smtClean="0">
                <a:solidFill>
                  <a:srgbClr val="C00000"/>
                </a:solidFill>
              </a:rPr>
              <a:t>(helps get them used to the formulas that will come later)</a:t>
            </a:r>
          </a:p>
          <a:p>
            <a:pPr lvl="1"/>
            <a:r>
              <a:rPr lang="en-US" dirty="0" smtClean="0"/>
              <a:t>Using middle 95%</a:t>
            </a:r>
          </a:p>
          <a:p>
            <a:pPr marL="274320" lvl="1" indent="0">
              <a:buNone/>
            </a:pPr>
            <a:r>
              <a:rPr lang="en-US" sz="2400" i="1" dirty="0" smtClean="0">
                <a:solidFill>
                  <a:srgbClr val="C00000"/>
                </a:solidFill>
              </a:rPr>
              <a:t>         (helps them understand confidence level)</a:t>
            </a:r>
            <a:endParaRPr lang="en-US" sz="24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551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StatKey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28800" y="1524000"/>
            <a:ext cx="579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www.lock5stat.com/statkey</a:t>
            </a:r>
            <a:endParaRPr 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045436"/>
            <a:ext cx="9189672" cy="4691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3048000" y="2108775"/>
            <a:ext cx="3124200" cy="2006025"/>
          </a:xfrm>
          <a:prstGeom prst="rect">
            <a:avLst/>
          </a:prstGeom>
          <a:noFill/>
          <a:ln w="381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057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75895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Instructor Resources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066800"/>
            <a:ext cx="7239000" cy="525780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/>
              <a:t>PowerPoint slides for every section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Clicker questions for every section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Notes and suggestions for every section            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Instructor video for every section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Class worksheet(s) for every section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Class activity for every section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Videos for every example and every learning goal</a:t>
            </a:r>
          </a:p>
          <a:p>
            <a:pPr>
              <a:spcAft>
                <a:spcPts val="600"/>
              </a:spcAft>
            </a:pPr>
            <a:r>
              <a:rPr lang="en-US" sz="2400" dirty="0" err="1" smtClean="0"/>
              <a:t>WileyPLUS</a:t>
            </a:r>
            <a:r>
              <a:rPr lang="en-US" sz="2400" dirty="0" smtClean="0"/>
              <a:t> (with most content designed by us)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Software manuals for R, Minitab, Fathom, Excel, SAS, SPSS, TI calculators 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Datasets ready to import in all these formats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Test bank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624585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5400" y="228600"/>
            <a:ext cx="76962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 98% confidence interval for mean pulse rate is 65 to 71.  The interpretation “I am 98% sure that all students will have pulse rates between 65 and 71” is </a:t>
            </a:r>
          </a:p>
          <a:p>
            <a:endParaRPr lang="en-US" dirty="0" smtClean="0"/>
          </a:p>
          <a:p>
            <a:pPr marL="514350" indent="-514350">
              <a:buAutoNum type="alphaUcPeriod"/>
            </a:pPr>
            <a:r>
              <a:rPr lang="en-US" sz="3200" dirty="0" smtClean="0"/>
              <a:t>Correct</a:t>
            </a:r>
          </a:p>
          <a:p>
            <a:pPr marL="514350" indent="-514350">
              <a:buAutoNum type="alphaUcPeriod"/>
            </a:pPr>
            <a:r>
              <a:rPr lang="en-US" sz="3200" dirty="0" smtClean="0"/>
              <a:t>Incorrect</a:t>
            </a:r>
          </a:p>
          <a:p>
            <a:pPr marL="514350" indent="-514350"/>
            <a:endParaRPr lang="en-US" sz="3200" dirty="0" smtClean="0">
              <a:solidFill>
                <a:schemeClr val="tx2"/>
              </a:solidFill>
            </a:endParaRPr>
          </a:p>
          <a:p>
            <a:pPr marL="514350" indent="-514350"/>
            <a:endParaRPr lang="en-US" sz="3200" dirty="0" smtClean="0">
              <a:solidFill>
                <a:schemeClr val="tx2"/>
              </a:solidFill>
            </a:endParaRPr>
          </a:p>
        </p:txBody>
      </p:sp>
      <p:pic>
        <p:nvPicPr>
          <p:cNvPr id="5" name="Picture 2" descr="http://t3.gstatic.com/images?q=tbn:ANd9GcTYmiLh9B_aVjviHh1xZIewSwIAVBJM6GGUwjQGMknDgt1O3VWWMFpakkXX"/>
          <p:cNvPicPr>
            <a:picLocks noChangeAspect="1" noChangeArrowheads="1"/>
          </p:cNvPicPr>
          <p:nvPr/>
        </p:nvPicPr>
        <p:blipFill>
          <a:blip r:embed="rId3" cstate="print"/>
          <a:srcRect t="17160" b="8480"/>
          <a:stretch>
            <a:fillRect/>
          </a:stretch>
        </p:blipFill>
        <p:spPr bwMode="auto">
          <a:xfrm>
            <a:off x="228600" y="228599"/>
            <a:ext cx="1066800" cy="990601"/>
          </a:xfrm>
          <a:prstGeom prst="rect">
            <a:avLst/>
          </a:prstGeom>
          <a:noFill/>
        </p:spPr>
      </p:pic>
      <p:sp>
        <p:nvSpPr>
          <p:cNvPr id="6" name="Oval 5"/>
          <p:cNvSpPr/>
          <p:nvPr/>
        </p:nvSpPr>
        <p:spPr>
          <a:xfrm>
            <a:off x="1103242" y="2971800"/>
            <a:ext cx="2630557" cy="609600"/>
          </a:xfrm>
          <a:prstGeom prst="ellipse">
            <a:avLst/>
          </a:prstGeom>
          <a:noFill/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000500" y="3840540"/>
            <a:ext cx="47625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Segoe Print" pitchFamily="2" charset="0"/>
              </a:rPr>
              <a:t>A confidence interval gives us information about a population </a:t>
            </a:r>
            <a:r>
              <a:rPr lang="en-US" sz="2400" u="sng" dirty="0" smtClean="0">
                <a:solidFill>
                  <a:schemeClr val="accent1"/>
                </a:solidFill>
                <a:latin typeface="Segoe Print" pitchFamily="2" charset="0"/>
              </a:rPr>
              <a:t>parameter</a:t>
            </a:r>
            <a:r>
              <a:rPr lang="en-US" sz="2400" dirty="0" smtClean="0">
                <a:solidFill>
                  <a:schemeClr val="accent1"/>
                </a:solidFill>
                <a:latin typeface="Segoe Print" pitchFamily="2" charset="0"/>
              </a:rPr>
              <a:t> (the mean), not individual students.</a:t>
            </a:r>
            <a:endParaRPr lang="en-US" sz="2400" dirty="0">
              <a:solidFill>
                <a:schemeClr val="accent1"/>
              </a:solidFill>
              <a:latin typeface="Segoe Pri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285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304800"/>
            <a:ext cx="77724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 98% confidence interval for mean pulse rate is 65 to 71.  The interpretation “I am 98% sure that the mean pulse rate for this sample of students will fall between 65 and 71” is </a:t>
            </a:r>
          </a:p>
          <a:p>
            <a:endParaRPr lang="en-US" dirty="0" smtClean="0"/>
          </a:p>
          <a:p>
            <a:pPr marL="514350" indent="-514350">
              <a:buAutoNum type="alphaUcPeriod"/>
            </a:pPr>
            <a:r>
              <a:rPr lang="en-US" sz="3200" dirty="0" smtClean="0"/>
              <a:t>Correct</a:t>
            </a:r>
          </a:p>
          <a:p>
            <a:pPr marL="514350" indent="-514350">
              <a:buAutoNum type="alphaUcPeriod"/>
            </a:pPr>
            <a:r>
              <a:rPr lang="en-US" sz="3200" dirty="0" smtClean="0"/>
              <a:t>Incorrect</a:t>
            </a:r>
          </a:p>
          <a:p>
            <a:pPr marL="514350" indent="-514350"/>
            <a:endParaRPr lang="en-US" sz="3200" dirty="0" smtClean="0">
              <a:solidFill>
                <a:schemeClr val="tx2"/>
              </a:solidFill>
            </a:endParaRPr>
          </a:p>
          <a:p>
            <a:pPr marL="514350" indent="-514350"/>
            <a:endParaRPr lang="en-US" sz="3200" dirty="0" smtClean="0">
              <a:solidFill>
                <a:schemeClr val="tx2"/>
              </a:solidFill>
            </a:endParaRPr>
          </a:p>
        </p:txBody>
      </p:sp>
      <p:pic>
        <p:nvPicPr>
          <p:cNvPr id="5" name="Picture 2" descr="http://t3.gstatic.com/images?q=tbn:ANd9GcTYmiLh9B_aVjviHh1xZIewSwIAVBJM6GGUwjQGMknDgt1O3VWWMFpakkXX"/>
          <p:cNvPicPr>
            <a:picLocks noChangeAspect="1" noChangeArrowheads="1"/>
          </p:cNvPicPr>
          <p:nvPr/>
        </p:nvPicPr>
        <p:blipFill>
          <a:blip r:embed="rId3" cstate="print"/>
          <a:srcRect t="17160" b="8480"/>
          <a:stretch>
            <a:fillRect/>
          </a:stretch>
        </p:blipFill>
        <p:spPr bwMode="auto">
          <a:xfrm>
            <a:off x="228600" y="228599"/>
            <a:ext cx="1066800" cy="990601"/>
          </a:xfrm>
          <a:prstGeom prst="rect">
            <a:avLst/>
          </a:prstGeom>
          <a:noFill/>
        </p:spPr>
      </p:pic>
      <p:sp>
        <p:nvSpPr>
          <p:cNvPr id="6" name="Oval 5"/>
          <p:cNvSpPr/>
          <p:nvPr/>
        </p:nvSpPr>
        <p:spPr>
          <a:xfrm>
            <a:off x="1103242" y="3505200"/>
            <a:ext cx="2554357" cy="609600"/>
          </a:xfrm>
          <a:prstGeom prst="ellipse">
            <a:avLst/>
          </a:prstGeom>
          <a:noFill/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000500" y="3840540"/>
            <a:ext cx="47625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Segoe Print" pitchFamily="2" charset="0"/>
              </a:rPr>
              <a:t>A confidence interval gives us information about a </a:t>
            </a:r>
            <a:r>
              <a:rPr lang="en-US" sz="2400" u="sng" dirty="0" smtClean="0">
                <a:solidFill>
                  <a:schemeClr val="accent1"/>
                </a:solidFill>
                <a:latin typeface="Segoe Print" pitchFamily="2" charset="0"/>
              </a:rPr>
              <a:t>population</a:t>
            </a:r>
            <a:r>
              <a:rPr lang="en-US" sz="2400" dirty="0" smtClean="0">
                <a:solidFill>
                  <a:schemeClr val="accent1"/>
                </a:solidFill>
                <a:latin typeface="Segoe Print" pitchFamily="2" charset="0"/>
              </a:rPr>
              <a:t> parameter (the mean of all students), not the mean of the sample.</a:t>
            </a:r>
            <a:endParaRPr lang="en-US" sz="2400" dirty="0">
              <a:solidFill>
                <a:schemeClr val="accent1"/>
              </a:solidFill>
              <a:latin typeface="Segoe Pri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16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304800"/>
            <a:ext cx="78486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 98% confidence interval for mean pulse rate is 65 to 71.  The interpretation “I am 98% sure that the mean pulse rate for the population of all students will fall between 65 and 71” is </a:t>
            </a:r>
          </a:p>
          <a:p>
            <a:endParaRPr lang="en-US" dirty="0" smtClean="0"/>
          </a:p>
          <a:p>
            <a:pPr marL="514350" indent="-514350">
              <a:buAutoNum type="alphaUcPeriod"/>
            </a:pPr>
            <a:r>
              <a:rPr lang="en-US" sz="3200" dirty="0" smtClean="0"/>
              <a:t>Correct</a:t>
            </a:r>
          </a:p>
          <a:p>
            <a:pPr marL="514350" indent="-514350">
              <a:buAutoNum type="alphaUcPeriod"/>
            </a:pPr>
            <a:r>
              <a:rPr lang="en-US" sz="3200" dirty="0" smtClean="0"/>
              <a:t>Incorrect</a:t>
            </a:r>
          </a:p>
          <a:p>
            <a:pPr marL="514350" indent="-514350"/>
            <a:endParaRPr lang="en-US" sz="3200" dirty="0" smtClean="0">
              <a:solidFill>
                <a:schemeClr val="tx2"/>
              </a:solidFill>
            </a:endParaRPr>
          </a:p>
          <a:p>
            <a:pPr marL="514350" indent="-514350"/>
            <a:endParaRPr lang="en-US" sz="3200" dirty="0" smtClean="0">
              <a:solidFill>
                <a:schemeClr val="tx2"/>
              </a:solidFill>
            </a:endParaRPr>
          </a:p>
        </p:txBody>
      </p:sp>
      <p:pic>
        <p:nvPicPr>
          <p:cNvPr id="5" name="Picture 2" descr="http://t3.gstatic.com/images?q=tbn:ANd9GcTYmiLh9B_aVjviHh1xZIewSwIAVBJM6GGUwjQGMknDgt1O3VWWMFpakkXX"/>
          <p:cNvPicPr>
            <a:picLocks noChangeAspect="1" noChangeArrowheads="1"/>
          </p:cNvPicPr>
          <p:nvPr/>
        </p:nvPicPr>
        <p:blipFill>
          <a:blip r:embed="rId3" cstate="print"/>
          <a:srcRect t="17160" b="8480"/>
          <a:stretch>
            <a:fillRect/>
          </a:stretch>
        </p:blipFill>
        <p:spPr bwMode="auto">
          <a:xfrm>
            <a:off x="228600" y="228599"/>
            <a:ext cx="1066800" cy="990601"/>
          </a:xfrm>
          <a:prstGeom prst="rect">
            <a:avLst/>
          </a:prstGeom>
          <a:noFill/>
        </p:spPr>
      </p:pic>
      <p:sp>
        <p:nvSpPr>
          <p:cNvPr id="6" name="Oval 5"/>
          <p:cNvSpPr/>
          <p:nvPr/>
        </p:nvSpPr>
        <p:spPr>
          <a:xfrm>
            <a:off x="1103242" y="2971800"/>
            <a:ext cx="2325757" cy="609600"/>
          </a:xfrm>
          <a:prstGeom prst="ellipse">
            <a:avLst/>
          </a:prstGeom>
          <a:noFill/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371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228600"/>
            <a:ext cx="74676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 98% confidence interval for mean pulse rate is 65 to 71.  The interpretation “98% of the pulse rates for students at this college will fall between 65 and 71” is </a:t>
            </a:r>
          </a:p>
          <a:p>
            <a:endParaRPr lang="en-US" dirty="0" smtClean="0"/>
          </a:p>
          <a:p>
            <a:pPr marL="514350" indent="-514350">
              <a:buAutoNum type="alphaUcPeriod"/>
            </a:pPr>
            <a:r>
              <a:rPr lang="en-US" sz="3200" dirty="0" smtClean="0"/>
              <a:t>Correct</a:t>
            </a:r>
          </a:p>
          <a:p>
            <a:pPr marL="514350" indent="-514350">
              <a:buAutoNum type="alphaUcPeriod"/>
            </a:pPr>
            <a:r>
              <a:rPr lang="en-US" sz="3200" dirty="0" smtClean="0"/>
              <a:t>Incorrect</a:t>
            </a:r>
          </a:p>
          <a:p>
            <a:pPr marL="514350" indent="-514350"/>
            <a:endParaRPr lang="en-US" sz="3200" dirty="0" smtClean="0">
              <a:solidFill>
                <a:schemeClr val="tx2"/>
              </a:solidFill>
            </a:endParaRPr>
          </a:p>
          <a:p>
            <a:pPr marL="514350" indent="-514350"/>
            <a:endParaRPr lang="en-US" sz="3200" dirty="0" smtClean="0">
              <a:solidFill>
                <a:schemeClr val="tx2"/>
              </a:solidFill>
            </a:endParaRPr>
          </a:p>
        </p:txBody>
      </p:sp>
      <p:pic>
        <p:nvPicPr>
          <p:cNvPr id="5" name="Picture 2" descr="http://t3.gstatic.com/images?q=tbn:ANd9GcTYmiLh9B_aVjviHh1xZIewSwIAVBJM6GGUwjQGMknDgt1O3VWWMFpakkXX"/>
          <p:cNvPicPr>
            <a:picLocks noChangeAspect="1" noChangeArrowheads="1"/>
          </p:cNvPicPr>
          <p:nvPr/>
        </p:nvPicPr>
        <p:blipFill>
          <a:blip r:embed="rId3" cstate="print"/>
          <a:srcRect t="17160" b="8480"/>
          <a:stretch>
            <a:fillRect/>
          </a:stretch>
        </p:blipFill>
        <p:spPr bwMode="auto">
          <a:xfrm>
            <a:off x="228600" y="228599"/>
            <a:ext cx="1066800" cy="990601"/>
          </a:xfrm>
          <a:prstGeom prst="rect">
            <a:avLst/>
          </a:prstGeom>
          <a:noFill/>
        </p:spPr>
      </p:pic>
      <p:sp>
        <p:nvSpPr>
          <p:cNvPr id="6" name="Oval 5"/>
          <p:cNvSpPr/>
          <p:nvPr/>
        </p:nvSpPr>
        <p:spPr>
          <a:xfrm>
            <a:off x="1103242" y="2971800"/>
            <a:ext cx="2782957" cy="609600"/>
          </a:xfrm>
          <a:prstGeom prst="ellipse">
            <a:avLst/>
          </a:prstGeom>
          <a:noFill/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000500" y="3840540"/>
            <a:ext cx="47625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Segoe Print" pitchFamily="2" charset="0"/>
              </a:rPr>
              <a:t>A confidence interval gives us information about a </a:t>
            </a:r>
            <a:r>
              <a:rPr lang="en-US" sz="2400" u="sng" dirty="0" smtClean="0">
                <a:solidFill>
                  <a:schemeClr val="accent1"/>
                </a:solidFill>
                <a:latin typeface="Segoe Print" pitchFamily="2" charset="0"/>
              </a:rPr>
              <a:t>population parameter </a:t>
            </a:r>
            <a:r>
              <a:rPr lang="en-US" sz="2400" dirty="0" smtClean="0">
                <a:solidFill>
                  <a:schemeClr val="accent1"/>
                </a:solidFill>
                <a:latin typeface="Segoe Print" pitchFamily="2" charset="0"/>
              </a:rPr>
              <a:t>(the mean for all students), not individual students.</a:t>
            </a:r>
            <a:endParaRPr lang="en-US" sz="2400" dirty="0">
              <a:solidFill>
                <a:schemeClr val="accent1"/>
              </a:solidFill>
              <a:latin typeface="Segoe Pri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514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534400" cy="75895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Chapter 3:  Confidence Intervals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19300"/>
            <a:ext cx="8610600" cy="3086100"/>
          </a:xfrm>
        </p:spPr>
        <p:txBody>
          <a:bodyPr>
            <a:normAutofit fontScale="70000" lnSpcReduction="20000"/>
          </a:bodyPr>
          <a:lstStyle/>
          <a:p>
            <a:r>
              <a:rPr lang="en-US" sz="4600" dirty="0" smtClean="0"/>
              <a:t>At the end of this chapter, students should be able to understand and interpret confidence intervals                        </a:t>
            </a:r>
            <a:r>
              <a:rPr lang="en-US" dirty="0" smtClean="0"/>
              <a:t>(</a:t>
            </a:r>
            <a:r>
              <a:rPr lang="en-US" sz="2400" dirty="0" smtClean="0"/>
              <a:t>for a variety of different parameters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sz="4000" dirty="0" smtClean="0"/>
              <a:t>(And be able to construct them using the bootstrap method)</a:t>
            </a:r>
            <a:r>
              <a:rPr lang="en-US" sz="2800" dirty="0" smtClean="0"/>
              <a:t>   (</a:t>
            </a:r>
            <a:r>
              <a:rPr lang="en-US" sz="2400" dirty="0" smtClean="0"/>
              <a:t>which is the same method for all parameters</a:t>
            </a:r>
            <a:r>
              <a:rPr lang="en-US" dirty="0" smtClean="0"/>
              <a:t>)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634894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07848"/>
            <a:ext cx="8534400" cy="75895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Chapter 4:  Hypothesis Tests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4686300"/>
          </a:xfrm>
        </p:spPr>
        <p:txBody>
          <a:bodyPr>
            <a:noAutofit/>
          </a:bodyPr>
          <a:lstStyle/>
          <a:p>
            <a:r>
              <a:rPr lang="en-US" sz="2800" dirty="0" smtClean="0"/>
              <a:t>Starts with stating null and alternative hypotheses</a:t>
            </a:r>
          </a:p>
          <a:p>
            <a:pPr lvl="1">
              <a:spcAft>
                <a:spcPts val="600"/>
              </a:spcAft>
            </a:pPr>
            <a:r>
              <a:rPr lang="en-US" sz="2200" dirty="0" smtClean="0"/>
              <a:t>For mean</a:t>
            </a:r>
          </a:p>
          <a:p>
            <a:pPr lvl="1">
              <a:spcAft>
                <a:spcPts val="600"/>
              </a:spcAft>
            </a:pPr>
            <a:r>
              <a:rPr lang="en-US" sz="2200" dirty="0" smtClean="0"/>
              <a:t>For proportion</a:t>
            </a:r>
          </a:p>
          <a:p>
            <a:pPr lvl="1">
              <a:spcAft>
                <a:spcPts val="600"/>
              </a:spcAft>
            </a:pPr>
            <a:r>
              <a:rPr lang="en-US" sz="2200" dirty="0" smtClean="0"/>
              <a:t>For difference in means</a:t>
            </a:r>
          </a:p>
          <a:p>
            <a:pPr lvl="1">
              <a:spcAft>
                <a:spcPts val="600"/>
              </a:spcAft>
            </a:pPr>
            <a:r>
              <a:rPr lang="en-US" sz="2200" dirty="0" smtClean="0"/>
              <a:t>For difference in proportions </a:t>
            </a:r>
          </a:p>
          <a:p>
            <a:pPr lvl="1">
              <a:spcAft>
                <a:spcPts val="600"/>
              </a:spcAft>
            </a:pPr>
            <a:r>
              <a:rPr lang="en-US" sz="2200" dirty="0" smtClean="0">
                <a:solidFill>
                  <a:schemeClr val="bg1">
                    <a:lumMod val="65000"/>
                  </a:schemeClr>
                </a:solidFill>
              </a:rPr>
              <a:t>(For correlation)</a:t>
            </a:r>
          </a:p>
          <a:p>
            <a:pPr marL="274320" lvl="1" indent="0">
              <a:spcAft>
                <a:spcPts val="600"/>
              </a:spcAft>
              <a:buNone/>
            </a:pPr>
            <a:r>
              <a:rPr lang="en-US" sz="2200" dirty="0" smtClean="0">
                <a:solidFill>
                  <a:schemeClr val="bg1">
                    <a:lumMod val="65000"/>
                  </a:schemeClr>
                </a:solidFill>
              </a:rPr>
              <a:t>        </a:t>
            </a:r>
          </a:p>
          <a:p>
            <a:r>
              <a:rPr lang="en-US" sz="2800" dirty="0" smtClean="0"/>
              <a:t>Understanding the idea behind a hypothesis test</a:t>
            </a:r>
          </a:p>
          <a:p>
            <a:pPr lvl="1">
              <a:spcAft>
                <a:spcPts val="600"/>
              </a:spcAft>
            </a:pPr>
            <a:r>
              <a:rPr lang="en-US" sz="2200" dirty="0" smtClean="0"/>
              <a:t>Using sample data to generalize a conclusion to a population</a:t>
            </a:r>
          </a:p>
          <a:p>
            <a:pPr lvl="1">
              <a:spcAft>
                <a:spcPts val="600"/>
              </a:spcAft>
            </a:pPr>
            <a:r>
              <a:rPr lang="en-US" sz="2200" dirty="0" smtClean="0"/>
              <a:t>Stick with the null unless evidence is strong for the alternative   </a:t>
            </a:r>
          </a:p>
        </p:txBody>
      </p:sp>
    </p:spTree>
    <p:extLst>
      <p:ext uri="{BB962C8B-B14F-4D97-AF65-F5344CB8AC3E}">
        <p14:creationId xmlns:p14="http://schemas.microsoft.com/office/powerpoint/2010/main" val="1111938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4.1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Introducing Hypothesis Tests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29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143000"/>
            <a:ext cx="8534400" cy="4953000"/>
          </a:xfrm>
        </p:spPr>
        <p:txBody>
          <a:bodyPr/>
          <a:lstStyle/>
          <a:p>
            <a:r>
              <a:rPr lang="en-US" dirty="0" smtClean="0"/>
              <a:t>Take a minute to write down the hypotheses for each of the following situations: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Does the proportion of people who support gun control differ between males and females?</a:t>
            </a:r>
          </a:p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Is the average hours of sleep per night for college students less than 7?  </a:t>
            </a:r>
          </a:p>
          <a:p>
            <a:pPr marL="27432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352799"/>
            <a:ext cx="693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err="1" smtClean="0">
                <a:solidFill>
                  <a:schemeClr val="accent1"/>
                </a:solidFill>
                <a:latin typeface="Segoe Print" pitchFamily="2" charset="0"/>
              </a:rPr>
              <a:t>p</a:t>
            </a:r>
            <a:r>
              <a:rPr lang="en-US" sz="1600" baseline="-25000" dirty="0" err="1">
                <a:solidFill>
                  <a:schemeClr val="accent1"/>
                </a:solidFill>
                <a:latin typeface="Segoe Print" pitchFamily="2" charset="0"/>
              </a:rPr>
              <a:t>f</a:t>
            </a:r>
            <a:r>
              <a:rPr lang="en-US" sz="1600" dirty="0" smtClean="0">
                <a:solidFill>
                  <a:schemeClr val="accent1"/>
                </a:solidFill>
                <a:latin typeface="Segoe Print" pitchFamily="2" charset="0"/>
              </a:rPr>
              <a:t>: proportion of females who support gun control</a:t>
            </a:r>
          </a:p>
          <a:p>
            <a:r>
              <a:rPr lang="en-US" sz="1600" i="1" dirty="0" smtClean="0">
                <a:solidFill>
                  <a:schemeClr val="accent1"/>
                </a:solidFill>
                <a:latin typeface="Segoe Print" pitchFamily="2" charset="0"/>
              </a:rPr>
              <a:t>p</a:t>
            </a:r>
            <a:r>
              <a:rPr lang="en-US" sz="1600" baseline="-25000" dirty="0">
                <a:solidFill>
                  <a:schemeClr val="accent1"/>
                </a:solidFill>
                <a:latin typeface="Segoe Print" pitchFamily="2" charset="0"/>
              </a:rPr>
              <a:t>m</a:t>
            </a:r>
            <a:r>
              <a:rPr lang="en-US" sz="1600" dirty="0" smtClean="0">
                <a:solidFill>
                  <a:schemeClr val="accent1"/>
                </a:solidFill>
                <a:latin typeface="Segoe Print" pitchFamily="2" charset="0"/>
              </a:rPr>
              <a:t>: proportion of males who support gun control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7400" y="3276600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accent1"/>
                </a:solidFill>
                <a:latin typeface="Segoe Print" pitchFamily="2" charset="0"/>
              </a:rPr>
              <a:t>H</a:t>
            </a:r>
            <a:r>
              <a:rPr lang="en-US" sz="2400" baseline="-25000" dirty="0" smtClean="0">
                <a:solidFill>
                  <a:schemeClr val="accent1"/>
                </a:solidFill>
                <a:latin typeface="Segoe Print" pitchFamily="2" charset="0"/>
              </a:rPr>
              <a:t>0</a:t>
            </a:r>
            <a:r>
              <a:rPr lang="en-US" sz="2400" dirty="0" smtClean="0">
                <a:solidFill>
                  <a:schemeClr val="accent1"/>
                </a:solidFill>
                <a:latin typeface="Segoe Print" pitchFamily="2" charset="0"/>
              </a:rPr>
              <a:t>: </a:t>
            </a:r>
            <a:r>
              <a:rPr lang="en-US" sz="2400" i="1" dirty="0" err="1" smtClean="0">
                <a:solidFill>
                  <a:schemeClr val="accent1"/>
                </a:solidFill>
                <a:latin typeface="Segoe Print" pitchFamily="2" charset="0"/>
              </a:rPr>
              <a:t>p</a:t>
            </a:r>
            <a:r>
              <a:rPr lang="en-US" sz="2400" baseline="-25000" dirty="0" err="1" smtClean="0">
                <a:solidFill>
                  <a:schemeClr val="accent1"/>
                </a:solidFill>
                <a:latin typeface="Segoe Print" pitchFamily="2" charset="0"/>
              </a:rPr>
              <a:t>f</a:t>
            </a:r>
            <a:r>
              <a:rPr lang="en-US" sz="2400" baseline="-25000" dirty="0" smtClean="0">
                <a:solidFill>
                  <a:schemeClr val="accent1"/>
                </a:solidFill>
                <a:latin typeface="Segoe Print" pitchFamily="2" charset="0"/>
              </a:rPr>
              <a:t> </a:t>
            </a:r>
            <a:r>
              <a:rPr lang="en-US" sz="2400" dirty="0" smtClean="0">
                <a:solidFill>
                  <a:schemeClr val="accent1"/>
                </a:solidFill>
                <a:latin typeface="Segoe Print" pitchFamily="2" charset="0"/>
              </a:rPr>
              <a:t> = </a:t>
            </a:r>
            <a:r>
              <a:rPr lang="en-US" sz="2400" i="1" dirty="0" smtClean="0">
                <a:solidFill>
                  <a:schemeClr val="accent1"/>
                </a:solidFill>
                <a:latin typeface="Segoe Print" pitchFamily="2" charset="0"/>
              </a:rPr>
              <a:t>p</a:t>
            </a:r>
            <a:r>
              <a:rPr lang="en-US" sz="2400" baseline="-25000" dirty="0" smtClean="0">
                <a:solidFill>
                  <a:schemeClr val="accent1"/>
                </a:solidFill>
                <a:latin typeface="Segoe Print" pitchFamily="2" charset="0"/>
              </a:rPr>
              <a:t>m</a:t>
            </a:r>
          </a:p>
          <a:p>
            <a:r>
              <a:rPr lang="en-US" sz="2400" i="1" dirty="0" smtClean="0">
                <a:solidFill>
                  <a:schemeClr val="accent1"/>
                </a:solidFill>
                <a:latin typeface="Segoe Print" pitchFamily="2" charset="0"/>
              </a:rPr>
              <a:t>H</a:t>
            </a:r>
            <a:r>
              <a:rPr lang="en-US" sz="2400" baseline="-25000" dirty="0" smtClean="0">
                <a:solidFill>
                  <a:schemeClr val="accent1"/>
                </a:solidFill>
                <a:latin typeface="Segoe Print" pitchFamily="2" charset="0"/>
              </a:rPr>
              <a:t>a</a:t>
            </a:r>
            <a:r>
              <a:rPr lang="en-US" sz="2400" dirty="0" smtClean="0">
                <a:solidFill>
                  <a:schemeClr val="accent1"/>
                </a:solidFill>
                <a:latin typeface="Segoe Print" pitchFamily="2" charset="0"/>
              </a:rPr>
              <a:t>: </a:t>
            </a:r>
            <a:r>
              <a:rPr lang="en-US" sz="2400" i="1" dirty="0" err="1">
                <a:solidFill>
                  <a:schemeClr val="accent1"/>
                </a:solidFill>
                <a:latin typeface="Segoe Print" pitchFamily="2" charset="0"/>
              </a:rPr>
              <a:t>p</a:t>
            </a:r>
            <a:r>
              <a:rPr lang="en-US" sz="2400" baseline="-25000" dirty="0" err="1">
                <a:solidFill>
                  <a:schemeClr val="accent1"/>
                </a:solidFill>
                <a:latin typeface="Segoe Print" pitchFamily="2" charset="0"/>
              </a:rPr>
              <a:t>f</a:t>
            </a:r>
            <a:r>
              <a:rPr lang="en-US" sz="2400" baseline="-25000" dirty="0">
                <a:solidFill>
                  <a:schemeClr val="accent1"/>
                </a:solidFill>
                <a:latin typeface="Segoe Print" pitchFamily="2" charset="0"/>
              </a:rPr>
              <a:t> </a:t>
            </a:r>
            <a:r>
              <a:rPr lang="en-US" sz="2400" dirty="0">
                <a:solidFill>
                  <a:schemeClr val="accent1"/>
                </a:solidFill>
                <a:latin typeface="Segoe Print" pitchFamily="2" charset="0"/>
              </a:rPr>
              <a:t> </a:t>
            </a:r>
            <a:r>
              <a:rPr lang="en-US" sz="2400" dirty="0" smtClean="0">
                <a:solidFill>
                  <a:schemeClr val="accent1"/>
                </a:solidFill>
                <a:latin typeface="Segoe Print" pitchFamily="2" charset="0"/>
              </a:rPr>
              <a:t>≠ </a:t>
            </a:r>
            <a:r>
              <a:rPr lang="en-US" sz="2400" i="1" dirty="0" smtClean="0">
                <a:solidFill>
                  <a:schemeClr val="accent1"/>
                </a:solidFill>
                <a:latin typeface="Segoe Print" pitchFamily="2" charset="0"/>
              </a:rPr>
              <a:t>p</a:t>
            </a:r>
            <a:r>
              <a:rPr lang="en-US" sz="2400" baseline="-25000" dirty="0" smtClean="0">
                <a:solidFill>
                  <a:schemeClr val="accent1"/>
                </a:solidFill>
                <a:latin typeface="Segoe Print" pitchFamily="2" charset="0"/>
              </a:rPr>
              <a:t>m</a:t>
            </a:r>
            <a:endParaRPr lang="en-US" sz="2400" dirty="0">
              <a:solidFill>
                <a:schemeClr val="accent1"/>
              </a:solidFill>
              <a:latin typeface="Segoe Print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5210116"/>
            <a:ext cx="6934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chemeClr val="accent1"/>
                </a:solidFill>
                <a:latin typeface="Segoe Print" pitchFamily="2" charset="0"/>
                <a:sym typeface="Symbol"/>
              </a:rPr>
              <a:t>: </a:t>
            </a:r>
            <a:r>
              <a:rPr lang="en-US" sz="1600" dirty="0" smtClean="0">
                <a:solidFill>
                  <a:schemeClr val="accent1"/>
                </a:solidFill>
                <a:latin typeface="Segoe Print" pitchFamily="2" charset="0"/>
                <a:sym typeface="Symbol"/>
              </a:rPr>
              <a:t>average hours of sleep per night for college students</a:t>
            </a:r>
            <a:endParaRPr lang="en-US" sz="1600" dirty="0" smtClean="0">
              <a:solidFill>
                <a:schemeClr val="accent1"/>
              </a:solidFill>
              <a:latin typeface="Segoe Print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48400" y="4963894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accent1"/>
                </a:solidFill>
                <a:latin typeface="Segoe Print" pitchFamily="2" charset="0"/>
              </a:rPr>
              <a:t>H</a:t>
            </a:r>
            <a:r>
              <a:rPr lang="en-US" sz="2400" baseline="-25000" dirty="0" smtClean="0">
                <a:solidFill>
                  <a:schemeClr val="accent1"/>
                </a:solidFill>
                <a:latin typeface="Segoe Print" pitchFamily="2" charset="0"/>
              </a:rPr>
              <a:t>0</a:t>
            </a:r>
            <a:r>
              <a:rPr lang="en-US" sz="2400" dirty="0" smtClean="0">
                <a:solidFill>
                  <a:schemeClr val="accent1"/>
                </a:solidFill>
                <a:latin typeface="Segoe Print" pitchFamily="2" charset="0"/>
              </a:rPr>
              <a:t>: </a:t>
            </a:r>
            <a:r>
              <a:rPr lang="en-US" sz="2400" i="1" dirty="0">
                <a:solidFill>
                  <a:schemeClr val="accent1"/>
                </a:solidFill>
                <a:latin typeface="Segoe Print" pitchFamily="2" charset="0"/>
                <a:sym typeface="Symbol"/>
              </a:rPr>
              <a:t></a:t>
            </a:r>
            <a:r>
              <a:rPr lang="en-US" sz="2400" baseline="-25000" dirty="0" smtClean="0">
                <a:solidFill>
                  <a:schemeClr val="accent1"/>
                </a:solidFill>
                <a:latin typeface="Segoe Print" pitchFamily="2" charset="0"/>
              </a:rPr>
              <a:t> </a:t>
            </a:r>
            <a:r>
              <a:rPr lang="en-US" sz="2400" dirty="0" smtClean="0">
                <a:solidFill>
                  <a:schemeClr val="accent1"/>
                </a:solidFill>
                <a:latin typeface="Segoe Print" pitchFamily="2" charset="0"/>
              </a:rPr>
              <a:t>=</a:t>
            </a:r>
            <a:r>
              <a:rPr lang="en-US" sz="2400" i="1" dirty="0" smtClean="0">
                <a:solidFill>
                  <a:schemeClr val="accent1"/>
                </a:solidFill>
                <a:latin typeface="Segoe Print" pitchFamily="2" charset="0"/>
              </a:rPr>
              <a:t>7</a:t>
            </a:r>
            <a:endParaRPr lang="en-US" sz="2400" baseline="-25000" dirty="0" smtClean="0">
              <a:solidFill>
                <a:schemeClr val="accent1"/>
              </a:solidFill>
              <a:latin typeface="Segoe Print" pitchFamily="2" charset="0"/>
            </a:endParaRPr>
          </a:p>
          <a:p>
            <a:r>
              <a:rPr lang="en-US" sz="2400" i="1" dirty="0" smtClean="0">
                <a:solidFill>
                  <a:schemeClr val="accent1"/>
                </a:solidFill>
                <a:latin typeface="Segoe Print" pitchFamily="2" charset="0"/>
              </a:rPr>
              <a:t>H</a:t>
            </a:r>
            <a:r>
              <a:rPr lang="en-US" sz="2400" baseline="-25000" dirty="0" smtClean="0">
                <a:solidFill>
                  <a:schemeClr val="accent1"/>
                </a:solidFill>
                <a:latin typeface="Segoe Print" pitchFamily="2" charset="0"/>
              </a:rPr>
              <a:t>a</a:t>
            </a:r>
            <a:r>
              <a:rPr lang="en-US" sz="2400" dirty="0" smtClean="0">
                <a:solidFill>
                  <a:schemeClr val="accent1"/>
                </a:solidFill>
                <a:latin typeface="Segoe Print" pitchFamily="2" charset="0"/>
              </a:rPr>
              <a:t>: </a:t>
            </a:r>
            <a:r>
              <a:rPr lang="en-US" sz="2400" i="1" dirty="0" smtClean="0">
                <a:solidFill>
                  <a:schemeClr val="accent1"/>
                </a:solidFill>
                <a:latin typeface="Segoe Print" pitchFamily="2" charset="0"/>
                <a:sym typeface="Symbol"/>
              </a:rPr>
              <a:t> &lt; 7 </a:t>
            </a:r>
            <a:endParaRPr lang="en-US" sz="2400" dirty="0">
              <a:solidFill>
                <a:schemeClr val="accent1"/>
              </a:solidFill>
              <a:latin typeface="Segoe Print" pitchFamily="2" charset="0"/>
            </a:endParaRPr>
          </a:p>
        </p:txBody>
      </p:sp>
      <p:pic>
        <p:nvPicPr>
          <p:cNvPr id="10" name="Picture 2" descr="http://www.school-clipart.com/school_clipart_images/pencil_touching_lead_to_paper_0515-1007-2718-0955_SMU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228600"/>
            <a:ext cx="838200" cy="818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4878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Chapter 4:  Hypothesis Tests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10600" cy="4457700"/>
          </a:xfrm>
        </p:spPr>
        <p:txBody>
          <a:bodyPr>
            <a:noAutofit/>
          </a:bodyPr>
          <a:lstStyle/>
          <a:p>
            <a:r>
              <a:rPr lang="en-US" dirty="0" smtClean="0"/>
              <a:t>Key Idea:  A p-value measures strength of evidence against the null hypothesis and in support of the alternative </a:t>
            </a:r>
            <a:r>
              <a:rPr lang="en-US" dirty="0" smtClean="0"/>
              <a:t>hypothesis</a:t>
            </a:r>
          </a:p>
          <a:p>
            <a:r>
              <a:rPr lang="en-US" dirty="0" smtClean="0"/>
              <a:t>Smaller p-values mean stronger evidence for the alternative hypothesis!!</a:t>
            </a:r>
            <a:endParaRPr lang="en-US" dirty="0" smtClean="0"/>
          </a:p>
          <a:p>
            <a:r>
              <a:rPr lang="en-US" dirty="0" smtClean="0"/>
              <a:t>Be able to state the </a:t>
            </a:r>
            <a:r>
              <a:rPr lang="en-US" dirty="0" smtClean="0"/>
              <a:t>generic conclusion (Reject or do not reject the null hypothesis) and be able to state the conclusion </a:t>
            </a:r>
            <a:r>
              <a:rPr lang="en-US" dirty="0" smtClean="0"/>
              <a:t>in context </a:t>
            </a:r>
          </a:p>
          <a:p>
            <a:r>
              <a:rPr lang="en-US" dirty="0" smtClean="0"/>
              <a:t>Can minimize many details  </a:t>
            </a:r>
          </a:p>
        </p:txBody>
      </p:sp>
    </p:spTree>
    <p:extLst>
      <p:ext uri="{BB962C8B-B14F-4D97-AF65-F5344CB8AC3E}">
        <p14:creationId xmlns:p14="http://schemas.microsoft.com/office/powerpoint/2010/main" val="1187791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StatKey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28800" y="1524000"/>
            <a:ext cx="579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www.lock5stat.com/statkey</a:t>
            </a:r>
            <a:endParaRPr 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045436"/>
            <a:ext cx="9189672" cy="4691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6019800" y="2108775"/>
            <a:ext cx="3124200" cy="2006025"/>
          </a:xfrm>
          <a:prstGeom prst="rect">
            <a:avLst/>
          </a:prstGeom>
          <a:noFill/>
          <a:ln w="381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390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762000"/>
            <a:ext cx="73914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 addition to the </a:t>
            </a:r>
            <a:r>
              <a:rPr lang="en-US" sz="2800" u="sng" dirty="0" smtClean="0"/>
              <a:t>Manual for R </a:t>
            </a:r>
            <a:r>
              <a:rPr lang="en-US" sz="2800" dirty="0" smtClean="0"/>
              <a:t>that is written specifically to accompany the text: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Free access to </a:t>
            </a:r>
            <a:r>
              <a:rPr lang="en-US" sz="2800" b="1" u="sng" dirty="0" smtClean="0"/>
              <a:t>Lock5withR</a:t>
            </a:r>
            <a:r>
              <a:rPr lang="en-US" sz="2800" dirty="0" smtClean="0"/>
              <a:t>, available at:</a:t>
            </a:r>
          </a:p>
          <a:p>
            <a:endParaRPr lang="en-US" sz="1400" dirty="0"/>
          </a:p>
          <a:p>
            <a:r>
              <a:rPr lang="en-US" sz="2800" dirty="0" smtClean="0">
                <a:hlinkClick r:id="rId3"/>
              </a:rPr>
              <a:t>https</a:t>
            </a:r>
            <a:r>
              <a:rPr lang="en-US" sz="2800" dirty="0">
                <a:hlinkClick r:id="rId3"/>
              </a:rPr>
              <a:t>://</a:t>
            </a:r>
            <a:r>
              <a:rPr lang="en-US" sz="2800" dirty="0" smtClean="0">
                <a:hlinkClick r:id="rId3"/>
              </a:rPr>
              <a:t>github.com/rpruim/Lock5withR</a:t>
            </a:r>
            <a:endParaRPr lang="en-US" sz="2800" dirty="0" smtClean="0"/>
          </a:p>
          <a:p>
            <a:endParaRPr lang="en-US" sz="1200" dirty="0"/>
          </a:p>
          <a:p>
            <a:r>
              <a:rPr lang="en-US" sz="2400" dirty="0" smtClean="0"/>
              <a:t>(Code to run every example in the text, in addition to lots of other great things.)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If interested:  weekly labs in R written for use with the text.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42800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534400" cy="75895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Chapter 4:  Hypothesis Tests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19300"/>
            <a:ext cx="8686800" cy="3086100"/>
          </a:xfrm>
        </p:spPr>
        <p:txBody>
          <a:bodyPr>
            <a:normAutofit fontScale="70000" lnSpcReduction="20000"/>
          </a:bodyPr>
          <a:lstStyle/>
          <a:p>
            <a:r>
              <a:rPr lang="en-US" sz="4600" dirty="0" smtClean="0"/>
              <a:t>At the end of this chapter, students should be able to state hypotheses, interpret a p-value, give conclusion in context </a:t>
            </a:r>
            <a:r>
              <a:rPr lang="en-US" dirty="0" smtClean="0"/>
              <a:t>(</a:t>
            </a:r>
            <a:r>
              <a:rPr lang="en-US" sz="2400" dirty="0" smtClean="0"/>
              <a:t>for a variety of different parameters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sz="4000" dirty="0" smtClean="0"/>
              <a:t>(And be able to find a p-value using the randomization  method)</a:t>
            </a:r>
            <a:r>
              <a:rPr lang="en-US" sz="2800" dirty="0" smtClean="0"/>
              <a:t>  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902619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609600"/>
            <a:ext cx="8534400" cy="17526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By this point in the course, students have all the key ideas of inference!!!!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314700"/>
            <a:ext cx="8610600" cy="17145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Take your time through Chapters 3 and 4             </a:t>
            </a:r>
          </a:p>
          <a:p>
            <a:r>
              <a:rPr lang="en-US" sz="2800" dirty="0" smtClean="0"/>
              <a:t>You can make up the time later – Chapters 5 and 6 go quickly!</a:t>
            </a:r>
          </a:p>
        </p:txBody>
      </p:sp>
    </p:spTree>
    <p:extLst>
      <p:ext uri="{BB962C8B-B14F-4D97-AF65-F5344CB8AC3E}">
        <p14:creationId xmlns:p14="http://schemas.microsoft.com/office/powerpoint/2010/main" val="1672909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612648"/>
            <a:ext cx="8534400" cy="75895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Unit B Essential Synthesis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95500"/>
            <a:ext cx="8610600" cy="2400300"/>
          </a:xfrm>
        </p:spPr>
        <p:txBody>
          <a:bodyPr>
            <a:normAutofit/>
          </a:bodyPr>
          <a:lstStyle/>
          <a:p>
            <a:r>
              <a:rPr lang="en-US" dirty="0" smtClean="0"/>
              <a:t>One day</a:t>
            </a:r>
          </a:p>
          <a:p>
            <a:r>
              <a:rPr lang="en-US" dirty="0" smtClean="0"/>
              <a:t>Flipped classroom</a:t>
            </a:r>
          </a:p>
          <a:p>
            <a:r>
              <a:rPr lang="en-US" dirty="0" smtClean="0"/>
              <a:t>Integrate ideas from Chapters 1  through 4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92372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534400" cy="75895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Chapter 5:  Normal Distribution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85900"/>
            <a:ext cx="8610600" cy="3771900"/>
          </a:xfrm>
        </p:spPr>
        <p:txBody>
          <a:bodyPr>
            <a:noAutofit/>
          </a:bodyPr>
          <a:lstStyle/>
          <a:p>
            <a:r>
              <a:rPr lang="en-US" sz="2800" dirty="0" smtClean="0"/>
              <a:t>Finding probabilities and cutoff values on a normal distribution             </a:t>
            </a:r>
          </a:p>
          <a:p>
            <a:r>
              <a:rPr lang="en-US" sz="2800" dirty="0" smtClean="0"/>
              <a:t>Using a distribution for confidence intervals: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    And hypothesis tests: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981200" y="3149025"/>
                <a:ext cx="495424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𝑆𝑎𝑚𝑝𝑙𝑒</m:t>
                      </m:r>
                      <m:r>
                        <a:rPr lang="en-US" sz="3200" b="0" i="1" smtClean="0">
                          <a:latin typeface="Cambria Math"/>
                        </a:rPr>
                        <m:t> </m:t>
                      </m:r>
                      <m:r>
                        <a:rPr lang="en-US" sz="3200" b="0" i="1" smtClean="0">
                          <a:latin typeface="Cambria Math"/>
                        </a:rPr>
                        <m:t>𝑆𝑡𝑎𝑡𝑖𝑠𝑡𝑖𝑐</m:t>
                      </m:r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±</m:t>
                      </m:r>
                      <m:sSup>
                        <m:sSupPr>
                          <m:ctrlPr>
                            <a:rPr lang="en-US" sz="32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</m:sup>
                      </m:sSup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𝑆𝐸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3149025"/>
                <a:ext cx="4954240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85800" y="4648200"/>
                <a:ext cx="7913128" cy="10275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𝑡</m:t>
                      </m:r>
                      <m:r>
                        <a:rPr lang="en-US" sz="3200" b="0" i="1" smtClean="0">
                          <a:latin typeface="Cambria Math"/>
                        </a:rPr>
                        <m:t>.</m:t>
                      </m:r>
                      <m:r>
                        <a:rPr lang="en-US" sz="3200" b="0" i="1" smtClean="0">
                          <a:latin typeface="Cambria Math"/>
                        </a:rPr>
                        <m:t>𝑠</m:t>
                      </m:r>
                      <m:r>
                        <a:rPr lang="en-US" sz="3200" b="0" i="1" smtClean="0">
                          <a:latin typeface="Cambria Math"/>
                        </a:rPr>
                        <m:t>.=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/>
                            </a:rPr>
                            <m:t>𝑆𝑎𝑚𝑝𝑙𝑒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𝑆𝑡𝑎𝑡𝑖𝑠𝑡𝑖𝑐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 −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𝑁𝑢𝑙𝑙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𝑃𝑎𝑟𝑎𝑚𝑒𝑡𝑒𝑟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/>
                            </a:rPr>
                            <m:t>𝑆𝐸</m:t>
                          </m:r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4648200"/>
                <a:ext cx="7913128" cy="102752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3424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StatKey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28800" y="1524000"/>
            <a:ext cx="579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www.lock5stat.com/statkey</a:t>
            </a:r>
            <a:endParaRPr 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6800"/>
            <a:ext cx="9189672" cy="4691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76200" y="4648199"/>
            <a:ext cx="8991600" cy="457201"/>
          </a:xfrm>
          <a:prstGeom prst="rect">
            <a:avLst/>
          </a:prstGeom>
          <a:noFill/>
          <a:ln w="381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780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534400" cy="75895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Chapter 6:  Short-cut Formulas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85900"/>
            <a:ext cx="8610600" cy="3771900"/>
          </a:xfrm>
        </p:spPr>
        <p:txBody>
          <a:bodyPr>
            <a:no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3600" dirty="0" smtClean="0"/>
              <a:t>Proportions or means first?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 smtClean="0"/>
              <a:t>One sample or two first?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 smtClean="0"/>
              <a:t>Confidence intervals or hypothesis tests first?          </a:t>
            </a:r>
            <a:r>
              <a:rPr lang="en-US" sz="2400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73686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534400" cy="75895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Chapter 6:  Short-cut Formulas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85900"/>
            <a:ext cx="8610600" cy="3771900"/>
          </a:xfrm>
        </p:spPr>
        <p:txBody>
          <a:bodyPr>
            <a:noAutofit/>
          </a:bodyPr>
          <a:lstStyle/>
          <a:p>
            <a:r>
              <a:rPr lang="en-US" sz="2800" dirty="0" smtClean="0"/>
              <a:t>Short sections can be covered in any order you want!!</a:t>
            </a:r>
          </a:p>
          <a:p>
            <a:pPr lvl="1"/>
            <a:r>
              <a:rPr lang="en-US" sz="2400" dirty="0" smtClean="0"/>
              <a:t>Proportions or means first</a:t>
            </a:r>
          </a:p>
          <a:p>
            <a:pPr lvl="1"/>
            <a:r>
              <a:rPr lang="en-US" sz="2400" dirty="0" smtClean="0"/>
              <a:t>One sample or two first</a:t>
            </a:r>
          </a:p>
          <a:p>
            <a:pPr lvl="1"/>
            <a:r>
              <a:rPr lang="en-US" sz="2400" dirty="0" smtClean="0"/>
              <a:t>Confidence intervals or hypothesis tests first            </a:t>
            </a:r>
          </a:p>
          <a:p>
            <a:r>
              <a:rPr lang="en-US" sz="2800" dirty="0" smtClean="0"/>
              <a:t>Can be covered quickly!  Mostly just lots of new SE formulas!  Do more than one section a day!!!</a:t>
            </a:r>
          </a:p>
        </p:txBody>
      </p:sp>
    </p:spTree>
    <p:extLst>
      <p:ext uri="{BB962C8B-B14F-4D97-AF65-F5344CB8AC3E}">
        <p14:creationId xmlns:p14="http://schemas.microsoft.com/office/powerpoint/2010/main" val="1193487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Chapter 6:  Short-cut Formulas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066800"/>
            <a:ext cx="7315200" cy="5257800"/>
          </a:xfrm>
        </p:spPr>
        <p:txBody>
          <a:bodyPr>
            <a:no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US" sz="2600" dirty="0" smtClean="0"/>
              <a:t>6.1:  Distribution for Proportion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600" dirty="0" smtClean="0"/>
              <a:t>6.2:   CI for Proportion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600" dirty="0" smtClean="0"/>
              <a:t>6.3:  HT for Proportion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600" dirty="0" smtClean="0"/>
              <a:t>6.4:  Distribution for Mean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600" dirty="0" smtClean="0"/>
              <a:t>6.5:  CI for Mean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600" dirty="0" smtClean="0"/>
              <a:t>6.6:  HT for Mean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600" dirty="0" smtClean="0"/>
              <a:t>6.7:  Distribution for Difference in Proportions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600" dirty="0" smtClean="0"/>
              <a:t>6.8:  CI for Difference in Proportions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600" dirty="0" smtClean="0"/>
              <a:t>6.9:  HT for Difference in Proportions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600" dirty="0" smtClean="0"/>
              <a:t>6.10: Distribution for Difference in Means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600" dirty="0" smtClean="0"/>
              <a:t>6.11: CI for Difference in Means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600" dirty="0" smtClean="0"/>
              <a:t>6.12: HT for Difference in Means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600" dirty="0" smtClean="0"/>
              <a:t>6.13:  Inference for Paired Difference in Means</a:t>
            </a:r>
          </a:p>
        </p:txBody>
      </p:sp>
    </p:spTree>
    <p:extLst>
      <p:ext uri="{BB962C8B-B14F-4D97-AF65-F5344CB8AC3E}">
        <p14:creationId xmlns:p14="http://schemas.microsoft.com/office/powerpoint/2010/main" val="4133876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42" y="685800"/>
            <a:ext cx="8807564" cy="5379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31024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StatKey</a:t>
            </a:r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4838330" y="2514600"/>
            <a:ext cx="1056443" cy="381740"/>
          </a:xfrm>
          <a:prstGeom prst="ellipse">
            <a:avLst/>
          </a:prstGeom>
          <a:noFill/>
          <a:ln w="571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648200" y="2896340"/>
            <a:ext cx="381000" cy="47901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6172201" y="1905000"/>
            <a:ext cx="2286000" cy="609600"/>
          </a:xfrm>
          <a:prstGeom prst="ellipse">
            <a:avLst/>
          </a:prstGeom>
          <a:noFill/>
          <a:ln w="571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553200" y="9144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Sample stats</a:t>
            </a:r>
            <a:endParaRPr lang="en-US" sz="2400" b="1" dirty="0">
              <a:solidFill>
                <a:srgbClr val="C0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7239000" y="1295400"/>
            <a:ext cx="304800" cy="5334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505200" y="3297794"/>
                <a:ext cx="2825902" cy="6646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𝑆𝐸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𝑠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rad>
                        </m:den>
                      </m:f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11.114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25</m:t>
                              </m:r>
                            </m:e>
                          </m:rad>
                        </m:den>
                      </m:f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=2.22</m:t>
                      </m:r>
                    </m:oMath>
                  </m:oMathPara>
                </a14:m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297794"/>
                <a:ext cx="2825902" cy="66460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7163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/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534400" cy="75895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Additional Topics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610600" cy="3124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Chi-square Tests (Chapter 7)</a:t>
            </a:r>
          </a:p>
          <a:p>
            <a:r>
              <a:rPr lang="en-US" sz="2800" dirty="0" smtClean="0"/>
              <a:t>ANOVA for difference in means (Chapter 8)</a:t>
            </a:r>
          </a:p>
          <a:p>
            <a:r>
              <a:rPr lang="en-US" sz="2800" dirty="0" smtClean="0"/>
              <a:t>Inference for simple regression (Chapter 9) and multiple regression (Chapter 10)</a:t>
            </a:r>
            <a:r>
              <a:rPr lang="en-US" sz="2400" dirty="0" smtClean="0"/>
              <a:t>            </a:t>
            </a:r>
          </a:p>
          <a:p>
            <a:r>
              <a:rPr lang="en-US" sz="2800" dirty="0" smtClean="0"/>
              <a:t>These can be done in any order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8600" y="5334000"/>
            <a:ext cx="8610600" cy="8382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0"/>
              </a:spcBef>
              <a:spcAft>
                <a:spcPts val="1800"/>
              </a:spcAft>
              <a:buClr>
                <a:schemeClr val="accent1"/>
              </a:buClr>
              <a:buSzPct val="85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70000"/>
              <a:buFont typeface="Wingdings"/>
              <a:buChar char="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0"/>
              </a:spcBef>
              <a:spcAft>
                <a:spcPts val="1800"/>
              </a:spcAft>
              <a:buClr>
                <a:schemeClr val="accent3"/>
              </a:buClr>
              <a:buSzPct val="75000"/>
              <a:buFont typeface="Wingdings 2"/>
              <a:buChar char="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0"/>
              </a:spcBef>
              <a:spcAft>
                <a:spcPts val="1800"/>
              </a:spcAft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0"/>
              </a:spcBef>
              <a:spcAft>
                <a:spcPts val="1800"/>
              </a:spcAft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(Also, probability – chapter 11 – can be omitted or covered at any point in the course)</a:t>
            </a:r>
          </a:p>
        </p:txBody>
      </p:sp>
    </p:spTree>
    <p:extLst>
      <p:ext uri="{BB962C8B-B14F-4D97-AF65-F5344CB8AC3E}">
        <p14:creationId xmlns:p14="http://schemas.microsoft.com/office/powerpoint/2010/main" val="1377219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Table of Contents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47244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5100" dirty="0" smtClean="0"/>
              <a:t>Chapter 1:  Collecting Data</a:t>
            </a:r>
          </a:p>
          <a:p>
            <a:pPr marL="0" indent="0">
              <a:buNone/>
            </a:pPr>
            <a:r>
              <a:rPr lang="en-US" sz="5100" dirty="0" smtClean="0"/>
              <a:t>Chapter 2:  Describing Data</a:t>
            </a:r>
          </a:p>
          <a:p>
            <a:pPr marL="0" indent="0">
              <a:buNone/>
            </a:pPr>
            <a:r>
              <a:rPr lang="en-US" sz="5100" dirty="0" smtClean="0"/>
              <a:t>Chapter 3:  Confidence Intervals</a:t>
            </a:r>
          </a:p>
          <a:p>
            <a:pPr marL="0" indent="0">
              <a:buNone/>
            </a:pPr>
            <a:r>
              <a:rPr lang="en-US" sz="5100" dirty="0" smtClean="0"/>
              <a:t>Chapter 4:  Hypothesis Tests</a:t>
            </a:r>
          </a:p>
          <a:p>
            <a:pPr marL="0" indent="0">
              <a:buNone/>
            </a:pPr>
            <a:r>
              <a:rPr lang="en-US" sz="5100" dirty="0" smtClean="0"/>
              <a:t>Chapter 5:  Normal Distribution</a:t>
            </a:r>
          </a:p>
          <a:p>
            <a:pPr marL="0" indent="0">
              <a:buNone/>
            </a:pPr>
            <a:r>
              <a:rPr lang="en-US" sz="5100" dirty="0" smtClean="0"/>
              <a:t>Chapter 6:  Short-Cut Formulas</a:t>
            </a:r>
          </a:p>
        </p:txBody>
      </p:sp>
    </p:spTree>
    <p:extLst>
      <p:ext uri="{BB962C8B-B14F-4D97-AF65-F5344CB8AC3E}">
        <p14:creationId xmlns:p14="http://schemas.microsoft.com/office/powerpoint/2010/main" val="285413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StatKey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28800" y="1524000"/>
            <a:ext cx="579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www.lock5stat.com/statkey</a:t>
            </a:r>
            <a:endParaRPr 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6800"/>
            <a:ext cx="9189672" cy="4691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76200" y="5181599"/>
            <a:ext cx="8991600" cy="457201"/>
          </a:xfrm>
          <a:prstGeom prst="rect">
            <a:avLst/>
          </a:prstGeom>
          <a:noFill/>
          <a:ln w="381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582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75895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Instructor Resources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066800"/>
            <a:ext cx="7239000" cy="525780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/>
              <a:t>PowerPoint slides for every section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Clicker questions for every section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Notes and suggestions for every section            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Instructor video for every section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Class worksheet(s) for every section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Class activity for every section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Videos for every example and every learning goal</a:t>
            </a:r>
          </a:p>
          <a:p>
            <a:pPr>
              <a:spcAft>
                <a:spcPts val="600"/>
              </a:spcAft>
            </a:pPr>
            <a:r>
              <a:rPr lang="en-US" sz="2400" dirty="0" err="1" smtClean="0"/>
              <a:t>WileyPLUS</a:t>
            </a:r>
            <a:r>
              <a:rPr lang="en-US" sz="2400" dirty="0" smtClean="0"/>
              <a:t> (with most content designed by us)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Software manuals for R, Minitab, Fathom, Excel, SAS, SPSS, TI calculators 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Datasets ready to import in all these formats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Test bank</a:t>
            </a:r>
          </a:p>
          <a:p>
            <a:endParaRPr lang="en-US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838200" y="2895600"/>
            <a:ext cx="5791200" cy="838200"/>
          </a:xfrm>
          <a:prstGeom prst="rect">
            <a:avLst/>
          </a:prstGeom>
          <a:noFill/>
          <a:ln w="7620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5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75895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Instructor Resources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hlinkClick r:id="rId3"/>
              </a:rPr>
              <a:t>www.wiley.com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43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67000"/>
            <a:ext cx="8534400" cy="2286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Feel free to contact me or any of the authors at any time if you have any questions or suggestions for improvement.  Thanks!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/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lock5stat.com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plock@stlawu.edu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15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Chapter 1:  Collecting Data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029200"/>
          </a:xfrm>
        </p:spPr>
        <p:txBody>
          <a:bodyPr>
            <a:normAutofit fontScale="47500" lnSpcReduction="20000"/>
          </a:bodyPr>
          <a:lstStyle/>
          <a:p>
            <a:r>
              <a:rPr lang="en-US" sz="5100" dirty="0" smtClean="0"/>
              <a:t>Why is this first?</a:t>
            </a:r>
          </a:p>
          <a:p>
            <a:pPr lvl="1"/>
            <a:r>
              <a:rPr lang="en-US" sz="3800" dirty="0" smtClean="0"/>
              <a:t>Comes first in actual analysis</a:t>
            </a:r>
          </a:p>
          <a:p>
            <a:pPr lvl="1"/>
            <a:r>
              <a:rPr lang="en-US" sz="3800" dirty="0" smtClean="0"/>
              <a:t>More interesting than histograms and mean/median!</a:t>
            </a:r>
          </a:p>
          <a:p>
            <a:r>
              <a:rPr lang="en-US" sz="5100" dirty="0" smtClean="0"/>
              <a:t>Data!</a:t>
            </a:r>
          </a:p>
          <a:p>
            <a:pPr lvl="1"/>
            <a:r>
              <a:rPr lang="en-US" sz="3800" b="1" dirty="0" smtClean="0"/>
              <a:t>Categorical </a:t>
            </a:r>
            <a:r>
              <a:rPr lang="en-US" sz="3800" b="1" dirty="0" err="1" smtClean="0"/>
              <a:t>vs</a:t>
            </a:r>
            <a:r>
              <a:rPr lang="en-US" sz="3800" b="1" dirty="0" smtClean="0"/>
              <a:t> Quantitative Variables</a:t>
            </a:r>
          </a:p>
          <a:p>
            <a:pPr lvl="1"/>
            <a:r>
              <a:rPr lang="en-US" sz="3800" b="1" dirty="0" smtClean="0"/>
              <a:t>Concept of a dataset with cases as rows and variables as columns</a:t>
            </a:r>
          </a:p>
          <a:p>
            <a:r>
              <a:rPr lang="en-US" sz="5100" dirty="0" smtClean="0"/>
              <a:t>Data Collection</a:t>
            </a:r>
          </a:p>
          <a:p>
            <a:pPr lvl="1"/>
            <a:r>
              <a:rPr lang="en-US" sz="3500" dirty="0"/>
              <a:t> </a:t>
            </a:r>
            <a:r>
              <a:rPr lang="en-US" sz="3800" dirty="0" smtClean="0"/>
              <a:t>“Random” in random sampling does not mean haphazard!</a:t>
            </a:r>
          </a:p>
          <a:p>
            <a:pPr lvl="1"/>
            <a:r>
              <a:rPr lang="en-US" sz="3800" dirty="0" smtClean="0"/>
              <a:t>And you can NOT do random!</a:t>
            </a:r>
          </a:p>
          <a:p>
            <a:pPr lvl="1"/>
            <a:r>
              <a:rPr lang="en-US" sz="3800" dirty="0"/>
              <a:t> </a:t>
            </a:r>
            <a:r>
              <a:rPr lang="en-US" sz="3800" dirty="0" smtClean="0"/>
              <a:t>Randomized experiment necessary to make conclusions about causality </a:t>
            </a:r>
            <a:endParaRPr lang="en-US" sz="3800" dirty="0" smtClean="0">
              <a:solidFill>
                <a:schemeClr val="tx2"/>
              </a:solidFill>
            </a:endParaRPr>
          </a:p>
          <a:p>
            <a:pPr lvl="1"/>
            <a:r>
              <a:rPr lang="en-US" sz="3800" dirty="0" smtClean="0"/>
              <a:t>ALWAYS think about how the data were collected before making conclusions</a:t>
            </a: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3819230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 anchor="ctr"/>
          <a:lstStyle/>
          <a:p>
            <a:r>
              <a:rPr lang="en-US" b="1" dirty="0" smtClean="0"/>
              <a:t>Context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486400"/>
          </a:xfrm>
        </p:spPr>
        <p:txBody>
          <a:bodyPr>
            <a:normAutofit fontScale="70000" lnSpcReduction="20000"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5900" dirty="0" smtClean="0">
                <a:solidFill>
                  <a:schemeClr val="tx2"/>
                </a:solidFill>
              </a:rPr>
              <a:t> </a:t>
            </a:r>
            <a:r>
              <a:rPr lang="en-US" sz="5900" dirty="0" smtClean="0"/>
              <a:t>Ann Landers column asked readers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5300" i="1" dirty="0" smtClean="0">
                <a:solidFill>
                  <a:schemeClr val="accent1"/>
                </a:solidFill>
              </a:rPr>
              <a:t>“If you had it to do over again, would you have children?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5900" dirty="0" smtClean="0"/>
              <a:t> </a:t>
            </a:r>
            <a:r>
              <a:rPr lang="en-US" sz="5900" dirty="0" smtClean="0">
                <a:solidFill>
                  <a:schemeClr val="tx2"/>
                </a:solidFill>
              </a:rPr>
              <a:t> 70% said “no” and 30% said “yes”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59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SzPct val="100000"/>
              <a:buFont typeface="Arial" pitchFamily="34" charset="0"/>
              <a:buChar char="•"/>
            </a:pPr>
            <a:r>
              <a:rPr lang="en-US" sz="5900" i="1" dirty="0" smtClean="0"/>
              <a:t> Newsday</a:t>
            </a:r>
            <a:r>
              <a:rPr lang="en-US" sz="5900" dirty="0" smtClean="0"/>
              <a:t> then conducted a random sample of all US adults: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SzPct val="100000"/>
              <a:buFont typeface="Arial" pitchFamily="34" charset="0"/>
              <a:buChar char="•"/>
            </a:pPr>
            <a:endParaRPr lang="en-US" sz="59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SzPct val="100000"/>
              <a:buFont typeface="Arial" pitchFamily="34" charset="0"/>
              <a:buChar char="•"/>
            </a:pPr>
            <a:r>
              <a:rPr lang="en-US" sz="5900" dirty="0" smtClean="0"/>
              <a:t> </a:t>
            </a:r>
            <a:r>
              <a:rPr lang="en-US" sz="5900" dirty="0" smtClean="0">
                <a:solidFill>
                  <a:srgbClr val="FF0000"/>
                </a:solidFill>
              </a:rPr>
              <a:t>9% said “no” and 91% said “yes”</a:t>
            </a:r>
          </a:p>
          <a:p>
            <a:pPr marL="0" indent="0">
              <a:spcBef>
                <a:spcPts val="0"/>
              </a:spcBef>
              <a:buNone/>
            </a:pPr>
            <a:endParaRPr lang="en-US" sz="4100" dirty="0" smtClean="0">
              <a:solidFill>
                <a:schemeClr val="tx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16386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Chapter 1:  Collecting Data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4800600"/>
          </a:xfrm>
        </p:spPr>
        <p:txBody>
          <a:bodyPr>
            <a:normAutofit fontScale="92500"/>
          </a:bodyPr>
          <a:lstStyle/>
          <a:p>
            <a:r>
              <a:rPr lang="en-US" sz="3500" dirty="0" smtClean="0"/>
              <a:t>Focus is </a:t>
            </a:r>
            <a:r>
              <a:rPr lang="en-US" sz="3500" u="sng" dirty="0" smtClean="0"/>
              <a:t>not</a:t>
            </a:r>
            <a:r>
              <a:rPr lang="en-US" sz="3500" dirty="0" smtClean="0"/>
              <a:t> on memorizing methods, but on thinking critically about how data are collected</a:t>
            </a:r>
            <a:endParaRPr lang="en-US" sz="3100" dirty="0" smtClean="0"/>
          </a:p>
          <a:p>
            <a:r>
              <a:rPr lang="en-US" sz="3500" dirty="0" smtClean="0"/>
              <a:t>Should be fun and interesting!</a:t>
            </a:r>
          </a:p>
          <a:p>
            <a:pPr marL="0" indent="0">
              <a:buNone/>
            </a:pPr>
            <a:r>
              <a:rPr lang="en-US" sz="3500" dirty="0" smtClean="0"/>
              <a:t>                (See Instructor Resources)</a:t>
            </a:r>
            <a:endParaRPr lang="en-US" sz="3100" dirty="0" smtClean="0"/>
          </a:p>
          <a:p>
            <a:r>
              <a:rPr lang="en-US" sz="3500" dirty="0" smtClean="0"/>
              <a:t>Relatively hard to assess</a:t>
            </a:r>
          </a:p>
          <a:p>
            <a:r>
              <a:rPr lang="en-US" sz="3500" dirty="0" smtClean="0"/>
              <a:t>Can give only minimal coverage to some of the details if desired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206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Chapter 2:  Describing Data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28700"/>
            <a:ext cx="8610600" cy="5448300"/>
          </a:xfrm>
        </p:spPr>
        <p:txBody>
          <a:bodyPr>
            <a:normAutofit/>
          </a:bodyPr>
          <a:lstStyle/>
          <a:p>
            <a:r>
              <a:rPr lang="en-US" dirty="0" smtClean="0"/>
              <a:t>Pretty straightforward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Outline: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/>
              <a:t>Single variables</a:t>
            </a:r>
            <a:endParaRPr lang="en-US" sz="2600" dirty="0" smtClean="0"/>
          </a:p>
          <a:p>
            <a:pPr lvl="2">
              <a:spcAft>
                <a:spcPts val="600"/>
              </a:spcAft>
            </a:pPr>
            <a:r>
              <a:rPr lang="en-US" sz="1900" dirty="0" smtClean="0"/>
              <a:t>Categorical</a:t>
            </a:r>
          </a:p>
          <a:p>
            <a:pPr lvl="2">
              <a:spcAft>
                <a:spcPts val="600"/>
              </a:spcAft>
            </a:pPr>
            <a:r>
              <a:rPr lang="en-US" sz="1900" dirty="0" smtClean="0"/>
              <a:t>Quantitative 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/>
              <a:t>Relationships between variables</a:t>
            </a:r>
          </a:p>
          <a:p>
            <a:pPr lvl="2">
              <a:spcAft>
                <a:spcPts val="600"/>
              </a:spcAft>
            </a:pPr>
            <a:r>
              <a:rPr lang="en-US" sz="1800" dirty="0" smtClean="0"/>
              <a:t>Two categorical</a:t>
            </a:r>
          </a:p>
          <a:p>
            <a:pPr lvl="2">
              <a:spcAft>
                <a:spcPts val="600"/>
              </a:spcAft>
            </a:pPr>
            <a:r>
              <a:rPr lang="en-US" sz="1800" dirty="0" smtClean="0"/>
              <a:t>One categorical and one quantitative</a:t>
            </a:r>
          </a:p>
          <a:p>
            <a:pPr lvl="2"/>
            <a:r>
              <a:rPr lang="en-US" sz="1800" dirty="0" smtClean="0"/>
              <a:t>Two quantitative</a:t>
            </a:r>
          </a:p>
          <a:p>
            <a:r>
              <a:rPr lang="en-US" dirty="0" smtClean="0"/>
              <a:t>Discuss relevant graphs and summary statistics in each case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131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152400"/>
            <a:ext cx="8534400" cy="12192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OKCupid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What age do users find most attractive?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2954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X-axis:  age of OK Cupid heterosexual females</a:t>
            </a:r>
          </a:p>
          <a:p>
            <a:r>
              <a:rPr lang="en-US" sz="2400" dirty="0" smtClean="0"/>
              <a:t>Y-axis:  average age of males they rated most attractive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133600"/>
            <a:ext cx="7467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1676400" y="2157334"/>
            <a:ext cx="5715000" cy="3581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5528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ck5">
  <a:themeElements>
    <a:clrScheme name="Lock5">
      <a:dk1>
        <a:sysClr val="windowText" lastClr="000000"/>
      </a:dk1>
      <a:lt1>
        <a:sysClr val="window" lastClr="FFFFFF"/>
      </a:lt1>
      <a:dk2>
        <a:srgbClr val="DC0000"/>
      </a:dk2>
      <a:lt2>
        <a:srgbClr val="D2D2D2"/>
      </a:lt2>
      <a:accent1>
        <a:srgbClr val="0000BF"/>
      </a:accent1>
      <a:accent2>
        <a:srgbClr val="218F21"/>
      </a:accent2>
      <a:accent3>
        <a:srgbClr val="DC0000"/>
      </a:accent3>
      <a:accent4>
        <a:srgbClr val="FFFF00"/>
      </a:accent4>
      <a:accent5>
        <a:srgbClr val="0000BF"/>
      </a:accent5>
      <a:accent6>
        <a:srgbClr val="218F21"/>
      </a:accent6>
      <a:hlink>
        <a:srgbClr val="0000FF"/>
      </a:hlink>
      <a:folHlink>
        <a:srgbClr val="0000FF"/>
      </a:folHlink>
    </a:clrScheme>
    <a:fontScheme name="Custom 1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>
        <a:noFill/>
        <a:ln>
          <a:prstDash val="soli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Lock5</Template>
  <TotalTime>2049</TotalTime>
  <Words>1728</Words>
  <Application>Microsoft Office PowerPoint</Application>
  <PresentationFormat>On-screen Show (4:3)</PresentationFormat>
  <Paragraphs>288</Paragraphs>
  <Slides>43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Lock5</vt:lpstr>
      <vt:lpstr>Using Lock5 Statistics:  Unlocking the Power of Data</vt:lpstr>
      <vt:lpstr>Instructor Resources</vt:lpstr>
      <vt:lpstr>PowerPoint Presentation</vt:lpstr>
      <vt:lpstr>Table of Contents</vt:lpstr>
      <vt:lpstr>Chapter 1:  Collecting Data</vt:lpstr>
      <vt:lpstr>Context</vt:lpstr>
      <vt:lpstr>Chapter 1:  Collecting Data</vt:lpstr>
      <vt:lpstr>Chapter 2:  Describing Data</vt:lpstr>
      <vt:lpstr>OKCupid: What age do users find most attractive?</vt:lpstr>
      <vt:lpstr>OKCupid: What age do users find most attractive?</vt:lpstr>
      <vt:lpstr>Chapter 2:  Describing Data</vt:lpstr>
      <vt:lpstr>StatKey</vt:lpstr>
      <vt:lpstr>Unit A Essential Synthesis</vt:lpstr>
      <vt:lpstr>Chapter 3:  Confidence Intervals</vt:lpstr>
      <vt:lpstr>StatKey</vt:lpstr>
      <vt:lpstr>Chapter 3:  Confidence Intervals</vt:lpstr>
      <vt:lpstr>Chapter 3:  Confidence Intervals</vt:lpstr>
      <vt:lpstr>Chapter 3:  Confidence Intervals</vt:lpstr>
      <vt:lpstr>StatKey</vt:lpstr>
      <vt:lpstr>PowerPoint Presentation</vt:lpstr>
      <vt:lpstr>PowerPoint Presentation</vt:lpstr>
      <vt:lpstr>PowerPoint Presentation</vt:lpstr>
      <vt:lpstr>PowerPoint Presentation</vt:lpstr>
      <vt:lpstr>Chapter 3:  Confidence Intervals</vt:lpstr>
      <vt:lpstr>Chapter 4:  Hypothesis Tests</vt:lpstr>
      <vt:lpstr>Introducing Hypothesis Tests</vt:lpstr>
      <vt:lpstr>Hypotheses</vt:lpstr>
      <vt:lpstr>Chapter 4:  Hypothesis Tests</vt:lpstr>
      <vt:lpstr>StatKey</vt:lpstr>
      <vt:lpstr>Chapter 4:  Hypothesis Tests</vt:lpstr>
      <vt:lpstr>By this point in the course, students have all the key ideas of inference!!!!</vt:lpstr>
      <vt:lpstr>Unit B Essential Synthesis</vt:lpstr>
      <vt:lpstr>Chapter 5:  Normal Distribution</vt:lpstr>
      <vt:lpstr>StatKey</vt:lpstr>
      <vt:lpstr>Chapter 6:  Short-cut Formulas</vt:lpstr>
      <vt:lpstr>Chapter 6:  Short-cut Formulas</vt:lpstr>
      <vt:lpstr>Chapter 6:  Short-cut Formulas</vt:lpstr>
      <vt:lpstr>StatKey</vt:lpstr>
      <vt:lpstr>Additional Topics</vt:lpstr>
      <vt:lpstr>StatKey</vt:lpstr>
      <vt:lpstr>Instructor Resources</vt:lpstr>
      <vt:lpstr>Instructor Resources</vt:lpstr>
      <vt:lpstr>Feel free to contact me or any of the authors at any time if you have any questions or suggestions for improvement.  Thanks!  lock5stat.com plock@stlawu.edu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Introducing Hypothesis Tests</dc:title>
  <dc:creator>Kari</dc:creator>
  <cp:lastModifiedBy>plock</cp:lastModifiedBy>
  <cp:revision>143</cp:revision>
  <dcterms:created xsi:type="dcterms:W3CDTF">2012-07-03T23:57:37Z</dcterms:created>
  <dcterms:modified xsi:type="dcterms:W3CDTF">2015-06-30T02:06:24Z</dcterms:modified>
</cp:coreProperties>
</file>