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theme/theme7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tags/tag1.xml" ContentType="application/vnd.openxmlformats-officedocument.presentationml.tags+xml"/>
  <Override PartName="/ppt/notesSlides/notesSlide4.xml" ContentType="application/vnd.openxmlformats-officedocument.presentationml.notesSlide+xml"/>
  <Override PartName="/ppt/tags/tag2.xml" ContentType="application/vnd.openxmlformats-officedocument.presentationml.tags+xml"/>
  <Override PartName="/ppt/notesSlides/notesSlide5.xml" ContentType="application/vnd.openxmlformats-officedocument.presentationml.notesSlide+xml"/>
  <Override PartName="/ppt/tags/tag3.xml" ContentType="application/vnd.openxmlformats-officedocument.presentationml.tags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tags/tag4.xml" ContentType="application/vnd.openxmlformats-officedocument.presentationml.tags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tags/tag5.xml" ContentType="application/vnd.openxmlformats-officedocument.presentationml.tags+xml"/>
  <Override PartName="/ppt/notesSlides/notesSlide36.xml" ContentType="application/vnd.openxmlformats-officedocument.presentationml.notesSlide+xml"/>
  <Override PartName="/ppt/tags/tag6.xml" ContentType="application/vnd.openxmlformats-officedocument.presentationml.tags+xml"/>
  <Override PartName="/ppt/notesSlides/notesSlide37.xml" ContentType="application/vnd.openxmlformats-officedocument.presentationml.notesSlide+xml"/>
  <Override PartName="/ppt/tags/tag7.xml" ContentType="application/vnd.openxmlformats-officedocument.presentationml.tags+xml"/>
  <Override PartName="/ppt/notesSlides/notesSlide38.xml" ContentType="application/vnd.openxmlformats-officedocument.presentationml.notesSlide+xml"/>
  <Override PartName="/ppt/tags/tag8.xml" ContentType="application/vnd.openxmlformats-officedocument.presentationml.tags+xml"/>
  <Override PartName="/ppt/notesSlides/notesSlide39.xml" ContentType="application/vnd.openxmlformats-officedocument.presentationml.notesSlide+xml"/>
  <Override PartName="/ppt/tags/tag9.xml" ContentType="application/vnd.openxmlformats-officedocument.presentationml.tags+xml"/>
  <Override PartName="/ppt/notesSlides/notesSlide40.xml" ContentType="application/vnd.openxmlformats-officedocument.presentationml.notesSlide+xml"/>
  <Override PartName="/ppt/tags/tag10.xml" ContentType="application/vnd.openxmlformats-officedocument.presentationml.tags+xml"/>
  <Override PartName="/ppt/notesSlides/notesSlide41.xml" ContentType="application/vnd.openxmlformats-officedocument.presentationml.notesSlide+xml"/>
  <Override PartName="/ppt/tags/tag11.xml" ContentType="application/vnd.openxmlformats-officedocument.presentationml.tags+xml"/>
  <Override PartName="/ppt/notesSlides/notesSlide42.xml" ContentType="application/vnd.openxmlformats-officedocument.presentationml.notesSlide+xml"/>
  <Override PartName="/ppt/tags/tag12.xml" ContentType="application/vnd.openxmlformats-officedocument.presentationml.tags+xml"/>
  <Override PartName="/ppt/notesSlides/notesSlide43.xml" ContentType="application/vnd.openxmlformats-officedocument.presentationml.notesSlide+xml"/>
  <Override PartName="/ppt/tags/tag13.xml" ContentType="application/vnd.openxmlformats-officedocument.presentationml.tags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tags/tag14.xml" ContentType="application/vnd.openxmlformats-officedocument.presentationml.tags+xml"/>
  <Override PartName="/ppt/notesSlides/notesSlide46.xml" ContentType="application/vnd.openxmlformats-officedocument.presentationml.notesSlide+xml"/>
  <Override PartName="/ppt/tags/tag15.xml" ContentType="application/vnd.openxmlformats-officedocument.presentationml.tags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tags/tag16.xml" ContentType="application/vnd.openxmlformats-officedocument.presentationml.tags+xml"/>
  <Override PartName="/ppt/notesSlides/notesSlide50.xml" ContentType="application/vnd.openxmlformats-officedocument.presentationml.notesSlide+xml"/>
  <Override PartName="/ppt/tags/tag17.xml" ContentType="application/vnd.openxmlformats-officedocument.presentationml.tags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tags/tag18.xml" ContentType="application/vnd.openxmlformats-officedocument.presentationml.tags+xml"/>
  <Override PartName="/ppt/notesSlides/notesSlide53.xml" ContentType="application/vnd.openxmlformats-officedocument.presentationml.notesSlide+xml"/>
  <Override PartName="/ppt/tags/tag19.xml" ContentType="application/vnd.openxmlformats-officedocument.presentationml.tags+xml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ppt/notesSlides/notesSlide56.xml" ContentType="application/vnd.openxmlformats-officedocument.presentationml.notesSlide+xml"/>
  <Override PartName="/ppt/notesSlides/notesSlide57.xml" ContentType="application/vnd.openxmlformats-officedocument.presentationml.notesSlide+xml"/>
  <Override PartName="/ppt/notesSlides/notesSlide58.xml" ContentType="application/vnd.openxmlformats-officedocument.presentationml.notesSlide+xml"/>
  <Override PartName="/ppt/notesSlides/notesSlide59.xml" ContentType="application/vnd.openxmlformats-officedocument.presentationml.notesSlide+xml"/>
  <Override PartName="/ppt/notesSlides/notesSlide6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84" r:id="rId3"/>
    <p:sldMasterId id="2147483696" r:id="rId4"/>
    <p:sldMasterId id="2147483708" r:id="rId5"/>
  </p:sldMasterIdLst>
  <p:notesMasterIdLst>
    <p:notesMasterId r:id="rId66"/>
  </p:notesMasterIdLst>
  <p:handoutMasterIdLst>
    <p:handoutMasterId r:id="rId67"/>
  </p:handoutMasterIdLst>
  <p:sldIdLst>
    <p:sldId id="256" r:id="rId6"/>
    <p:sldId id="447" r:id="rId7"/>
    <p:sldId id="407" r:id="rId8"/>
    <p:sldId id="440" r:id="rId9"/>
    <p:sldId id="441" r:id="rId10"/>
    <p:sldId id="442" r:id="rId11"/>
    <p:sldId id="376" r:id="rId12"/>
    <p:sldId id="377" r:id="rId13"/>
    <p:sldId id="408" r:id="rId14"/>
    <p:sldId id="462" r:id="rId15"/>
    <p:sldId id="449" r:id="rId16"/>
    <p:sldId id="450" r:id="rId17"/>
    <p:sldId id="415" r:id="rId18"/>
    <p:sldId id="416" r:id="rId19"/>
    <p:sldId id="417" r:id="rId20"/>
    <p:sldId id="419" r:id="rId21"/>
    <p:sldId id="420" r:id="rId22"/>
    <p:sldId id="452" r:id="rId23"/>
    <p:sldId id="334" r:id="rId24"/>
    <p:sldId id="380" r:id="rId25"/>
    <p:sldId id="453" r:id="rId26"/>
    <p:sldId id="323" r:id="rId27"/>
    <p:sldId id="454" r:id="rId28"/>
    <p:sldId id="461" r:id="rId29"/>
    <p:sldId id="422" r:id="rId30"/>
    <p:sldId id="424" r:id="rId31"/>
    <p:sldId id="423" r:id="rId32"/>
    <p:sldId id="426" r:id="rId33"/>
    <p:sldId id="399" r:id="rId34"/>
    <p:sldId id="425" r:id="rId35"/>
    <p:sldId id="428" r:id="rId36"/>
    <p:sldId id="401" r:id="rId37"/>
    <p:sldId id="433" r:id="rId38"/>
    <p:sldId id="430" r:id="rId39"/>
    <p:sldId id="337" r:id="rId40"/>
    <p:sldId id="338" r:id="rId41"/>
    <p:sldId id="373" r:id="rId42"/>
    <p:sldId id="340" r:id="rId43"/>
    <p:sldId id="368" r:id="rId44"/>
    <p:sldId id="371" r:id="rId45"/>
    <p:sldId id="372" r:id="rId46"/>
    <p:sldId id="345" r:id="rId47"/>
    <p:sldId id="443" r:id="rId48"/>
    <p:sldId id="444" r:id="rId49"/>
    <p:sldId id="446" r:id="rId50"/>
    <p:sldId id="346" r:id="rId51"/>
    <p:sldId id="347" r:id="rId52"/>
    <p:sldId id="305" r:id="rId53"/>
    <p:sldId id="386" r:id="rId54"/>
    <p:sldId id="349" r:id="rId55"/>
    <p:sldId id="352" r:id="rId56"/>
    <p:sldId id="365" r:id="rId57"/>
    <p:sldId id="353" r:id="rId58"/>
    <p:sldId id="354" r:id="rId59"/>
    <p:sldId id="402" r:id="rId60"/>
    <p:sldId id="431" r:id="rId61"/>
    <p:sldId id="437" r:id="rId62"/>
    <p:sldId id="436" r:id="rId63"/>
    <p:sldId id="434" r:id="rId64"/>
    <p:sldId id="403" r:id="rId65"/>
  </p:sldIdLst>
  <p:sldSz cx="9144000" cy="6858000" type="screen4x3"/>
  <p:notesSz cx="6858000" cy="9313863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514" autoAdjust="0"/>
  </p:normalViewPr>
  <p:slideViewPr>
    <p:cSldViewPr snapToGrid="0">
      <p:cViewPr varScale="1">
        <p:scale>
          <a:sx n="70" d="100"/>
          <a:sy n="70" d="100"/>
        </p:scale>
        <p:origin x="-828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9" Type="http://schemas.openxmlformats.org/officeDocument/2006/relationships/slide" Target="slides/slide34.xml"/><Relationship Id="rId21" Type="http://schemas.openxmlformats.org/officeDocument/2006/relationships/slide" Target="slides/slide16.xml"/><Relationship Id="rId34" Type="http://schemas.openxmlformats.org/officeDocument/2006/relationships/slide" Target="slides/slide29.xml"/><Relationship Id="rId42" Type="http://schemas.openxmlformats.org/officeDocument/2006/relationships/slide" Target="slides/slide37.xml"/><Relationship Id="rId47" Type="http://schemas.openxmlformats.org/officeDocument/2006/relationships/slide" Target="slides/slide42.xml"/><Relationship Id="rId50" Type="http://schemas.openxmlformats.org/officeDocument/2006/relationships/slide" Target="slides/slide45.xml"/><Relationship Id="rId55" Type="http://schemas.openxmlformats.org/officeDocument/2006/relationships/slide" Target="slides/slide50.xml"/><Relationship Id="rId63" Type="http://schemas.openxmlformats.org/officeDocument/2006/relationships/slide" Target="slides/slide58.xml"/><Relationship Id="rId68" Type="http://schemas.openxmlformats.org/officeDocument/2006/relationships/presProps" Target="presProps.xml"/><Relationship Id="rId7" Type="http://schemas.openxmlformats.org/officeDocument/2006/relationships/slide" Target="slides/slide2.xml"/><Relationship Id="rId71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9" Type="http://schemas.openxmlformats.org/officeDocument/2006/relationships/slide" Target="slides/slide24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slide" Target="slides/slide27.xml"/><Relationship Id="rId37" Type="http://schemas.openxmlformats.org/officeDocument/2006/relationships/slide" Target="slides/slide32.xml"/><Relationship Id="rId40" Type="http://schemas.openxmlformats.org/officeDocument/2006/relationships/slide" Target="slides/slide35.xml"/><Relationship Id="rId45" Type="http://schemas.openxmlformats.org/officeDocument/2006/relationships/slide" Target="slides/slide40.xml"/><Relationship Id="rId53" Type="http://schemas.openxmlformats.org/officeDocument/2006/relationships/slide" Target="slides/slide48.xml"/><Relationship Id="rId58" Type="http://schemas.openxmlformats.org/officeDocument/2006/relationships/slide" Target="slides/slide53.xml"/><Relationship Id="rId66" Type="http://schemas.openxmlformats.org/officeDocument/2006/relationships/notesMaster" Target="notesMasters/notesMaster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slide" Target="slides/slide31.xml"/><Relationship Id="rId49" Type="http://schemas.openxmlformats.org/officeDocument/2006/relationships/slide" Target="slides/slide44.xml"/><Relationship Id="rId57" Type="http://schemas.openxmlformats.org/officeDocument/2006/relationships/slide" Target="slides/slide52.xml"/><Relationship Id="rId61" Type="http://schemas.openxmlformats.org/officeDocument/2006/relationships/slide" Target="slides/slide56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slide" Target="slides/slide26.xml"/><Relationship Id="rId44" Type="http://schemas.openxmlformats.org/officeDocument/2006/relationships/slide" Target="slides/slide39.xml"/><Relationship Id="rId52" Type="http://schemas.openxmlformats.org/officeDocument/2006/relationships/slide" Target="slides/slide47.xml"/><Relationship Id="rId60" Type="http://schemas.openxmlformats.org/officeDocument/2006/relationships/slide" Target="slides/slide55.xml"/><Relationship Id="rId65" Type="http://schemas.openxmlformats.org/officeDocument/2006/relationships/slide" Target="slides/slide60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slide" Target="slides/slide30.xml"/><Relationship Id="rId43" Type="http://schemas.openxmlformats.org/officeDocument/2006/relationships/slide" Target="slides/slide38.xml"/><Relationship Id="rId48" Type="http://schemas.openxmlformats.org/officeDocument/2006/relationships/slide" Target="slides/slide43.xml"/><Relationship Id="rId56" Type="http://schemas.openxmlformats.org/officeDocument/2006/relationships/slide" Target="slides/slide51.xml"/><Relationship Id="rId64" Type="http://schemas.openxmlformats.org/officeDocument/2006/relationships/slide" Target="slides/slide59.xml"/><Relationship Id="rId69" Type="http://schemas.openxmlformats.org/officeDocument/2006/relationships/viewProps" Target="viewProps.xml"/><Relationship Id="rId8" Type="http://schemas.openxmlformats.org/officeDocument/2006/relationships/slide" Target="slides/slide3.xml"/><Relationship Id="rId51" Type="http://schemas.openxmlformats.org/officeDocument/2006/relationships/slide" Target="slides/slide46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slide" Target="slides/slide28.xml"/><Relationship Id="rId38" Type="http://schemas.openxmlformats.org/officeDocument/2006/relationships/slide" Target="slides/slide33.xml"/><Relationship Id="rId46" Type="http://schemas.openxmlformats.org/officeDocument/2006/relationships/slide" Target="slides/slide41.xml"/><Relationship Id="rId59" Type="http://schemas.openxmlformats.org/officeDocument/2006/relationships/slide" Target="slides/slide54.xml"/><Relationship Id="rId67" Type="http://schemas.openxmlformats.org/officeDocument/2006/relationships/handoutMaster" Target="handoutMasters/handoutMaster1.xml"/><Relationship Id="rId20" Type="http://schemas.openxmlformats.org/officeDocument/2006/relationships/slide" Target="slides/slide15.xml"/><Relationship Id="rId41" Type="http://schemas.openxmlformats.org/officeDocument/2006/relationships/slide" Target="slides/slide36.xml"/><Relationship Id="rId54" Type="http://schemas.openxmlformats.org/officeDocument/2006/relationships/slide" Target="slides/slide49.xml"/><Relationship Id="rId62" Type="http://schemas.openxmlformats.org/officeDocument/2006/relationships/slide" Target="slides/slide57.xml"/><Relationship Id="rId70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45.wmf"/><Relationship Id="rId2" Type="http://schemas.openxmlformats.org/officeDocument/2006/relationships/image" Target="../media/image44.wmf"/><Relationship Id="rId1" Type="http://schemas.openxmlformats.org/officeDocument/2006/relationships/image" Target="../media/image43.w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45.wmf"/><Relationship Id="rId2" Type="http://schemas.openxmlformats.org/officeDocument/2006/relationships/image" Target="../media/image44.wmf"/><Relationship Id="rId1" Type="http://schemas.openxmlformats.org/officeDocument/2006/relationships/image" Target="../media/image43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6569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6569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46553"/>
            <a:ext cx="2971800" cy="46569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846553"/>
            <a:ext cx="2971800" cy="46569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7682825-CB27-4439-B919-408EBC76C20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2544961"/>
      </p:ext>
    </p:extLst>
  </p:cSld>
  <p:clrMap bg1="lt1" tx1="dk1" bg2="lt2" tx2="dk2" accent1="accent1" accent2="accent2" accent3="accent3" accent4="accent4" accent5="accent5" accent6="accent6" hlink="hlink" folHlink="folHlink"/>
  <p:hf hdr="0" ftr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6569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6569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01725" y="698500"/>
            <a:ext cx="4654550" cy="34925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24085"/>
            <a:ext cx="5486400" cy="41912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46553"/>
            <a:ext cx="2971800" cy="46569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846553"/>
            <a:ext cx="2971800" cy="46569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A1F48E1-058B-4963-8D55-C60E043110E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9899862"/>
      </p:ext>
    </p:extLst>
  </p:cSld>
  <p:clrMap bg1="lt1" tx1="dk1" bg2="lt2" tx2="dk2" accent1="accent1" accent2="accent2" accent3="accent3" accent4="accent4" accent5="accent5" accent6="accent6" hlink="hlink" folHlink="folHlink"/>
  <p:hf hdr="0" ftr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A1F48E1-058B-4963-8D55-C60E043110E3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876014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A1F48E1-058B-4963-8D55-C60E043110E3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010503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A1F48E1-058B-4963-8D55-C60E043110E3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028968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A1F48E1-058B-4963-8D55-C60E043110E3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036611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Patti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A1F48E1-058B-4963-8D55-C60E043110E3}" type="slidenum">
              <a:rPr lang="en-US" smtClean="0"/>
              <a:pPr/>
              <a:t>13</a:t>
            </a:fld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Patti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A1F48E1-058B-4963-8D55-C60E043110E3}" type="slidenum">
              <a:rPr lang="en-US" smtClean="0"/>
              <a:pPr/>
              <a:t>14</a:t>
            </a:fld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Patti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A1F48E1-058B-4963-8D55-C60E043110E3}" type="slidenum">
              <a:rPr lang="en-US" smtClean="0"/>
              <a:pPr/>
              <a:t>15</a:t>
            </a:fld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Patti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A1F48E1-058B-4963-8D55-C60E043110E3}" type="slidenum">
              <a:rPr lang="en-US" smtClean="0"/>
              <a:pPr/>
              <a:t>16</a:t>
            </a:fld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Patti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A1F48E1-058B-4963-8D55-C60E043110E3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365945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A1F48E1-058B-4963-8D55-C60E043110E3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3660795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2767DD-3043-43C0-8F7B-926248449BDE}" type="slidenum">
              <a:rPr lang="en-US" smtClean="0"/>
              <a:pPr/>
              <a:t>19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A1F48E1-058B-4963-8D55-C60E043110E3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5458197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A1F48E1-058B-4963-8D55-C60E043110E3}" type="slidenum">
              <a:rPr lang="en-US" smtClean="0"/>
              <a:pPr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7423086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Robin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A1F48E1-058B-4963-8D55-C60E043110E3}" type="slidenum">
              <a:rPr lang="en-US" smtClean="0"/>
              <a:pPr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8446926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Patti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A1F48E1-058B-4963-8D55-C60E043110E3}" type="slidenum">
              <a:rPr lang="en-US" smtClean="0"/>
              <a:pPr/>
              <a:t>22</a:t>
            </a:fld>
            <a:endParaRPr 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A1F48E1-058B-4963-8D55-C60E043110E3}" type="slidenum">
              <a:rPr lang="en-US" smtClean="0"/>
              <a:pPr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9832699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A1F48E1-058B-4963-8D55-C60E043110E3}" type="slidenum">
              <a:rPr lang="en-US" smtClean="0"/>
              <a:pPr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8638084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A1F48E1-058B-4963-8D55-C60E043110E3}" type="slidenum">
              <a:rPr lang="en-US" smtClean="0"/>
              <a:pPr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6610738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A1F48E1-058B-4963-8D55-C60E043110E3}" type="slidenum">
              <a:rPr lang="en-US" smtClean="0"/>
              <a:pPr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8638084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err="1" smtClean="0"/>
              <a:t>Rups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A1F48E1-058B-4963-8D55-C60E043110E3}" type="slidenum">
              <a:rPr lang="en-US" smtClean="0"/>
              <a:pPr/>
              <a:t>27</a:t>
            </a:fld>
            <a:endParaRPr lang="en-US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A1F48E1-058B-4963-8D55-C60E043110E3}" type="slidenum">
              <a:rPr lang="en-US" smtClean="0"/>
              <a:pPr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1578887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A1F48E1-058B-4963-8D55-C60E043110E3}" type="slidenum">
              <a:rPr lang="en-US" smtClean="0"/>
              <a:pPr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726965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A1F48E1-058B-4963-8D55-C60E043110E3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7954234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A1F48E1-058B-4963-8D55-C60E043110E3}" type="slidenum">
              <a:rPr lang="en-US" smtClean="0"/>
              <a:pPr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6373834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A1F48E1-058B-4963-8D55-C60E043110E3}" type="slidenum">
              <a:rPr lang="en-US" smtClean="0"/>
              <a:pPr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2221740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A1F48E1-058B-4963-8D55-C60E043110E3}" type="slidenum">
              <a:rPr lang="en-US" smtClean="0"/>
              <a:pPr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846857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DE167E-73CD-4936-B62B-B3686EEFA643}" type="slidenum">
              <a:rPr lang="en-US" smtClean="0"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7773057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A1F48E1-058B-4963-8D55-C60E043110E3}" type="slidenum">
              <a:rPr lang="en-US" smtClean="0"/>
              <a:pPr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0105039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A1F48E1-058B-4963-8D55-C60E043110E3}" type="slidenum">
              <a:rPr lang="en-US" smtClean="0"/>
              <a:pPr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140905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A1F48E1-058B-4963-8D55-C60E043110E3}" type="slidenum">
              <a:rPr lang="en-US" smtClean="0"/>
              <a:pPr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7295334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A1F48E1-058B-4963-8D55-C60E043110E3}" type="slidenum">
              <a:rPr lang="en-US" smtClean="0"/>
              <a:pPr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9904933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2767DD-3043-43C0-8F7B-926248449BDE}" type="slidenum">
              <a:rPr lang="en-US" smtClean="0"/>
              <a:pPr/>
              <a:t>38</a:t>
            </a:fld>
            <a:endParaRPr lang="en-US"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A1F48E1-058B-4963-8D55-C60E043110E3}" type="slidenum">
              <a:rPr lang="en-US" smtClean="0"/>
              <a:pPr/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750317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A1F48E1-058B-4963-8D55-C60E043110E3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9514481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A1F48E1-058B-4963-8D55-C60E043110E3}" type="slidenum">
              <a:rPr lang="en-US" smtClean="0"/>
              <a:pPr/>
              <a:t>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2370651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A1F48E1-058B-4963-8D55-C60E043110E3}" type="slidenum">
              <a:rPr lang="en-US" smtClean="0"/>
              <a:pPr/>
              <a:t>41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5019946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2767DD-3043-43C0-8F7B-926248449BDE}" type="slidenum">
              <a:rPr lang="en-US" smtClean="0"/>
              <a:pPr/>
              <a:t>42</a:t>
            </a:fld>
            <a:endParaRPr lang="en-US"/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2767DD-3043-43C0-8F7B-926248449BDE}" type="slidenum">
              <a:rPr lang="en-US" smtClean="0"/>
              <a:pPr/>
              <a:t>43</a:t>
            </a:fld>
            <a:endParaRPr lang="en-US"/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2767DD-3043-43C0-8F7B-926248449BDE}" type="slidenum">
              <a:rPr lang="en-US" smtClean="0"/>
              <a:pPr/>
              <a:t>44</a:t>
            </a:fld>
            <a:endParaRPr lang="en-US"/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A1F48E1-058B-4963-8D55-C60E043110E3}" type="slidenum">
              <a:rPr lang="en-US" smtClean="0"/>
              <a:pPr/>
              <a:t>45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042337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2767DD-3043-43C0-8F7B-926248449BDE}" type="slidenum">
              <a:rPr lang="en-US" smtClean="0"/>
              <a:pPr/>
              <a:t>46</a:t>
            </a:fld>
            <a:endParaRPr lang="en-US"/>
          </a:p>
        </p:txBody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A1F48E1-058B-4963-8D55-C60E043110E3}" type="slidenum">
              <a:rPr lang="en-US" smtClean="0"/>
              <a:pPr/>
              <a:t>47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9226663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A1F48E1-058B-4963-8D55-C60E043110E3}" type="slidenum">
              <a:rPr lang="en-US" smtClean="0"/>
              <a:pPr/>
              <a:t>48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481023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A1F48E1-058B-4963-8D55-C60E043110E3}" type="slidenum">
              <a:rPr lang="en-US" smtClean="0"/>
              <a:pPr/>
              <a:t>49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579776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A1F48E1-058B-4963-8D55-C60E043110E3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9514481"/>
      </p:ext>
    </p:extLst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A1F48E1-058B-4963-8D55-C60E043110E3}" type="slidenum">
              <a:rPr lang="en-US" smtClean="0"/>
              <a:pPr/>
              <a:t>50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5536987"/>
      </p:ext>
    </p:extLst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A1F48E1-058B-4963-8D55-C60E043110E3}" type="slidenum">
              <a:rPr lang="en-US" smtClean="0"/>
              <a:pPr/>
              <a:t>51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1143357"/>
      </p:ext>
    </p:extLst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91391D-4B24-47A1-8641-5FCA102F2021}" type="slidenum">
              <a:rPr lang="en-US" smtClean="0"/>
              <a:pPr/>
              <a:t>52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6466139"/>
      </p:ext>
    </p:extLst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2767DD-3043-43C0-8F7B-926248449BDE}" type="slidenum">
              <a:rPr lang="en-US" smtClean="0"/>
              <a:pPr/>
              <a:t>53</a:t>
            </a:fld>
            <a:endParaRPr lang="en-US"/>
          </a:p>
        </p:txBody>
      </p:sp>
    </p:spTree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A1F48E1-058B-4963-8D55-C60E043110E3}" type="slidenum">
              <a:rPr lang="en-US" smtClean="0"/>
              <a:pPr/>
              <a:t>54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9088886"/>
      </p:ext>
    </p:extLst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A1F48E1-058B-4963-8D55-C60E043110E3}" type="slidenum">
              <a:rPr lang="en-US" smtClean="0"/>
              <a:pPr/>
              <a:t>55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9921850"/>
      </p:ext>
    </p:extLst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A1F48E1-058B-4963-8D55-C60E043110E3}" type="slidenum">
              <a:rPr lang="en-US" smtClean="0"/>
              <a:pPr/>
              <a:t>56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1594885"/>
      </p:ext>
    </p:extLst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A1F48E1-058B-4963-8D55-C60E043110E3}" type="slidenum">
              <a:rPr lang="en-US" smtClean="0"/>
              <a:pPr/>
              <a:t>57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1558060"/>
      </p:ext>
    </p:extLst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A1F48E1-058B-4963-8D55-C60E043110E3}" type="slidenum">
              <a:rPr lang="en-US" smtClean="0"/>
              <a:pPr/>
              <a:t>58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0613903"/>
      </p:ext>
    </p:extLst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DE167E-73CD-4936-B62B-B3686EEFA643}" type="slidenum">
              <a:rPr lang="en-US" smtClean="0"/>
              <a:t>59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347792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A1F48E1-058B-4963-8D55-C60E043110E3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9514481"/>
      </p:ext>
    </p:extLst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A1F48E1-058B-4963-8D55-C60E043110E3}" type="slidenum">
              <a:rPr lang="en-US" smtClean="0"/>
              <a:pPr/>
              <a:t>60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885355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A1F48E1-058B-4963-8D55-C60E043110E3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360940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A1F48E1-058B-4963-8D55-C60E043110E3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146547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err="1" smtClean="0"/>
              <a:t>Bozz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A1F48E1-058B-4963-8D55-C60E043110E3}" type="slidenum">
              <a:rPr lang="en-US" smtClean="0"/>
              <a:pPr/>
              <a:t>9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B648FE-2D5A-45AB-95EB-9243473478A6}" type="datetimeFigureOut">
              <a:rPr lang="en-US" smtClean="0"/>
              <a:pPr/>
              <a:t>6/29/2015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E9D69-0360-4691-8F93-E287426D228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B648FE-2D5A-45AB-95EB-9243473478A6}" type="datetimeFigureOut">
              <a:rPr lang="en-US" smtClean="0"/>
              <a:pPr/>
              <a:t>6/29/2015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E9D69-0360-4691-8F93-E287426D228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B648FE-2D5A-45AB-95EB-9243473478A6}" type="datetimeFigureOut">
              <a:rPr lang="en-US" smtClean="0"/>
              <a:pPr/>
              <a:t>6/29/2015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E9D69-0360-4691-8F93-E287426D228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418596" y="434162"/>
            <a:ext cx="8306809" cy="3108960"/>
          </a:xfrm>
          <a:prstGeom prst="roundRect">
            <a:avLst>
              <a:gd name="adj" fmla="val 4578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Title 4"/>
          <p:cNvSpPr>
            <a:spLocks noGrp="1"/>
          </p:cNvSpPr>
          <p:nvPr>
            <p:ph type="ctrTitle"/>
          </p:nvPr>
        </p:nvSpPr>
        <p:spPr>
          <a:xfrm>
            <a:off x="722376" y="1820206"/>
            <a:ext cx="7772400" cy="1828800"/>
          </a:xfrm>
        </p:spPr>
        <p:txBody>
          <a:bodyPr lIns="45720" rIns="45720" bIns="45720"/>
          <a:lstStyle>
            <a:lvl1pPr algn="r">
              <a:defRPr sz="4500" b="1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0" name="Subtitle 19"/>
          <p:cNvSpPr>
            <a:spLocks noGrp="1"/>
          </p:cNvSpPr>
          <p:nvPr>
            <p:ph type="subTitle" idx="1"/>
          </p:nvPr>
        </p:nvSpPr>
        <p:spPr>
          <a:xfrm>
            <a:off x="722376" y="3685032"/>
            <a:ext cx="7772400" cy="914400"/>
          </a:xfrm>
        </p:spPr>
        <p:txBody>
          <a:bodyPr lIns="182880" tIns="0"/>
          <a:lstStyle>
            <a:lvl1pPr marL="36576" indent="0" algn="r">
              <a:spcBef>
                <a:spcPts val="0"/>
              </a:spcBef>
              <a:buNone/>
              <a:defRPr sz="2000">
                <a:solidFill>
                  <a:schemeClr val="bg2">
                    <a:shade val="2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19" name="Date Placeholder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BD8E57A-21E3-4D09-AF4A-A65DF18883C1}" type="datetimeFigureOut">
              <a:rPr lang="en-US" smtClean="0">
                <a:solidFill>
                  <a:srgbClr val="D2D2D2">
                    <a:shade val="50000"/>
                  </a:srgbClr>
                </a:solidFill>
              </a:rPr>
              <a:pPr/>
              <a:t>6/29/2015</a:t>
            </a:fld>
            <a:endParaRPr lang="en-US">
              <a:solidFill>
                <a:srgbClr val="D2D2D2">
                  <a:shade val="50000"/>
                </a:srgb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>
              <a:solidFill>
                <a:srgbClr val="D2D2D2">
                  <a:shade val="50000"/>
                </a:srgbClr>
              </a:solidFill>
            </a:endParaRPr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F1C43B7-169A-4621-88D8-89B0600D35F3}" type="slidenum">
              <a:rPr lang="en-US" smtClean="0">
                <a:solidFill>
                  <a:srgbClr val="D2D2D2">
                    <a:shade val="50000"/>
                  </a:srgbClr>
                </a:solidFill>
              </a:rPr>
              <a:pPr/>
              <a:t>‹#›</a:t>
            </a:fld>
            <a:endParaRPr lang="en-US">
              <a:solidFill>
                <a:srgbClr val="D2D2D2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422131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4187952"/>
          </a:xfrm>
        </p:spPr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BD8E57A-21E3-4D09-AF4A-A65DF18883C1}" type="datetimeFigureOut">
              <a:rPr lang="en-US" smtClean="0">
                <a:solidFill>
                  <a:srgbClr val="D2D2D2">
                    <a:shade val="50000"/>
                  </a:srgbClr>
                </a:solidFill>
              </a:rPr>
              <a:pPr/>
              <a:t>6/29/2015</a:t>
            </a:fld>
            <a:endParaRPr lang="en-US">
              <a:solidFill>
                <a:srgbClr val="D2D2D2">
                  <a:shade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>
              <a:solidFill>
                <a:srgbClr val="D2D2D2">
                  <a:shade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F1C43B7-169A-4621-88D8-89B0600D35F3}" type="slidenum">
              <a:rPr lang="en-US" smtClean="0">
                <a:solidFill>
                  <a:srgbClr val="D2D2D2">
                    <a:shade val="50000"/>
                  </a:srgbClr>
                </a:solidFill>
              </a:rPr>
              <a:pPr/>
              <a:t>‹#›</a:t>
            </a:fld>
            <a:endParaRPr lang="en-US">
              <a:solidFill>
                <a:srgbClr val="D2D2D2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560545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418596" y="434162"/>
            <a:ext cx="8306809" cy="4341329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8344" y="4928616"/>
            <a:ext cx="8183880" cy="676656"/>
          </a:xfrm>
        </p:spPr>
        <p:txBody>
          <a:bodyPr lIns="91440" bIns="0" anchor="b"/>
          <a:lstStyle>
            <a:lvl1pPr algn="l">
              <a:buNone/>
              <a:defRPr sz="3600" b="0" cap="none" baseline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8344" y="5624484"/>
            <a:ext cx="8183880" cy="420624"/>
          </a:xfrm>
        </p:spPr>
        <p:txBody>
          <a:bodyPr lIns="118872" tIns="0" anchor="t"/>
          <a:lstStyle>
            <a:lvl1pPr marL="0" marR="36576" indent="0" algn="l"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accent1">
                    <a:shade val="50000"/>
                    <a:satMod val="110000"/>
                  </a:schemeClr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BD8E57A-21E3-4D09-AF4A-A65DF18883C1}" type="datetimeFigureOut">
              <a:rPr lang="en-US" smtClean="0">
                <a:solidFill>
                  <a:srgbClr val="D2D2D2">
                    <a:shade val="50000"/>
                  </a:srgbClr>
                </a:solidFill>
              </a:rPr>
              <a:pPr/>
              <a:t>6/29/2015</a:t>
            </a:fld>
            <a:endParaRPr lang="en-US">
              <a:solidFill>
                <a:srgbClr val="D2D2D2">
                  <a:shade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>
              <a:solidFill>
                <a:srgbClr val="D2D2D2">
                  <a:shade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F1C43B7-169A-4621-88D8-89B0600D35F3}" type="slidenum">
              <a:rPr lang="en-US" smtClean="0">
                <a:solidFill>
                  <a:srgbClr val="D2D2D2">
                    <a:shade val="50000"/>
                  </a:srgbClr>
                </a:solidFill>
              </a:rPr>
              <a:pPr/>
              <a:t>‹#›</a:t>
            </a:fld>
            <a:endParaRPr lang="en-US">
              <a:solidFill>
                <a:srgbClr val="D2D2D2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655073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14352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55360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BD8E57A-21E3-4D09-AF4A-A65DF18883C1}" type="datetimeFigureOut">
              <a:rPr lang="en-US" smtClean="0">
                <a:solidFill>
                  <a:srgbClr val="D2D2D2">
                    <a:shade val="50000"/>
                  </a:srgbClr>
                </a:solidFill>
              </a:rPr>
              <a:pPr/>
              <a:t>6/29/2015</a:t>
            </a:fld>
            <a:endParaRPr lang="en-US">
              <a:solidFill>
                <a:srgbClr val="D2D2D2">
                  <a:shade val="5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>
              <a:solidFill>
                <a:srgbClr val="D2D2D2">
                  <a:shade val="5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F1C43B7-169A-4621-88D8-89B0600D35F3}" type="slidenum">
              <a:rPr lang="en-US" smtClean="0">
                <a:solidFill>
                  <a:srgbClr val="D2D2D2">
                    <a:shade val="50000"/>
                  </a:srgbClr>
                </a:solidFill>
              </a:rPr>
              <a:pPr/>
              <a:t>‹#›</a:t>
            </a:fld>
            <a:endParaRPr lang="en-US">
              <a:solidFill>
                <a:srgbClr val="D2D2D2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942059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 anchor="b"/>
          <a:lstStyle>
            <a:lvl1pPr>
              <a:defRPr b="1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7224" y="579438"/>
            <a:ext cx="3931920" cy="792162"/>
          </a:xfrm>
        </p:spPr>
        <p:txBody>
          <a:bodyPr lIns="146304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52169" y="579438"/>
            <a:ext cx="3931920" cy="792162"/>
          </a:xfrm>
        </p:spPr>
        <p:txBody>
          <a:bodyPr lIns="137160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607224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52169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BD8E57A-21E3-4D09-AF4A-A65DF18883C1}" type="datetimeFigureOut">
              <a:rPr lang="en-US" smtClean="0">
                <a:solidFill>
                  <a:srgbClr val="D2D2D2">
                    <a:shade val="50000"/>
                  </a:srgbClr>
                </a:solidFill>
              </a:rPr>
              <a:pPr/>
              <a:t>6/29/2015</a:t>
            </a:fld>
            <a:endParaRPr lang="en-US">
              <a:solidFill>
                <a:srgbClr val="D2D2D2">
                  <a:shade val="50000"/>
                </a:srgb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>
              <a:solidFill>
                <a:srgbClr val="D2D2D2">
                  <a:shade val="50000"/>
                </a:srgb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F1C43B7-169A-4621-88D8-89B0600D35F3}" type="slidenum">
              <a:rPr lang="en-US" smtClean="0">
                <a:solidFill>
                  <a:srgbClr val="D2D2D2">
                    <a:shade val="50000"/>
                  </a:srgbClr>
                </a:solidFill>
              </a:rPr>
              <a:pPr/>
              <a:t>‹#›</a:t>
            </a:fld>
            <a:endParaRPr lang="en-US">
              <a:solidFill>
                <a:srgbClr val="D2D2D2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178963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BD8E57A-21E3-4D09-AF4A-A65DF18883C1}" type="datetimeFigureOut">
              <a:rPr lang="en-US" smtClean="0">
                <a:solidFill>
                  <a:srgbClr val="D2D2D2">
                    <a:shade val="50000"/>
                  </a:srgbClr>
                </a:solidFill>
              </a:rPr>
              <a:pPr/>
              <a:t>6/29/2015</a:t>
            </a:fld>
            <a:endParaRPr lang="en-US">
              <a:solidFill>
                <a:srgbClr val="D2D2D2">
                  <a:shade val="50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>
              <a:solidFill>
                <a:srgbClr val="D2D2D2">
                  <a:shade val="50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F1C43B7-169A-4621-88D8-89B0600D35F3}" type="slidenum">
              <a:rPr lang="en-US" smtClean="0">
                <a:solidFill>
                  <a:srgbClr val="D2D2D2">
                    <a:shade val="50000"/>
                  </a:srgbClr>
                </a:solidFill>
              </a:rPr>
              <a:pPr/>
              <a:t>‹#›</a:t>
            </a:fld>
            <a:endParaRPr lang="en-US">
              <a:solidFill>
                <a:srgbClr val="D2D2D2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29495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BD8E57A-21E3-4D09-AF4A-A65DF18883C1}" type="datetimeFigureOut">
              <a:rPr lang="en-US" smtClean="0">
                <a:solidFill>
                  <a:srgbClr val="D2D2D2">
                    <a:shade val="50000"/>
                  </a:srgbClr>
                </a:solidFill>
              </a:rPr>
              <a:pPr/>
              <a:t>6/29/2015</a:t>
            </a:fld>
            <a:endParaRPr lang="en-US">
              <a:solidFill>
                <a:srgbClr val="D2D2D2">
                  <a:shade val="50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>
              <a:solidFill>
                <a:srgbClr val="D2D2D2">
                  <a:shade val="50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F1C43B7-169A-4621-88D8-89B0600D35F3}" type="slidenum">
              <a:rPr lang="en-US" smtClean="0">
                <a:solidFill>
                  <a:srgbClr val="D2D2D2">
                    <a:shade val="50000"/>
                  </a:srgbClr>
                </a:solidFill>
              </a:rPr>
              <a:pPr/>
              <a:t>‹#›</a:t>
            </a:fld>
            <a:endParaRPr lang="en-US">
              <a:solidFill>
                <a:srgbClr val="D2D2D2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234374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38784" y="533400"/>
            <a:ext cx="2971800" cy="914400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5538847" y="1447802"/>
            <a:ext cx="2971800" cy="4206112"/>
          </a:xfrm>
        </p:spPr>
        <p:txBody>
          <a:bodyPr lIns="91440"/>
          <a:lstStyle>
            <a:lvl1pPr marL="18288" marR="18288" indent="0"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>
              <a:buNone/>
              <a:defRPr sz="1200">
                <a:solidFill>
                  <a:schemeClr val="tx1"/>
                </a:solidFill>
              </a:defRPr>
            </a:lvl2pPr>
            <a:lvl3pPr>
              <a:buNone/>
              <a:defRPr sz="1000">
                <a:solidFill>
                  <a:schemeClr val="tx1"/>
                </a:solidFill>
              </a:defRPr>
            </a:lvl3pPr>
            <a:lvl4pPr>
              <a:buNone/>
              <a:defRPr sz="900">
                <a:solidFill>
                  <a:schemeClr val="tx1"/>
                </a:solidFill>
              </a:defRPr>
            </a:lvl4pPr>
            <a:lvl5pPr>
              <a:buNone/>
              <a:defRPr sz="900">
                <a:solidFill>
                  <a:schemeClr val="tx1"/>
                </a:solidFill>
              </a:defRPr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761372" y="930144"/>
            <a:ext cx="4626159" cy="4724402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6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buNone/>
              <a:defRPr/>
            </a:lvl6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BD8E57A-21E3-4D09-AF4A-A65DF18883C1}" type="datetimeFigureOut">
              <a:rPr lang="en-US" smtClean="0">
                <a:solidFill>
                  <a:srgbClr val="D2D2D2">
                    <a:shade val="50000"/>
                  </a:srgbClr>
                </a:solidFill>
              </a:rPr>
              <a:pPr/>
              <a:t>6/29/2015</a:t>
            </a:fld>
            <a:endParaRPr lang="en-US">
              <a:solidFill>
                <a:srgbClr val="D2D2D2">
                  <a:shade val="5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>
              <a:solidFill>
                <a:srgbClr val="D2D2D2">
                  <a:shade val="5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F1C43B7-169A-4621-88D8-89B0600D35F3}" type="slidenum">
              <a:rPr lang="en-US" smtClean="0">
                <a:solidFill>
                  <a:srgbClr val="D2D2D2">
                    <a:shade val="50000"/>
                  </a:srgbClr>
                </a:solidFill>
              </a:rPr>
              <a:pPr/>
              <a:t>‹#›</a:t>
            </a:fld>
            <a:endParaRPr lang="en-US">
              <a:solidFill>
                <a:srgbClr val="D2D2D2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55546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B648FE-2D5A-45AB-95EB-9243473478A6}" type="datetimeFigureOut">
              <a:rPr lang="en-US" smtClean="0"/>
              <a:pPr/>
              <a:t>6/29/2015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E9D69-0360-4691-8F93-E287426D228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Round Single Corner Rectangle 10"/>
          <p:cNvSpPr/>
          <p:nvPr/>
        </p:nvSpPr>
        <p:spPr>
          <a:xfrm>
            <a:off x="6400800" y="434162"/>
            <a:ext cx="2324605" cy="4343400"/>
          </a:xfrm>
          <a:prstGeom prst="round1Rect">
            <a:avLst>
              <a:gd name="adj" fmla="val 2748"/>
            </a:avLst>
          </a:prstGeom>
          <a:solidFill>
            <a:srgbClr val="1C1C1C"/>
          </a:soli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012056"/>
            <a:ext cx="8229600" cy="1051560"/>
          </a:xfrm>
        </p:spPr>
        <p:txBody>
          <a:bodyPr anchor="t"/>
          <a:lstStyle>
            <a:lvl1pPr algn="l">
              <a:buNone/>
              <a:defRPr sz="3600" b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White">
          <a:xfrm>
            <a:off x="6462712" y="533400"/>
            <a:ext cx="2240280" cy="4211480"/>
          </a:xfrm>
        </p:spPr>
        <p:txBody>
          <a:bodyPr lIns="91440"/>
          <a:lstStyle>
            <a:lvl1pPr marL="45720" indent="0" algn="l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>
                <a:solidFill>
                  <a:srgbClr val="FFFFFF"/>
                </a:solidFill>
              </a:defRPr>
            </a:lvl2pPr>
            <a:lvl3pPr>
              <a:defRPr sz="1000">
                <a:solidFill>
                  <a:srgbClr val="FFFFFF"/>
                </a:solidFill>
              </a:defRPr>
            </a:lvl3pPr>
            <a:lvl4pPr>
              <a:defRPr sz="900">
                <a:solidFill>
                  <a:srgbClr val="FFFFFF"/>
                </a:solidFill>
              </a:defRPr>
            </a:lvl4pPr>
            <a:lvl5pPr>
              <a:defRPr sz="900">
                <a:solidFill>
                  <a:srgbClr val="FFFFFF"/>
                </a:solidFill>
              </a:defRPr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BD8E57A-21E3-4D09-AF4A-A65DF18883C1}" type="datetimeFigureOut">
              <a:rPr lang="en-US" smtClean="0">
                <a:solidFill>
                  <a:srgbClr val="D2D2D2">
                    <a:shade val="50000"/>
                  </a:srgbClr>
                </a:solidFill>
              </a:rPr>
              <a:pPr/>
              <a:t>6/29/2015</a:t>
            </a:fld>
            <a:endParaRPr lang="en-US">
              <a:solidFill>
                <a:srgbClr val="D2D2D2">
                  <a:shade val="5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>
              <a:solidFill>
                <a:srgbClr val="D2D2D2">
                  <a:shade val="5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F1C43B7-169A-4621-88D8-89B0600D35F3}" type="slidenum">
              <a:rPr lang="en-US" smtClean="0">
                <a:solidFill>
                  <a:srgbClr val="D2D2D2">
                    <a:shade val="50000"/>
                  </a:srgbClr>
                </a:solidFill>
              </a:rPr>
              <a:pPr/>
              <a:t>‹#›</a:t>
            </a:fld>
            <a:endParaRPr lang="en-US">
              <a:solidFill>
                <a:srgbClr val="D2D2D2">
                  <a:shade val="50000"/>
                </a:srgbClr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21480" y="435768"/>
            <a:ext cx="5925312" cy="4343400"/>
          </a:xfrm>
          <a:prstGeom prst="snipRoundRect">
            <a:avLst>
              <a:gd name="adj1" fmla="val 1040"/>
              <a:gd name="adj2" fmla="val 0"/>
            </a:avLst>
          </a:prstGeom>
          <a:solidFill>
            <a:schemeClr val="bg2">
              <a:shade val="1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27321747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02920" y="530352"/>
            <a:ext cx="8183880" cy="4187952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BD8E57A-21E3-4D09-AF4A-A65DF18883C1}" type="datetimeFigureOut">
              <a:rPr lang="en-US" smtClean="0">
                <a:solidFill>
                  <a:srgbClr val="D2D2D2">
                    <a:shade val="50000"/>
                  </a:srgbClr>
                </a:solidFill>
              </a:rPr>
              <a:pPr/>
              <a:t>6/29/2015</a:t>
            </a:fld>
            <a:endParaRPr lang="en-US">
              <a:solidFill>
                <a:srgbClr val="D2D2D2">
                  <a:shade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>
              <a:solidFill>
                <a:srgbClr val="D2D2D2">
                  <a:shade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F1C43B7-169A-4621-88D8-89B0600D35F3}" type="slidenum">
              <a:rPr lang="en-US" smtClean="0">
                <a:solidFill>
                  <a:srgbClr val="D2D2D2">
                    <a:shade val="50000"/>
                  </a:srgbClr>
                </a:solidFill>
              </a:rPr>
              <a:pPr/>
              <a:t>‹#›</a:t>
            </a:fld>
            <a:endParaRPr lang="en-US">
              <a:solidFill>
                <a:srgbClr val="D2D2D2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073895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533404"/>
            <a:ext cx="1981200" cy="5257799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3400" y="533402"/>
            <a:ext cx="5943600" cy="525780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BD8E57A-21E3-4D09-AF4A-A65DF18883C1}" type="datetimeFigureOut">
              <a:rPr lang="en-US" smtClean="0">
                <a:solidFill>
                  <a:srgbClr val="D2D2D2">
                    <a:shade val="50000"/>
                  </a:srgbClr>
                </a:solidFill>
              </a:rPr>
              <a:pPr/>
              <a:t>6/29/2015</a:t>
            </a:fld>
            <a:endParaRPr lang="en-US">
              <a:solidFill>
                <a:srgbClr val="D2D2D2">
                  <a:shade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>
              <a:solidFill>
                <a:srgbClr val="D2D2D2">
                  <a:shade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F1C43B7-169A-4621-88D8-89B0600D35F3}" type="slidenum">
              <a:rPr lang="en-US" smtClean="0">
                <a:solidFill>
                  <a:srgbClr val="D2D2D2">
                    <a:shade val="50000"/>
                  </a:srgbClr>
                </a:solidFill>
              </a:rPr>
              <a:pPr/>
              <a:t>‹#›</a:t>
            </a:fld>
            <a:endParaRPr lang="en-US">
              <a:solidFill>
                <a:srgbClr val="D2D2D2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055918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418596" y="434162"/>
            <a:ext cx="8306809" cy="3108960"/>
          </a:xfrm>
          <a:prstGeom prst="roundRect">
            <a:avLst>
              <a:gd name="adj" fmla="val 4578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Title 4"/>
          <p:cNvSpPr>
            <a:spLocks noGrp="1"/>
          </p:cNvSpPr>
          <p:nvPr>
            <p:ph type="ctrTitle"/>
          </p:nvPr>
        </p:nvSpPr>
        <p:spPr>
          <a:xfrm>
            <a:off x="722376" y="1820206"/>
            <a:ext cx="7772400" cy="1828800"/>
          </a:xfrm>
        </p:spPr>
        <p:txBody>
          <a:bodyPr lIns="45720" rIns="45720" bIns="45720"/>
          <a:lstStyle>
            <a:lvl1pPr algn="r">
              <a:defRPr sz="4500" b="1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0" name="Subtitle 19"/>
          <p:cNvSpPr>
            <a:spLocks noGrp="1"/>
          </p:cNvSpPr>
          <p:nvPr>
            <p:ph type="subTitle" idx="1"/>
          </p:nvPr>
        </p:nvSpPr>
        <p:spPr>
          <a:xfrm>
            <a:off x="722376" y="3685032"/>
            <a:ext cx="7772400" cy="914400"/>
          </a:xfrm>
        </p:spPr>
        <p:txBody>
          <a:bodyPr lIns="182880" tIns="0"/>
          <a:lstStyle>
            <a:lvl1pPr marL="36576" indent="0" algn="r">
              <a:spcBef>
                <a:spcPts val="0"/>
              </a:spcBef>
              <a:buNone/>
              <a:defRPr sz="2000">
                <a:solidFill>
                  <a:schemeClr val="bg2">
                    <a:shade val="2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19" name="Date Placeholder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BD8E57A-21E3-4D09-AF4A-A65DF18883C1}" type="datetimeFigureOut">
              <a:rPr lang="en-US" smtClean="0">
                <a:solidFill>
                  <a:srgbClr val="D2D2D2">
                    <a:shade val="50000"/>
                  </a:srgbClr>
                </a:solidFill>
              </a:rPr>
              <a:pPr/>
              <a:t>6/29/2015</a:t>
            </a:fld>
            <a:endParaRPr lang="en-US">
              <a:solidFill>
                <a:srgbClr val="D2D2D2">
                  <a:shade val="50000"/>
                </a:srgb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>
              <a:solidFill>
                <a:srgbClr val="D2D2D2">
                  <a:shade val="50000"/>
                </a:srgbClr>
              </a:solidFill>
            </a:endParaRPr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F1C43B7-169A-4621-88D8-89B0600D35F3}" type="slidenum">
              <a:rPr lang="en-US" smtClean="0">
                <a:solidFill>
                  <a:srgbClr val="D2D2D2">
                    <a:shade val="50000"/>
                  </a:srgbClr>
                </a:solidFill>
              </a:rPr>
              <a:pPr/>
              <a:t>‹#›</a:t>
            </a:fld>
            <a:endParaRPr lang="en-US">
              <a:solidFill>
                <a:srgbClr val="D2D2D2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547175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4187952"/>
          </a:xfrm>
        </p:spPr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BD8E57A-21E3-4D09-AF4A-A65DF18883C1}" type="datetimeFigureOut">
              <a:rPr lang="en-US" smtClean="0">
                <a:solidFill>
                  <a:srgbClr val="D2D2D2">
                    <a:shade val="50000"/>
                  </a:srgbClr>
                </a:solidFill>
              </a:rPr>
              <a:pPr/>
              <a:t>6/29/2015</a:t>
            </a:fld>
            <a:endParaRPr lang="en-US">
              <a:solidFill>
                <a:srgbClr val="D2D2D2">
                  <a:shade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>
              <a:solidFill>
                <a:srgbClr val="D2D2D2">
                  <a:shade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F1C43B7-169A-4621-88D8-89B0600D35F3}" type="slidenum">
              <a:rPr lang="en-US" smtClean="0">
                <a:solidFill>
                  <a:srgbClr val="D2D2D2">
                    <a:shade val="50000"/>
                  </a:srgbClr>
                </a:solidFill>
              </a:rPr>
              <a:pPr/>
              <a:t>‹#›</a:t>
            </a:fld>
            <a:endParaRPr lang="en-US">
              <a:solidFill>
                <a:srgbClr val="D2D2D2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504763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418596" y="434162"/>
            <a:ext cx="8306809" cy="4341329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8344" y="4928616"/>
            <a:ext cx="8183880" cy="676656"/>
          </a:xfrm>
        </p:spPr>
        <p:txBody>
          <a:bodyPr lIns="91440" bIns="0" anchor="b"/>
          <a:lstStyle>
            <a:lvl1pPr algn="l">
              <a:buNone/>
              <a:defRPr sz="3600" b="0" cap="none" baseline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8344" y="5624484"/>
            <a:ext cx="8183880" cy="420624"/>
          </a:xfrm>
        </p:spPr>
        <p:txBody>
          <a:bodyPr lIns="118872" tIns="0" anchor="t"/>
          <a:lstStyle>
            <a:lvl1pPr marL="0" marR="36576" indent="0" algn="l"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accent1">
                    <a:shade val="50000"/>
                    <a:satMod val="110000"/>
                  </a:schemeClr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BD8E57A-21E3-4D09-AF4A-A65DF18883C1}" type="datetimeFigureOut">
              <a:rPr lang="en-US" smtClean="0">
                <a:solidFill>
                  <a:srgbClr val="D2D2D2">
                    <a:shade val="50000"/>
                  </a:srgbClr>
                </a:solidFill>
              </a:rPr>
              <a:pPr/>
              <a:t>6/29/2015</a:t>
            </a:fld>
            <a:endParaRPr lang="en-US">
              <a:solidFill>
                <a:srgbClr val="D2D2D2">
                  <a:shade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>
              <a:solidFill>
                <a:srgbClr val="D2D2D2">
                  <a:shade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F1C43B7-169A-4621-88D8-89B0600D35F3}" type="slidenum">
              <a:rPr lang="en-US" smtClean="0">
                <a:solidFill>
                  <a:srgbClr val="D2D2D2">
                    <a:shade val="50000"/>
                  </a:srgbClr>
                </a:solidFill>
              </a:rPr>
              <a:pPr/>
              <a:t>‹#›</a:t>
            </a:fld>
            <a:endParaRPr lang="en-US">
              <a:solidFill>
                <a:srgbClr val="D2D2D2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560916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14352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55360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BD8E57A-21E3-4D09-AF4A-A65DF18883C1}" type="datetimeFigureOut">
              <a:rPr lang="en-US" smtClean="0">
                <a:solidFill>
                  <a:srgbClr val="D2D2D2">
                    <a:shade val="50000"/>
                  </a:srgbClr>
                </a:solidFill>
              </a:rPr>
              <a:pPr/>
              <a:t>6/29/2015</a:t>
            </a:fld>
            <a:endParaRPr lang="en-US">
              <a:solidFill>
                <a:srgbClr val="D2D2D2">
                  <a:shade val="5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>
              <a:solidFill>
                <a:srgbClr val="D2D2D2">
                  <a:shade val="5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F1C43B7-169A-4621-88D8-89B0600D35F3}" type="slidenum">
              <a:rPr lang="en-US" smtClean="0">
                <a:solidFill>
                  <a:srgbClr val="D2D2D2">
                    <a:shade val="50000"/>
                  </a:srgbClr>
                </a:solidFill>
              </a:rPr>
              <a:pPr/>
              <a:t>‹#›</a:t>
            </a:fld>
            <a:endParaRPr lang="en-US">
              <a:solidFill>
                <a:srgbClr val="D2D2D2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948806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 anchor="b"/>
          <a:lstStyle>
            <a:lvl1pPr>
              <a:defRPr b="1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7224" y="579438"/>
            <a:ext cx="3931920" cy="792162"/>
          </a:xfrm>
        </p:spPr>
        <p:txBody>
          <a:bodyPr lIns="146304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52169" y="579438"/>
            <a:ext cx="3931920" cy="792162"/>
          </a:xfrm>
        </p:spPr>
        <p:txBody>
          <a:bodyPr lIns="137160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607224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52169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BD8E57A-21E3-4D09-AF4A-A65DF18883C1}" type="datetimeFigureOut">
              <a:rPr lang="en-US" smtClean="0">
                <a:solidFill>
                  <a:srgbClr val="D2D2D2">
                    <a:shade val="50000"/>
                  </a:srgbClr>
                </a:solidFill>
              </a:rPr>
              <a:pPr/>
              <a:t>6/29/2015</a:t>
            </a:fld>
            <a:endParaRPr lang="en-US">
              <a:solidFill>
                <a:srgbClr val="D2D2D2">
                  <a:shade val="50000"/>
                </a:srgb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>
              <a:solidFill>
                <a:srgbClr val="D2D2D2">
                  <a:shade val="50000"/>
                </a:srgb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F1C43B7-169A-4621-88D8-89B0600D35F3}" type="slidenum">
              <a:rPr lang="en-US" smtClean="0">
                <a:solidFill>
                  <a:srgbClr val="D2D2D2">
                    <a:shade val="50000"/>
                  </a:srgbClr>
                </a:solidFill>
              </a:rPr>
              <a:pPr/>
              <a:t>‹#›</a:t>
            </a:fld>
            <a:endParaRPr lang="en-US">
              <a:solidFill>
                <a:srgbClr val="D2D2D2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000789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BD8E57A-21E3-4D09-AF4A-A65DF18883C1}" type="datetimeFigureOut">
              <a:rPr lang="en-US" smtClean="0">
                <a:solidFill>
                  <a:srgbClr val="D2D2D2">
                    <a:shade val="50000"/>
                  </a:srgbClr>
                </a:solidFill>
              </a:rPr>
              <a:pPr/>
              <a:t>6/29/2015</a:t>
            </a:fld>
            <a:endParaRPr lang="en-US">
              <a:solidFill>
                <a:srgbClr val="D2D2D2">
                  <a:shade val="50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>
              <a:solidFill>
                <a:srgbClr val="D2D2D2">
                  <a:shade val="50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F1C43B7-169A-4621-88D8-89B0600D35F3}" type="slidenum">
              <a:rPr lang="en-US" smtClean="0">
                <a:solidFill>
                  <a:srgbClr val="D2D2D2">
                    <a:shade val="50000"/>
                  </a:srgbClr>
                </a:solidFill>
              </a:rPr>
              <a:pPr/>
              <a:t>‹#›</a:t>
            </a:fld>
            <a:endParaRPr lang="en-US">
              <a:solidFill>
                <a:srgbClr val="D2D2D2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9672866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BD8E57A-21E3-4D09-AF4A-A65DF18883C1}" type="datetimeFigureOut">
              <a:rPr lang="en-US" smtClean="0">
                <a:solidFill>
                  <a:srgbClr val="D2D2D2">
                    <a:shade val="50000"/>
                  </a:srgbClr>
                </a:solidFill>
              </a:rPr>
              <a:pPr/>
              <a:t>6/29/2015</a:t>
            </a:fld>
            <a:endParaRPr lang="en-US">
              <a:solidFill>
                <a:srgbClr val="D2D2D2">
                  <a:shade val="50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>
              <a:solidFill>
                <a:srgbClr val="D2D2D2">
                  <a:shade val="50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F1C43B7-169A-4621-88D8-89B0600D35F3}" type="slidenum">
              <a:rPr lang="en-US" smtClean="0">
                <a:solidFill>
                  <a:srgbClr val="D2D2D2">
                    <a:shade val="50000"/>
                  </a:srgbClr>
                </a:solidFill>
              </a:rPr>
              <a:pPr/>
              <a:t>‹#›</a:t>
            </a:fld>
            <a:endParaRPr lang="en-US">
              <a:solidFill>
                <a:srgbClr val="D2D2D2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65344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B648FE-2D5A-45AB-95EB-9243473478A6}" type="datetimeFigureOut">
              <a:rPr lang="en-US" smtClean="0"/>
              <a:pPr/>
              <a:t>6/29/2015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E9D69-0360-4691-8F93-E287426D228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38784" y="533400"/>
            <a:ext cx="2971800" cy="914400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5538847" y="1447802"/>
            <a:ext cx="2971800" cy="4206112"/>
          </a:xfrm>
        </p:spPr>
        <p:txBody>
          <a:bodyPr lIns="91440"/>
          <a:lstStyle>
            <a:lvl1pPr marL="18288" marR="18288" indent="0"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>
              <a:buNone/>
              <a:defRPr sz="1200">
                <a:solidFill>
                  <a:schemeClr val="tx1"/>
                </a:solidFill>
              </a:defRPr>
            </a:lvl2pPr>
            <a:lvl3pPr>
              <a:buNone/>
              <a:defRPr sz="1000">
                <a:solidFill>
                  <a:schemeClr val="tx1"/>
                </a:solidFill>
              </a:defRPr>
            </a:lvl3pPr>
            <a:lvl4pPr>
              <a:buNone/>
              <a:defRPr sz="900">
                <a:solidFill>
                  <a:schemeClr val="tx1"/>
                </a:solidFill>
              </a:defRPr>
            </a:lvl4pPr>
            <a:lvl5pPr>
              <a:buNone/>
              <a:defRPr sz="900">
                <a:solidFill>
                  <a:schemeClr val="tx1"/>
                </a:solidFill>
              </a:defRPr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761372" y="930144"/>
            <a:ext cx="4626159" cy="4724402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6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buNone/>
              <a:defRPr/>
            </a:lvl6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BD8E57A-21E3-4D09-AF4A-A65DF18883C1}" type="datetimeFigureOut">
              <a:rPr lang="en-US" smtClean="0">
                <a:solidFill>
                  <a:srgbClr val="D2D2D2">
                    <a:shade val="50000"/>
                  </a:srgbClr>
                </a:solidFill>
              </a:rPr>
              <a:pPr/>
              <a:t>6/29/2015</a:t>
            </a:fld>
            <a:endParaRPr lang="en-US">
              <a:solidFill>
                <a:srgbClr val="D2D2D2">
                  <a:shade val="5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>
              <a:solidFill>
                <a:srgbClr val="D2D2D2">
                  <a:shade val="5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F1C43B7-169A-4621-88D8-89B0600D35F3}" type="slidenum">
              <a:rPr lang="en-US" smtClean="0">
                <a:solidFill>
                  <a:srgbClr val="D2D2D2">
                    <a:shade val="50000"/>
                  </a:srgbClr>
                </a:solidFill>
              </a:rPr>
              <a:pPr/>
              <a:t>‹#›</a:t>
            </a:fld>
            <a:endParaRPr lang="en-US">
              <a:solidFill>
                <a:srgbClr val="D2D2D2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7008176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Round Single Corner Rectangle 10"/>
          <p:cNvSpPr/>
          <p:nvPr/>
        </p:nvSpPr>
        <p:spPr>
          <a:xfrm>
            <a:off x="6400800" y="434162"/>
            <a:ext cx="2324605" cy="4343400"/>
          </a:xfrm>
          <a:prstGeom prst="round1Rect">
            <a:avLst>
              <a:gd name="adj" fmla="val 2748"/>
            </a:avLst>
          </a:prstGeom>
          <a:solidFill>
            <a:srgbClr val="1C1C1C"/>
          </a:soli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012056"/>
            <a:ext cx="8229600" cy="1051560"/>
          </a:xfrm>
        </p:spPr>
        <p:txBody>
          <a:bodyPr anchor="t"/>
          <a:lstStyle>
            <a:lvl1pPr algn="l">
              <a:buNone/>
              <a:defRPr sz="3600" b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White">
          <a:xfrm>
            <a:off x="6462712" y="533400"/>
            <a:ext cx="2240280" cy="4211480"/>
          </a:xfrm>
        </p:spPr>
        <p:txBody>
          <a:bodyPr lIns="91440"/>
          <a:lstStyle>
            <a:lvl1pPr marL="45720" indent="0" algn="l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>
                <a:solidFill>
                  <a:srgbClr val="FFFFFF"/>
                </a:solidFill>
              </a:defRPr>
            </a:lvl2pPr>
            <a:lvl3pPr>
              <a:defRPr sz="1000">
                <a:solidFill>
                  <a:srgbClr val="FFFFFF"/>
                </a:solidFill>
              </a:defRPr>
            </a:lvl3pPr>
            <a:lvl4pPr>
              <a:defRPr sz="900">
                <a:solidFill>
                  <a:srgbClr val="FFFFFF"/>
                </a:solidFill>
              </a:defRPr>
            </a:lvl4pPr>
            <a:lvl5pPr>
              <a:defRPr sz="900">
                <a:solidFill>
                  <a:srgbClr val="FFFFFF"/>
                </a:solidFill>
              </a:defRPr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BD8E57A-21E3-4D09-AF4A-A65DF18883C1}" type="datetimeFigureOut">
              <a:rPr lang="en-US" smtClean="0">
                <a:solidFill>
                  <a:srgbClr val="D2D2D2">
                    <a:shade val="50000"/>
                  </a:srgbClr>
                </a:solidFill>
              </a:rPr>
              <a:pPr/>
              <a:t>6/29/2015</a:t>
            </a:fld>
            <a:endParaRPr lang="en-US">
              <a:solidFill>
                <a:srgbClr val="D2D2D2">
                  <a:shade val="5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>
              <a:solidFill>
                <a:srgbClr val="D2D2D2">
                  <a:shade val="5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F1C43B7-169A-4621-88D8-89B0600D35F3}" type="slidenum">
              <a:rPr lang="en-US" smtClean="0">
                <a:solidFill>
                  <a:srgbClr val="D2D2D2">
                    <a:shade val="50000"/>
                  </a:srgbClr>
                </a:solidFill>
              </a:rPr>
              <a:pPr/>
              <a:t>‹#›</a:t>
            </a:fld>
            <a:endParaRPr lang="en-US">
              <a:solidFill>
                <a:srgbClr val="D2D2D2">
                  <a:shade val="50000"/>
                </a:srgbClr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21480" y="435768"/>
            <a:ext cx="5925312" cy="4343400"/>
          </a:xfrm>
          <a:prstGeom prst="snipRoundRect">
            <a:avLst>
              <a:gd name="adj1" fmla="val 1040"/>
              <a:gd name="adj2" fmla="val 0"/>
            </a:avLst>
          </a:prstGeom>
          <a:solidFill>
            <a:schemeClr val="bg2">
              <a:shade val="1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1914853655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02920" y="530352"/>
            <a:ext cx="8183880" cy="4187952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BD8E57A-21E3-4D09-AF4A-A65DF18883C1}" type="datetimeFigureOut">
              <a:rPr lang="en-US" smtClean="0">
                <a:solidFill>
                  <a:srgbClr val="D2D2D2">
                    <a:shade val="50000"/>
                  </a:srgbClr>
                </a:solidFill>
              </a:rPr>
              <a:pPr/>
              <a:t>6/29/2015</a:t>
            </a:fld>
            <a:endParaRPr lang="en-US">
              <a:solidFill>
                <a:srgbClr val="D2D2D2">
                  <a:shade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>
              <a:solidFill>
                <a:srgbClr val="D2D2D2">
                  <a:shade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F1C43B7-169A-4621-88D8-89B0600D35F3}" type="slidenum">
              <a:rPr lang="en-US" smtClean="0">
                <a:solidFill>
                  <a:srgbClr val="D2D2D2">
                    <a:shade val="50000"/>
                  </a:srgbClr>
                </a:solidFill>
              </a:rPr>
              <a:pPr/>
              <a:t>‹#›</a:t>
            </a:fld>
            <a:endParaRPr lang="en-US">
              <a:solidFill>
                <a:srgbClr val="D2D2D2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0652079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533404"/>
            <a:ext cx="1981200" cy="5257799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3400" y="533402"/>
            <a:ext cx="5943600" cy="525780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BD8E57A-21E3-4D09-AF4A-A65DF18883C1}" type="datetimeFigureOut">
              <a:rPr lang="en-US" smtClean="0">
                <a:solidFill>
                  <a:srgbClr val="D2D2D2">
                    <a:shade val="50000"/>
                  </a:srgbClr>
                </a:solidFill>
              </a:rPr>
              <a:pPr/>
              <a:t>6/29/2015</a:t>
            </a:fld>
            <a:endParaRPr lang="en-US">
              <a:solidFill>
                <a:srgbClr val="D2D2D2">
                  <a:shade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>
              <a:solidFill>
                <a:srgbClr val="D2D2D2">
                  <a:shade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F1C43B7-169A-4621-88D8-89B0600D35F3}" type="slidenum">
              <a:rPr lang="en-US" smtClean="0">
                <a:solidFill>
                  <a:srgbClr val="D2D2D2">
                    <a:shade val="50000"/>
                  </a:srgbClr>
                </a:solidFill>
              </a:rPr>
              <a:pPr/>
              <a:t>‹#›</a:t>
            </a:fld>
            <a:endParaRPr lang="en-US">
              <a:solidFill>
                <a:srgbClr val="D2D2D2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9461838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418596" y="434162"/>
            <a:ext cx="8306809" cy="3108960"/>
          </a:xfrm>
          <a:prstGeom prst="roundRect">
            <a:avLst>
              <a:gd name="adj" fmla="val 4578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Title 4"/>
          <p:cNvSpPr>
            <a:spLocks noGrp="1"/>
          </p:cNvSpPr>
          <p:nvPr>
            <p:ph type="ctrTitle"/>
          </p:nvPr>
        </p:nvSpPr>
        <p:spPr>
          <a:xfrm>
            <a:off x="722376" y="1820206"/>
            <a:ext cx="7772400" cy="1828800"/>
          </a:xfrm>
        </p:spPr>
        <p:txBody>
          <a:bodyPr lIns="45720" rIns="45720" bIns="45720"/>
          <a:lstStyle>
            <a:lvl1pPr algn="r">
              <a:defRPr sz="4500" b="1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0" name="Subtitle 19"/>
          <p:cNvSpPr>
            <a:spLocks noGrp="1"/>
          </p:cNvSpPr>
          <p:nvPr>
            <p:ph type="subTitle" idx="1"/>
          </p:nvPr>
        </p:nvSpPr>
        <p:spPr>
          <a:xfrm>
            <a:off x="722376" y="3685032"/>
            <a:ext cx="7772400" cy="914400"/>
          </a:xfrm>
        </p:spPr>
        <p:txBody>
          <a:bodyPr lIns="182880" tIns="0"/>
          <a:lstStyle>
            <a:lvl1pPr marL="36576" indent="0" algn="r">
              <a:spcBef>
                <a:spcPts val="0"/>
              </a:spcBef>
              <a:buNone/>
              <a:defRPr sz="2000">
                <a:solidFill>
                  <a:schemeClr val="bg2">
                    <a:shade val="2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19" name="Date Placeholder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BD8E57A-21E3-4D09-AF4A-A65DF18883C1}" type="datetimeFigureOut">
              <a:rPr lang="en-US" smtClean="0">
                <a:solidFill>
                  <a:srgbClr val="D2D2D2">
                    <a:shade val="50000"/>
                  </a:srgbClr>
                </a:solidFill>
              </a:rPr>
              <a:pPr/>
              <a:t>6/29/2015</a:t>
            </a:fld>
            <a:endParaRPr lang="en-US">
              <a:solidFill>
                <a:srgbClr val="D2D2D2">
                  <a:shade val="50000"/>
                </a:srgb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>
              <a:solidFill>
                <a:srgbClr val="D2D2D2">
                  <a:shade val="50000"/>
                </a:srgbClr>
              </a:solidFill>
            </a:endParaRPr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F1C43B7-169A-4621-88D8-89B0600D35F3}" type="slidenum">
              <a:rPr lang="en-US" smtClean="0">
                <a:solidFill>
                  <a:srgbClr val="D2D2D2">
                    <a:shade val="50000"/>
                  </a:srgbClr>
                </a:solidFill>
              </a:rPr>
              <a:pPr/>
              <a:t>‹#›</a:t>
            </a:fld>
            <a:endParaRPr lang="en-US">
              <a:solidFill>
                <a:srgbClr val="D2D2D2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1220721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4187952"/>
          </a:xfrm>
        </p:spPr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BD8E57A-21E3-4D09-AF4A-A65DF18883C1}" type="datetimeFigureOut">
              <a:rPr lang="en-US" smtClean="0">
                <a:solidFill>
                  <a:srgbClr val="D2D2D2">
                    <a:shade val="50000"/>
                  </a:srgbClr>
                </a:solidFill>
              </a:rPr>
              <a:pPr/>
              <a:t>6/29/2015</a:t>
            </a:fld>
            <a:endParaRPr lang="en-US">
              <a:solidFill>
                <a:srgbClr val="D2D2D2">
                  <a:shade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>
              <a:solidFill>
                <a:srgbClr val="D2D2D2">
                  <a:shade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F1C43B7-169A-4621-88D8-89B0600D35F3}" type="slidenum">
              <a:rPr lang="en-US" smtClean="0">
                <a:solidFill>
                  <a:srgbClr val="D2D2D2">
                    <a:shade val="50000"/>
                  </a:srgbClr>
                </a:solidFill>
              </a:rPr>
              <a:pPr/>
              <a:t>‹#›</a:t>
            </a:fld>
            <a:endParaRPr lang="en-US">
              <a:solidFill>
                <a:srgbClr val="D2D2D2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5216965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418596" y="434162"/>
            <a:ext cx="8306809" cy="4341329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8344" y="4928616"/>
            <a:ext cx="8183880" cy="676656"/>
          </a:xfrm>
        </p:spPr>
        <p:txBody>
          <a:bodyPr lIns="91440" bIns="0" anchor="b"/>
          <a:lstStyle>
            <a:lvl1pPr algn="l">
              <a:buNone/>
              <a:defRPr sz="3600" b="0" cap="none" baseline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8344" y="5624484"/>
            <a:ext cx="8183880" cy="420624"/>
          </a:xfrm>
        </p:spPr>
        <p:txBody>
          <a:bodyPr lIns="118872" tIns="0" anchor="t"/>
          <a:lstStyle>
            <a:lvl1pPr marL="0" marR="36576" indent="0" algn="l"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accent1">
                    <a:shade val="50000"/>
                    <a:satMod val="110000"/>
                  </a:schemeClr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BD8E57A-21E3-4D09-AF4A-A65DF18883C1}" type="datetimeFigureOut">
              <a:rPr lang="en-US" smtClean="0">
                <a:solidFill>
                  <a:srgbClr val="D2D2D2">
                    <a:shade val="50000"/>
                  </a:srgbClr>
                </a:solidFill>
              </a:rPr>
              <a:pPr/>
              <a:t>6/29/2015</a:t>
            </a:fld>
            <a:endParaRPr lang="en-US">
              <a:solidFill>
                <a:srgbClr val="D2D2D2">
                  <a:shade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>
              <a:solidFill>
                <a:srgbClr val="D2D2D2">
                  <a:shade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F1C43B7-169A-4621-88D8-89B0600D35F3}" type="slidenum">
              <a:rPr lang="en-US" smtClean="0">
                <a:solidFill>
                  <a:srgbClr val="D2D2D2">
                    <a:shade val="50000"/>
                  </a:srgbClr>
                </a:solidFill>
              </a:rPr>
              <a:pPr/>
              <a:t>‹#›</a:t>
            </a:fld>
            <a:endParaRPr lang="en-US">
              <a:solidFill>
                <a:srgbClr val="D2D2D2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7761728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14352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55360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BD8E57A-21E3-4D09-AF4A-A65DF18883C1}" type="datetimeFigureOut">
              <a:rPr lang="en-US" smtClean="0">
                <a:solidFill>
                  <a:srgbClr val="D2D2D2">
                    <a:shade val="50000"/>
                  </a:srgbClr>
                </a:solidFill>
              </a:rPr>
              <a:pPr/>
              <a:t>6/29/2015</a:t>
            </a:fld>
            <a:endParaRPr lang="en-US">
              <a:solidFill>
                <a:srgbClr val="D2D2D2">
                  <a:shade val="5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>
              <a:solidFill>
                <a:srgbClr val="D2D2D2">
                  <a:shade val="5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F1C43B7-169A-4621-88D8-89B0600D35F3}" type="slidenum">
              <a:rPr lang="en-US" smtClean="0">
                <a:solidFill>
                  <a:srgbClr val="D2D2D2">
                    <a:shade val="50000"/>
                  </a:srgbClr>
                </a:solidFill>
              </a:rPr>
              <a:pPr/>
              <a:t>‹#›</a:t>
            </a:fld>
            <a:endParaRPr lang="en-US">
              <a:solidFill>
                <a:srgbClr val="D2D2D2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7811334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 anchor="b"/>
          <a:lstStyle>
            <a:lvl1pPr>
              <a:defRPr b="1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7224" y="579438"/>
            <a:ext cx="3931920" cy="792162"/>
          </a:xfrm>
        </p:spPr>
        <p:txBody>
          <a:bodyPr lIns="146304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52169" y="579438"/>
            <a:ext cx="3931920" cy="792162"/>
          </a:xfrm>
        </p:spPr>
        <p:txBody>
          <a:bodyPr lIns="137160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607224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52169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BD8E57A-21E3-4D09-AF4A-A65DF18883C1}" type="datetimeFigureOut">
              <a:rPr lang="en-US" smtClean="0">
                <a:solidFill>
                  <a:srgbClr val="D2D2D2">
                    <a:shade val="50000"/>
                  </a:srgbClr>
                </a:solidFill>
              </a:rPr>
              <a:pPr/>
              <a:t>6/29/2015</a:t>
            </a:fld>
            <a:endParaRPr lang="en-US">
              <a:solidFill>
                <a:srgbClr val="D2D2D2">
                  <a:shade val="50000"/>
                </a:srgb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>
              <a:solidFill>
                <a:srgbClr val="D2D2D2">
                  <a:shade val="50000"/>
                </a:srgb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F1C43B7-169A-4621-88D8-89B0600D35F3}" type="slidenum">
              <a:rPr lang="en-US" smtClean="0">
                <a:solidFill>
                  <a:srgbClr val="D2D2D2">
                    <a:shade val="50000"/>
                  </a:srgbClr>
                </a:solidFill>
              </a:rPr>
              <a:pPr/>
              <a:t>‹#›</a:t>
            </a:fld>
            <a:endParaRPr lang="en-US">
              <a:solidFill>
                <a:srgbClr val="D2D2D2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4748748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BD8E57A-21E3-4D09-AF4A-A65DF18883C1}" type="datetimeFigureOut">
              <a:rPr lang="en-US" smtClean="0">
                <a:solidFill>
                  <a:srgbClr val="D2D2D2">
                    <a:shade val="50000"/>
                  </a:srgbClr>
                </a:solidFill>
              </a:rPr>
              <a:pPr/>
              <a:t>6/29/2015</a:t>
            </a:fld>
            <a:endParaRPr lang="en-US">
              <a:solidFill>
                <a:srgbClr val="D2D2D2">
                  <a:shade val="50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>
              <a:solidFill>
                <a:srgbClr val="D2D2D2">
                  <a:shade val="50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F1C43B7-169A-4621-88D8-89B0600D35F3}" type="slidenum">
              <a:rPr lang="en-US" smtClean="0">
                <a:solidFill>
                  <a:srgbClr val="D2D2D2">
                    <a:shade val="50000"/>
                  </a:srgbClr>
                </a:solidFill>
              </a:rPr>
              <a:pPr/>
              <a:t>‹#›</a:t>
            </a:fld>
            <a:endParaRPr lang="en-US">
              <a:solidFill>
                <a:srgbClr val="D2D2D2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170387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B648FE-2D5A-45AB-95EB-9243473478A6}" type="datetimeFigureOut">
              <a:rPr lang="en-US" smtClean="0"/>
              <a:pPr/>
              <a:t>6/29/2015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E9D69-0360-4691-8F93-E287426D228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BD8E57A-21E3-4D09-AF4A-A65DF18883C1}" type="datetimeFigureOut">
              <a:rPr lang="en-US" smtClean="0">
                <a:solidFill>
                  <a:srgbClr val="D2D2D2">
                    <a:shade val="50000"/>
                  </a:srgbClr>
                </a:solidFill>
              </a:rPr>
              <a:pPr/>
              <a:t>6/29/2015</a:t>
            </a:fld>
            <a:endParaRPr lang="en-US">
              <a:solidFill>
                <a:srgbClr val="D2D2D2">
                  <a:shade val="50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>
              <a:solidFill>
                <a:srgbClr val="D2D2D2">
                  <a:shade val="50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F1C43B7-169A-4621-88D8-89B0600D35F3}" type="slidenum">
              <a:rPr lang="en-US" smtClean="0">
                <a:solidFill>
                  <a:srgbClr val="D2D2D2">
                    <a:shade val="50000"/>
                  </a:srgbClr>
                </a:solidFill>
              </a:rPr>
              <a:pPr/>
              <a:t>‹#›</a:t>
            </a:fld>
            <a:endParaRPr lang="en-US">
              <a:solidFill>
                <a:srgbClr val="D2D2D2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5332431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38784" y="533400"/>
            <a:ext cx="2971800" cy="914400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5538847" y="1447802"/>
            <a:ext cx="2971800" cy="4206112"/>
          </a:xfrm>
        </p:spPr>
        <p:txBody>
          <a:bodyPr lIns="91440"/>
          <a:lstStyle>
            <a:lvl1pPr marL="18288" marR="18288" indent="0"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>
              <a:buNone/>
              <a:defRPr sz="1200">
                <a:solidFill>
                  <a:schemeClr val="tx1"/>
                </a:solidFill>
              </a:defRPr>
            </a:lvl2pPr>
            <a:lvl3pPr>
              <a:buNone/>
              <a:defRPr sz="1000">
                <a:solidFill>
                  <a:schemeClr val="tx1"/>
                </a:solidFill>
              </a:defRPr>
            </a:lvl3pPr>
            <a:lvl4pPr>
              <a:buNone/>
              <a:defRPr sz="900">
                <a:solidFill>
                  <a:schemeClr val="tx1"/>
                </a:solidFill>
              </a:defRPr>
            </a:lvl4pPr>
            <a:lvl5pPr>
              <a:buNone/>
              <a:defRPr sz="900">
                <a:solidFill>
                  <a:schemeClr val="tx1"/>
                </a:solidFill>
              </a:defRPr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761372" y="930144"/>
            <a:ext cx="4626159" cy="4724402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6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buNone/>
              <a:defRPr/>
            </a:lvl6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BD8E57A-21E3-4D09-AF4A-A65DF18883C1}" type="datetimeFigureOut">
              <a:rPr lang="en-US" smtClean="0">
                <a:solidFill>
                  <a:srgbClr val="D2D2D2">
                    <a:shade val="50000"/>
                  </a:srgbClr>
                </a:solidFill>
              </a:rPr>
              <a:pPr/>
              <a:t>6/29/2015</a:t>
            </a:fld>
            <a:endParaRPr lang="en-US">
              <a:solidFill>
                <a:srgbClr val="D2D2D2">
                  <a:shade val="5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>
              <a:solidFill>
                <a:srgbClr val="D2D2D2">
                  <a:shade val="5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F1C43B7-169A-4621-88D8-89B0600D35F3}" type="slidenum">
              <a:rPr lang="en-US" smtClean="0">
                <a:solidFill>
                  <a:srgbClr val="D2D2D2">
                    <a:shade val="50000"/>
                  </a:srgbClr>
                </a:solidFill>
              </a:rPr>
              <a:pPr/>
              <a:t>‹#›</a:t>
            </a:fld>
            <a:endParaRPr lang="en-US">
              <a:solidFill>
                <a:srgbClr val="D2D2D2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9536717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Round Single Corner Rectangle 10"/>
          <p:cNvSpPr/>
          <p:nvPr/>
        </p:nvSpPr>
        <p:spPr>
          <a:xfrm>
            <a:off x="6400800" y="434162"/>
            <a:ext cx="2324605" cy="4343400"/>
          </a:xfrm>
          <a:prstGeom prst="round1Rect">
            <a:avLst>
              <a:gd name="adj" fmla="val 2748"/>
            </a:avLst>
          </a:prstGeom>
          <a:solidFill>
            <a:srgbClr val="1C1C1C"/>
          </a:soli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012056"/>
            <a:ext cx="8229600" cy="1051560"/>
          </a:xfrm>
        </p:spPr>
        <p:txBody>
          <a:bodyPr anchor="t"/>
          <a:lstStyle>
            <a:lvl1pPr algn="l">
              <a:buNone/>
              <a:defRPr sz="3600" b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White">
          <a:xfrm>
            <a:off x="6462712" y="533400"/>
            <a:ext cx="2240280" cy="4211480"/>
          </a:xfrm>
        </p:spPr>
        <p:txBody>
          <a:bodyPr lIns="91440"/>
          <a:lstStyle>
            <a:lvl1pPr marL="45720" indent="0" algn="l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>
                <a:solidFill>
                  <a:srgbClr val="FFFFFF"/>
                </a:solidFill>
              </a:defRPr>
            </a:lvl2pPr>
            <a:lvl3pPr>
              <a:defRPr sz="1000">
                <a:solidFill>
                  <a:srgbClr val="FFFFFF"/>
                </a:solidFill>
              </a:defRPr>
            </a:lvl3pPr>
            <a:lvl4pPr>
              <a:defRPr sz="900">
                <a:solidFill>
                  <a:srgbClr val="FFFFFF"/>
                </a:solidFill>
              </a:defRPr>
            </a:lvl4pPr>
            <a:lvl5pPr>
              <a:defRPr sz="900">
                <a:solidFill>
                  <a:srgbClr val="FFFFFF"/>
                </a:solidFill>
              </a:defRPr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BD8E57A-21E3-4D09-AF4A-A65DF18883C1}" type="datetimeFigureOut">
              <a:rPr lang="en-US" smtClean="0">
                <a:solidFill>
                  <a:srgbClr val="D2D2D2">
                    <a:shade val="50000"/>
                  </a:srgbClr>
                </a:solidFill>
              </a:rPr>
              <a:pPr/>
              <a:t>6/29/2015</a:t>
            </a:fld>
            <a:endParaRPr lang="en-US">
              <a:solidFill>
                <a:srgbClr val="D2D2D2">
                  <a:shade val="5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>
              <a:solidFill>
                <a:srgbClr val="D2D2D2">
                  <a:shade val="5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F1C43B7-169A-4621-88D8-89B0600D35F3}" type="slidenum">
              <a:rPr lang="en-US" smtClean="0">
                <a:solidFill>
                  <a:srgbClr val="D2D2D2">
                    <a:shade val="50000"/>
                  </a:srgbClr>
                </a:solidFill>
              </a:rPr>
              <a:pPr/>
              <a:t>‹#›</a:t>
            </a:fld>
            <a:endParaRPr lang="en-US">
              <a:solidFill>
                <a:srgbClr val="D2D2D2">
                  <a:shade val="50000"/>
                </a:srgbClr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21480" y="435768"/>
            <a:ext cx="5925312" cy="4343400"/>
          </a:xfrm>
          <a:prstGeom prst="snipRoundRect">
            <a:avLst>
              <a:gd name="adj1" fmla="val 1040"/>
              <a:gd name="adj2" fmla="val 0"/>
            </a:avLst>
          </a:prstGeom>
          <a:solidFill>
            <a:schemeClr val="bg2">
              <a:shade val="1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565591353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02920" y="530352"/>
            <a:ext cx="8183880" cy="4187952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BD8E57A-21E3-4D09-AF4A-A65DF18883C1}" type="datetimeFigureOut">
              <a:rPr lang="en-US" smtClean="0">
                <a:solidFill>
                  <a:srgbClr val="D2D2D2">
                    <a:shade val="50000"/>
                  </a:srgbClr>
                </a:solidFill>
              </a:rPr>
              <a:pPr/>
              <a:t>6/29/2015</a:t>
            </a:fld>
            <a:endParaRPr lang="en-US">
              <a:solidFill>
                <a:srgbClr val="D2D2D2">
                  <a:shade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>
              <a:solidFill>
                <a:srgbClr val="D2D2D2">
                  <a:shade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F1C43B7-169A-4621-88D8-89B0600D35F3}" type="slidenum">
              <a:rPr lang="en-US" smtClean="0">
                <a:solidFill>
                  <a:srgbClr val="D2D2D2">
                    <a:shade val="50000"/>
                  </a:srgbClr>
                </a:solidFill>
              </a:rPr>
              <a:pPr/>
              <a:t>‹#›</a:t>
            </a:fld>
            <a:endParaRPr lang="en-US">
              <a:solidFill>
                <a:srgbClr val="D2D2D2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1869653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533404"/>
            <a:ext cx="1981200" cy="5257799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3400" y="533402"/>
            <a:ext cx="5943600" cy="525780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BD8E57A-21E3-4D09-AF4A-A65DF18883C1}" type="datetimeFigureOut">
              <a:rPr lang="en-US" smtClean="0">
                <a:solidFill>
                  <a:srgbClr val="D2D2D2">
                    <a:shade val="50000"/>
                  </a:srgbClr>
                </a:solidFill>
              </a:rPr>
              <a:pPr/>
              <a:t>6/29/2015</a:t>
            </a:fld>
            <a:endParaRPr lang="en-US">
              <a:solidFill>
                <a:srgbClr val="D2D2D2">
                  <a:shade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>
              <a:solidFill>
                <a:srgbClr val="D2D2D2">
                  <a:shade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F1C43B7-169A-4621-88D8-89B0600D35F3}" type="slidenum">
              <a:rPr lang="en-US" smtClean="0">
                <a:solidFill>
                  <a:srgbClr val="D2D2D2">
                    <a:shade val="50000"/>
                  </a:srgbClr>
                </a:solidFill>
              </a:rPr>
              <a:pPr/>
              <a:t>‹#›</a:t>
            </a:fld>
            <a:endParaRPr lang="en-US">
              <a:solidFill>
                <a:srgbClr val="D2D2D2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8447024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418596" y="434162"/>
            <a:ext cx="8306809" cy="3108960"/>
          </a:xfrm>
          <a:prstGeom prst="roundRect">
            <a:avLst>
              <a:gd name="adj" fmla="val 4578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Title 4"/>
          <p:cNvSpPr>
            <a:spLocks noGrp="1"/>
          </p:cNvSpPr>
          <p:nvPr>
            <p:ph type="ctrTitle"/>
          </p:nvPr>
        </p:nvSpPr>
        <p:spPr>
          <a:xfrm>
            <a:off x="722376" y="1820206"/>
            <a:ext cx="7772400" cy="1828800"/>
          </a:xfrm>
        </p:spPr>
        <p:txBody>
          <a:bodyPr lIns="45720" rIns="45720" bIns="45720"/>
          <a:lstStyle>
            <a:lvl1pPr algn="r">
              <a:defRPr sz="4500" b="1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0" name="Subtitle 19"/>
          <p:cNvSpPr>
            <a:spLocks noGrp="1"/>
          </p:cNvSpPr>
          <p:nvPr>
            <p:ph type="subTitle" idx="1"/>
          </p:nvPr>
        </p:nvSpPr>
        <p:spPr>
          <a:xfrm>
            <a:off x="722376" y="3685032"/>
            <a:ext cx="7772400" cy="914400"/>
          </a:xfrm>
        </p:spPr>
        <p:txBody>
          <a:bodyPr lIns="182880" tIns="0"/>
          <a:lstStyle>
            <a:lvl1pPr marL="36576" indent="0" algn="r">
              <a:spcBef>
                <a:spcPts val="0"/>
              </a:spcBef>
              <a:buNone/>
              <a:defRPr sz="2000">
                <a:solidFill>
                  <a:schemeClr val="bg2">
                    <a:shade val="2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19" name="Date Placeholder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BD8E57A-21E3-4D09-AF4A-A65DF18883C1}" type="datetimeFigureOut">
              <a:rPr lang="en-US" smtClean="0">
                <a:solidFill>
                  <a:srgbClr val="D2D2D2">
                    <a:shade val="50000"/>
                  </a:srgbClr>
                </a:solidFill>
              </a:rPr>
              <a:pPr/>
              <a:t>6/29/2015</a:t>
            </a:fld>
            <a:endParaRPr lang="en-US">
              <a:solidFill>
                <a:srgbClr val="D2D2D2">
                  <a:shade val="50000"/>
                </a:srgb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>
              <a:solidFill>
                <a:srgbClr val="D2D2D2">
                  <a:shade val="50000"/>
                </a:srgbClr>
              </a:solidFill>
            </a:endParaRPr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F1C43B7-169A-4621-88D8-89B0600D35F3}" type="slidenum">
              <a:rPr lang="en-US" smtClean="0">
                <a:solidFill>
                  <a:srgbClr val="D2D2D2">
                    <a:shade val="50000"/>
                  </a:srgbClr>
                </a:solidFill>
              </a:rPr>
              <a:pPr/>
              <a:t>‹#›</a:t>
            </a:fld>
            <a:endParaRPr lang="en-US">
              <a:solidFill>
                <a:srgbClr val="D2D2D2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6134763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4187952"/>
          </a:xfrm>
        </p:spPr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BD8E57A-21E3-4D09-AF4A-A65DF18883C1}" type="datetimeFigureOut">
              <a:rPr lang="en-US" smtClean="0">
                <a:solidFill>
                  <a:srgbClr val="D2D2D2">
                    <a:shade val="50000"/>
                  </a:srgbClr>
                </a:solidFill>
              </a:rPr>
              <a:pPr/>
              <a:t>6/29/2015</a:t>
            </a:fld>
            <a:endParaRPr lang="en-US">
              <a:solidFill>
                <a:srgbClr val="D2D2D2">
                  <a:shade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>
              <a:solidFill>
                <a:srgbClr val="D2D2D2">
                  <a:shade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F1C43B7-169A-4621-88D8-89B0600D35F3}" type="slidenum">
              <a:rPr lang="en-US" smtClean="0">
                <a:solidFill>
                  <a:srgbClr val="D2D2D2">
                    <a:shade val="50000"/>
                  </a:srgbClr>
                </a:solidFill>
              </a:rPr>
              <a:pPr/>
              <a:t>‹#›</a:t>
            </a:fld>
            <a:endParaRPr lang="en-US">
              <a:solidFill>
                <a:srgbClr val="D2D2D2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0644158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418596" y="434162"/>
            <a:ext cx="8306809" cy="4341329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8344" y="4928616"/>
            <a:ext cx="8183880" cy="676656"/>
          </a:xfrm>
        </p:spPr>
        <p:txBody>
          <a:bodyPr lIns="91440" bIns="0" anchor="b"/>
          <a:lstStyle>
            <a:lvl1pPr algn="l">
              <a:buNone/>
              <a:defRPr sz="3600" b="0" cap="none" baseline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8344" y="5624484"/>
            <a:ext cx="8183880" cy="420624"/>
          </a:xfrm>
        </p:spPr>
        <p:txBody>
          <a:bodyPr lIns="118872" tIns="0" anchor="t"/>
          <a:lstStyle>
            <a:lvl1pPr marL="0" marR="36576" indent="0" algn="l"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accent1">
                    <a:shade val="50000"/>
                    <a:satMod val="110000"/>
                  </a:schemeClr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BD8E57A-21E3-4D09-AF4A-A65DF18883C1}" type="datetimeFigureOut">
              <a:rPr lang="en-US" smtClean="0">
                <a:solidFill>
                  <a:srgbClr val="D2D2D2">
                    <a:shade val="50000"/>
                  </a:srgbClr>
                </a:solidFill>
              </a:rPr>
              <a:pPr/>
              <a:t>6/29/2015</a:t>
            </a:fld>
            <a:endParaRPr lang="en-US">
              <a:solidFill>
                <a:srgbClr val="D2D2D2">
                  <a:shade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>
              <a:solidFill>
                <a:srgbClr val="D2D2D2">
                  <a:shade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F1C43B7-169A-4621-88D8-89B0600D35F3}" type="slidenum">
              <a:rPr lang="en-US" smtClean="0">
                <a:solidFill>
                  <a:srgbClr val="D2D2D2">
                    <a:shade val="50000"/>
                  </a:srgbClr>
                </a:solidFill>
              </a:rPr>
              <a:pPr/>
              <a:t>‹#›</a:t>
            </a:fld>
            <a:endParaRPr lang="en-US">
              <a:solidFill>
                <a:srgbClr val="D2D2D2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8683693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14352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55360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BD8E57A-21E3-4D09-AF4A-A65DF18883C1}" type="datetimeFigureOut">
              <a:rPr lang="en-US" smtClean="0">
                <a:solidFill>
                  <a:srgbClr val="D2D2D2">
                    <a:shade val="50000"/>
                  </a:srgbClr>
                </a:solidFill>
              </a:rPr>
              <a:pPr/>
              <a:t>6/29/2015</a:t>
            </a:fld>
            <a:endParaRPr lang="en-US">
              <a:solidFill>
                <a:srgbClr val="D2D2D2">
                  <a:shade val="5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>
              <a:solidFill>
                <a:srgbClr val="D2D2D2">
                  <a:shade val="5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F1C43B7-169A-4621-88D8-89B0600D35F3}" type="slidenum">
              <a:rPr lang="en-US" smtClean="0">
                <a:solidFill>
                  <a:srgbClr val="D2D2D2">
                    <a:shade val="50000"/>
                  </a:srgbClr>
                </a:solidFill>
              </a:rPr>
              <a:pPr/>
              <a:t>‹#›</a:t>
            </a:fld>
            <a:endParaRPr lang="en-US">
              <a:solidFill>
                <a:srgbClr val="D2D2D2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3571149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 anchor="b"/>
          <a:lstStyle>
            <a:lvl1pPr>
              <a:defRPr b="1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7224" y="579438"/>
            <a:ext cx="3931920" cy="792162"/>
          </a:xfrm>
        </p:spPr>
        <p:txBody>
          <a:bodyPr lIns="146304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52169" y="579438"/>
            <a:ext cx="3931920" cy="792162"/>
          </a:xfrm>
        </p:spPr>
        <p:txBody>
          <a:bodyPr lIns="137160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607224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52169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BD8E57A-21E3-4D09-AF4A-A65DF18883C1}" type="datetimeFigureOut">
              <a:rPr lang="en-US" smtClean="0">
                <a:solidFill>
                  <a:srgbClr val="D2D2D2">
                    <a:shade val="50000"/>
                  </a:srgbClr>
                </a:solidFill>
              </a:rPr>
              <a:pPr/>
              <a:t>6/29/2015</a:t>
            </a:fld>
            <a:endParaRPr lang="en-US">
              <a:solidFill>
                <a:srgbClr val="D2D2D2">
                  <a:shade val="50000"/>
                </a:srgb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>
              <a:solidFill>
                <a:srgbClr val="D2D2D2">
                  <a:shade val="50000"/>
                </a:srgb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F1C43B7-169A-4621-88D8-89B0600D35F3}" type="slidenum">
              <a:rPr lang="en-US" smtClean="0">
                <a:solidFill>
                  <a:srgbClr val="D2D2D2">
                    <a:shade val="50000"/>
                  </a:srgbClr>
                </a:solidFill>
              </a:rPr>
              <a:pPr/>
              <a:t>‹#›</a:t>
            </a:fld>
            <a:endParaRPr lang="en-US">
              <a:solidFill>
                <a:srgbClr val="D2D2D2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88447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B648FE-2D5A-45AB-95EB-9243473478A6}" type="datetimeFigureOut">
              <a:rPr lang="en-US" smtClean="0"/>
              <a:pPr/>
              <a:t>6/29/2015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E9D69-0360-4691-8F93-E287426D228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BD8E57A-21E3-4D09-AF4A-A65DF18883C1}" type="datetimeFigureOut">
              <a:rPr lang="en-US" smtClean="0">
                <a:solidFill>
                  <a:srgbClr val="D2D2D2">
                    <a:shade val="50000"/>
                  </a:srgbClr>
                </a:solidFill>
              </a:rPr>
              <a:pPr/>
              <a:t>6/29/2015</a:t>
            </a:fld>
            <a:endParaRPr lang="en-US">
              <a:solidFill>
                <a:srgbClr val="D2D2D2">
                  <a:shade val="50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>
              <a:solidFill>
                <a:srgbClr val="D2D2D2">
                  <a:shade val="50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F1C43B7-169A-4621-88D8-89B0600D35F3}" type="slidenum">
              <a:rPr lang="en-US" smtClean="0">
                <a:solidFill>
                  <a:srgbClr val="D2D2D2">
                    <a:shade val="50000"/>
                  </a:srgbClr>
                </a:solidFill>
              </a:rPr>
              <a:pPr/>
              <a:t>‹#›</a:t>
            </a:fld>
            <a:endParaRPr lang="en-US">
              <a:solidFill>
                <a:srgbClr val="D2D2D2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0986530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BD8E57A-21E3-4D09-AF4A-A65DF18883C1}" type="datetimeFigureOut">
              <a:rPr lang="en-US" smtClean="0">
                <a:solidFill>
                  <a:srgbClr val="D2D2D2">
                    <a:shade val="50000"/>
                  </a:srgbClr>
                </a:solidFill>
              </a:rPr>
              <a:pPr/>
              <a:t>6/29/2015</a:t>
            </a:fld>
            <a:endParaRPr lang="en-US">
              <a:solidFill>
                <a:srgbClr val="D2D2D2">
                  <a:shade val="50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>
              <a:solidFill>
                <a:srgbClr val="D2D2D2">
                  <a:shade val="50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F1C43B7-169A-4621-88D8-89B0600D35F3}" type="slidenum">
              <a:rPr lang="en-US" smtClean="0">
                <a:solidFill>
                  <a:srgbClr val="D2D2D2">
                    <a:shade val="50000"/>
                  </a:srgbClr>
                </a:solidFill>
              </a:rPr>
              <a:pPr/>
              <a:t>‹#›</a:t>
            </a:fld>
            <a:endParaRPr lang="en-US">
              <a:solidFill>
                <a:srgbClr val="D2D2D2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7484534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38784" y="533400"/>
            <a:ext cx="2971800" cy="914400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5538847" y="1447802"/>
            <a:ext cx="2971800" cy="4206112"/>
          </a:xfrm>
        </p:spPr>
        <p:txBody>
          <a:bodyPr lIns="91440"/>
          <a:lstStyle>
            <a:lvl1pPr marL="18288" marR="18288" indent="0"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>
              <a:buNone/>
              <a:defRPr sz="1200">
                <a:solidFill>
                  <a:schemeClr val="tx1"/>
                </a:solidFill>
              </a:defRPr>
            </a:lvl2pPr>
            <a:lvl3pPr>
              <a:buNone/>
              <a:defRPr sz="1000">
                <a:solidFill>
                  <a:schemeClr val="tx1"/>
                </a:solidFill>
              </a:defRPr>
            </a:lvl3pPr>
            <a:lvl4pPr>
              <a:buNone/>
              <a:defRPr sz="900">
                <a:solidFill>
                  <a:schemeClr val="tx1"/>
                </a:solidFill>
              </a:defRPr>
            </a:lvl4pPr>
            <a:lvl5pPr>
              <a:buNone/>
              <a:defRPr sz="900">
                <a:solidFill>
                  <a:schemeClr val="tx1"/>
                </a:solidFill>
              </a:defRPr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761372" y="930144"/>
            <a:ext cx="4626159" cy="4724402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6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buNone/>
              <a:defRPr/>
            </a:lvl6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BD8E57A-21E3-4D09-AF4A-A65DF18883C1}" type="datetimeFigureOut">
              <a:rPr lang="en-US" smtClean="0">
                <a:solidFill>
                  <a:srgbClr val="D2D2D2">
                    <a:shade val="50000"/>
                  </a:srgbClr>
                </a:solidFill>
              </a:rPr>
              <a:pPr/>
              <a:t>6/29/2015</a:t>
            </a:fld>
            <a:endParaRPr lang="en-US">
              <a:solidFill>
                <a:srgbClr val="D2D2D2">
                  <a:shade val="5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>
              <a:solidFill>
                <a:srgbClr val="D2D2D2">
                  <a:shade val="5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F1C43B7-169A-4621-88D8-89B0600D35F3}" type="slidenum">
              <a:rPr lang="en-US" smtClean="0">
                <a:solidFill>
                  <a:srgbClr val="D2D2D2">
                    <a:shade val="50000"/>
                  </a:srgbClr>
                </a:solidFill>
              </a:rPr>
              <a:pPr/>
              <a:t>‹#›</a:t>
            </a:fld>
            <a:endParaRPr lang="en-US">
              <a:solidFill>
                <a:srgbClr val="D2D2D2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3049001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Round Single Corner Rectangle 10"/>
          <p:cNvSpPr/>
          <p:nvPr/>
        </p:nvSpPr>
        <p:spPr>
          <a:xfrm>
            <a:off x="6400800" y="434162"/>
            <a:ext cx="2324605" cy="4343400"/>
          </a:xfrm>
          <a:prstGeom prst="round1Rect">
            <a:avLst>
              <a:gd name="adj" fmla="val 2748"/>
            </a:avLst>
          </a:prstGeom>
          <a:solidFill>
            <a:srgbClr val="1C1C1C"/>
          </a:soli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012056"/>
            <a:ext cx="8229600" cy="1051560"/>
          </a:xfrm>
        </p:spPr>
        <p:txBody>
          <a:bodyPr anchor="t"/>
          <a:lstStyle>
            <a:lvl1pPr algn="l">
              <a:buNone/>
              <a:defRPr sz="3600" b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White">
          <a:xfrm>
            <a:off x="6462712" y="533400"/>
            <a:ext cx="2240280" cy="4211480"/>
          </a:xfrm>
        </p:spPr>
        <p:txBody>
          <a:bodyPr lIns="91440"/>
          <a:lstStyle>
            <a:lvl1pPr marL="45720" indent="0" algn="l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>
                <a:solidFill>
                  <a:srgbClr val="FFFFFF"/>
                </a:solidFill>
              </a:defRPr>
            </a:lvl2pPr>
            <a:lvl3pPr>
              <a:defRPr sz="1000">
                <a:solidFill>
                  <a:srgbClr val="FFFFFF"/>
                </a:solidFill>
              </a:defRPr>
            </a:lvl3pPr>
            <a:lvl4pPr>
              <a:defRPr sz="900">
                <a:solidFill>
                  <a:srgbClr val="FFFFFF"/>
                </a:solidFill>
              </a:defRPr>
            </a:lvl4pPr>
            <a:lvl5pPr>
              <a:defRPr sz="900">
                <a:solidFill>
                  <a:srgbClr val="FFFFFF"/>
                </a:solidFill>
              </a:defRPr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BD8E57A-21E3-4D09-AF4A-A65DF18883C1}" type="datetimeFigureOut">
              <a:rPr lang="en-US" smtClean="0">
                <a:solidFill>
                  <a:srgbClr val="D2D2D2">
                    <a:shade val="50000"/>
                  </a:srgbClr>
                </a:solidFill>
              </a:rPr>
              <a:pPr/>
              <a:t>6/29/2015</a:t>
            </a:fld>
            <a:endParaRPr lang="en-US">
              <a:solidFill>
                <a:srgbClr val="D2D2D2">
                  <a:shade val="5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>
              <a:solidFill>
                <a:srgbClr val="D2D2D2">
                  <a:shade val="5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F1C43B7-169A-4621-88D8-89B0600D35F3}" type="slidenum">
              <a:rPr lang="en-US" smtClean="0">
                <a:solidFill>
                  <a:srgbClr val="D2D2D2">
                    <a:shade val="50000"/>
                  </a:srgbClr>
                </a:solidFill>
              </a:rPr>
              <a:pPr/>
              <a:t>‹#›</a:t>
            </a:fld>
            <a:endParaRPr lang="en-US">
              <a:solidFill>
                <a:srgbClr val="D2D2D2">
                  <a:shade val="50000"/>
                </a:srgbClr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21480" y="435768"/>
            <a:ext cx="5925312" cy="4343400"/>
          </a:xfrm>
          <a:prstGeom prst="snipRoundRect">
            <a:avLst>
              <a:gd name="adj1" fmla="val 1040"/>
              <a:gd name="adj2" fmla="val 0"/>
            </a:avLst>
          </a:prstGeom>
          <a:solidFill>
            <a:schemeClr val="bg2">
              <a:shade val="1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3084942486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02920" y="530352"/>
            <a:ext cx="8183880" cy="4187952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BD8E57A-21E3-4D09-AF4A-A65DF18883C1}" type="datetimeFigureOut">
              <a:rPr lang="en-US" smtClean="0">
                <a:solidFill>
                  <a:srgbClr val="D2D2D2">
                    <a:shade val="50000"/>
                  </a:srgbClr>
                </a:solidFill>
              </a:rPr>
              <a:pPr/>
              <a:t>6/29/2015</a:t>
            </a:fld>
            <a:endParaRPr lang="en-US">
              <a:solidFill>
                <a:srgbClr val="D2D2D2">
                  <a:shade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>
              <a:solidFill>
                <a:srgbClr val="D2D2D2">
                  <a:shade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F1C43B7-169A-4621-88D8-89B0600D35F3}" type="slidenum">
              <a:rPr lang="en-US" smtClean="0">
                <a:solidFill>
                  <a:srgbClr val="D2D2D2">
                    <a:shade val="50000"/>
                  </a:srgbClr>
                </a:solidFill>
              </a:rPr>
              <a:pPr/>
              <a:t>‹#›</a:t>
            </a:fld>
            <a:endParaRPr lang="en-US">
              <a:solidFill>
                <a:srgbClr val="D2D2D2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4486228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533404"/>
            <a:ext cx="1981200" cy="5257799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3400" y="533402"/>
            <a:ext cx="5943600" cy="525780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BD8E57A-21E3-4D09-AF4A-A65DF18883C1}" type="datetimeFigureOut">
              <a:rPr lang="en-US" smtClean="0">
                <a:solidFill>
                  <a:srgbClr val="D2D2D2">
                    <a:shade val="50000"/>
                  </a:srgbClr>
                </a:solidFill>
              </a:rPr>
              <a:pPr/>
              <a:t>6/29/2015</a:t>
            </a:fld>
            <a:endParaRPr lang="en-US">
              <a:solidFill>
                <a:srgbClr val="D2D2D2">
                  <a:shade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>
              <a:solidFill>
                <a:srgbClr val="D2D2D2">
                  <a:shade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F1C43B7-169A-4621-88D8-89B0600D35F3}" type="slidenum">
              <a:rPr lang="en-US" smtClean="0">
                <a:solidFill>
                  <a:srgbClr val="D2D2D2">
                    <a:shade val="50000"/>
                  </a:srgbClr>
                </a:solidFill>
              </a:rPr>
              <a:pPr/>
              <a:t>‹#›</a:t>
            </a:fld>
            <a:endParaRPr lang="en-US">
              <a:solidFill>
                <a:srgbClr val="D2D2D2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01584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B648FE-2D5A-45AB-95EB-9243473478A6}" type="datetimeFigureOut">
              <a:rPr lang="en-US" smtClean="0"/>
              <a:pPr/>
              <a:t>6/29/2015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E9D69-0360-4691-8F93-E287426D228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B648FE-2D5A-45AB-95EB-9243473478A6}" type="datetimeFigureOut">
              <a:rPr lang="en-US" smtClean="0"/>
              <a:pPr/>
              <a:t>6/29/2015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E9D69-0360-4691-8F93-E287426D228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B648FE-2D5A-45AB-95EB-9243473478A6}" type="datetimeFigureOut">
              <a:rPr lang="en-US" smtClean="0"/>
              <a:pPr/>
              <a:t>6/29/2015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E9D69-0360-4691-8F93-E287426D228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B648FE-2D5A-45AB-95EB-9243473478A6}" type="datetimeFigureOut">
              <a:rPr lang="en-US" smtClean="0"/>
              <a:pPr/>
              <a:t>6/29/2015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E9D69-0360-4691-8F93-E287426D228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4B648FE-2D5A-45AB-95EB-9243473478A6}" type="datetimeFigureOut">
              <a:rPr lang="en-US" smtClean="0"/>
              <a:pPr/>
              <a:t>6/29/2015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08E9D69-0360-4691-8F93-E287426D2282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418596" y="434162"/>
            <a:ext cx="8306809" cy="5486400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3" name="Title Placeholder 12"/>
          <p:cNvSpPr>
            <a:spLocks noGrp="1"/>
          </p:cNvSpPr>
          <p:nvPr>
            <p:ph type="title"/>
          </p:nvPr>
        </p:nvSpPr>
        <p:spPr>
          <a:xfrm>
            <a:off x="502920" y="4985590"/>
            <a:ext cx="8183880" cy="1051560"/>
          </a:xfrm>
          <a:prstGeom prst="rect">
            <a:avLst/>
          </a:prstGeom>
        </p:spPr>
        <p:txBody>
          <a:bodyPr vert="horz" anchor="b">
            <a:normAutofit/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502920" y="530352"/>
            <a:ext cx="8183880" cy="4187952"/>
          </a:xfrm>
          <a:prstGeom prst="rect">
            <a:avLst/>
          </a:prstGeom>
        </p:spPr>
        <p:txBody>
          <a:bodyPr vert="horz" lIns="182880" tIns="91440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25" name="Date Placeholder 24"/>
          <p:cNvSpPr>
            <a:spLocks noGrp="1"/>
          </p:cNvSpPr>
          <p:nvPr>
            <p:ph type="dt" sz="half" idx="2"/>
          </p:nvPr>
        </p:nvSpPr>
        <p:spPr>
          <a:xfrm>
            <a:off x="3776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6BD8E57A-21E3-4D09-AF4A-A65DF18883C1}" type="datetimeFigureOut">
              <a:rPr lang="en-US" smtClean="0">
                <a:solidFill>
                  <a:srgbClr val="D2D2D2">
                    <a:shade val="50000"/>
                  </a:srgbClr>
                </a:solidFill>
              </a:rPr>
              <a:pPr/>
              <a:t>6/29/2015</a:t>
            </a:fld>
            <a:endParaRPr lang="en-US">
              <a:solidFill>
                <a:srgbClr val="D2D2D2">
                  <a:shade val="50000"/>
                </a:srgbClr>
              </a:solidFill>
            </a:endParaRPr>
          </a:p>
        </p:txBody>
      </p:sp>
      <p:sp>
        <p:nvSpPr>
          <p:cNvPr id="18" name="Footer Placeholder 17"/>
          <p:cNvSpPr>
            <a:spLocks noGrp="1"/>
          </p:cNvSpPr>
          <p:nvPr>
            <p:ph type="ftr" sz="quarter" idx="3"/>
          </p:nvPr>
        </p:nvSpPr>
        <p:spPr>
          <a:xfrm>
            <a:off x="6062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endParaRPr lang="en-US">
              <a:solidFill>
                <a:srgbClr val="D2D2D2">
                  <a:shade val="50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348328" y="61118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4F1C43B7-169A-4621-88D8-89B0600D35F3}" type="slidenum">
              <a:rPr lang="en-US" smtClean="0">
                <a:solidFill>
                  <a:srgbClr val="D2D2D2">
                    <a:shade val="50000"/>
                  </a:srgbClr>
                </a:solidFill>
              </a:rPr>
              <a:pPr/>
              <a:t>‹#›</a:t>
            </a:fld>
            <a:endParaRPr lang="en-US">
              <a:solidFill>
                <a:srgbClr val="D2D2D2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20080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b="1" kern="1200">
          <a:solidFill>
            <a:schemeClr val="accent1">
              <a:tint val="88000"/>
              <a:satMod val="150000"/>
            </a:schemeClr>
          </a:solidFill>
          <a:effectLst>
            <a:outerShdw blurRad="53975" dist="22860" dir="5400000" algn="tl" rotWithShape="0">
              <a:srgbClr val="000000">
                <a:alpha val="5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65176" indent="-265176" algn="l" rtl="0" eaLnBrk="1" latinLnBrk="0" hangingPunct="1">
        <a:spcBef>
          <a:spcPts val="250"/>
        </a:spcBef>
        <a:buClr>
          <a:schemeClr val="accent1"/>
        </a:buClr>
        <a:buSzPct val="80000"/>
        <a:buFont typeface="Wingdings 2"/>
        <a:buChar char=""/>
        <a:defRPr kumimoji="0" sz="28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548640" indent="-201168" algn="l" rtl="0" eaLnBrk="1" latinLnBrk="0" hangingPunct="1">
        <a:spcBef>
          <a:spcPts val="250"/>
        </a:spcBef>
        <a:buClr>
          <a:schemeClr val="accent1"/>
        </a:buClr>
        <a:buSzPct val="100000"/>
        <a:buFont typeface="Verdana"/>
        <a:buChar char="◦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786384" indent="-182880" algn="l" rtl="0" eaLnBrk="1" latinLnBrk="0" hangingPunct="1">
        <a:spcBef>
          <a:spcPts val="250"/>
        </a:spcBef>
        <a:buClr>
          <a:schemeClr val="accent2">
            <a:tint val="85000"/>
            <a:satMod val="285000"/>
          </a:schemeClr>
        </a:buClr>
        <a:buSzPct val="100000"/>
        <a:buFont typeface="Wingdings 2"/>
        <a:buChar char="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024128" indent="-182880" algn="l" rtl="0" eaLnBrk="1" latinLnBrk="0" hangingPunct="1">
        <a:spcBef>
          <a:spcPts val="230"/>
        </a:spcBef>
        <a:buClr>
          <a:schemeClr val="accent2">
            <a:tint val="85000"/>
            <a:satMod val="285000"/>
          </a:schemeClr>
        </a:buClr>
        <a:buSzPct val="112000"/>
        <a:buFont typeface="Verdana"/>
        <a:buChar char="◦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90472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7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700784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spcBef>
          <a:spcPts val="257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5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148840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418596" y="434162"/>
            <a:ext cx="8306809" cy="5486400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3" name="Title Placeholder 12"/>
          <p:cNvSpPr>
            <a:spLocks noGrp="1"/>
          </p:cNvSpPr>
          <p:nvPr>
            <p:ph type="title"/>
          </p:nvPr>
        </p:nvSpPr>
        <p:spPr>
          <a:xfrm>
            <a:off x="502920" y="4985590"/>
            <a:ext cx="8183880" cy="1051560"/>
          </a:xfrm>
          <a:prstGeom prst="rect">
            <a:avLst/>
          </a:prstGeom>
        </p:spPr>
        <p:txBody>
          <a:bodyPr vert="horz" anchor="b">
            <a:normAutofit/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502920" y="530352"/>
            <a:ext cx="8183880" cy="4187952"/>
          </a:xfrm>
          <a:prstGeom prst="rect">
            <a:avLst/>
          </a:prstGeom>
        </p:spPr>
        <p:txBody>
          <a:bodyPr vert="horz" lIns="182880" tIns="91440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25" name="Date Placeholder 24"/>
          <p:cNvSpPr>
            <a:spLocks noGrp="1"/>
          </p:cNvSpPr>
          <p:nvPr>
            <p:ph type="dt" sz="half" idx="2"/>
          </p:nvPr>
        </p:nvSpPr>
        <p:spPr>
          <a:xfrm>
            <a:off x="3776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6BD8E57A-21E3-4D09-AF4A-A65DF18883C1}" type="datetimeFigureOut">
              <a:rPr lang="en-US" smtClean="0">
                <a:solidFill>
                  <a:srgbClr val="D2D2D2">
                    <a:shade val="50000"/>
                  </a:srgbClr>
                </a:solidFill>
              </a:rPr>
              <a:pPr/>
              <a:t>6/29/2015</a:t>
            </a:fld>
            <a:endParaRPr lang="en-US">
              <a:solidFill>
                <a:srgbClr val="D2D2D2">
                  <a:shade val="50000"/>
                </a:srgbClr>
              </a:solidFill>
            </a:endParaRPr>
          </a:p>
        </p:txBody>
      </p:sp>
      <p:sp>
        <p:nvSpPr>
          <p:cNvPr id="18" name="Footer Placeholder 17"/>
          <p:cNvSpPr>
            <a:spLocks noGrp="1"/>
          </p:cNvSpPr>
          <p:nvPr>
            <p:ph type="ftr" sz="quarter" idx="3"/>
          </p:nvPr>
        </p:nvSpPr>
        <p:spPr>
          <a:xfrm>
            <a:off x="6062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endParaRPr lang="en-US">
              <a:solidFill>
                <a:srgbClr val="D2D2D2">
                  <a:shade val="50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348328" y="61118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4F1C43B7-169A-4621-88D8-89B0600D35F3}" type="slidenum">
              <a:rPr lang="en-US" smtClean="0">
                <a:solidFill>
                  <a:srgbClr val="D2D2D2">
                    <a:shade val="50000"/>
                  </a:srgbClr>
                </a:solidFill>
              </a:rPr>
              <a:pPr/>
              <a:t>‹#›</a:t>
            </a:fld>
            <a:endParaRPr lang="en-US">
              <a:solidFill>
                <a:srgbClr val="D2D2D2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77278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b="1" kern="1200">
          <a:solidFill>
            <a:schemeClr val="accent1">
              <a:tint val="88000"/>
              <a:satMod val="150000"/>
            </a:schemeClr>
          </a:solidFill>
          <a:effectLst>
            <a:outerShdw blurRad="53975" dist="22860" dir="5400000" algn="tl" rotWithShape="0">
              <a:srgbClr val="000000">
                <a:alpha val="5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65176" indent="-265176" algn="l" rtl="0" eaLnBrk="1" latinLnBrk="0" hangingPunct="1">
        <a:spcBef>
          <a:spcPts val="250"/>
        </a:spcBef>
        <a:buClr>
          <a:schemeClr val="accent1"/>
        </a:buClr>
        <a:buSzPct val="80000"/>
        <a:buFont typeface="Wingdings 2"/>
        <a:buChar char=""/>
        <a:defRPr kumimoji="0" sz="28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548640" indent="-201168" algn="l" rtl="0" eaLnBrk="1" latinLnBrk="0" hangingPunct="1">
        <a:spcBef>
          <a:spcPts val="250"/>
        </a:spcBef>
        <a:buClr>
          <a:schemeClr val="accent1"/>
        </a:buClr>
        <a:buSzPct val="100000"/>
        <a:buFont typeface="Verdana"/>
        <a:buChar char="◦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786384" indent="-182880" algn="l" rtl="0" eaLnBrk="1" latinLnBrk="0" hangingPunct="1">
        <a:spcBef>
          <a:spcPts val="250"/>
        </a:spcBef>
        <a:buClr>
          <a:schemeClr val="accent2">
            <a:tint val="85000"/>
            <a:satMod val="285000"/>
          </a:schemeClr>
        </a:buClr>
        <a:buSzPct val="100000"/>
        <a:buFont typeface="Wingdings 2"/>
        <a:buChar char="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024128" indent="-182880" algn="l" rtl="0" eaLnBrk="1" latinLnBrk="0" hangingPunct="1">
        <a:spcBef>
          <a:spcPts val="230"/>
        </a:spcBef>
        <a:buClr>
          <a:schemeClr val="accent2">
            <a:tint val="85000"/>
            <a:satMod val="285000"/>
          </a:schemeClr>
        </a:buClr>
        <a:buSzPct val="112000"/>
        <a:buFont typeface="Verdana"/>
        <a:buChar char="◦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90472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7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700784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spcBef>
          <a:spcPts val="257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5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148840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418596" y="434162"/>
            <a:ext cx="8306809" cy="5486400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3" name="Title Placeholder 12"/>
          <p:cNvSpPr>
            <a:spLocks noGrp="1"/>
          </p:cNvSpPr>
          <p:nvPr>
            <p:ph type="title"/>
          </p:nvPr>
        </p:nvSpPr>
        <p:spPr>
          <a:xfrm>
            <a:off x="502920" y="4985590"/>
            <a:ext cx="8183880" cy="1051560"/>
          </a:xfrm>
          <a:prstGeom prst="rect">
            <a:avLst/>
          </a:prstGeom>
        </p:spPr>
        <p:txBody>
          <a:bodyPr vert="horz" anchor="b">
            <a:normAutofit/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502920" y="530352"/>
            <a:ext cx="8183880" cy="4187952"/>
          </a:xfrm>
          <a:prstGeom prst="rect">
            <a:avLst/>
          </a:prstGeom>
        </p:spPr>
        <p:txBody>
          <a:bodyPr vert="horz" lIns="182880" tIns="91440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25" name="Date Placeholder 24"/>
          <p:cNvSpPr>
            <a:spLocks noGrp="1"/>
          </p:cNvSpPr>
          <p:nvPr>
            <p:ph type="dt" sz="half" idx="2"/>
          </p:nvPr>
        </p:nvSpPr>
        <p:spPr>
          <a:xfrm>
            <a:off x="3776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6BD8E57A-21E3-4D09-AF4A-A65DF18883C1}" type="datetimeFigureOut">
              <a:rPr lang="en-US" smtClean="0">
                <a:solidFill>
                  <a:srgbClr val="D2D2D2">
                    <a:shade val="50000"/>
                  </a:srgbClr>
                </a:solidFill>
              </a:rPr>
              <a:pPr/>
              <a:t>6/29/2015</a:t>
            </a:fld>
            <a:endParaRPr lang="en-US">
              <a:solidFill>
                <a:srgbClr val="D2D2D2">
                  <a:shade val="50000"/>
                </a:srgbClr>
              </a:solidFill>
            </a:endParaRPr>
          </a:p>
        </p:txBody>
      </p:sp>
      <p:sp>
        <p:nvSpPr>
          <p:cNvPr id="18" name="Footer Placeholder 17"/>
          <p:cNvSpPr>
            <a:spLocks noGrp="1"/>
          </p:cNvSpPr>
          <p:nvPr>
            <p:ph type="ftr" sz="quarter" idx="3"/>
          </p:nvPr>
        </p:nvSpPr>
        <p:spPr>
          <a:xfrm>
            <a:off x="6062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endParaRPr lang="en-US">
              <a:solidFill>
                <a:srgbClr val="D2D2D2">
                  <a:shade val="50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348328" y="61118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4F1C43B7-169A-4621-88D8-89B0600D35F3}" type="slidenum">
              <a:rPr lang="en-US" smtClean="0">
                <a:solidFill>
                  <a:srgbClr val="D2D2D2">
                    <a:shade val="50000"/>
                  </a:srgbClr>
                </a:solidFill>
              </a:rPr>
              <a:pPr/>
              <a:t>‹#›</a:t>
            </a:fld>
            <a:endParaRPr lang="en-US">
              <a:solidFill>
                <a:srgbClr val="D2D2D2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57119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b="1" kern="1200">
          <a:solidFill>
            <a:schemeClr val="accent1">
              <a:tint val="88000"/>
              <a:satMod val="150000"/>
            </a:schemeClr>
          </a:solidFill>
          <a:effectLst>
            <a:outerShdw blurRad="53975" dist="22860" dir="5400000" algn="tl" rotWithShape="0">
              <a:srgbClr val="000000">
                <a:alpha val="5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65176" indent="-265176" algn="l" rtl="0" eaLnBrk="1" latinLnBrk="0" hangingPunct="1">
        <a:spcBef>
          <a:spcPts val="250"/>
        </a:spcBef>
        <a:buClr>
          <a:schemeClr val="accent1"/>
        </a:buClr>
        <a:buSzPct val="80000"/>
        <a:buFont typeface="Wingdings 2"/>
        <a:buChar char=""/>
        <a:defRPr kumimoji="0" sz="28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548640" indent="-201168" algn="l" rtl="0" eaLnBrk="1" latinLnBrk="0" hangingPunct="1">
        <a:spcBef>
          <a:spcPts val="250"/>
        </a:spcBef>
        <a:buClr>
          <a:schemeClr val="accent1"/>
        </a:buClr>
        <a:buSzPct val="100000"/>
        <a:buFont typeface="Verdana"/>
        <a:buChar char="◦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786384" indent="-182880" algn="l" rtl="0" eaLnBrk="1" latinLnBrk="0" hangingPunct="1">
        <a:spcBef>
          <a:spcPts val="250"/>
        </a:spcBef>
        <a:buClr>
          <a:schemeClr val="accent2">
            <a:tint val="85000"/>
            <a:satMod val="285000"/>
          </a:schemeClr>
        </a:buClr>
        <a:buSzPct val="100000"/>
        <a:buFont typeface="Wingdings 2"/>
        <a:buChar char="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024128" indent="-182880" algn="l" rtl="0" eaLnBrk="1" latinLnBrk="0" hangingPunct="1">
        <a:spcBef>
          <a:spcPts val="230"/>
        </a:spcBef>
        <a:buClr>
          <a:schemeClr val="accent2">
            <a:tint val="85000"/>
            <a:satMod val="285000"/>
          </a:schemeClr>
        </a:buClr>
        <a:buSzPct val="112000"/>
        <a:buFont typeface="Verdana"/>
        <a:buChar char="◦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90472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7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700784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spcBef>
          <a:spcPts val="257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5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148840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418596" y="434162"/>
            <a:ext cx="8306809" cy="5486400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3" name="Title Placeholder 12"/>
          <p:cNvSpPr>
            <a:spLocks noGrp="1"/>
          </p:cNvSpPr>
          <p:nvPr>
            <p:ph type="title"/>
          </p:nvPr>
        </p:nvSpPr>
        <p:spPr>
          <a:xfrm>
            <a:off x="502920" y="4985590"/>
            <a:ext cx="8183880" cy="1051560"/>
          </a:xfrm>
          <a:prstGeom prst="rect">
            <a:avLst/>
          </a:prstGeom>
        </p:spPr>
        <p:txBody>
          <a:bodyPr vert="horz" anchor="b">
            <a:normAutofit/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502920" y="530352"/>
            <a:ext cx="8183880" cy="4187952"/>
          </a:xfrm>
          <a:prstGeom prst="rect">
            <a:avLst/>
          </a:prstGeom>
        </p:spPr>
        <p:txBody>
          <a:bodyPr vert="horz" lIns="182880" tIns="91440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25" name="Date Placeholder 24"/>
          <p:cNvSpPr>
            <a:spLocks noGrp="1"/>
          </p:cNvSpPr>
          <p:nvPr>
            <p:ph type="dt" sz="half" idx="2"/>
          </p:nvPr>
        </p:nvSpPr>
        <p:spPr>
          <a:xfrm>
            <a:off x="3776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6BD8E57A-21E3-4D09-AF4A-A65DF18883C1}" type="datetimeFigureOut">
              <a:rPr lang="en-US" smtClean="0">
                <a:solidFill>
                  <a:srgbClr val="D2D2D2">
                    <a:shade val="50000"/>
                  </a:srgbClr>
                </a:solidFill>
              </a:rPr>
              <a:pPr/>
              <a:t>6/29/2015</a:t>
            </a:fld>
            <a:endParaRPr lang="en-US">
              <a:solidFill>
                <a:srgbClr val="D2D2D2">
                  <a:shade val="50000"/>
                </a:srgbClr>
              </a:solidFill>
            </a:endParaRPr>
          </a:p>
        </p:txBody>
      </p:sp>
      <p:sp>
        <p:nvSpPr>
          <p:cNvPr id="18" name="Footer Placeholder 17"/>
          <p:cNvSpPr>
            <a:spLocks noGrp="1"/>
          </p:cNvSpPr>
          <p:nvPr>
            <p:ph type="ftr" sz="quarter" idx="3"/>
          </p:nvPr>
        </p:nvSpPr>
        <p:spPr>
          <a:xfrm>
            <a:off x="6062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endParaRPr lang="en-US">
              <a:solidFill>
                <a:srgbClr val="D2D2D2">
                  <a:shade val="50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348328" y="61118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4F1C43B7-169A-4621-88D8-89B0600D35F3}" type="slidenum">
              <a:rPr lang="en-US" smtClean="0">
                <a:solidFill>
                  <a:srgbClr val="D2D2D2">
                    <a:shade val="50000"/>
                  </a:srgbClr>
                </a:solidFill>
              </a:rPr>
              <a:pPr/>
              <a:t>‹#›</a:t>
            </a:fld>
            <a:endParaRPr lang="en-US">
              <a:solidFill>
                <a:srgbClr val="D2D2D2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39379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b="1" kern="1200">
          <a:solidFill>
            <a:schemeClr val="accent1">
              <a:tint val="88000"/>
              <a:satMod val="150000"/>
            </a:schemeClr>
          </a:solidFill>
          <a:effectLst>
            <a:outerShdw blurRad="53975" dist="22860" dir="5400000" algn="tl" rotWithShape="0">
              <a:srgbClr val="000000">
                <a:alpha val="5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65176" indent="-265176" algn="l" rtl="0" eaLnBrk="1" latinLnBrk="0" hangingPunct="1">
        <a:spcBef>
          <a:spcPts val="250"/>
        </a:spcBef>
        <a:buClr>
          <a:schemeClr val="accent1"/>
        </a:buClr>
        <a:buSzPct val="80000"/>
        <a:buFont typeface="Wingdings 2"/>
        <a:buChar char=""/>
        <a:defRPr kumimoji="0" sz="28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548640" indent="-201168" algn="l" rtl="0" eaLnBrk="1" latinLnBrk="0" hangingPunct="1">
        <a:spcBef>
          <a:spcPts val="250"/>
        </a:spcBef>
        <a:buClr>
          <a:schemeClr val="accent1"/>
        </a:buClr>
        <a:buSzPct val="100000"/>
        <a:buFont typeface="Verdana"/>
        <a:buChar char="◦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786384" indent="-182880" algn="l" rtl="0" eaLnBrk="1" latinLnBrk="0" hangingPunct="1">
        <a:spcBef>
          <a:spcPts val="250"/>
        </a:spcBef>
        <a:buClr>
          <a:schemeClr val="accent2">
            <a:tint val="85000"/>
            <a:satMod val="285000"/>
          </a:schemeClr>
        </a:buClr>
        <a:buSzPct val="100000"/>
        <a:buFont typeface="Wingdings 2"/>
        <a:buChar char="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024128" indent="-182880" algn="l" rtl="0" eaLnBrk="1" latinLnBrk="0" hangingPunct="1">
        <a:spcBef>
          <a:spcPts val="230"/>
        </a:spcBef>
        <a:buClr>
          <a:schemeClr val="accent2">
            <a:tint val="85000"/>
            <a:satMod val="285000"/>
          </a:schemeClr>
        </a:buClr>
        <a:buSzPct val="112000"/>
        <a:buFont typeface="Verdana"/>
        <a:buChar char="◦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90472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7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700784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spcBef>
          <a:spcPts val="257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5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148840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plock@stlawu.edu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eg"/><Relationship Id="rId13" Type="http://schemas.openxmlformats.org/officeDocument/2006/relationships/image" Target="../media/image20.jpeg"/><Relationship Id="rId18" Type="http://schemas.openxmlformats.org/officeDocument/2006/relationships/image" Target="../media/image25.jpeg"/><Relationship Id="rId26" Type="http://schemas.openxmlformats.org/officeDocument/2006/relationships/image" Target="../media/image33.jpeg"/><Relationship Id="rId3" Type="http://schemas.openxmlformats.org/officeDocument/2006/relationships/image" Target="../media/image10.jpeg"/><Relationship Id="rId21" Type="http://schemas.openxmlformats.org/officeDocument/2006/relationships/image" Target="../media/image28.jpeg"/><Relationship Id="rId7" Type="http://schemas.openxmlformats.org/officeDocument/2006/relationships/image" Target="../media/image14.jpeg"/><Relationship Id="rId12" Type="http://schemas.openxmlformats.org/officeDocument/2006/relationships/image" Target="../media/image19.jpeg"/><Relationship Id="rId17" Type="http://schemas.openxmlformats.org/officeDocument/2006/relationships/image" Target="../media/image24.jpeg"/><Relationship Id="rId25" Type="http://schemas.openxmlformats.org/officeDocument/2006/relationships/image" Target="../media/image32.jpeg"/><Relationship Id="rId2" Type="http://schemas.openxmlformats.org/officeDocument/2006/relationships/notesSlide" Target="../notesSlides/notesSlide18.xml"/><Relationship Id="rId16" Type="http://schemas.openxmlformats.org/officeDocument/2006/relationships/image" Target="../media/image23.jpeg"/><Relationship Id="rId20" Type="http://schemas.openxmlformats.org/officeDocument/2006/relationships/image" Target="../media/image27.jpeg"/><Relationship Id="rId29" Type="http://schemas.openxmlformats.org/officeDocument/2006/relationships/image" Target="../media/image3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jpeg"/><Relationship Id="rId11" Type="http://schemas.openxmlformats.org/officeDocument/2006/relationships/image" Target="../media/image18.jpeg"/><Relationship Id="rId24" Type="http://schemas.openxmlformats.org/officeDocument/2006/relationships/image" Target="../media/image31.jpeg"/><Relationship Id="rId5" Type="http://schemas.openxmlformats.org/officeDocument/2006/relationships/image" Target="../media/image12.jpeg"/><Relationship Id="rId15" Type="http://schemas.openxmlformats.org/officeDocument/2006/relationships/image" Target="../media/image22.jpeg"/><Relationship Id="rId23" Type="http://schemas.openxmlformats.org/officeDocument/2006/relationships/image" Target="../media/image30.jpeg"/><Relationship Id="rId28" Type="http://schemas.openxmlformats.org/officeDocument/2006/relationships/image" Target="../media/image35.emf"/><Relationship Id="rId10" Type="http://schemas.openxmlformats.org/officeDocument/2006/relationships/image" Target="../media/image17.jpeg"/><Relationship Id="rId19" Type="http://schemas.openxmlformats.org/officeDocument/2006/relationships/image" Target="../media/image26.jpeg"/><Relationship Id="rId4" Type="http://schemas.openxmlformats.org/officeDocument/2006/relationships/image" Target="../media/image11.jpeg"/><Relationship Id="rId9" Type="http://schemas.openxmlformats.org/officeDocument/2006/relationships/image" Target="../media/image16.jpeg"/><Relationship Id="rId14" Type="http://schemas.openxmlformats.org/officeDocument/2006/relationships/image" Target="../media/image21.jpeg"/><Relationship Id="rId22" Type="http://schemas.openxmlformats.org/officeDocument/2006/relationships/image" Target="../media/image29.jpeg"/><Relationship Id="rId27" Type="http://schemas.openxmlformats.org/officeDocument/2006/relationships/image" Target="../media/image34.jpe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png"/><Relationship Id="rId3" Type="http://schemas.openxmlformats.org/officeDocument/2006/relationships/notesSlide" Target="../notesSlides/notesSlide19.xml"/><Relationship Id="rId7" Type="http://schemas.openxmlformats.org/officeDocument/2006/relationships/image" Target="../media/image34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4.xml"/><Relationship Id="rId6" Type="http://schemas.openxmlformats.org/officeDocument/2006/relationships/image" Target="../media/image33.png"/><Relationship Id="rId11" Type="http://schemas.openxmlformats.org/officeDocument/2006/relationships/image" Target="../media/image38.png"/><Relationship Id="rId5" Type="http://schemas.openxmlformats.org/officeDocument/2006/relationships/image" Target="../media/image32.png"/><Relationship Id="rId10" Type="http://schemas.openxmlformats.org/officeDocument/2006/relationships/image" Target="../media/image370.png"/><Relationship Id="rId4" Type="http://schemas.openxmlformats.org/officeDocument/2006/relationships/image" Target="../media/image36.png"/><Relationship Id="rId9" Type="http://schemas.openxmlformats.org/officeDocument/2006/relationships/image" Target="../media/image360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jpeg"/><Relationship Id="rId13" Type="http://schemas.openxmlformats.org/officeDocument/2006/relationships/image" Target="../media/image10.jpeg"/><Relationship Id="rId18" Type="http://schemas.openxmlformats.org/officeDocument/2006/relationships/image" Target="../media/image19.jpeg"/><Relationship Id="rId26" Type="http://schemas.openxmlformats.org/officeDocument/2006/relationships/image" Target="../media/image23.jpeg"/><Relationship Id="rId3" Type="http://schemas.openxmlformats.org/officeDocument/2006/relationships/image" Target="../media/image33.jpeg"/><Relationship Id="rId21" Type="http://schemas.openxmlformats.org/officeDocument/2006/relationships/image" Target="../media/image24.jpeg"/><Relationship Id="rId7" Type="http://schemas.openxmlformats.org/officeDocument/2006/relationships/image" Target="../media/image13.jpeg"/><Relationship Id="rId12" Type="http://schemas.openxmlformats.org/officeDocument/2006/relationships/image" Target="../media/image11.jpeg"/><Relationship Id="rId17" Type="http://schemas.openxmlformats.org/officeDocument/2006/relationships/image" Target="../media/image20.jpeg"/><Relationship Id="rId25" Type="http://schemas.openxmlformats.org/officeDocument/2006/relationships/image" Target="../media/image22.jpeg"/><Relationship Id="rId2" Type="http://schemas.openxmlformats.org/officeDocument/2006/relationships/notesSlide" Target="../notesSlides/notesSlide21.xml"/><Relationship Id="rId16" Type="http://schemas.openxmlformats.org/officeDocument/2006/relationships/image" Target="../media/image25.jpeg"/><Relationship Id="rId20" Type="http://schemas.openxmlformats.org/officeDocument/2006/relationships/image" Target="../media/image16.jpeg"/><Relationship Id="rId29" Type="http://schemas.openxmlformats.org/officeDocument/2006/relationships/image" Target="../media/image37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jpeg"/><Relationship Id="rId11" Type="http://schemas.openxmlformats.org/officeDocument/2006/relationships/image" Target="../media/image17.jpeg"/><Relationship Id="rId24" Type="http://schemas.openxmlformats.org/officeDocument/2006/relationships/image" Target="../media/image21.jpeg"/><Relationship Id="rId5" Type="http://schemas.openxmlformats.org/officeDocument/2006/relationships/image" Target="../media/image14.jpeg"/><Relationship Id="rId15" Type="http://schemas.openxmlformats.org/officeDocument/2006/relationships/image" Target="../media/image27.jpeg"/><Relationship Id="rId23" Type="http://schemas.openxmlformats.org/officeDocument/2006/relationships/image" Target="../media/image18.jpeg"/><Relationship Id="rId28" Type="http://schemas.openxmlformats.org/officeDocument/2006/relationships/image" Target="../media/image34.jpeg"/><Relationship Id="rId10" Type="http://schemas.openxmlformats.org/officeDocument/2006/relationships/image" Target="../media/image12.jpeg"/><Relationship Id="rId19" Type="http://schemas.openxmlformats.org/officeDocument/2006/relationships/image" Target="../media/image26.jpeg"/><Relationship Id="rId4" Type="http://schemas.openxmlformats.org/officeDocument/2006/relationships/image" Target="../media/image37.jpeg"/><Relationship Id="rId9" Type="http://schemas.openxmlformats.org/officeDocument/2006/relationships/image" Target="../media/image30.jpeg"/><Relationship Id="rId14" Type="http://schemas.openxmlformats.org/officeDocument/2006/relationships/image" Target="../media/image31.jpeg"/><Relationship Id="rId22" Type="http://schemas.openxmlformats.org/officeDocument/2006/relationships/image" Target="../media/image15.jpeg"/><Relationship Id="rId27" Type="http://schemas.openxmlformats.org/officeDocument/2006/relationships/image" Target="../media/image32.jpeg"/><Relationship Id="rId30" Type="http://schemas.openxmlformats.org/officeDocument/2006/relationships/image" Target="../media/image380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3.pn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lock5stat.com/" TargetMode="External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lock5stat.com/" TargetMode="External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lock5stat.com/" TargetMode="External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6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6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5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7.xml"/><Relationship Id="rId2" Type="http://schemas.openxmlformats.org/officeDocument/2006/relationships/slideLayout" Target="../slideLayouts/slideLayout51.xml"/><Relationship Id="rId1" Type="http://schemas.openxmlformats.org/officeDocument/2006/relationships/tags" Target="../tags/tag6.xml"/></Relationships>
</file>

<file path=ppt/slides/_rels/slide38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.bin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36.png"/><Relationship Id="rId2" Type="http://schemas.openxmlformats.org/officeDocument/2006/relationships/tags" Target="../tags/tag7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43.wmf"/><Relationship Id="rId11" Type="http://schemas.openxmlformats.org/officeDocument/2006/relationships/image" Target="../media/image45.wmf"/><Relationship Id="rId5" Type="http://schemas.openxmlformats.org/officeDocument/2006/relationships/oleObject" Target="../embeddings/oleObject1.bin"/><Relationship Id="rId10" Type="http://schemas.openxmlformats.org/officeDocument/2006/relationships/oleObject" Target="../embeddings/oleObject3.bin"/><Relationship Id="rId4" Type="http://schemas.openxmlformats.org/officeDocument/2006/relationships/notesSlide" Target="../notesSlides/notesSlide38.xml"/><Relationship Id="rId9" Type="http://schemas.openxmlformats.org/officeDocument/2006/relationships/image" Target="../media/image44.wmf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9.xml"/><Relationship Id="rId2" Type="http://schemas.openxmlformats.org/officeDocument/2006/relationships/slideLayout" Target="../slideLayouts/slideLayout18.xml"/><Relationship Id="rId1" Type="http://schemas.openxmlformats.org/officeDocument/2006/relationships/tags" Target="../tags/tag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0.xml"/><Relationship Id="rId2" Type="http://schemas.openxmlformats.org/officeDocument/2006/relationships/slideLayout" Target="../slideLayouts/slideLayout29.xml"/><Relationship Id="rId1" Type="http://schemas.openxmlformats.org/officeDocument/2006/relationships/tags" Target="../tags/tag9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1.xml"/><Relationship Id="rId2" Type="http://schemas.openxmlformats.org/officeDocument/2006/relationships/slideLayout" Target="../slideLayouts/slideLayout40.xml"/><Relationship Id="rId1" Type="http://schemas.openxmlformats.org/officeDocument/2006/relationships/tags" Target="../tags/tag10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2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1.xml"/><Relationship Id="rId5" Type="http://schemas.openxmlformats.org/officeDocument/2006/relationships/image" Target="../media/image46.png"/><Relationship Id="rId4" Type="http://schemas.openxmlformats.org/officeDocument/2006/relationships/hyperlink" Target="http://www.lock5stat.com/" TargetMode="Externa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3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2.xml"/><Relationship Id="rId4" Type="http://schemas.openxmlformats.org/officeDocument/2006/relationships/image" Target="../media/image46.pn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4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3.xml"/><Relationship Id="rId4" Type="http://schemas.openxmlformats.org/officeDocument/2006/relationships/image" Target="../media/image46.png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6.xml"/></Relationships>
</file>

<file path=ppt/slides/_rels/slide46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5.bin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36.png"/><Relationship Id="rId2" Type="http://schemas.openxmlformats.org/officeDocument/2006/relationships/tags" Target="../tags/tag14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43.wmf"/><Relationship Id="rId11" Type="http://schemas.openxmlformats.org/officeDocument/2006/relationships/image" Target="../media/image45.wmf"/><Relationship Id="rId5" Type="http://schemas.openxmlformats.org/officeDocument/2006/relationships/oleObject" Target="../embeddings/oleObject4.bin"/><Relationship Id="rId10" Type="http://schemas.openxmlformats.org/officeDocument/2006/relationships/oleObject" Target="../embeddings/oleObject6.bin"/><Relationship Id="rId4" Type="http://schemas.openxmlformats.org/officeDocument/2006/relationships/notesSlide" Target="../notesSlides/notesSlide46.xml"/><Relationship Id="rId9" Type="http://schemas.openxmlformats.org/officeDocument/2006/relationships/image" Target="../media/image44.wmf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7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5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6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0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6.xml"/><Relationship Id="rId6" Type="http://schemas.openxmlformats.org/officeDocument/2006/relationships/image" Target="../media/image49.png"/><Relationship Id="rId5" Type="http://schemas.openxmlformats.org/officeDocument/2006/relationships/image" Target="../media/image48.png"/><Relationship Id="rId4" Type="http://schemas.openxmlformats.org/officeDocument/2006/relationships/image" Target="../media/image47.png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1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7.xml"/><Relationship Id="rId4" Type="http://schemas.openxmlformats.org/officeDocument/2006/relationships/image" Target="../media/image52.png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63.png"/><Relationship Id="rId5" Type="http://schemas.openxmlformats.org/officeDocument/2006/relationships/image" Target="../media/image54.emf"/><Relationship Id="rId4" Type="http://schemas.openxmlformats.org/officeDocument/2006/relationships/image" Target="../media/image53.emf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3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8.xml"/><Relationship Id="rId5" Type="http://schemas.openxmlformats.org/officeDocument/2006/relationships/hyperlink" Target="http://www.lock5stat.com/statkey" TargetMode="External"/><Relationship Id="rId4" Type="http://schemas.openxmlformats.org/officeDocument/2006/relationships/image" Target="../media/image55.png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4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9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lock5stat.com/" TargetMode="External"/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6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lock5stat.com/" TargetMode="External"/><Relationship Id="rId2" Type="http://schemas.openxmlformats.org/officeDocument/2006/relationships/notesSlide" Target="../notesSlides/notesSlide56.xml"/><Relationship Id="rId1" Type="http://schemas.openxmlformats.org/officeDocument/2006/relationships/slideLayout" Target="../slideLayouts/slideLayout6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7.xml"/><Relationship Id="rId1" Type="http://schemas.openxmlformats.org/officeDocument/2006/relationships/slideLayout" Target="../slideLayouts/slideLayout7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youtube.com/watch?v=p3Uos2fzIJ0" TargetMode="External"/><Relationship Id="rId2" Type="http://schemas.openxmlformats.org/officeDocument/2006/relationships/notesSlide" Target="../notesSlides/notesSlide58.xml"/><Relationship Id="rId1" Type="http://schemas.openxmlformats.org/officeDocument/2006/relationships/slideLayout" Target="../slideLayouts/slideLayout6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9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3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0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51693" y="514349"/>
            <a:ext cx="8398412" cy="3143251"/>
          </a:xfrm>
        </p:spPr>
        <p:txBody>
          <a:bodyPr>
            <a:noAutofit/>
          </a:bodyPr>
          <a:lstStyle/>
          <a:p>
            <a:r>
              <a:rPr lang="en-US" sz="4800" b="1" dirty="0" smtClean="0"/>
              <a:t>Statistics:</a:t>
            </a:r>
            <a:br>
              <a:rPr lang="en-US" sz="4800" b="1" dirty="0" smtClean="0"/>
            </a:br>
            <a:r>
              <a:rPr lang="en-US" sz="4800" b="1" dirty="0" smtClean="0"/>
              <a:t>Unlocking the Power of Data</a:t>
            </a:r>
            <a:br>
              <a:rPr lang="en-US" sz="4800" b="1" dirty="0" smtClean="0"/>
            </a:br>
            <a:endParaRPr lang="en-US" sz="4800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0386" y="3583672"/>
            <a:ext cx="8890782" cy="2743200"/>
          </a:xfrm>
        </p:spPr>
        <p:txBody>
          <a:bodyPr>
            <a:noAutofit/>
          </a:bodyPr>
          <a:lstStyle/>
          <a:p>
            <a:r>
              <a:rPr lang="en-US" sz="28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   Patti Frazer Lock </a:t>
            </a:r>
          </a:p>
          <a:p>
            <a:r>
              <a:rPr lang="en-US" sz="22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Cummings Professor of Mathematics</a:t>
            </a:r>
          </a:p>
          <a:p>
            <a:r>
              <a:rPr lang="en-US" sz="22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St. Lawrence University</a:t>
            </a:r>
          </a:p>
          <a:p>
            <a:r>
              <a:rPr lang="en-US" sz="2200" dirty="0" smtClean="0">
                <a:solidFill>
                  <a:schemeClr val="tx1">
                    <a:lumMod val="85000"/>
                    <a:lumOff val="15000"/>
                  </a:schemeClr>
                </a:solidFill>
                <a:hlinkClick r:id="rId3"/>
              </a:rPr>
              <a:t>plock@stlawu.edu</a:t>
            </a:r>
            <a:r>
              <a:rPr lang="en-US" sz="22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</a:p>
          <a:p>
            <a:endParaRPr lang="en-US" sz="800" dirty="0" smtClean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r>
              <a:rPr lang="en-US" sz="28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University of Kentucky</a:t>
            </a:r>
          </a:p>
          <a:p>
            <a:r>
              <a:rPr lang="en-US" sz="28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June 2015</a:t>
            </a:r>
          </a:p>
          <a:p>
            <a:endParaRPr lang="en-US" sz="2800" dirty="0" smtClean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67285" y="457200"/>
            <a:ext cx="8637563" cy="2640842"/>
          </a:xfrm>
          <a:prstGeom prst="rect">
            <a:avLst/>
          </a:prstGeom>
          <a:noFill/>
          <a:ln w="571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35438" y="1516479"/>
            <a:ext cx="848281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 smtClean="0"/>
              <a:t>First</a:t>
            </a:r>
            <a:r>
              <a:rPr lang="en-US" sz="4800" b="1" dirty="0" smtClean="0"/>
              <a:t>: </a:t>
            </a:r>
            <a:endParaRPr lang="en-US" sz="4800" b="1" dirty="0" smtClean="0"/>
          </a:p>
          <a:p>
            <a:pPr algn="ctr"/>
            <a:r>
              <a:rPr lang="en-US" sz="4800" b="1" dirty="0" smtClean="0"/>
              <a:t>Bootstrap Confidence Intervals</a:t>
            </a:r>
            <a:endParaRPr lang="en-US" sz="4800" b="1" dirty="0"/>
          </a:p>
        </p:txBody>
      </p:sp>
      <p:sp>
        <p:nvSpPr>
          <p:cNvPr id="3" name="TextBox 2"/>
          <p:cNvSpPr txBox="1"/>
          <p:nvPr/>
        </p:nvSpPr>
        <p:spPr>
          <a:xfrm>
            <a:off x="423084" y="3672348"/>
            <a:ext cx="844004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 smtClean="0">
                <a:solidFill>
                  <a:srgbClr val="C00000"/>
                </a:solidFill>
              </a:rPr>
              <a:t>Key Concept:  </a:t>
            </a:r>
          </a:p>
          <a:p>
            <a:pPr algn="ctr"/>
            <a:r>
              <a:rPr lang="en-US" sz="5400" b="1" dirty="0" smtClean="0">
                <a:solidFill>
                  <a:srgbClr val="C00000"/>
                </a:solidFill>
              </a:rPr>
              <a:t>Variation in Sample Statistics</a:t>
            </a:r>
            <a:endParaRPr lang="en-US" sz="54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04234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5486400"/>
            <a:ext cx="9144000" cy="1371600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228600"/>
            <a:ext cx="8229600" cy="1143000"/>
          </a:xfrm>
        </p:spPr>
        <p:txBody>
          <a:bodyPr/>
          <a:lstStyle/>
          <a:p>
            <a:r>
              <a:rPr lang="en-US" dirty="0" smtClean="0"/>
              <a:t>Sampling Distribution</a:t>
            </a:r>
            <a:endParaRPr lang="en-US" dirty="0"/>
          </a:p>
        </p:txBody>
      </p:sp>
      <p:cxnSp>
        <p:nvCxnSpPr>
          <p:cNvPr id="5" name="Straight Connector 4"/>
          <p:cNvCxnSpPr/>
          <p:nvPr/>
        </p:nvCxnSpPr>
        <p:spPr>
          <a:xfrm>
            <a:off x="0" y="5486400"/>
            <a:ext cx="9144000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Cloud 5"/>
          <p:cNvSpPr/>
          <p:nvPr/>
        </p:nvSpPr>
        <p:spPr>
          <a:xfrm>
            <a:off x="3962400" y="1600200"/>
            <a:ext cx="3048000" cy="1371600"/>
          </a:xfrm>
          <a:prstGeom prst="cloud">
            <a:avLst/>
          </a:prstGeom>
          <a:solidFill>
            <a:srgbClr val="33CC33"/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4648200" y="1905000"/>
            <a:ext cx="1828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Population</a:t>
            </a:r>
            <a:endParaRPr lang="en-US" sz="2800" dirty="0"/>
          </a:p>
        </p:txBody>
      </p:sp>
      <p:cxnSp>
        <p:nvCxnSpPr>
          <p:cNvPr id="9" name="Straight Connector 8"/>
          <p:cNvCxnSpPr>
            <a:stCxn id="6" idx="1"/>
          </p:cNvCxnSpPr>
          <p:nvPr/>
        </p:nvCxnSpPr>
        <p:spPr>
          <a:xfrm>
            <a:off x="5486400" y="2970340"/>
            <a:ext cx="0" cy="2516060"/>
          </a:xfrm>
          <a:prstGeom prst="line">
            <a:avLst/>
          </a:prstGeom>
          <a:ln w="57150">
            <a:solidFill>
              <a:schemeClr val="bg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5295900" y="5410200"/>
            <a:ext cx="533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µ</a:t>
            </a:r>
            <a:endParaRPr lang="en-US" sz="3200" dirty="0"/>
          </a:p>
        </p:txBody>
      </p:sp>
      <p:sp>
        <p:nvSpPr>
          <p:cNvPr id="16" name="Oval 15"/>
          <p:cNvSpPr/>
          <p:nvPr/>
        </p:nvSpPr>
        <p:spPr>
          <a:xfrm>
            <a:off x="9448800" y="6801405"/>
            <a:ext cx="76200" cy="762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Oval 17"/>
          <p:cNvSpPr/>
          <p:nvPr/>
        </p:nvSpPr>
        <p:spPr>
          <a:xfrm>
            <a:off x="9456722" y="5989694"/>
            <a:ext cx="76200" cy="762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Oval 18"/>
          <p:cNvSpPr/>
          <p:nvPr/>
        </p:nvSpPr>
        <p:spPr>
          <a:xfrm>
            <a:off x="9369959" y="6324600"/>
            <a:ext cx="76200" cy="762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Oval 19"/>
          <p:cNvSpPr/>
          <p:nvPr/>
        </p:nvSpPr>
        <p:spPr>
          <a:xfrm>
            <a:off x="9609122" y="6142094"/>
            <a:ext cx="76200" cy="762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Oval 20"/>
          <p:cNvSpPr/>
          <p:nvPr/>
        </p:nvSpPr>
        <p:spPr>
          <a:xfrm>
            <a:off x="9761522" y="6294494"/>
            <a:ext cx="76200" cy="762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Oval 21"/>
          <p:cNvSpPr/>
          <p:nvPr/>
        </p:nvSpPr>
        <p:spPr>
          <a:xfrm>
            <a:off x="9913922" y="6446894"/>
            <a:ext cx="76200" cy="762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Oval 22"/>
          <p:cNvSpPr/>
          <p:nvPr/>
        </p:nvSpPr>
        <p:spPr>
          <a:xfrm>
            <a:off x="10066322" y="6599294"/>
            <a:ext cx="76200" cy="762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Oval 23"/>
          <p:cNvSpPr/>
          <p:nvPr/>
        </p:nvSpPr>
        <p:spPr>
          <a:xfrm>
            <a:off x="10218722" y="6751694"/>
            <a:ext cx="76200" cy="762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Oval 24"/>
          <p:cNvSpPr/>
          <p:nvPr/>
        </p:nvSpPr>
        <p:spPr>
          <a:xfrm>
            <a:off x="10371122" y="6904094"/>
            <a:ext cx="76200" cy="762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Oval 25"/>
          <p:cNvSpPr/>
          <p:nvPr/>
        </p:nvSpPr>
        <p:spPr>
          <a:xfrm>
            <a:off x="10523522" y="7056494"/>
            <a:ext cx="76200" cy="762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Oval 26"/>
          <p:cNvSpPr/>
          <p:nvPr/>
        </p:nvSpPr>
        <p:spPr>
          <a:xfrm>
            <a:off x="10675922" y="7208894"/>
            <a:ext cx="76200" cy="762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Oval 27"/>
          <p:cNvSpPr/>
          <p:nvPr/>
        </p:nvSpPr>
        <p:spPr>
          <a:xfrm>
            <a:off x="10828322" y="7361294"/>
            <a:ext cx="76200" cy="762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Oval 28"/>
          <p:cNvSpPr/>
          <p:nvPr/>
        </p:nvSpPr>
        <p:spPr>
          <a:xfrm>
            <a:off x="10980722" y="7513694"/>
            <a:ext cx="76200" cy="762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Oval 29"/>
          <p:cNvSpPr/>
          <p:nvPr/>
        </p:nvSpPr>
        <p:spPr>
          <a:xfrm>
            <a:off x="11133122" y="7666094"/>
            <a:ext cx="76200" cy="762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Oval 30"/>
          <p:cNvSpPr/>
          <p:nvPr/>
        </p:nvSpPr>
        <p:spPr>
          <a:xfrm>
            <a:off x="11285522" y="7818494"/>
            <a:ext cx="76200" cy="762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Oval 31"/>
          <p:cNvSpPr/>
          <p:nvPr/>
        </p:nvSpPr>
        <p:spPr>
          <a:xfrm>
            <a:off x="9634396" y="5624950"/>
            <a:ext cx="76200" cy="762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Oval 32"/>
          <p:cNvSpPr/>
          <p:nvPr/>
        </p:nvSpPr>
        <p:spPr>
          <a:xfrm>
            <a:off x="11437922" y="7970894"/>
            <a:ext cx="76200" cy="762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Oval 33"/>
          <p:cNvSpPr/>
          <p:nvPr/>
        </p:nvSpPr>
        <p:spPr>
          <a:xfrm>
            <a:off x="11590322" y="8123294"/>
            <a:ext cx="76200" cy="762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Oval 34"/>
          <p:cNvSpPr/>
          <p:nvPr/>
        </p:nvSpPr>
        <p:spPr>
          <a:xfrm>
            <a:off x="11742722" y="8275694"/>
            <a:ext cx="76200" cy="762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Oval 35"/>
          <p:cNvSpPr/>
          <p:nvPr/>
        </p:nvSpPr>
        <p:spPr>
          <a:xfrm>
            <a:off x="11895122" y="8428094"/>
            <a:ext cx="76200" cy="762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Oval 36"/>
          <p:cNvSpPr/>
          <p:nvPr/>
        </p:nvSpPr>
        <p:spPr>
          <a:xfrm>
            <a:off x="12047522" y="8580494"/>
            <a:ext cx="76200" cy="762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Oval 37"/>
          <p:cNvSpPr/>
          <p:nvPr/>
        </p:nvSpPr>
        <p:spPr>
          <a:xfrm>
            <a:off x="12199922" y="8732894"/>
            <a:ext cx="76200" cy="762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Oval 38"/>
          <p:cNvSpPr/>
          <p:nvPr/>
        </p:nvSpPr>
        <p:spPr>
          <a:xfrm>
            <a:off x="9786796" y="5777350"/>
            <a:ext cx="76200" cy="762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Oval 39"/>
          <p:cNvSpPr/>
          <p:nvPr/>
        </p:nvSpPr>
        <p:spPr>
          <a:xfrm>
            <a:off x="9939196" y="5929750"/>
            <a:ext cx="76200" cy="762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Oval 40"/>
          <p:cNvSpPr/>
          <p:nvPr/>
        </p:nvSpPr>
        <p:spPr>
          <a:xfrm>
            <a:off x="10091596" y="6082150"/>
            <a:ext cx="76200" cy="762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Oval 41"/>
          <p:cNvSpPr/>
          <p:nvPr/>
        </p:nvSpPr>
        <p:spPr>
          <a:xfrm>
            <a:off x="10243996" y="6234550"/>
            <a:ext cx="76200" cy="762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Oval 42"/>
          <p:cNvSpPr/>
          <p:nvPr/>
        </p:nvSpPr>
        <p:spPr>
          <a:xfrm>
            <a:off x="10396396" y="6386950"/>
            <a:ext cx="76200" cy="762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Oval 43"/>
          <p:cNvSpPr/>
          <p:nvPr/>
        </p:nvSpPr>
        <p:spPr>
          <a:xfrm>
            <a:off x="10548796" y="6539350"/>
            <a:ext cx="76200" cy="762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Oval 44"/>
          <p:cNvSpPr/>
          <p:nvPr/>
        </p:nvSpPr>
        <p:spPr>
          <a:xfrm>
            <a:off x="10701196" y="6691750"/>
            <a:ext cx="76200" cy="762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Oval 45"/>
          <p:cNvSpPr/>
          <p:nvPr/>
        </p:nvSpPr>
        <p:spPr>
          <a:xfrm>
            <a:off x="10853596" y="6844150"/>
            <a:ext cx="76200" cy="762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Oval 46"/>
          <p:cNvSpPr/>
          <p:nvPr/>
        </p:nvSpPr>
        <p:spPr>
          <a:xfrm>
            <a:off x="11005996" y="6996550"/>
            <a:ext cx="76200" cy="762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Oval 47"/>
          <p:cNvSpPr/>
          <p:nvPr/>
        </p:nvSpPr>
        <p:spPr>
          <a:xfrm>
            <a:off x="11158396" y="7148950"/>
            <a:ext cx="76200" cy="762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Oval 48"/>
          <p:cNvSpPr/>
          <p:nvPr/>
        </p:nvSpPr>
        <p:spPr>
          <a:xfrm>
            <a:off x="11310796" y="7301350"/>
            <a:ext cx="76200" cy="762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Oval 49"/>
          <p:cNvSpPr/>
          <p:nvPr/>
        </p:nvSpPr>
        <p:spPr>
          <a:xfrm>
            <a:off x="11463196" y="7453750"/>
            <a:ext cx="76200" cy="762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Oval 50"/>
          <p:cNvSpPr/>
          <p:nvPr/>
        </p:nvSpPr>
        <p:spPr>
          <a:xfrm>
            <a:off x="11615596" y="7606150"/>
            <a:ext cx="76200" cy="762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Oval 51"/>
          <p:cNvSpPr/>
          <p:nvPr/>
        </p:nvSpPr>
        <p:spPr>
          <a:xfrm>
            <a:off x="11767996" y="7758550"/>
            <a:ext cx="76200" cy="762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Oval 52"/>
          <p:cNvSpPr/>
          <p:nvPr/>
        </p:nvSpPr>
        <p:spPr>
          <a:xfrm>
            <a:off x="11920396" y="7910950"/>
            <a:ext cx="76200" cy="762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Oval 53"/>
          <p:cNvSpPr/>
          <p:nvPr/>
        </p:nvSpPr>
        <p:spPr>
          <a:xfrm>
            <a:off x="12072796" y="8063350"/>
            <a:ext cx="76200" cy="762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Oval 54"/>
          <p:cNvSpPr/>
          <p:nvPr/>
        </p:nvSpPr>
        <p:spPr>
          <a:xfrm>
            <a:off x="12225196" y="8215750"/>
            <a:ext cx="76200" cy="762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Oval 55"/>
          <p:cNvSpPr/>
          <p:nvPr/>
        </p:nvSpPr>
        <p:spPr>
          <a:xfrm>
            <a:off x="12377596" y="8368150"/>
            <a:ext cx="76200" cy="762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Oval 56"/>
          <p:cNvSpPr/>
          <p:nvPr/>
        </p:nvSpPr>
        <p:spPr>
          <a:xfrm>
            <a:off x="12529996" y="8520550"/>
            <a:ext cx="76200" cy="762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TextBox 57"/>
          <p:cNvSpPr txBox="1"/>
          <p:nvPr/>
        </p:nvSpPr>
        <p:spPr>
          <a:xfrm>
            <a:off x="280657" y="2281473"/>
            <a:ext cx="403860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BUT, in practice we don’t see the “tree” or all of the “seeds” – we only have ONE seed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6276373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34583 -0.59681 L -0.34583 -0.20819 " pathEditMode="relative" rAng="0" ptsTypes="AA">
                                      <p:cBhvr>
                                        <p:cTn id="23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943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50504 -0.47861 L -0.50504 -0.08999 " pathEditMode="relative" rAng="0" ptsTypes="AA">
                                      <p:cBhvr>
                                        <p:cTn id="27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943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40382 -0.52741 L -0.40382 -0.13879 " pathEditMode="relative" rAng="0" ptsTypes="AA">
                                      <p:cBhvr>
                                        <p:cTn id="31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943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55503 -0.50081 L -0.55503 -0.11219 " pathEditMode="relative" rAng="0" ptsTypes="AA">
                                      <p:cBhvr>
                                        <p:cTn id="35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943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000"/>
                            </p:stCondLst>
                            <p:childTnLst>
                              <p:par>
                                <p:cTn id="37" presetID="42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4967 -0.52302 L -0.4967 -0.1344 " pathEditMode="relative" rAng="0" ptsTypes="AA">
                                      <p:cBhvr>
                                        <p:cTn id="3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943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3000"/>
                            </p:stCondLst>
                            <p:childTnLst>
                              <p:par>
                                <p:cTn id="40" presetID="42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53837 -0.54523 L -0.53837 -0.15661 " pathEditMode="relative" rAng="0" ptsTypes="AA">
                                      <p:cBhvr>
                                        <p:cTn id="41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943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4000"/>
                            </p:stCondLst>
                            <p:childTnLst>
                              <p:par>
                                <p:cTn id="43" presetID="42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38836 -0.56743 L -0.38836 -0.17881 " pathEditMode="relative" rAng="0" ptsTypes="AA">
                                      <p:cBhvr>
                                        <p:cTn id="44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943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000"/>
                            </p:stCondLst>
                            <p:childTnLst>
                              <p:par>
                                <p:cTn id="46" presetID="42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5967 -0.58964 L -0.5967 -0.20102 " pathEditMode="relative" rAng="0" ptsTypes="AA">
                                      <p:cBhvr>
                                        <p:cTn id="47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943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6000"/>
                            </p:stCondLst>
                            <p:childTnLst>
                              <p:par>
                                <p:cTn id="49" presetID="42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48004 -0.61185 L -0.48004 -0.22323 " pathEditMode="relative" rAng="0" ptsTypes="AA">
                                      <p:cBhvr>
                                        <p:cTn id="5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943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6500"/>
                            </p:stCondLst>
                            <p:childTnLst>
                              <p:par>
                                <p:cTn id="52" presetID="42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5967 -0.65625 L -0.5967 -0.26764 " pathEditMode="relative" rAng="0" ptsTypes="AA">
                                      <p:cBhvr>
                                        <p:cTn id="5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943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7000"/>
                            </p:stCondLst>
                            <p:childTnLst>
                              <p:par>
                                <p:cTn id="55" presetID="42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55503 -0.68957 L -0.55503 -0.30095 " pathEditMode="relative" rAng="0" ptsTypes="AA">
                                      <p:cBhvr>
                                        <p:cTn id="5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943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7500"/>
                            </p:stCondLst>
                            <p:childTnLst>
                              <p:par>
                                <p:cTn id="58" presetID="42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55504 -0.70067 L -0.55504 -0.31206 " pathEditMode="relative" rAng="0" ptsTypes="AA">
                                      <p:cBhvr>
                                        <p:cTn id="59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943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8000"/>
                            </p:stCondLst>
                            <p:childTnLst>
                              <p:par>
                                <p:cTn id="61" presetID="42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61336 -0.72287 L -0.61336 -0.33426 " pathEditMode="relative" rAng="0" ptsTypes="AA">
                                      <p:cBhvr>
                                        <p:cTn id="62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943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8500"/>
                            </p:stCondLst>
                            <p:childTnLst>
                              <p:par>
                                <p:cTn id="64" presetID="42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5467 -0.73398 L -0.5467 -0.34536 " pathEditMode="relative" rAng="0" ptsTypes="AA">
                                      <p:cBhvr>
                                        <p:cTn id="65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943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9000"/>
                            </p:stCondLst>
                            <p:childTnLst>
                              <p:par>
                                <p:cTn id="67" presetID="42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63004 -0.76729 L -0.63004 -0.37868 " pathEditMode="relative" rAng="0" ptsTypes="AA">
                                      <p:cBhvr>
                                        <p:cTn id="6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943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9500"/>
                            </p:stCondLst>
                            <p:childTnLst>
                              <p:par>
                                <p:cTn id="70" presetID="42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54948 -0.4254 L -0.54948 -0.03678 " pathEditMode="relative" rAng="0" ptsTypes="AA">
                                      <p:cBhvr>
                                        <p:cTn id="71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943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10000"/>
                            </p:stCondLst>
                            <p:childTnLst>
                              <p:par>
                                <p:cTn id="73" presetID="42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78836 -0.76729 L -0.83836 -0.38977 " pathEditMode="relative" rAng="0" ptsTypes="AA">
                                      <p:cBhvr>
                                        <p:cTn id="74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500" y="1887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10500"/>
                            </p:stCondLst>
                            <p:childTnLst>
                              <p:par>
                                <p:cTn id="76" presetID="42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5467 -0.8117 L -0.4967 -0.40088 " pathEditMode="relative" rAng="0" ptsTypes="AA">
                                      <p:cBhvr>
                                        <p:cTn id="77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500" y="2054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11000"/>
                            </p:stCondLst>
                            <p:childTnLst>
                              <p:par>
                                <p:cTn id="79" presetID="42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6467 -0.83391 L -0.6467 -0.4453 " pathEditMode="relative" rAng="0" ptsTypes="AA">
                                      <p:cBhvr>
                                        <p:cTn id="80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943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11500"/>
                            </p:stCondLst>
                            <p:childTnLst>
                              <p:par>
                                <p:cTn id="82" presetID="42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7217 -0.86722 L -0.7217 -0.4786 " pathEditMode="relative" rAng="0" ptsTypes="AA">
                                      <p:cBhvr>
                                        <p:cTn id="83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943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12000"/>
                            </p:stCondLst>
                            <p:childTnLst>
                              <p:par>
                                <p:cTn id="85" presetID="42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80503 -0.87832 L -0.8717 -0.4675 " pathEditMode="relative" rAng="0" ptsTypes="AA">
                                      <p:cBhvr>
                                        <p:cTn id="86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333" y="2054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12500"/>
                            </p:stCondLst>
                            <p:childTnLst>
                              <p:par>
                                <p:cTn id="88" presetID="42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63004 -0.92274 L -0.58837 -0.50081 " pathEditMode="relative" rAng="0" ptsTypes="AA">
                                      <p:cBhvr>
                                        <p:cTn id="89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83" y="2109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13000"/>
                            </p:stCondLst>
                            <p:childTnLst>
                              <p:par>
                                <p:cTn id="91" presetID="42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37448 -0.45871 L -0.37448 -0.07009 " pathEditMode="relative" rAng="0" ptsTypes="AA">
                                      <p:cBhvr>
                                        <p:cTn id="92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943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13500"/>
                            </p:stCondLst>
                            <p:childTnLst>
                              <p:par>
                                <p:cTn id="94" presetID="42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40782 -0.49202 L -0.35782 -0.0812 " pathEditMode="relative" rAng="0" ptsTypes="AA">
                                      <p:cBhvr>
                                        <p:cTn id="95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500" y="2054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14000"/>
                            </p:stCondLst>
                            <p:childTnLst>
                              <p:par>
                                <p:cTn id="97" presetID="42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59114 -0.49202 L -0.63281 -0.1145 " pathEditMode="relative" rAng="0" ptsTypes="AA">
                                      <p:cBhvr>
                                        <p:cTn id="98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83" y="1887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14500"/>
                            </p:stCondLst>
                            <p:childTnLst>
                              <p:par>
                                <p:cTn id="100" presetID="42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60781 -0.52533 L -0.60781 -0.13671 " pathEditMode="relative" rAng="0" ptsTypes="AA">
                                      <p:cBhvr>
                                        <p:cTn id="101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943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>
                            <p:stCondLst>
                              <p:cond delay="15000"/>
                            </p:stCondLst>
                            <p:childTnLst>
                              <p:par>
                                <p:cTn id="103" presetID="42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57448 -0.58085 L -0.57448 -0.19223 " pathEditMode="relative" rAng="0" ptsTypes="AA">
                                      <p:cBhvr>
                                        <p:cTn id="104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943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>
                            <p:stCondLst>
                              <p:cond delay="15500"/>
                            </p:stCondLst>
                            <p:childTnLst>
                              <p:par>
                                <p:cTn id="106" presetID="42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50781 -0.60305 L -0.50781 -0.21443 " pathEditMode="relative" rAng="0" ptsTypes="AA">
                                      <p:cBhvr>
                                        <p:cTn id="107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943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16000"/>
                            </p:stCondLst>
                            <p:childTnLst>
                              <p:par>
                                <p:cTn id="109" presetID="42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69115 -0.58085 L -0.69115 -0.19223 " pathEditMode="relative" rAng="0" ptsTypes="AA">
                                      <p:cBhvr>
                                        <p:cTn id="110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943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1" fill="hold">
                            <p:stCondLst>
                              <p:cond delay="16500"/>
                            </p:stCondLst>
                            <p:childTnLst>
                              <p:par>
                                <p:cTn id="112" presetID="42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64948 -0.62526 L -0.64948 -0.23665 " pathEditMode="relative" rAng="0" ptsTypes="AA">
                                      <p:cBhvr>
                                        <p:cTn id="113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943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4" fill="hold">
                            <p:stCondLst>
                              <p:cond delay="17000"/>
                            </p:stCondLst>
                            <p:childTnLst>
                              <p:par>
                                <p:cTn id="115" presetID="42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58281 -0.68077 L -0.58281 -0.29216 " pathEditMode="relative" rAng="0" ptsTypes="AA">
                                      <p:cBhvr>
                                        <p:cTn id="116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943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7" fill="hold">
                            <p:stCondLst>
                              <p:cond delay="17500"/>
                            </p:stCondLst>
                            <p:childTnLst>
                              <p:par>
                                <p:cTn id="118" presetID="42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61615 -0.70298 L -0.61615 -0.31437 " pathEditMode="relative" rAng="0" ptsTypes="AA">
                                      <p:cBhvr>
                                        <p:cTn id="119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943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0" fill="hold">
                            <p:stCondLst>
                              <p:cond delay="18000"/>
                            </p:stCondLst>
                            <p:childTnLst>
                              <p:par>
                                <p:cTn id="121" presetID="42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64948 -0.72519 L -0.64948 -0.33658 " pathEditMode="relative" rAng="0" ptsTypes="AA">
                                      <p:cBhvr>
                                        <p:cTn id="122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943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3" fill="hold">
                            <p:stCondLst>
                              <p:cond delay="18500"/>
                            </p:stCondLst>
                            <p:childTnLst>
                              <p:par>
                                <p:cTn id="124" presetID="42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79948 -0.71458 L -0.90781 -0.3037 " pathEditMode="relative" rAng="0" ptsTypes="AA">
                                      <p:cBhvr>
                                        <p:cTn id="125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417" y="2053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6" fill="hold">
                            <p:stCondLst>
                              <p:cond delay="19000"/>
                            </p:stCondLst>
                            <p:childTnLst>
                              <p:par>
                                <p:cTn id="127" presetID="42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55781 -0.79181 L -0.46615 -0.32547 " pathEditMode="relative" rAng="0" ptsTypes="AA">
                                      <p:cBhvr>
                                        <p:cTn id="128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583" y="2331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9" fill="hold">
                            <p:stCondLst>
                              <p:cond delay="19500"/>
                            </p:stCondLst>
                            <p:childTnLst>
                              <p:par>
                                <p:cTn id="130" presetID="42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80782 -0.7585 L -0.90782 -0.34768 " pathEditMode="relative" rAng="0" ptsTypes="AA">
                                      <p:cBhvr>
                                        <p:cTn id="131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000" y="2054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2" fill="hold">
                            <p:stCondLst>
                              <p:cond delay="20000"/>
                            </p:stCondLst>
                            <p:childTnLst>
                              <p:par>
                                <p:cTn id="133" presetID="42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64114 -0.7807 L -0.64114 -0.39209 " pathEditMode="relative" rAng="0" ptsTypes="AA">
                                      <p:cBhvr>
                                        <p:cTn id="134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943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5" fill="hold">
                            <p:stCondLst>
                              <p:cond delay="20500"/>
                            </p:stCondLst>
                            <p:childTnLst>
                              <p:par>
                                <p:cTn id="136" presetID="42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83281 -0.84733 L -0.89115 -0.40319 " pathEditMode="relative" rAng="0" ptsTypes="AA">
                                      <p:cBhvr>
                                        <p:cTn id="137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917" y="2220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8" fill="hold">
                            <p:stCondLst>
                              <p:cond delay="21000"/>
                            </p:stCondLst>
                            <p:childTnLst>
                              <p:par>
                                <p:cTn id="139" presetID="42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79115 -0.84733 L -0.79115 -0.45871 " pathEditMode="relative" rAng="0" ptsTypes="AA">
                                      <p:cBhvr>
                                        <p:cTn id="140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943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1" fill="hold">
                            <p:stCondLst>
                              <p:cond delay="21500"/>
                            </p:stCondLst>
                            <p:childTnLst>
                              <p:par>
                                <p:cTn id="142" presetID="42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67448 -0.84732 L -0.67448 -0.45871 " pathEditMode="relative" rAng="0" ptsTypes="AA">
                                      <p:cBhvr>
                                        <p:cTn id="143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943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4" fill="hold">
                            <p:stCondLst>
                              <p:cond delay="22000"/>
                            </p:stCondLst>
                            <p:childTnLst>
                              <p:par>
                                <p:cTn id="145" presetID="42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86615 -0.88064 L -0.86615 -0.49202 " pathEditMode="relative" rAng="0" ptsTypes="AA">
                                      <p:cBhvr>
                                        <p:cTn id="146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943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>
                      <p:stCondLst>
                        <p:cond delay="indefinite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1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0" grpId="0"/>
      <p:bldP spid="16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33" grpId="0" animBg="1"/>
      <p:bldP spid="34" grpId="0" animBg="1"/>
      <p:bldP spid="35" grpId="0" animBg="1"/>
      <p:bldP spid="36" grpId="0" animBg="1"/>
      <p:bldP spid="37" grpId="0" animBg="1"/>
      <p:bldP spid="38" grpId="0" animBg="1"/>
      <p:bldP spid="39" grpId="0" animBg="1"/>
      <p:bldP spid="40" grpId="0" animBg="1"/>
      <p:bldP spid="41" grpId="0" animBg="1"/>
      <p:bldP spid="42" grpId="0" animBg="1"/>
      <p:bldP spid="43" grpId="0" animBg="1"/>
      <p:bldP spid="44" grpId="0" animBg="1"/>
      <p:bldP spid="45" grpId="0" animBg="1"/>
      <p:bldP spid="46" grpId="0" animBg="1"/>
      <p:bldP spid="47" grpId="0" animBg="1"/>
      <p:bldP spid="48" grpId="0" animBg="1"/>
      <p:bldP spid="49" grpId="0" animBg="1"/>
      <p:bldP spid="50" grpId="0" animBg="1"/>
      <p:bldP spid="51" grpId="0" animBg="1"/>
      <p:bldP spid="52" grpId="0" animBg="1"/>
      <p:bldP spid="53" grpId="0" animBg="1"/>
      <p:bldP spid="54" grpId="0" animBg="1"/>
      <p:bldP spid="55" grpId="0" animBg="1"/>
      <p:bldP spid="56" grpId="0" animBg="1"/>
      <p:bldP spid="57" grpId="0" animBg="1"/>
      <p:bldP spid="5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228600"/>
            <a:ext cx="8229600" cy="1143000"/>
          </a:xfrm>
        </p:spPr>
        <p:txBody>
          <a:bodyPr/>
          <a:lstStyle/>
          <a:p>
            <a:r>
              <a:rPr lang="en-US" dirty="0" smtClean="0"/>
              <a:t>Bootstrap Distribution</a:t>
            </a:r>
            <a:endParaRPr lang="en-US" dirty="0"/>
          </a:p>
        </p:txBody>
      </p:sp>
      <p:cxnSp>
        <p:nvCxnSpPr>
          <p:cNvPr id="5" name="Straight Connector 4"/>
          <p:cNvCxnSpPr/>
          <p:nvPr/>
        </p:nvCxnSpPr>
        <p:spPr>
          <a:xfrm>
            <a:off x="0" y="5486400"/>
            <a:ext cx="9144000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Cloud 5"/>
          <p:cNvSpPr/>
          <p:nvPr/>
        </p:nvSpPr>
        <p:spPr>
          <a:xfrm>
            <a:off x="2819400" y="1600200"/>
            <a:ext cx="3048000" cy="1371600"/>
          </a:xfrm>
          <a:prstGeom prst="cloud">
            <a:avLst/>
          </a:prstGeom>
          <a:solidFill>
            <a:srgbClr val="33CC33"/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3429000" y="1808946"/>
            <a:ext cx="26289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Bootstrap</a:t>
            </a:r>
          </a:p>
          <a:p>
            <a:r>
              <a:rPr lang="en-US" sz="2800" dirty="0" smtClean="0"/>
              <a:t>“Population”</a:t>
            </a:r>
            <a:endParaRPr lang="en-US" sz="2800" dirty="0"/>
          </a:p>
        </p:txBody>
      </p:sp>
      <p:cxnSp>
        <p:nvCxnSpPr>
          <p:cNvPr id="9" name="Straight Connector 8"/>
          <p:cNvCxnSpPr>
            <a:stCxn id="6" idx="1"/>
          </p:cNvCxnSpPr>
          <p:nvPr/>
        </p:nvCxnSpPr>
        <p:spPr>
          <a:xfrm>
            <a:off x="4343400" y="2970340"/>
            <a:ext cx="0" cy="2516060"/>
          </a:xfrm>
          <a:prstGeom prst="line">
            <a:avLst/>
          </a:prstGeom>
          <a:ln w="57150">
            <a:solidFill>
              <a:schemeClr val="bg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Oval 15"/>
          <p:cNvSpPr/>
          <p:nvPr/>
        </p:nvSpPr>
        <p:spPr>
          <a:xfrm>
            <a:off x="8384641" y="6801405"/>
            <a:ext cx="76200" cy="762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Oval 17"/>
          <p:cNvSpPr/>
          <p:nvPr/>
        </p:nvSpPr>
        <p:spPr>
          <a:xfrm>
            <a:off x="8392563" y="5989694"/>
            <a:ext cx="76200" cy="762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Oval 18"/>
          <p:cNvSpPr/>
          <p:nvPr/>
        </p:nvSpPr>
        <p:spPr>
          <a:xfrm>
            <a:off x="8305800" y="6324600"/>
            <a:ext cx="76200" cy="762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Oval 19"/>
          <p:cNvSpPr/>
          <p:nvPr/>
        </p:nvSpPr>
        <p:spPr>
          <a:xfrm>
            <a:off x="8544963" y="6142094"/>
            <a:ext cx="76200" cy="762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Oval 20"/>
          <p:cNvSpPr/>
          <p:nvPr/>
        </p:nvSpPr>
        <p:spPr>
          <a:xfrm>
            <a:off x="8697363" y="6294494"/>
            <a:ext cx="76200" cy="762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Oval 21"/>
          <p:cNvSpPr/>
          <p:nvPr/>
        </p:nvSpPr>
        <p:spPr>
          <a:xfrm>
            <a:off x="8849763" y="6446894"/>
            <a:ext cx="76200" cy="762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Oval 22"/>
          <p:cNvSpPr/>
          <p:nvPr/>
        </p:nvSpPr>
        <p:spPr>
          <a:xfrm>
            <a:off x="9002163" y="6599294"/>
            <a:ext cx="76200" cy="762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Oval 23"/>
          <p:cNvSpPr/>
          <p:nvPr/>
        </p:nvSpPr>
        <p:spPr>
          <a:xfrm>
            <a:off x="9154563" y="6751694"/>
            <a:ext cx="76200" cy="762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Oval 24"/>
          <p:cNvSpPr/>
          <p:nvPr/>
        </p:nvSpPr>
        <p:spPr>
          <a:xfrm>
            <a:off x="9306963" y="6904094"/>
            <a:ext cx="76200" cy="762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Oval 25"/>
          <p:cNvSpPr/>
          <p:nvPr/>
        </p:nvSpPr>
        <p:spPr>
          <a:xfrm>
            <a:off x="9459363" y="7056494"/>
            <a:ext cx="76200" cy="762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Oval 26"/>
          <p:cNvSpPr/>
          <p:nvPr/>
        </p:nvSpPr>
        <p:spPr>
          <a:xfrm>
            <a:off x="9611763" y="7208894"/>
            <a:ext cx="76200" cy="762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Oval 27"/>
          <p:cNvSpPr/>
          <p:nvPr/>
        </p:nvSpPr>
        <p:spPr>
          <a:xfrm>
            <a:off x="9764163" y="7361294"/>
            <a:ext cx="76200" cy="762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Oval 28"/>
          <p:cNvSpPr/>
          <p:nvPr/>
        </p:nvSpPr>
        <p:spPr>
          <a:xfrm>
            <a:off x="9916563" y="7513694"/>
            <a:ext cx="76200" cy="762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Oval 29"/>
          <p:cNvSpPr/>
          <p:nvPr/>
        </p:nvSpPr>
        <p:spPr>
          <a:xfrm>
            <a:off x="10068963" y="7666094"/>
            <a:ext cx="76200" cy="762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Oval 30"/>
          <p:cNvSpPr/>
          <p:nvPr/>
        </p:nvSpPr>
        <p:spPr>
          <a:xfrm>
            <a:off x="10221363" y="7818494"/>
            <a:ext cx="76200" cy="762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Oval 31"/>
          <p:cNvSpPr/>
          <p:nvPr/>
        </p:nvSpPr>
        <p:spPr>
          <a:xfrm>
            <a:off x="8570237" y="5624950"/>
            <a:ext cx="76200" cy="762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Oval 32"/>
          <p:cNvSpPr/>
          <p:nvPr/>
        </p:nvSpPr>
        <p:spPr>
          <a:xfrm>
            <a:off x="10373763" y="7970894"/>
            <a:ext cx="76200" cy="762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Oval 33"/>
          <p:cNvSpPr/>
          <p:nvPr/>
        </p:nvSpPr>
        <p:spPr>
          <a:xfrm>
            <a:off x="10526163" y="8123294"/>
            <a:ext cx="76200" cy="762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Oval 34"/>
          <p:cNvSpPr/>
          <p:nvPr/>
        </p:nvSpPr>
        <p:spPr>
          <a:xfrm>
            <a:off x="10678563" y="8275694"/>
            <a:ext cx="76200" cy="762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Oval 35"/>
          <p:cNvSpPr/>
          <p:nvPr/>
        </p:nvSpPr>
        <p:spPr>
          <a:xfrm>
            <a:off x="10830963" y="8428094"/>
            <a:ext cx="76200" cy="762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Oval 36"/>
          <p:cNvSpPr/>
          <p:nvPr/>
        </p:nvSpPr>
        <p:spPr>
          <a:xfrm>
            <a:off x="10983363" y="8580494"/>
            <a:ext cx="76200" cy="762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Oval 37"/>
          <p:cNvSpPr/>
          <p:nvPr/>
        </p:nvSpPr>
        <p:spPr>
          <a:xfrm>
            <a:off x="11135763" y="8732894"/>
            <a:ext cx="76200" cy="762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Oval 38"/>
          <p:cNvSpPr/>
          <p:nvPr/>
        </p:nvSpPr>
        <p:spPr>
          <a:xfrm>
            <a:off x="8722637" y="5777350"/>
            <a:ext cx="76200" cy="762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Oval 39"/>
          <p:cNvSpPr/>
          <p:nvPr/>
        </p:nvSpPr>
        <p:spPr>
          <a:xfrm>
            <a:off x="8875037" y="5929750"/>
            <a:ext cx="76200" cy="762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Oval 40"/>
          <p:cNvSpPr/>
          <p:nvPr/>
        </p:nvSpPr>
        <p:spPr>
          <a:xfrm>
            <a:off x="9027437" y="6082150"/>
            <a:ext cx="76200" cy="762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Oval 41"/>
          <p:cNvSpPr/>
          <p:nvPr/>
        </p:nvSpPr>
        <p:spPr>
          <a:xfrm>
            <a:off x="9179837" y="6234550"/>
            <a:ext cx="76200" cy="762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Oval 42"/>
          <p:cNvSpPr/>
          <p:nvPr/>
        </p:nvSpPr>
        <p:spPr>
          <a:xfrm>
            <a:off x="9332237" y="6386950"/>
            <a:ext cx="76200" cy="762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Oval 43"/>
          <p:cNvSpPr/>
          <p:nvPr/>
        </p:nvSpPr>
        <p:spPr>
          <a:xfrm>
            <a:off x="9484637" y="6539350"/>
            <a:ext cx="76200" cy="762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Oval 44"/>
          <p:cNvSpPr/>
          <p:nvPr/>
        </p:nvSpPr>
        <p:spPr>
          <a:xfrm>
            <a:off x="9637037" y="6691750"/>
            <a:ext cx="76200" cy="762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Oval 45"/>
          <p:cNvSpPr/>
          <p:nvPr/>
        </p:nvSpPr>
        <p:spPr>
          <a:xfrm>
            <a:off x="9789437" y="6844150"/>
            <a:ext cx="76200" cy="762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Oval 46"/>
          <p:cNvSpPr/>
          <p:nvPr/>
        </p:nvSpPr>
        <p:spPr>
          <a:xfrm>
            <a:off x="9941837" y="6996550"/>
            <a:ext cx="76200" cy="762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Oval 47"/>
          <p:cNvSpPr/>
          <p:nvPr/>
        </p:nvSpPr>
        <p:spPr>
          <a:xfrm>
            <a:off x="10094237" y="7148950"/>
            <a:ext cx="76200" cy="762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Oval 48"/>
          <p:cNvSpPr/>
          <p:nvPr/>
        </p:nvSpPr>
        <p:spPr>
          <a:xfrm>
            <a:off x="10246637" y="7301350"/>
            <a:ext cx="76200" cy="762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Oval 49"/>
          <p:cNvSpPr/>
          <p:nvPr/>
        </p:nvSpPr>
        <p:spPr>
          <a:xfrm>
            <a:off x="10399037" y="7453750"/>
            <a:ext cx="76200" cy="762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Oval 50"/>
          <p:cNvSpPr/>
          <p:nvPr/>
        </p:nvSpPr>
        <p:spPr>
          <a:xfrm>
            <a:off x="10551437" y="7606150"/>
            <a:ext cx="76200" cy="762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Oval 51"/>
          <p:cNvSpPr/>
          <p:nvPr/>
        </p:nvSpPr>
        <p:spPr>
          <a:xfrm>
            <a:off x="10703837" y="7758550"/>
            <a:ext cx="76200" cy="762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Oval 52"/>
          <p:cNvSpPr/>
          <p:nvPr/>
        </p:nvSpPr>
        <p:spPr>
          <a:xfrm>
            <a:off x="10856237" y="7910950"/>
            <a:ext cx="76200" cy="762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Oval 53"/>
          <p:cNvSpPr/>
          <p:nvPr/>
        </p:nvSpPr>
        <p:spPr>
          <a:xfrm>
            <a:off x="11008637" y="8063350"/>
            <a:ext cx="76200" cy="762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Oval 54"/>
          <p:cNvSpPr/>
          <p:nvPr/>
        </p:nvSpPr>
        <p:spPr>
          <a:xfrm>
            <a:off x="11161037" y="8215750"/>
            <a:ext cx="76200" cy="762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Oval 55"/>
          <p:cNvSpPr/>
          <p:nvPr/>
        </p:nvSpPr>
        <p:spPr>
          <a:xfrm>
            <a:off x="11313437" y="8368150"/>
            <a:ext cx="76200" cy="762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Oval 56"/>
          <p:cNvSpPr/>
          <p:nvPr/>
        </p:nvSpPr>
        <p:spPr>
          <a:xfrm>
            <a:off x="11465837" y="8520550"/>
            <a:ext cx="76200" cy="762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" name="Oval 58"/>
          <p:cNvSpPr/>
          <p:nvPr/>
        </p:nvSpPr>
        <p:spPr>
          <a:xfrm>
            <a:off x="8537041" y="6953805"/>
            <a:ext cx="76200" cy="762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-11788" y="5494394"/>
            <a:ext cx="9144000" cy="1371600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228600" y="1295400"/>
            <a:ext cx="25146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What can we do with just one seed? </a:t>
            </a:r>
            <a:endParaRPr lang="en-US" sz="3200" dirty="0"/>
          </a:p>
        </p:txBody>
      </p:sp>
      <p:sp>
        <p:nvSpPr>
          <p:cNvPr id="4" name="TextBox 3"/>
          <p:cNvSpPr txBox="1"/>
          <p:nvPr/>
        </p:nvSpPr>
        <p:spPr>
          <a:xfrm>
            <a:off x="228600" y="3124200"/>
            <a:ext cx="2286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Grow a NEW tree!</a:t>
            </a:r>
            <a:endParaRPr lang="en-US" sz="3600" dirty="0"/>
          </a:p>
        </p:txBody>
      </p:sp>
      <p:sp>
        <p:nvSpPr>
          <p:cNvPr id="61" name="Oval 60"/>
          <p:cNvSpPr/>
          <p:nvPr/>
        </p:nvSpPr>
        <p:spPr>
          <a:xfrm>
            <a:off x="4305300" y="5372100"/>
            <a:ext cx="76200" cy="762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0" name="TextBox 59"/>
              <p:cNvSpPr txBox="1"/>
              <p:nvPr/>
            </p:nvSpPr>
            <p:spPr>
              <a:xfrm>
                <a:off x="4038600" y="5421175"/>
                <a:ext cx="533400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̅"/>
                          <m:ctrlPr>
                            <a:rPr lang="en-US" sz="3200" i="1" dirty="0" smtClean="0">
                              <a:latin typeface="Cambria Math"/>
                            </a:rPr>
                          </m:ctrlPr>
                        </m:accPr>
                        <m:e>
                          <m:r>
                            <a:rPr lang="en-US" sz="3200" b="0" i="1" dirty="0" smtClean="0">
                              <a:latin typeface="Cambria Math"/>
                            </a:rPr>
                            <m:t>𝑥</m:t>
                          </m:r>
                        </m:e>
                      </m:acc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60" name="TextBox 5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38600" y="5421175"/>
                <a:ext cx="533400" cy="584775"/>
              </a:xfrm>
              <a:prstGeom prst="rect">
                <a:avLst/>
              </a:prstGeom>
              <a:blipFill rotWithShape="1">
                <a:blip r:embed="rId3" cstate="print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6390615" y="1921787"/>
                <a:ext cx="2525163" cy="224676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 smtClean="0"/>
                  <a:t>Estimate the distribution and variability (SE) of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sz="2800" i="1" smtClean="0">
                            <a:latin typeface="Cambria Math"/>
                          </a:rPr>
                        </m:ctrlPr>
                      </m:accPr>
                      <m:e>
                        <m:r>
                          <a:rPr lang="en-US" sz="2800" b="0" i="1" smtClean="0">
                            <a:latin typeface="Cambria Math"/>
                          </a:rPr>
                          <m:t>𝑥</m:t>
                        </m:r>
                      </m:e>
                    </m:acc>
                  </m:oMath>
                </a14:m>
                <a:r>
                  <a:rPr lang="en-US" sz="2800" dirty="0" smtClean="0"/>
                  <a:t>’s from the bootstraps</a:t>
                </a:r>
                <a:endParaRPr lang="en-US" sz="2800" dirty="0"/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90615" y="1921787"/>
                <a:ext cx="2525163" cy="2246769"/>
              </a:xfrm>
              <a:prstGeom prst="rect">
                <a:avLst/>
              </a:prstGeom>
              <a:blipFill rotWithShape="1">
                <a:blip r:embed="rId4" cstate="print"/>
                <a:stretch>
                  <a:fillRect l="-4819" t="-2439" r="-6506" b="-67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3" name="Straight Arrow Connector 12"/>
          <p:cNvCxnSpPr/>
          <p:nvPr/>
        </p:nvCxnSpPr>
        <p:spPr>
          <a:xfrm flipV="1">
            <a:off x="4560212" y="5723087"/>
            <a:ext cx="1485900" cy="1"/>
          </a:xfrm>
          <a:prstGeom prst="straightConnector1">
            <a:avLst/>
          </a:prstGeom>
          <a:ln w="38100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Straight Arrow Connector 61"/>
          <p:cNvCxnSpPr/>
          <p:nvPr/>
        </p:nvCxnSpPr>
        <p:spPr>
          <a:xfrm flipH="1" flipV="1">
            <a:off x="2676525" y="5713562"/>
            <a:ext cx="1371600" cy="12414"/>
          </a:xfrm>
          <a:prstGeom prst="straightConnector1">
            <a:avLst/>
          </a:prstGeom>
          <a:ln w="38100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5295900" y="5410200"/>
            <a:ext cx="533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µ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9343726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000"/>
                            </p:stCondLst>
                            <p:childTnLst>
                              <p:par>
                                <p:cTn id="3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34583 -0.59681 L -0.34583 -0.20819 " pathEditMode="relative" rAng="0" ptsTypes="AA">
                                      <p:cBhvr>
                                        <p:cTn id="35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943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50504 -0.47861 L -0.50504 -0.08999 " pathEditMode="relative" rAng="0" ptsTypes="AA">
                                      <p:cBhvr>
                                        <p:cTn id="3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943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000"/>
                            </p:stCondLst>
                            <p:childTnLst>
                              <p:par>
                                <p:cTn id="41" presetID="42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40382 -0.52741 L -0.40382 -0.13879 " pathEditMode="relative" rAng="0" ptsTypes="AA">
                                      <p:cBhvr>
                                        <p:cTn id="4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943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500"/>
                            </p:stCondLst>
                            <p:childTnLst>
                              <p:par>
                                <p:cTn id="44" presetID="42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55503 -0.50081 L -0.55503 -0.11219 " pathEditMode="relative" rAng="0" ptsTypes="AA">
                                      <p:cBhvr>
                                        <p:cTn id="45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943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2500"/>
                            </p:stCondLst>
                            <p:childTnLst>
                              <p:par>
                                <p:cTn id="47" presetID="42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4967 -0.52302 L -0.4967 -0.1344 " pathEditMode="relative" rAng="0" ptsTypes="AA">
                                      <p:cBhvr>
                                        <p:cTn id="4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943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3000"/>
                            </p:stCondLst>
                            <p:childTnLst>
                              <p:par>
                                <p:cTn id="50" presetID="42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53837 -0.54523 L -0.53837 -0.15661 " pathEditMode="relative" rAng="0" ptsTypes="AA">
                                      <p:cBhvr>
                                        <p:cTn id="5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943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3500"/>
                            </p:stCondLst>
                            <p:childTnLst>
                              <p:par>
                                <p:cTn id="53" presetID="42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38836 -0.56743 L -0.38836 -0.17881 " pathEditMode="relative" rAng="0" ptsTypes="AA">
                                      <p:cBhvr>
                                        <p:cTn id="5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943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4000"/>
                            </p:stCondLst>
                            <p:childTnLst>
                              <p:par>
                                <p:cTn id="56" presetID="42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5967 -0.58964 L -0.5967 -0.20102 " pathEditMode="relative" rAng="0" ptsTypes="AA">
                                      <p:cBhvr>
                                        <p:cTn id="5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943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4500"/>
                            </p:stCondLst>
                            <p:childTnLst>
                              <p:par>
                                <p:cTn id="59" presetID="42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48004 -0.61185 L -0.48004 -0.22323 " pathEditMode="relative" rAng="0" ptsTypes="AA">
                                      <p:cBhvr>
                                        <p:cTn id="6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943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5000"/>
                            </p:stCondLst>
                            <p:childTnLst>
                              <p:par>
                                <p:cTn id="62" presetID="42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5967 -0.65625 L -0.5967 -0.26764 " pathEditMode="relative" rAng="0" ptsTypes="AA">
                                      <p:cBhvr>
                                        <p:cTn id="6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943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5500"/>
                            </p:stCondLst>
                            <p:childTnLst>
                              <p:par>
                                <p:cTn id="65" presetID="42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55503 -0.68957 L -0.55503 -0.30095 " pathEditMode="relative" rAng="0" ptsTypes="AA">
                                      <p:cBhvr>
                                        <p:cTn id="6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943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6000"/>
                            </p:stCondLst>
                            <p:childTnLst>
                              <p:par>
                                <p:cTn id="68" presetID="42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55504 -0.70067 L -0.55504 -0.31206 " pathEditMode="relative" rAng="0" ptsTypes="AA">
                                      <p:cBhvr>
                                        <p:cTn id="69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943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6500"/>
                            </p:stCondLst>
                            <p:childTnLst>
                              <p:par>
                                <p:cTn id="71" presetID="42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61336 -0.72287 L -0.61336 -0.33426 " pathEditMode="relative" rAng="0" ptsTypes="AA">
                                      <p:cBhvr>
                                        <p:cTn id="72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943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7000"/>
                            </p:stCondLst>
                            <p:childTnLst>
                              <p:par>
                                <p:cTn id="74" presetID="42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5467 -0.73398 L -0.5467 -0.34536 " pathEditMode="relative" rAng="0" ptsTypes="AA">
                                      <p:cBhvr>
                                        <p:cTn id="75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943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7500"/>
                            </p:stCondLst>
                            <p:childTnLst>
                              <p:par>
                                <p:cTn id="77" presetID="42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63004 -0.76729 L -0.63004 -0.37868 " pathEditMode="relative" rAng="0" ptsTypes="AA">
                                      <p:cBhvr>
                                        <p:cTn id="7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943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8000"/>
                            </p:stCondLst>
                            <p:childTnLst>
                              <p:par>
                                <p:cTn id="80" presetID="42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54948 -0.4254 L -0.54948 -0.03678 " pathEditMode="relative" rAng="0" ptsTypes="AA">
                                      <p:cBhvr>
                                        <p:cTn id="81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943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8500"/>
                            </p:stCondLst>
                            <p:childTnLst>
                              <p:par>
                                <p:cTn id="83" presetID="42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78836 -0.76729 L -0.83836 -0.38977 " pathEditMode="relative" rAng="0" ptsTypes="AA">
                                      <p:cBhvr>
                                        <p:cTn id="84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500" y="1887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9000"/>
                            </p:stCondLst>
                            <p:childTnLst>
                              <p:par>
                                <p:cTn id="86" presetID="42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5467 -0.8117 L -0.4967 -0.40088 " pathEditMode="relative" rAng="0" ptsTypes="AA">
                                      <p:cBhvr>
                                        <p:cTn id="87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500" y="2054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9500"/>
                            </p:stCondLst>
                            <p:childTnLst>
                              <p:par>
                                <p:cTn id="89" presetID="42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6467 -0.83391 L -0.6467 -0.4453 " pathEditMode="relative" rAng="0" ptsTypes="AA">
                                      <p:cBhvr>
                                        <p:cTn id="90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943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10000"/>
                            </p:stCondLst>
                            <p:childTnLst>
                              <p:par>
                                <p:cTn id="92" presetID="42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7217 -0.86722 L -0.7217 -0.4786 " pathEditMode="relative" rAng="0" ptsTypes="AA">
                                      <p:cBhvr>
                                        <p:cTn id="93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943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10500"/>
                            </p:stCondLst>
                            <p:childTnLst>
                              <p:par>
                                <p:cTn id="95" presetID="42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80503 -0.87832 L -0.8717 -0.4675 " pathEditMode="relative" rAng="0" ptsTypes="AA">
                                      <p:cBhvr>
                                        <p:cTn id="96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333" y="2054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11000"/>
                            </p:stCondLst>
                            <p:childTnLst>
                              <p:par>
                                <p:cTn id="98" presetID="42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63004 -0.92274 L -0.58837 -0.50081 " pathEditMode="relative" rAng="0" ptsTypes="AA">
                                      <p:cBhvr>
                                        <p:cTn id="99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83" y="2109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11500"/>
                            </p:stCondLst>
                            <p:childTnLst>
                              <p:par>
                                <p:cTn id="101" presetID="42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37448 -0.45871 L -0.37448 -0.07009 " pathEditMode="relative" rAng="0" ptsTypes="AA">
                                      <p:cBhvr>
                                        <p:cTn id="102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943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12000"/>
                            </p:stCondLst>
                            <p:childTnLst>
                              <p:par>
                                <p:cTn id="104" presetID="42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40782 -0.49202 L -0.35782 -0.0812 " pathEditMode="relative" rAng="0" ptsTypes="AA">
                                      <p:cBhvr>
                                        <p:cTn id="105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500" y="2054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12500"/>
                            </p:stCondLst>
                            <p:childTnLst>
                              <p:par>
                                <p:cTn id="107" presetID="42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59114 -0.49202 L -0.63281 -0.1145 " pathEditMode="relative" rAng="0" ptsTypes="AA">
                                      <p:cBhvr>
                                        <p:cTn id="108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83" y="1887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>
                            <p:stCondLst>
                              <p:cond delay="13000"/>
                            </p:stCondLst>
                            <p:childTnLst>
                              <p:par>
                                <p:cTn id="110" presetID="42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60781 -0.52533 L -0.60781 -0.13671 " pathEditMode="relative" rAng="0" ptsTypes="AA">
                                      <p:cBhvr>
                                        <p:cTn id="111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943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13500"/>
                            </p:stCondLst>
                            <p:childTnLst>
                              <p:par>
                                <p:cTn id="113" presetID="42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57448 -0.58085 L -0.57448 -0.19223 " pathEditMode="relative" rAng="0" ptsTypes="AA">
                                      <p:cBhvr>
                                        <p:cTn id="114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943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5" fill="hold">
                            <p:stCondLst>
                              <p:cond delay="14000"/>
                            </p:stCondLst>
                            <p:childTnLst>
                              <p:par>
                                <p:cTn id="116" presetID="42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50781 -0.60305 L -0.50781 -0.21443 " pathEditMode="relative" rAng="0" ptsTypes="AA">
                                      <p:cBhvr>
                                        <p:cTn id="117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943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8" fill="hold">
                            <p:stCondLst>
                              <p:cond delay="14500"/>
                            </p:stCondLst>
                            <p:childTnLst>
                              <p:par>
                                <p:cTn id="119" presetID="42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69115 -0.58085 L -0.69115 -0.19223 " pathEditMode="relative" rAng="0" ptsTypes="AA">
                                      <p:cBhvr>
                                        <p:cTn id="120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943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1" fill="hold">
                            <p:stCondLst>
                              <p:cond delay="15000"/>
                            </p:stCondLst>
                            <p:childTnLst>
                              <p:par>
                                <p:cTn id="122" presetID="42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64948 -0.62526 L -0.64948 -0.23665 " pathEditMode="relative" rAng="0" ptsTypes="AA">
                                      <p:cBhvr>
                                        <p:cTn id="123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943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>
                            <p:stCondLst>
                              <p:cond delay="15500"/>
                            </p:stCondLst>
                            <p:childTnLst>
                              <p:par>
                                <p:cTn id="125" presetID="42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58281 -0.68077 L -0.58281 -0.29216 " pathEditMode="relative" rAng="0" ptsTypes="AA">
                                      <p:cBhvr>
                                        <p:cTn id="126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943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7" fill="hold">
                            <p:stCondLst>
                              <p:cond delay="16000"/>
                            </p:stCondLst>
                            <p:childTnLst>
                              <p:par>
                                <p:cTn id="128" presetID="42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61615 -0.70298 L -0.61615 -0.31437 " pathEditMode="relative" rAng="0" ptsTypes="AA">
                                      <p:cBhvr>
                                        <p:cTn id="129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943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0" fill="hold">
                            <p:stCondLst>
                              <p:cond delay="16500"/>
                            </p:stCondLst>
                            <p:childTnLst>
                              <p:par>
                                <p:cTn id="131" presetID="42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64948 -0.72519 L -0.64948 -0.33658 " pathEditMode="relative" rAng="0" ptsTypes="AA">
                                      <p:cBhvr>
                                        <p:cTn id="132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943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3" fill="hold">
                            <p:stCondLst>
                              <p:cond delay="17000"/>
                            </p:stCondLst>
                            <p:childTnLst>
                              <p:par>
                                <p:cTn id="134" presetID="42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79982 -0.71458 L -0.90816 -0.3037 " pathEditMode="relative" rAng="0" ptsTypes="AA">
                                      <p:cBhvr>
                                        <p:cTn id="135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417" y="2053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6" fill="hold">
                            <p:stCondLst>
                              <p:cond delay="17500"/>
                            </p:stCondLst>
                            <p:childTnLst>
                              <p:par>
                                <p:cTn id="137" presetID="42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55781 -0.79181 L -0.46615 -0.32547 " pathEditMode="relative" rAng="0" ptsTypes="AA">
                                      <p:cBhvr>
                                        <p:cTn id="138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583" y="2331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9" fill="hold">
                            <p:stCondLst>
                              <p:cond delay="18000"/>
                            </p:stCondLst>
                            <p:childTnLst>
                              <p:par>
                                <p:cTn id="140" presetID="42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80782 -0.7585 L -0.90782 -0.34768 " pathEditMode="relative" rAng="0" ptsTypes="AA">
                                      <p:cBhvr>
                                        <p:cTn id="141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000" y="2054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2" fill="hold">
                            <p:stCondLst>
                              <p:cond delay="18500"/>
                            </p:stCondLst>
                            <p:childTnLst>
                              <p:par>
                                <p:cTn id="143" presetID="42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64114 -0.7807 L -0.64114 -0.39209 " pathEditMode="relative" rAng="0" ptsTypes="AA">
                                      <p:cBhvr>
                                        <p:cTn id="144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943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5" fill="hold">
                            <p:stCondLst>
                              <p:cond delay="19000"/>
                            </p:stCondLst>
                            <p:childTnLst>
                              <p:par>
                                <p:cTn id="146" presetID="42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83281 -0.84733 L -0.89115 -0.40319 " pathEditMode="relative" rAng="0" ptsTypes="AA">
                                      <p:cBhvr>
                                        <p:cTn id="147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917" y="2220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8" fill="hold">
                            <p:stCondLst>
                              <p:cond delay="19500"/>
                            </p:stCondLst>
                            <p:childTnLst>
                              <p:par>
                                <p:cTn id="149" presetID="42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79115 -0.84733 L -0.79115 -0.45871 " pathEditMode="relative" rAng="0" ptsTypes="AA">
                                      <p:cBhvr>
                                        <p:cTn id="150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943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1" fill="hold">
                            <p:stCondLst>
                              <p:cond delay="20000"/>
                            </p:stCondLst>
                            <p:childTnLst>
                              <p:par>
                                <p:cTn id="152" presetID="42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67448 -0.84732 L -0.67448 -0.45871 " pathEditMode="relative" rAng="0" ptsTypes="AA">
                                      <p:cBhvr>
                                        <p:cTn id="153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943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4" fill="hold">
                            <p:stCondLst>
                              <p:cond delay="20500"/>
                            </p:stCondLst>
                            <p:childTnLst>
                              <p:par>
                                <p:cTn id="155" presetID="42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86615 -0.88064 L -0.86615 -0.49202 " pathEditMode="relative" rAng="0" ptsTypes="AA">
                                      <p:cBhvr>
                                        <p:cTn id="156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943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7" fill="hold">
                            <p:stCondLst>
                              <p:cond delay="21000"/>
                            </p:stCondLst>
                            <p:childTnLst>
                              <p:par>
                                <p:cTn id="158" presetID="42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34618 -0.61944 L -0.34618 -0.23078 " pathEditMode="relative" rAng="0" ptsTypes="AA">
                                      <p:cBhvr>
                                        <p:cTn id="159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942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0" fill="hold">
                      <p:stCondLst>
                        <p:cond delay="indefinite"/>
                      </p:stCondLst>
                      <p:childTnLst>
                        <p:par>
                          <p:cTn id="161" fill="hold">
                            <p:stCondLst>
                              <p:cond delay="0"/>
                            </p:stCondLst>
                            <p:childTnLst>
                              <p:par>
                                <p:cTn id="162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64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8" fill="hold">
                            <p:stCondLst>
                              <p:cond delay="500"/>
                            </p:stCondLst>
                            <p:childTnLst>
                              <p:par>
                                <p:cTn id="16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1" fill="hold">
                      <p:stCondLst>
                        <p:cond delay="indefinite"/>
                      </p:stCondLst>
                      <p:childTnLst>
                        <p:par>
                          <p:cTn id="172" fill="hold">
                            <p:stCondLst>
                              <p:cond delay="0"/>
                            </p:stCondLst>
                            <p:childTnLst>
                              <p:par>
                                <p:cTn id="17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/>
      <p:bldP spid="16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33" grpId="0" animBg="1"/>
      <p:bldP spid="34" grpId="0" animBg="1"/>
      <p:bldP spid="35" grpId="0" animBg="1"/>
      <p:bldP spid="36" grpId="0" animBg="1"/>
      <p:bldP spid="37" grpId="0" animBg="1"/>
      <p:bldP spid="38" grpId="0" animBg="1"/>
      <p:bldP spid="39" grpId="0" animBg="1"/>
      <p:bldP spid="40" grpId="0" animBg="1"/>
      <p:bldP spid="41" grpId="0" animBg="1"/>
      <p:bldP spid="42" grpId="0" animBg="1"/>
      <p:bldP spid="43" grpId="0" animBg="1"/>
      <p:bldP spid="44" grpId="0" animBg="1"/>
      <p:bldP spid="45" grpId="0" animBg="1"/>
      <p:bldP spid="46" grpId="0" animBg="1"/>
      <p:bldP spid="47" grpId="0" animBg="1"/>
      <p:bldP spid="48" grpId="0" animBg="1"/>
      <p:bldP spid="49" grpId="0" animBg="1"/>
      <p:bldP spid="50" grpId="0" animBg="1"/>
      <p:bldP spid="51" grpId="0" animBg="1"/>
      <p:bldP spid="52" grpId="0" animBg="1"/>
      <p:bldP spid="53" grpId="0" animBg="1"/>
      <p:bldP spid="54" grpId="0" animBg="1"/>
      <p:bldP spid="55" grpId="0" animBg="1"/>
      <p:bldP spid="56" grpId="0" animBg="1"/>
      <p:bldP spid="57" grpId="0" animBg="1"/>
      <p:bldP spid="59" grpId="0" animBg="1"/>
      <p:bldP spid="3" grpId="0"/>
      <p:bldP spid="60" grpId="0" animBg="1"/>
      <p:bldP spid="8" grpId="0" animBg="1"/>
      <p:bldP spid="10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19400" y="2362200"/>
            <a:ext cx="34290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533400" y="381000"/>
            <a:ext cx="80010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/>
              <a:t>Suppose we have a random sample of 6 people: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26655018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" y="2438400"/>
            <a:ext cx="1447800" cy="17373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152400" y="4343400"/>
            <a:ext cx="2133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Original Sample</a:t>
            </a:r>
            <a:endParaRPr lang="en-US" sz="2400" dirty="0"/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14600" y="228600"/>
            <a:ext cx="6362700" cy="52643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2590800" y="5638800"/>
            <a:ext cx="6324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/>
              <a:t>A simulated “population” to sample from</a:t>
            </a:r>
          </a:p>
        </p:txBody>
      </p:sp>
    </p:spTree>
    <p:extLst>
      <p:ext uri="{BB962C8B-B14F-4D97-AF65-F5344CB8AC3E}">
        <p14:creationId xmlns:p14="http://schemas.microsoft.com/office/powerpoint/2010/main" val="31582866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0" y="2209800"/>
            <a:ext cx="2514600" cy="30175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0" y="381000"/>
            <a:ext cx="9144000" cy="1200329"/>
          </a:xfrm>
          <a:prstGeom prst="rect">
            <a:avLst/>
          </a:prstGeom>
          <a:solidFill>
            <a:srgbClr val="FFFF99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4000" u="sng" dirty="0" smtClean="0"/>
              <a:t>Bootstrap Sample</a:t>
            </a:r>
            <a:r>
              <a:rPr lang="en-US" sz="4000" dirty="0" smtClean="0"/>
              <a:t>:  </a:t>
            </a:r>
            <a:r>
              <a:rPr lang="en-US" sz="3200" dirty="0" smtClean="0"/>
              <a:t>Sample </a:t>
            </a:r>
            <a:r>
              <a:rPr lang="en-US" sz="3200" b="1" dirty="0" smtClean="0"/>
              <a:t>with replacement</a:t>
            </a:r>
            <a:r>
              <a:rPr lang="en-US" sz="3200" dirty="0" smtClean="0"/>
              <a:t> from the original sample, using the same sample size.</a:t>
            </a:r>
            <a:endParaRPr lang="en-US" sz="3200" dirty="0"/>
          </a:p>
        </p:txBody>
      </p:sp>
      <p:sp>
        <p:nvSpPr>
          <p:cNvPr id="4" name="TextBox 3"/>
          <p:cNvSpPr txBox="1"/>
          <p:nvPr/>
        </p:nvSpPr>
        <p:spPr>
          <a:xfrm>
            <a:off x="381000" y="5410200"/>
            <a:ext cx="2133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Original Sample</a:t>
            </a:r>
            <a:endParaRPr lang="en-US" sz="2400" dirty="0"/>
          </a:p>
        </p:txBody>
      </p:sp>
      <p:sp>
        <p:nvSpPr>
          <p:cNvPr id="5" name="TextBox 4"/>
          <p:cNvSpPr txBox="1"/>
          <p:nvPr/>
        </p:nvSpPr>
        <p:spPr>
          <a:xfrm>
            <a:off x="4724400" y="5410200"/>
            <a:ext cx="2895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Bootstrap  Sample</a:t>
            </a:r>
            <a:endParaRPr lang="en-US" sz="2400" dirty="0"/>
          </a:p>
        </p:txBody>
      </p:sp>
      <p:cxnSp>
        <p:nvCxnSpPr>
          <p:cNvPr id="7" name="Straight Arrow Connector 6"/>
          <p:cNvCxnSpPr/>
          <p:nvPr/>
        </p:nvCxnSpPr>
        <p:spPr>
          <a:xfrm>
            <a:off x="2895600" y="3581400"/>
            <a:ext cx="1371600" cy="1588"/>
          </a:xfrm>
          <a:prstGeom prst="straightConnector1">
            <a:avLst/>
          </a:prstGeom>
          <a:ln w="571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419600" y="2514600"/>
            <a:ext cx="742950" cy="12663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257800" y="2514599"/>
            <a:ext cx="838200" cy="12382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248400" y="2514600"/>
            <a:ext cx="742950" cy="12663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191000" y="3886200"/>
            <a:ext cx="106577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477000" y="3886200"/>
            <a:ext cx="752707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4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334000" y="3886200"/>
            <a:ext cx="106577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619084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04800" y="457200"/>
            <a:ext cx="8458200" cy="56938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/>
              <a:t>Create a bootstrap sample by sampling </a:t>
            </a:r>
            <a:r>
              <a:rPr lang="en-US" sz="4000" b="1" i="1" dirty="0" smtClean="0"/>
              <a:t>with replacement </a:t>
            </a:r>
            <a:r>
              <a:rPr lang="en-US" sz="4000" dirty="0" smtClean="0"/>
              <a:t>from the original sample, using the same sample size.</a:t>
            </a:r>
          </a:p>
          <a:p>
            <a:endParaRPr lang="en-US" sz="2000" dirty="0" smtClean="0"/>
          </a:p>
          <a:p>
            <a:r>
              <a:rPr lang="en-US" sz="4000" dirty="0" smtClean="0"/>
              <a:t>Compute the relevant statistic for the bootstrap sample.</a:t>
            </a:r>
          </a:p>
          <a:p>
            <a:endParaRPr lang="en-US" sz="2000" dirty="0" smtClean="0"/>
          </a:p>
          <a:p>
            <a:r>
              <a:rPr lang="en-US" sz="4000" dirty="0" smtClean="0"/>
              <a:t>Do this many times!!  Gather the bootstrap statistics all together to form a bootstrap distribution.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15295556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/>
        </p:nvSpPr>
        <p:spPr>
          <a:xfrm>
            <a:off x="152400" y="2590800"/>
            <a:ext cx="1828800" cy="1295400"/>
          </a:xfrm>
          <a:prstGeom prst="roundRect">
            <a:avLst/>
          </a:prstGeom>
          <a:solidFill>
            <a:srgbClr val="FFE48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chemeClr val="tx1">
                    <a:lumMod val="75000"/>
                  </a:schemeClr>
                </a:solidFill>
              </a:rPr>
              <a:t>Original Sample</a:t>
            </a:r>
            <a:endParaRPr lang="en-US" sz="2800" dirty="0">
              <a:solidFill>
                <a:schemeClr val="tx1">
                  <a:lumMod val="75000"/>
                </a:schemeClr>
              </a:solidFill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2362200" y="381000"/>
            <a:ext cx="1828800" cy="1295400"/>
          </a:xfrm>
          <a:prstGeom prst="roundRect">
            <a:avLst/>
          </a:prstGeom>
          <a:solidFill>
            <a:srgbClr val="FFE48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 smtClean="0">
                <a:solidFill>
                  <a:schemeClr val="tx1">
                    <a:lumMod val="75000"/>
                  </a:schemeClr>
                </a:solidFill>
              </a:rPr>
              <a:t>BootstrapSample</a:t>
            </a:r>
            <a:endParaRPr lang="en-US" sz="2800" dirty="0">
              <a:solidFill>
                <a:schemeClr val="tx1">
                  <a:lumMod val="75000"/>
                </a:schemeClr>
              </a:solidFill>
            </a:endParaRPr>
          </a:p>
        </p:txBody>
      </p:sp>
      <p:cxnSp>
        <p:nvCxnSpPr>
          <p:cNvPr id="10" name="Straight Arrow Connector 9"/>
          <p:cNvCxnSpPr>
            <a:stCxn id="7" idx="3"/>
            <a:endCxn id="8" idx="1"/>
          </p:cNvCxnSpPr>
          <p:nvPr/>
        </p:nvCxnSpPr>
        <p:spPr>
          <a:xfrm flipV="1">
            <a:off x="1981200" y="1028700"/>
            <a:ext cx="381000" cy="2209800"/>
          </a:xfrm>
          <a:prstGeom prst="straightConnector1">
            <a:avLst/>
          </a:prstGeom>
          <a:ln w="19050">
            <a:solidFill>
              <a:schemeClr val="accent2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ounded Rectangle 10"/>
          <p:cNvSpPr/>
          <p:nvPr/>
        </p:nvSpPr>
        <p:spPr>
          <a:xfrm>
            <a:off x="2362200" y="1828800"/>
            <a:ext cx="1828800" cy="1295400"/>
          </a:xfrm>
          <a:prstGeom prst="roundRect">
            <a:avLst/>
          </a:prstGeom>
          <a:solidFill>
            <a:srgbClr val="FFE48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 smtClean="0">
                <a:solidFill>
                  <a:schemeClr val="tx1">
                    <a:lumMod val="75000"/>
                  </a:schemeClr>
                </a:solidFill>
              </a:rPr>
              <a:t>BootstrapSample</a:t>
            </a:r>
            <a:endParaRPr lang="en-US" sz="2800" dirty="0">
              <a:solidFill>
                <a:schemeClr val="tx1">
                  <a:lumMod val="75000"/>
                </a:schemeClr>
              </a:solidFill>
            </a:endParaRPr>
          </a:p>
        </p:txBody>
      </p:sp>
      <p:cxnSp>
        <p:nvCxnSpPr>
          <p:cNvPr id="12" name="Straight Arrow Connector 11"/>
          <p:cNvCxnSpPr>
            <a:stCxn id="7" idx="3"/>
            <a:endCxn id="11" idx="1"/>
          </p:cNvCxnSpPr>
          <p:nvPr/>
        </p:nvCxnSpPr>
        <p:spPr>
          <a:xfrm flipV="1">
            <a:off x="1981200" y="2476500"/>
            <a:ext cx="381000" cy="762000"/>
          </a:xfrm>
          <a:prstGeom prst="straightConnector1">
            <a:avLst/>
          </a:prstGeom>
          <a:ln w="19050">
            <a:solidFill>
              <a:schemeClr val="accent2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Rounded Rectangle 14"/>
          <p:cNvSpPr/>
          <p:nvPr/>
        </p:nvSpPr>
        <p:spPr>
          <a:xfrm>
            <a:off x="2438400" y="5029200"/>
            <a:ext cx="1828800" cy="1295400"/>
          </a:xfrm>
          <a:prstGeom prst="roundRect">
            <a:avLst/>
          </a:prstGeom>
          <a:solidFill>
            <a:srgbClr val="FFE48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 smtClean="0">
                <a:solidFill>
                  <a:schemeClr val="tx1">
                    <a:lumMod val="75000"/>
                  </a:schemeClr>
                </a:solidFill>
              </a:rPr>
              <a:t>BootstrapSample</a:t>
            </a:r>
            <a:endParaRPr lang="en-US" sz="2800" dirty="0">
              <a:solidFill>
                <a:schemeClr val="tx1">
                  <a:lumMod val="75000"/>
                </a:schemeClr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2705100" y="3353264"/>
            <a:ext cx="1143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●</a:t>
            </a:r>
          </a:p>
          <a:p>
            <a:pPr algn="ctr"/>
            <a:r>
              <a:rPr lang="en-US" dirty="0">
                <a:solidFill>
                  <a:schemeClr val="tx1"/>
                </a:solidFill>
              </a:rPr>
              <a:t>●</a:t>
            </a:r>
          </a:p>
          <a:p>
            <a:pPr algn="ctr"/>
            <a:r>
              <a:rPr lang="en-US" dirty="0" smtClean="0">
                <a:solidFill>
                  <a:schemeClr val="tx1"/>
                </a:solidFill>
              </a:rPr>
              <a:t>●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4419600" y="609600"/>
            <a:ext cx="1752600" cy="91440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chemeClr val="tx1">
                    <a:lumMod val="75000"/>
                  </a:schemeClr>
                </a:solidFill>
              </a:rPr>
              <a:t>Bootstrap Statistic</a:t>
            </a:r>
            <a:endParaRPr lang="en-US" sz="2800" dirty="0">
              <a:solidFill>
                <a:schemeClr val="tx1">
                  <a:lumMod val="75000"/>
                </a:schemeClr>
              </a:solidFill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198120" y="4267200"/>
            <a:ext cx="1752600" cy="9144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chemeClr val="tx1">
                    <a:lumMod val="75000"/>
                  </a:schemeClr>
                </a:solidFill>
              </a:rPr>
              <a:t>Sample Statistic</a:t>
            </a:r>
            <a:endParaRPr lang="en-US" sz="2800" dirty="0">
              <a:solidFill>
                <a:schemeClr val="tx1">
                  <a:lumMod val="75000"/>
                </a:schemeClr>
              </a:solidFill>
            </a:endParaRPr>
          </a:p>
        </p:txBody>
      </p:sp>
      <p:cxnSp>
        <p:nvCxnSpPr>
          <p:cNvPr id="23" name="Straight Arrow Connector 22"/>
          <p:cNvCxnSpPr>
            <a:stCxn id="7" idx="2"/>
            <a:endCxn id="21" idx="0"/>
          </p:cNvCxnSpPr>
          <p:nvPr/>
        </p:nvCxnSpPr>
        <p:spPr>
          <a:xfrm>
            <a:off x="1066800" y="3886200"/>
            <a:ext cx="7620" cy="381000"/>
          </a:xfrm>
          <a:prstGeom prst="straightConnector1">
            <a:avLst/>
          </a:prstGeom>
          <a:ln w="19050">
            <a:solidFill>
              <a:schemeClr val="accent2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>
            <a:stCxn id="8" idx="3"/>
            <a:endCxn id="20" idx="1"/>
          </p:cNvCxnSpPr>
          <p:nvPr/>
        </p:nvCxnSpPr>
        <p:spPr>
          <a:xfrm>
            <a:off x="4191000" y="1028700"/>
            <a:ext cx="228600" cy="38100"/>
          </a:xfrm>
          <a:prstGeom prst="straightConnector1">
            <a:avLst/>
          </a:prstGeom>
          <a:ln w="19050">
            <a:solidFill>
              <a:schemeClr val="accent2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Rectangle 26"/>
          <p:cNvSpPr/>
          <p:nvPr/>
        </p:nvSpPr>
        <p:spPr>
          <a:xfrm>
            <a:off x="4419600" y="1981200"/>
            <a:ext cx="1752600" cy="91440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chemeClr val="tx1">
                    <a:lumMod val="75000"/>
                  </a:schemeClr>
                </a:solidFill>
              </a:rPr>
              <a:t>Bootstrap Statistic</a:t>
            </a:r>
            <a:endParaRPr lang="en-US" sz="2800" dirty="0">
              <a:solidFill>
                <a:schemeClr val="tx1">
                  <a:lumMod val="75000"/>
                </a:schemeClr>
              </a:solidFill>
            </a:endParaRPr>
          </a:p>
        </p:txBody>
      </p:sp>
      <p:cxnSp>
        <p:nvCxnSpPr>
          <p:cNvPr id="28" name="Straight Arrow Connector 27"/>
          <p:cNvCxnSpPr>
            <a:stCxn id="11" idx="3"/>
            <a:endCxn id="27" idx="1"/>
          </p:cNvCxnSpPr>
          <p:nvPr/>
        </p:nvCxnSpPr>
        <p:spPr>
          <a:xfrm flipV="1">
            <a:off x="4191000" y="2438400"/>
            <a:ext cx="228600" cy="38100"/>
          </a:xfrm>
          <a:prstGeom prst="straightConnector1">
            <a:avLst/>
          </a:prstGeom>
          <a:ln w="19050">
            <a:solidFill>
              <a:schemeClr val="accent2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Rectangle 28"/>
          <p:cNvSpPr/>
          <p:nvPr/>
        </p:nvSpPr>
        <p:spPr>
          <a:xfrm>
            <a:off x="4572000" y="5257800"/>
            <a:ext cx="1752600" cy="91440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chemeClr val="tx1">
                    <a:lumMod val="75000"/>
                  </a:schemeClr>
                </a:solidFill>
              </a:rPr>
              <a:t>Bootstrap Statistic</a:t>
            </a:r>
            <a:endParaRPr lang="en-US" sz="2800" dirty="0">
              <a:solidFill>
                <a:schemeClr val="tx1">
                  <a:lumMod val="75000"/>
                </a:schemeClr>
              </a:solidFill>
            </a:endParaRPr>
          </a:p>
        </p:txBody>
      </p:sp>
      <p:cxnSp>
        <p:nvCxnSpPr>
          <p:cNvPr id="30" name="Straight Arrow Connector 29"/>
          <p:cNvCxnSpPr>
            <a:stCxn id="15" idx="3"/>
            <a:endCxn id="29" idx="1"/>
          </p:cNvCxnSpPr>
          <p:nvPr/>
        </p:nvCxnSpPr>
        <p:spPr>
          <a:xfrm>
            <a:off x="4267200" y="5676900"/>
            <a:ext cx="304800" cy="38100"/>
          </a:xfrm>
          <a:prstGeom prst="straightConnector1">
            <a:avLst/>
          </a:prstGeom>
          <a:ln w="19050">
            <a:solidFill>
              <a:schemeClr val="accent2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TextBox 30"/>
          <p:cNvSpPr txBox="1"/>
          <p:nvPr/>
        </p:nvSpPr>
        <p:spPr>
          <a:xfrm>
            <a:off x="4876800" y="3286035"/>
            <a:ext cx="1143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n-US" dirty="0">
                <a:solidFill>
                  <a:srgbClr val="000000"/>
                </a:solidFill>
              </a:rPr>
              <a:t>●</a:t>
            </a:r>
          </a:p>
          <a:p>
            <a:pPr lvl="0" algn="ctr"/>
            <a:r>
              <a:rPr lang="en-US" dirty="0">
                <a:solidFill>
                  <a:srgbClr val="000000"/>
                </a:solidFill>
              </a:rPr>
              <a:t>●</a:t>
            </a:r>
          </a:p>
          <a:p>
            <a:pPr lvl="0" algn="ctr"/>
            <a:r>
              <a:rPr lang="en-US" dirty="0">
                <a:solidFill>
                  <a:srgbClr val="000000"/>
                </a:solidFill>
              </a:rPr>
              <a:t>●</a:t>
            </a:r>
          </a:p>
        </p:txBody>
      </p:sp>
      <p:sp>
        <p:nvSpPr>
          <p:cNvPr id="32" name="Oval 31"/>
          <p:cNvSpPr/>
          <p:nvPr/>
        </p:nvSpPr>
        <p:spPr>
          <a:xfrm>
            <a:off x="6477000" y="2743200"/>
            <a:ext cx="2590800" cy="1295400"/>
          </a:xfrm>
          <a:prstGeom prst="ellipse">
            <a:avLst/>
          </a:prstGeom>
          <a:solidFill>
            <a:srgbClr val="FF9999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2700" dirty="0" smtClean="0">
                <a:solidFill>
                  <a:schemeClr val="tx1">
                    <a:lumMod val="75000"/>
                  </a:schemeClr>
                </a:solidFill>
              </a:rPr>
              <a:t>Bootstrap Distribution</a:t>
            </a:r>
            <a:endParaRPr lang="en-US" sz="2700" dirty="0">
              <a:solidFill>
                <a:schemeClr val="tx1">
                  <a:lumMod val="75000"/>
                </a:schemeClr>
              </a:solidFill>
            </a:endParaRPr>
          </a:p>
        </p:txBody>
      </p:sp>
      <p:cxnSp>
        <p:nvCxnSpPr>
          <p:cNvPr id="41" name="Straight Arrow Connector 40"/>
          <p:cNvCxnSpPr>
            <a:stCxn id="20" idx="3"/>
          </p:cNvCxnSpPr>
          <p:nvPr/>
        </p:nvCxnSpPr>
        <p:spPr>
          <a:xfrm>
            <a:off x="6172200" y="1066800"/>
            <a:ext cx="838200" cy="1828800"/>
          </a:xfrm>
          <a:prstGeom prst="straightConnector1">
            <a:avLst/>
          </a:prstGeom>
          <a:ln w="19050">
            <a:solidFill>
              <a:schemeClr val="accent2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Arrow Connector 42"/>
          <p:cNvCxnSpPr>
            <a:stCxn id="27" idx="3"/>
          </p:cNvCxnSpPr>
          <p:nvPr/>
        </p:nvCxnSpPr>
        <p:spPr>
          <a:xfrm>
            <a:off x="6172200" y="2438400"/>
            <a:ext cx="533400" cy="609600"/>
          </a:xfrm>
          <a:prstGeom prst="straightConnector1">
            <a:avLst/>
          </a:prstGeom>
          <a:ln w="19050">
            <a:solidFill>
              <a:schemeClr val="accent2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/>
          <p:nvPr/>
        </p:nvCxnSpPr>
        <p:spPr>
          <a:xfrm>
            <a:off x="1981200" y="3124200"/>
            <a:ext cx="457200" cy="2438400"/>
          </a:xfrm>
          <a:prstGeom prst="straightConnector1">
            <a:avLst/>
          </a:prstGeom>
          <a:ln w="19050">
            <a:solidFill>
              <a:schemeClr val="accent2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/>
          <p:cNvCxnSpPr>
            <a:endCxn id="32" idx="3"/>
          </p:cNvCxnSpPr>
          <p:nvPr/>
        </p:nvCxnSpPr>
        <p:spPr>
          <a:xfrm flipV="1">
            <a:off x="6307015" y="3848893"/>
            <a:ext cx="549399" cy="1847057"/>
          </a:xfrm>
          <a:prstGeom prst="straightConnector1">
            <a:avLst/>
          </a:prstGeom>
          <a:ln w="19050">
            <a:solidFill>
              <a:schemeClr val="accent2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945313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000"/>
                            </p:stCondLst>
                            <p:childTnLst>
                              <p:par>
                                <p:cTn id="37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1500"/>
                            </p:stCondLst>
                            <p:childTnLst>
                              <p:par>
                                <p:cTn id="48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500"/>
                            </p:stCondLst>
                            <p:childTnLst>
                              <p:par>
                                <p:cTn id="66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1000"/>
                            </p:stCondLst>
                            <p:childTnLst>
                              <p:par>
                                <p:cTn id="77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1500"/>
                            </p:stCondLst>
                            <p:childTnLst>
                              <p:par>
                                <p:cTn id="83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4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2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1" grpId="0" animBg="1"/>
      <p:bldP spid="15" grpId="0" animBg="1"/>
      <p:bldP spid="19" grpId="0"/>
      <p:bldP spid="20" grpId="0" animBg="1"/>
      <p:bldP spid="21" grpId="0" animBg="1"/>
      <p:bldP spid="27" grpId="0" animBg="1"/>
      <p:bldP spid="29" grpId="0" animBg="1"/>
      <p:bldP spid="31" grpId="0"/>
      <p:bldP spid="32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5"/>
          <p:cNvGrpSpPr/>
          <p:nvPr/>
        </p:nvGrpSpPr>
        <p:grpSpPr>
          <a:xfrm>
            <a:off x="660137" y="914400"/>
            <a:ext cx="2881367" cy="5885737"/>
            <a:chOff x="660137" y="914400"/>
            <a:chExt cx="2881367" cy="5885737"/>
          </a:xfrm>
        </p:grpSpPr>
        <p:pic>
          <p:nvPicPr>
            <p:cNvPr id="7170" name="Picture 2" descr="http://2.bp.blogspot.com/_lTURvvdsOj8/TNAwTsWk-eI/AAAAAAAAAXg/UTXdEsuWf2U/s1600/1999+Ford+Mustang+GT+Metallic+Red_1.jp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59102" y="1538231"/>
              <a:ext cx="914400" cy="6858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172" name="Picture 4" descr="http://4.bp.blogspot.com/_lTURvvdsOj8/TNAxDTZeGNI/AAAAAAAAAXo/u3uZB4y8QkI/s1600/1999+Ford+Mustang+GT+Metallic+Red_3.jp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44702" y="1538231"/>
              <a:ext cx="914400" cy="6858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174" name="Picture 6" descr="http://site.diecastblast.com/diecastblast/products/dc2007.jpg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74537" y="2248657"/>
              <a:ext cx="914400" cy="6858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176" name="Picture 8" descr="http://cars.minimodelshop.co.uk/8025701F0054F3AD/ls/FranklinMint-B11F857/$File/ford-mustang-california-special-1968-diecast-model-car-franklin-mint-b11f857-p.jpg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91668" y="2588094"/>
              <a:ext cx="914400" cy="69272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178" name="Picture 10" descr="http://1.bp.blogspot.com/_lM6ADTK51GM/SyV1y_V6-XI/AAAAAAAAB4Y/6-muJS9ZQcE/s400/Shelby-Collectibles-Diecast-7AE01-2008-Ford-Mustang-Shelby-GT500-Convertible-40th-Anniversary-1-18-Scale-Black-Silver-001.JPG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91668" y="3260900"/>
              <a:ext cx="914400" cy="6858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180" name="Picture 12" descr="http://cars.minimodelshop.co.uk/8025701F0054F3AD/ls/Maisto-31329BL/$File/ford-mustang-boss-302-diecast-model-car-maisto-31329bl-p.jpg"/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12704" y="917162"/>
              <a:ext cx="914400" cy="69272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182" name="Picture 14" descr="http://www.alldiecast.us/images_miniatures/147195.jpg"/>
            <p:cNvPicPr>
              <a:picLocks noChangeAspect="1" noChangeArrowheads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44702" y="2134168"/>
              <a:ext cx="914400" cy="54864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184" name="Picture 16" descr="http://www.fallingpixel.com/products/9482/mains/000-3d-model-65Mustang08.jpg"/>
            <p:cNvPicPr>
              <a:picLocks noChangeAspect="1" noChangeArrowheads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44702" y="3946700"/>
              <a:ext cx="914400" cy="6858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186" name="Picture 18" descr="http://site.diecastblast.com/diecastblast/products/dc2008.jpg"/>
            <p:cNvPicPr>
              <a:picLocks noChangeAspect="1" noChangeArrowheads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97974" y="4656148"/>
              <a:ext cx="914400" cy="6858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188" name="Picture 20" descr="http://t3.gstatic.com/images?q=tbn:ANd9GcTVGq6Ttf8DiwB_IKGRABzbn1uQU55PcCNzefeylR4SJwy84X_Nbg"/>
            <p:cNvPicPr>
              <a:picLocks noChangeAspect="1" noChangeArrowheads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60137" y="5341948"/>
              <a:ext cx="914400" cy="68491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190" name="Picture 22" descr="http://www.alldiecast.us/images_miniatures/138998.jpg"/>
            <p:cNvPicPr>
              <a:picLocks noChangeAspect="1" noChangeArrowheads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98304" y="988822"/>
              <a:ext cx="914400" cy="54940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192" name="Picture 24" descr="http://t3.gstatic.com/images?q=tbn:ANd9GcS9VI_ANNR5mr_mlad3MT-6FxJZ5TaPjbe_sfHEZsDR9HLaHcg8"/>
            <p:cNvPicPr>
              <a:picLocks noChangeAspect="1" noChangeArrowheads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74537" y="2934457"/>
              <a:ext cx="914400" cy="69111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194" name="Picture 26" descr="http://cars.minimodelshop.co.uk/8025701F0054F3AD/ls/FranklinMint-B11F681/$File/shelby-mustang-gt350-1966-diecast-model-car-franklin-mint-b11f681-p.jpg"/>
            <p:cNvPicPr>
              <a:picLocks noChangeAspect="1" noChangeArrowheads="1"/>
            </p:cNvPicPr>
            <p:nvPr/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59102" y="3687014"/>
              <a:ext cx="914400" cy="69272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196" name="Picture 28" descr="http://cdn102.iofferphoto.com/img3/item/517/266/955/l_zZCQ2011-ford-mustang-gt-5-0-grey-diecast-model-car-1-24-sc.jpg"/>
            <p:cNvPicPr>
              <a:picLocks noChangeAspect="1" noChangeArrowheads="1"/>
            </p:cNvPicPr>
            <p:nvPr/>
          </p:nvPicPr>
          <p:blipFill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59102" y="4272775"/>
              <a:ext cx="914400" cy="9144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198" name="Picture 30" descr="http://t1.gstatic.com/images?q=tbn:ANd9GcRuifSjmjV38x6VOUmShqtLYfKry_ve9oSE_SNXpMg4WXhqNqG0"/>
            <p:cNvPicPr>
              <a:picLocks noChangeAspect="1" noChangeArrowheads="1"/>
            </p:cNvPicPr>
            <p:nvPr/>
          </p:nvPicPr>
          <p:blipFill>
            <a:blip r:embed="rId1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59102" y="4971337"/>
              <a:ext cx="914400" cy="9144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200" name="Picture 32" descr="http://cdn102.iofferphoto.com/img/item/517/266/641/l_XEQV1970-ford-mustang-boss-429-blue-diecast-model-car-1-24.jpg"/>
            <p:cNvPicPr>
              <a:picLocks noChangeAspect="1" noChangeArrowheads="1"/>
            </p:cNvPicPr>
            <p:nvPr/>
          </p:nvPicPr>
          <p:blipFill>
            <a:blip r:embed="rId1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27104" y="914400"/>
              <a:ext cx="914400" cy="9144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202" name="Picture 34" descr="http://dyn-images2.hsni.com/is/image/HomeShoppingNetwork/pd300/revell-1-24-64-1-2-mustang-convertible-model-car-kit%7E6163901w.jpg"/>
            <p:cNvPicPr>
              <a:picLocks noChangeAspect="1" noChangeArrowheads="1"/>
            </p:cNvPicPr>
            <p:nvPr/>
          </p:nvPicPr>
          <p:blipFill>
            <a:blip r:embed="rId1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88937" y="1685301"/>
              <a:ext cx="914400" cy="9144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204" name="Picture 36" descr="http://t0.gstatic.com/images?q=tbn:ANd9GcSwbW6H4BQjr2B5QU1G22iyuvcl1b-3cUKPFO-UYZFzITg6nf0MuQ"/>
            <p:cNvPicPr>
              <a:picLocks noChangeAspect="1" noChangeArrowheads="1"/>
            </p:cNvPicPr>
            <p:nvPr/>
          </p:nvPicPr>
          <p:blipFill>
            <a:blip r:embed="rId2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08425" y="2366421"/>
              <a:ext cx="914400" cy="9144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206" name="Picture 38" descr="http://www.cartuningparts.co.uk/img/autoart-parnelli-jones-saleen-mustang-orange-15-118-scale-diecast-model-car_577632_250.jpg"/>
            <p:cNvPicPr>
              <a:picLocks noChangeAspect="1" noChangeArrowheads="1"/>
            </p:cNvPicPr>
            <p:nvPr/>
          </p:nvPicPr>
          <p:blipFill>
            <a:blip r:embed="rId2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88937" y="3032300"/>
              <a:ext cx="914400" cy="9144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208" name="Picture 40" descr="http://t3.gstatic.com/images?q=tbn:ANd9GcTIJudnj3-QOH6Je9ic9YrCn8v9EnOTyvwdwiljWMmB3eo9m-S6"/>
            <p:cNvPicPr>
              <a:picLocks noChangeAspect="1" noChangeArrowheads="1"/>
            </p:cNvPicPr>
            <p:nvPr/>
          </p:nvPicPr>
          <p:blipFill>
            <a:blip r:embed="rId2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18453" y="3747751"/>
              <a:ext cx="914400" cy="68491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212" name="Picture 44" descr="http://t2.gstatic.com/images?q=tbn:ANd9GcTAC-vgwaoOMI9l4uNB8OrruzTAFVQdA8pvNa-U0ciDfwffI688"/>
            <p:cNvPicPr>
              <a:picLocks noChangeAspect="1" noChangeArrowheads="1"/>
            </p:cNvPicPr>
            <p:nvPr/>
          </p:nvPicPr>
          <p:blipFill>
            <a:blip r:embed="rId2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24452" y="4999048"/>
              <a:ext cx="914400" cy="69111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214" name="Picture 46" descr="http://t1.gstatic.com/images?q=tbn:ANd9GcRYWsmVaFPn96zwSbUsDeCGRpIT6YCruwkZrk8H7FKPCuxVCiM"/>
            <p:cNvPicPr>
              <a:picLocks noChangeAspect="1" noChangeArrowheads="1"/>
            </p:cNvPicPr>
            <p:nvPr/>
          </p:nvPicPr>
          <p:blipFill>
            <a:blip r:embed="rId2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91668" y="5885737"/>
              <a:ext cx="914400" cy="9144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218" name="Picture 50" descr="http://t3.gstatic.com/images?q=tbn:ANd9GcS1FU6huTZVWf8nnwNyGbXTpu6AyYrvGK2UnDlLtugPl-zfUbp_ig"/>
            <p:cNvPicPr>
              <a:picLocks noChangeAspect="1" noChangeArrowheads="1"/>
            </p:cNvPicPr>
            <p:nvPr/>
          </p:nvPicPr>
          <p:blipFill>
            <a:blip r:embed="rId2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88937" y="5658019"/>
              <a:ext cx="914400" cy="90982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4" name="Picture 42" descr="http://t2.gstatic.com/images?q=tbn:ANd9GcSqEKMFBuEMqbZs54DN-kk17Ir8EqP6MsqC8v4nTUJcYVRbKOp8"/>
            <p:cNvPicPr>
              <a:picLocks noChangeAspect="1" noChangeArrowheads="1"/>
            </p:cNvPicPr>
            <p:nvPr/>
          </p:nvPicPr>
          <p:blipFill>
            <a:blip r:embed="rId2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08425" y="4381828"/>
              <a:ext cx="914400" cy="54864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220" name="Picture 52" descr="http://t2.gstatic.com/images?q=tbn:ANd9GcS_-j4gzFfnezy7FARomzB1eRF905JKWsh2LValrgLcQzF21U3L"/>
            <p:cNvPicPr>
              <a:picLocks noChangeAspect="1" noChangeArrowheads="1"/>
            </p:cNvPicPr>
            <p:nvPr/>
          </p:nvPicPr>
          <p:blipFill>
            <a:blip r:embed="rId2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91945" y="5759468"/>
              <a:ext cx="914400" cy="54864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64132" y="2024528"/>
            <a:ext cx="5098033" cy="12745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3879542" y="3337168"/>
                <a:ext cx="4891596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/>
                        </a:rPr>
                        <m:t>𝑛</m:t>
                      </m:r>
                      <m:r>
                        <a:rPr lang="en-US" sz="2800" b="0" i="1" smtClean="0">
                          <a:latin typeface="Cambria Math"/>
                        </a:rPr>
                        <m:t>=25   </m:t>
                      </m:r>
                      <m:acc>
                        <m:accPr>
                          <m:chr m:val="̅"/>
                          <m:ctrlPr>
                            <a:rPr lang="en-US" sz="2800" b="0" i="1" smtClean="0">
                              <a:latin typeface="Cambria Math"/>
                            </a:rPr>
                          </m:ctrlPr>
                        </m:accPr>
                        <m:e>
                          <m:r>
                            <a:rPr lang="en-US" sz="2800" b="0" i="1" smtClean="0">
                              <a:latin typeface="Cambria Math"/>
                            </a:rPr>
                            <m:t>𝑥</m:t>
                          </m:r>
                        </m:e>
                      </m:acc>
                      <m:r>
                        <a:rPr lang="en-US" sz="2800" b="0" i="1" smtClean="0">
                          <a:latin typeface="Cambria Math"/>
                        </a:rPr>
                        <m:t>=15.98    </m:t>
                      </m:r>
                      <m:r>
                        <a:rPr lang="en-US" sz="2800" b="0" i="1" smtClean="0">
                          <a:latin typeface="Cambria Math"/>
                        </a:rPr>
                        <m:t>𝑠</m:t>
                      </m:r>
                      <m:r>
                        <a:rPr lang="en-US" sz="2800" b="0" i="1" smtClean="0">
                          <a:latin typeface="Cambria Math"/>
                        </a:rPr>
                        <m:t>=11.11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79542" y="3337168"/>
                <a:ext cx="4891596" cy="523220"/>
              </a:xfrm>
              <a:prstGeom prst="rect">
                <a:avLst/>
              </a:prstGeom>
              <a:blipFill rotWithShape="1">
                <a:blip r:embed="rId2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3" name="TextBox 32"/>
          <p:cNvSpPr txBox="1"/>
          <p:nvPr/>
        </p:nvSpPr>
        <p:spPr>
          <a:xfrm>
            <a:off x="3863285" y="5334367"/>
            <a:ext cx="4759534" cy="1384995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800" b="1" u="sng" dirty="0" smtClean="0"/>
              <a:t>Key concept</a:t>
            </a:r>
            <a:r>
              <a:rPr lang="en-US" sz="2800" dirty="0" smtClean="0"/>
              <a:t>:  How much can we expect the sample means to vary just by random chance?   </a:t>
            </a:r>
            <a:endParaRPr lang="en-US" sz="2800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57200" y="21247"/>
            <a:ext cx="8229600" cy="1143000"/>
          </a:xfrm>
        </p:spPr>
        <p:txBody>
          <a:bodyPr/>
          <a:lstStyle/>
          <a:p>
            <a:r>
              <a:rPr lang="en-US" b="1" dirty="0" smtClean="0">
                <a:solidFill>
                  <a:srgbClr val="C00000"/>
                </a:solidFill>
              </a:rPr>
              <a:t>Example 1: Mustang Prices</a:t>
            </a:r>
            <a:endParaRPr lang="en-US" b="1" dirty="0">
              <a:solidFill>
                <a:srgbClr val="C0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792220" y="966788"/>
            <a:ext cx="497891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Start with a random sample of 25 prices (in $1,000’s)</a:t>
            </a:r>
            <a:endParaRPr lang="en-US" sz="2800" dirty="0"/>
          </a:p>
        </p:txBody>
      </p:sp>
      <p:sp>
        <p:nvSpPr>
          <p:cNvPr id="8" name="TextBox 7"/>
          <p:cNvSpPr txBox="1"/>
          <p:nvPr/>
        </p:nvSpPr>
        <p:spPr>
          <a:xfrm>
            <a:off x="3881307" y="3817681"/>
            <a:ext cx="4889831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u="sng" dirty="0" smtClean="0"/>
              <a:t>Goal:</a:t>
            </a:r>
            <a:r>
              <a:rPr lang="en-US" sz="2800" dirty="0" smtClean="0"/>
              <a:t> Find an interval that is likely to contain the mean price for all Mustangs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583317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 animBg="1"/>
      <p:bldP spid="7" grpId="0"/>
      <p:bldP spid="8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533400" y="52376"/>
            <a:ext cx="8153400" cy="914400"/>
          </a:xfrm>
          <a:prstGeom prst="rect">
            <a:avLst/>
          </a:prstGeom>
        </p:spPr>
        <p:txBody>
          <a:bodyPr/>
          <a:lstStyle/>
          <a:p>
            <a:pPr lvl="0" algn="ctr">
              <a:spcBef>
                <a:spcPct val="0"/>
              </a:spcBef>
              <a:defRPr/>
            </a:pPr>
            <a:r>
              <a:rPr lang="en-US" sz="4400" b="1" dirty="0" smtClean="0">
                <a:solidFill>
                  <a:srgbClr val="68007F">
                    <a:lumMod val="75000"/>
                  </a:srgbClr>
                </a:solidFill>
                <a:latin typeface="Cambria" pitchFamily="18" charset="0"/>
              </a:rPr>
              <a:t>Traditional Inference</a:t>
            </a:r>
            <a:endParaRPr lang="en-US" sz="4000" b="1" dirty="0">
              <a:solidFill>
                <a:srgbClr val="68007F">
                  <a:lumMod val="75000"/>
                </a:srgbClr>
              </a:solidFill>
              <a:latin typeface="Cambria" pitchFamily="18" charset="0"/>
            </a:endParaRPr>
          </a:p>
        </p:txBody>
      </p:sp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229100" y="1389850"/>
            <a:ext cx="4495800" cy="5239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extBox 9"/>
          <p:cNvSpPr txBox="1"/>
          <p:nvPr/>
        </p:nvSpPr>
        <p:spPr>
          <a:xfrm>
            <a:off x="457200" y="1066800"/>
            <a:ext cx="2286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C00000"/>
                </a:solidFill>
              </a:rPr>
              <a:t>2. Which formula?</a:t>
            </a: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57200" y="2067902"/>
            <a:ext cx="3429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C00000"/>
                </a:solidFill>
              </a:rPr>
              <a:t>3. Calculate summary stats</a:t>
            </a: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25577" y="4267200"/>
            <a:ext cx="3733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C00000"/>
                </a:solidFill>
              </a:rPr>
              <a:t>6. Plug and chug</a:t>
            </a: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16" name="Right Arrow 15"/>
          <p:cNvSpPr/>
          <p:nvPr/>
        </p:nvSpPr>
        <p:spPr>
          <a:xfrm>
            <a:off x="4211814" y="4560332"/>
            <a:ext cx="228600" cy="762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Up Arrow 16"/>
          <p:cNvSpPr/>
          <p:nvPr/>
        </p:nvSpPr>
        <p:spPr>
          <a:xfrm rot="10800000">
            <a:off x="6400800" y="1478280"/>
            <a:ext cx="76200" cy="274320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2667000" y="1389850"/>
                <a:ext cx="1717929" cy="53457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acc>
                        <m:accPr>
                          <m:chr m:val="̅"/>
                          <m:ctrlPr>
                            <a:rPr lang="en-US" sz="2000" i="1" smtClean="0">
                              <a:latin typeface="Cambria Math"/>
                            </a:rPr>
                          </m:ctrlPr>
                        </m:accPr>
                        <m:e>
                          <m:r>
                            <a:rPr lang="en-US" sz="2000" b="0" i="1" smtClean="0">
                              <a:latin typeface="Cambria Math"/>
                            </a:rPr>
                            <m:t>𝑥</m:t>
                          </m:r>
                        </m:e>
                      </m:acc>
                      <m:r>
                        <a:rPr lang="en-US" sz="2000" i="1" smtClean="0">
                          <a:latin typeface="Cambria Math"/>
                          <a:ea typeface="Cambria Math"/>
                        </a:rPr>
                        <m:t>±</m:t>
                      </m:r>
                      <m:sSup>
                        <m:sSupPr>
                          <m:ctrlPr>
                            <a:rPr lang="en-US" sz="2000" i="1" smtClean="0">
                              <a:latin typeface="Cambria Math"/>
                              <a:ea typeface="Cambria Math"/>
                            </a:rPr>
                          </m:ctrlPr>
                        </m:sSupPr>
                        <m:e>
                          <m:r>
                            <a:rPr lang="en-US" sz="2000" b="0" i="1" smtClean="0">
                              <a:latin typeface="Cambria Math"/>
                              <a:ea typeface="Cambria Math"/>
                            </a:rPr>
                            <m:t>𝑡</m:t>
                          </m:r>
                        </m:e>
                        <m:sup>
                          <m:r>
                            <a:rPr lang="en-US" sz="2000" b="0" i="1" smtClean="0">
                              <a:latin typeface="Cambria Math"/>
                              <a:ea typeface="Cambria Math"/>
                            </a:rPr>
                            <m:t>∗</m:t>
                          </m:r>
                        </m:sup>
                      </m:sSup>
                      <m:r>
                        <a:rPr lang="en-US" sz="2000" i="1" smtClean="0">
                          <a:latin typeface="Cambria Math"/>
                          <a:ea typeface="Cambria Math"/>
                        </a:rPr>
                        <m:t>∙</m:t>
                      </m:r>
                      <m:f>
                        <m:fPr>
                          <m:type m:val="skw"/>
                          <m:ctrlPr>
                            <a:rPr lang="en-US" sz="2000" i="1" smtClean="0">
                              <a:latin typeface="Cambria Math"/>
                              <a:ea typeface="Cambria Math"/>
                            </a:rPr>
                          </m:ctrlPr>
                        </m:fPr>
                        <m:num>
                          <m:r>
                            <a:rPr lang="en-US" sz="2000" b="0" i="1" smtClean="0">
                              <a:latin typeface="Cambria Math"/>
                              <a:ea typeface="Cambria Math"/>
                            </a:rPr>
                            <m:t>𝑠</m:t>
                          </m:r>
                        </m:num>
                        <m:den>
                          <m:rad>
                            <m:radPr>
                              <m:degHide m:val="on"/>
                              <m:ctrlPr>
                                <a:rPr lang="en-US" sz="2000" i="1" smtClean="0">
                                  <a:latin typeface="Cambria Math"/>
                                  <a:ea typeface="Cambria Math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sz="2000" b="0" i="1" smtClean="0">
                                  <a:latin typeface="Cambria Math"/>
                                  <a:ea typeface="Cambria Math"/>
                                </a:rPr>
                                <m:t>𝑛</m:t>
                              </m:r>
                            </m:e>
                          </m:rad>
                        </m:den>
                      </m:f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67000" y="1389850"/>
                <a:ext cx="1717929" cy="534570"/>
              </a:xfrm>
              <a:prstGeom prst="rect">
                <a:avLst/>
              </a:prstGeom>
              <a:blipFill rotWithShape="1">
                <a:blip r:embed="rId5" cstate="print"/>
                <a:stretch>
                  <a:fillRect t="-114773" r="-24199" b="-16818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/>
              <p:cNvSpPr txBox="1"/>
              <p:nvPr/>
            </p:nvSpPr>
            <p:spPr>
              <a:xfrm>
                <a:off x="457200" y="1434281"/>
                <a:ext cx="1981200" cy="53457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acc>
                        <m:accPr>
                          <m:chr m:val="̅"/>
                          <m:ctrlPr>
                            <a:rPr lang="en-US" sz="2000" i="1" smtClean="0">
                              <a:latin typeface="Cambria Math"/>
                            </a:rPr>
                          </m:ctrlPr>
                        </m:accPr>
                        <m:e>
                          <m:r>
                            <a:rPr lang="en-US" sz="2000" b="0" i="1" smtClean="0">
                              <a:latin typeface="Cambria Math"/>
                            </a:rPr>
                            <m:t>𝑥</m:t>
                          </m:r>
                        </m:e>
                      </m:acc>
                      <m:r>
                        <a:rPr lang="en-US" sz="2000" i="1" smtClean="0">
                          <a:latin typeface="Cambria Math"/>
                          <a:ea typeface="Cambria Math"/>
                        </a:rPr>
                        <m:t>±</m:t>
                      </m:r>
                      <m:sSup>
                        <m:sSupPr>
                          <m:ctrlPr>
                            <a:rPr lang="en-US" sz="2000" i="1" smtClean="0">
                              <a:latin typeface="Cambria Math"/>
                              <a:ea typeface="Cambria Math"/>
                            </a:rPr>
                          </m:ctrlPr>
                        </m:sSupPr>
                        <m:e>
                          <m:r>
                            <a:rPr lang="en-US" sz="2000" b="0" i="1" smtClean="0">
                              <a:latin typeface="Cambria Math"/>
                              <a:ea typeface="Cambria Math"/>
                            </a:rPr>
                            <m:t>𝑧</m:t>
                          </m:r>
                        </m:e>
                        <m:sup>
                          <m:r>
                            <a:rPr lang="en-US" sz="2000" b="0" i="1" smtClean="0">
                              <a:latin typeface="Cambria Math"/>
                              <a:ea typeface="Cambria Math"/>
                            </a:rPr>
                            <m:t>∗</m:t>
                          </m:r>
                        </m:sup>
                      </m:sSup>
                      <m:r>
                        <a:rPr lang="en-US" sz="2000" i="1" smtClean="0">
                          <a:latin typeface="Cambria Math"/>
                          <a:ea typeface="Cambria Math"/>
                        </a:rPr>
                        <m:t>∙</m:t>
                      </m:r>
                      <m:f>
                        <m:fPr>
                          <m:type m:val="skw"/>
                          <m:ctrlPr>
                            <a:rPr lang="en-US" sz="2000" i="1" smtClean="0">
                              <a:latin typeface="Cambria Math"/>
                              <a:ea typeface="Cambria Math"/>
                            </a:rPr>
                          </m:ctrlPr>
                        </m:fPr>
                        <m:num>
                          <m:r>
                            <a:rPr lang="en-US" sz="2000" b="0" i="1" smtClean="0">
                              <a:latin typeface="Cambria Math"/>
                              <a:ea typeface="Cambria Math"/>
                            </a:rPr>
                            <m:t>𝜎</m:t>
                          </m:r>
                        </m:num>
                        <m:den>
                          <m:rad>
                            <m:radPr>
                              <m:degHide m:val="on"/>
                              <m:ctrlPr>
                                <a:rPr lang="en-US" sz="2000" i="1" smtClean="0">
                                  <a:latin typeface="Cambria Math"/>
                                  <a:ea typeface="Cambria Math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sz="2000" b="0" i="1" smtClean="0">
                                  <a:latin typeface="Cambria Math"/>
                                  <a:ea typeface="Cambria Math"/>
                                </a:rPr>
                                <m:t>𝑛</m:t>
                              </m:r>
                            </m:e>
                          </m:rad>
                        </m:den>
                      </m:f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21" name="TextBox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200" y="1434281"/>
                <a:ext cx="1981200" cy="534570"/>
              </a:xfrm>
              <a:prstGeom prst="rect">
                <a:avLst/>
              </a:prstGeom>
              <a:blipFill rotWithShape="1">
                <a:blip r:embed="rId6" cstate="print"/>
                <a:stretch>
                  <a:fillRect t="-113636" r="-10462" b="-16931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/>
              <p:cNvSpPr txBox="1"/>
              <p:nvPr/>
            </p:nvSpPr>
            <p:spPr>
              <a:xfrm>
                <a:off x="457200" y="2417302"/>
                <a:ext cx="3581400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000" i="1" smtClean="0">
                        <a:latin typeface="Cambria Math"/>
                      </a:rPr>
                      <m:t>𝑛</m:t>
                    </m:r>
                    <m:r>
                      <a:rPr lang="en-US" sz="2000" b="0" i="1" smtClean="0">
                        <a:latin typeface="Cambria Math"/>
                      </a:rPr>
                      <m:t>=25,  </m:t>
                    </m:r>
                    <m:acc>
                      <m:accPr>
                        <m:chr m:val="̅"/>
                        <m:ctrlPr>
                          <a:rPr lang="en-US" sz="2000" b="0" i="1" smtClean="0">
                            <a:latin typeface="Cambria Math"/>
                          </a:rPr>
                        </m:ctrlPr>
                      </m:accPr>
                      <m:e>
                        <m:r>
                          <a:rPr lang="en-US" sz="2000" b="0" i="1" smtClean="0">
                            <a:latin typeface="Cambria Math"/>
                          </a:rPr>
                          <m:t>𝑥</m:t>
                        </m:r>
                      </m:e>
                    </m:acc>
                    <m:r>
                      <a:rPr lang="en-US" sz="2000" b="0" i="1" smtClean="0">
                        <a:latin typeface="Cambria Math"/>
                      </a:rPr>
                      <m:t>=15.98</m:t>
                    </m:r>
                  </m:oMath>
                </a14:m>
                <a:r>
                  <a:rPr lang="en-US" sz="2000" dirty="0" smtClean="0"/>
                  <a:t>,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/>
                      </a:rPr>
                      <m:t>𝑠</m:t>
                    </m:r>
                    <m:r>
                      <a:rPr lang="en-US" sz="2000" b="0" i="1" smtClean="0">
                        <a:latin typeface="Cambria Math"/>
                      </a:rPr>
                      <m:t>=11.11</m:t>
                    </m:r>
                  </m:oMath>
                </a14:m>
                <a:endParaRPr lang="en-US" sz="2000" dirty="0"/>
              </a:p>
            </p:txBody>
          </p:sp>
        </mc:Choice>
        <mc:Fallback xmlns="">
          <p:sp>
            <p:nvSpPr>
              <p:cNvPr id="22" name="TextBox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200" y="2417302"/>
                <a:ext cx="3581400" cy="400110"/>
              </a:xfrm>
              <a:prstGeom prst="rect">
                <a:avLst/>
              </a:prstGeom>
              <a:blipFill rotWithShape="1">
                <a:blip r:embed="rId7" cstate="print"/>
                <a:stretch>
                  <a:fillRect t="-7692" b="-2769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3" name="TextBox 22"/>
          <p:cNvSpPr txBox="1"/>
          <p:nvPr/>
        </p:nvSpPr>
        <p:spPr>
          <a:xfrm>
            <a:off x="402336" y="2876897"/>
            <a:ext cx="36195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C00000"/>
                </a:solidFill>
              </a:rPr>
              <a:t>4. Find t</a:t>
            </a:r>
            <a:r>
              <a:rPr lang="en-US" baseline="30000" dirty="0" smtClean="0">
                <a:solidFill>
                  <a:srgbClr val="C00000"/>
                </a:solidFill>
              </a:rPr>
              <a:t>*</a:t>
            </a:r>
            <a:endParaRPr lang="en-US" dirty="0">
              <a:solidFill>
                <a:srgbClr val="C0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429768" y="3276600"/>
                <a:ext cx="3636264" cy="4879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 smtClean="0">
                    <a:latin typeface="Cambria" pitchFamily="18" charset="0"/>
                  </a:rPr>
                  <a:t>95% CI  </a:t>
                </a:r>
                <a:r>
                  <a:rPr lang="en-US" dirty="0" smtClean="0">
                    <a:latin typeface="Cambria" pitchFamily="18" charset="0"/>
                    <a:sym typeface="Symbol"/>
                  </a:rPr>
                  <a:t> </a:t>
                </a:r>
                <a14:m>
                  <m:oMath xmlns:m="http://schemas.openxmlformats.org/officeDocument/2006/math">
                    <m:f>
                      <m:fPr>
                        <m:type m:val="skw"/>
                        <m:ctrlPr>
                          <a:rPr lang="en-US" i="1" smtClean="0">
                            <a:latin typeface="Cambria Math"/>
                            <a:sym typeface="Symbol"/>
                          </a:rPr>
                        </m:ctrlPr>
                      </m:fPr>
                      <m:num>
                        <m:r>
                          <a:rPr lang="en-US" i="1" smtClean="0">
                            <a:latin typeface="Cambria Math"/>
                            <a:ea typeface="Cambria Math"/>
                            <a:sym typeface="Symbol"/>
                          </a:rPr>
                          <m:t>𝛼</m:t>
                        </m:r>
                      </m:num>
                      <m:den>
                        <m:r>
                          <a:rPr lang="en-US" b="0" i="1" smtClean="0">
                            <a:latin typeface="Cambria Math"/>
                            <a:sym typeface="Symbol"/>
                          </a:rPr>
                          <m:t>2</m:t>
                        </m:r>
                      </m:den>
                    </m:f>
                    <m:r>
                      <a:rPr lang="en-US" b="0" i="1" smtClean="0">
                        <a:latin typeface="Cambria Math"/>
                        <a:sym typeface="Symbol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/>
                            <a:sym typeface="Symbol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/>
                            <a:sym typeface="Symbol"/>
                          </a:rPr>
                          <m:t>1−0.95</m:t>
                        </m:r>
                      </m:num>
                      <m:den>
                        <m:r>
                          <a:rPr lang="en-US" b="0" i="1" smtClean="0">
                            <a:latin typeface="Cambria Math"/>
                            <a:sym typeface="Symbol"/>
                          </a:rPr>
                          <m:t>2</m:t>
                        </m:r>
                      </m:den>
                    </m:f>
                    <m:r>
                      <a:rPr lang="en-US" b="0" i="1" smtClean="0">
                        <a:latin typeface="Cambria Math"/>
                        <a:sym typeface="Symbol"/>
                      </a:rPr>
                      <m:t>=0.025</m:t>
                    </m:r>
                  </m:oMath>
                </a14:m>
                <a:r>
                  <a:rPr lang="en-US" dirty="0" smtClean="0">
                    <a:latin typeface="Cambria" pitchFamily="18" charset="0"/>
                  </a:rPr>
                  <a:t> </a:t>
                </a:r>
                <a:endParaRPr lang="en-US" dirty="0">
                  <a:latin typeface="Cambria" pitchFamily="18" charset="0"/>
                </a:endParaRPr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9768" y="3276600"/>
                <a:ext cx="3636264" cy="487954"/>
              </a:xfrm>
              <a:prstGeom prst="rect">
                <a:avLst/>
              </a:prstGeom>
              <a:blipFill rotWithShape="1">
                <a:blip r:embed="rId8" cstate="print"/>
                <a:stretch>
                  <a:fillRect l="-1510" t="-73750" b="-12375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4" name="TextBox 23"/>
          <p:cNvSpPr txBox="1"/>
          <p:nvPr/>
        </p:nvSpPr>
        <p:spPr>
          <a:xfrm>
            <a:off x="1970627" y="2876897"/>
            <a:ext cx="13927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C00000"/>
                </a:solidFill>
              </a:rPr>
              <a:t>5. </a:t>
            </a:r>
            <a:r>
              <a:rPr lang="en-US" dirty="0" err="1" smtClean="0">
                <a:solidFill>
                  <a:srgbClr val="C00000"/>
                </a:solidFill>
              </a:rPr>
              <a:t>df</a:t>
            </a:r>
            <a:r>
              <a:rPr lang="en-US" dirty="0" smtClean="0">
                <a:solidFill>
                  <a:srgbClr val="C00000"/>
                </a:solidFill>
              </a:rPr>
              <a:t>?</a:t>
            </a:r>
            <a:endParaRPr lang="en-US" dirty="0">
              <a:solidFill>
                <a:srgbClr val="C0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/>
              <p:cNvSpPr txBox="1"/>
              <p:nvPr/>
            </p:nvSpPr>
            <p:spPr>
              <a:xfrm>
                <a:off x="514445" y="3824959"/>
                <a:ext cx="1456182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 err="1" smtClean="0">
                    <a:latin typeface="Cambria" pitchFamily="18" charset="0"/>
                  </a:rPr>
                  <a:t>df</a:t>
                </a:r>
                <a:r>
                  <a:rPr lang="en-US" dirty="0" smtClean="0">
                    <a:latin typeface="Cambria" pitchFamily="18" charset="0"/>
                  </a:rPr>
                  <a:t>=25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/>
                      </a:rPr>
                      <m:t>−</m:t>
                    </m:r>
                  </m:oMath>
                </a14:m>
                <a:r>
                  <a:rPr lang="en-US" dirty="0" smtClean="0">
                    <a:latin typeface="Cambria" pitchFamily="18" charset="0"/>
                  </a:rPr>
                  <a:t>1=24</a:t>
                </a:r>
                <a:endParaRPr lang="en-US" dirty="0">
                  <a:latin typeface="Cambria" pitchFamily="18" charset="0"/>
                </a:endParaRPr>
              </a:p>
            </p:txBody>
          </p:sp>
        </mc:Choice>
        <mc:Fallback xmlns="">
          <p:sp>
            <p:nvSpPr>
              <p:cNvPr id="25" name="TextBox 2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4445" y="3824959"/>
                <a:ext cx="1456182" cy="369332"/>
              </a:xfrm>
              <a:prstGeom prst="rect">
                <a:avLst/>
              </a:prstGeom>
              <a:blipFill rotWithShape="1">
                <a:blip r:embed="rId9" cstate="print"/>
                <a:stretch>
                  <a:fillRect l="-3347" t="-9836" r="-3347" b="-2295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Oval 4"/>
          <p:cNvSpPr/>
          <p:nvPr/>
        </p:nvSpPr>
        <p:spPr>
          <a:xfrm>
            <a:off x="6172200" y="4508687"/>
            <a:ext cx="457200" cy="184666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2171700" y="1436132"/>
            <a:ext cx="6477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latin typeface="Cambria" pitchFamily="18" charset="0"/>
              </a:rPr>
              <a:t>OR</a:t>
            </a:r>
            <a:endParaRPr lang="en-US" sz="1600" dirty="0">
              <a:latin typeface="Cambria" pitchFamily="18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2292477" y="3824959"/>
            <a:ext cx="14561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Cambria" pitchFamily="18" charset="0"/>
              </a:rPr>
              <a:t>t</a:t>
            </a:r>
            <a:r>
              <a:rPr lang="en-US" baseline="30000" dirty="0" smtClean="0">
                <a:latin typeface="Cambria" pitchFamily="18" charset="0"/>
              </a:rPr>
              <a:t>*</a:t>
            </a:r>
            <a:r>
              <a:rPr lang="en-US" dirty="0" smtClean="0">
                <a:latin typeface="Cambria" pitchFamily="18" charset="0"/>
              </a:rPr>
              <a:t>=2.064</a:t>
            </a:r>
            <a:endParaRPr lang="en-US" dirty="0">
              <a:latin typeface="Cambria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/>
              <p:cNvSpPr txBox="1"/>
              <p:nvPr/>
            </p:nvSpPr>
            <p:spPr>
              <a:xfrm>
                <a:off x="651700" y="4654752"/>
                <a:ext cx="3281553" cy="59138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000" b="0" i="1" smtClean="0">
                          <a:latin typeface="Cambria Math"/>
                          <a:ea typeface="Cambria Math"/>
                        </a:rPr>
                        <m:t>15.98</m:t>
                      </m:r>
                      <m:r>
                        <a:rPr lang="en-US" sz="2000" i="1" smtClean="0">
                          <a:latin typeface="Cambria Math"/>
                          <a:ea typeface="Cambria Math"/>
                        </a:rPr>
                        <m:t>±2</m:t>
                      </m:r>
                      <m:r>
                        <a:rPr lang="en-US" sz="2000" b="0" i="1" smtClean="0">
                          <a:latin typeface="Cambria Math"/>
                          <a:ea typeface="Cambria Math"/>
                        </a:rPr>
                        <m:t>.064</m:t>
                      </m:r>
                      <m:r>
                        <a:rPr lang="en-US" sz="2000" i="1" smtClean="0">
                          <a:latin typeface="Cambria Math"/>
                          <a:ea typeface="Cambria Math"/>
                        </a:rPr>
                        <m:t>∙</m:t>
                      </m:r>
                      <m:f>
                        <m:fPr>
                          <m:type m:val="skw"/>
                          <m:ctrlPr>
                            <a:rPr lang="en-US" sz="2000" i="1" smtClean="0">
                              <a:latin typeface="Cambria Math"/>
                              <a:ea typeface="Cambria Math"/>
                            </a:rPr>
                          </m:ctrlPr>
                        </m:fPr>
                        <m:num>
                          <m:r>
                            <a:rPr lang="en-US" sz="2000" b="0" i="1" smtClean="0">
                              <a:latin typeface="Cambria Math"/>
                              <a:ea typeface="Cambria Math"/>
                            </a:rPr>
                            <m:t>11.11</m:t>
                          </m:r>
                        </m:num>
                        <m:den>
                          <m:rad>
                            <m:radPr>
                              <m:degHide m:val="on"/>
                              <m:ctrlPr>
                                <a:rPr lang="en-US" sz="2000" i="1" smtClean="0">
                                  <a:latin typeface="Cambria Math"/>
                                  <a:ea typeface="Cambria Math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sz="2000" b="0" i="1" smtClean="0">
                                  <a:latin typeface="Cambria Math"/>
                                  <a:ea typeface="Cambria Math"/>
                                </a:rPr>
                                <m:t>25</m:t>
                              </m:r>
                            </m:e>
                          </m:rad>
                        </m:den>
                      </m:f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27" name="TextBox 2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1700" y="4654752"/>
                <a:ext cx="3281553" cy="591380"/>
              </a:xfrm>
              <a:prstGeom prst="rect">
                <a:avLst/>
              </a:prstGeom>
              <a:blipFill rotWithShape="1">
                <a:blip r:embed="rId10" cstate="print"/>
                <a:stretch>
                  <a:fillRect t="-100000" r="-6691" b="-14742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/>
              <p:cNvSpPr txBox="1"/>
              <p:nvPr/>
            </p:nvSpPr>
            <p:spPr>
              <a:xfrm>
                <a:off x="340498" y="5314890"/>
                <a:ext cx="3507677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000" b="0" i="1" smtClean="0">
                          <a:latin typeface="Cambria Math"/>
                          <a:ea typeface="Cambria Math"/>
                        </a:rPr>
                        <m:t>15.98</m:t>
                      </m:r>
                      <m:r>
                        <a:rPr lang="en-US" sz="2000" i="1" smtClean="0">
                          <a:latin typeface="Cambria Math"/>
                          <a:ea typeface="Cambria Math"/>
                        </a:rPr>
                        <m:t>±</m:t>
                      </m:r>
                      <m:r>
                        <a:rPr lang="en-US" sz="2000" b="0" i="1" smtClean="0">
                          <a:latin typeface="Cambria Math"/>
                          <a:ea typeface="Cambria Math"/>
                        </a:rPr>
                        <m:t>4.59=(11.39, 20.57)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28" name="TextBox 2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0498" y="5314890"/>
                <a:ext cx="3507677" cy="400110"/>
              </a:xfrm>
              <a:prstGeom prst="rect">
                <a:avLst/>
              </a:prstGeom>
              <a:blipFill rotWithShape="1">
                <a:blip r:embed="rId11" cstate="print"/>
                <a:stretch>
                  <a:fillRect b="-1363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9" name="TextBox 28"/>
          <p:cNvSpPr txBox="1"/>
          <p:nvPr/>
        </p:nvSpPr>
        <p:spPr>
          <a:xfrm>
            <a:off x="323850" y="5737739"/>
            <a:ext cx="42291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C00000"/>
                </a:solidFill>
              </a:rPr>
              <a:t>7.  Interpret in context</a:t>
            </a: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30" name="Oval 29"/>
          <p:cNvSpPr/>
          <p:nvPr/>
        </p:nvSpPr>
        <p:spPr>
          <a:xfrm>
            <a:off x="2667000" y="1219200"/>
            <a:ext cx="1676400" cy="764754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TextBox 31"/>
          <p:cNvSpPr txBox="1"/>
          <p:nvPr/>
        </p:nvSpPr>
        <p:spPr>
          <a:xfrm>
            <a:off x="3272409" y="926068"/>
            <a:ext cx="2286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Cambria" pitchFamily="18" charset="0"/>
              </a:rPr>
              <a:t>CI for a mean</a:t>
            </a:r>
            <a:endParaRPr lang="en-US" sz="2400" dirty="0">
              <a:latin typeface="Cambria" pitchFamily="18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466720" y="704832"/>
            <a:ext cx="2286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C00000"/>
                </a:solidFill>
              </a:rPr>
              <a:t>1. Check conditions</a:t>
            </a:r>
            <a:endParaRPr lang="en-US" dirty="0">
              <a:solidFill>
                <a:srgbClr val="C00000"/>
              </a:solidFill>
            </a:endParaRP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500"/>
                            </p:stCondLst>
                            <p:childTnLst>
                              <p:par>
                                <p:cTn id="8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2" grpId="0"/>
      <p:bldP spid="16" grpId="0" animBg="1"/>
      <p:bldP spid="17" grpId="0" animBg="1"/>
      <p:bldP spid="2" grpId="0" animBg="1"/>
      <p:bldP spid="21" grpId="0" animBg="1"/>
      <p:bldP spid="22" grpId="0" animBg="1"/>
      <p:bldP spid="23" grpId="0"/>
      <p:bldP spid="4" grpId="0" animBg="1"/>
      <p:bldP spid="24" grpId="0"/>
      <p:bldP spid="25" grpId="0" animBg="1"/>
      <p:bldP spid="5" grpId="0" animBg="1"/>
      <p:bldP spid="9" grpId="0"/>
      <p:bldP spid="26" grpId="0"/>
      <p:bldP spid="27" grpId="0" animBg="1"/>
      <p:bldP spid="28" grpId="0" animBg="1"/>
      <p:bldP spid="29" grpId="0"/>
      <p:bldP spid="30" grpId="0" animBg="1"/>
      <p:bldP spid="31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Public\Documents\Photos\Lock5Pictures\Lock33Edits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0540" y="801995"/>
            <a:ext cx="8649468" cy="57292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itle 1"/>
          <p:cNvSpPr txBox="1">
            <a:spLocks/>
          </p:cNvSpPr>
          <p:nvPr/>
        </p:nvSpPr>
        <p:spPr>
          <a:xfrm>
            <a:off x="457200" y="33942"/>
            <a:ext cx="8229600" cy="864848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The Lock</a:t>
            </a:r>
            <a:r>
              <a:rPr lang="en-US" baseline="30000" smtClean="0"/>
              <a:t>5</a:t>
            </a:r>
            <a:r>
              <a:rPr lang="en-US" smtClean="0"/>
              <a:t> Team</a:t>
            </a:r>
            <a:endParaRPr lang="en-US" dirty="0"/>
          </a:p>
        </p:txBody>
      </p:sp>
      <p:sp>
        <p:nvSpPr>
          <p:cNvPr id="5" name="Rounded Rectangular Callout 4"/>
          <p:cNvSpPr/>
          <p:nvPr/>
        </p:nvSpPr>
        <p:spPr>
          <a:xfrm>
            <a:off x="417132" y="4787390"/>
            <a:ext cx="2021268" cy="851410"/>
          </a:xfrm>
          <a:prstGeom prst="wedgeRoundRectCallout">
            <a:avLst>
              <a:gd name="adj1" fmla="val 42171"/>
              <a:gd name="adj2" fmla="val -110358"/>
              <a:gd name="adj3" fmla="val 16667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Dennis</a:t>
            </a:r>
          </a:p>
          <a:p>
            <a:pPr algn="ctr"/>
            <a:r>
              <a:rPr lang="en-US" dirty="0" smtClean="0"/>
              <a:t>Iowa State/ </a:t>
            </a:r>
          </a:p>
          <a:p>
            <a:pPr algn="ctr"/>
            <a:r>
              <a:rPr lang="en-US" dirty="0" smtClean="0"/>
              <a:t>Miami Dolphins</a:t>
            </a:r>
            <a:endParaRPr lang="en-US" dirty="0"/>
          </a:p>
        </p:txBody>
      </p:sp>
      <p:sp>
        <p:nvSpPr>
          <p:cNvPr id="6" name="Rounded Rectangular Callout 5"/>
          <p:cNvSpPr/>
          <p:nvPr/>
        </p:nvSpPr>
        <p:spPr>
          <a:xfrm>
            <a:off x="3347896" y="4895364"/>
            <a:ext cx="1681304" cy="819636"/>
          </a:xfrm>
          <a:prstGeom prst="wedgeRoundRectCallout">
            <a:avLst>
              <a:gd name="adj1" fmla="val 29289"/>
              <a:gd name="adj2" fmla="val -112777"/>
              <a:gd name="adj3" fmla="val 16667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Kari</a:t>
            </a:r>
          </a:p>
          <a:p>
            <a:pPr algn="ctr"/>
            <a:r>
              <a:rPr lang="en-US" dirty="0" smtClean="0"/>
              <a:t>Harvard/ </a:t>
            </a:r>
          </a:p>
          <a:p>
            <a:pPr algn="ctr"/>
            <a:r>
              <a:rPr lang="en-US" dirty="0" smtClean="0"/>
              <a:t>Penn State</a:t>
            </a:r>
            <a:endParaRPr lang="en-US" dirty="0"/>
          </a:p>
        </p:txBody>
      </p:sp>
      <p:sp>
        <p:nvSpPr>
          <p:cNvPr id="7" name="Rounded Rectangular Callout 6"/>
          <p:cNvSpPr/>
          <p:nvPr/>
        </p:nvSpPr>
        <p:spPr>
          <a:xfrm>
            <a:off x="6918768" y="4808080"/>
            <a:ext cx="1825269" cy="906920"/>
          </a:xfrm>
          <a:prstGeom prst="wedgeRoundRectCallout">
            <a:avLst>
              <a:gd name="adj1" fmla="val -27419"/>
              <a:gd name="adj2" fmla="val -108694"/>
              <a:gd name="adj3" fmla="val 16667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Eric</a:t>
            </a:r>
          </a:p>
          <a:p>
            <a:pPr algn="ctr"/>
            <a:r>
              <a:rPr lang="en-US" dirty="0" smtClean="0"/>
              <a:t>UNC/ </a:t>
            </a:r>
          </a:p>
          <a:p>
            <a:pPr algn="ctr"/>
            <a:r>
              <a:rPr lang="en-US" dirty="0" smtClean="0"/>
              <a:t>U Minnesota</a:t>
            </a:r>
            <a:endParaRPr lang="en-US" dirty="0"/>
          </a:p>
        </p:txBody>
      </p:sp>
      <p:sp>
        <p:nvSpPr>
          <p:cNvPr id="8" name="Rounded Rectangular Callout 7"/>
          <p:cNvSpPr/>
          <p:nvPr/>
        </p:nvSpPr>
        <p:spPr>
          <a:xfrm>
            <a:off x="3933912" y="1022476"/>
            <a:ext cx="1676400" cy="609600"/>
          </a:xfrm>
          <a:prstGeom prst="wedgeRoundRectCallout">
            <a:avLst>
              <a:gd name="adj1" fmla="val -17378"/>
              <a:gd name="adj2" fmla="val -48211"/>
              <a:gd name="adj3" fmla="val 16667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Robin &amp; Patti</a:t>
            </a:r>
          </a:p>
          <a:p>
            <a:pPr algn="ctr"/>
            <a:r>
              <a:rPr lang="en-US" dirty="0" smtClean="0"/>
              <a:t>St. Lawrence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67876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71500" y="414300"/>
            <a:ext cx="8143874" cy="5509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“We are 95% confident that the mean price of all used Mustang cars is between $11,390 and $20,570.” </a:t>
            </a:r>
          </a:p>
          <a:p>
            <a:endParaRPr lang="en-US" sz="3200" dirty="0"/>
          </a:p>
          <a:p>
            <a:r>
              <a:rPr lang="en-US" sz="3200" dirty="0" smtClean="0"/>
              <a:t>We arrive at a good answer, but the </a:t>
            </a:r>
            <a:r>
              <a:rPr lang="en-US" sz="3200" b="1" u="sng" dirty="0" smtClean="0"/>
              <a:t>process</a:t>
            </a:r>
            <a:r>
              <a:rPr lang="en-US" sz="3200" dirty="0" smtClean="0"/>
              <a:t> is not very helpful at building understanding of the key ideas.</a:t>
            </a:r>
          </a:p>
          <a:p>
            <a:endParaRPr lang="en-US" sz="3200" dirty="0"/>
          </a:p>
          <a:p>
            <a:r>
              <a:rPr lang="en-US" sz="3200" dirty="0"/>
              <a:t>O</a:t>
            </a:r>
            <a:r>
              <a:rPr lang="en-US" sz="3200" dirty="0" smtClean="0"/>
              <a:t>ur students are often great visual learners.  Bootstrapping helps us build on this visual intuition. 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4954060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210" name="Picture 42" descr="http://t2.gstatic.com/images?q=tbn:ANd9GcSqEKMFBuEMqbZs54DN-kk17Ir8EqP6MsqC8v4nTUJcYVRbKOp8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39212" y="1361475"/>
            <a:ext cx="914400" cy="5486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60109" y="152400"/>
            <a:ext cx="361958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solidFill>
                  <a:schemeClr val="tx1"/>
                </a:solidFill>
              </a:rPr>
              <a:t>Original Sample</a:t>
            </a:r>
            <a:endParaRPr lang="en-US" sz="3200" dirty="0">
              <a:solidFill>
                <a:schemeClr val="tx1"/>
              </a:solidFill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4495800" y="182727"/>
            <a:ext cx="361958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solidFill>
                  <a:schemeClr val="tx1"/>
                </a:solidFill>
              </a:rPr>
              <a:t>Bootstrap Sample</a:t>
            </a:r>
            <a:endParaRPr lang="en-US" sz="3200" dirty="0">
              <a:solidFill>
                <a:schemeClr val="tx1"/>
              </a:solidFill>
            </a:endParaRPr>
          </a:p>
        </p:txBody>
      </p:sp>
      <p:pic>
        <p:nvPicPr>
          <p:cNvPr id="32" name="Picture 48" descr="http://t2.gstatic.com/images?q=tbn:ANd9GcSSQKpgGNEOCmV82t22Xu24dqpQgKcME4SlwN7-S2NTyz20aZCO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39212" y="737175"/>
            <a:ext cx="914400" cy="6849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" name="Picture 10" descr="http://1.bp.blogspot.com/_lM6ADTK51GM/SyV1y_V6-XI/AAAAAAAAB4Y/6-muJS9ZQcE/s400/Shelby-Collectibles-Diecast-7AE01-2008-Ford-Mustang-Shelby-GT500-Convertible-40th-Anniversary-1-18-Scale-Black-Silver-001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39212" y="1958212"/>
            <a:ext cx="914400" cy="685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5" name="Picture 38" descr="http://www.cartuningparts.co.uk/img/autoart-parnelli-jones-saleen-mustang-orange-15-118-scale-diecast-model-car_577632_250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39212" y="2520967"/>
            <a:ext cx="914400" cy="91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" name="Picture 8" descr="http://cars.minimodelshop.co.uk/8025701F0054F3AD/ls/FranklinMint-B11F857/$File/ford-mustang-california-special-1968-diecast-model-car-franklin-mint-b11f857-p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33475" y="3140640"/>
            <a:ext cx="914400" cy="6927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7" name="Picture 40" descr="http://t3.gstatic.com/images?q=tbn:ANd9GcTIJudnj3-QOH6Je9ic9YrCn8v9EnOTyvwdwiljWMmB3eo9m-S6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19679" y="3678669"/>
            <a:ext cx="914400" cy="6849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8" name="Picture 44" descr="http://t2.gstatic.com/images?q=tbn:ANd9GcTAC-vgwaoOMI9l4uNB8OrruzTAFVQdA8pvNa-U0ciDfwffI688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39212" y="4189181"/>
            <a:ext cx="914400" cy="6911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9" name="Picture 6" descr="http://site.diecastblast.com/diecastblast/products/dc2007.jp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39212" y="4789448"/>
            <a:ext cx="914400" cy="685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" name="Picture 16" descr="http://www.fallingpixel.com/products/9482/mains/000-3d-model-65Mustang08.jp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39212" y="5410809"/>
            <a:ext cx="914400" cy="685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2" name="Picture 10" descr="http://1.bp.blogspot.com/_lM6ADTK51GM/SyV1y_V6-XI/AAAAAAAAB4Y/6-muJS9ZQcE/s400/Shelby-Collectibles-Diecast-7AE01-2008-Ford-Mustang-Shelby-GT500-Convertible-40th-Anniversary-1-18-Scale-Black-Silver-001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53612" y="677897"/>
            <a:ext cx="914400" cy="685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3" name="Picture 4" descr="http://4.bp.blogspot.com/_lTURvvdsOj8/TNAxDTZeGNI/AAAAAAAAAXo/u3uZB4y8QkI/s1600/1999+Ford+Mustang+GT+Metallic+Red_3.jpg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53612" y="1354611"/>
            <a:ext cx="914400" cy="685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4" name="Picture 2" descr="http://2.bp.blogspot.com/_lTURvvdsOj8/TNAwTsWk-eI/AAAAAAAAAXg/UTXdEsuWf2U/s1600/1999+Ford+Mustang+GT+Metallic+Red_1.jpg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34079" y="1993547"/>
            <a:ext cx="914400" cy="685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5" name="Picture 46" descr="http://t1.gstatic.com/images?q=tbn:ANd9GcRYWsmVaFPn96zwSbUsDeCGRpIT6YCruwkZrk8H7FKPCuxVCiM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34079" y="2541932"/>
            <a:ext cx="914400" cy="91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6" name="Picture 36" descr="http://t0.gstatic.com/images?q=tbn:ANd9GcSwbW6H4BQjr2B5QU1G22iyuvcl1b-3cUKPFO-UYZFzITg6nf0MuQ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3906387"/>
            <a:ext cx="914400" cy="91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7" name="Picture 32" descr="http://cdn102.iofferphoto.com/img/item/517/266/641/l_XEQV1970-ford-mustang-boss-429-blue-diecast-model-car-1-24.jpg"/>
          <p:cNvPicPr>
            <a:picLocks noChangeAspect="1" noChangeArrowheads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4560848"/>
            <a:ext cx="914400" cy="91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8" name="Picture 32" descr="http://cdn102.iofferphoto.com/img/item/517/266/641/l_XEQV1970-ford-mustang-boss-429-blue-diecast-model-car-1-24.jpg"/>
          <p:cNvPicPr>
            <a:picLocks noChangeAspect="1" noChangeArrowheads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57727" y="3221469"/>
            <a:ext cx="914400" cy="91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9" name="Picture 44" descr="http://t2.gstatic.com/images?q=tbn:ANd9GcTAC-vgwaoOMI9l4uNB8OrruzTAFVQdA8pvNa-U0ciDfwffI688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5288531"/>
            <a:ext cx="914400" cy="6911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0" name="Picture 22" descr="http://www.alldiecast.us/images_miniatures/138998.jpg"/>
          <p:cNvPicPr>
            <a:picLocks noChangeAspect="1" noChangeArrowheads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0400" y="677897"/>
            <a:ext cx="914400" cy="5494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" name="Picture 20" descr="http://t3.gstatic.com/images?q=tbn:ANd9GcTVGq6Ttf8DiwB_IKGRABzbn1uQU55PcCNzefeylR4SJwy84X_Nbg"/>
          <p:cNvPicPr>
            <a:picLocks noChangeAspect="1" noChangeArrowheads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5851" y="1243737"/>
            <a:ext cx="914400" cy="6849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2" name="Picture 32" descr="http://cdn102.iofferphoto.com/img/item/517/266/641/l_XEQV1970-ford-mustang-boss-429-blue-diecast-model-car-1-24.jpg"/>
          <p:cNvPicPr>
            <a:picLocks noChangeAspect="1" noChangeArrowheads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8479" y="1768410"/>
            <a:ext cx="914400" cy="91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3" name="Picture 34" descr="http://dyn-images2.hsni.com/is/image/HomeShoppingNetwork/pd300/revell-1-24-64-1-2-mustang-convertible-model-car-kit%7E6163901w.jpg"/>
          <p:cNvPicPr>
            <a:picLocks noChangeAspect="1" noChangeArrowheads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68012" y="2500454"/>
            <a:ext cx="914400" cy="91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4" name="Picture 42" descr="http://t2.gstatic.com/images?q=tbn:ANd9GcSqEKMFBuEMqbZs54DN-kk17Ir8EqP6MsqC8v4nTUJcYVRbKOp8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0400" y="3400905"/>
            <a:ext cx="914400" cy="5486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5" name="Picture 14" descr="http://www.alldiecast.us/images_miniatures/147195.jpg"/>
          <p:cNvPicPr>
            <a:picLocks noChangeAspect="1" noChangeArrowheads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06898" y="3929688"/>
            <a:ext cx="914400" cy="5486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6" name="Picture 30" descr="http://t1.gstatic.com/images?q=tbn:ANd9GcRuifSjmjV38x6VOUmShqtLYfKry_ve9oSE_SNXpMg4WXhqNqG0"/>
          <p:cNvPicPr>
            <a:picLocks noChangeAspect="1" noChangeArrowheads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0400" y="4478328"/>
            <a:ext cx="914400" cy="91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7" name="Picture 16" descr="http://www.fallingpixel.com/products/9482/mains/000-3d-model-65Mustang08.jp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0400" y="5338072"/>
            <a:ext cx="914400" cy="685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" name="Group 5"/>
          <p:cNvGrpSpPr/>
          <p:nvPr/>
        </p:nvGrpSpPr>
        <p:grpSpPr>
          <a:xfrm>
            <a:off x="660137" y="662753"/>
            <a:ext cx="2881367" cy="5885737"/>
            <a:chOff x="660137" y="914400"/>
            <a:chExt cx="2881367" cy="5885737"/>
          </a:xfrm>
        </p:grpSpPr>
        <p:pic>
          <p:nvPicPr>
            <p:cNvPr id="7170" name="Picture 2" descr="http://2.bp.blogspot.com/_lTURvvdsOj8/TNAwTsWk-eI/AAAAAAAAAXg/UTXdEsuWf2U/s1600/1999+Ford+Mustang+GT+Metallic+Red_1.jpg"/>
            <p:cNvPicPr>
              <a:picLocks noChangeAspect="1" noChangeArrowheads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59102" y="1538231"/>
              <a:ext cx="914400" cy="6858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172" name="Picture 4" descr="http://4.bp.blogspot.com/_lTURvvdsOj8/TNAxDTZeGNI/AAAAAAAAAXo/u3uZB4y8QkI/s1600/1999+Ford+Mustang+GT+Metallic+Red_3.jpg"/>
            <p:cNvPicPr>
              <a:picLocks noChangeAspect="1" noChangeArrowheads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44702" y="1538231"/>
              <a:ext cx="914400" cy="6858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174" name="Picture 6" descr="http://site.diecastblast.com/diecastblast/products/dc2007.jpg"/>
            <p:cNvPicPr>
              <a:picLocks noChangeAspect="1" noChangeArrowheads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74537" y="2248657"/>
              <a:ext cx="914400" cy="6858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176" name="Picture 8" descr="http://cars.minimodelshop.co.uk/8025701F0054F3AD/ls/FranklinMint-B11F857/$File/ford-mustang-california-special-1968-diecast-model-car-franklin-mint-b11f857-p.jpg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91668" y="2588094"/>
              <a:ext cx="914400" cy="69272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178" name="Picture 10" descr="http://1.bp.blogspot.com/_lM6ADTK51GM/SyV1y_V6-XI/AAAAAAAAB4Y/6-muJS9ZQcE/s400/Shelby-Collectibles-Diecast-7AE01-2008-Ford-Mustang-Shelby-GT500-Convertible-40th-Anniversary-1-18-Scale-Black-Silver-001.JPG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91668" y="3260900"/>
              <a:ext cx="914400" cy="6858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180" name="Picture 12" descr="http://cars.minimodelshop.co.uk/8025701F0054F3AD/ls/Maisto-31329BL/$File/ford-mustang-boss-302-diecast-model-car-maisto-31329bl-p.jpg"/>
            <p:cNvPicPr>
              <a:picLocks noChangeAspect="1" noChangeArrowheads="1"/>
            </p:cNvPicPr>
            <p:nvPr/>
          </p:nvPicPr>
          <p:blipFill>
            <a:blip r:embed="rId2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12704" y="917162"/>
              <a:ext cx="914400" cy="69272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182" name="Picture 14" descr="http://www.alldiecast.us/images_miniatures/147195.jpg"/>
            <p:cNvPicPr>
              <a:picLocks noChangeAspect="1" noChangeArrowheads="1"/>
            </p:cNvPicPr>
            <p:nvPr/>
          </p:nvPicPr>
          <p:blipFill>
            <a:blip r:embed="rId2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44702" y="2134168"/>
              <a:ext cx="914400" cy="54864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184" name="Picture 16" descr="http://www.fallingpixel.com/products/9482/mains/000-3d-model-65Mustang08.jpg"/>
            <p:cNvPicPr>
              <a:picLocks noChangeAspect="1" noChangeArrowheads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44702" y="3946700"/>
              <a:ext cx="914400" cy="6858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186" name="Picture 18" descr="http://site.diecastblast.com/diecastblast/products/dc2008.jpg"/>
            <p:cNvPicPr>
              <a:picLocks noChangeAspect="1" noChangeArrowheads="1"/>
            </p:cNvPicPr>
            <p:nvPr/>
          </p:nvPicPr>
          <p:blipFill>
            <a:blip r:embed="rId2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97974" y="4656148"/>
              <a:ext cx="914400" cy="6858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188" name="Picture 20" descr="http://t3.gstatic.com/images?q=tbn:ANd9GcTVGq6Ttf8DiwB_IKGRABzbn1uQU55PcCNzefeylR4SJwy84X_Nbg"/>
            <p:cNvPicPr>
              <a:picLocks noChangeAspect="1" noChangeArrowheads="1"/>
            </p:cNvPicPr>
            <p:nvPr/>
          </p:nvPicPr>
          <p:blipFill>
            <a:blip r:embed="rId1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60137" y="5341948"/>
              <a:ext cx="914400" cy="68491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190" name="Picture 22" descr="http://www.alldiecast.us/images_miniatures/138998.jpg"/>
            <p:cNvPicPr>
              <a:picLocks noChangeAspect="1" noChangeArrowheads="1"/>
            </p:cNvPicPr>
            <p:nvPr/>
          </p:nvPicPr>
          <p:blipFill>
            <a:blip r:embed="rId1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98304" y="988822"/>
              <a:ext cx="914400" cy="54940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192" name="Picture 24" descr="http://t3.gstatic.com/images?q=tbn:ANd9GcS9VI_ANNR5mr_mlad3MT-6FxJZ5TaPjbe_sfHEZsDR9HLaHcg8"/>
            <p:cNvPicPr>
              <a:picLocks noChangeAspect="1" noChangeArrowheads="1"/>
            </p:cNvPicPr>
            <p:nvPr/>
          </p:nvPicPr>
          <p:blipFill>
            <a:blip r:embed="rId2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74537" y="2934457"/>
              <a:ext cx="914400" cy="69111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194" name="Picture 26" descr="http://cars.minimodelshop.co.uk/8025701F0054F3AD/ls/FranklinMint-B11F681/$File/shelby-mustang-gt350-1966-diecast-model-car-franklin-mint-b11f681-p.jpg"/>
            <p:cNvPicPr>
              <a:picLocks noChangeAspect="1" noChangeArrowheads="1"/>
            </p:cNvPicPr>
            <p:nvPr/>
          </p:nvPicPr>
          <p:blipFill>
            <a:blip r:embed="rId2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59102" y="3687014"/>
              <a:ext cx="914400" cy="69272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196" name="Picture 28" descr="http://cdn102.iofferphoto.com/img3/item/517/266/955/l_zZCQ2011-ford-mustang-gt-5-0-grey-diecast-model-car-1-24-sc.jpg"/>
            <p:cNvPicPr>
              <a:picLocks noChangeAspect="1" noChangeArrowheads="1"/>
            </p:cNvPicPr>
            <p:nvPr/>
          </p:nvPicPr>
          <p:blipFill>
            <a:blip r:embed="rId2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59102" y="4272775"/>
              <a:ext cx="914400" cy="9144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198" name="Picture 30" descr="http://t1.gstatic.com/images?q=tbn:ANd9GcRuifSjmjV38x6VOUmShqtLYfKry_ve9oSE_SNXpMg4WXhqNqG0"/>
            <p:cNvPicPr>
              <a:picLocks noChangeAspect="1" noChangeArrowheads="1"/>
            </p:cNvPicPr>
            <p:nvPr/>
          </p:nvPicPr>
          <p:blipFill>
            <a:blip r:embed="rId2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59102" y="4971337"/>
              <a:ext cx="914400" cy="9144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200" name="Picture 32" descr="http://cdn102.iofferphoto.com/img/item/517/266/641/l_XEQV1970-ford-mustang-boss-429-blue-diecast-model-car-1-24.jpg"/>
            <p:cNvPicPr>
              <a:picLocks noChangeAspect="1" noChangeArrowheads="1"/>
            </p:cNvPicPr>
            <p:nvPr/>
          </p:nvPicPr>
          <p:blipFill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27104" y="914400"/>
              <a:ext cx="914400" cy="9144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202" name="Picture 34" descr="http://dyn-images2.hsni.com/is/image/HomeShoppingNetwork/pd300/revell-1-24-64-1-2-mustang-convertible-model-car-kit%7E6163901w.jpg"/>
            <p:cNvPicPr>
              <a:picLocks noChangeAspect="1" noChangeArrowheads="1"/>
            </p:cNvPicPr>
            <p:nvPr/>
          </p:nvPicPr>
          <p:blipFill>
            <a:blip r:embed="rId1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88937" y="1685301"/>
              <a:ext cx="914400" cy="9144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204" name="Picture 36" descr="http://t0.gstatic.com/images?q=tbn:ANd9GcSwbW6H4BQjr2B5QU1G22iyuvcl1b-3cUKPFO-UYZFzITg6nf0MuQ"/>
            <p:cNvPicPr>
              <a:picLocks noChangeAspect="1" noChangeArrowheads="1"/>
            </p:cNvPicPr>
            <p:nvPr/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08425" y="2366421"/>
              <a:ext cx="914400" cy="9144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206" name="Picture 38" descr="http://www.cartuningparts.co.uk/img/autoart-parnelli-jones-saleen-mustang-orange-15-118-scale-diecast-model-car_577632_250.jpg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88937" y="3032300"/>
              <a:ext cx="914400" cy="9144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208" name="Picture 40" descr="http://t3.gstatic.com/images?q=tbn:ANd9GcTIJudnj3-QOH6Je9ic9YrCn8v9EnOTyvwdwiljWMmB3eo9m-S6"/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18453" y="3747751"/>
              <a:ext cx="914400" cy="68491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212" name="Picture 44" descr="http://t2.gstatic.com/images?q=tbn:ANd9GcTAC-vgwaoOMI9l4uNB8OrruzTAFVQdA8pvNa-U0ciDfwffI688"/>
            <p:cNvPicPr>
              <a:picLocks noChangeAspect="1" noChangeArrowheads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24452" y="4999048"/>
              <a:ext cx="914400" cy="69111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214" name="Picture 46" descr="http://t1.gstatic.com/images?q=tbn:ANd9GcRYWsmVaFPn96zwSbUsDeCGRpIT6YCruwkZrk8H7FKPCuxVCiM"/>
            <p:cNvPicPr>
              <a:picLocks noChangeAspect="1" noChangeArrowheads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91668" y="5885737"/>
              <a:ext cx="914400" cy="9144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218" name="Picture 50" descr="http://t3.gstatic.com/images?q=tbn:ANd9GcS1FU6huTZVWf8nnwNyGbXTpu6AyYrvGK2UnDlLtugPl-zfUbp_ig"/>
            <p:cNvPicPr>
              <a:picLocks noChangeAspect="1" noChangeArrowheads="1"/>
            </p:cNvPicPr>
            <p:nvPr/>
          </p:nvPicPr>
          <p:blipFill>
            <a:blip r:embed="rId2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88937" y="5658019"/>
              <a:ext cx="914400" cy="90982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4" name="Picture 42" descr="http://t2.gstatic.com/images?q=tbn:ANd9GcSqEKMFBuEMqbZs54DN-kk17Ir8EqP6MsqC8v4nTUJcYVRbKOp8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08425" y="4381828"/>
              <a:ext cx="914400" cy="54864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220" name="Picture 52" descr="http://t2.gstatic.com/images?q=tbn:ANd9GcS_-j4gzFfnezy7FARomzB1eRF905JKWsh2LValrgLcQzF21U3L"/>
            <p:cNvPicPr>
              <a:picLocks noChangeAspect="1" noChangeArrowheads="1"/>
            </p:cNvPicPr>
            <p:nvPr/>
          </p:nvPicPr>
          <p:blipFill>
            <a:blip r:embed="rId2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91945" y="5759468"/>
              <a:ext cx="914400" cy="54864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973302" y="6316199"/>
                <a:ext cx="2286000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̅"/>
                          <m:ctrlPr>
                            <a:rPr lang="en-US" sz="280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accPr>
                        <m:e>
                          <m: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𝑥</m:t>
                          </m:r>
                        </m:e>
                      </m:acc>
                      <m:r>
                        <a:rPr lang="en-US" sz="28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=15.98</m:t>
                      </m:r>
                    </m:oMath>
                  </m:oMathPara>
                </a14:m>
                <a:endParaRPr lang="en-US" sz="28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73302" y="6316199"/>
                <a:ext cx="2286000" cy="523220"/>
              </a:xfrm>
              <a:prstGeom prst="rect">
                <a:avLst/>
              </a:prstGeom>
              <a:blipFill rotWithShape="1">
                <a:blip r:embed="rId2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8" name="TextBox 57"/>
              <p:cNvSpPr txBox="1"/>
              <p:nvPr/>
            </p:nvSpPr>
            <p:spPr>
              <a:xfrm>
                <a:off x="5212080" y="6244605"/>
                <a:ext cx="2286000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̅"/>
                          <m:ctrlPr>
                            <a:rPr lang="en-US" sz="280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accPr>
                        <m:e>
                          <m: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𝑥</m:t>
                          </m:r>
                        </m:e>
                      </m:acc>
                      <m:r>
                        <a:rPr lang="en-US" sz="28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=17.51</m:t>
                      </m:r>
                    </m:oMath>
                  </m:oMathPara>
                </a14:m>
                <a:endParaRPr lang="en-US" sz="28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58" name="TextBox 5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12080" y="6244605"/>
                <a:ext cx="2286000" cy="523220"/>
              </a:xfrm>
              <a:prstGeom prst="rect">
                <a:avLst/>
              </a:prstGeom>
              <a:blipFill rotWithShape="1">
                <a:blip r:embed="rId3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extBox 4"/>
          <p:cNvSpPr txBox="1"/>
          <p:nvPr/>
        </p:nvSpPr>
        <p:spPr>
          <a:xfrm>
            <a:off x="4525250" y="3279209"/>
            <a:ext cx="4313950" cy="584775"/>
          </a:xfrm>
          <a:prstGeom prst="rect">
            <a:avLst/>
          </a:prstGeom>
          <a:solidFill>
            <a:srgbClr val="FFFF99"/>
          </a:solidFill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chemeClr val="tx1"/>
                </a:solidFill>
              </a:rPr>
              <a:t>Repeat 1,000’s of times!</a:t>
            </a:r>
            <a:endParaRPr lang="en-US" sz="32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44911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50" fill="hold"/>
                                        <p:tgtEl>
                                          <p:spTgt spid="72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50" fill="hold"/>
                                        <p:tgtEl>
                                          <p:spTgt spid="72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750"/>
                            </p:stCondLst>
                            <p:childTnLst>
                              <p:par>
                                <p:cTn id="1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2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2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000"/>
                            </p:stCondLst>
                            <p:childTnLst>
                              <p:par>
                                <p:cTn id="20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25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25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250"/>
                            </p:stCondLst>
                            <p:childTnLst>
                              <p:par>
                                <p:cTn id="2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2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2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500"/>
                            </p:stCondLst>
                            <p:childTnLst>
                              <p:par>
                                <p:cTn id="30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25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25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750"/>
                            </p:stCondLst>
                            <p:childTnLst>
                              <p:par>
                                <p:cTn id="3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25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25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2000"/>
                            </p:stCondLst>
                            <p:childTnLst>
                              <p:par>
                                <p:cTn id="40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25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25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2250"/>
                            </p:stCondLst>
                            <p:childTnLst>
                              <p:par>
                                <p:cTn id="4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25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25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2500"/>
                            </p:stCondLst>
                            <p:childTnLst>
                              <p:par>
                                <p:cTn id="50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2750"/>
                            </p:stCondLst>
                            <p:childTnLst>
                              <p:par>
                                <p:cTn id="5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3000"/>
                            </p:stCondLst>
                            <p:childTnLst>
                              <p:par>
                                <p:cTn id="60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3250"/>
                            </p:stCondLst>
                            <p:childTnLst>
                              <p:par>
                                <p:cTn id="6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25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25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3500"/>
                            </p:stCondLst>
                            <p:childTnLst>
                              <p:par>
                                <p:cTn id="70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25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25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3750"/>
                            </p:stCondLst>
                            <p:childTnLst>
                              <p:par>
                                <p:cTn id="7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25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25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4000"/>
                            </p:stCondLst>
                            <p:childTnLst>
                              <p:par>
                                <p:cTn id="80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2" dur="25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3" dur="25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4250"/>
                            </p:stCondLst>
                            <p:childTnLst>
                              <p:par>
                                <p:cTn id="8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7" dur="25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8" dur="25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4500"/>
                            </p:stCondLst>
                            <p:childTnLst>
                              <p:par>
                                <p:cTn id="90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2" dur="25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3" dur="25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4750"/>
                            </p:stCondLst>
                            <p:childTnLst>
                              <p:par>
                                <p:cTn id="9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7" dur="25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8" dur="25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5000"/>
                            </p:stCondLst>
                            <p:childTnLst>
                              <p:par>
                                <p:cTn id="100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2" dur="25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3" dur="25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5250"/>
                            </p:stCondLst>
                            <p:childTnLst>
                              <p:par>
                                <p:cTn id="10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7" dur="25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8" dur="25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>
                            <p:stCondLst>
                              <p:cond delay="5500"/>
                            </p:stCondLst>
                            <p:childTnLst>
                              <p:par>
                                <p:cTn id="110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2" dur="25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3" dur="25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4" fill="hold">
                            <p:stCondLst>
                              <p:cond delay="5750"/>
                            </p:stCondLst>
                            <p:childTnLst>
                              <p:par>
                                <p:cTn id="11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7" dur="25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8" dur="25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9" fill="hold">
                            <p:stCondLst>
                              <p:cond delay="6000"/>
                            </p:stCondLst>
                            <p:childTnLst>
                              <p:par>
                                <p:cTn id="120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2" dur="25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3" dur="25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>
                            <p:stCondLst>
                              <p:cond delay="6250"/>
                            </p:stCondLst>
                            <p:childTnLst>
                              <p:par>
                                <p:cTn id="12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7" dur="25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8" dur="25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9" fill="hold">
                            <p:stCondLst>
                              <p:cond delay="6500"/>
                            </p:stCondLst>
                            <p:childTnLst>
                              <p:par>
                                <p:cTn id="13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2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8" grpId="0"/>
      <p:bldP spid="5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04800" y="762000"/>
            <a:ext cx="84582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dirty="0" smtClean="0"/>
              <a:t>We need technology!  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600200" y="1870437"/>
            <a:ext cx="54864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600" b="1" dirty="0" err="1"/>
              <a:t>StatKey</a:t>
            </a:r>
            <a:endParaRPr lang="en-US" sz="9600" dirty="0"/>
          </a:p>
        </p:txBody>
      </p:sp>
      <p:sp>
        <p:nvSpPr>
          <p:cNvPr id="4" name="TextBox 3"/>
          <p:cNvSpPr txBox="1"/>
          <p:nvPr/>
        </p:nvSpPr>
        <p:spPr>
          <a:xfrm>
            <a:off x="747204" y="3733800"/>
            <a:ext cx="7543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i="1" dirty="0" smtClean="0">
                <a:solidFill>
                  <a:schemeClr val="accent1">
                    <a:lumMod val="50000"/>
                  </a:schemeClr>
                </a:solidFill>
              </a:rPr>
              <a:t>www.lock5stat.com</a:t>
            </a:r>
            <a:endParaRPr lang="en-US" sz="4800" i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823424" y="4858603"/>
            <a:ext cx="774737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rgbClr val="C00000"/>
                </a:solidFill>
              </a:rPr>
              <a:t>Free, easy-to-use, works on all devices</a:t>
            </a:r>
          </a:p>
          <a:p>
            <a:r>
              <a:rPr lang="en-US" sz="3600" dirty="0" smtClean="0">
                <a:solidFill>
                  <a:srgbClr val="C00000"/>
                </a:solidFill>
              </a:rPr>
              <a:t>Can also be downloaded as Chrome app</a:t>
            </a:r>
            <a:endParaRPr lang="en-US" sz="36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3634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457200"/>
            <a:ext cx="8686229" cy="61278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3"/>
          <p:cNvSpPr/>
          <p:nvPr/>
        </p:nvSpPr>
        <p:spPr>
          <a:xfrm>
            <a:off x="238125" y="1676400"/>
            <a:ext cx="2962275" cy="2514600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3124199" y="1676400"/>
            <a:ext cx="2819401" cy="2514600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380999" y="4267200"/>
            <a:ext cx="8382001" cy="381000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5943600" y="1676400"/>
            <a:ext cx="2819401" cy="2514600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452760" y="4724400"/>
            <a:ext cx="8386440" cy="609600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452760" y="5334000"/>
            <a:ext cx="8386440" cy="705035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152400" y="6053783"/>
            <a:ext cx="533400" cy="705035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1719262" y="0"/>
            <a:ext cx="544353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i="1" dirty="0" smtClean="0">
                <a:latin typeface="Cambria" panose="02040503050406030204" pitchFamily="18" charset="0"/>
              </a:rPr>
              <a:t>lock5stat.com/</a:t>
            </a:r>
            <a:r>
              <a:rPr lang="en-US" sz="2800" i="1" dirty="0" err="1" smtClean="0">
                <a:latin typeface="Cambria" panose="02040503050406030204" pitchFamily="18" charset="0"/>
              </a:rPr>
              <a:t>statkey</a:t>
            </a:r>
            <a:endParaRPr lang="en-US" sz="2800" i="1" dirty="0" smtClean="0">
              <a:latin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419318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"/>
                            </p:stCondLst>
                            <p:childTnLst>
                              <p:par>
                                <p:cTn id="3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00"/>
                            </p:stCondLst>
                            <p:childTnLst>
                              <p:par>
                                <p:cTn id="4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00"/>
                            </p:stCondLst>
                            <p:childTnLst>
                              <p:par>
                                <p:cTn id="4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500"/>
                            </p:stCondLst>
                            <p:childTnLst>
                              <p:par>
                                <p:cTn id="5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  <p:bldP spid="7" grpId="0" animBg="1"/>
      <p:bldP spid="7" grpId="1" animBg="1"/>
      <p:bldP spid="8" grpId="0" animBg="1"/>
      <p:bldP spid="8" grpId="1" animBg="1"/>
      <p:bldP spid="9" grpId="0" animBg="1"/>
      <p:bldP spid="9" grpId="1" animBg="1"/>
      <p:bldP spid="10" grpId="0" animBg="1"/>
      <p:bldP spid="10" grpId="1" animBg="1"/>
      <p:bldP spid="11" grpId="0" animBg="1"/>
      <p:bldP spid="11" grpId="1" animBg="1"/>
      <p:bldP spid="12" grpId="0" animBg="1"/>
      <p:bldP spid="12" grpId="1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0"/>
          <p:cNvSpPr>
            <a:spLocks noGrp="1"/>
          </p:cNvSpPr>
          <p:nvPr>
            <p:ph type="title"/>
          </p:nvPr>
        </p:nvSpPr>
        <p:spPr>
          <a:xfrm>
            <a:off x="1" y="0"/>
            <a:ext cx="9112826" cy="1143000"/>
          </a:xfrm>
        </p:spPr>
        <p:txBody>
          <a:bodyPr>
            <a:normAutofit/>
          </a:bodyPr>
          <a:lstStyle/>
          <a:p>
            <a:r>
              <a:rPr lang="en-US" sz="3600" dirty="0" smtClean="0"/>
              <a:t>Bootstrap Distribution for Mustang Price Means</a:t>
            </a:r>
            <a:endParaRPr lang="en-US" sz="3600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03" y="990600"/>
            <a:ext cx="9030124" cy="57032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243652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1054383"/>
            <a:ext cx="6412039" cy="47371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76200"/>
            <a:ext cx="8305800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95% Confidence Interval</a:t>
            </a:r>
            <a:endParaRPr lang="en-US" dirty="0">
              <a:solidFill>
                <a:srgbClr val="FFFF66"/>
              </a:solidFill>
            </a:endParaRPr>
          </a:p>
        </p:txBody>
      </p:sp>
      <p:sp>
        <p:nvSpPr>
          <p:cNvPr id="12" name="Oval 11"/>
          <p:cNvSpPr/>
          <p:nvPr/>
        </p:nvSpPr>
        <p:spPr bwMode="auto">
          <a:xfrm>
            <a:off x="3633813" y="3881378"/>
            <a:ext cx="1700187" cy="995422"/>
          </a:xfrm>
          <a:prstGeom prst="ellipse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000" dirty="0" smtClean="0">
                <a:solidFill>
                  <a:srgbClr val="002060"/>
                </a:solidFill>
              </a:rPr>
              <a:t>Keep 95% in middle</a:t>
            </a:r>
            <a:endParaRPr kumimoji="0" lang="en-US" sz="20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524000" y="3904379"/>
            <a:ext cx="1367056" cy="70788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FF0000"/>
                </a:solidFill>
              </a:rPr>
              <a:t>Chop 2.5% in each tail</a:t>
            </a:r>
            <a:endParaRPr lang="en-US" sz="2000" dirty="0">
              <a:solidFill>
                <a:srgbClr val="FF0000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6172200" y="3886200"/>
            <a:ext cx="1343546" cy="70788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FF0000"/>
                </a:solidFill>
              </a:rPr>
              <a:t>Chop 2.5% in each tail</a:t>
            </a:r>
            <a:endParaRPr lang="en-US" sz="2000" dirty="0">
              <a:solidFill>
                <a:srgbClr val="FF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260630" y="5791200"/>
            <a:ext cx="668798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chemeClr val="tx1"/>
                </a:solidFill>
              </a:rPr>
              <a:t>We are 95% sure that the mean price for Mustangs is between $11,800 and $20,190</a:t>
            </a:r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3" name="Oval 2"/>
          <p:cNvSpPr/>
          <p:nvPr/>
        </p:nvSpPr>
        <p:spPr>
          <a:xfrm>
            <a:off x="1719618" y="5172501"/>
            <a:ext cx="5418161" cy="764275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58826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  <p:bldP spid="20" grpId="0" animBg="1"/>
      <p:bldP spid="3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0"/>
          <p:cNvSpPr>
            <a:spLocks noGrp="1"/>
          </p:cNvSpPr>
          <p:nvPr>
            <p:ph type="title"/>
          </p:nvPr>
        </p:nvSpPr>
        <p:spPr>
          <a:xfrm>
            <a:off x="431024" y="0"/>
            <a:ext cx="8229600" cy="1143000"/>
          </a:xfrm>
        </p:spPr>
        <p:txBody>
          <a:bodyPr/>
          <a:lstStyle/>
          <a:p>
            <a:r>
              <a:rPr lang="en-US" dirty="0" err="1" smtClean="0"/>
              <a:t>StatKey</a:t>
            </a:r>
            <a:endParaRPr lang="en-US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04800"/>
            <a:ext cx="9030124" cy="57032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Oval 1"/>
          <p:cNvSpPr/>
          <p:nvPr/>
        </p:nvSpPr>
        <p:spPr>
          <a:xfrm>
            <a:off x="4963357" y="2209800"/>
            <a:ext cx="1056443" cy="381740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3886200" y="2939991"/>
            <a:ext cx="23309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C00000"/>
                </a:solidFill>
              </a:rPr>
              <a:t>Standard Error</a:t>
            </a:r>
            <a:endParaRPr lang="en-US" sz="2800" dirty="0">
              <a:solidFill>
                <a:srgbClr val="C00000"/>
              </a:solidFill>
            </a:endParaRPr>
          </a:p>
        </p:txBody>
      </p:sp>
      <p:cxnSp>
        <p:nvCxnSpPr>
          <p:cNvPr id="4" name="Straight Arrow Connector 3"/>
          <p:cNvCxnSpPr/>
          <p:nvPr/>
        </p:nvCxnSpPr>
        <p:spPr>
          <a:xfrm flipV="1">
            <a:off x="5263127" y="2591540"/>
            <a:ext cx="85725" cy="348451"/>
          </a:xfrm>
          <a:prstGeom prst="straightConnector1">
            <a:avLst/>
          </a:prstGeom>
          <a:ln w="381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95533" y="6098272"/>
                <a:ext cx="8852703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/>
                      </a:rPr>
                      <m:t>𝑆𝑡𝑎𝑡𝑖𝑠𝑡𝑖𝑐</m:t>
                    </m:r>
                    <m:r>
                      <a:rPr lang="en-US" sz="2800" b="0" i="1" smtClean="0">
                        <a:latin typeface="Cambria Math"/>
                      </a:rPr>
                      <m:t> ±2∙</m:t>
                    </m:r>
                    <m:r>
                      <a:rPr lang="en-US" sz="2800" b="0" i="1" smtClean="0">
                        <a:latin typeface="Cambria Math"/>
                        <a:ea typeface="Cambria Math"/>
                      </a:rPr>
                      <m:t>𝑆𝐸</m:t>
                    </m:r>
                    <m:r>
                      <a:rPr lang="en-US" sz="2800" b="0" i="1" smtClean="0">
                        <a:latin typeface="Cambria Math"/>
                        <a:ea typeface="Cambria Math"/>
                      </a:rPr>
                      <m:t>=15.98±2∙</m:t>
                    </m:r>
                    <m:d>
                      <m:dPr>
                        <m:ctrlPr>
                          <a:rPr lang="en-US" sz="2800" b="0" i="1" smtClean="0">
                            <a:latin typeface="Cambria Math"/>
                            <a:ea typeface="Cambria Math"/>
                          </a:rPr>
                        </m:ctrlPr>
                      </m:dPr>
                      <m:e>
                        <m:r>
                          <a:rPr lang="en-US" sz="2800" b="0" i="1" smtClean="0">
                            <a:latin typeface="Cambria Math"/>
                            <a:ea typeface="Cambria Math"/>
                          </a:rPr>
                          <m:t>2.131</m:t>
                        </m:r>
                      </m:e>
                    </m:d>
                    <m:r>
                      <a:rPr lang="en-US" sz="2800" b="0" i="1" smtClean="0">
                        <a:latin typeface="Cambria Math"/>
                        <a:ea typeface="Cambria Math"/>
                      </a:rPr>
                      <m:t>=(11.72</m:t>
                    </m:r>
                    <m:r>
                      <a:rPr lang="en-US" sz="2800" b="0" i="0" smtClean="0">
                        <a:latin typeface="Cambria Math"/>
                        <a:ea typeface="Cambria Math"/>
                      </a:rPr>
                      <m:t>, 20.24</m:t>
                    </m:r>
                  </m:oMath>
                </a14:m>
                <a:r>
                  <a:rPr lang="en-US" sz="2800" dirty="0" smtClean="0"/>
                  <a:t>)</a:t>
                </a:r>
                <a:endParaRPr lang="en-US" sz="2800" dirty="0"/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5533" y="6098272"/>
                <a:ext cx="8852703" cy="523220"/>
              </a:xfrm>
              <a:prstGeom prst="rect">
                <a:avLst/>
              </a:prstGeom>
              <a:blipFill rotWithShape="1">
                <a:blip r:embed="rId4"/>
                <a:stretch>
                  <a:fillRect t="-10465" r="-1240" b="-325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Oval 7"/>
          <p:cNvSpPr/>
          <p:nvPr/>
        </p:nvSpPr>
        <p:spPr>
          <a:xfrm>
            <a:off x="6782281" y="1654296"/>
            <a:ext cx="1056443" cy="381740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6413028" y="2295999"/>
            <a:ext cx="253520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C00000"/>
                </a:solidFill>
              </a:rPr>
              <a:t>Sample Statistic</a:t>
            </a:r>
            <a:endParaRPr lang="en-US" sz="2800" dirty="0">
              <a:solidFill>
                <a:srgbClr val="C00000"/>
              </a:solidFill>
            </a:endParaRPr>
          </a:p>
        </p:txBody>
      </p:sp>
      <p:cxnSp>
        <p:nvCxnSpPr>
          <p:cNvPr id="10" name="Straight Arrow Connector 9"/>
          <p:cNvCxnSpPr/>
          <p:nvPr/>
        </p:nvCxnSpPr>
        <p:spPr>
          <a:xfrm flipV="1">
            <a:off x="7096799" y="2065532"/>
            <a:ext cx="85725" cy="348451"/>
          </a:xfrm>
          <a:prstGeom prst="straightConnector1">
            <a:avLst/>
          </a:prstGeom>
          <a:ln w="381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601392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3" grpId="0"/>
      <p:bldP spid="3" grpId="0"/>
      <p:bldP spid="8" grpId="0" animBg="1"/>
      <p:bldP spid="9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09600" y="609600"/>
            <a:ext cx="7924800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/>
              <a:t>Bootstrap Confidence Intervals</a:t>
            </a:r>
          </a:p>
          <a:p>
            <a:endParaRPr lang="en-US" sz="2800" dirty="0"/>
          </a:p>
          <a:p>
            <a:r>
              <a:rPr lang="en-US" sz="3600" u="sng" dirty="0"/>
              <a:t>Version </a:t>
            </a:r>
            <a:r>
              <a:rPr lang="en-US" sz="3600" u="sng" dirty="0" smtClean="0"/>
              <a:t>1 (Middle 95%)</a:t>
            </a:r>
            <a:r>
              <a:rPr lang="en-US" sz="3600" dirty="0" smtClean="0"/>
              <a:t>:  </a:t>
            </a:r>
            <a:endParaRPr lang="en-US" sz="3600" dirty="0"/>
          </a:p>
          <a:p>
            <a:r>
              <a:rPr lang="en-US" sz="3600" dirty="0"/>
              <a:t>Great at building understanding of </a:t>
            </a:r>
          </a:p>
          <a:p>
            <a:r>
              <a:rPr lang="en-US" sz="3600" dirty="0"/>
              <a:t>confidence intervals</a:t>
            </a:r>
          </a:p>
          <a:p>
            <a:endParaRPr lang="en-US" sz="2400" u="sng" dirty="0"/>
          </a:p>
          <a:p>
            <a:r>
              <a:rPr lang="en-US" sz="3600" u="sng" dirty="0" smtClean="0"/>
              <a:t>Version 2 (Statistic </a:t>
            </a:r>
            <a:r>
              <a:rPr lang="en-US" sz="3600" u="sng" dirty="0" smtClean="0">
                <a:sym typeface="Symbol"/>
              </a:rPr>
              <a:t> </a:t>
            </a:r>
            <a:r>
              <a:rPr lang="en-US" sz="3600" u="sng" dirty="0" smtClean="0"/>
              <a:t>2 SE)</a:t>
            </a:r>
            <a:r>
              <a:rPr lang="en-US" sz="3600" dirty="0" smtClean="0"/>
              <a:t>:  </a:t>
            </a:r>
          </a:p>
          <a:p>
            <a:r>
              <a:rPr lang="en-US" sz="3600" dirty="0" smtClean="0"/>
              <a:t>Great preparation for moving to </a:t>
            </a:r>
          </a:p>
          <a:p>
            <a:r>
              <a:rPr lang="en-US" sz="3600" dirty="0" smtClean="0"/>
              <a:t>traditional methods</a:t>
            </a:r>
            <a:endParaRPr lang="en-US" sz="3600" dirty="0"/>
          </a:p>
        </p:txBody>
      </p:sp>
      <p:sp>
        <p:nvSpPr>
          <p:cNvPr id="3" name="TextBox 2"/>
          <p:cNvSpPr txBox="1"/>
          <p:nvPr/>
        </p:nvSpPr>
        <p:spPr>
          <a:xfrm>
            <a:off x="322008" y="5498700"/>
            <a:ext cx="8610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u="sng" dirty="0" smtClean="0">
                <a:solidFill>
                  <a:srgbClr val="C00000"/>
                </a:solidFill>
              </a:rPr>
              <a:t>Same</a:t>
            </a:r>
            <a:r>
              <a:rPr lang="en-US" sz="3600" dirty="0" smtClean="0">
                <a:solidFill>
                  <a:srgbClr val="C00000"/>
                </a:solidFill>
              </a:rPr>
              <a:t> process works for different parameters</a:t>
            </a:r>
          </a:p>
        </p:txBody>
      </p:sp>
    </p:spTree>
    <p:extLst>
      <p:ext uri="{BB962C8B-B14F-4D97-AF65-F5344CB8AC3E}">
        <p14:creationId xmlns:p14="http://schemas.microsoft.com/office/powerpoint/2010/main" val="991123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7806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rgbClr val="C00000"/>
                </a:solidFill>
              </a:rPr>
              <a:t>Example 2: Cell Phones and Facebook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82137" y="955750"/>
            <a:ext cx="8502556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A random sample of 1,954 cell phone users showed that 782 of them used a social networking site on their phone. (pewresearch.org, accessed 6/2/14)</a:t>
            </a:r>
          </a:p>
          <a:p>
            <a:endParaRPr lang="en-US" sz="1200" dirty="0"/>
          </a:p>
          <a:p>
            <a:r>
              <a:rPr lang="en-US" sz="3600" dirty="0" smtClean="0"/>
              <a:t>Find a 99% confidence interval for the proportion of cell phone users who use a social networking site on their phone.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87079" y="5151014"/>
            <a:ext cx="7900988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hlinkClick r:id="rId3"/>
              </a:rPr>
              <a:t>www.lock5stat.com</a:t>
            </a:r>
            <a:endParaRPr lang="en-US" sz="3600" dirty="0" smtClean="0"/>
          </a:p>
          <a:p>
            <a:pPr algn="ctr"/>
            <a:r>
              <a:rPr lang="en-US" sz="4800" b="1" dirty="0" err="1" smtClean="0"/>
              <a:t>Statkey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19163775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7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9344" y="150351"/>
            <a:ext cx="8229600" cy="1143000"/>
          </a:xfrm>
        </p:spPr>
        <p:txBody>
          <a:bodyPr/>
          <a:lstStyle/>
          <a:p>
            <a:r>
              <a:rPr lang="en-US" dirty="0" err="1" smtClean="0"/>
              <a:t>StatKey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71791" y="5324614"/>
            <a:ext cx="894879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C00000"/>
                </a:solidFill>
              </a:rPr>
              <a:t>We are 99% confident that the proportion of cell phone users who use a social networking site on their phone is between 37.1% and 42.8%%</a:t>
            </a:r>
            <a:endParaRPr lang="en-US" sz="2400" b="1" dirty="0">
              <a:solidFill>
                <a:srgbClr val="C00000"/>
              </a:solidFill>
            </a:endParaRP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41" y="1130268"/>
            <a:ext cx="9115426" cy="39607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Oval 2"/>
          <p:cNvSpPr/>
          <p:nvPr/>
        </p:nvSpPr>
        <p:spPr>
          <a:xfrm>
            <a:off x="627798" y="4576837"/>
            <a:ext cx="5240736" cy="614149"/>
          </a:xfrm>
          <a:prstGeom prst="ellipse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07780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3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14526" y="337407"/>
            <a:ext cx="8482818" cy="62478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u="sng" dirty="0" smtClean="0"/>
              <a:t>Outline</a:t>
            </a:r>
          </a:p>
          <a:p>
            <a:endParaRPr lang="en-US" sz="2800" b="1" dirty="0" smtClean="0"/>
          </a:p>
          <a:p>
            <a:r>
              <a:rPr lang="en-US" sz="3600" b="1" u="sng" dirty="0" smtClean="0"/>
              <a:t>Morning</a:t>
            </a:r>
            <a:r>
              <a:rPr lang="en-US" sz="3600" b="1" dirty="0" smtClean="0"/>
              <a:t>:  	</a:t>
            </a:r>
          </a:p>
          <a:p>
            <a:r>
              <a:rPr lang="en-US" sz="3600" b="1" dirty="0"/>
              <a:t>	</a:t>
            </a:r>
            <a:r>
              <a:rPr lang="en-US" sz="3600" b="1" dirty="0" smtClean="0"/>
              <a:t>Key Concepts and Simulation Methods </a:t>
            </a:r>
          </a:p>
          <a:p>
            <a:endParaRPr lang="en-US" sz="2800" b="1" dirty="0" smtClean="0"/>
          </a:p>
          <a:p>
            <a:r>
              <a:rPr lang="en-US" sz="3600" b="1" u="sng" dirty="0" smtClean="0"/>
              <a:t>Afternoon</a:t>
            </a:r>
            <a:r>
              <a:rPr lang="en-US" sz="3600" b="1" dirty="0" smtClean="0"/>
              <a:t>:</a:t>
            </a:r>
          </a:p>
          <a:p>
            <a:r>
              <a:rPr lang="en-US" sz="3600" b="1" dirty="0"/>
              <a:t>	</a:t>
            </a:r>
            <a:r>
              <a:rPr lang="en-US" sz="3600" b="1" dirty="0" smtClean="0"/>
              <a:t>How it All Fits Together,</a:t>
            </a:r>
          </a:p>
          <a:p>
            <a:r>
              <a:rPr lang="en-US" sz="3600" b="1" dirty="0"/>
              <a:t>	</a:t>
            </a:r>
            <a:r>
              <a:rPr lang="en-US" sz="3600" b="1" dirty="0" smtClean="0"/>
              <a:t>Instructor Resources,</a:t>
            </a:r>
          </a:p>
          <a:p>
            <a:r>
              <a:rPr lang="en-US" sz="3600" b="1" dirty="0"/>
              <a:t>	</a:t>
            </a:r>
            <a:r>
              <a:rPr lang="en-US" sz="3600" b="1" dirty="0" smtClean="0"/>
              <a:t>Technology,</a:t>
            </a:r>
          </a:p>
          <a:p>
            <a:r>
              <a:rPr lang="en-US" sz="3600" b="1" dirty="0"/>
              <a:t>	</a:t>
            </a:r>
            <a:r>
              <a:rPr lang="en-US" sz="3600" b="1" dirty="0" smtClean="0"/>
              <a:t>Assessment Ideas,</a:t>
            </a:r>
          </a:p>
          <a:p>
            <a:r>
              <a:rPr lang="en-US" sz="3600" b="1" dirty="0" smtClean="0"/>
              <a:t>	Q&amp;A</a:t>
            </a:r>
          </a:p>
        </p:txBody>
      </p:sp>
    </p:spTree>
    <p:extLst>
      <p:ext uri="{BB962C8B-B14F-4D97-AF65-F5344CB8AC3E}">
        <p14:creationId xmlns:p14="http://schemas.microsoft.com/office/powerpoint/2010/main" val="22994094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46046"/>
            <a:ext cx="8229600" cy="1143000"/>
          </a:xfrm>
        </p:spPr>
        <p:txBody>
          <a:bodyPr/>
          <a:lstStyle/>
          <a:p>
            <a:r>
              <a:rPr lang="en-US" b="1" dirty="0" smtClean="0">
                <a:solidFill>
                  <a:srgbClr val="C00000"/>
                </a:solidFill>
              </a:rPr>
              <a:t>Example 3: Diet Cola and Calcium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14375" y="1228710"/>
            <a:ext cx="790098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What is the difference in mean amount of calcium excreted between people who drink diet cola and people who drink water?</a:t>
            </a:r>
            <a:endParaRPr lang="en-US" sz="3600" dirty="0"/>
          </a:p>
        </p:txBody>
      </p:sp>
      <p:sp>
        <p:nvSpPr>
          <p:cNvPr id="5" name="TextBox 4"/>
          <p:cNvSpPr txBox="1"/>
          <p:nvPr/>
        </p:nvSpPr>
        <p:spPr>
          <a:xfrm>
            <a:off x="666743" y="3567174"/>
            <a:ext cx="790098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Find a 95% confidence interval for the difference in means. 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87079" y="4837110"/>
            <a:ext cx="7900988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hlinkClick r:id="rId3"/>
              </a:rPr>
              <a:t>www.lock5stat.com</a:t>
            </a:r>
            <a:endParaRPr lang="en-US" sz="3600" dirty="0" smtClean="0"/>
          </a:p>
          <a:p>
            <a:pPr algn="ctr"/>
            <a:r>
              <a:rPr lang="en-US" sz="4800" b="1" dirty="0" err="1" smtClean="0"/>
              <a:t>Statkey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35164614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7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6030"/>
            <a:ext cx="8229600" cy="1143000"/>
          </a:xfrm>
        </p:spPr>
        <p:txBody>
          <a:bodyPr/>
          <a:lstStyle/>
          <a:p>
            <a:r>
              <a:rPr lang="en-US" b="1" dirty="0" smtClean="0">
                <a:solidFill>
                  <a:srgbClr val="C00000"/>
                </a:solidFill>
              </a:rPr>
              <a:t>Example 3: Diet Cola and Calcium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14375" y="1042966"/>
            <a:ext cx="7900988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hlinkClick r:id="rId3"/>
              </a:rPr>
              <a:t>www.lock5stat.com</a:t>
            </a:r>
            <a:endParaRPr lang="en-US" sz="3600" dirty="0" smtClean="0"/>
          </a:p>
          <a:p>
            <a:pPr algn="ctr"/>
            <a:r>
              <a:rPr lang="en-US" sz="4800" b="1" dirty="0" err="1" smtClean="0"/>
              <a:t>Statkey</a:t>
            </a:r>
            <a:endParaRPr lang="en-US" sz="3600" dirty="0"/>
          </a:p>
        </p:txBody>
      </p:sp>
      <p:sp>
        <p:nvSpPr>
          <p:cNvPr id="5" name="TextBox 4"/>
          <p:cNvSpPr txBox="1"/>
          <p:nvPr/>
        </p:nvSpPr>
        <p:spPr>
          <a:xfrm>
            <a:off x="428632" y="2481286"/>
            <a:ext cx="8615363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Select “CI for Difference in Means”</a:t>
            </a:r>
          </a:p>
          <a:p>
            <a:r>
              <a:rPr lang="en-US" sz="2400" dirty="0" smtClean="0"/>
              <a:t>Use the menu at the top left to find the correct dataset.</a:t>
            </a:r>
          </a:p>
          <a:p>
            <a:r>
              <a:rPr lang="en-US" sz="2400" dirty="0" smtClean="0"/>
              <a:t>Check out the sample:  what are the sample sizes? Which group </a:t>
            </a:r>
          </a:p>
          <a:p>
            <a:r>
              <a:rPr lang="en-US" sz="2400" dirty="0"/>
              <a:t> </a:t>
            </a:r>
            <a:r>
              <a:rPr lang="en-US" sz="2400" dirty="0" smtClean="0"/>
              <a:t>                                            excretes more in the sample? </a:t>
            </a:r>
          </a:p>
          <a:p>
            <a:r>
              <a:rPr lang="en-US" sz="2400" dirty="0" smtClean="0"/>
              <a:t>Generate one bootstrap statistic.  Compare it to the original.</a:t>
            </a:r>
          </a:p>
          <a:p>
            <a:r>
              <a:rPr lang="en-US" sz="2400" dirty="0" smtClean="0"/>
              <a:t>Generate a full bootstrap distribution (1000 or more). </a:t>
            </a:r>
          </a:p>
          <a:p>
            <a:r>
              <a:rPr lang="en-US" sz="2400" dirty="0" smtClean="0"/>
              <a:t>Use the “two-tailed” option to find a 95% confidence interval for</a:t>
            </a:r>
          </a:p>
          <a:p>
            <a:r>
              <a:rPr lang="en-US" sz="2400" dirty="0"/>
              <a:t> </a:t>
            </a:r>
            <a:r>
              <a:rPr lang="en-US" sz="2400" dirty="0" smtClean="0"/>
              <a:t>                                             the difference in means. </a:t>
            </a:r>
          </a:p>
          <a:p>
            <a:r>
              <a:rPr lang="en-US" sz="2400" dirty="0" smtClean="0"/>
              <a:t>What is your interval?  Compare it with your neighbors.</a:t>
            </a:r>
          </a:p>
          <a:p>
            <a:r>
              <a:rPr lang="en-US" sz="2400" dirty="0" smtClean="0"/>
              <a:t>Is zero (no difference) in the interval?  (If not, we can be confident that there is a difference.)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7245076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35438" y="397343"/>
            <a:ext cx="8482818" cy="5909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u="sng" dirty="0" smtClean="0"/>
              <a:t>Bootstrap confidence intervals</a:t>
            </a:r>
            <a:r>
              <a:rPr lang="en-US" sz="3600" dirty="0" smtClean="0"/>
              <a:t>:</a:t>
            </a:r>
          </a:p>
          <a:p>
            <a:endParaRPr lang="en-US" dirty="0" smtClean="0"/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600" dirty="0" smtClean="0"/>
              <a:t>Process is the same for all parameters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600" dirty="0" smtClean="0"/>
              <a:t>Process emphasizes the key concept of how statistics vary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600" dirty="0" smtClean="0"/>
              <a:t>Idea of a “confidence level” is obvious (students can see 95% vs 99% or 90%)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600" dirty="0" smtClean="0"/>
              <a:t>Results are very visual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600" dirty="0" smtClean="0"/>
              <a:t>Emphasis can be on interpreting the result instead of plugging numbers into formulas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28709888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457200"/>
            <a:ext cx="8534400" cy="758952"/>
          </a:xfrm>
        </p:spPr>
        <p:txBody>
          <a:bodyPr>
            <a:normAutofit fontScale="90000"/>
          </a:bodyPr>
          <a:lstStyle/>
          <a:p>
            <a:r>
              <a:rPr lang="en-US" b="1" u="sng" dirty="0" smtClean="0">
                <a:solidFill>
                  <a:schemeClr val="tx2"/>
                </a:solidFill>
              </a:rPr>
              <a:t>Chapter 3:  Confidence Intervals</a:t>
            </a:r>
            <a:endParaRPr lang="en-US" b="1" u="sng" dirty="0">
              <a:solidFill>
                <a:schemeClr val="tx2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2019300"/>
            <a:ext cx="8610600" cy="3086100"/>
          </a:xfrm>
        </p:spPr>
        <p:txBody>
          <a:bodyPr>
            <a:normAutofit fontScale="77500" lnSpcReduction="20000"/>
          </a:bodyPr>
          <a:lstStyle/>
          <a:p>
            <a:r>
              <a:rPr lang="en-US" sz="4600" dirty="0" smtClean="0"/>
              <a:t>At the end of this chapter, students should be able to understand and interpret confidence intervals  </a:t>
            </a:r>
            <a:r>
              <a:rPr lang="en-US" dirty="0" smtClean="0"/>
              <a:t>(</a:t>
            </a:r>
            <a:r>
              <a:rPr lang="en-US" sz="2400" dirty="0" smtClean="0"/>
              <a:t>for a variety of different parameters</a:t>
            </a:r>
            <a:r>
              <a:rPr lang="en-US" dirty="0" smtClean="0"/>
              <a:t>)</a:t>
            </a:r>
          </a:p>
          <a:p>
            <a:pPr marL="0" indent="0">
              <a:buNone/>
            </a:pPr>
            <a:endParaRPr lang="en-US" dirty="0" smtClean="0"/>
          </a:p>
          <a:p>
            <a:r>
              <a:rPr lang="en-US" sz="4000" dirty="0" smtClean="0"/>
              <a:t>(And be able to construct them using the bootstrap method)</a:t>
            </a:r>
            <a:r>
              <a:rPr lang="en-US" sz="2800" dirty="0" smtClean="0"/>
              <a:t>   (</a:t>
            </a:r>
            <a:r>
              <a:rPr lang="en-US" sz="2400" dirty="0" smtClean="0"/>
              <a:t>which is the same method for all parameters</a:t>
            </a:r>
            <a:r>
              <a:rPr lang="en-US" dirty="0" smtClean="0"/>
              <a:t>)</a:t>
            </a:r>
            <a:endParaRPr lang="en-US" sz="4800" dirty="0"/>
          </a:p>
        </p:txBody>
      </p:sp>
    </p:spTree>
    <p:extLst>
      <p:ext uri="{BB962C8B-B14F-4D97-AF65-F5344CB8AC3E}">
        <p14:creationId xmlns:p14="http://schemas.microsoft.com/office/powerpoint/2010/main" val="28230742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35438" y="1516479"/>
            <a:ext cx="848281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 smtClean="0"/>
              <a:t>Next: </a:t>
            </a:r>
          </a:p>
          <a:p>
            <a:pPr algn="ctr"/>
            <a:r>
              <a:rPr lang="en-US" sz="4800" b="1" dirty="0" smtClean="0"/>
              <a:t>Randomization Hypothesis Tests</a:t>
            </a:r>
            <a:endParaRPr lang="en-US" sz="4800" b="1" dirty="0"/>
          </a:p>
        </p:txBody>
      </p:sp>
      <p:sp>
        <p:nvSpPr>
          <p:cNvPr id="3" name="TextBox 2"/>
          <p:cNvSpPr txBox="1"/>
          <p:nvPr/>
        </p:nvSpPr>
        <p:spPr>
          <a:xfrm>
            <a:off x="1283110" y="3672348"/>
            <a:ext cx="738894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 smtClean="0">
                <a:solidFill>
                  <a:srgbClr val="C00000"/>
                </a:solidFill>
              </a:rPr>
              <a:t>Key Concept:  </a:t>
            </a:r>
          </a:p>
          <a:p>
            <a:pPr algn="ctr"/>
            <a:r>
              <a:rPr lang="en-US" sz="5400" b="1" dirty="0" smtClean="0">
                <a:solidFill>
                  <a:srgbClr val="C00000"/>
                </a:solidFill>
              </a:rPr>
              <a:t>Strength of Evidence</a:t>
            </a:r>
            <a:endParaRPr lang="en-US" sz="54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845906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99607" y="764498"/>
            <a:ext cx="789981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u="sng" dirty="0" smtClean="0"/>
              <a:t>P-value</a:t>
            </a:r>
            <a:r>
              <a:rPr lang="en-US" sz="3600" dirty="0" smtClean="0"/>
              <a:t>:  The probability of seeing results as extreme as, or more extreme than, the sample results, if the null hypothesis is true.</a:t>
            </a:r>
            <a:endParaRPr lang="en-US" sz="3600" dirty="0"/>
          </a:p>
        </p:txBody>
      </p:sp>
      <p:sp>
        <p:nvSpPr>
          <p:cNvPr id="5" name="Rectangle 4"/>
          <p:cNvSpPr/>
          <p:nvPr/>
        </p:nvSpPr>
        <p:spPr>
          <a:xfrm>
            <a:off x="434715" y="689548"/>
            <a:ext cx="8214610" cy="2458386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2398426" y="4002374"/>
            <a:ext cx="506667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i="1" dirty="0" smtClean="0"/>
              <a:t>Say what????</a:t>
            </a:r>
            <a:endParaRPr lang="en-US" sz="4800" i="1" dirty="0"/>
          </a:p>
        </p:txBody>
      </p:sp>
    </p:spTree>
    <p:extLst>
      <p:ext uri="{BB962C8B-B14F-4D97-AF65-F5344CB8AC3E}">
        <p14:creationId xmlns:p14="http://schemas.microsoft.com/office/powerpoint/2010/main" val="20819341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04800" y="304800"/>
            <a:ext cx="85344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rgbClr val="C00000"/>
                </a:solidFill>
                <a:latin typeface="Cambria" pitchFamily="18" charset="0"/>
                <a:cs typeface="Times New Roman" pitchFamily="18" charset="0"/>
              </a:rPr>
              <a:t>Example 1: </a:t>
            </a:r>
            <a:r>
              <a:rPr lang="en-US" sz="3600" b="1" i="1" dirty="0" smtClean="0">
                <a:solidFill>
                  <a:srgbClr val="C00000"/>
                </a:solidFill>
                <a:latin typeface="Cambria" pitchFamily="18" charset="0"/>
                <a:cs typeface="Times New Roman" pitchFamily="18" charset="0"/>
              </a:rPr>
              <a:t>Beer and Mosquitoes</a:t>
            </a:r>
          </a:p>
          <a:p>
            <a:endParaRPr lang="en-US" sz="2400" dirty="0" smtClean="0">
              <a:solidFill>
                <a:prstClr val="black"/>
              </a:solidFill>
              <a:latin typeface="Cambria" pitchFamily="18" charset="0"/>
              <a:cs typeface="Times New Roman" pitchFamily="18" charset="0"/>
            </a:endParaRPr>
          </a:p>
          <a:p>
            <a:r>
              <a:rPr lang="en-US" sz="3200" dirty="0" smtClean="0">
                <a:solidFill>
                  <a:prstClr val="black"/>
                </a:solidFill>
                <a:latin typeface="Cambria" pitchFamily="18" charset="0"/>
                <a:cs typeface="Times New Roman" pitchFamily="18" charset="0"/>
              </a:rPr>
              <a:t>Does consuming beer attract mosquitoes? </a:t>
            </a:r>
          </a:p>
          <a:p>
            <a:r>
              <a:rPr lang="en-US" sz="2800" dirty="0" smtClean="0">
                <a:solidFill>
                  <a:prstClr val="black"/>
                </a:solidFill>
                <a:latin typeface="Cambria" pitchFamily="18" charset="0"/>
                <a:cs typeface="Times New Roman" pitchFamily="18" charset="0"/>
              </a:rPr>
              <a:t> </a:t>
            </a:r>
            <a:endParaRPr lang="en-US" sz="1600" baseline="30000" dirty="0">
              <a:solidFill>
                <a:prstClr val="black"/>
              </a:solidFill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57200" y="2057400"/>
            <a:ext cx="8229600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u="sng" dirty="0" smtClean="0">
                <a:solidFill>
                  <a:prstClr val="black"/>
                </a:solidFill>
                <a:latin typeface="Cambria" pitchFamily="18" charset="0"/>
                <a:cs typeface="Times New Roman" pitchFamily="18" charset="0"/>
              </a:rPr>
              <a:t>Experiment</a:t>
            </a:r>
            <a:r>
              <a:rPr lang="en-US" sz="2800" dirty="0" smtClean="0">
                <a:solidFill>
                  <a:prstClr val="black"/>
                </a:solidFill>
                <a:latin typeface="Cambria" pitchFamily="18" charset="0"/>
                <a:cs typeface="Times New Roman" pitchFamily="18" charset="0"/>
              </a:rPr>
              <a:t>: </a:t>
            </a:r>
          </a:p>
          <a:p>
            <a:r>
              <a:rPr lang="en-US" sz="2800" dirty="0" smtClean="0">
                <a:solidFill>
                  <a:prstClr val="black"/>
                </a:solidFill>
                <a:latin typeface="Cambria" pitchFamily="18" charset="0"/>
                <a:cs typeface="Times New Roman" pitchFamily="18" charset="0"/>
              </a:rPr>
              <a:t>25 volunteers drank a liter of beer,</a:t>
            </a:r>
          </a:p>
          <a:p>
            <a:r>
              <a:rPr lang="en-US" sz="2800" dirty="0" smtClean="0">
                <a:solidFill>
                  <a:prstClr val="black"/>
                </a:solidFill>
                <a:latin typeface="Cambria" pitchFamily="18" charset="0"/>
                <a:cs typeface="Times New Roman" pitchFamily="18" charset="0"/>
              </a:rPr>
              <a:t>18 volunteers drank a liter of water</a:t>
            </a:r>
          </a:p>
          <a:p>
            <a:r>
              <a:rPr lang="en-US" sz="2800" dirty="0" smtClean="0">
                <a:solidFill>
                  <a:prstClr val="black"/>
                </a:solidFill>
                <a:latin typeface="Cambria" pitchFamily="18" charset="0"/>
                <a:cs typeface="Times New Roman" pitchFamily="18" charset="0"/>
              </a:rPr>
              <a:t>Randomly assigned!</a:t>
            </a:r>
          </a:p>
          <a:p>
            <a:r>
              <a:rPr lang="en-US" sz="2800" dirty="0" smtClean="0">
                <a:solidFill>
                  <a:prstClr val="black"/>
                </a:solidFill>
                <a:latin typeface="Cambria" pitchFamily="18" charset="0"/>
                <a:cs typeface="Times New Roman" pitchFamily="18" charset="0"/>
              </a:rPr>
              <a:t>Mosquitoes were caught in traps as they approached the volunteers.</a:t>
            </a:r>
            <a:r>
              <a:rPr lang="en-US" sz="2400" baseline="30000" dirty="0" smtClean="0">
                <a:solidFill>
                  <a:prstClr val="black"/>
                </a:solidFill>
                <a:latin typeface="Cambria" pitchFamily="18" charset="0"/>
                <a:cs typeface="Times New Roman" pitchFamily="18" charset="0"/>
              </a:rPr>
              <a:t>1</a:t>
            </a:r>
            <a:r>
              <a:rPr lang="en-US" sz="2400" dirty="0" smtClean="0">
                <a:solidFill>
                  <a:prstClr val="black"/>
                </a:solidFill>
                <a:latin typeface="Cambria" pitchFamily="18" charset="0"/>
                <a:cs typeface="Times New Roman" pitchFamily="18" charset="0"/>
              </a:rPr>
              <a:t> </a:t>
            </a:r>
          </a:p>
          <a:p>
            <a:endParaRPr lang="en-US" sz="2800" dirty="0" smtClean="0">
              <a:solidFill>
                <a:prstClr val="black"/>
              </a:solidFill>
              <a:latin typeface="Cambria" pitchFamily="18" charset="0"/>
              <a:cs typeface="Times New Roman" pitchFamily="18" charset="0"/>
            </a:endParaRPr>
          </a:p>
          <a:p>
            <a:endParaRPr lang="en-US" sz="2800" dirty="0" smtClean="0">
              <a:solidFill>
                <a:prstClr val="black"/>
              </a:solidFill>
              <a:latin typeface="Cambria" pitchFamily="18" charset="0"/>
              <a:cs typeface="Times New Roman" pitchFamily="18" charset="0"/>
            </a:endParaRPr>
          </a:p>
          <a:p>
            <a:r>
              <a:rPr lang="en-US" baseline="30000" dirty="0" smtClean="0">
                <a:solidFill>
                  <a:prstClr val="black"/>
                </a:solidFill>
                <a:latin typeface="Cambria" pitchFamily="18" charset="0"/>
                <a:cs typeface="Times New Roman" pitchFamily="18" charset="0"/>
              </a:rPr>
              <a:t>1</a:t>
            </a:r>
            <a:r>
              <a:rPr lang="en-US" dirty="0" smtClean="0">
                <a:solidFill>
                  <a:prstClr val="black"/>
                </a:solidFill>
                <a:latin typeface="Cambria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prstClr val="black"/>
                </a:solidFill>
                <a:latin typeface="Cambria" pitchFamily="18" charset="0"/>
                <a:cs typeface="Times New Roman" pitchFamily="18" charset="0"/>
              </a:rPr>
              <a:t>Lefvre</a:t>
            </a:r>
            <a:r>
              <a:rPr lang="en-US" dirty="0" smtClean="0">
                <a:solidFill>
                  <a:prstClr val="black"/>
                </a:solidFill>
                <a:latin typeface="Cambria" pitchFamily="18" charset="0"/>
                <a:cs typeface="Times New Roman" pitchFamily="18" charset="0"/>
              </a:rPr>
              <a:t>, T., et. al.,  “Beer Consumption Increases Human Attractiveness to Malaria Mosquitoes, ” </a:t>
            </a:r>
            <a:r>
              <a:rPr lang="en-US" i="1" dirty="0" err="1" smtClean="0">
                <a:solidFill>
                  <a:prstClr val="black"/>
                </a:solidFill>
                <a:latin typeface="Cambria" pitchFamily="18" charset="0"/>
                <a:cs typeface="Times New Roman" pitchFamily="18" charset="0"/>
              </a:rPr>
              <a:t>PLoS</a:t>
            </a:r>
            <a:r>
              <a:rPr lang="en-US" i="1" dirty="0" smtClean="0">
                <a:solidFill>
                  <a:prstClr val="black"/>
                </a:solidFill>
                <a:latin typeface="Cambria" pitchFamily="18" charset="0"/>
                <a:cs typeface="Times New Roman" pitchFamily="18" charset="0"/>
              </a:rPr>
              <a:t> ONE, </a:t>
            </a:r>
            <a:r>
              <a:rPr lang="en-US" dirty="0" smtClean="0">
                <a:solidFill>
                  <a:prstClr val="black"/>
                </a:solidFill>
                <a:latin typeface="Cambria" pitchFamily="18" charset="0"/>
                <a:cs typeface="Times New Roman" pitchFamily="18" charset="0"/>
              </a:rPr>
              <a:t>2010; 5(3): e9546.</a:t>
            </a:r>
            <a:endParaRPr lang="en-US" sz="1600" baseline="30000" dirty="0">
              <a:solidFill>
                <a:prstClr val="black"/>
              </a:solidFill>
              <a:cs typeface="Times New Roman" pitchFamily="18" charset="0"/>
            </a:endParaRP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457200" y="381000"/>
            <a:ext cx="8153400" cy="1219200"/>
          </a:xfrm>
          <a:prstGeom prst="rect">
            <a:avLst/>
          </a:prstGeom>
        </p:spPr>
        <p:txBody>
          <a:bodyPr/>
          <a:lstStyle/>
          <a:p>
            <a:pPr algn="ctr">
              <a:spcBef>
                <a:spcPct val="0"/>
              </a:spcBef>
              <a:defRPr/>
            </a:pPr>
            <a:r>
              <a:rPr lang="en-US" sz="4000" b="1" dirty="0" smtClean="0">
                <a:solidFill>
                  <a:srgbClr val="68007F">
                    <a:lumMod val="75000"/>
                  </a:srgbClr>
                </a:solidFill>
                <a:latin typeface="Cambria" pitchFamily="18" charset="0"/>
              </a:rPr>
              <a:t>Beer and Mosquitoes</a:t>
            </a:r>
            <a:endParaRPr lang="en-US" sz="3600" b="1" dirty="0">
              <a:solidFill>
                <a:srgbClr val="68007F">
                  <a:lumMod val="75000"/>
                </a:srgbClr>
              </a:solidFill>
              <a:latin typeface="Cambria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200400" y="4876800"/>
            <a:ext cx="1752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prstClr val="black"/>
                </a:solidFill>
                <a:latin typeface="Cambria" pitchFamily="18" charset="0"/>
              </a:rPr>
              <a:t>Beer mean =  23.6</a:t>
            </a:r>
            <a:endParaRPr lang="en-US" sz="2400" dirty="0">
              <a:solidFill>
                <a:prstClr val="black"/>
              </a:solidFill>
              <a:latin typeface="Cambria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257800" y="4876800"/>
            <a:ext cx="2133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prstClr val="black"/>
                </a:solidFill>
                <a:latin typeface="Cambria" pitchFamily="18" charset="0"/>
              </a:rPr>
              <a:t>Water mean </a:t>
            </a:r>
          </a:p>
          <a:p>
            <a:r>
              <a:rPr lang="en-US" sz="2400" dirty="0" smtClean="0">
                <a:solidFill>
                  <a:prstClr val="black"/>
                </a:solidFill>
                <a:latin typeface="Cambria" pitchFamily="18" charset="0"/>
              </a:rPr>
              <a:t>=  19.22</a:t>
            </a:r>
            <a:endParaRPr lang="en-US" sz="2400" dirty="0">
              <a:solidFill>
                <a:prstClr val="black"/>
              </a:solidFill>
              <a:latin typeface="Cambria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886200" y="1447800"/>
            <a:ext cx="403860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i="1" dirty="0" smtClean="0">
                <a:solidFill>
                  <a:prstClr val="black"/>
                </a:solidFill>
                <a:latin typeface="Cambria" pitchFamily="18" charset="0"/>
              </a:rPr>
              <a:t>Does drinking beer actually attract mosquitoes, or is the difference just due to random chance? </a:t>
            </a:r>
            <a:endParaRPr lang="en-US" sz="3200" i="1" dirty="0">
              <a:solidFill>
                <a:prstClr val="black"/>
              </a:solidFill>
              <a:latin typeface="Cambria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038600" y="5867400"/>
            <a:ext cx="4343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prstClr val="black"/>
                </a:solidFill>
                <a:latin typeface="Cambria" pitchFamily="18" charset="0"/>
              </a:rPr>
              <a:t>Beer mean – Water mean = 4.38</a:t>
            </a:r>
            <a:endParaRPr lang="en-US" sz="2400" dirty="0">
              <a:solidFill>
                <a:prstClr val="black"/>
              </a:solidFill>
              <a:latin typeface="Cambria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57200" y="914400"/>
            <a:ext cx="3581400" cy="53860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prstClr val="black"/>
                </a:solidFill>
              </a:rPr>
              <a:t>Number of Mosquitoes</a:t>
            </a:r>
          </a:p>
          <a:p>
            <a:endParaRPr lang="en-US" sz="600" dirty="0" smtClean="0">
              <a:solidFill>
                <a:prstClr val="black"/>
              </a:solidFill>
            </a:endParaRPr>
          </a:p>
          <a:p>
            <a:r>
              <a:rPr lang="en-US" dirty="0" smtClean="0">
                <a:solidFill>
                  <a:prstClr val="black"/>
                </a:solidFill>
              </a:rPr>
              <a:t>   </a:t>
            </a:r>
            <a:r>
              <a:rPr lang="en-US" u="sng" dirty="0" smtClean="0">
                <a:solidFill>
                  <a:prstClr val="black"/>
                </a:solidFill>
              </a:rPr>
              <a:t>Beer</a:t>
            </a:r>
            <a:r>
              <a:rPr lang="en-US" dirty="0" smtClean="0">
                <a:solidFill>
                  <a:prstClr val="black"/>
                </a:solidFill>
              </a:rPr>
              <a:t>		</a:t>
            </a:r>
            <a:r>
              <a:rPr lang="en-US" u="sng" dirty="0" smtClean="0">
                <a:solidFill>
                  <a:prstClr val="black"/>
                </a:solidFill>
              </a:rPr>
              <a:t>Water</a:t>
            </a:r>
          </a:p>
          <a:p>
            <a:r>
              <a:rPr lang="en-US" sz="1400" dirty="0" smtClean="0">
                <a:solidFill>
                  <a:prstClr val="black"/>
                </a:solidFill>
              </a:rPr>
              <a:t>      </a:t>
            </a:r>
            <a:r>
              <a:rPr lang="en-US" sz="1200" dirty="0" smtClean="0">
                <a:solidFill>
                  <a:prstClr val="black"/>
                </a:solidFill>
              </a:rPr>
              <a:t>27                           21</a:t>
            </a:r>
          </a:p>
          <a:p>
            <a:r>
              <a:rPr lang="en-US" sz="1200" dirty="0" smtClean="0">
                <a:solidFill>
                  <a:prstClr val="black"/>
                </a:solidFill>
              </a:rPr>
              <a:t>      20		   22</a:t>
            </a:r>
          </a:p>
          <a:p>
            <a:r>
              <a:rPr lang="en-US" sz="1200" dirty="0" smtClean="0">
                <a:solidFill>
                  <a:prstClr val="black"/>
                </a:solidFill>
              </a:rPr>
              <a:t>      21                           15</a:t>
            </a:r>
          </a:p>
          <a:p>
            <a:r>
              <a:rPr lang="en-US" sz="1200" dirty="0" smtClean="0">
                <a:solidFill>
                  <a:prstClr val="black"/>
                </a:solidFill>
              </a:rPr>
              <a:t>      26                           12</a:t>
            </a:r>
          </a:p>
          <a:p>
            <a:r>
              <a:rPr lang="en-US" sz="1200" dirty="0" smtClean="0">
                <a:solidFill>
                  <a:prstClr val="black"/>
                </a:solidFill>
              </a:rPr>
              <a:t>      27                           21</a:t>
            </a:r>
          </a:p>
          <a:p>
            <a:r>
              <a:rPr lang="en-US" sz="1200" dirty="0" smtClean="0">
                <a:solidFill>
                  <a:prstClr val="black"/>
                </a:solidFill>
              </a:rPr>
              <a:t>      31                           16</a:t>
            </a:r>
          </a:p>
          <a:p>
            <a:r>
              <a:rPr lang="en-US" sz="1200" dirty="0" smtClean="0">
                <a:solidFill>
                  <a:prstClr val="black"/>
                </a:solidFill>
              </a:rPr>
              <a:t>      24                           19</a:t>
            </a:r>
          </a:p>
          <a:p>
            <a:r>
              <a:rPr lang="en-US" sz="1200" dirty="0" smtClean="0">
                <a:solidFill>
                  <a:prstClr val="black"/>
                </a:solidFill>
              </a:rPr>
              <a:t>      19                           15</a:t>
            </a:r>
          </a:p>
          <a:p>
            <a:r>
              <a:rPr lang="en-US" sz="1200" dirty="0" smtClean="0">
                <a:solidFill>
                  <a:prstClr val="black"/>
                </a:solidFill>
              </a:rPr>
              <a:t>      23                           24</a:t>
            </a:r>
          </a:p>
          <a:p>
            <a:r>
              <a:rPr lang="en-US" sz="1200" dirty="0" smtClean="0">
                <a:solidFill>
                  <a:prstClr val="black"/>
                </a:solidFill>
              </a:rPr>
              <a:t>      24                           19</a:t>
            </a:r>
          </a:p>
          <a:p>
            <a:r>
              <a:rPr lang="en-US" sz="1200" dirty="0" smtClean="0">
                <a:solidFill>
                  <a:prstClr val="black"/>
                </a:solidFill>
              </a:rPr>
              <a:t>      28                           23</a:t>
            </a:r>
          </a:p>
          <a:p>
            <a:r>
              <a:rPr lang="en-US" sz="1200" dirty="0" smtClean="0">
                <a:solidFill>
                  <a:prstClr val="black"/>
                </a:solidFill>
              </a:rPr>
              <a:t>      19		   13</a:t>
            </a:r>
          </a:p>
          <a:p>
            <a:r>
              <a:rPr lang="en-US" sz="1200" dirty="0" smtClean="0">
                <a:solidFill>
                  <a:prstClr val="black"/>
                </a:solidFill>
              </a:rPr>
              <a:t>      24                           22</a:t>
            </a:r>
          </a:p>
          <a:p>
            <a:r>
              <a:rPr lang="en-US" sz="1200" dirty="0" smtClean="0">
                <a:solidFill>
                  <a:prstClr val="black"/>
                </a:solidFill>
              </a:rPr>
              <a:t>      29                           20</a:t>
            </a:r>
          </a:p>
          <a:p>
            <a:r>
              <a:rPr lang="en-US" sz="1200" dirty="0" smtClean="0">
                <a:solidFill>
                  <a:prstClr val="black"/>
                </a:solidFill>
              </a:rPr>
              <a:t>      20                           24</a:t>
            </a:r>
          </a:p>
          <a:p>
            <a:r>
              <a:rPr lang="en-US" sz="1200" dirty="0" smtClean="0">
                <a:solidFill>
                  <a:prstClr val="black"/>
                </a:solidFill>
              </a:rPr>
              <a:t>      17  		   18</a:t>
            </a:r>
          </a:p>
          <a:p>
            <a:r>
              <a:rPr lang="en-US" sz="1200" dirty="0" smtClean="0">
                <a:solidFill>
                  <a:prstClr val="black"/>
                </a:solidFill>
              </a:rPr>
              <a:t>      31                           20</a:t>
            </a:r>
          </a:p>
          <a:p>
            <a:r>
              <a:rPr lang="en-US" sz="1200" dirty="0" smtClean="0">
                <a:solidFill>
                  <a:prstClr val="black"/>
                </a:solidFill>
              </a:rPr>
              <a:t>      20		   22</a:t>
            </a:r>
          </a:p>
          <a:p>
            <a:r>
              <a:rPr lang="en-US" sz="1200" dirty="0" smtClean="0">
                <a:solidFill>
                  <a:prstClr val="black"/>
                </a:solidFill>
              </a:rPr>
              <a:t>      25</a:t>
            </a:r>
          </a:p>
          <a:p>
            <a:r>
              <a:rPr lang="en-US" sz="1200" dirty="0" smtClean="0">
                <a:solidFill>
                  <a:prstClr val="black"/>
                </a:solidFill>
              </a:rPr>
              <a:t>      28</a:t>
            </a:r>
          </a:p>
          <a:p>
            <a:r>
              <a:rPr lang="en-US" sz="1200" dirty="0" smtClean="0">
                <a:solidFill>
                  <a:prstClr val="black"/>
                </a:solidFill>
              </a:rPr>
              <a:t>      21</a:t>
            </a:r>
          </a:p>
          <a:p>
            <a:r>
              <a:rPr lang="en-US" sz="1200" dirty="0" smtClean="0">
                <a:solidFill>
                  <a:prstClr val="black"/>
                </a:solidFill>
              </a:rPr>
              <a:t>      27</a:t>
            </a:r>
          </a:p>
          <a:p>
            <a:r>
              <a:rPr lang="en-US" sz="1200" dirty="0" smtClean="0">
                <a:solidFill>
                  <a:prstClr val="black"/>
                </a:solidFill>
              </a:rPr>
              <a:t>      21</a:t>
            </a:r>
          </a:p>
          <a:p>
            <a:r>
              <a:rPr lang="en-US" sz="1200" dirty="0" smtClean="0">
                <a:solidFill>
                  <a:prstClr val="black"/>
                </a:solidFill>
              </a:rPr>
              <a:t>      18</a:t>
            </a:r>
          </a:p>
          <a:p>
            <a:r>
              <a:rPr lang="en-US" sz="1200" dirty="0" smtClean="0">
                <a:solidFill>
                  <a:prstClr val="black"/>
                </a:solidFill>
              </a:rPr>
              <a:t>      20            </a:t>
            </a:r>
            <a:endParaRPr lang="en-US" sz="1200" dirty="0">
              <a:solidFill>
                <a:prstClr val="black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3810000" y="1447800"/>
            <a:ext cx="3810000" cy="2667000"/>
          </a:xfrm>
          <a:prstGeom prst="rect">
            <a:avLst/>
          </a:prstGeom>
          <a:noFill/>
          <a:ln w="571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5027066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  <p:bldP spid="11" grpId="0"/>
      <p:bldP spid="13" grpId="0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533400" y="38088"/>
            <a:ext cx="8153400" cy="914400"/>
          </a:xfrm>
          <a:prstGeom prst="rect">
            <a:avLst/>
          </a:prstGeom>
        </p:spPr>
        <p:txBody>
          <a:bodyPr/>
          <a:lstStyle/>
          <a:p>
            <a:pPr lvl="0" algn="ctr">
              <a:spcBef>
                <a:spcPct val="0"/>
              </a:spcBef>
              <a:defRPr/>
            </a:pPr>
            <a:r>
              <a:rPr lang="en-US" sz="4400" b="1" dirty="0" smtClean="0">
                <a:solidFill>
                  <a:srgbClr val="68007F">
                    <a:lumMod val="75000"/>
                  </a:srgbClr>
                </a:solidFill>
                <a:latin typeface="Cambria" pitchFamily="18" charset="0"/>
              </a:rPr>
              <a:t>Traditional Inference</a:t>
            </a:r>
            <a:endParaRPr lang="en-US" sz="4000" b="1" dirty="0">
              <a:solidFill>
                <a:srgbClr val="68007F">
                  <a:lumMod val="75000"/>
                </a:srgbClr>
              </a:solidFill>
              <a:latin typeface="Cambria" pitchFamily="18" charset="0"/>
            </a:endParaRP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/>
        </p:nvGraphicFramePr>
        <p:xfrm>
          <a:off x="692150" y="1430338"/>
          <a:ext cx="1471613" cy="16176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56" name="Equation" r:id="rId5" imgW="634725" imgH="698197" progId="">
                  <p:embed/>
                </p:oleObj>
              </mc:Choice>
              <mc:Fallback>
                <p:oleObj name="Equation" r:id="rId5" imgW="634725" imgH="698197" progId="">
                  <p:embed/>
                  <p:pic>
                    <p:nvPicPr>
                      <p:cNvPr id="0" name="Picture 14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92150" y="1430338"/>
                        <a:ext cx="1471613" cy="161766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038600" y="1389850"/>
            <a:ext cx="4495800" cy="5239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5-Point Star 7"/>
          <p:cNvSpPr/>
          <p:nvPr/>
        </p:nvSpPr>
        <p:spPr>
          <a:xfrm>
            <a:off x="8001000" y="3810000"/>
            <a:ext cx="76200" cy="76200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381000" y="1066800"/>
            <a:ext cx="2286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C00000"/>
                </a:solidFill>
              </a:rPr>
              <a:t>2. Which formula?</a:t>
            </a: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57200" y="3087469"/>
            <a:ext cx="2971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C00000"/>
                </a:solidFill>
              </a:rPr>
              <a:t>3. Calculate numbers and plug into formula</a:t>
            </a: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81000" y="5117068"/>
            <a:ext cx="3733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C00000"/>
                </a:solidFill>
              </a:rPr>
              <a:t>4. Plug into calculator</a:t>
            </a: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390760" y="1066800"/>
            <a:ext cx="4191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C00000"/>
                </a:solidFill>
              </a:rPr>
              <a:t>5. Which theoretical distribution?</a:t>
            </a: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376472" y="1600200"/>
            <a:ext cx="990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C00000"/>
                </a:solidFill>
              </a:rPr>
              <a:t>6. </a:t>
            </a:r>
            <a:r>
              <a:rPr lang="en-US" dirty="0" err="1" smtClean="0">
                <a:solidFill>
                  <a:srgbClr val="C00000"/>
                </a:solidFill>
              </a:rPr>
              <a:t>df</a:t>
            </a:r>
            <a:r>
              <a:rPr lang="en-US" dirty="0" smtClean="0">
                <a:solidFill>
                  <a:srgbClr val="C00000"/>
                </a:solidFill>
              </a:rPr>
              <a:t>?</a:t>
            </a: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405048" y="2124080"/>
            <a:ext cx="15573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C00000"/>
                </a:solidFill>
              </a:rPr>
              <a:t>7. find p-value</a:t>
            </a: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16" name="Right Arrow 15"/>
          <p:cNvSpPr/>
          <p:nvPr/>
        </p:nvSpPr>
        <p:spPr>
          <a:xfrm>
            <a:off x="3962400" y="3733800"/>
            <a:ext cx="228600" cy="762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Up Arrow 16"/>
          <p:cNvSpPr/>
          <p:nvPr/>
        </p:nvSpPr>
        <p:spPr>
          <a:xfrm>
            <a:off x="8001000" y="1905000"/>
            <a:ext cx="76200" cy="152400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Box 17"/>
          <p:cNvSpPr txBox="1"/>
          <p:nvPr/>
        </p:nvSpPr>
        <p:spPr>
          <a:xfrm>
            <a:off x="685800" y="6019800"/>
            <a:ext cx="3276600" cy="369332"/>
          </a:xfrm>
          <a:prstGeom prst="rect">
            <a:avLst/>
          </a:prstGeom>
          <a:noFill/>
          <a:ln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tx2">
                    <a:lumMod val="75000"/>
                  </a:schemeClr>
                </a:solidFill>
              </a:rPr>
              <a:t>0.0005 &lt; p-value &lt; 0.001</a:t>
            </a:r>
            <a:endParaRPr lang="en-US" b="1" dirty="0">
              <a:solidFill>
                <a:schemeClr val="tx2">
                  <a:lumMod val="75000"/>
                </a:schemeClr>
              </a:solidFill>
            </a:endParaRPr>
          </a:p>
        </p:txBody>
      </p:sp>
      <p:graphicFrame>
        <p:nvGraphicFramePr>
          <p:cNvPr id="19" name="Object 18"/>
          <p:cNvGraphicFramePr>
            <a:graphicFrameLocks noChangeAspect="1"/>
          </p:cNvGraphicFramePr>
          <p:nvPr/>
        </p:nvGraphicFramePr>
        <p:xfrm>
          <a:off x="685800" y="3657600"/>
          <a:ext cx="2286000" cy="149469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57" name="Equation" r:id="rId8" imgW="990600" imgH="647700" progId="Equation.3">
                  <p:embed/>
                </p:oleObj>
              </mc:Choice>
              <mc:Fallback>
                <p:oleObj name="Equation" r:id="rId8" imgW="990600" imgH="647700" progId="Equation.3">
                  <p:embed/>
                  <p:pic>
                    <p:nvPicPr>
                      <p:cNvPr id="0" name="Picture 15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5800" y="3657600"/>
                        <a:ext cx="2286000" cy="149469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" name="Object 19"/>
          <p:cNvGraphicFramePr>
            <a:graphicFrameLocks noChangeAspect="1"/>
          </p:cNvGraphicFramePr>
          <p:nvPr/>
        </p:nvGraphicFramePr>
        <p:xfrm>
          <a:off x="609600" y="5486400"/>
          <a:ext cx="1066800" cy="43927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58" name="Equation" r:id="rId10" imgW="431425" imgH="177646" progId="Equation.3">
                  <p:embed/>
                </p:oleObj>
              </mc:Choice>
              <mc:Fallback>
                <p:oleObj name="Equation" r:id="rId10" imgW="431425" imgH="177646" progId="Equation.3">
                  <p:embed/>
                  <p:pic>
                    <p:nvPicPr>
                      <p:cNvPr id="0" name="Picture 15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9600" y="5486400"/>
                        <a:ext cx="1066800" cy="439271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1" name="TextBox 20"/>
          <p:cNvSpPr txBox="1"/>
          <p:nvPr/>
        </p:nvSpPr>
        <p:spPr>
          <a:xfrm>
            <a:off x="376232" y="690544"/>
            <a:ext cx="2286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C00000"/>
                </a:solidFill>
              </a:rPr>
              <a:t>1. Check conditions</a:t>
            </a:r>
            <a:endParaRPr lang="en-US" dirty="0">
              <a:solidFill>
                <a:srgbClr val="C00000"/>
              </a:solidFill>
            </a:endParaRPr>
          </a:p>
        </p:txBody>
      </p:sp>
    </p:spTree>
    <p:custDataLst>
      <p:tags r:id="rId2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0" grpId="0"/>
      <p:bldP spid="11" grpId="0"/>
      <p:bldP spid="12" grpId="0"/>
      <p:bldP spid="13" grpId="0"/>
      <p:bldP spid="14" grpId="0"/>
      <p:bldP spid="15" grpId="0"/>
      <p:bldP spid="16" grpId="0" animBg="1"/>
      <p:bldP spid="17" grpId="0" animBg="1"/>
      <p:bldP spid="18" grpId="0" animBg="1"/>
      <p:bldP spid="21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457200" y="381000"/>
            <a:ext cx="8153400" cy="1219200"/>
          </a:xfrm>
          <a:prstGeom prst="rect">
            <a:avLst/>
          </a:prstGeom>
        </p:spPr>
        <p:txBody>
          <a:bodyPr/>
          <a:lstStyle/>
          <a:p>
            <a:pPr algn="ctr">
              <a:spcBef>
                <a:spcPct val="0"/>
              </a:spcBef>
              <a:defRPr/>
            </a:pPr>
            <a:r>
              <a:rPr lang="en-US" sz="4000" b="1" dirty="0" smtClean="0">
                <a:solidFill>
                  <a:srgbClr val="68007F">
                    <a:lumMod val="75000"/>
                  </a:srgbClr>
                </a:solidFill>
                <a:latin typeface="Cambria" pitchFamily="18" charset="0"/>
              </a:rPr>
              <a:t>Simulation Approach</a:t>
            </a:r>
            <a:endParaRPr lang="en-US" sz="3600" b="1" dirty="0">
              <a:solidFill>
                <a:srgbClr val="68007F">
                  <a:lumMod val="75000"/>
                </a:srgbClr>
              </a:solidFill>
              <a:latin typeface="Cambria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200400" y="4876800"/>
            <a:ext cx="1752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prstClr val="black"/>
                </a:solidFill>
                <a:latin typeface="Cambria" pitchFamily="18" charset="0"/>
              </a:rPr>
              <a:t>Beer mean =  23.6</a:t>
            </a:r>
            <a:endParaRPr lang="en-US" sz="2400" dirty="0">
              <a:solidFill>
                <a:prstClr val="black"/>
              </a:solidFill>
              <a:latin typeface="Cambria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257800" y="4876800"/>
            <a:ext cx="2133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prstClr val="black"/>
                </a:solidFill>
                <a:latin typeface="Cambria" pitchFamily="18" charset="0"/>
              </a:rPr>
              <a:t>Water mean </a:t>
            </a:r>
          </a:p>
          <a:p>
            <a:r>
              <a:rPr lang="en-US" sz="2400" dirty="0" smtClean="0">
                <a:solidFill>
                  <a:prstClr val="black"/>
                </a:solidFill>
                <a:latin typeface="Cambria" pitchFamily="18" charset="0"/>
              </a:rPr>
              <a:t>=  19.22</a:t>
            </a:r>
            <a:endParaRPr lang="en-US" sz="2400" dirty="0">
              <a:solidFill>
                <a:prstClr val="black"/>
              </a:solidFill>
              <a:latin typeface="Cambria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886200" y="1447800"/>
            <a:ext cx="403860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i="1" dirty="0" smtClean="0">
                <a:solidFill>
                  <a:prstClr val="black"/>
                </a:solidFill>
                <a:latin typeface="Cambria" pitchFamily="18" charset="0"/>
              </a:rPr>
              <a:t>Does drinking beer actually attract mosquitoes, or is the difference just due to random chance? </a:t>
            </a:r>
            <a:endParaRPr lang="en-US" sz="3200" i="1" dirty="0">
              <a:solidFill>
                <a:prstClr val="black"/>
              </a:solidFill>
              <a:latin typeface="Cambria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038600" y="5867400"/>
            <a:ext cx="4343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prstClr val="black"/>
                </a:solidFill>
                <a:latin typeface="Cambria" pitchFamily="18" charset="0"/>
              </a:rPr>
              <a:t>Beer mean – Water mean = 4.38</a:t>
            </a:r>
            <a:endParaRPr lang="en-US" sz="2400" dirty="0">
              <a:solidFill>
                <a:prstClr val="black"/>
              </a:solidFill>
              <a:latin typeface="Cambria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57200" y="914400"/>
            <a:ext cx="3581400" cy="53860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prstClr val="black"/>
                </a:solidFill>
              </a:rPr>
              <a:t>Number of Mosquitoes</a:t>
            </a:r>
          </a:p>
          <a:p>
            <a:endParaRPr lang="en-US" sz="600" dirty="0" smtClean="0">
              <a:solidFill>
                <a:prstClr val="black"/>
              </a:solidFill>
            </a:endParaRPr>
          </a:p>
          <a:p>
            <a:r>
              <a:rPr lang="en-US" dirty="0" smtClean="0">
                <a:solidFill>
                  <a:prstClr val="black"/>
                </a:solidFill>
              </a:rPr>
              <a:t>   </a:t>
            </a:r>
            <a:r>
              <a:rPr lang="en-US" u="sng" dirty="0" smtClean="0">
                <a:solidFill>
                  <a:prstClr val="black"/>
                </a:solidFill>
              </a:rPr>
              <a:t>Beer</a:t>
            </a:r>
            <a:r>
              <a:rPr lang="en-US" dirty="0" smtClean="0">
                <a:solidFill>
                  <a:prstClr val="black"/>
                </a:solidFill>
              </a:rPr>
              <a:t>		</a:t>
            </a:r>
            <a:r>
              <a:rPr lang="en-US" u="sng" dirty="0" smtClean="0">
                <a:solidFill>
                  <a:prstClr val="black"/>
                </a:solidFill>
              </a:rPr>
              <a:t>Water</a:t>
            </a:r>
          </a:p>
          <a:p>
            <a:r>
              <a:rPr lang="en-US" sz="1400" dirty="0" smtClean="0">
                <a:solidFill>
                  <a:prstClr val="black"/>
                </a:solidFill>
              </a:rPr>
              <a:t>      </a:t>
            </a:r>
            <a:r>
              <a:rPr lang="en-US" sz="1200" dirty="0" smtClean="0">
                <a:solidFill>
                  <a:prstClr val="black"/>
                </a:solidFill>
              </a:rPr>
              <a:t>27                           21</a:t>
            </a:r>
          </a:p>
          <a:p>
            <a:r>
              <a:rPr lang="en-US" sz="1200" dirty="0" smtClean="0">
                <a:solidFill>
                  <a:prstClr val="black"/>
                </a:solidFill>
              </a:rPr>
              <a:t>      20		   22</a:t>
            </a:r>
          </a:p>
          <a:p>
            <a:r>
              <a:rPr lang="en-US" sz="1200" dirty="0" smtClean="0">
                <a:solidFill>
                  <a:prstClr val="black"/>
                </a:solidFill>
              </a:rPr>
              <a:t>      21                           15</a:t>
            </a:r>
          </a:p>
          <a:p>
            <a:r>
              <a:rPr lang="en-US" sz="1200" dirty="0" smtClean="0">
                <a:solidFill>
                  <a:prstClr val="black"/>
                </a:solidFill>
              </a:rPr>
              <a:t>      26                           12</a:t>
            </a:r>
          </a:p>
          <a:p>
            <a:r>
              <a:rPr lang="en-US" sz="1200" dirty="0" smtClean="0">
                <a:solidFill>
                  <a:prstClr val="black"/>
                </a:solidFill>
              </a:rPr>
              <a:t>      27                           21</a:t>
            </a:r>
          </a:p>
          <a:p>
            <a:r>
              <a:rPr lang="en-US" sz="1200" dirty="0" smtClean="0">
                <a:solidFill>
                  <a:prstClr val="black"/>
                </a:solidFill>
              </a:rPr>
              <a:t>      31                           16</a:t>
            </a:r>
          </a:p>
          <a:p>
            <a:r>
              <a:rPr lang="en-US" sz="1200" dirty="0" smtClean="0">
                <a:solidFill>
                  <a:prstClr val="black"/>
                </a:solidFill>
              </a:rPr>
              <a:t>      24                           19</a:t>
            </a:r>
          </a:p>
          <a:p>
            <a:r>
              <a:rPr lang="en-US" sz="1200" dirty="0" smtClean="0">
                <a:solidFill>
                  <a:prstClr val="black"/>
                </a:solidFill>
              </a:rPr>
              <a:t>      19                           15</a:t>
            </a:r>
          </a:p>
          <a:p>
            <a:r>
              <a:rPr lang="en-US" sz="1200" dirty="0" smtClean="0">
                <a:solidFill>
                  <a:prstClr val="black"/>
                </a:solidFill>
              </a:rPr>
              <a:t>      23                           24</a:t>
            </a:r>
          </a:p>
          <a:p>
            <a:r>
              <a:rPr lang="en-US" sz="1200" dirty="0" smtClean="0">
                <a:solidFill>
                  <a:prstClr val="black"/>
                </a:solidFill>
              </a:rPr>
              <a:t>      24                           19</a:t>
            </a:r>
          </a:p>
          <a:p>
            <a:r>
              <a:rPr lang="en-US" sz="1200" dirty="0" smtClean="0">
                <a:solidFill>
                  <a:prstClr val="black"/>
                </a:solidFill>
              </a:rPr>
              <a:t>      28                           23</a:t>
            </a:r>
          </a:p>
          <a:p>
            <a:r>
              <a:rPr lang="en-US" sz="1200" dirty="0" smtClean="0">
                <a:solidFill>
                  <a:prstClr val="black"/>
                </a:solidFill>
              </a:rPr>
              <a:t>      19		   13</a:t>
            </a:r>
          </a:p>
          <a:p>
            <a:r>
              <a:rPr lang="en-US" sz="1200" dirty="0" smtClean="0">
                <a:solidFill>
                  <a:prstClr val="black"/>
                </a:solidFill>
              </a:rPr>
              <a:t>      24                           22</a:t>
            </a:r>
          </a:p>
          <a:p>
            <a:r>
              <a:rPr lang="en-US" sz="1200" dirty="0" smtClean="0">
                <a:solidFill>
                  <a:prstClr val="black"/>
                </a:solidFill>
              </a:rPr>
              <a:t>      29                           20</a:t>
            </a:r>
          </a:p>
          <a:p>
            <a:r>
              <a:rPr lang="en-US" sz="1200" dirty="0" smtClean="0">
                <a:solidFill>
                  <a:prstClr val="black"/>
                </a:solidFill>
              </a:rPr>
              <a:t>      20                           24</a:t>
            </a:r>
          </a:p>
          <a:p>
            <a:r>
              <a:rPr lang="en-US" sz="1200" dirty="0" smtClean="0">
                <a:solidFill>
                  <a:prstClr val="black"/>
                </a:solidFill>
              </a:rPr>
              <a:t>      17  		   18</a:t>
            </a:r>
          </a:p>
          <a:p>
            <a:r>
              <a:rPr lang="en-US" sz="1200" dirty="0" smtClean="0">
                <a:solidFill>
                  <a:prstClr val="black"/>
                </a:solidFill>
              </a:rPr>
              <a:t>      31                           20</a:t>
            </a:r>
          </a:p>
          <a:p>
            <a:r>
              <a:rPr lang="en-US" sz="1200" dirty="0" smtClean="0">
                <a:solidFill>
                  <a:prstClr val="black"/>
                </a:solidFill>
              </a:rPr>
              <a:t>      20		   22</a:t>
            </a:r>
          </a:p>
          <a:p>
            <a:r>
              <a:rPr lang="en-US" sz="1200" dirty="0" smtClean="0">
                <a:solidFill>
                  <a:prstClr val="black"/>
                </a:solidFill>
              </a:rPr>
              <a:t>      25</a:t>
            </a:r>
          </a:p>
          <a:p>
            <a:r>
              <a:rPr lang="en-US" sz="1200" dirty="0" smtClean="0">
                <a:solidFill>
                  <a:prstClr val="black"/>
                </a:solidFill>
              </a:rPr>
              <a:t>      28</a:t>
            </a:r>
          </a:p>
          <a:p>
            <a:r>
              <a:rPr lang="en-US" sz="1200" dirty="0" smtClean="0">
                <a:solidFill>
                  <a:prstClr val="black"/>
                </a:solidFill>
              </a:rPr>
              <a:t>      21</a:t>
            </a:r>
          </a:p>
          <a:p>
            <a:r>
              <a:rPr lang="en-US" sz="1200" dirty="0" smtClean="0">
                <a:solidFill>
                  <a:prstClr val="black"/>
                </a:solidFill>
              </a:rPr>
              <a:t>      27</a:t>
            </a:r>
          </a:p>
          <a:p>
            <a:r>
              <a:rPr lang="en-US" sz="1200" dirty="0" smtClean="0">
                <a:solidFill>
                  <a:prstClr val="black"/>
                </a:solidFill>
              </a:rPr>
              <a:t>      21</a:t>
            </a:r>
          </a:p>
          <a:p>
            <a:r>
              <a:rPr lang="en-US" sz="1200" dirty="0" smtClean="0">
                <a:solidFill>
                  <a:prstClr val="black"/>
                </a:solidFill>
              </a:rPr>
              <a:t>      18</a:t>
            </a:r>
          </a:p>
          <a:p>
            <a:r>
              <a:rPr lang="en-US" sz="1200" dirty="0" smtClean="0">
                <a:solidFill>
                  <a:prstClr val="black"/>
                </a:solidFill>
              </a:rPr>
              <a:t>      20            </a:t>
            </a:r>
            <a:endParaRPr lang="en-US" sz="1200" dirty="0">
              <a:solidFill>
                <a:prstClr val="black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3810000" y="1447800"/>
            <a:ext cx="3810000" cy="2667000"/>
          </a:xfrm>
          <a:prstGeom prst="rect">
            <a:avLst/>
          </a:prstGeom>
          <a:noFill/>
          <a:ln w="571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8981861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457200" y="381000"/>
            <a:ext cx="8153400" cy="773243"/>
          </a:xfrm>
          <a:prstGeom prst="rect">
            <a:avLst/>
          </a:prstGeom>
        </p:spPr>
        <p:txBody>
          <a:bodyPr/>
          <a:lstStyle/>
          <a:p>
            <a:pPr lvl="0" algn="ctr">
              <a:spcBef>
                <a:spcPct val="0"/>
              </a:spcBef>
              <a:defRPr/>
            </a:pPr>
            <a:r>
              <a:rPr lang="en-US" sz="4000" b="1" u="sng" dirty="0" smtClean="0">
                <a:solidFill>
                  <a:srgbClr val="68007F">
                    <a:lumMod val="75000"/>
                  </a:srgbClr>
                </a:solidFill>
                <a:latin typeface="Cambria" pitchFamily="18" charset="0"/>
              </a:rPr>
              <a:t>Table of Contents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44774" y="1184223"/>
            <a:ext cx="8604354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3600" dirty="0" smtClean="0"/>
              <a:t>  </a:t>
            </a:r>
            <a:r>
              <a:rPr lang="en-US" sz="3200" dirty="0" smtClean="0"/>
              <a:t>Chapter 1:  Data Collection</a:t>
            </a:r>
          </a:p>
          <a:p>
            <a:pPr lvl="1"/>
            <a:r>
              <a:rPr lang="en-US" sz="3200" dirty="0"/>
              <a:t> </a:t>
            </a:r>
            <a:r>
              <a:rPr lang="en-US" sz="3200" dirty="0" smtClean="0"/>
              <a:t> 	</a:t>
            </a:r>
            <a:r>
              <a:rPr lang="en-US" sz="2400" dirty="0" smtClean="0"/>
              <a:t>Sampling, experiments,…</a:t>
            </a:r>
          </a:p>
          <a:p>
            <a:pPr>
              <a:buFont typeface="Arial" pitchFamily="34" charset="0"/>
              <a:buChar char="•"/>
            </a:pPr>
            <a:r>
              <a:rPr lang="en-US" sz="3200" dirty="0" smtClean="0"/>
              <a:t>  Chapter 2:  Data Description</a:t>
            </a:r>
          </a:p>
          <a:p>
            <a:r>
              <a:rPr lang="en-US" sz="3200" dirty="0"/>
              <a:t>	</a:t>
            </a:r>
            <a:r>
              <a:rPr lang="en-US" sz="2400" dirty="0" smtClean="0"/>
              <a:t>Mean, median, histogram,…</a:t>
            </a:r>
          </a:p>
          <a:p>
            <a:pPr>
              <a:buFont typeface="Arial" pitchFamily="34" charset="0"/>
              <a:buChar char="•"/>
            </a:pPr>
            <a:r>
              <a:rPr lang="en-US" sz="3200" dirty="0" smtClean="0"/>
              <a:t>  Chapter 3:  Confidence Intervals</a:t>
            </a:r>
          </a:p>
          <a:p>
            <a:r>
              <a:rPr lang="en-US" sz="3200" dirty="0"/>
              <a:t>	</a:t>
            </a:r>
            <a:r>
              <a:rPr lang="en-US" sz="2400" dirty="0" smtClean="0"/>
              <a:t>Understanding and interpreting CI, bootstrap CI</a:t>
            </a:r>
          </a:p>
          <a:p>
            <a:pPr>
              <a:buFont typeface="Arial" pitchFamily="34" charset="0"/>
              <a:buChar char="•"/>
            </a:pPr>
            <a:r>
              <a:rPr lang="en-US" sz="3200" dirty="0"/>
              <a:t> </a:t>
            </a:r>
            <a:r>
              <a:rPr lang="en-US" sz="3200" dirty="0" smtClean="0"/>
              <a:t> Chapter 4:  Hypothesis Tests</a:t>
            </a:r>
          </a:p>
          <a:p>
            <a:r>
              <a:rPr lang="en-US" sz="3200" dirty="0"/>
              <a:t>	</a:t>
            </a:r>
            <a:r>
              <a:rPr lang="en-US" sz="2400" dirty="0" smtClean="0"/>
              <a:t>Understanding and interpreting HT, randomization HT</a:t>
            </a:r>
          </a:p>
          <a:p>
            <a:pPr>
              <a:buFont typeface="Arial" pitchFamily="34" charset="0"/>
              <a:buChar char="•"/>
            </a:pPr>
            <a:r>
              <a:rPr lang="en-US" sz="3200" dirty="0"/>
              <a:t> </a:t>
            </a:r>
            <a:r>
              <a:rPr lang="en-US" sz="3200" dirty="0" smtClean="0"/>
              <a:t> Chapters 5 &amp; 6:  Normal and t-based formulas </a:t>
            </a:r>
          </a:p>
          <a:p>
            <a:r>
              <a:rPr lang="en-US" sz="3200" dirty="0"/>
              <a:t>	</a:t>
            </a:r>
            <a:r>
              <a:rPr lang="en-US" sz="2400" dirty="0" smtClean="0"/>
              <a:t>Short-cut formulas after full understanding  </a:t>
            </a:r>
            <a:endParaRPr lang="en-US" sz="24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3255980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457200" y="381000"/>
            <a:ext cx="8153400" cy="1219200"/>
          </a:xfrm>
          <a:prstGeom prst="rect">
            <a:avLst/>
          </a:prstGeom>
        </p:spPr>
        <p:txBody>
          <a:bodyPr/>
          <a:lstStyle/>
          <a:p>
            <a:pPr algn="ctr">
              <a:spcBef>
                <a:spcPct val="0"/>
              </a:spcBef>
              <a:defRPr/>
            </a:pPr>
            <a:r>
              <a:rPr lang="en-US" sz="4000" b="1" dirty="0" smtClean="0">
                <a:solidFill>
                  <a:srgbClr val="68007F">
                    <a:lumMod val="75000"/>
                  </a:srgbClr>
                </a:solidFill>
                <a:latin typeface="Cambria" pitchFamily="18" charset="0"/>
              </a:rPr>
              <a:t>Simulation Approach</a:t>
            </a:r>
            <a:endParaRPr lang="en-US" sz="3600" b="1" dirty="0">
              <a:solidFill>
                <a:srgbClr val="68007F">
                  <a:lumMod val="75000"/>
                </a:srgbClr>
              </a:solidFill>
              <a:latin typeface="Cambria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57200" y="914400"/>
            <a:ext cx="3581400" cy="53860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prstClr val="black"/>
                </a:solidFill>
              </a:rPr>
              <a:t>Number of Mosquitoes</a:t>
            </a:r>
          </a:p>
          <a:p>
            <a:endParaRPr lang="en-US" sz="600" dirty="0" smtClean="0">
              <a:solidFill>
                <a:prstClr val="black"/>
              </a:solidFill>
            </a:endParaRPr>
          </a:p>
          <a:p>
            <a:r>
              <a:rPr lang="en-US" dirty="0" smtClean="0">
                <a:solidFill>
                  <a:prstClr val="black"/>
                </a:solidFill>
              </a:rPr>
              <a:t>   </a:t>
            </a:r>
            <a:r>
              <a:rPr lang="en-US" u="sng" dirty="0" smtClean="0">
                <a:solidFill>
                  <a:prstClr val="black"/>
                </a:solidFill>
              </a:rPr>
              <a:t>Beer</a:t>
            </a:r>
            <a:r>
              <a:rPr lang="en-US" dirty="0" smtClean="0">
                <a:solidFill>
                  <a:prstClr val="black"/>
                </a:solidFill>
              </a:rPr>
              <a:t>		</a:t>
            </a:r>
            <a:r>
              <a:rPr lang="en-US" u="sng" dirty="0" smtClean="0">
                <a:solidFill>
                  <a:prstClr val="black"/>
                </a:solidFill>
              </a:rPr>
              <a:t>Water</a:t>
            </a:r>
          </a:p>
          <a:p>
            <a:r>
              <a:rPr lang="en-US" sz="1400" dirty="0" smtClean="0">
                <a:solidFill>
                  <a:prstClr val="black"/>
                </a:solidFill>
              </a:rPr>
              <a:t>      </a:t>
            </a:r>
            <a:r>
              <a:rPr lang="en-US" sz="1200" dirty="0" smtClean="0">
                <a:solidFill>
                  <a:prstClr val="black"/>
                </a:solidFill>
              </a:rPr>
              <a:t>27                           21</a:t>
            </a:r>
          </a:p>
          <a:p>
            <a:r>
              <a:rPr lang="en-US" sz="1200" dirty="0" smtClean="0">
                <a:solidFill>
                  <a:prstClr val="black"/>
                </a:solidFill>
              </a:rPr>
              <a:t>      20		   22</a:t>
            </a:r>
          </a:p>
          <a:p>
            <a:r>
              <a:rPr lang="en-US" sz="1200" dirty="0" smtClean="0">
                <a:solidFill>
                  <a:prstClr val="black"/>
                </a:solidFill>
              </a:rPr>
              <a:t>      21                           15</a:t>
            </a:r>
          </a:p>
          <a:p>
            <a:r>
              <a:rPr lang="en-US" sz="1200" dirty="0" smtClean="0">
                <a:solidFill>
                  <a:prstClr val="black"/>
                </a:solidFill>
              </a:rPr>
              <a:t>      26                           12</a:t>
            </a:r>
          </a:p>
          <a:p>
            <a:r>
              <a:rPr lang="en-US" sz="1200" dirty="0" smtClean="0">
                <a:solidFill>
                  <a:prstClr val="black"/>
                </a:solidFill>
              </a:rPr>
              <a:t>      27                           21</a:t>
            </a:r>
          </a:p>
          <a:p>
            <a:r>
              <a:rPr lang="en-US" sz="1200" dirty="0" smtClean="0">
                <a:solidFill>
                  <a:prstClr val="black"/>
                </a:solidFill>
              </a:rPr>
              <a:t>      31                           16</a:t>
            </a:r>
          </a:p>
          <a:p>
            <a:r>
              <a:rPr lang="en-US" sz="1200" dirty="0" smtClean="0">
                <a:solidFill>
                  <a:prstClr val="black"/>
                </a:solidFill>
              </a:rPr>
              <a:t>      24                           19</a:t>
            </a:r>
          </a:p>
          <a:p>
            <a:r>
              <a:rPr lang="en-US" sz="1200" dirty="0" smtClean="0">
                <a:solidFill>
                  <a:prstClr val="black"/>
                </a:solidFill>
              </a:rPr>
              <a:t>      19                           15</a:t>
            </a:r>
          </a:p>
          <a:p>
            <a:r>
              <a:rPr lang="en-US" sz="1200" dirty="0" smtClean="0">
                <a:solidFill>
                  <a:prstClr val="black"/>
                </a:solidFill>
              </a:rPr>
              <a:t>      23                           24</a:t>
            </a:r>
          </a:p>
          <a:p>
            <a:r>
              <a:rPr lang="en-US" sz="1200" dirty="0" smtClean="0">
                <a:solidFill>
                  <a:prstClr val="black"/>
                </a:solidFill>
              </a:rPr>
              <a:t>      24                           19</a:t>
            </a:r>
          </a:p>
          <a:p>
            <a:r>
              <a:rPr lang="en-US" sz="1200" dirty="0" smtClean="0">
                <a:solidFill>
                  <a:prstClr val="black"/>
                </a:solidFill>
              </a:rPr>
              <a:t>      28                           23</a:t>
            </a:r>
          </a:p>
          <a:p>
            <a:r>
              <a:rPr lang="en-US" sz="1200" dirty="0" smtClean="0">
                <a:solidFill>
                  <a:prstClr val="black"/>
                </a:solidFill>
              </a:rPr>
              <a:t>      19		   13</a:t>
            </a:r>
          </a:p>
          <a:p>
            <a:r>
              <a:rPr lang="en-US" sz="1200" dirty="0" smtClean="0">
                <a:solidFill>
                  <a:prstClr val="black"/>
                </a:solidFill>
              </a:rPr>
              <a:t>      24                           22</a:t>
            </a:r>
          </a:p>
          <a:p>
            <a:r>
              <a:rPr lang="en-US" sz="1200" dirty="0" smtClean="0">
                <a:solidFill>
                  <a:prstClr val="black"/>
                </a:solidFill>
              </a:rPr>
              <a:t>      29                           20</a:t>
            </a:r>
          </a:p>
          <a:p>
            <a:r>
              <a:rPr lang="en-US" sz="1200" dirty="0" smtClean="0">
                <a:solidFill>
                  <a:prstClr val="black"/>
                </a:solidFill>
              </a:rPr>
              <a:t>      20                           24</a:t>
            </a:r>
          </a:p>
          <a:p>
            <a:r>
              <a:rPr lang="en-US" sz="1200" dirty="0" smtClean="0">
                <a:solidFill>
                  <a:prstClr val="black"/>
                </a:solidFill>
              </a:rPr>
              <a:t>      17  		   18</a:t>
            </a:r>
          </a:p>
          <a:p>
            <a:r>
              <a:rPr lang="en-US" sz="1200" dirty="0" smtClean="0">
                <a:solidFill>
                  <a:prstClr val="black"/>
                </a:solidFill>
              </a:rPr>
              <a:t>      31                           20</a:t>
            </a:r>
          </a:p>
          <a:p>
            <a:r>
              <a:rPr lang="en-US" sz="1200" dirty="0" smtClean="0">
                <a:solidFill>
                  <a:prstClr val="black"/>
                </a:solidFill>
              </a:rPr>
              <a:t>      20		   22</a:t>
            </a:r>
          </a:p>
          <a:p>
            <a:r>
              <a:rPr lang="en-US" sz="1200" dirty="0" smtClean="0">
                <a:solidFill>
                  <a:prstClr val="black"/>
                </a:solidFill>
              </a:rPr>
              <a:t>      25</a:t>
            </a:r>
          </a:p>
          <a:p>
            <a:r>
              <a:rPr lang="en-US" sz="1200" dirty="0" smtClean="0">
                <a:solidFill>
                  <a:prstClr val="black"/>
                </a:solidFill>
              </a:rPr>
              <a:t>      28</a:t>
            </a:r>
          </a:p>
          <a:p>
            <a:r>
              <a:rPr lang="en-US" sz="1200" dirty="0" smtClean="0">
                <a:solidFill>
                  <a:prstClr val="black"/>
                </a:solidFill>
              </a:rPr>
              <a:t>      21</a:t>
            </a:r>
          </a:p>
          <a:p>
            <a:r>
              <a:rPr lang="en-US" sz="1200" dirty="0" smtClean="0">
                <a:solidFill>
                  <a:prstClr val="black"/>
                </a:solidFill>
              </a:rPr>
              <a:t>      27</a:t>
            </a:r>
          </a:p>
          <a:p>
            <a:r>
              <a:rPr lang="en-US" sz="1200" dirty="0" smtClean="0">
                <a:solidFill>
                  <a:prstClr val="black"/>
                </a:solidFill>
              </a:rPr>
              <a:t>      21</a:t>
            </a:r>
          </a:p>
          <a:p>
            <a:r>
              <a:rPr lang="en-US" sz="1200" dirty="0" smtClean="0">
                <a:solidFill>
                  <a:prstClr val="black"/>
                </a:solidFill>
              </a:rPr>
              <a:t>      18</a:t>
            </a:r>
          </a:p>
          <a:p>
            <a:r>
              <a:rPr lang="en-US" sz="1200" dirty="0" smtClean="0">
                <a:solidFill>
                  <a:prstClr val="black"/>
                </a:solidFill>
              </a:rPr>
              <a:t>      20            </a:t>
            </a:r>
            <a:endParaRPr lang="en-US" sz="1200" dirty="0">
              <a:solidFill>
                <a:prstClr val="black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267200" y="1143000"/>
            <a:ext cx="403860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i="1" dirty="0" smtClean="0">
                <a:solidFill>
                  <a:prstClr val="black"/>
                </a:solidFill>
                <a:latin typeface="Cambria" pitchFamily="18" charset="0"/>
              </a:rPr>
              <a:t>Find out how extreme these results would be, if there were no difference between beer and water.</a:t>
            </a:r>
          </a:p>
          <a:p>
            <a:endParaRPr lang="en-US" sz="1200" i="1" dirty="0" smtClean="0">
              <a:solidFill>
                <a:prstClr val="black"/>
              </a:solidFill>
              <a:latin typeface="Cambria" pitchFamily="18" charset="0"/>
            </a:endParaRPr>
          </a:p>
          <a:p>
            <a:r>
              <a:rPr lang="en-US" sz="3000" i="1" dirty="0" smtClean="0">
                <a:solidFill>
                  <a:prstClr val="black"/>
                </a:solidFill>
                <a:latin typeface="Cambria" pitchFamily="18" charset="0"/>
              </a:rPr>
              <a:t>What kinds of results would we see, just by random chance?</a:t>
            </a:r>
            <a:endParaRPr lang="en-US" sz="3000" i="1" dirty="0">
              <a:solidFill>
                <a:prstClr val="black"/>
              </a:solidFill>
              <a:latin typeface="Cambria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57200" y="938510"/>
            <a:ext cx="3581400" cy="53860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prstClr val="black"/>
                </a:solidFill>
              </a:rPr>
              <a:t>Number of Mosquitoes</a:t>
            </a:r>
          </a:p>
          <a:p>
            <a:endParaRPr lang="en-US" sz="600" dirty="0" smtClean="0">
              <a:solidFill>
                <a:prstClr val="black"/>
              </a:solidFill>
            </a:endParaRPr>
          </a:p>
          <a:p>
            <a:r>
              <a:rPr lang="en-US" dirty="0" smtClean="0">
                <a:solidFill>
                  <a:prstClr val="black"/>
                </a:solidFill>
              </a:rPr>
              <a:t>          </a:t>
            </a:r>
            <a:r>
              <a:rPr lang="en-US" u="sng" dirty="0" smtClean="0">
                <a:solidFill>
                  <a:prstClr val="black"/>
                </a:solidFill>
              </a:rPr>
              <a:t>Beverage</a:t>
            </a:r>
          </a:p>
          <a:p>
            <a:r>
              <a:rPr lang="en-US" sz="1400" dirty="0" smtClean="0">
                <a:solidFill>
                  <a:prstClr val="black"/>
                </a:solidFill>
              </a:rPr>
              <a:t>                  </a:t>
            </a:r>
            <a:r>
              <a:rPr lang="en-US" sz="1200" dirty="0" smtClean="0">
                <a:solidFill>
                  <a:prstClr val="black"/>
                </a:solidFill>
              </a:rPr>
              <a:t>27  21</a:t>
            </a:r>
          </a:p>
          <a:p>
            <a:r>
              <a:rPr lang="en-US" sz="1200" dirty="0" smtClean="0">
                <a:solidFill>
                  <a:prstClr val="black"/>
                </a:solidFill>
              </a:rPr>
              <a:t>                     20  22</a:t>
            </a:r>
          </a:p>
          <a:p>
            <a:r>
              <a:rPr lang="en-US" sz="1200" dirty="0" smtClean="0">
                <a:solidFill>
                  <a:prstClr val="black"/>
                </a:solidFill>
              </a:rPr>
              <a:t>                     21  15</a:t>
            </a:r>
          </a:p>
          <a:p>
            <a:r>
              <a:rPr lang="en-US" sz="1200" dirty="0" smtClean="0">
                <a:solidFill>
                  <a:prstClr val="black"/>
                </a:solidFill>
              </a:rPr>
              <a:t>                     26  12</a:t>
            </a:r>
          </a:p>
          <a:p>
            <a:r>
              <a:rPr lang="en-US" sz="1200" dirty="0" smtClean="0">
                <a:solidFill>
                  <a:prstClr val="black"/>
                </a:solidFill>
              </a:rPr>
              <a:t>                     27  21</a:t>
            </a:r>
          </a:p>
          <a:p>
            <a:r>
              <a:rPr lang="en-US" sz="1200" dirty="0" smtClean="0">
                <a:solidFill>
                  <a:prstClr val="black"/>
                </a:solidFill>
              </a:rPr>
              <a:t>                     31  16</a:t>
            </a:r>
          </a:p>
          <a:p>
            <a:r>
              <a:rPr lang="en-US" sz="1200" dirty="0" smtClean="0">
                <a:solidFill>
                  <a:prstClr val="black"/>
                </a:solidFill>
              </a:rPr>
              <a:t>                     24  19</a:t>
            </a:r>
          </a:p>
          <a:p>
            <a:r>
              <a:rPr lang="en-US" sz="1200" dirty="0" smtClean="0">
                <a:solidFill>
                  <a:prstClr val="black"/>
                </a:solidFill>
              </a:rPr>
              <a:t>                     19  15</a:t>
            </a:r>
          </a:p>
          <a:p>
            <a:r>
              <a:rPr lang="en-US" sz="1200" dirty="0" smtClean="0">
                <a:solidFill>
                  <a:prstClr val="black"/>
                </a:solidFill>
              </a:rPr>
              <a:t>                     23  24</a:t>
            </a:r>
          </a:p>
          <a:p>
            <a:r>
              <a:rPr lang="en-US" sz="1200" dirty="0" smtClean="0">
                <a:solidFill>
                  <a:prstClr val="black"/>
                </a:solidFill>
              </a:rPr>
              <a:t>                     24  19</a:t>
            </a:r>
          </a:p>
          <a:p>
            <a:r>
              <a:rPr lang="en-US" sz="1200" dirty="0" smtClean="0">
                <a:solidFill>
                  <a:prstClr val="black"/>
                </a:solidFill>
              </a:rPr>
              <a:t>                     28  23</a:t>
            </a:r>
          </a:p>
          <a:p>
            <a:r>
              <a:rPr lang="en-US" sz="1200" dirty="0" smtClean="0">
                <a:solidFill>
                  <a:prstClr val="black"/>
                </a:solidFill>
              </a:rPr>
              <a:t>      	    19  13</a:t>
            </a:r>
          </a:p>
          <a:p>
            <a:r>
              <a:rPr lang="en-US" sz="1200" dirty="0" smtClean="0">
                <a:solidFill>
                  <a:prstClr val="black"/>
                </a:solidFill>
              </a:rPr>
              <a:t>                     24  22</a:t>
            </a:r>
          </a:p>
          <a:p>
            <a:r>
              <a:rPr lang="en-US" sz="1200" dirty="0" smtClean="0">
                <a:solidFill>
                  <a:prstClr val="black"/>
                </a:solidFill>
              </a:rPr>
              <a:t>                     29  20</a:t>
            </a:r>
          </a:p>
          <a:p>
            <a:r>
              <a:rPr lang="en-US" sz="1200" dirty="0" smtClean="0">
                <a:solidFill>
                  <a:prstClr val="black"/>
                </a:solidFill>
              </a:rPr>
              <a:t>                     20  24</a:t>
            </a:r>
          </a:p>
          <a:p>
            <a:r>
              <a:rPr lang="en-US" sz="1200" dirty="0" smtClean="0">
                <a:solidFill>
                  <a:prstClr val="black"/>
                </a:solidFill>
              </a:rPr>
              <a:t>                     17  18</a:t>
            </a:r>
          </a:p>
          <a:p>
            <a:r>
              <a:rPr lang="en-US" sz="1200" dirty="0" smtClean="0">
                <a:solidFill>
                  <a:prstClr val="black"/>
                </a:solidFill>
              </a:rPr>
              <a:t>                     31  20</a:t>
            </a:r>
          </a:p>
          <a:p>
            <a:r>
              <a:rPr lang="en-US" sz="1200" dirty="0" smtClean="0">
                <a:solidFill>
                  <a:prstClr val="black"/>
                </a:solidFill>
              </a:rPr>
              <a:t>                     20  22</a:t>
            </a:r>
          </a:p>
          <a:p>
            <a:r>
              <a:rPr lang="en-US" sz="1200" dirty="0" smtClean="0">
                <a:solidFill>
                  <a:prstClr val="black"/>
                </a:solidFill>
              </a:rPr>
              <a:t>                     25</a:t>
            </a:r>
          </a:p>
          <a:p>
            <a:r>
              <a:rPr lang="en-US" sz="1200" dirty="0" smtClean="0">
                <a:solidFill>
                  <a:prstClr val="black"/>
                </a:solidFill>
              </a:rPr>
              <a:t>                     28</a:t>
            </a:r>
          </a:p>
          <a:p>
            <a:r>
              <a:rPr lang="en-US" sz="1200" dirty="0" smtClean="0">
                <a:solidFill>
                  <a:prstClr val="black"/>
                </a:solidFill>
              </a:rPr>
              <a:t>                     21</a:t>
            </a:r>
          </a:p>
          <a:p>
            <a:r>
              <a:rPr lang="en-US" sz="1200" dirty="0" smtClean="0">
                <a:solidFill>
                  <a:prstClr val="black"/>
                </a:solidFill>
              </a:rPr>
              <a:t>                     27</a:t>
            </a:r>
          </a:p>
          <a:p>
            <a:r>
              <a:rPr lang="en-US" sz="1200" dirty="0" smtClean="0">
                <a:solidFill>
                  <a:prstClr val="black"/>
                </a:solidFill>
              </a:rPr>
              <a:t>                     21</a:t>
            </a:r>
          </a:p>
          <a:p>
            <a:r>
              <a:rPr lang="en-US" sz="1200" dirty="0" smtClean="0">
                <a:solidFill>
                  <a:prstClr val="black"/>
                </a:solidFill>
              </a:rPr>
              <a:t>                     18</a:t>
            </a:r>
          </a:p>
          <a:p>
            <a:r>
              <a:rPr lang="en-US" sz="1200" dirty="0" smtClean="0">
                <a:solidFill>
                  <a:prstClr val="black"/>
                </a:solidFill>
              </a:rPr>
              <a:t>                     20            </a:t>
            </a:r>
            <a:endParaRPr lang="en-US" sz="1200" dirty="0">
              <a:solidFill>
                <a:prstClr val="black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9126139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3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5" grpId="0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457200" y="381000"/>
            <a:ext cx="8153400" cy="1219200"/>
          </a:xfrm>
          <a:prstGeom prst="rect">
            <a:avLst/>
          </a:prstGeom>
        </p:spPr>
        <p:txBody>
          <a:bodyPr/>
          <a:lstStyle/>
          <a:p>
            <a:pPr algn="ctr">
              <a:spcBef>
                <a:spcPct val="0"/>
              </a:spcBef>
              <a:defRPr/>
            </a:pPr>
            <a:r>
              <a:rPr lang="en-US" sz="4000" b="1" dirty="0" smtClean="0">
                <a:solidFill>
                  <a:srgbClr val="68007F">
                    <a:lumMod val="75000"/>
                  </a:srgbClr>
                </a:solidFill>
                <a:latin typeface="Cambria" pitchFamily="18" charset="0"/>
              </a:rPr>
              <a:t>Simulation Approach</a:t>
            </a:r>
            <a:endParaRPr lang="en-US" sz="3600" b="1" dirty="0">
              <a:solidFill>
                <a:srgbClr val="68007F">
                  <a:lumMod val="75000"/>
                </a:srgbClr>
              </a:solidFill>
              <a:latin typeface="Cambria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838200" y="990600"/>
            <a:ext cx="41148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 smtClean="0">
              <a:solidFill>
                <a:prstClr val="black"/>
              </a:solidFill>
            </a:endParaRPr>
          </a:p>
          <a:p>
            <a:endParaRPr lang="en-US" sz="600" dirty="0" smtClean="0">
              <a:solidFill>
                <a:prstClr val="black"/>
              </a:solidFill>
            </a:endParaRPr>
          </a:p>
          <a:p>
            <a:r>
              <a:rPr lang="en-US" u="sng" dirty="0" smtClean="0">
                <a:solidFill>
                  <a:prstClr val="black"/>
                </a:solidFill>
              </a:rPr>
              <a:t>Beer</a:t>
            </a:r>
            <a:r>
              <a:rPr lang="en-US" dirty="0" smtClean="0">
                <a:solidFill>
                  <a:prstClr val="black"/>
                </a:solidFill>
              </a:rPr>
              <a:t>		        </a:t>
            </a:r>
            <a:r>
              <a:rPr lang="en-US" u="sng" dirty="0" smtClean="0">
                <a:solidFill>
                  <a:prstClr val="black"/>
                </a:solidFill>
              </a:rPr>
              <a:t>Water</a:t>
            </a:r>
          </a:p>
          <a:p>
            <a:r>
              <a:rPr lang="en-US" sz="1400" dirty="0" smtClean="0">
                <a:solidFill>
                  <a:prstClr val="black"/>
                </a:solidFill>
              </a:rPr>
              <a:t>     </a:t>
            </a:r>
            <a:r>
              <a:rPr lang="en-US" sz="1200" dirty="0" smtClean="0">
                <a:solidFill>
                  <a:prstClr val="black"/>
                </a:solidFill>
              </a:rPr>
              <a:t>            </a:t>
            </a:r>
            <a:endParaRPr lang="en-US" sz="1200" dirty="0">
              <a:solidFill>
                <a:prstClr val="black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267200" y="1143000"/>
            <a:ext cx="403860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i="1" dirty="0" smtClean="0">
                <a:solidFill>
                  <a:prstClr val="black"/>
                </a:solidFill>
                <a:latin typeface="Cambria" pitchFamily="18" charset="0"/>
              </a:rPr>
              <a:t>Find out how extreme these results would be, if there were no difference between beer and water.</a:t>
            </a:r>
          </a:p>
          <a:p>
            <a:endParaRPr lang="en-US" sz="1200" i="1" dirty="0" smtClean="0">
              <a:solidFill>
                <a:prstClr val="black"/>
              </a:solidFill>
              <a:latin typeface="Cambria" pitchFamily="18" charset="0"/>
            </a:endParaRPr>
          </a:p>
          <a:p>
            <a:r>
              <a:rPr lang="en-US" sz="3000" i="1" dirty="0" smtClean="0">
                <a:solidFill>
                  <a:prstClr val="black"/>
                </a:solidFill>
                <a:latin typeface="Cambria" pitchFamily="18" charset="0"/>
              </a:rPr>
              <a:t>What kinds of results would we see, just by random chance?</a:t>
            </a:r>
            <a:endParaRPr lang="en-US" sz="3000" i="1" dirty="0">
              <a:solidFill>
                <a:prstClr val="black"/>
              </a:solidFill>
              <a:latin typeface="Cambria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914400" y="1014710"/>
            <a:ext cx="3581400" cy="53860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prstClr val="black"/>
                </a:solidFill>
              </a:rPr>
              <a:t>Number of Mosquitoes</a:t>
            </a:r>
          </a:p>
          <a:p>
            <a:endParaRPr lang="en-US" sz="600" dirty="0" smtClean="0">
              <a:solidFill>
                <a:prstClr val="black"/>
              </a:solidFill>
            </a:endParaRPr>
          </a:p>
          <a:p>
            <a:r>
              <a:rPr lang="en-US" dirty="0" smtClean="0">
                <a:solidFill>
                  <a:prstClr val="black"/>
                </a:solidFill>
              </a:rPr>
              <a:t>          </a:t>
            </a:r>
            <a:r>
              <a:rPr lang="en-US" u="sng" dirty="0" smtClean="0">
                <a:solidFill>
                  <a:prstClr val="black"/>
                </a:solidFill>
              </a:rPr>
              <a:t>Beverage </a:t>
            </a:r>
          </a:p>
          <a:p>
            <a:r>
              <a:rPr lang="en-US" sz="1400" dirty="0" smtClean="0">
                <a:solidFill>
                  <a:prstClr val="black"/>
                </a:solidFill>
              </a:rPr>
              <a:t>                  </a:t>
            </a:r>
            <a:endParaRPr lang="en-US" sz="1200" dirty="0" smtClean="0">
              <a:solidFill>
                <a:prstClr val="black"/>
              </a:solidFill>
            </a:endParaRPr>
          </a:p>
          <a:p>
            <a:r>
              <a:rPr lang="en-US" sz="1200" dirty="0" smtClean="0">
                <a:solidFill>
                  <a:prstClr val="black"/>
                </a:solidFill>
              </a:rPr>
              <a:t>                     20  22</a:t>
            </a:r>
          </a:p>
          <a:p>
            <a:r>
              <a:rPr lang="en-US" sz="1200" dirty="0" smtClean="0">
                <a:solidFill>
                  <a:prstClr val="black"/>
                </a:solidFill>
              </a:rPr>
              <a:t>                     21  15</a:t>
            </a:r>
          </a:p>
          <a:p>
            <a:r>
              <a:rPr lang="en-US" sz="1200" dirty="0" smtClean="0">
                <a:solidFill>
                  <a:prstClr val="black"/>
                </a:solidFill>
              </a:rPr>
              <a:t>                     26  12</a:t>
            </a:r>
          </a:p>
          <a:p>
            <a:r>
              <a:rPr lang="en-US" sz="1200" dirty="0" smtClean="0">
                <a:solidFill>
                  <a:prstClr val="black"/>
                </a:solidFill>
              </a:rPr>
              <a:t>                     27  21</a:t>
            </a:r>
          </a:p>
          <a:p>
            <a:r>
              <a:rPr lang="en-US" sz="1200" dirty="0" smtClean="0">
                <a:solidFill>
                  <a:prstClr val="black"/>
                </a:solidFill>
              </a:rPr>
              <a:t>                     31  16</a:t>
            </a:r>
          </a:p>
          <a:p>
            <a:r>
              <a:rPr lang="en-US" sz="1200" dirty="0" smtClean="0">
                <a:solidFill>
                  <a:prstClr val="black"/>
                </a:solidFill>
              </a:rPr>
              <a:t>                     24  19</a:t>
            </a:r>
          </a:p>
          <a:p>
            <a:r>
              <a:rPr lang="en-US" sz="1200" dirty="0" smtClean="0">
                <a:solidFill>
                  <a:prstClr val="black"/>
                </a:solidFill>
              </a:rPr>
              <a:t>                     19  15</a:t>
            </a:r>
          </a:p>
          <a:p>
            <a:r>
              <a:rPr lang="en-US" sz="1200" dirty="0" smtClean="0">
                <a:solidFill>
                  <a:prstClr val="black"/>
                </a:solidFill>
              </a:rPr>
              <a:t>                     23  24</a:t>
            </a:r>
          </a:p>
          <a:p>
            <a:r>
              <a:rPr lang="en-US" sz="1200" dirty="0" smtClean="0">
                <a:solidFill>
                  <a:prstClr val="black"/>
                </a:solidFill>
              </a:rPr>
              <a:t>                     24  19</a:t>
            </a:r>
          </a:p>
          <a:p>
            <a:r>
              <a:rPr lang="en-US" sz="1200" dirty="0" smtClean="0">
                <a:solidFill>
                  <a:prstClr val="black"/>
                </a:solidFill>
              </a:rPr>
              <a:t>                     28  23</a:t>
            </a:r>
          </a:p>
          <a:p>
            <a:r>
              <a:rPr lang="en-US" sz="1200" dirty="0" smtClean="0">
                <a:solidFill>
                  <a:prstClr val="black"/>
                </a:solidFill>
              </a:rPr>
              <a:t>      	    19  13</a:t>
            </a:r>
          </a:p>
          <a:p>
            <a:r>
              <a:rPr lang="en-US" sz="1200" dirty="0" smtClean="0">
                <a:solidFill>
                  <a:prstClr val="black"/>
                </a:solidFill>
              </a:rPr>
              <a:t>                     24  22</a:t>
            </a:r>
          </a:p>
          <a:p>
            <a:r>
              <a:rPr lang="en-US" sz="1200" dirty="0" smtClean="0">
                <a:solidFill>
                  <a:prstClr val="black"/>
                </a:solidFill>
              </a:rPr>
              <a:t>                     29  20</a:t>
            </a:r>
          </a:p>
          <a:p>
            <a:r>
              <a:rPr lang="en-US" sz="1200" dirty="0" smtClean="0">
                <a:solidFill>
                  <a:prstClr val="black"/>
                </a:solidFill>
              </a:rPr>
              <a:t>                     20  24</a:t>
            </a:r>
          </a:p>
          <a:p>
            <a:r>
              <a:rPr lang="en-US" sz="1200" dirty="0" smtClean="0">
                <a:solidFill>
                  <a:prstClr val="black"/>
                </a:solidFill>
              </a:rPr>
              <a:t>                     17  18</a:t>
            </a:r>
          </a:p>
          <a:p>
            <a:r>
              <a:rPr lang="en-US" sz="1200" dirty="0" smtClean="0">
                <a:solidFill>
                  <a:prstClr val="black"/>
                </a:solidFill>
              </a:rPr>
              <a:t>                     31  20</a:t>
            </a:r>
          </a:p>
          <a:p>
            <a:r>
              <a:rPr lang="en-US" sz="1200" dirty="0" smtClean="0">
                <a:solidFill>
                  <a:prstClr val="black"/>
                </a:solidFill>
              </a:rPr>
              <a:t>                     20  22</a:t>
            </a:r>
          </a:p>
          <a:p>
            <a:r>
              <a:rPr lang="en-US" sz="1200" dirty="0" smtClean="0">
                <a:solidFill>
                  <a:prstClr val="black"/>
                </a:solidFill>
              </a:rPr>
              <a:t>                     25</a:t>
            </a:r>
          </a:p>
          <a:p>
            <a:r>
              <a:rPr lang="en-US" sz="1200" dirty="0" smtClean="0">
                <a:solidFill>
                  <a:prstClr val="black"/>
                </a:solidFill>
              </a:rPr>
              <a:t>                     28</a:t>
            </a:r>
          </a:p>
          <a:p>
            <a:r>
              <a:rPr lang="en-US" sz="1200" dirty="0" smtClean="0">
                <a:solidFill>
                  <a:prstClr val="black"/>
                </a:solidFill>
              </a:rPr>
              <a:t>                     21</a:t>
            </a:r>
          </a:p>
          <a:p>
            <a:r>
              <a:rPr lang="en-US" sz="1200" dirty="0" smtClean="0">
                <a:solidFill>
                  <a:prstClr val="black"/>
                </a:solidFill>
              </a:rPr>
              <a:t>                     27</a:t>
            </a:r>
          </a:p>
          <a:p>
            <a:r>
              <a:rPr lang="en-US" sz="1200" dirty="0" smtClean="0">
                <a:solidFill>
                  <a:prstClr val="black"/>
                </a:solidFill>
              </a:rPr>
              <a:t>                     21</a:t>
            </a:r>
          </a:p>
          <a:p>
            <a:r>
              <a:rPr lang="en-US" sz="1200" dirty="0" smtClean="0">
                <a:solidFill>
                  <a:prstClr val="black"/>
                </a:solidFill>
              </a:rPr>
              <a:t>                     18</a:t>
            </a:r>
          </a:p>
          <a:p>
            <a:r>
              <a:rPr lang="en-US" sz="1200" dirty="0" smtClean="0">
                <a:solidFill>
                  <a:prstClr val="black"/>
                </a:solidFill>
              </a:rPr>
              <a:t>                     20            </a:t>
            </a:r>
            <a:endParaRPr lang="en-US" sz="1200" dirty="0">
              <a:solidFill>
                <a:prstClr val="black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752600" y="1371600"/>
            <a:ext cx="1219200" cy="3048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133600" y="1600200"/>
            <a:ext cx="228600" cy="3048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057400" y="1676400"/>
            <a:ext cx="4572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solidFill>
                  <a:prstClr val="black"/>
                </a:solidFill>
              </a:rPr>
              <a:t>27</a:t>
            </a:r>
            <a:endParaRPr lang="en-US" sz="1200" dirty="0">
              <a:solidFill>
                <a:prstClr val="black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362200" y="1676400"/>
            <a:ext cx="381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solidFill>
                  <a:prstClr val="black"/>
                </a:solidFill>
              </a:rPr>
              <a:t>21</a:t>
            </a:r>
            <a:endParaRPr lang="en-US" sz="1200" dirty="0">
              <a:solidFill>
                <a:prstClr val="black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990600" y="1905000"/>
            <a:ext cx="457200" cy="43396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solidFill>
                  <a:prstClr val="black"/>
                </a:solidFill>
              </a:rPr>
              <a:t>21</a:t>
            </a:r>
          </a:p>
          <a:p>
            <a:r>
              <a:rPr lang="en-US" sz="1200" dirty="0" smtClean="0">
                <a:solidFill>
                  <a:prstClr val="black"/>
                </a:solidFill>
              </a:rPr>
              <a:t>27</a:t>
            </a:r>
          </a:p>
          <a:p>
            <a:r>
              <a:rPr lang="en-US" sz="1200" dirty="0" smtClean="0">
                <a:solidFill>
                  <a:prstClr val="black"/>
                </a:solidFill>
              </a:rPr>
              <a:t>24</a:t>
            </a:r>
          </a:p>
          <a:p>
            <a:r>
              <a:rPr lang="en-US" sz="1200" dirty="0" smtClean="0">
                <a:solidFill>
                  <a:prstClr val="black"/>
                </a:solidFill>
              </a:rPr>
              <a:t>19</a:t>
            </a:r>
          </a:p>
          <a:p>
            <a:r>
              <a:rPr lang="en-US" sz="1200" dirty="0" smtClean="0">
                <a:solidFill>
                  <a:prstClr val="black"/>
                </a:solidFill>
              </a:rPr>
              <a:t>23</a:t>
            </a:r>
          </a:p>
          <a:p>
            <a:r>
              <a:rPr lang="en-US" sz="1200" dirty="0" smtClean="0">
                <a:solidFill>
                  <a:prstClr val="black"/>
                </a:solidFill>
              </a:rPr>
              <a:t>24</a:t>
            </a:r>
          </a:p>
          <a:p>
            <a:r>
              <a:rPr lang="en-US" sz="1200" dirty="0" smtClean="0">
                <a:solidFill>
                  <a:prstClr val="black"/>
                </a:solidFill>
              </a:rPr>
              <a:t>31</a:t>
            </a:r>
          </a:p>
          <a:p>
            <a:r>
              <a:rPr lang="en-US" sz="1200" dirty="0" smtClean="0">
                <a:solidFill>
                  <a:prstClr val="black"/>
                </a:solidFill>
              </a:rPr>
              <a:t>13</a:t>
            </a:r>
          </a:p>
          <a:p>
            <a:r>
              <a:rPr lang="en-US" sz="1200" dirty="0" smtClean="0">
                <a:solidFill>
                  <a:prstClr val="black"/>
                </a:solidFill>
              </a:rPr>
              <a:t>18</a:t>
            </a:r>
          </a:p>
          <a:p>
            <a:r>
              <a:rPr lang="en-US" sz="1200" dirty="0" smtClean="0">
                <a:solidFill>
                  <a:prstClr val="black"/>
                </a:solidFill>
              </a:rPr>
              <a:t>24</a:t>
            </a:r>
          </a:p>
          <a:p>
            <a:r>
              <a:rPr lang="en-US" sz="1200" dirty="0" smtClean="0">
                <a:solidFill>
                  <a:prstClr val="black"/>
                </a:solidFill>
              </a:rPr>
              <a:t>25</a:t>
            </a:r>
          </a:p>
          <a:p>
            <a:r>
              <a:rPr lang="en-US" sz="1200" dirty="0" smtClean="0">
                <a:solidFill>
                  <a:prstClr val="black"/>
                </a:solidFill>
              </a:rPr>
              <a:t>21</a:t>
            </a:r>
          </a:p>
          <a:p>
            <a:r>
              <a:rPr lang="en-US" sz="1200" dirty="0" smtClean="0">
                <a:solidFill>
                  <a:prstClr val="black"/>
                </a:solidFill>
              </a:rPr>
              <a:t>18</a:t>
            </a:r>
          </a:p>
          <a:p>
            <a:r>
              <a:rPr lang="en-US" sz="1200" dirty="0" smtClean="0">
                <a:solidFill>
                  <a:prstClr val="black"/>
                </a:solidFill>
              </a:rPr>
              <a:t>12</a:t>
            </a:r>
          </a:p>
          <a:p>
            <a:r>
              <a:rPr lang="en-US" sz="1200" dirty="0" smtClean="0">
                <a:solidFill>
                  <a:prstClr val="black"/>
                </a:solidFill>
              </a:rPr>
              <a:t>19</a:t>
            </a:r>
          </a:p>
          <a:p>
            <a:r>
              <a:rPr lang="en-US" sz="1200" dirty="0" smtClean="0">
                <a:solidFill>
                  <a:prstClr val="black"/>
                </a:solidFill>
              </a:rPr>
              <a:t>18</a:t>
            </a:r>
          </a:p>
          <a:p>
            <a:r>
              <a:rPr lang="en-US" sz="1200" dirty="0" smtClean="0">
                <a:solidFill>
                  <a:prstClr val="black"/>
                </a:solidFill>
              </a:rPr>
              <a:t>28</a:t>
            </a:r>
          </a:p>
          <a:p>
            <a:r>
              <a:rPr lang="en-US" sz="1200" dirty="0" smtClean="0">
                <a:solidFill>
                  <a:prstClr val="black"/>
                </a:solidFill>
              </a:rPr>
              <a:t>22</a:t>
            </a:r>
          </a:p>
          <a:p>
            <a:r>
              <a:rPr lang="en-US" sz="1200" dirty="0" smtClean="0">
                <a:solidFill>
                  <a:prstClr val="black"/>
                </a:solidFill>
              </a:rPr>
              <a:t>19</a:t>
            </a:r>
          </a:p>
          <a:p>
            <a:r>
              <a:rPr lang="en-US" sz="1200" dirty="0" smtClean="0">
                <a:solidFill>
                  <a:prstClr val="black"/>
                </a:solidFill>
              </a:rPr>
              <a:t>27</a:t>
            </a:r>
          </a:p>
          <a:p>
            <a:r>
              <a:rPr lang="en-US" sz="1200" dirty="0" smtClean="0">
                <a:solidFill>
                  <a:prstClr val="black"/>
                </a:solidFill>
              </a:rPr>
              <a:t>20</a:t>
            </a:r>
          </a:p>
          <a:p>
            <a:r>
              <a:rPr lang="en-US" sz="1200" dirty="0" smtClean="0">
                <a:solidFill>
                  <a:prstClr val="black"/>
                </a:solidFill>
              </a:rPr>
              <a:t>23</a:t>
            </a:r>
          </a:p>
          <a:p>
            <a:r>
              <a:rPr lang="en-US" sz="1200" dirty="0" smtClean="0">
                <a:solidFill>
                  <a:prstClr val="black"/>
                </a:solidFill>
              </a:rPr>
              <a:t>22</a:t>
            </a:r>
            <a:endParaRPr lang="en-US" sz="1200" dirty="0">
              <a:solidFill>
                <a:prstClr val="black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429000" y="1905000"/>
            <a:ext cx="457200" cy="32316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solidFill>
                  <a:prstClr val="black"/>
                </a:solidFill>
              </a:rPr>
              <a:t>20</a:t>
            </a:r>
          </a:p>
          <a:p>
            <a:r>
              <a:rPr lang="en-US" sz="1200" dirty="0" smtClean="0">
                <a:solidFill>
                  <a:prstClr val="black"/>
                </a:solidFill>
              </a:rPr>
              <a:t>26</a:t>
            </a:r>
          </a:p>
          <a:p>
            <a:r>
              <a:rPr lang="en-US" sz="1200" dirty="0" smtClean="0">
                <a:solidFill>
                  <a:prstClr val="black"/>
                </a:solidFill>
              </a:rPr>
              <a:t>31</a:t>
            </a:r>
          </a:p>
          <a:p>
            <a:r>
              <a:rPr lang="en-US" sz="1200" dirty="0" smtClean="0">
                <a:solidFill>
                  <a:prstClr val="black"/>
                </a:solidFill>
              </a:rPr>
              <a:t>19</a:t>
            </a:r>
          </a:p>
          <a:p>
            <a:r>
              <a:rPr lang="en-US" sz="1200" dirty="0" smtClean="0">
                <a:solidFill>
                  <a:prstClr val="black"/>
                </a:solidFill>
              </a:rPr>
              <a:t>23</a:t>
            </a:r>
          </a:p>
          <a:p>
            <a:r>
              <a:rPr lang="en-US" sz="1200" dirty="0" smtClean="0">
                <a:solidFill>
                  <a:prstClr val="black"/>
                </a:solidFill>
              </a:rPr>
              <a:t>15</a:t>
            </a:r>
          </a:p>
          <a:p>
            <a:r>
              <a:rPr lang="en-US" sz="1200" dirty="0" smtClean="0">
                <a:solidFill>
                  <a:prstClr val="black"/>
                </a:solidFill>
              </a:rPr>
              <a:t>22</a:t>
            </a:r>
          </a:p>
          <a:p>
            <a:r>
              <a:rPr lang="en-US" sz="1200" dirty="0" smtClean="0">
                <a:solidFill>
                  <a:prstClr val="black"/>
                </a:solidFill>
              </a:rPr>
              <a:t>12</a:t>
            </a:r>
          </a:p>
          <a:p>
            <a:r>
              <a:rPr lang="en-US" sz="1200" dirty="0" smtClean="0">
                <a:solidFill>
                  <a:prstClr val="black"/>
                </a:solidFill>
              </a:rPr>
              <a:t>24</a:t>
            </a:r>
          </a:p>
          <a:p>
            <a:r>
              <a:rPr lang="en-US" sz="1200" dirty="0" smtClean="0">
                <a:solidFill>
                  <a:prstClr val="black"/>
                </a:solidFill>
              </a:rPr>
              <a:t>29</a:t>
            </a:r>
          </a:p>
          <a:p>
            <a:r>
              <a:rPr lang="en-US" sz="1200" dirty="0" smtClean="0">
                <a:solidFill>
                  <a:prstClr val="black"/>
                </a:solidFill>
              </a:rPr>
              <a:t>20</a:t>
            </a:r>
          </a:p>
          <a:p>
            <a:r>
              <a:rPr lang="en-US" sz="1200" dirty="0" smtClean="0">
                <a:solidFill>
                  <a:prstClr val="black"/>
                </a:solidFill>
              </a:rPr>
              <a:t>27</a:t>
            </a:r>
          </a:p>
          <a:p>
            <a:r>
              <a:rPr lang="en-US" sz="1200" dirty="0" smtClean="0">
                <a:solidFill>
                  <a:prstClr val="black"/>
                </a:solidFill>
              </a:rPr>
              <a:t>29</a:t>
            </a:r>
          </a:p>
          <a:p>
            <a:r>
              <a:rPr lang="en-US" sz="1200" dirty="0" smtClean="0">
                <a:solidFill>
                  <a:prstClr val="black"/>
                </a:solidFill>
              </a:rPr>
              <a:t>17</a:t>
            </a:r>
          </a:p>
          <a:p>
            <a:r>
              <a:rPr lang="en-US" sz="1200" dirty="0" smtClean="0">
                <a:solidFill>
                  <a:prstClr val="black"/>
                </a:solidFill>
              </a:rPr>
              <a:t>25</a:t>
            </a:r>
          </a:p>
          <a:p>
            <a:r>
              <a:rPr lang="en-US" sz="1200" dirty="0" smtClean="0">
                <a:solidFill>
                  <a:prstClr val="black"/>
                </a:solidFill>
              </a:rPr>
              <a:t>20</a:t>
            </a:r>
          </a:p>
          <a:p>
            <a:r>
              <a:rPr lang="en-US" sz="1200" dirty="0" smtClean="0">
                <a:solidFill>
                  <a:prstClr val="black"/>
                </a:solidFill>
              </a:rPr>
              <a:t>28</a:t>
            </a:r>
            <a:endParaRPr lang="en-US" sz="1200" dirty="0">
              <a:solidFill>
                <a:prstClr val="black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2057400" y="1905000"/>
            <a:ext cx="609600" cy="43434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0292463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1.85014E-8 L 0.15 1.85014E-8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5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1.42461E-6 L -0.15417 0.00208 " pathEditMode="relative" rAng="0" ptsTypes="AA">
                                      <p:cBhvr>
                                        <p:cTn id="20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7" y="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6" grpId="0" animBg="1"/>
      <p:bldP spid="7" grpId="0" animBg="1"/>
      <p:bldP spid="8" grpId="0"/>
      <p:bldP spid="9" grpId="0"/>
      <p:bldP spid="10" grpId="0"/>
      <p:bldP spid="11" grpId="0"/>
      <p:bldP spid="13" grpId="0" animBg="1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457200" y="141160"/>
            <a:ext cx="8153400" cy="743260"/>
          </a:xfrm>
          <a:prstGeom prst="rect">
            <a:avLst/>
          </a:prstGeom>
        </p:spPr>
        <p:txBody>
          <a:bodyPr/>
          <a:lstStyle/>
          <a:p>
            <a:pPr lvl="0" algn="ctr">
              <a:spcBef>
                <a:spcPct val="0"/>
              </a:spcBef>
              <a:defRPr/>
            </a:pPr>
            <a:r>
              <a:rPr lang="en-US" sz="4000" b="1" dirty="0" err="1" smtClean="0">
                <a:solidFill>
                  <a:srgbClr val="68007F">
                    <a:lumMod val="75000"/>
                  </a:srgbClr>
                </a:solidFill>
                <a:latin typeface="Cambria" pitchFamily="18" charset="0"/>
              </a:rPr>
              <a:t>StatKey</a:t>
            </a:r>
            <a:r>
              <a:rPr lang="en-US" sz="4000" b="1" dirty="0" smtClean="0">
                <a:solidFill>
                  <a:srgbClr val="68007F">
                    <a:lumMod val="75000"/>
                  </a:srgbClr>
                </a:solidFill>
                <a:latin typeface="Cambria" pitchFamily="18" charset="0"/>
              </a:rPr>
              <a:t>!</a:t>
            </a:r>
            <a:endParaRPr lang="en-US" sz="3600" b="1" dirty="0">
              <a:solidFill>
                <a:srgbClr val="68007F">
                  <a:lumMod val="75000"/>
                </a:srgbClr>
              </a:solidFill>
              <a:latin typeface="Cambria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285410" y="843200"/>
            <a:ext cx="6781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latin typeface="Cambria" pitchFamily="18" charset="0"/>
                <a:hlinkClick r:id="rId4"/>
              </a:rPr>
              <a:t>www.lock5stat.com</a:t>
            </a:r>
            <a:endParaRPr lang="en-US" sz="3200" dirty="0">
              <a:latin typeface="Cambria" pitchFamily="18" charset="0"/>
            </a:endParaRPr>
          </a:p>
        </p:txBody>
      </p:sp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8794" y="1678897"/>
            <a:ext cx="9095206" cy="47922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Oval 4"/>
          <p:cNvSpPr/>
          <p:nvPr/>
        </p:nvSpPr>
        <p:spPr>
          <a:xfrm>
            <a:off x="5486400" y="3810000"/>
            <a:ext cx="838200" cy="685800"/>
          </a:xfrm>
          <a:prstGeom prst="ellipse">
            <a:avLst/>
          </a:prstGeom>
          <a:noFill/>
          <a:ln w="571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n w="38100">
                <a:solidFill>
                  <a:srgbClr val="C00000"/>
                </a:solidFill>
              </a:ln>
              <a:noFill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029200" y="3276600"/>
            <a:ext cx="1371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C00000"/>
                </a:solidFill>
              </a:rPr>
              <a:t>P-value</a:t>
            </a:r>
            <a:endParaRPr lang="en-US" sz="2400" dirty="0">
              <a:solidFill>
                <a:srgbClr val="C00000"/>
              </a:solidFill>
            </a:endParaRP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8794" y="366325"/>
            <a:ext cx="9095206" cy="47922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Oval 4"/>
          <p:cNvSpPr/>
          <p:nvPr/>
        </p:nvSpPr>
        <p:spPr>
          <a:xfrm>
            <a:off x="5486400" y="2512176"/>
            <a:ext cx="838200" cy="685800"/>
          </a:xfrm>
          <a:prstGeom prst="ellipse">
            <a:avLst/>
          </a:prstGeom>
          <a:noFill/>
          <a:ln w="571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n w="38100">
                <a:solidFill>
                  <a:srgbClr val="C00000"/>
                </a:solidFill>
              </a:ln>
              <a:noFill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029200" y="1949280"/>
            <a:ext cx="1371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C00000"/>
                </a:solidFill>
              </a:rPr>
              <a:t>P-value</a:t>
            </a:r>
            <a:endParaRPr lang="en-US" sz="2400" dirty="0">
              <a:solidFill>
                <a:srgbClr val="C00000"/>
              </a:solidFill>
            </a:endParaRPr>
          </a:p>
        </p:txBody>
      </p:sp>
      <p:sp>
        <p:nvSpPr>
          <p:cNvPr id="4" name="Left Brace 3"/>
          <p:cNvSpPr/>
          <p:nvPr/>
        </p:nvSpPr>
        <p:spPr>
          <a:xfrm rot="16200000">
            <a:off x="3270457" y="2879641"/>
            <a:ext cx="368710" cy="4520378"/>
          </a:xfrm>
          <a:prstGeom prst="leftBrace">
            <a:avLst>
              <a:gd name="adj1" fmla="val 60333"/>
              <a:gd name="adj2" fmla="val 50000"/>
            </a:avLst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427703" y="5456909"/>
            <a:ext cx="547779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rgbClr val="C00000"/>
                </a:solidFill>
                <a:latin typeface="Cambria" panose="02040503050406030204" pitchFamily="18" charset="0"/>
              </a:rPr>
              <a:t>This is what we are likely to see just by random chance if beer/water doesn’t matter.</a:t>
            </a:r>
            <a:endParaRPr lang="en-US" sz="2000" b="1" dirty="0">
              <a:solidFill>
                <a:srgbClr val="C00000"/>
              </a:solidFill>
              <a:latin typeface="Cambria" panose="02040503050406030204" pitchFamily="18" charset="0"/>
            </a:endParaRPr>
          </a:p>
        </p:txBody>
      </p:sp>
      <p:sp>
        <p:nvSpPr>
          <p:cNvPr id="11" name="Oval 10"/>
          <p:cNvSpPr/>
          <p:nvPr/>
        </p:nvSpPr>
        <p:spPr>
          <a:xfrm>
            <a:off x="5683044" y="4729296"/>
            <a:ext cx="685800" cy="532530"/>
          </a:xfrm>
          <a:prstGeom prst="ellipse">
            <a:avLst/>
          </a:prstGeom>
          <a:noFill/>
          <a:ln w="571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n w="38100">
                <a:solidFill>
                  <a:srgbClr val="C00000"/>
                </a:solidFill>
              </a:ln>
              <a:noFill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021647" y="5182589"/>
            <a:ext cx="266515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rgbClr val="C00000"/>
                </a:solidFill>
                <a:latin typeface="Cambria" panose="02040503050406030204" pitchFamily="18" charset="0"/>
              </a:rPr>
              <a:t>This is what we saw in the experiment.</a:t>
            </a:r>
            <a:endParaRPr lang="en-US" sz="2000" b="1" dirty="0">
              <a:solidFill>
                <a:srgbClr val="C00000"/>
              </a:solidFill>
              <a:latin typeface="Cambria" panose="02040503050406030204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5626947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4" grpId="0" animBg="1"/>
      <p:bldP spid="7" grpId="0"/>
      <p:bldP spid="11" grpId="0" animBg="1"/>
      <p:bldP spid="12" grpId="0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8794" y="366325"/>
            <a:ext cx="9095206" cy="47922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Oval 4"/>
          <p:cNvSpPr/>
          <p:nvPr/>
        </p:nvSpPr>
        <p:spPr>
          <a:xfrm>
            <a:off x="5486400" y="2512176"/>
            <a:ext cx="838200" cy="685800"/>
          </a:xfrm>
          <a:prstGeom prst="ellipse">
            <a:avLst/>
          </a:prstGeom>
          <a:noFill/>
          <a:ln w="571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n w="38100">
                <a:solidFill>
                  <a:srgbClr val="C00000"/>
                </a:solidFill>
              </a:ln>
              <a:noFill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029200" y="1949280"/>
            <a:ext cx="1371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C00000"/>
                </a:solidFill>
              </a:rPr>
              <a:t>P-value</a:t>
            </a:r>
            <a:endParaRPr lang="en-US" sz="2400" dirty="0">
              <a:solidFill>
                <a:srgbClr val="C00000"/>
              </a:solidFill>
            </a:endParaRPr>
          </a:p>
        </p:txBody>
      </p:sp>
      <p:sp>
        <p:nvSpPr>
          <p:cNvPr id="4" name="Left Brace 3"/>
          <p:cNvSpPr/>
          <p:nvPr/>
        </p:nvSpPr>
        <p:spPr>
          <a:xfrm rot="16200000">
            <a:off x="3270457" y="2879641"/>
            <a:ext cx="368710" cy="4520378"/>
          </a:xfrm>
          <a:prstGeom prst="leftBrace">
            <a:avLst>
              <a:gd name="adj1" fmla="val 60333"/>
              <a:gd name="adj2" fmla="val 50000"/>
            </a:avLst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427703" y="5456909"/>
            <a:ext cx="547779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rgbClr val="C00000"/>
                </a:solidFill>
                <a:latin typeface="Cambria" panose="02040503050406030204" pitchFamily="18" charset="0"/>
              </a:rPr>
              <a:t>This is what we are likely to see just by random chance if the null hypothesis is true.</a:t>
            </a:r>
            <a:endParaRPr lang="en-US" sz="2000" b="1" dirty="0">
              <a:solidFill>
                <a:srgbClr val="C00000"/>
              </a:solidFill>
              <a:latin typeface="Cambria" panose="02040503050406030204" pitchFamily="18" charset="0"/>
            </a:endParaRPr>
          </a:p>
        </p:txBody>
      </p:sp>
      <p:sp>
        <p:nvSpPr>
          <p:cNvPr id="11" name="Oval 10"/>
          <p:cNvSpPr/>
          <p:nvPr/>
        </p:nvSpPr>
        <p:spPr>
          <a:xfrm>
            <a:off x="5683044" y="4729296"/>
            <a:ext cx="685800" cy="532530"/>
          </a:xfrm>
          <a:prstGeom prst="ellipse">
            <a:avLst/>
          </a:prstGeom>
          <a:noFill/>
          <a:ln w="571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n w="38100">
                <a:solidFill>
                  <a:srgbClr val="C00000"/>
                </a:solidFill>
              </a:ln>
              <a:noFill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021647" y="5182589"/>
            <a:ext cx="266515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rgbClr val="C00000"/>
                </a:solidFill>
                <a:latin typeface="Cambria" panose="02040503050406030204" pitchFamily="18" charset="0"/>
              </a:rPr>
              <a:t>This is what we saw in the sample data.</a:t>
            </a:r>
            <a:endParaRPr lang="en-US" sz="2000" b="1" dirty="0">
              <a:solidFill>
                <a:srgbClr val="C00000"/>
              </a:solidFill>
              <a:latin typeface="Cambria" panose="02040503050406030204" pitchFamily="18" charset="0"/>
            </a:endParaRPr>
          </a:p>
        </p:txBody>
      </p:sp>
      <p:sp>
        <p:nvSpPr>
          <p:cNvPr id="9" name="Oval 8"/>
          <p:cNvSpPr/>
          <p:nvPr/>
        </p:nvSpPr>
        <p:spPr>
          <a:xfrm>
            <a:off x="6162995" y="446096"/>
            <a:ext cx="851953" cy="532530"/>
          </a:xfrm>
          <a:prstGeom prst="ellipse">
            <a:avLst/>
          </a:prstGeom>
          <a:noFill/>
          <a:ln w="571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n w="38100">
                <a:solidFill>
                  <a:srgbClr val="C00000"/>
                </a:solidFill>
              </a:ln>
              <a:noFill/>
            </a:endParaRPr>
          </a:p>
        </p:txBody>
      </p:sp>
      <p:cxnSp>
        <p:nvCxnSpPr>
          <p:cNvPr id="3" name="Straight Arrow Connector 2"/>
          <p:cNvCxnSpPr/>
          <p:nvPr/>
        </p:nvCxnSpPr>
        <p:spPr>
          <a:xfrm flipH="1">
            <a:off x="6162995" y="978626"/>
            <a:ext cx="565351" cy="3634317"/>
          </a:xfrm>
          <a:prstGeom prst="straightConnector1">
            <a:avLst/>
          </a:prstGeom>
          <a:ln w="381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custDataLst>
      <p:tags r:id="rId1"/>
    </p:custDataLst>
    <p:extLst>
      <p:ext uri="{BB962C8B-B14F-4D97-AF65-F5344CB8AC3E}">
        <p14:creationId xmlns:p14="http://schemas.microsoft.com/office/powerpoint/2010/main" val="24767811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4" grpId="0" animBg="1"/>
      <p:bldP spid="7" grpId="0"/>
      <p:bldP spid="11" grpId="0" animBg="1"/>
      <p:bldP spid="12" grpId="0"/>
      <p:bldP spid="9" grpId="0" animBg="1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99607" y="764498"/>
            <a:ext cx="789981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u="sng" dirty="0" smtClean="0"/>
              <a:t>P-value</a:t>
            </a:r>
            <a:r>
              <a:rPr lang="en-US" sz="3600" dirty="0" smtClean="0"/>
              <a:t>:  The probability of seeing results as extreme as, or more extreme than, the sample results, if the null hypothesis is true.</a:t>
            </a:r>
            <a:endParaRPr lang="en-US" sz="3600" dirty="0"/>
          </a:p>
        </p:txBody>
      </p:sp>
      <p:sp>
        <p:nvSpPr>
          <p:cNvPr id="5" name="Rectangle 4"/>
          <p:cNvSpPr/>
          <p:nvPr/>
        </p:nvSpPr>
        <p:spPr>
          <a:xfrm>
            <a:off x="434715" y="689548"/>
            <a:ext cx="8214610" cy="2458386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1262743" y="4002374"/>
            <a:ext cx="679268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i="1" dirty="0" smtClean="0"/>
              <a:t>Yeah – that makes sense!</a:t>
            </a:r>
            <a:endParaRPr lang="en-US" sz="4800" i="1" dirty="0"/>
          </a:p>
        </p:txBody>
      </p:sp>
    </p:spTree>
    <p:extLst>
      <p:ext uri="{BB962C8B-B14F-4D97-AF65-F5344CB8AC3E}">
        <p14:creationId xmlns:p14="http://schemas.microsoft.com/office/powerpoint/2010/main" val="7260032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533400" y="381000"/>
            <a:ext cx="8153400" cy="914400"/>
          </a:xfrm>
          <a:prstGeom prst="rect">
            <a:avLst/>
          </a:prstGeom>
        </p:spPr>
        <p:txBody>
          <a:bodyPr/>
          <a:lstStyle/>
          <a:p>
            <a:pPr lvl="0" algn="ctr">
              <a:spcBef>
                <a:spcPct val="0"/>
              </a:spcBef>
              <a:defRPr/>
            </a:pPr>
            <a:r>
              <a:rPr lang="en-US" sz="4400" b="1" dirty="0" smtClean="0">
                <a:solidFill>
                  <a:srgbClr val="68007F">
                    <a:lumMod val="75000"/>
                  </a:srgbClr>
                </a:solidFill>
                <a:latin typeface="Cambria" pitchFamily="18" charset="0"/>
              </a:rPr>
              <a:t>Traditional Inference</a:t>
            </a:r>
            <a:endParaRPr lang="en-US" sz="4000" b="1" dirty="0">
              <a:solidFill>
                <a:srgbClr val="68007F">
                  <a:lumMod val="75000"/>
                </a:srgbClr>
              </a:solidFill>
              <a:latin typeface="Cambria" pitchFamily="18" charset="0"/>
            </a:endParaRP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/>
        </p:nvGraphicFramePr>
        <p:xfrm>
          <a:off x="692150" y="1430338"/>
          <a:ext cx="1471613" cy="16176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80" name="Equation" r:id="rId5" imgW="634725" imgH="698197" progId="">
                  <p:embed/>
                </p:oleObj>
              </mc:Choice>
              <mc:Fallback>
                <p:oleObj name="Equation" r:id="rId5" imgW="634725" imgH="698197" progId="">
                  <p:embed/>
                  <p:pic>
                    <p:nvPicPr>
                      <p:cNvPr id="0" name="Picture 14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92150" y="1430338"/>
                        <a:ext cx="1471613" cy="161766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038600" y="1389850"/>
            <a:ext cx="4495800" cy="5239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5-Point Star 7"/>
          <p:cNvSpPr/>
          <p:nvPr/>
        </p:nvSpPr>
        <p:spPr>
          <a:xfrm>
            <a:off x="8001000" y="3810000"/>
            <a:ext cx="76200" cy="76200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381000" y="1066800"/>
            <a:ext cx="2286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accent2"/>
                </a:solidFill>
              </a:rPr>
              <a:t>1. Which formula?</a:t>
            </a:r>
            <a:endParaRPr lang="en-US" dirty="0">
              <a:solidFill>
                <a:schemeClr val="accent2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57200" y="3087469"/>
            <a:ext cx="2971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accent2"/>
                </a:solidFill>
              </a:rPr>
              <a:t>2. Calculate numbers and plug into formula</a:t>
            </a:r>
            <a:endParaRPr lang="en-US" dirty="0">
              <a:solidFill>
                <a:schemeClr val="accent2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81000" y="5117068"/>
            <a:ext cx="3733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accent2"/>
                </a:solidFill>
              </a:rPr>
              <a:t>3. Plug into calculator</a:t>
            </a:r>
            <a:endParaRPr lang="en-US" dirty="0">
              <a:solidFill>
                <a:schemeClr val="accent2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819400" y="1066800"/>
            <a:ext cx="4191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accent2"/>
                </a:solidFill>
              </a:rPr>
              <a:t>4. Which theoretical distribution?</a:t>
            </a:r>
            <a:endParaRPr lang="en-US" dirty="0">
              <a:solidFill>
                <a:schemeClr val="accent2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819400" y="1600200"/>
            <a:ext cx="990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accent2"/>
                </a:solidFill>
              </a:rPr>
              <a:t>5. </a:t>
            </a:r>
            <a:r>
              <a:rPr lang="en-US" dirty="0" err="1" smtClean="0">
                <a:solidFill>
                  <a:schemeClr val="accent2"/>
                </a:solidFill>
              </a:rPr>
              <a:t>df</a:t>
            </a:r>
            <a:r>
              <a:rPr lang="en-US" dirty="0" smtClean="0">
                <a:solidFill>
                  <a:schemeClr val="accent2"/>
                </a:solidFill>
              </a:rPr>
              <a:t>?</a:t>
            </a:r>
            <a:endParaRPr lang="en-US" dirty="0">
              <a:solidFill>
                <a:schemeClr val="accent2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819400" y="1981200"/>
            <a:ext cx="1066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accent2"/>
                </a:solidFill>
              </a:rPr>
              <a:t>6. find p-value</a:t>
            </a:r>
            <a:endParaRPr lang="en-US" dirty="0">
              <a:solidFill>
                <a:schemeClr val="accent2"/>
              </a:solidFill>
            </a:endParaRPr>
          </a:p>
        </p:txBody>
      </p:sp>
      <p:sp>
        <p:nvSpPr>
          <p:cNvPr id="16" name="Right Arrow 15"/>
          <p:cNvSpPr/>
          <p:nvPr/>
        </p:nvSpPr>
        <p:spPr>
          <a:xfrm>
            <a:off x="3962400" y="3733800"/>
            <a:ext cx="228600" cy="762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Up Arrow 16"/>
          <p:cNvSpPr/>
          <p:nvPr/>
        </p:nvSpPr>
        <p:spPr>
          <a:xfrm>
            <a:off x="8001000" y="1905000"/>
            <a:ext cx="76200" cy="152400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Box 17"/>
          <p:cNvSpPr txBox="1"/>
          <p:nvPr/>
        </p:nvSpPr>
        <p:spPr>
          <a:xfrm>
            <a:off x="685800" y="6019800"/>
            <a:ext cx="3276600" cy="369332"/>
          </a:xfrm>
          <a:prstGeom prst="rect">
            <a:avLst/>
          </a:prstGeom>
          <a:noFill/>
          <a:ln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accent4"/>
                </a:solidFill>
              </a:rPr>
              <a:t>0.0005 &lt; p-value &lt; 0.001</a:t>
            </a:r>
            <a:endParaRPr lang="en-US" dirty="0">
              <a:solidFill>
                <a:schemeClr val="accent4"/>
              </a:solidFill>
            </a:endParaRPr>
          </a:p>
        </p:txBody>
      </p:sp>
      <p:graphicFrame>
        <p:nvGraphicFramePr>
          <p:cNvPr id="19" name="Object 18"/>
          <p:cNvGraphicFramePr>
            <a:graphicFrameLocks noChangeAspect="1"/>
          </p:cNvGraphicFramePr>
          <p:nvPr/>
        </p:nvGraphicFramePr>
        <p:xfrm>
          <a:off x="685800" y="3657600"/>
          <a:ext cx="2286000" cy="149469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81" name="Equation" r:id="rId8" imgW="990600" imgH="647700" progId="Equation.3">
                  <p:embed/>
                </p:oleObj>
              </mc:Choice>
              <mc:Fallback>
                <p:oleObj name="Equation" r:id="rId8" imgW="990600" imgH="647700" progId="Equation.3">
                  <p:embed/>
                  <p:pic>
                    <p:nvPicPr>
                      <p:cNvPr id="0" name="Picture 15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5800" y="3657600"/>
                        <a:ext cx="2286000" cy="149469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" name="Object 19"/>
          <p:cNvGraphicFramePr>
            <a:graphicFrameLocks noChangeAspect="1"/>
          </p:cNvGraphicFramePr>
          <p:nvPr/>
        </p:nvGraphicFramePr>
        <p:xfrm>
          <a:off x="609600" y="5486400"/>
          <a:ext cx="1066800" cy="43927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82" name="Equation" r:id="rId10" imgW="431425" imgH="177646" progId="Equation.3">
                  <p:embed/>
                </p:oleObj>
              </mc:Choice>
              <mc:Fallback>
                <p:oleObj name="Equation" r:id="rId10" imgW="431425" imgH="177646" progId="Equation.3">
                  <p:embed/>
                  <p:pic>
                    <p:nvPicPr>
                      <p:cNvPr id="0" name="Picture 15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9600" y="5486400"/>
                        <a:ext cx="1066800" cy="439271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4" name="Straight Arrow Connector 3"/>
          <p:cNvCxnSpPr/>
          <p:nvPr/>
        </p:nvCxnSpPr>
        <p:spPr>
          <a:xfrm flipH="1">
            <a:off x="2743200" y="4191000"/>
            <a:ext cx="1066800" cy="1676400"/>
          </a:xfrm>
          <a:prstGeom prst="straightConnector1">
            <a:avLst/>
          </a:prstGeom>
          <a:ln w="762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Oval 4"/>
          <p:cNvSpPr/>
          <p:nvPr/>
        </p:nvSpPr>
        <p:spPr>
          <a:xfrm>
            <a:off x="609600" y="5867400"/>
            <a:ext cx="3505200" cy="762000"/>
          </a:xfrm>
          <a:prstGeom prst="ellipse">
            <a:avLst/>
          </a:prstGeom>
          <a:noFill/>
          <a:ln w="571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custDataLst>
      <p:tags r:id="rId2"/>
    </p:custDataLst>
    <p:extLst>
      <p:ext uri="{BB962C8B-B14F-4D97-AF65-F5344CB8AC3E}">
        <p14:creationId xmlns:p14="http://schemas.microsoft.com/office/powerpoint/2010/main" val="22514237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457200" y="381000"/>
            <a:ext cx="8153400" cy="1219200"/>
          </a:xfrm>
          <a:prstGeom prst="rect">
            <a:avLst/>
          </a:prstGeom>
        </p:spPr>
        <p:txBody>
          <a:bodyPr/>
          <a:lstStyle/>
          <a:p>
            <a:pPr lvl="0" algn="ctr">
              <a:spcBef>
                <a:spcPct val="0"/>
              </a:spcBef>
              <a:defRPr/>
            </a:pPr>
            <a:r>
              <a:rPr lang="en-US" sz="4000" b="1" dirty="0" smtClean="0">
                <a:solidFill>
                  <a:srgbClr val="68007F">
                    <a:lumMod val="75000"/>
                  </a:srgbClr>
                </a:solidFill>
                <a:latin typeface="Cambria" pitchFamily="18" charset="0"/>
              </a:rPr>
              <a:t>Beer and Mosquitoes</a:t>
            </a:r>
          </a:p>
          <a:p>
            <a:pPr lvl="0" algn="ctr">
              <a:spcBef>
                <a:spcPct val="0"/>
              </a:spcBef>
              <a:defRPr/>
            </a:pPr>
            <a:r>
              <a:rPr lang="en-US" sz="4000" b="1" dirty="0" smtClean="0">
                <a:solidFill>
                  <a:srgbClr val="68007F">
                    <a:lumMod val="75000"/>
                  </a:srgbClr>
                </a:solidFill>
                <a:latin typeface="Cambria" pitchFamily="18" charset="0"/>
              </a:rPr>
              <a:t>The Conclusion!</a:t>
            </a:r>
            <a:endParaRPr lang="en-US" sz="3600" b="1" dirty="0">
              <a:solidFill>
                <a:srgbClr val="68007F">
                  <a:lumMod val="75000"/>
                </a:srgbClr>
              </a:solidFill>
              <a:latin typeface="Cambria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09600" y="1828800"/>
            <a:ext cx="78486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The results seen in the experiment are very unlikely to happen just by random chance (just 1 out of 1000!)</a:t>
            </a:r>
            <a:endParaRPr lang="en-US" sz="2800" dirty="0"/>
          </a:p>
        </p:txBody>
      </p:sp>
      <p:sp>
        <p:nvSpPr>
          <p:cNvPr id="15" name="TextBox 14"/>
          <p:cNvSpPr txBox="1"/>
          <p:nvPr/>
        </p:nvSpPr>
        <p:spPr>
          <a:xfrm>
            <a:off x="1295400" y="3581400"/>
            <a:ext cx="64008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We have strong evidence that drinking beer does attract mosquitoes!</a:t>
            </a:r>
            <a:endParaRPr lang="en-US" sz="3200" dirty="0"/>
          </a:p>
        </p:txBody>
      </p:sp>
      <p:sp>
        <p:nvSpPr>
          <p:cNvPr id="16" name="Rectangle 15"/>
          <p:cNvSpPr/>
          <p:nvPr/>
        </p:nvSpPr>
        <p:spPr>
          <a:xfrm>
            <a:off x="1295400" y="3581400"/>
            <a:ext cx="6324600" cy="1600200"/>
          </a:xfrm>
          <a:prstGeom prst="rect">
            <a:avLst/>
          </a:prstGeom>
          <a:noFill/>
          <a:ln w="571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/>
      <p:bldP spid="16" grpId="0" animBg="1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7225" y="371475"/>
            <a:ext cx="7772400" cy="1143000"/>
          </a:xfrm>
        </p:spPr>
        <p:txBody>
          <a:bodyPr/>
          <a:lstStyle/>
          <a:p>
            <a:r>
              <a:rPr lang="en-US" dirty="0" smtClean="0"/>
              <a:t>“Randomization” Samples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481012" y="1752600"/>
            <a:ext cx="8077200" cy="2462213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en-US" sz="3600" b="1" dirty="0" smtClean="0"/>
              <a:t>Key idea: </a:t>
            </a:r>
            <a:r>
              <a:rPr lang="en-US" sz="3600" dirty="0" smtClean="0"/>
              <a:t>Generate samples that are</a:t>
            </a:r>
          </a:p>
          <a:p>
            <a:pPr marL="742950" indent="-742950">
              <a:buAutoNum type="alphaLcParenBoth"/>
            </a:pPr>
            <a:r>
              <a:rPr lang="en-US" sz="3600" dirty="0" smtClean="0"/>
              <a:t>based on the original sample </a:t>
            </a:r>
          </a:p>
          <a:p>
            <a:r>
              <a:rPr lang="en-US" sz="3600" dirty="0" smtClean="0"/>
              <a:t>               AND</a:t>
            </a:r>
          </a:p>
          <a:p>
            <a:pPr marL="742950" indent="-742950">
              <a:buAutoNum type="alphaLcParenBoth"/>
            </a:pPr>
            <a:r>
              <a:rPr lang="en-US" sz="3600" dirty="0" smtClean="0"/>
              <a:t>consistent with some null hypothesis.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14593827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457200" y="486178"/>
            <a:ext cx="8153400" cy="871145"/>
          </a:xfrm>
          <a:prstGeom prst="rect">
            <a:avLst/>
          </a:prstGeom>
        </p:spPr>
        <p:txBody>
          <a:bodyPr/>
          <a:lstStyle/>
          <a:p>
            <a:pPr lvl="0" algn="ctr">
              <a:spcBef>
                <a:spcPct val="0"/>
              </a:spcBef>
              <a:defRPr/>
            </a:pPr>
            <a:r>
              <a:rPr lang="en-US" sz="4000" b="1" dirty="0" smtClean="0">
                <a:solidFill>
                  <a:srgbClr val="7030A0"/>
                </a:solidFill>
                <a:latin typeface="Cambria" pitchFamily="18" charset="0"/>
              </a:rPr>
              <a:t>Example 2:  Malevolent Uniforms</a:t>
            </a:r>
            <a:endParaRPr lang="en-US" sz="3600" b="1" dirty="0">
              <a:solidFill>
                <a:srgbClr val="7030A0"/>
              </a:solidFill>
              <a:latin typeface="Cambria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85813" y="1985963"/>
            <a:ext cx="7824787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smtClean="0"/>
              <a:t>Do sports teams with more “malevolent” uniforms get penalized more often?</a:t>
            </a:r>
            <a:endParaRPr lang="en-US" sz="4800" dirty="0"/>
          </a:p>
        </p:txBody>
      </p:sp>
    </p:spTree>
    <p:extLst>
      <p:ext uri="{BB962C8B-B14F-4D97-AF65-F5344CB8AC3E}">
        <p14:creationId xmlns:p14="http://schemas.microsoft.com/office/powerpoint/2010/main" val="23837056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457200" y="381000"/>
            <a:ext cx="8153400" cy="773243"/>
          </a:xfrm>
          <a:prstGeom prst="rect">
            <a:avLst/>
          </a:prstGeom>
        </p:spPr>
        <p:txBody>
          <a:bodyPr/>
          <a:lstStyle/>
          <a:p>
            <a:pPr lvl="0" algn="ctr">
              <a:spcBef>
                <a:spcPct val="0"/>
              </a:spcBef>
              <a:defRPr/>
            </a:pPr>
            <a:r>
              <a:rPr lang="en-US" sz="4000" b="1" u="sng" dirty="0" smtClean="0">
                <a:solidFill>
                  <a:srgbClr val="68007F">
                    <a:lumMod val="75000"/>
                  </a:srgbClr>
                </a:solidFill>
                <a:latin typeface="Cambria" pitchFamily="18" charset="0"/>
              </a:rPr>
              <a:t>Table of Contents (continued)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44774" y="1600200"/>
            <a:ext cx="8604354" cy="37240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3600" dirty="0" smtClean="0"/>
              <a:t>  </a:t>
            </a:r>
            <a:r>
              <a:rPr lang="en-US" sz="3200" dirty="0" smtClean="0"/>
              <a:t>Chapter 7:  Chi-Square Tests</a:t>
            </a:r>
          </a:p>
          <a:p>
            <a:pPr>
              <a:buFont typeface="Arial" pitchFamily="34" charset="0"/>
              <a:buChar char="•"/>
            </a:pPr>
            <a:r>
              <a:rPr lang="en-US" sz="3200" dirty="0" smtClean="0"/>
              <a:t>   Chapter 8:  Analysis of Variance</a:t>
            </a:r>
            <a:endParaRPr lang="en-US" sz="2400" dirty="0" smtClean="0"/>
          </a:p>
          <a:p>
            <a:pPr>
              <a:buFont typeface="Arial" pitchFamily="34" charset="0"/>
              <a:buChar char="•"/>
            </a:pPr>
            <a:r>
              <a:rPr lang="en-US" sz="3200" dirty="0" smtClean="0"/>
              <a:t>   Chapter 9:  Inference for Regression</a:t>
            </a:r>
            <a:endParaRPr lang="en-US" sz="2400" dirty="0" smtClean="0"/>
          </a:p>
          <a:p>
            <a:pPr>
              <a:buFont typeface="Arial" pitchFamily="34" charset="0"/>
              <a:buChar char="•"/>
            </a:pPr>
            <a:r>
              <a:rPr lang="en-US" sz="3200" dirty="0"/>
              <a:t> </a:t>
            </a:r>
            <a:r>
              <a:rPr lang="en-US" sz="3200" dirty="0" smtClean="0"/>
              <a:t>  Chapter 10:  Multiple Regression</a:t>
            </a:r>
          </a:p>
          <a:p>
            <a:endParaRPr lang="en-US" sz="2400" dirty="0" smtClean="0"/>
          </a:p>
          <a:p>
            <a:endParaRPr lang="en-US" sz="2400" dirty="0"/>
          </a:p>
          <a:p>
            <a:endParaRPr lang="en-US" sz="2400" dirty="0" smtClean="0"/>
          </a:p>
          <a:p>
            <a:pPr>
              <a:buFont typeface="Arial" pitchFamily="34" charset="0"/>
              <a:buChar char="•"/>
            </a:pPr>
            <a:r>
              <a:rPr lang="en-US" sz="3200" dirty="0"/>
              <a:t> </a:t>
            </a:r>
            <a:r>
              <a:rPr lang="en-US" sz="3200" dirty="0" smtClean="0"/>
              <a:t> </a:t>
            </a:r>
            <a:r>
              <a:rPr lang="en-US" sz="3200" dirty="0" smtClean="0"/>
              <a:t>Chapter </a:t>
            </a:r>
            <a:r>
              <a:rPr lang="en-US" sz="3200" dirty="0" smtClean="0"/>
              <a:t>11:  Probability</a:t>
            </a:r>
            <a:r>
              <a:rPr lang="en-US" sz="2400" dirty="0" smtClean="0"/>
              <a:t>  </a:t>
            </a:r>
            <a:endParaRPr lang="en-US" sz="24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0431726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2390" y="887415"/>
            <a:ext cx="6274234" cy="40743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itle 1"/>
          <p:cNvSpPr txBox="1">
            <a:spLocks/>
          </p:cNvSpPr>
          <p:nvPr/>
        </p:nvSpPr>
        <p:spPr>
          <a:xfrm>
            <a:off x="457200" y="186130"/>
            <a:ext cx="8153400" cy="1219200"/>
          </a:xfrm>
          <a:prstGeom prst="rect">
            <a:avLst/>
          </a:prstGeom>
        </p:spPr>
        <p:txBody>
          <a:bodyPr/>
          <a:lstStyle/>
          <a:p>
            <a:pPr lvl="0" algn="ctr">
              <a:spcBef>
                <a:spcPct val="0"/>
              </a:spcBef>
              <a:defRPr/>
            </a:pPr>
            <a:r>
              <a:rPr lang="en-US" sz="4000" b="1" dirty="0" smtClean="0">
                <a:solidFill>
                  <a:srgbClr val="7030A0"/>
                </a:solidFill>
                <a:latin typeface="Cambria" pitchFamily="18" charset="0"/>
              </a:rPr>
              <a:t>Example 2:  Malevolent Uniforms</a:t>
            </a:r>
            <a:endParaRPr lang="en-US" sz="3600" b="1" dirty="0">
              <a:solidFill>
                <a:srgbClr val="7030A0"/>
              </a:solidFill>
              <a:latin typeface="Cambria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040326" y="2255386"/>
            <a:ext cx="172891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Cambria" pitchFamily="18" charset="0"/>
              </a:rPr>
              <a:t>Sample Correlation </a:t>
            </a:r>
          </a:p>
          <a:p>
            <a:r>
              <a:rPr lang="en-US" sz="2400" dirty="0" smtClean="0">
                <a:latin typeface="Cambria" pitchFamily="18" charset="0"/>
              </a:rPr>
              <a:t>=  0.43</a:t>
            </a:r>
            <a:endParaRPr lang="en-US" sz="2400" dirty="0">
              <a:latin typeface="Cambria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854439" y="5115350"/>
            <a:ext cx="7644984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i="1" dirty="0" smtClean="0">
                <a:latin typeface="Cambria" pitchFamily="18" charset="0"/>
              </a:rPr>
              <a:t>Do teams with more malevolent uniforms commit or get called for more penalties, or is the relationship just due to random chance?</a:t>
            </a:r>
            <a:endParaRPr lang="en-US" sz="2800" i="1" dirty="0">
              <a:latin typeface="Cambria" pitchFamily="18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584616" y="5108362"/>
            <a:ext cx="8034728" cy="1397326"/>
          </a:xfrm>
          <a:prstGeom prst="rect">
            <a:avLst/>
          </a:prstGeom>
          <a:noFill/>
          <a:ln w="571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5" name="Picture 6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964980" y="3647379"/>
            <a:ext cx="508878" cy="590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6" name="Straight Arrow Connector 15"/>
          <p:cNvCxnSpPr/>
          <p:nvPr/>
        </p:nvCxnSpPr>
        <p:spPr>
          <a:xfrm flipH="1">
            <a:off x="1124286" y="3995589"/>
            <a:ext cx="801974" cy="276627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7" name="Picture 5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370305" y="869450"/>
            <a:ext cx="631285" cy="666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8" name="Straight Arrow Connector 17"/>
          <p:cNvCxnSpPr/>
          <p:nvPr/>
        </p:nvCxnSpPr>
        <p:spPr>
          <a:xfrm flipH="1">
            <a:off x="6430787" y="1214228"/>
            <a:ext cx="809469" cy="134911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0" grpId="0"/>
      <p:bldP spid="13" grpId="0" animBg="1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457200" y="381000"/>
            <a:ext cx="8153400" cy="1219200"/>
          </a:xfrm>
          <a:prstGeom prst="rect">
            <a:avLst/>
          </a:prstGeom>
        </p:spPr>
        <p:txBody>
          <a:bodyPr/>
          <a:lstStyle/>
          <a:p>
            <a:pPr lvl="0" algn="ctr">
              <a:spcBef>
                <a:spcPct val="0"/>
              </a:spcBef>
              <a:defRPr/>
            </a:pPr>
            <a:r>
              <a:rPr lang="en-US" sz="4000" b="1" dirty="0" smtClean="0">
                <a:solidFill>
                  <a:srgbClr val="68007F">
                    <a:lumMod val="75000"/>
                  </a:srgbClr>
                </a:solidFill>
                <a:latin typeface="Cambria" pitchFamily="18" charset="0"/>
              </a:rPr>
              <a:t>Simulation Approach</a:t>
            </a:r>
            <a:endParaRPr lang="en-US" sz="3600" b="1" dirty="0">
              <a:solidFill>
                <a:srgbClr val="68007F">
                  <a:lumMod val="75000"/>
                </a:srgbClr>
              </a:solidFill>
              <a:latin typeface="Cambria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267200" y="2102346"/>
            <a:ext cx="4191000" cy="32316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i="1" dirty="0" smtClean="0">
                <a:latin typeface="Cambria" pitchFamily="18" charset="0"/>
              </a:rPr>
              <a:t>Find out how extreme this correlation would be, if there is no relationship between uniform malevolence and penalties.</a:t>
            </a:r>
          </a:p>
          <a:p>
            <a:endParaRPr lang="en-US" sz="2400" i="1" dirty="0" smtClean="0">
              <a:latin typeface="Cambria" pitchFamily="18" charset="0"/>
            </a:endParaRPr>
          </a:p>
          <a:p>
            <a:r>
              <a:rPr lang="en-US" sz="2400" i="1" dirty="0" smtClean="0">
                <a:latin typeface="Cambria" pitchFamily="18" charset="0"/>
              </a:rPr>
              <a:t>What kinds of results would we see, just by random chance?</a:t>
            </a:r>
          </a:p>
          <a:p>
            <a:endParaRPr lang="en-US" sz="1200" i="1" dirty="0" smtClean="0">
              <a:latin typeface="Cambria" pitchFamily="18" charset="0"/>
            </a:endParaRPr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5325" y="1276350"/>
            <a:ext cx="2809875" cy="4895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angle 1"/>
          <p:cNvSpPr/>
          <p:nvPr/>
        </p:nvSpPr>
        <p:spPr>
          <a:xfrm>
            <a:off x="4245864" y="1276350"/>
            <a:ext cx="365548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>
                <a:latin typeface="Cambria" pitchFamily="18" charset="0"/>
              </a:rPr>
              <a:t>Sample </a:t>
            </a:r>
            <a:r>
              <a:rPr lang="en-US" sz="2400" dirty="0" smtClean="0">
                <a:latin typeface="Cambria" pitchFamily="18" charset="0"/>
              </a:rPr>
              <a:t>Correlation =  </a:t>
            </a:r>
            <a:r>
              <a:rPr lang="en-US" sz="2400" dirty="0">
                <a:latin typeface="Cambria" pitchFamily="18" charset="0"/>
              </a:rPr>
              <a:t>0.43</a:t>
            </a: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build="p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61920"/>
            <a:ext cx="7772400" cy="1143000"/>
          </a:xfrm>
        </p:spPr>
        <p:txBody>
          <a:bodyPr/>
          <a:lstStyle/>
          <a:p>
            <a:r>
              <a:rPr lang="en-US" dirty="0" smtClean="0"/>
              <a:t>Randomization by Scrambling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565638" y="1108392"/>
                <a:ext cx="2971800" cy="95410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 smtClean="0">
                    <a:solidFill>
                      <a:schemeClr val="tx1"/>
                    </a:solidFill>
                  </a:rPr>
                  <a:t>Original sample</a:t>
                </a: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i="1" dirty="0" smtClean="0">
                          <a:solidFill>
                            <a:schemeClr val="tx1"/>
                          </a:solidFill>
                          <a:latin typeface="Cambria Math"/>
                        </a:rPr>
                        <m:t>𝑟</m:t>
                      </m:r>
                      <m:r>
                        <a:rPr lang="en-US" sz="2800" i="1" dirty="0" smtClean="0">
                          <a:solidFill>
                            <a:schemeClr val="tx1"/>
                          </a:solidFill>
                          <a:latin typeface="Cambria Math"/>
                        </a:rPr>
                        <m:t>=0.43</m:t>
                      </m:r>
                    </m:oMath>
                  </m:oMathPara>
                </a14:m>
                <a:endParaRPr lang="en-US" sz="28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5638" y="1108392"/>
                <a:ext cx="2971800" cy="954107"/>
              </a:xfrm>
              <a:prstGeom prst="rect">
                <a:avLst/>
              </a:prstGeom>
              <a:blipFill rotWithShape="1">
                <a:blip r:embed="rId3" cstate="print"/>
                <a:stretch>
                  <a:fillRect l="-4312" t="-576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4937" y="2176803"/>
            <a:ext cx="3036648" cy="5991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83723" y="2210138"/>
            <a:ext cx="2959404" cy="5838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4600635" y="1122679"/>
                <a:ext cx="2971800" cy="95410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 smtClean="0">
                    <a:solidFill>
                      <a:schemeClr val="tx1"/>
                    </a:solidFill>
                  </a:rPr>
                  <a:t>Scrambled sample</a:t>
                </a: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i="1" dirty="0" smtClean="0">
                          <a:solidFill>
                            <a:schemeClr val="tx1"/>
                          </a:solidFill>
                          <a:latin typeface="Cambria Math"/>
                        </a:rPr>
                        <m:t>𝑟</m:t>
                      </m:r>
                      <m:r>
                        <a:rPr lang="en-US" sz="2800" i="1" dirty="0" smtClean="0">
                          <a:solidFill>
                            <a:schemeClr val="tx1"/>
                          </a:solidFill>
                          <a:latin typeface="Cambria Math"/>
                        </a:rPr>
                        <m:t>=−0.03</m:t>
                      </m:r>
                    </m:oMath>
                  </m:oMathPara>
                </a14:m>
                <a:endParaRPr lang="en-US" sz="28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00635" y="1122679"/>
                <a:ext cx="2971800" cy="954107"/>
              </a:xfrm>
              <a:prstGeom prst="rect">
                <a:avLst/>
              </a:prstGeom>
              <a:blipFill rotWithShape="1">
                <a:blip r:embed="rId6" cstate="print"/>
                <a:stretch>
                  <a:fillRect l="-4312" t="-573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6698070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7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114" y="1811675"/>
            <a:ext cx="8370886" cy="46462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itle 1"/>
          <p:cNvSpPr txBox="1">
            <a:spLocks/>
          </p:cNvSpPr>
          <p:nvPr/>
        </p:nvSpPr>
        <p:spPr>
          <a:xfrm>
            <a:off x="457200" y="381000"/>
            <a:ext cx="8153400" cy="1219200"/>
          </a:xfrm>
          <a:prstGeom prst="rect">
            <a:avLst/>
          </a:prstGeom>
        </p:spPr>
        <p:txBody>
          <a:bodyPr/>
          <a:lstStyle/>
          <a:p>
            <a:pPr lvl="0" algn="ctr">
              <a:spcBef>
                <a:spcPct val="0"/>
              </a:spcBef>
              <a:defRPr/>
            </a:pPr>
            <a:r>
              <a:rPr lang="en-US" sz="4000" b="1" dirty="0" err="1" smtClean="0">
                <a:solidFill>
                  <a:srgbClr val="68007F">
                    <a:lumMod val="75000"/>
                  </a:srgbClr>
                </a:solidFill>
                <a:latin typeface="Cambria" pitchFamily="18" charset="0"/>
              </a:rPr>
              <a:t>StatKey</a:t>
            </a:r>
            <a:endParaRPr lang="en-US" sz="3600" b="1" dirty="0">
              <a:solidFill>
                <a:srgbClr val="68007F">
                  <a:lumMod val="75000"/>
                </a:srgbClr>
              </a:solidFill>
              <a:latin typeface="Cambria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600200" y="1143000"/>
            <a:ext cx="6781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Cambria" pitchFamily="18" charset="0"/>
                <a:hlinkClick r:id="rId5"/>
              </a:rPr>
              <a:t>www.lock5stat.com/statkey</a:t>
            </a:r>
            <a:r>
              <a:rPr lang="en-US" sz="3200" dirty="0" smtClean="0">
                <a:latin typeface="Cambria" pitchFamily="18" charset="0"/>
              </a:rPr>
              <a:t> </a:t>
            </a:r>
            <a:endParaRPr lang="en-US" sz="3200" dirty="0">
              <a:latin typeface="Cambria" pitchFamily="18" charset="0"/>
            </a:endParaRPr>
          </a:p>
        </p:txBody>
      </p:sp>
      <p:sp>
        <p:nvSpPr>
          <p:cNvPr id="5" name="Oval 4"/>
          <p:cNvSpPr/>
          <p:nvPr/>
        </p:nvSpPr>
        <p:spPr>
          <a:xfrm>
            <a:off x="5103876" y="3962400"/>
            <a:ext cx="838200" cy="609600"/>
          </a:xfrm>
          <a:prstGeom prst="ellipse">
            <a:avLst/>
          </a:prstGeom>
          <a:noFill/>
          <a:ln w="571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n w="38100">
                <a:solidFill>
                  <a:srgbClr val="C00000"/>
                </a:solidFill>
              </a:ln>
              <a:noFill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586701" y="3521255"/>
            <a:ext cx="1371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C00000"/>
                </a:solidFill>
              </a:rPr>
              <a:t>P-value</a:t>
            </a:r>
            <a:endParaRPr lang="en-US" sz="2400" dirty="0">
              <a:solidFill>
                <a:srgbClr val="C00000"/>
              </a:solidFill>
            </a:endParaRP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457200" y="381000"/>
            <a:ext cx="8153400" cy="1219200"/>
          </a:xfrm>
          <a:prstGeom prst="rect">
            <a:avLst/>
          </a:prstGeom>
        </p:spPr>
        <p:txBody>
          <a:bodyPr/>
          <a:lstStyle/>
          <a:p>
            <a:pPr lvl="0" algn="ctr">
              <a:spcBef>
                <a:spcPct val="0"/>
              </a:spcBef>
              <a:defRPr/>
            </a:pPr>
            <a:r>
              <a:rPr lang="en-US" sz="4000" b="1" dirty="0" smtClean="0">
                <a:solidFill>
                  <a:srgbClr val="68007F">
                    <a:lumMod val="75000"/>
                  </a:srgbClr>
                </a:solidFill>
                <a:latin typeface="Cambria" pitchFamily="18" charset="0"/>
              </a:rPr>
              <a:t>Malevolent Uniforms</a:t>
            </a:r>
          </a:p>
          <a:p>
            <a:pPr lvl="0" algn="ctr">
              <a:spcBef>
                <a:spcPct val="0"/>
              </a:spcBef>
              <a:defRPr/>
            </a:pPr>
            <a:r>
              <a:rPr lang="en-US" sz="4000" b="1" dirty="0" smtClean="0">
                <a:solidFill>
                  <a:srgbClr val="68007F">
                    <a:lumMod val="75000"/>
                  </a:srgbClr>
                </a:solidFill>
                <a:latin typeface="Cambria" pitchFamily="18" charset="0"/>
              </a:rPr>
              <a:t>The Conclusion!</a:t>
            </a:r>
            <a:endParaRPr lang="en-US" sz="3600" b="1" dirty="0">
              <a:solidFill>
                <a:srgbClr val="68007F">
                  <a:lumMod val="75000"/>
                </a:srgbClr>
              </a:solidFill>
              <a:latin typeface="Cambria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09600" y="1828800"/>
            <a:ext cx="78486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The results seen in the study are unlikely to happen just by random chance (just about 1 out of 100).</a:t>
            </a:r>
            <a:endParaRPr lang="en-US" sz="2800" dirty="0"/>
          </a:p>
        </p:txBody>
      </p:sp>
      <p:sp>
        <p:nvSpPr>
          <p:cNvPr id="15" name="TextBox 14"/>
          <p:cNvSpPr txBox="1"/>
          <p:nvPr/>
        </p:nvSpPr>
        <p:spPr>
          <a:xfrm>
            <a:off x="1295400" y="3581400"/>
            <a:ext cx="64008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We have some evidence that teams with more malevolent uniforms get more penalties.</a:t>
            </a:r>
            <a:endParaRPr lang="en-US" sz="3200" dirty="0"/>
          </a:p>
        </p:txBody>
      </p:sp>
      <p:sp>
        <p:nvSpPr>
          <p:cNvPr id="16" name="Rectangle 15"/>
          <p:cNvSpPr/>
          <p:nvPr/>
        </p:nvSpPr>
        <p:spPr>
          <a:xfrm>
            <a:off x="1295400" y="3581400"/>
            <a:ext cx="6324600" cy="1665158"/>
          </a:xfrm>
          <a:prstGeom prst="rect">
            <a:avLst/>
          </a:prstGeom>
          <a:noFill/>
          <a:ln w="571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/>
      <p:bldP spid="16" grpId="0" animBg="1"/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rgbClr val="C00000"/>
                </a:solidFill>
              </a:rPr>
              <a:t>Example 3: </a:t>
            </a:r>
            <a:br>
              <a:rPr lang="en-US" b="1" dirty="0" smtClean="0">
                <a:solidFill>
                  <a:srgbClr val="C00000"/>
                </a:solidFill>
              </a:rPr>
            </a:br>
            <a:r>
              <a:rPr lang="en-US" b="1" dirty="0" smtClean="0">
                <a:solidFill>
                  <a:srgbClr val="C00000"/>
                </a:solidFill>
              </a:rPr>
              <a:t>Light at Night and Weight Gain </a:t>
            </a:r>
            <a:endParaRPr lang="en-US" b="1" dirty="0">
              <a:solidFill>
                <a:srgbClr val="C000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85813" y="1771650"/>
            <a:ext cx="782955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Does leaving a light on at night affect weight gain?  In particular, do mice with a light on at night gain more weight than mice with a normal light/dark cycle?</a:t>
            </a:r>
            <a:endParaRPr lang="en-US" sz="3200" dirty="0"/>
          </a:p>
        </p:txBody>
      </p:sp>
      <p:sp>
        <p:nvSpPr>
          <p:cNvPr id="4" name="TextBox 3"/>
          <p:cNvSpPr txBox="1"/>
          <p:nvPr/>
        </p:nvSpPr>
        <p:spPr>
          <a:xfrm>
            <a:off x="781045" y="3838642"/>
            <a:ext cx="782955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Find the p-value and use it to make a conclusion.  </a:t>
            </a:r>
            <a:endParaRPr lang="en-US" sz="3200" dirty="0"/>
          </a:p>
        </p:txBody>
      </p:sp>
      <p:sp>
        <p:nvSpPr>
          <p:cNvPr id="5" name="TextBox 4"/>
          <p:cNvSpPr txBox="1"/>
          <p:nvPr/>
        </p:nvSpPr>
        <p:spPr>
          <a:xfrm>
            <a:off x="714375" y="5005366"/>
            <a:ext cx="7900988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hlinkClick r:id="rId3"/>
              </a:rPr>
              <a:t>www.lock5stat.com</a:t>
            </a:r>
            <a:endParaRPr lang="en-US" sz="3600" dirty="0" smtClean="0"/>
          </a:p>
          <a:p>
            <a:pPr algn="ctr"/>
            <a:r>
              <a:rPr lang="en-US" sz="4800" b="1" dirty="0" err="1" smtClean="0"/>
              <a:t>Statkey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27357237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</p:bld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603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rgbClr val="C00000"/>
                </a:solidFill>
              </a:rPr>
              <a:t>Example 3: </a:t>
            </a:r>
            <a:br>
              <a:rPr lang="en-US" b="1" dirty="0" smtClean="0">
                <a:solidFill>
                  <a:srgbClr val="C00000"/>
                </a:solidFill>
              </a:rPr>
            </a:br>
            <a:r>
              <a:rPr lang="en-US" b="1" dirty="0" smtClean="0">
                <a:solidFill>
                  <a:srgbClr val="C00000"/>
                </a:solidFill>
              </a:rPr>
              <a:t>Light at Night and Weight Gain</a:t>
            </a: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14375" y="1142982"/>
            <a:ext cx="7900988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hlinkClick r:id="rId3"/>
              </a:rPr>
              <a:t>www.lock5stat.com</a:t>
            </a:r>
            <a:endParaRPr lang="en-US" sz="3600" dirty="0" smtClean="0"/>
          </a:p>
          <a:p>
            <a:pPr algn="ctr"/>
            <a:r>
              <a:rPr lang="en-US" sz="4800" b="1" dirty="0" err="1" smtClean="0"/>
              <a:t>Statkey</a:t>
            </a:r>
            <a:endParaRPr lang="en-US" sz="3600" dirty="0"/>
          </a:p>
        </p:txBody>
      </p:sp>
      <p:sp>
        <p:nvSpPr>
          <p:cNvPr id="5" name="TextBox 4"/>
          <p:cNvSpPr txBox="1"/>
          <p:nvPr/>
        </p:nvSpPr>
        <p:spPr>
          <a:xfrm>
            <a:off x="428632" y="2481286"/>
            <a:ext cx="8615363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Select “Test for Difference in Means”</a:t>
            </a:r>
          </a:p>
          <a:p>
            <a:r>
              <a:rPr lang="en-US" sz="2400" dirty="0" smtClean="0"/>
              <a:t>Use the menu at the top left to find the correct dataset (Fat Mice).</a:t>
            </a:r>
          </a:p>
          <a:p>
            <a:r>
              <a:rPr lang="en-US" sz="2400" dirty="0" smtClean="0"/>
              <a:t>Check out the sample:  what are the sample sizes? Which group </a:t>
            </a:r>
          </a:p>
          <a:p>
            <a:r>
              <a:rPr lang="en-US" sz="2400" dirty="0"/>
              <a:t> </a:t>
            </a:r>
            <a:r>
              <a:rPr lang="en-US" sz="2400" dirty="0" smtClean="0"/>
              <a:t>        gains more weight?  (LL = light at night, LD = normal light/dark) </a:t>
            </a:r>
          </a:p>
          <a:p>
            <a:r>
              <a:rPr lang="en-US" sz="2400" dirty="0" smtClean="0"/>
              <a:t>Generate one randomization statistic.  Compare it to the original.</a:t>
            </a:r>
          </a:p>
          <a:p>
            <a:r>
              <a:rPr lang="en-US" sz="2400" dirty="0" smtClean="0"/>
              <a:t>Generate a full randomization distribution (1000 or more). </a:t>
            </a:r>
          </a:p>
          <a:p>
            <a:r>
              <a:rPr lang="en-US" sz="2400" dirty="0" smtClean="0"/>
              <a:t>Use the “right-tailed” option to find the p-value. </a:t>
            </a:r>
          </a:p>
          <a:p>
            <a:r>
              <a:rPr lang="en-US" sz="2400" dirty="0" smtClean="0"/>
              <a:t>What is your p-value?  Compare it with your neighbors.</a:t>
            </a:r>
          </a:p>
          <a:p>
            <a:r>
              <a:rPr lang="en-US" sz="2400" dirty="0" smtClean="0"/>
              <a:t>Is the sample difference of 5 likely to be just by random chance?</a:t>
            </a:r>
          </a:p>
          <a:p>
            <a:r>
              <a:rPr lang="en-US" sz="2400" dirty="0" smtClean="0"/>
              <a:t>What can we conclude about light at night and weight gain?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064364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</p:bld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04717" y="247215"/>
            <a:ext cx="8768131" cy="62478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u="sng" dirty="0" smtClean="0"/>
              <a:t>Randomization Hypothesis Tests</a:t>
            </a:r>
            <a:r>
              <a:rPr lang="en-US" sz="3600" dirty="0" smtClean="0"/>
              <a:t>:</a:t>
            </a:r>
          </a:p>
          <a:p>
            <a:endParaRPr lang="en-US" sz="1200" dirty="0" smtClean="0"/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200" dirty="0" smtClean="0"/>
              <a:t>Randomization method is </a:t>
            </a:r>
            <a:r>
              <a:rPr lang="en-US" sz="3200" u="sng" dirty="0" smtClean="0"/>
              <a:t>not</a:t>
            </a:r>
            <a:r>
              <a:rPr lang="en-US" sz="3200" dirty="0" smtClean="0"/>
              <a:t> the same for all parameters (but </a:t>
            </a:r>
            <a:r>
              <a:rPr lang="en-US" sz="3200" dirty="0" err="1" smtClean="0"/>
              <a:t>StatKey</a:t>
            </a:r>
            <a:r>
              <a:rPr lang="en-US" sz="3200" dirty="0" smtClean="0"/>
              <a:t> use is)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200" u="sng" dirty="0" smtClean="0"/>
              <a:t>Key idea</a:t>
            </a:r>
            <a:r>
              <a:rPr lang="en-US" sz="3200" dirty="0" smtClean="0"/>
              <a:t>:  The randomization distribution shows what is likely by random chance if H</a:t>
            </a:r>
            <a:r>
              <a:rPr lang="en-US" sz="3200" baseline="-25000" dirty="0" smtClean="0"/>
              <a:t>0</a:t>
            </a:r>
            <a:r>
              <a:rPr lang="en-US" sz="3200" dirty="0" smtClean="0"/>
              <a:t> is true. (Don’t need any other details.)  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200" dirty="0" smtClean="0"/>
              <a:t>We see how extreme the actual sample statistic is in this distribution. 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200" dirty="0" smtClean="0"/>
              <a:t>More extreme </a:t>
            </a:r>
          </a:p>
          <a:p>
            <a:r>
              <a:rPr lang="en-US" sz="3200" dirty="0" smtClean="0"/>
              <a:t>            = small p-value </a:t>
            </a:r>
          </a:p>
          <a:p>
            <a:r>
              <a:rPr lang="en-US" sz="3200" dirty="0" smtClean="0"/>
              <a:t>            = unlikely to happen by random chance </a:t>
            </a:r>
          </a:p>
          <a:p>
            <a:r>
              <a:rPr lang="en-US" sz="3200" dirty="0" smtClean="0"/>
              <a:t>            = stronger evidence against H</a:t>
            </a:r>
            <a:r>
              <a:rPr lang="en-US" sz="3200" baseline="-25000" dirty="0" smtClean="0"/>
              <a:t>0</a:t>
            </a:r>
            <a:r>
              <a:rPr lang="en-US" sz="3200" dirty="0"/>
              <a:t> </a:t>
            </a:r>
            <a:r>
              <a:rPr lang="en-US" sz="3200" dirty="0" smtClean="0"/>
              <a:t>and for H</a:t>
            </a:r>
            <a:r>
              <a:rPr lang="en-US" sz="3200" baseline="-25000" dirty="0" smtClean="0"/>
              <a:t>a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27743008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79102"/>
            <a:ext cx="8229600" cy="1143000"/>
          </a:xfrm>
        </p:spPr>
        <p:txBody>
          <a:bodyPr>
            <a:normAutofit/>
          </a:bodyPr>
          <a:lstStyle/>
          <a:p>
            <a:r>
              <a:rPr lang="en-US" b="1" dirty="0" smtClean="0">
                <a:solidFill>
                  <a:srgbClr val="C00000"/>
                </a:solidFill>
              </a:rPr>
              <a:t>Example 4: </a:t>
            </a:r>
            <a:r>
              <a:rPr lang="en-US" b="1" dirty="0">
                <a:solidFill>
                  <a:srgbClr val="C00000"/>
                </a:solidFill>
              </a:rPr>
              <a:t> </a:t>
            </a:r>
            <a:r>
              <a:rPr lang="en-US" b="1" dirty="0" smtClean="0">
                <a:solidFill>
                  <a:srgbClr val="C00000"/>
                </a:solidFill>
              </a:rPr>
              <a:t>Split or Steal!! </a:t>
            </a:r>
            <a:endParaRPr lang="en-US" b="1" dirty="0">
              <a:solidFill>
                <a:srgbClr val="C000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85813" y="1225730"/>
            <a:ext cx="78295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hlinkClick r:id="rId3"/>
              </a:rPr>
              <a:t>Split or Steal?  </a:t>
            </a:r>
            <a:endParaRPr lang="en-US" sz="3200" dirty="0"/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01854574"/>
              </p:ext>
            </p:extLst>
          </p:nvPr>
        </p:nvGraphicFramePr>
        <p:xfrm>
          <a:off x="1523998" y="2024808"/>
          <a:ext cx="6159692" cy="292496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39923"/>
                <a:gridCol w="1539923"/>
                <a:gridCol w="1539923"/>
                <a:gridCol w="1539923"/>
              </a:tblGrid>
              <a:tr h="921965"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Age group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Split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Steal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Total</a:t>
                      </a:r>
                      <a:endParaRPr lang="en-US" sz="2800" dirty="0"/>
                    </a:p>
                  </a:txBody>
                  <a:tcPr/>
                </a:tc>
              </a:tr>
              <a:tr h="660027"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Under 40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187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195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382</a:t>
                      </a:r>
                      <a:endParaRPr lang="en-US" sz="2800" dirty="0"/>
                    </a:p>
                  </a:txBody>
                  <a:tcPr/>
                </a:tc>
              </a:tr>
              <a:tr h="660027"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Over 40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116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76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192</a:t>
                      </a:r>
                      <a:endParaRPr lang="en-US" sz="2800" dirty="0"/>
                    </a:p>
                  </a:txBody>
                  <a:tcPr/>
                </a:tc>
              </a:tr>
              <a:tr h="660027"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Total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303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271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574</a:t>
                      </a:r>
                      <a:endParaRPr lang="en-US" sz="28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259308" y="5172501"/>
            <a:ext cx="852985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Is there a significant difference in the proportions who choose “split” between younger players and older players?  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40871364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7" grpId="0"/>
    </p:bld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457200"/>
            <a:ext cx="8534400" cy="758952"/>
          </a:xfrm>
        </p:spPr>
        <p:txBody>
          <a:bodyPr>
            <a:normAutofit fontScale="90000"/>
          </a:bodyPr>
          <a:lstStyle/>
          <a:p>
            <a:r>
              <a:rPr lang="en-US" b="1" u="sng" dirty="0" smtClean="0">
                <a:solidFill>
                  <a:schemeClr val="tx2"/>
                </a:solidFill>
              </a:rPr>
              <a:t>Chapter 4:  Hypothesis Tests</a:t>
            </a:r>
            <a:endParaRPr lang="en-US" b="1" u="sng" dirty="0">
              <a:solidFill>
                <a:schemeClr val="tx2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485900"/>
            <a:ext cx="8610600" cy="4457700"/>
          </a:xfrm>
        </p:spPr>
        <p:txBody>
          <a:bodyPr>
            <a:noAutofit/>
          </a:bodyPr>
          <a:lstStyle/>
          <a:p>
            <a:r>
              <a:rPr lang="en-US" dirty="0" smtClean="0"/>
              <a:t>State null and alternative hypotheses                  </a:t>
            </a:r>
            <a:r>
              <a:rPr lang="en-US" sz="2000" dirty="0" smtClean="0"/>
              <a:t>(for many different parameters)</a:t>
            </a:r>
          </a:p>
          <a:p>
            <a:r>
              <a:rPr lang="en-US" dirty="0" smtClean="0"/>
              <a:t>Understand the idea behind a hypothesis test   </a:t>
            </a:r>
            <a:r>
              <a:rPr lang="en-US" sz="2000" dirty="0" smtClean="0"/>
              <a:t>(stick with the null unless evidence is strong for the alternative)</a:t>
            </a:r>
          </a:p>
          <a:p>
            <a:r>
              <a:rPr lang="en-US" dirty="0" smtClean="0"/>
              <a:t>Understand a p-value (!)</a:t>
            </a:r>
          </a:p>
          <a:p>
            <a:r>
              <a:rPr lang="en-US" dirty="0" smtClean="0"/>
              <a:t>State the conclusion in context </a:t>
            </a:r>
          </a:p>
          <a:p>
            <a:r>
              <a:rPr lang="en-US" dirty="0" smtClean="0"/>
              <a:t>(Conduct a randomization hypothesis test)</a:t>
            </a:r>
          </a:p>
        </p:txBody>
      </p:sp>
    </p:spTree>
    <p:extLst>
      <p:ext uri="{BB962C8B-B14F-4D97-AF65-F5344CB8AC3E}">
        <p14:creationId xmlns:p14="http://schemas.microsoft.com/office/powerpoint/2010/main" val="17960973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457200" y="381000"/>
            <a:ext cx="8153400" cy="773243"/>
          </a:xfrm>
          <a:prstGeom prst="rect">
            <a:avLst/>
          </a:prstGeom>
        </p:spPr>
        <p:txBody>
          <a:bodyPr/>
          <a:lstStyle/>
          <a:p>
            <a:pPr lvl="0" algn="ctr">
              <a:spcBef>
                <a:spcPct val="0"/>
              </a:spcBef>
              <a:defRPr/>
            </a:pPr>
            <a:r>
              <a:rPr lang="en-US" sz="4000" b="1" u="sng" dirty="0" smtClean="0">
                <a:solidFill>
                  <a:srgbClr val="68007F">
                    <a:lumMod val="75000"/>
                  </a:srgbClr>
                </a:solidFill>
                <a:latin typeface="Cambria" pitchFamily="18" charset="0"/>
              </a:rPr>
              <a:t>Table of Contents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44774" y="1184223"/>
            <a:ext cx="8604354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3600" dirty="0" smtClean="0"/>
              <a:t>  </a:t>
            </a:r>
            <a:r>
              <a:rPr lang="en-US" sz="3200" dirty="0" smtClean="0"/>
              <a:t>Chapter 1:  Data Collection</a:t>
            </a:r>
          </a:p>
          <a:p>
            <a:pPr lvl="1"/>
            <a:r>
              <a:rPr lang="en-US" sz="3200" dirty="0"/>
              <a:t> </a:t>
            </a:r>
            <a:r>
              <a:rPr lang="en-US" sz="3200" dirty="0" smtClean="0"/>
              <a:t> 	</a:t>
            </a:r>
            <a:r>
              <a:rPr lang="en-US" sz="2400" dirty="0" smtClean="0"/>
              <a:t>Sampling, experiments,…</a:t>
            </a:r>
          </a:p>
          <a:p>
            <a:pPr>
              <a:buFont typeface="Arial" pitchFamily="34" charset="0"/>
              <a:buChar char="•"/>
            </a:pPr>
            <a:r>
              <a:rPr lang="en-US" sz="3200" dirty="0" smtClean="0"/>
              <a:t>  Chapter 2:  Data Description</a:t>
            </a:r>
          </a:p>
          <a:p>
            <a:r>
              <a:rPr lang="en-US" sz="3200" dirty="0"/>
              <a:t>	</a:t>
            </a:r>
            <a:r>
              <a:rPr lang="en-US" sz="2400" dirty="0" smtClean="0"/>
              <a:t>Mean, median, histogram,…</a:t>
            </a:r>
          </a:p>
          <a:p>
            <a:pPr>
              <a:buFont typeface="Arial" pitchFamily="34" charset="0"/>
              <a:buChar char="•"/>
            </a:pPr>
            <a:r>
              <a:rPr lang="en-US" sz="3200" dirty="0" smtClean="0"/>
              <a:t>  Chapter 3:  Confidence Intervals</a:t>
            </a:r>
          </a:p>
          <a:p>
            <a:r>
              <a:rPr lang="en-US" sz="3200" dirty="0"/>
              <a:t>	</a:t>
            </a:r>
            <a:r>
              <a:rPr lang="en-US" sz="2400" dirty="0" smtClean="0"/>
              <a:t>Understanding and interpreting CI, bootstrap CI</a:t>
            </a:r>
          </a:p>
          <a:p>
            <a:pPr>
              <a:buFont typeface="Arial" pitchFamily="34" charset="0"/>
              <a:buChar char="•"/>
            </a:pPr>
            <a:r>
              <a:rPr lang="en-US" sz="3200" dirty="0"/>
              <a:t> </a:t>
            </a:r>
            <a:r>
              <a:rPr lang="en-US" sz="3200" dirty="0" smtClean="0"/>
              <a:t> Chapter 4:  Hypothesis Tests</a:t>
            </a:r>
          </a:p>
          <a:p>
            <a:r>
              <a:rPr lang="en-US" sz="3200" dirty="0"/>
              <a:t>	</a:t>
            </a:r>
            <a:r>
              <a:rPr lang="en-US" sz="2400" dirty="0" smtClean="0"/>
              <a:t>Understanding and interpreting HT, randomization HT</a:t>
            </a:r>
          </a:p>
          <a:p>
            <a:pPr>
              <a:buFont typeface="Arial" pitchFamily="34" charset="0"/>
              <a:buChar char="•"/>
            </a:pPr>
            <a:r>
              <a:rPr lang="en-US" sz="3200" dirty="0"/>
              <a:t> </a:t>
            </a:r>
            <a:r>
              <a:rPr lang="en-US" sz="3200" dirty="0" smtClean="0"/>
              <a:t> Chapters 5 &amp; 6:  Normal and t-based formulas </a:t>
            </a:r>
          </a:p>
          <a:p>
            <a:r>
              <a:rPr lang="en-US" sz="3200" dirty="0"/>
              <a:t>	</a:t>
            </a:r>
            <a:r>
              <a:rPr lang="en-US" sz="2400" dirty="0" smtClean="0"/>
              <a:t>Short-cut formulas after full understanding  </a:t>
            </a:r>
            <a:endParaRPr lang="en-US" sz="2400" dirty="0"/>
          </a:p>
        </p:txBody>
      </p:sp>
      <p:sp>
        <p:nvSpPr>
          <p:cNvPr id="4" name="Rectangle 3"/>
          <p:cNvSpPr/>
          <p:nvPr/>
        </p:nvSpPr>
        <p:spPr>
          <a:xfrm>
            <a:off x="344774" y="3261821"/>
            <a:ext cx="8075895" cy="1965271"/>
          </a:xfrm>
          <a:prstGeom prst="rect">
            <a:avLst/>
          </a:prstGeom>
          <a:noFill/>
          <a:ln w="762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4096166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35438" y="2161049"/>
            <a:ext cx="8482818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 smtClean="0"/>
              <a:t>How Does It All Fit Together?</a:t>
            </a:r>
          </a:p>
          <a:p>
            <a:pPr algn="ctr"/>
            <a:endParaRPr lang="en-US" sz="4800" b="1" dirty="0"/>
          </a:p>
          <a:p>
            <a:pPr algn="ctr"/>
            <a:r>
              <a:rPr lang="en-US" sz="4800" b="1" dirty="0" smtClean="0"/>
              <a:t>Stay tuned </a:t>
            </a:r>
          </a:p>
          <a:p>
            <a:pPr algn="ctr"/>
            <a:r>
              <a:rPr lang="en-US" sz="4800" b="1" dirty="0" smtClean="0"/>
              <a:t>for this afternoon’s session!</a:t>
            </a:r>
          </a:p>
        </p:txBody>
      </p:sp>
    </p:spTree>
    <p:extLst>
      <p:ext uri="{BB962C8B-B14F-4D97-AF65-F5344CB8AC3E}">
        <p14:creationId xmlns:p14="http://schemas.microsoft.com/office/powerpoint/2010/main" val="28709888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92750"/>
            <a:ext cx="8229600" cy="1143000"/>
          </a:xfrm>
        </p:spPr>
        <p:txBody>
          <a:bodyPr/>
          <a:lstStyle/>
          <a:p>
            <a:r>
              <a:rPr lang="en-US" b="1" u="sng" dirty="0" smtClean="0"/>
              <a:t>Simulation Methods</a:t>
            </a:r>
            <a:endParaRPr lang="en-US" b="1" u="sng" dirty="0"/>
          </a:p>
        </p:txBody>
      </p:sp>
      <p:sp>
        <p:nvSpPr>
          <p:cNvPr id="3" name="TextBox 2"/>
          <p:cNvSpPr txBox="1"/>
          <p:nvPr/>
        </p:nvSpPr>
        <p:spPr>
          <a:xfrm>
            <a:off x="793487" y="1478008"/>
            <a:ext cx="7763656" cy="46474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The Next Big Thing</a:t>
            </a:r>
          </a:p>
          <a:p>
            <a:endParaRPr lang="en-US" dirty="0"/>
          </a:p>
          <a:p>
            <a:r>
              <a:rPr lang="en-US" sz="3200" dirty="0" smtClean="0"/>
              <a:t>Common Core State Standards in Mathematics</a:t>
            </a:r>
          </a:p>
          <a:p>
            <a:endParaRPr lang="en-US" dirty="0"/>
          </a:p>
          <a:p>
            <a:r>
              <a:rPr lang="en-US" sz="3200" dirty="0" smtClean="0"/>
              <a:t>Increasingly important in DOING statistics</a:t>
            </a:r>
          </a:p>
          <a:p>
            <a:endParaRPr lang="en-US" dirty="0"/>
          </a:p>
          <a:p>
            <a:r>
              <a:rPr lang="en-US" sz="3200" dirty="0" smtClean="0"/>
              <a:t>Outstanding for use in TEACHING statistics</a:t>
            </a:r>
          </a:p>
          <a:p>
            <a:endParaRPr lang="en-US" dirty="0"/>
          </a:p>
          <a:p>
            <a:r>
              <a:rPr lang="en-US" sz="3200" dirty="0" smtClean="0"/>
              <a:t>Ties directly to the key ideas of statistical inference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8721669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96336" y="457200"/>
            <a:ext cx="803331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 smtClean="0"/>
              <a:t>“New” Simulation Methods? </a:t>
            </a:r>
            <a:endParaRPr lang="en-US" sz="48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660012" y="1896468"/>
            <a:ext cx="7772400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"Actually, the statistician does not carry out this very simple and </a:t>
            </a:r>
            <a:r>
              <a:rPr lang="en-US" sz="3200" dirty="0" smtClean="0"/>
              <a:t>very tedious </a:t>
            </a:r>
            <a:r>
              <a:rPr lang="en-US" sz="3200" dirty="0"/>
              <a:t>process, but his conclusions have no justification beyond the </a:t>
            </a:r>
            <a:r>
              <a:rPr lang="en-US" sz="3200" dirty="0" smtClean="0"/>
              <a:t>fact that </a:t>
            </a:r>
            <a:r>
              <a:rPr lang="en-US" sz="3200" dirty="0"/>
              <a:t>they agree with those which could have been arrived at by this</a:t>
            </a:r>
          </a:p>
          <a:p>
            <a:r>
              <a:rPr lang="en-US" sz="3200" dirty="0"/>
              <a:t>elementary method."</a:t>
            </a:r>
          </a:p>
          <a:p>
            <a:r>
              <a:rPr lang="en-US" sz="3200" dirty="0" smtClean="0"/>
              <a:t>				-- Sir R. A. Fisher, 1936</a:t>
            </a:r>
            <a:endParaRPr lang="en-US" sz="3200" dirty="0"/>
          </a:p>
        </p:txBody>
      </p:sp>
      <p:sp>
        <p:nvSpPr>
          <p:cNvPr id="3" name="Oval 2"/>
          <p:cNvSpPr/>
          <p:nvPr/>
        </p:nvSpPr>
        <p:spPr>
          <a:xfrm>
            <a:off x="324880" y="4180252"/>
            <a:ext cx="4261402" cy="967966"/>
          </a:xfrm>
          <a:prstGeom prst="ellipse">
            <a:avLst/>
          </a:prstGeom>
          <a:noFill/>
          <a:ln w="571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71514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91323" y="965560"/>
            <a:ext cx="8407021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/>
              <a:t>First: </a:t>
            </a:r>
            <a:r>
              <a:rPr lang="en-US" sz="4000" u="sng" dirty="0" smtClean="0"/>
              <a:t>bootstrap confidence intervals </a:t>
            </a:r>
            <a:r>
              <a:rPr lang="en-US" sz="4000" dirty="0" smtClean="0"/>
              <a:t>and the key concept of variation in sample statistics.</a:t>
            </a:r>
          </a:p>
          <a:p>
            <a:endParaRPr lang="en-US" sz="4000" dirty="0"/>
          </a:p>
          <a:p>
            <a:r>
              <a:rPr lang="en-US" sz="4000" dirty="0" smtClean="0"/>
              <a:t>Second: </a:t>
            </a:r>
            <a:r>
              <a:rPr lang="en-US" sz="4000" u="sng" dirty="0" smtClean="0"/>
              <a:t>randomization hypothesis tests</a:t>
            </a:r>
            <a:r>
              <a:rPr lang="en-US" sz="4000" dirty="0" smtClean="0"/>
              <a:t> and the key concept of strength of evidence.</a:t>
            </a:r>
          </a:p>
        </p:txBody>
      </p:sp>
    </p:spTree>
    <p:extLst>
      <p:ext uri="{BB962C8B-B14F-4D97-AF65-F5344CB8AC3E}">
        <p14:creationId xmlns:p14="http://schemas.microsoft.com/office/powerpoint/2010/main" val="15633974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jpeg"/></Relationships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jpeg"/></Relationships>
</file>

<file path=ppt/theme/_rels/them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jpeg"/></Relationships>
</file>

<file path=ppt/theme/_rels/them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jpeg"/></Relationships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Aspect">
  <a:themeElements>
    <a:clrScheme name="Custom 11">
      <a:dk1>
        <a:sysClr val="windowText" lastClr="000000"/>
      </a:dk1>
      <a:lt1>
        <a:sysClr val="window" lastClr="FFFFFF"/>
      </a:lt1>
      <a:dk2>
        <a:srgbClr val="666666"/>
      </a:dk2>
      <a:lt2>
        <a:srgbClr val="D2D2D2"/>
      </a:lt2>
      <a:accent1>
        <a:srgbClr val="FF388C"/>
      </a:accent1>
      <a:accent2>
        <a:srgbClr val="E40059"/>
      </a:accent2>
      <a:accent3>
        <a:srgbClr val="9C007F"/>
      </a:accent3>
      <a:accent4>
        <a:srgbClr val="68007F"/>
      </a:accent4>
      <a:accent5>
        <a:srgbClr val="005BD3"/>
      </a:accent5>
      <a:accent6>
        <a:srgbClr val="00349E"/>
      </a:accent6>
      <a:hlink>
        <a:srgbClr val="00349E"/>
      </a:hlink>
      <a:folHlink>
        <a:srgbClr val="00349E"/>
      </a:folHlink>
    </a:clrScheme>
    <a:fontScheme name="Aspect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A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35000"/>
                <a:satMod val="150000"/>
              </a:schemeClr>
            </a:gs>
            <a:gs pos="45000">
              <a:schemeClr val="phClr">
                <a:shade val="68000"/>
                <a:satMod val="15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0"/>
        </a:gradFill>
        <a:blipFill>
          <a:blip xmlns:r="http://schemas.openxmlformats.org/officeDocument/2006/relationships" r:embed="rId1">
            <a:duotone>
              <a:schemeClr val="phClr">
                <a:shade val="800"/>
                <a:satMod val="150000"/>
              </a:schemeClr>
              <a:schemeClr val="phClr">
                <a:tint val="80000"/>
                <a:satMod val="150000"/>
              </a:schemeClr>
            </a:duotone>
          </a:blip>
          <a:tile tx="0" ty="0" sx="75000" sy="75000" flip="none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Aspect">
  <a:themeElements>
    <a:clrScheme name="Custom 11">
      <a:dk1>
        <a:sysClr val="windowText" lastClr="000000"/>
      </a:dk1>
      <a:lt1>
        <a:sysClr val="window" lastClr="FFFFFF"/>
      </a:lt1>
      <a:dk2>
        <a:srgbClr val="666666"/>
      </a:dk2>
      <a:lt2>
        <a:srgbClr val="D2D2D2"/>
      </a:lt2>
      <a:accent1>
        <a:srgbClr val="FF388C"/>
      </a:accent1>
      <a:accent2>
        <a:srgbClr val="E40059"/>
      </a:accent2>
      <a:accent3>
        <a:srgbClr val="9C007F"/>
      </a:accent3>
      <a:accent4>
        <a:srgbClr val="68007F"/>
      </a:accent4>
      <a:accent5>
        <a:srgbClr val="005BD3"/>
      </a:accent5>
      <a:accent6>
        <a:srgbClr val="00349E"/>
      </a:accent6>
      <a:hlink>
        <a:srgbClr val="00349E"/>
      </a:hlink>
      <a:folHlink>
        <a:srgbClr val="00349E"/>
      </a:folHlink>
    </a:clrScheme>
    <a:fontScheme name="Aspect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A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35000"/>
                <a:satMod val="150000"/>
              </a:schemeClr>
            </a:gs>
            <a:gs pos="45000">
              <a:schemeClr val="phClr">
                <a:shade val="68000"/>
                <a:satMod val="15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0"/>
        </a:gradFill>
        <a:blipFill>
          <a:blip xmlns:r="http://schemas.openxmlformats.org/officeDocument/2006/relationships" r:embed="rId1">
            <a:duotone>
              <a:schemeClr val="phClr">
                <a:shade val="800"/>
                <a:satMod val="150000"/>
              </a:schemeClr>
              <a:schemeClr val="phClr">
                <a:tint val="80000"/>
                <a:satMod val="150000"/>
              </a:schemeClr>
            </a:duotone>
          </a:blip>
          <a:tile tx="0" ty="0" sx="75000" sy="75000" flip="none" algn="tl"/>
        </a:blip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3_Aspect">
  <a:themeElements>
    <a:clrScheme name="Custom 11">
      <a:dk1>
        <a:sysClr val="windowText" lastClr="000000"/>
      </a:dk1>
      <a:lt1>
        <a:sysClr val="window" lastClr="FFFFFF"/>
      </a:lt1>
      <a:dk2>
        <a:srgbClr val="666666"/>
      </a:dk2>
      <a:lt2>
        <a:srgbClr val="D2D2D2"/>
      </a:lt2>
      <a:accent1>
        <a:srgbClr val="FF388C"/>
      </a:accent1>
      <a:accent2>
        <a:srgbClr val="E40059"/>
      </a:accent2>
      <a:accent3>
        <a:srgbClr val="9C007F"/>
      </a:accent3>
      <a:accent4>
        <a:srgbClr val="68007F"/>
      </a:accent4>
      <a:accent5>
        <a:srgbClr val="005BD3"/>
      </a:accent5>
      <a:accent6>
        <a:srgbClr val="00349E"/>
      </a:accent6>
      <a:hlink>
        <a:srgbClr val="00349E"/>
      </a:hlink>
      <a:folHlink>
        <a:srgbClr val="00349E"/>
      </a:folHlink>
    </a:clrScheme>
    <a:fontScheme name="Aspect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A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35000"/>
                <a:satMod val="150000"/>
              </a:schemeClr>
            </a:gs>
            <a:gs pos="45000">
              <a:schemeClr val="phClr">
                <a:shade val="68000"/>
                <a:satMod val="15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0"/>
        </a:gradFill>
        <a:blipFill>
          <a:blip xmlns:r="http://schemas.openxmlformats.org/officeDocument/2006/relationships" r:embed="rId1">
            <a:duotone>
              <a:schemeClr val="phClr">
                <a:shade val="800"/>
                <a:satMod val="150000"/>
              </a:schemeClr>
              <a:schemeClr val="phClr">
                <a:tint val="80000"/>
                <a:satMod val="150000"/>
              </a:schemeClr>
            </a:duotone>
          </a:blip>
          <a:tile tx="0" ty="0" sx="75000" sy="75000" flip="none" algn="tl"/>
        </a:blip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4_Aspect">
  <a:themeElements>
    <a:clrScheme name="Custom 11">
      <a:dk1>
        <a:sysClr val="windowText" lastClr="000000"/>
      </a:dk1>
      <a:lt1>
        <a:sysClr val="window" lastClr="FFFFFF"/>
      </a:lt1>
      <a:dk2>
        <a:srgbClr val="666666"/>
      </a:dk2>
      <a:lt2>
        <a:srgbClr val="D2D2D2"/>
      </a:lt2>
      <a:accent1>
        <a:srgbClr val="FF388C"/>
      </a:accent1>
      <a:accent2>
        <a:srgbClr val="E40059"/>
      </a:accent2>
      <a:accent3>
        <a:srgbClr val="9C007F"/>
      </a:accent3>
      <a:accent4>
        <a:srgbClr val="68007F"/>
      </a:accent4>
      <a:accent5>
        <a:srgbClr val="005BD3"/>
      </a:accent5>
      <a:accent6>
        <a:srgbClr val="00349E"/>
      </a:accent6>
      <a:hlink>
        <a:srgbClr val="00349E"/>
      </a:hlink>
      <a:folHlink>
        <a:srgbClr val="00349E"/>
      </a:folHlink>
    </a:clrScheme>
    <a:fontScheme name="Aspect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A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35000"/>
                <a:satMod val="150000"/>
              </a:schemeClr>
            </a:gs>
            <a:gs pos="45000">
              <a:schemeClr val="phClr">
                <a:shade val="68000"/>
                <a:satMod val="15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0"/>
        </a:gradFill>
        <a:blipFill>
          <a:blip xmlns:r="http://schemas.openxmlformats.org/officeDocument/2006/relationships" r:embed="rId1">
            <a:duotone>
              <a:schemeClr val="phClr">
                <a:shade val="800"/>
                <a:satMod val="150000"/>
              </a:schemeClr>
              <a:schemeClr val="phClr">
                <a:tint val="80000"/>
                <a:satMod val="150000"/>
              </a:schemeClr>
            </a:duotone>
          </a:blip>
          <a:tile tx="0" ty="0" sx="75000" sy="75000" flip="none" algn="tl"/>
        </a:blip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3133</TotalTime>
  <Words>2361</Words>
  <Application>Microsoft Office PowerPoint</Application>
  <PresentationFormat>On-screen Show (4:3)</PresentationFormat>
  <Paragraphs>626</Paragraphs>
  <Slides>60</Slides>
  <Notes>60</Notes>
  <HiddenSlides>0</HiddenSlides>
  <MMClips>0</MMClips>
  <ScaleCrop>false</ScaleCrop>
  <HeadingPairs>
    <vt:vector size="6" baseType="variant">
      <vt:variant>
        <vt:lpstr>Theme</vt:lpstr>
      </vt:variant>
      <vt:variant>
        <vt:i4>5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60</vt:i4>
      </vt:variant>
    </vt:vector>
  </HeadingPairs>
  <TitlesOfParts>
    <vt:vector size="66" baseType="lpstr">
      <vt:lpstr>Office Theme</vt:lpstr>
      <vt:lpstr>Aspect</vt:lpstr>
      <vt:lpstr>2_Aspect</vt:lpstr>
      <vt:lpstr>3_Aspect</vt:lpstr>
      <vt:lpstr>4_Aspect</vt:lpstr>
      <vt:lpstr>Equation</vt:lpstr>
      <vt:lpstr>Statistics: Unlocking the Power of Data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Simulation Methods</vt:lpstr>
      <vt:lpstr>PowerPoint Presentation</vt:lpstr>
      <vt:lpstr>PowerPoint Presentation</vt:lpstr>
      <vt:lpstr>PowerPoint Presentation</vt:lpstr>
      <vt:lpstr>Sampling Distribution</vt:lpstr>
      <vt:lpstr>Bootstrap Distribution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Example 1: Mustang Prices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Bootstrap Distribution for Mustang Price Means</vt:lpstr>
      <vt:lpstr>95% Confidence Interval</vt:lpstr>
      <vt:lpstr>StatKey</vt:lpstr>
      <vt:lpstr>PowerPoint Presentation</vt:lpstr>
      <vt:lpstr>Example 2: Cell Phones and Facebook </vt:lpstr>
      <vt:lpstr>StatKey</vt:lpstr>
      <vt:lpstr>Example 3: Diet Cola and Calcium </vt:lpstr>
      <vt:lpstr>Example 3: Diet Cola and Calcium </vt:lpstr>
      <vt:lpstr>PowerPoint Presentation</vt:lpstr>
      <vt:lpstr>Chapter 3:  Confidence Intervals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“Randomization” Samples</vt:lpstr>
      <vt:lpstr>PowerPoint Presentation</vt:lpstr>
      <vt:lpstr>PowerPoint Presentation</vt:lpstr>
      <vt:lpstr>PowerPoint Presentation</vt:lpstr>
      <vt:lpstr>Randomization by Scrambling</vt:lpstr>
      <vt:lpstr>PowerPoint Presentation</vt:lpstr>
      <vt:lpstr>PowerPoint Presentation</vt:lpstr>
      <vt:lpstr>Example 3:  Light at Night and Weight Gain </vt:lpstr>
      <vt:lpstr>Example 3:  Light at Night and Weight Gain</vt:lpstr>
      <vt:lpstr>PowerPoint Presentation</vt:lpstr>
      <vt:lpstr>Example 4:  Split or Steal!! </vt:lpstr>
      <vt:lpstr>Chapter 4:  Hypothesis Tests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Give your data the boot:   What is bootstrapping  and Why does it matter?</dc:title>
  <dc:creator>Patti</dc:creator>
  <cp:lastModifiedBy>plock</cp:lastModifiedBy>
  <cp:revision>207</cp:revision>
  <cp:lastPrinted>2013-01-16T03:30:01Z</cp:lastPrinted>
  <dcterms:created xsi:type="dcterms:W3CDTF">2010-10-14T16:11:16Z</dcterms:created>
  <dcterms:modified xsi:type="dcterms:W3CDTF">2015-06-30T01:38:59Z</dcterms:modified>
</cp:coreProperties>
</file>