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7" r:id="rId2"/>
    <p:sldId id="322" r:id="rId3"/>
    <p:sldId id="323" r:id="rId4"/>
    <p:sldId id="316" r:id="rId5"/>
    <p:sldId id="309" r:id="rId6"/>
    <p:sldId id="311" r:id="rId7"/>
    <p:sldId id="260" r:id="rId8"/>
    <p:sldId id="313" r:id="rId9"/>
    <p:sldId id="312" r:id="rId10"/>
    <p:sldId id="314" r:id="rId11"/>
    <p:sldId id="335" r:id="rId12"/>
    <p:sldId id="310" r:id="rId13"/>
    <p:sldId id="315" r:id="rId14"/>
    <p:sldId id="324" r:id="rId15"/>
    <p:sldId id="327" r:id="rId16"/>
    <p:sldId id="271" r:id="rId17"/>
    <p:sldId id="318" r:id="rId18"/>
    <p:sldId id="328" r:id="rId19"/>
    <p:sldId id="329" r:id="rId20"/>
    <p:sldId id="325" r:id="rId21"/>
    <p:sldId id="333" r:id="rId22"/>
    <p:sldId id="332" r:id="rId23"/>
    <p:sldId id="334" r:id="rId24"/>
    <p:sldId id="337" r:id="rId25"/>
    <p:sldId id="317" r:id="rId26"/>
    <p:sldId id="336" r:id="rId27"/>
    <p:sldId id="321" r:id="rId28"/>
    <p:sldId id="320" r:id="rId29"/>
    <p:sldId id="32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7" autoAdjust="0"/>
    <p:restoredTop sz="94660"/>
  </p:normalViewPr>
  <p:slideViewPr>
    <p:cSldViewPr>
      <p:cViewPr varScale="1">
        <p:scale>
          <a:sx n="74" d="100"/>
          <a:sy n="74"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DB2AA3-F25E-43FF-A667-54C7D151E124}" type="datetimeFigureOut">
              <a:rPr lang="en-US" smtClean="0"/>
              <a:t>10/29/2012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EB2B1F-048C-48A5-85B4-7E0B6CA943FB}" type="slidenum">
              <a:rPr lang="en-US" smtClean="0"/>
              <a:t>‹#›</a:t>
            </a:fld>
            <a:endParaRPr lang="en-US"/>
          </a:p>
        </p:txBody>
      </p:sp>
    </p:spTree>
    <p:extLst>
      <p:ext uri="{BB962C8B-B14F-4D97-AF65-F5344CB8AC3E}">
        <p14:creationId xmlns:p14="http://schemas.microsoft.com/office/powerpoint/2010/main" val="2804610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2</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11</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12</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13</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14</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15</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16</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17</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18</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19</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20</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3</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21</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22</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23</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24</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25</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26</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27</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28</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29</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4</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5</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6</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7</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8</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9</a:t>
            </a:fld>
            <a:endParaRPr lang="en-US"/>
          </a:p>
        </p:txBody>
      </p:sp>
    </p:spTree>
    <p:extLst>
      <p:ext uri="{BB962C8B-B14F-4D97-AF65-F5344CB8AC3E}">
        <p14:creationId xmlns:p14="http://schemas.microsoft.com/office/powerpoint/2010/main" val="2176072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4F494-1BAC-4414-AD03-5FB7BEB5CAD3}" type="slidenum">
              <a:rPr lang="en-US" smtClean="0"/>
              <a:t>10</a:t>
            </a:fld>
            <a:endParaRPr lang="en-US"/>
          </a:p>
        </p:txBody>
      </p:sp>
    </p:spTree>
    <p:extLst>
      <p:ext uri="{BB962C8B-B14F-4D97-AF65-F5344CB8AC3E}">
        <p14:creationId xmlns:p14="http://schemas.microsoft.com/office/powerpoint/2010/main" val="2176072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DDEA11-1774-4D72-BCA2-68D1F6BDCCC4}" type="datetimeFigureOut">
              <a:rPr lang="en-US" smtClean="0"/>
              <a:t>10/29/2012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F834B-FEAD-4D65-9E10-362A77209BCC}" type="slidenum">
              <a:rPr lang="en-US" smtClean="0"/>
              <a:t>‹#›</a:t>
            </a:fld>
            <a:endParaRPr lang="en-US"/>
          </a:p>
        </p:txBody>
      </p:sp>
    </p:spTree>
    <p:extLst>
      <p:ext uri="{BB962C8B-B14F-4D97-AF65-F5344CB8AC3E}">
        <p14:creationId xmlns:p14="http://schemas.microsoft.com/office/powerpoint/2010/main" val="43724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DDEA11-1774-4D72-BCA2-68D1F6BDCCC4}" type="datetimeFigureOut">
              <a:rPr lang="en-US" smtClean="0"/>
              <a:t>10/29/2012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F834B-FEAD-4D65-9E10-362A77209BCC}" type="slidenum">
              <a:rPr lang="en-US" smtClean="0"/>
              <a:t>‹#›</a:t>
            </a:fld>
            <a:endParaRPr lang="en-US"/>
          </a:p>
        </p:txBody>
      </p:sp>
    </p:spTree>
    <p:extLst>
      <p:ext uri="{BB962C8B-B14F-4D97-AF65-F5344CB8AC3E}">
        <p14:creationId xmlns:p14="http://schemas.microsoft.com/office/powerpoint/2010/main" val="1341689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DDEA11-1774-4D72-BCA2-68D1F6BDCCC4}" type="datetimeFigureOut">
              <a:rPr lang="en-US" smtClean="0"/>
              <a:t>10/29/2012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F834B-FEAD-4D65-9E10-362A77209BCC}" type="slidenum">
              <a:rPr lang="en-US" smtClean="0"/>
              <a:t>‹#›</a:t>
            </a:fld>
            <a:endParaRPr lang="en-US"/>
          </a:p>
        </p:txBody>
      </p:sp>
    </p:spTree>
    <p:extLst>
      <p:ext uri="{BB962C8B-B14F-4D97-AF65-F5344CB8AC3E}">
        <p14:creationId xmlns:p14="http://schemas.microsoft.com/office/powerpoint/2010/main" val="1381006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DDEA11-1774-4D72-BCA2-68D1F6BDCCC4}" type="datetimeFigureOut">
              <a:rPr lang="en-US" smtClean="0"/>
              <a:t>10/29/2012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F834B-FEAD-4D65-9E10-362A77209BCC}" type="slidenum">
              <a:rPr lang="en-US" smtClean="0"/>
              <a:t>‹#›</a:t>
            </a:fld>
            <a:endParaRPr lang="en-US"/>
          </a:p>
        </p:txBody>
      </p:sp>
    </p:spTree>
    <p:extLst>
      <p:ext uri="{BB962C8B-B14F-4D97-AF65-F5344CB8AC3E}">
        <p14:creationId xmlns:p14="http://schemas.microsoft.com/office/powerpoint/2010/main" val="1547309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DDEA11-1774-4D72-BCA2-68D1F6BDCCC4}" type="datetimeFigureOut">
              <a:rPr lang="en-US" smtClean="0"/>
              <a:t>10/29/2012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F834B-FEAD-4D65-9E10-362A77209BCC}" type="slidenum">
              <a:rPr lang="en-US" smtClean="0"/>
              <a:t>‹#›</a:t>
            </a:fld>
            <a:endParaRPr lang="en-US"/>
          </a:p>
        </p:txBody>
      </p:sp>
    </p:spTree>
    <p:extLst>
      <p:ext uri="{BB962C8B-B14F-4D97-AF65-F5344CB8AC3E}">
        <p14:creationId xmlns:p14="http://schemas.microsoft.com/office/powerpoint/2010/main" val="3731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DDEA11-1774-4D72-BCA2-68D1F6BDCCC4}" type="datetimeFigureOut">
              <a:rPr lang="en-US" smtClean="0"/>
              <a:t>10/29/2012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F834B-FEAD-4D65-9E10-362A77209BCC}" type="slidenum">
              <a:rPr lang="en-US" smtClean="0"/>
              <a:t>‹#›</a:t>
            </a:fld>
            <a:endParaRPr lang="en-US"/>
          </a:p>
        </p:txBody>
      </p:sp>
    </p:spTree>
    <p:extLst>
      <p:ext uri="{BB962C8B-B14F-4D97-AF65-F5344CB8AC3E}">
        <p14:creationId xmlns:p14="http://schemas.microsoft.com/office/powerpoint/2010/main" val="262031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DDEA11-1774-4D72-BCA2-68D1F6BDCCC4}" type="datetimeFigureOut">
              <a:rPr lang="en-US" smtClean="0"/>
              <a:t>10/29/2012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0F834B-FEAD-4D65-9E10-362A77209BCC}" type="slidenum">
              <a:rPr lang="en-US" smtClean="0"/>
              <a:t>‹#›</a:t>
            </a:fld>
            <a:endParaRPr lang="en-US"/>
          </a:p>
        </p:txBody>
      </p:sp>
    </p:spTree>
    <p:extLst>
      <p:ext uri="{BB962C8B-B14F-4D97-AF65-F5344CB8AC3E}">
        <p14:creationId xmlns:p14="http://schemas.microsoft.com/office/powerpoint/2010/main" val="1894415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DDEA11-1774-4D72-BCA2-68D1F6BDCCC4}" type="datetimeFigureOut">
              <a:rPr lang="en-US" smtClean="0"/>
              <a:t>10/29/2012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0F834B-FEAD-4D65-9E10-362A77209BCC}" type="slidenum">
              <a:rPr lang="en-US" smtClean="0"/>
              <a:t>‹#›</a:t>
            </a:fld>
            <a:endParaRPr lang="en-US"/>
          </a:p>
        </p:txBody>
      </p:sp>
    </p:spTree>
    <p:extLst>
      <p:ext uri="{BB962C8B-B14F-4D97-AF65-F5344CB8AC3E}">
        <p14:creationId xmlns:p14="http://schemas.microsoft.com/office/powerpoint/2010/main" val="844950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DDEA11-1774-4D72-BCA2-68D1F6BDCCC4}" type="datetimeFigureOut">
              <a:rPr lang="en-US" smtClean="0"/>
              <a:t>10/29/2012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0F834B-FEAD-4D65-9E10-362A77209BCC}" type="slidenum">
              <a:rPr lang="en-US" smtClean="0"/>
              <a:t>‹#›</a:t>
            </a:fld>
            <a:endParaRPr lang="en-US"/>
          </a:p>
        </p:txBody>
      </p:sp>
    </p:spTree>
    <p:extLst>
      <p:ext uri="{BB962C8B-B14F-4D97-AF65-F5344CB8AC3E}">
        <p14:creationId xmlns:p14="http://schemas.microsoft.com/office/powerpoint/2010/main" val="2545688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DDEA11-1774-4D72-BCA2-68D1F6BDCCC4}" type="datetimeFigureOut">
              <a:rPr lang="en-US" smtClean="0"/>
              <a:t>10/29/2012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F834B-FEAD-4D65-9E10-362A77209BCC}" type="slidenum">
              <a:rPr lang="en-US" smtClean="0"/>
              <a:t>‹#›</a:t>
            </a:fld>
            <a:endParaRPr lang="en-US"/>
          </a:p>
        </p:txBody>
      </p:sp>
    </p:spTree>
    <p:extLst>
      <p:ext uri="{BB962C8B-B14F-4D97-AF65-F5344CB8AC3E}">
        <p14:creationId xmlns:p14="http://schemas.microsoft.com/office/powerpoint/2010/main" val="2833761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DDEA11-1774-4D72-BCA2-68D1F6BDCCC4}" type="datetimeFigureOut">
              <a:rPr lang="en-US" smtClean="0"/>
              <a:t>10/29/2012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F834B-FEAD-4D65-9E10-362A77209BCC}" type="slidenum">
              <a:rPr lang="en-US" smtClean="0"/>
              <a:t>‹#›</a:t>
            </a:fld>
            <a:endParaRPr lang="en-US"/>
          </a:p>
        </p:txBody>
      </p:sp>
    </p:spTree>
    <p:extLst>
      <p:ext uri="{BB962C8B-B14F-4D97-AF65-F5344CB8AC3E}">
        <p14:creationId xmlns:p14="http://schemas.microsoft.com/office/powerpoint/2010/main" val="2195217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DDEA11-1774-4D72-BCA2-68D1F6BDCCC4}" type="datetimeFigureOut">
              <a:rPr lang="en-US" smtClean="0"/>
              <a:t>10/29/2012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0F834B-FEAD-4D65-9E10-362A77209BCC}" type="slidenum">
              <a:rPr lang="en-US" smtClean="0"/>
              <a:t>‹#›</a:t>
            </a:fld>
            <a:endParaRPr lang="en-US"/>
          </a:p>
        </p:txBody>
      </p:sp>
    </p:spTree>
    <p:extLst>
      <p:ext uri="{BB962C8B-B14F-4D97-AF65-F5344CB8AC3E}">
        <p14:creationId xmlns:p14="http://schemas.microsoft.com/office/powerpoint/2010/main" val="3565251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lock5stat.com/statkey"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19200"/>
            <a:ext cx="8305800" cy="1470025"/>
          </a:xfrm>
        </p:spPr>
        <p:txBody>
          <a:bodyPr>
            <a:noAutofit/>
          </a:bodyPr>
          <a:lstStyle/>
          <a:p>
            <a:r>
              <a:rPr lang="en-US" sz="4000" dirty="0" smtClean="0"/>
              <a:t>Introducing Inference with Bootstrap</a:t>
            </a:r>
            <a:r>
              <a:rPr lang="en-US" sz="4000" dirty="0" smtClean="0">
                <a:solidFill>
                  <a:srgbClr val="FF0000"/>
                </a:solidFill>
              </a:rPr>
              <a:t> </a:t>
            </a:r>
            <a:r>
              <a:rPr lang="en-US" sz="4000" dirty="0" smtClean="0"/>
              <a:t>and Randomization Procedures</a:t>
            </a:r>
            <a:endParaRPr lang="en-US" sz="4000" dirty="0">
              <a:solidFill>
                <a:srgbClr val="FF0000"/>
              </a:solidFill>
            </a:endParaRPr>
          </a:p>
        </p:txBody>
      </p:sp>
      <p:sp>
        <p:nvSpPr>
          <p:cNvPr id="3" name="Subtitle 2"/>
          <p:cNvSpPr>
            <a:spLocks noGrp="1"/>
          </p:cNvSpPr>
          <p:nvPr>
            <p:ph type="subTitle" idx="1"/>
          </p:nvPr>
        </p:nvSpPr>
        <p:spPr/>
        <p:txBody>
          <a:bodyPr>
            <a:normAutofit/>
          </a:bodyPr>
          <a:lstStyle/>
          <a:p>
            <a:r>
              <a:rPr lang="en-US" sz="2800" dirty="0" smtClean="0">
                <a:solidFill>
                  <a:schemeClr val="tx1"/>
                </a:solidFill>
              </a:rPr>
              <a:t>Dennis Lock</a:t>
            </a:r>
          </a:p>
          <a:p>
            <a:r>
              <a:rPr lang="en-US" sz="2800" dirty="0" smtClean="0">
                <a:solidFill>
                  <a:srgbClr val="FF0000"/>
                </a:solidFill>
              </a:rPr>
              <a:t>Statistics Education Meeting</a:t>
            </a:r>
          </a:p>
          <a:p>
            <a:r>
              <a:rPr lang="en-US" sz="2800" dirty="0" smtClean="0">
                <a:solidFill>
                  <a:schemeClr val="tx1"/>
                </a:solidFill>
              </a:rPr>
              <a:t>October 30, 2012</a:t>
            </a:r>
          </a:p>
        </p:txBody>
      </p:sp>
      <p:cxnSp>
        <p:nvCxnSpPr>
          <p:cNvPr id="5" name="Straight Connector 4"/>
          <p:cNvCxnSpPr/>
          <p:nvPr/>
        </p:nvCxnSpPr>
        <p:spPr>
          <a:xfrm>
            <a:off x="0" y="1143000"/>
            <a:ext cx="9144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2819400"/>
            <a:ext cx="9144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471A32B-A254-422F-B0C5-87A2D1E57231}" type="slidenum">
              <a:rPr lang="en-US" smtClean="0"/>
              <a:pPr/>
              <a:t>1</a:t>
            </a:fld>
            <a:endParaRPr lang="en-US" dirty="0"/>
          </a:p>
        </p:txBody>
      </p:sp>
    </p:spTree>
    <p:extLst>
      <p:ext uri="{BB962C8B-B14F-4D97-AF65-F5344CB8AC3E}">
        <p14:creationId xmlns:p14="http://schemas.microsoft.com/office/powerpoint/2010/main" val="2204113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Approach: Example</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600200"/>
                <a:ext cx="8686800" cy="4525963"/>
              </a:xfrm>
            </p:spPr>
            <p:txBody>
              <a:bodyPr>
                <a:normAutofit/>
              </a:bodyPr>
              <a:lstStyle/>
              <a:p>
                <a:pPr marL="514350" indent="-457200">
                  <a:buClr>
                    <a:srgbClr val="FF0000"/>
                  </a:buClr>
                  <a:buFont typeface="+mj-lt"/>
                  <a:buAutoNum type="arabicPeriod" startAt="2"/>
                </a:pPr>
                <a:endParaRPr lang="en-US" sz="2400" dirty="0" smtClean="0"/>
              </a:p>
              <a:p>
                <a:pPr marL="514350" indent="-457200">
                  <a:buClr>
                    <a:srgbClr val="FF0000"/>
                  </a:buClr>
                  <a:buFont typeface="+mj-lt"/>
                  <a:buAutoNum type="arabicPeriod" startAt="2"/>
                </a:pPr>
                <a:endParaRPr lang="en-US" sz="2400" dirty="0"/>
              </a:p>
              <a:p>
                <a:pPr marL="514350" indent="-457200">
                  <a:buClr>
                    <a:srgbClr val="FF0000"/>
                  </a:buClr>
                  <a:buFont typeface="+mj-lt"/>
                  <a:buAutoNum type="arabicPeriod" startAt="2"/>
                </a:pPr>
                <a:endParaRPr lang="en-US" sz="2400" dirty="0" smtClean="0"/>
              </a:p>
              <a:p>
                <a:pPr marL="514350" indent="-457200">
                  <a:buClr>
                    <a:srgbClr val="FF0000"/>
                  </a:buClr>
                  <a:buFont typeface="+mj-lt"/>
                  <a:buAutoNum type="arabicPeriod" startAt="2"/>
                </a:pPr>
                <a:endParaRPr lang="en-US" sz="2400" dirty="0"/>
              </a:p>
              <a:p>
                <a:pPr marL="514350" indent="-457200">
                  <a:buClr>
                    <a:srgbClr val="FF0000"/>
                  </a:buClr>
                  <a:buFont typeface="+mj-lt"/>
                  <a:buAutoNum type="arabicPeriod" startAt="3"/>
                </a:pPr>
                <a:r>
                  <a:rPr lang="en-US" sz="2400" dirty="0" smtClean="0"/>
                  <a:t>Calculate the statistic of interest for each simulated sample</a:t>
                </a:r>
              </a:p>
              <a:p>
                <a:pPr marL="57150" indent="0">
                  <a:buClr>
                    <a:srgbClr val="FF0000"/>
                  </a:buClr>
                  <a:buNone/>
                </a:pPr>
                <a14:m>
                  <m:oMathPara xmlns:m="http://schemas.openxmlformats.org/officeDocument/2006/math">
                    <m:oMathParaPr>
                      <m:jc m:val="centerGroup"/>
                    </m:oMathParaPr>
                    <m:oMath xmlns:m="http://schemas.openxmlformats.org/officeDocument/2006/math">
                      <m:sSub>
                        <m:sSubPr>
                          <m:ctrlPr>
                            <a:rPr lang="en-US" sz="2400" i="1">
                              <a:latin typeface="Cambria Math"/>
                            </a:rPr>
                          </m:ctrlPr>
                        </m:sSubPr>
                        <m:e>
                          <m:acc>
                            <m:accPr>
                              <m:chr m:val="̂"/>
                              <m:ctrlPr>
                                <a:rPr lang="en-US" sz="2400" i="1">
                                  <a:latin typeface="Cambria Math"/>
                                </a:rPr>
                              </m:ctrlPr>
                            </m:accPr>
                            <m:e>
                              <m:r>
                                <a:rPr lang="en-US" sz="2400" i="1">
                                  <a:latin typeface="Cambria Math"/>
                                </a:rPr>
                                <m:t>𝑝</m:t>
                              </m:r>
                            </m:e>
                          </m:acc>
                        </m:e>
                        <m:sub>
                          <m:r>
                            <a:rPr lang="en-US" sz="2400" i="1">
                              <a:latin typeface="Cambria Math"/>
                            </a:rPr>
                            <m:t>𝐷</m:t>
                          </m:r>
                        </m:sub>
                      </m:sSub>
                      <m:r>
                        <a:rPr lang="en-US" sz="2400" i="1">
                          <a:latin typeface="Cambria Math"/>
                        </a:rPr>
                        <m:t>−</m:t>
                      </m:r>
                      <m:sSub>
                        <m:sSubPr>
                          <m:ctrlPr>
                            <a:rPr lang="en-US" sz="2400" i="1">
                              <a:latin typeface="Cambria Math"/>
                            </a:rPr>
                          </m:ctrlPr>
                        </m:sSubPr>
                        <m:e>
                          <m:acc>
                            <m:accPr>
                              <m:chr m:val="̂"/>
                              <m:ctrlPr>
                                <a:rPr lang="en-US" sz="2400" i="1">
                                  <a:latin typeface="Cambria Math"/>
                                </a:rPr>
                              </m:ctrlPr>
                            </m:accPr>
                            <m:e>
                              <m:r>
                                <a:rPr lang="en-US" sz="2400" i="1">
                                  <a:latin typeface="Cambria Math"/>
                                </a:rPr>
                                <m:t>𝑝</m:t>
                              </m:r>
                            </m:e>
                          </m:acc>
                        </m:e>
                        <m:sub>
                          <m:r>
                            <a:rPr lang="en-US" sz="2400" i="1">
                              <a:latin typeface="Cambria Math"/>
                            </a:rPr>
                            <m:t>𝐿</m:t>
                          </m:r>
                        </m:sub>
                      </m:sSub>
                      <m:r>
                        <a:rPr lang="en-US" sz="2400" i="1">
                          <a:latin typeface="Cambria Math"/>
                        </a:rPr>
                        <m:t>=</m:t>
                      </m:r>
                      <m:f>
                        <m:fPr>
                          <m:ctrlPr>
                            <a:rPr lang="en-US" sz="2400" i="1">
                              <a:latin typeface="Cambria Math"/>
                            </a:rPr>
                          </m:ctrlPr>
                        </m:fPr>
                        <m:num>
                          <m:r>
                            <a:rPr lang="en-US" sz="2400" b="0" i="1" smtClean="0">
                              <a:latin typeface="Cambria Math"/>
                            </a:rPr>
                            <m:t>9</m:t>
                          </m:r>
                        </m:num>
                        <m:den>
                          <m:r>
                            <a:rPr lang="en-US" sz="2400" i="1">
                              <a:latin typeface="Cambria Math"/>
                            </a:rPr>
                            <m:t>24</m:t>
                          </m:r>
                        </m:den>
                      </m:f>
                      <m:r>
                        <a:rPr lang="en-US" sz="2400" i="1">
                          <a:latin typeface="Cambria Math"/>
                        </a:rPr>
                        <m:t>−</m:t>
                      </m:r>
                      <m:f>
                        <m:fPr>
                          <m:ctrlPr>
                            <a:rPr lang="en-US" sz="2400" i="1">
                              <a:latin typeface="Cambria Math"/>
                            </a:rPr>
                          </m:ctrlPr>
                        </m:fPr>
                        <m:num>
                          <m:r>
                            <a:rPr lang="en-US" sz="2400" i="1">
                              <a:latin typeface="Cambria Math"/>
                            </a:rPr>
                            <m:t>1</m:t>
                          </m:r>
                          <m:r>
                            <a:rPr lang="en-US" sz="2400" b="0" i="1" smtClean="0">
                              <a:latin typeface="Cambria Math"/>
                            </a:rPr>
                            <m:t>0</m:t>
                          </m:r>
                        </m:num>
                        <m:den>
                          <m:r>
                            <a:rPr lang="en-US" sz="2400" i="1">
                              <a:latin typeface="Cambria Math"/>
                            </a:rPr>
                            <m:t>24</m:t>
                          </m:r>
                        </m:den>
                      </m:f>
                      <m:r>
                        <a:rPr lang="en-US" sz="2400" i="1">
                          <a:latin typeface="Cambria Math"/>
                        </a:rPr>
                        <m:t>=−</m:t>
                      </m:r>
                      <m:f>
                        <m:fPr>
                          <m:ctrlPr>
                            <a:rPr lang="en-US" sz="2400" i="1">
                              <a:latin typeface="Cambria Math"/>
                            </a:rPr>
                          </m:ctrlPr>
                        </m:fPr>
                        <m:num>
                          <m:r>
                            <a:rPr lang="en-US" sz="2400" i="1">
                              <a:latin typeface="Cambria Math"/>
                            </a:rPr>
                            <m:t>1</m:t>
                          </m:r>
                        </m:num>
                        <m:den>
                          <m:r>
                            <a:rPr lang="en-US" sz="2400" b="0" i="1" smtClean="0">
                              <a:latin typeface="Cambria Math"/>
                            </a:rPr>
                            <m:t>24</m:t>
                          </m:r>
                        </m:den>
                      </m:f>
                    </m:oMath>
                  </m:oMathPara>
                </a14:m>
                <a:endParaRPr lang="en-US" sz="2400" dirty="0"/>
              </a:p>
              <a:p>
                <a:pPr marL="800100" lvl="1">
                  <a:buClr>
                    <a:srgbClr val="FF0000"/>
                  </a:buClr>
                </a:pPr>
                <a:r>
                  <a:rPr lang="en-US" sz="2400" dirty="0"/>
                  <a:t>W</a:t>
                </a:r>
                <a:r>
                  <a:rPr lang="en-US" sz="2400" dirty="0" smtClean="0"/>
                  <a:t>e will repeat the randomization process many times using technology.</a:t>
                </a:r>
              </a:p>
              <a:p>
                <a:pPr marL="57150" indent="0">
                  <a:buClr>
                    <a:srgbClr val="FF0000"/>
                  </a:buClr>
                  <a:buNone/>
                </a:pPr>
                <a:endParaRPr lang="en-US" sz="2800" dirty="0" smtClean="0"/>
              </a:p>
              <a:p>
                <a:pPr lvl="1">
                  <a:buClr>
                    <a:srgbClr val="FF0000"/>
                  </a:buClr>
                </a:pPr>
                <a:endParaRPr lang="en-US" sz="2000" dirty="0" smtClean="0"/>
              </a:p>
              <a:p>
                <a:pPr marL="857250" lvl="2" indent="0">
                  <a:buClr>
                    <a:srgbClr val="FF0000"/>
                  </a:buClr>
                  <a:buNone/>
                </a:pPr>
                <a:endParaRPr lang="en-US" sz="200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600200"/>
                <a:ext cx="8686800" cy="4525963"/>
              </a:xfrm>
              <a:blipFill rotWithShape="1">
                <a:blip r:embed="rId3"/>
                <a:stretch>
                  <a:fillRect l="-421"/>
                </a:stretch>
              </a:blipFill>
            </p:spPr>
            <p:txBody>
              <a:bodyPr/>
              <a:lstStyle/>
              <a:p>
                <a:r>
                  <a:rPr lang="en-US">
                    <a:noFill/>
                  </a:rPr>
                  <a:t> </a:t>
                </a:r>
              </a:p>
            </p:txBody>
          </p:sp>
        </mc:Fallback>
      </mc:AlternateContent>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10</a:t>
            </a:fld>
            <a:endParaRPr lang="en-US" dirty="0"/>
          </a:p>
        </p:txBody>
      </p:sp>
      <p:graphicFrame>
        <p:nvGraphicFramePr>
          <p:cNvPr id="9" name="Group 64"/>
          <p:cNvGraphicFramePr>
            <a:graphicFrameLocks noGrp="1"/>
          </p:cNvGraphicFramePr>
          <p:nvPr>
            <p:extLst>
              <p:ext uri="{D42A27DB-BD31-4B8C-83A1-F6EECF244321}">
                <p14:modId xmlns:p14="http://schemas.microsoft.com/office/powerpoint/2010/main" val="362899411"/>
              </p:ext>
            </p:extLst>
          </p:nvPr>
        </p:nvGraphicFramePr>
        <p:xfrm>
          <a:off x="850006" y="1447800"/>
          <a:ext cx="7239000" cy="1597152"/>
        </p:xfrm>
        <a:graphic>
          <a:graphicData uri="http://schemas.openxmlformats.org/drawingml/2006/table">
            <a:tbl>
              <a:tblPr/>
              <a:tblGrid>
                <a:gridCol w="2704681"/>
                <a:gridCol w="2306934"/>
                <a:gridCol w="2227385"/>
              </a:tblGrid>
              <a:tr h="44500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Times New Roman" pitchFamily="18" charset="0"/>
                        </a:rPr>
                        <a:t>Relapse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Times New Roman" pitchFamily="18" charset="0"/>
                        </a:rPr>
                        <a:t>No Relapse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54039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err="1" smtClean="0">
                          <a:ln>
                            <a:noFill/>
                          </a:ln>
                          <a:solidFill>
                            <a:schemeClr val="tx1"/>
                          </a:solidFill>
                          <a:effectLst/>
                          <a:latin typeface="Times New Roman" pitchFamily="18" charset="0"/>
                        </a:rPr>
                        <a:t>Desipramine</a:t>
                      </a:r>
                      <a:endParaRPr kumimoji="0" lang="en-US" sz="2800" b="0" i="0" u="none" strike="noStrike" cap="none" normalizeH="0" baseline="0" dirty="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r>
              <a:tr h="53860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rPr>
                        <a:t>Lithium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r>
            </a:tbl>
          </a:graphicData>
        </a:graphic>
      </p:graphicFrame>
    </p:spTree>
    <p:extLst>
      <p:ext uri="{BB962C8B-B14F-4D97-AF65-F5344CB8AC3E}">
        <p14:creationId xmlns:p14="http://schemas.microsoft.com/office/powerpoint/2010/main" val="27431065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Approach: Example</a:t>
            </a:r>
            <a:endParaRPr lang="en-US" dirty="0"/>
          </a:p>
        </p:txBody>
      </p:sp>
      <p:sp>
        <p:nvSpPr>
          <p:cNvPr id="3" name="Content Placeholder 2"/>
          <p:cNvSpPr>
            <a:spLocks noGrp="1"/>
          </p:cNvSpPr>
          <p:nvPr>
            <p:ph idx="1"/>
          </p:nvPr>
        </p:nvSpPr>
        <p:spPr>
          <a:xfrm>
            <a:off x="457200" y="1600200"/>
            <a:ext cx="8686800" cy="4525963"/>
          </a:xfrm>
        </p:spPr>
        <p:txBody>
          <a:bodyPr>
            <a:normAutofit/>
          </a:bodyPr>
          <a:lstStyle/>
          <a:p>
            <a:pPr marL="514350" lvl="1" indent="-457200">
              <a:buClr>
                <a:srgbClr val="FF0000"/>
              </a:buClr>
              <a:buFont typeface="+mj-lt"/>
              <a:buAutoNum type="arabicPeriod" startAt="4"/>
            </a:pPr>
            <a:r>
              <a:rPr lang="en-US" sz="2400" dirty="0" smtClean="0"/>
              <a:t>Find </a:t>
            </a:r>
            <a:r>
              <a:rPr lang="en-US" sz="2400" dirty="0"/>
              <a:t>the proportion of simulated statistics as extreme or more extreme than the observed statistic</a:t>
            </a:r>
          </a:p>
          <a:p>
            <a:pPr marL="571500" indent="-514350">
              <a:buClr>
                <a:srgbClr val="FF0000"/>
              </a:buClr>
              <a:buFont typeface="+mj-lt"/>
              <a:buAutoNum type="arabicPeriod"/>
            </a:pPr>
            <a:endParaRPr lang="en-US" sz="2800" dirty="0" smtClean="0"/>
          </a:p>
          <a:p>
            <a:pPr lvl="1">
              <a:buClr>
                <a:srgbClr val="FF0000"/>
              </a:buClr>
            </a:pPr>
            <a:endParaRPr lang="en-US" sz="2000" dirty="0" smtClean="0"/>
          </a:p>
          <a:p>
            <a:pPr marL="857250" lvl="2" indent="0">
              <a:buClr>
                <a:srgbClr val="FF0000"/>
              </a:buClr>
              <a:buNone/>
            </a:pPr>
            <a:endParaRPr lang="en-US" sz="2000" dirty="0" smtClean="0"/>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11</a:t>
            </a:fld>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6570" y="2590800"/>
            <a:ext cx="7820025" cy="368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a:off x="6705600" y="5486400"/>
            <a:ext cx="0" cy="63817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5221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Randomization Approach</a:t>
            </a:r>
            <a:endParaRPr lang="en-US" dirty="0"/>
          </a:p>
        </p:txBody>
      </p:sp>
      <p:sp>
        <p:nvSpPr>
          <p:cNvPr id="3" name="Content Placeholder 2"/>
          <p:cNvSpPr>
            <a:spLocks noGrp="1"/>
          </p:cNvSpPr>
          <p:nvPr>
            <p:ph idx="1"/>
          </p:nvPr>
        </p:nvSpPr>
        <p:spPr>
          <a:xfrm>
            <a:off x="457200" y="1600200"/>
            <a:ext cx="8686800" cy="4525963"/>
          </a:xfrm>
        </p:spPr>
        <p:txBody>
          <a:bodyPr>
            <a:normAutofit/>
          </a:bodyPr>
          <a:lstStyle/>
          <a:p>
            <a:pPr>
              <a:buClr>
                <a:srgbClr val="FF0000"/>
              </a:buClr>
            </a:pPr>
            <a:r>
              <a:rPr lang="en-US" sz="2800" dirty="0" smtClean="0"/>
              <a:t>Intrinsically connected to concepts</a:t>
            </a:r>
            <a:endParaRPr lang="en-US" sz="2400" dirty="0" smtClean="0"/>
          </a:p>
          <a:p>
            <a:pPr marL="0" indent="0">
              <a:buClr>
                <a:srgbClr val="FF0000"/>
              </a:buClr>
              <a:buNone/>
            </a:pPr>
            <a:endParaRPr lang="en-US" sz="2800" dirty="0"/>
          </a:p>
          <a:p>
            <a:pPr>
              <a:buClr>
                <a:srgbClr val="FF0000"/>
              </a:buClr>
            </a:pPr>
            <a:r>
              <a:rPr lang="en-US" sz="2800" dirty="0" smtClean="0"/>
              <a:t>Same procedure applies to all statistics</a:t>
            </a:r>
          </a:p>
          <a:p>
            <a:pPr>
              <a:buClr>
                <a:srgbClr val="FF0000"/>
              </a:buClr>
            </a:pPr>
            <a:endParaRPr lang="en-US" sz="2800" dirty="0"/>
          </a:p>
          <a:p>
            <a:pPr>
              <a:buClr>
                <a:srgbClr val="FF0000"/>
              </a:buClr>
            </a:pPr>
            <a:r>
              <a:rPr lang="en-US" sz="2800" dirty="0" smtClean="0"/>
              <a:t>No conditions to check</a:t>
            </a:r>
          </a:p>
          <a:p>
            <a:pPr>
              <a:buClr>
                <a:srgbClr val="FF0000"/>
              </a:buClr>
            </a:pPr>
            <a:endParaRPr lang="en-US" sz="2800" dirty="0" smtClean="0"/>
          </a:p>
          <a:p>
            <a:pPr>
              <a:buClr>
                <a:srgbClr val="FF0000"/>
              </a:buClr>
            </a:pPr>
            <a:endParaRPr lang="en-US" sz="2400" dirty="0"/>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12</a:t>
            </a:fld>
            <a:endParaRPr lang="en-US" dirty="0"/>
          </a:p>
        </p:txBody>
      </p:sp>
    </p:spTree>
    <p:extLst>
      <p:ext uri="{BB962C8B-B14F-4D97-AF65-F5344CB8AC3E}">
        <p14:creationId xmlns:p14="http://schemas.microsoft.com/office/powerpoint/2010/main" val="23393800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and Traditional</a:t>
            </a:r>
            <a:endParaRPr lang="en-US" dirty="0"/>
          </a:p>
        </p:txBody>
      </p:sp>
      <p:sp>
        <p:nvSpPr>
          <p:cNvPr id="3" name="Content Placeholder 2"/>
          <p:cNvSpPr>
            <a:spLocks noGrp="1"/>
          </p:cNvSpPr>
          <p:nvPr>
            <p:ph idx="1"/>
          </p:nvPr>
        </p:nvSpPr>
        <p:spPr>
          <a:xfrm>
            <a:off x="457200" y="1600200"/>
            <a:ext cx="8686800" cy="4525963"/>
          </a:xfrm>
        </p:spPr>
        <p:txBody>
          <a:bodyPr>
            <a:normAutofit/>
          </a:bodyPr>
          <a:lstStyle/>
          <a:p>
            <a:pPr>
              <a:spcAft>
                <a:spcPts val="1800"/>
              </a:spcAft>
              <a:buClr>
                <a:srgbClr val="FF0000"/>
              </a:buClr>
            </a:pPr>
            <a:r>
              <a:rPr lang="en-US" sz="2800" dirty="0">
                <a:solidFill>
                  <a:prstClr val="black"/>
                </a:solidFill>
                <a:latin typeface="Cambria" pitchFamily="18" charset="0"/>
                <a:cs typeface="Times New Roman" pitchFamily="18" charset="0"/>
              </a:rPr>
              <a:t>Simulation methods good for motivating conceptual understanding of inference</a:t>
            </a:r>
          </a:p>
          <a:p>
            <a:pPr>
              <a:buClr>
                <a:srgbClr val="FF0000"/>
              </a:buClr>
            </a:pPr>
            <a:r>
              <a:rPr lang="en-US" sz="2800" dirty="0" smtClean="0">
                <a:solidFill>
                  <a:prstClr val="black"/>
                </a:solidFill>
                <a:latin typeface="Cambria" pitchFamily="18" charset="0"/>
                <a:cs typeface="Times New Roman" pitchFamily="18" charset="0"/>
              </a:rPr>
              <a:t>However</a:t>
            </a:r>
            <a:r>
              <a:rPr lang="en-US" sz="2800" dirty="0">
                <a:solidFill>
                  <a:prstClr val="black"/>
                </a:solidFill>
                <a:latin typeface="Cambria" pitchFamily="18" charset="0"/>
                <a:cs typeface="Times New Roman" pitchFamily="18" charset="0"/>
              </a:rPr>
              <a:t>, familiarity with traditional methods (t-test) is still expected after intro </a:t>
            </a:r>
            <a:r>
              <a:rPr lang="en-US" sz="2800" dirty="0" smtClean="0">
                <a:solidFill>
                  <a:prstClr val="black"/>
                </a:solidFill>
                <a:latin typeface="Cambria" pitchFamily="18" charset="0"/>
                <a:cs typeface="Times New Roman" pitchFamily="18" charset="0"/>
              </a:rPr>
              <a:t>stat</a:t>
            </a:r>
          </a:p>
          <a:p>
            <a:pPr lvl="1">
              <a:buClr>
                <a:srgbClr val="FF0000"/>
              </a:buClr>
            </a:pPr>
            <a:endParaRPr lang="en-US" sz="2400" dirty="0">
              <a:solidFill>
                <a:prstClr val="black"/>
              </a:solidFill>
              <a:latin typeface="Cambria" pitchFamily="18" charset="0"/>
              <a:cs typeface="Times New Roman" pitchFamily="18" charset="0"/>
            </a:endParaRPr>
          </a:p>
          <a:p>
            <a:pPr>
              <a:spcAft>
                <a:spcPts val="1800"/>
              </a:spcAft>
              <a:buClr>
                <a:srgbClr val="FF0000"/>
              </a:buClr>
            </a:pPr>
            <a:r>
              <a:rPr lang="en-US" sz="2800" dirty="0">
                <a:solidFill>
                  <a:prstClr val="black"/>
                </a:solidFill>
                <a:latin typeface="Cambria" pitchFamily="18" charset="0"/>
                <a:cs typeface="Times New Roman" pitchFamily="18" charset="0"/>
              </a:rPr>
              <a:t>Use simulation methods to </a:t>
            </a:r>
            <a:r>
              <a:rPr lang="en-US" sz="2800" b="1" dirty="0">
                <a:latin typeface="Cambria" pitchFamily="18" charset="0"/>
                <a:cs typeface="Times New Roman" pitchFamily="18" charset="0"/>
              </a:rPr>
              <a:t>introduce</a:t>
            </a:r>
            <a:r>
              <a:rPr lang="en-US" sz="2800" dirty="0">
                <a:latin typeface="Cambria" pitchFamily="18" charset="0"/>
                <a:cs typeface="Times New Roman" pitchFamily="18" charset="0"/>
              </a:rPr>
              <a:t> inference, and then teach the traditional methods as “short-cut formulas”</a:t>
            </a:r>
            <a:endParaRPr lang="en-US" sz="2400" dirty="0">
              <a:solidFill>
                <a:prstClr val="black"/>
              </a:solidFill>
              <a:cs typeface="Times New Roman" pitchFamily="18" charset="0"/>
            </a:endParaRPr>
          </a:p>
          <a:p>
            <a:pPr>
              <a:buClr>
                <a:srgbClr val="FF0000"/>
              </a:buClr>
            </a:pPr>
            <a:endParaRPr lang="en-US" sz="2400" dirty="0"/>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13</a:t>
            </a:fld>
            <a:endParaRPr lang="en-US" dirty="0"/>
          </a:p>
        </p:txBody>
      </p:sp>
    </p:spTree>
    <p:extLst>
      <p:ext uri="{BB962C8B-B14F-4D97-AF65-F5344CB8AC3E}">
        <p14:creationId xmlns:p14="http://schemas.microsoft.com/office/powerpoint/2010/main" val="200420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p:cNvSpPr txBox="1"/>
          <p:nvPr/>
        </p:nvSpPr>
        <p:spPr>
          <a:xfrm>
            <a:off x="685800" y="2387025"/>
            <a:ext cx="7924800" cy="584775"/>
          </a:xfrm>
          <a:prstGeom prst="rect">
            <a:avLst/>
          </a:prstGeom>
          <a:noFill/>
        </p:spPr>
        <p:txBody>
          <a:bodyPr wrap="square" rtlCol="0">
            <a:spAutoFit/>
          </a:bodyPr>
          <a:lstStyle/>
          <a:p>
            <a:pPr marL="233363" indent="-233363">
              <a:spcAft>
                <a:spcPts val="600"/>
              </a:spcAft>
              <a:buFont typeface="Arial" pitchFamily="34" charset="0"/>
              <a:buChar char="•"/>
            </a:pPr>
            <a:r>
              <a:rPr lang="en-US" sz="3200" dirty="0" smtClean="0"/>
              <a:t> Bootstrap confidence intervals</a:t>
            </a:r>
          </a:p>
        </p:txBody>
      </p:sp>
      <p:sp>
        <p:nvSpPr>
          <p:cNvPr id="32" name="TextBox 31"/>
          <p:cNvSpPr txBox="1"/>
          <p:nvPr/>
        </p:nvSpPr>
        <p:spPr>
          <a:xfrm>
            <a:off x="685800" y="2387025"/>
            <a:ext cx="7924800" cy="584775"/>
          </a:xfrm>
          <a:prstGeom prst="rect">
            <a:avLst/>
          </a:prstGeom>
          <a:noFill/>
        </p:spPr>
        <p:txBody>
          <a:bodyPr wrap="square" rtlCol="0">
            <a:spAutoFit/>
          </a:bodyPr>
          <a:lstStyle/>
          <a:p>
            <a:pPr marL="233363" indent="-233363">
              <a:spcAft>
                <a:spcPts val="600"/>
              </a:spcAft>
              <a:buFont typeface="Arial" pitchFamily="34" charset="0"/>
              <a:buChar char="•"/>
            </a:pPr>
            <a:r>
              <a:rPr lang="en-US" sz="3200" dirty="0" smtClean="0"/>
              <a:t> </a:t>
            </a:r>
            <a:r>
              <a:rPr lang="en-US" sz="3200" dirty="0" smtClean="0">
                <a:solidFill>
                  <a:srgbClr val="FF0000"/>
                </a:solidFill>
              </a:rPr>
              <a:t>Bootstrap confidence intervals</a:t>
            </a:r>
          </a:p>
        </p:txBody>
      </p:sp>
      <p:sp>
        <p:nvSpPr>
          <p:cNvPr id="23" name="TextBox 22"/>
          <p:cNvSpPr txBox="1"/>
          <p:nvPr/>
        </p:nvSpPr>
        <p:spPr>
          <a:xfrm>
            <a:off x="685800" y="2463225"/>
            <a:ext cx="7924800" cy="584775"/>
          </a:xfrm>
          <a:prstGeom prst="rect">
            <a:avLst/>
          </a:prstGeom>
          <a:noFill/>
        </p:spPr>
        <p:txBody>
          <a:bodyPr wrap="square" rtlCol="0">
            <a:spAutoFit/>
          </a:bodyPr>
          <a:lstStyle/>
          <a:p>
            <a:pPr marL="233363" indent="-233363">
              <a:spcAft>
                <a:spcPts val="600"/>
              </a:spcAft>
              <a:buFont typeface="Arial" pitchFamily="34" charset="0"/>
              <a:buChar char="•"/>
            </a:pPr>
            <a:r>
              <a:rPr lang="en-US" sz="3200" dirty="0" smtClean="0"/>
              <a:t> Normal distributions</a:t>
            </a:r>
          </a:p>
        </p:txBody>
      </p:sp>
      <p:sp>
        <p:nvSpPr>
          <p:cNvPr id="28" name="TextBox 27"/>
          <p:cNvSpPr txBox="1"/>
          <p:nvPr/>
        </p:nvSpPr>
        <p:spPr>
          <a:xfrm>
            <a:off x="685800" y="1905000"/>
            <a:ext cx="7924800" cy="584775"/>
          </a:xfrm>
          <a:prstGeom prst="rect">
            <a:avLst/>
          </a:prstGeom>
          <a:noFill/>
        </p:spPr>
        <p:txBody>
          <a:bodyPr wrap="square" rtlCol="0">
            <a:spAutoFit/>
          </a:bodyPr>
          <a:lstStyle/>
          <a:p>
            <a:pPr marL="233363" indent="-233363">
              <a:spcAft>
                <a:spcPts val="600"/>
              </a:spcAft>
              <a:buFont typeface="Arial" pitchFamily="34" charset="0"/>
              <a:buChar char="•"/>
            </a:pPr>
            <a:r>
              <a:rPr lang="en-US" sz="3200" dirty="0" smtClean="0"/>
              <a:t> Data production (samples/experiments)</a:t>
            </a:r>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14</a:t>
            </a:fld>
            <a:endParaRPr lang="en-US" dirty="0"/>
          </a:p>
        </p:txBody>
      </p:sp>
      <p:sp>
        <p:nvSpPr>
          <p:cNvPr id="4" name="Title 3"/>
          <p:cNvSpPr>
            <a:spLocks noGrp="1"/>
          </p:cNvSpPr>
          <p:nvPr>
            <p:ph type="title"/>
          </p:nvPr>
        </p:nvSpPr>
        <p:spPr/>
        <p:txBody>
          <a:bodyPr/>
          <a:lstStyle/>
          <a:p>
            <a:r>
              <a:rPr lang="en-US" dirty="0" smtClean="0"/>
              <a:t>Reworked </a:t>
            </a:r>
            <a:r>
              <a:rPr lang="en-US" dirty="0" smtClean="0"/>
              <a:t>Stat 101</a:t>
            </a:r>
            <a:endParaRPr lang="en-US" dirty="0"/>
          </a:p>
        </p:txBody>
      </p:sp>
      <p:sp>
        <p:nvSpPr>
          <p:cNvPr id="22" name="TextBox 21"/>
          <p:cNvSpPr txBox="1"/>
          <p:nvPr/>
        </p:nvSpPr>
        <p:spPr>
          <a:xfrm>
            <a:off x="685800" y="1371600"/>
            <a:ext cx="7924800" cy="584775"/>
          </a:xfrm>
          <a:prstGeom prst="rect">
            <a:avLst/>
          </a:prstGeom>
          <a:noFill/>
        </p:spPr>
        <p:txBody>
          <a:bodyPr wrap="square" rtlCol="0">
            <a:spAutoFit/>
          </a:bodyPr>
          <a:lstStyle/>
          <a:p>
            <a:pPr marL="233363" indent="-233363">
              <a:spcAft>
                <a:spcPts val="600"/>
              </a:spcAft>
              <a:buFont typeface="Arial" pitchFamily="34" charset="0"/>
              <a:buChar char="•"/>
            </a:pPr>
            <a:r>
              <a:rPr lang="en-US" sz="3200" dirty="0" smtClean="0"/>
              <a:t> Descriptive Statistics – one and two samples</a:t>
            </a:r>
          </a:p>
        </p:txBody>
      </p:sp>
      <p:sp>
        <p:nvSpPr>
          <p:cNvPr id="25" name="TextBox 24"/>
          <p:cNvSpPr txBox="1"/>
          <p:nvPr/>
        </p:nvSpPr>
        <p:spPr>
          <a:xfrm>
            <a:off x="685800" y="3124200"/>
            <a:ext cx="7924800" cy="584775"/>
          </a:xfrm>
          <a:prstGeom prst="rect">
            <a:avLst/>
          </a:prstGeom>
          <a:noFill/>
        </p:spPr>
        <p:txBody>
          <a:bodyPr wrap="square" rtlCol="0">
            <a:spAutoFit/>
          </a:bodyPr>
          <a:lstStyle/>
          <a:p>
            <a:pPr marL="233363" indent="-233363">
              <a:spcAft>
                <a:spcPts val="600"/>
              </a:spcAft>
              <a:buFont typeface="Arial" pitchFamily="34" charset="0"/>
              <a:buChar char="•"/>
            </a:pPr>
            <a:r>
              <a:rPr lang="en-US" sz="3200" dirty="0" smtClean="0"/>
              <a:t> Sampling distributions (mean/proportion)</a:t>
            </a:r>
          </a:p>
        </p:txBody>
      </p:sp>
      <p:sp>
        <p:nvSpPr>
          <p:cNvPr id="26" name="TextBox 25"/>
          <p:cNvSpPr txBox="1"/>
          <p:nvPr/>
        </p:nvSpPr>
        <p:spPr>
          <a:xfrm>
            <a:off x="685800" y="3886200"/>
            <a:ext cx="7924800" cy="584775"/>
          </a:xfrm>
          <a:prstGeom prst="rect">
            <a:avLst/>
          </a:prstGeom>
          <a:noFill/>
        </p:spPr>
        <p:txBody>
          <a:bodyPr wrap="square" rtlCol="0">
            <a:spAutoFit/>
          </a:bodyPr>
          <a:lstStyle/>
          <a:p>
            <a:pPr marL="233363" indent="-233363">
              <a:spcAft>
                <a:spcPts val="600"/>
              </a:spcAft>
              <a:buFont typeface="Arial" pitchFamily="34" charset="0"/>
              <a:buChar char="•"/>
            </a:pPr>
            <a:r>
              <a:rPr lang="en-US" sz="3200" dirty="0" smtClean="0"/>
              <a:t> Confidence intervals (means/proportions)</a:t>
            </a:r>
          </a:p>
        </p:txBody>
      </p:sp>
      <p:sp>
        <p:nvSpPr>
          <p:cNvPr id="27" name="TextBox 26"/>
          <p:cNvSpPr txBox="1"/>
          <p:nvPr/>
        </p:nvSpPr>
        <p:spPr>
          <a:xfrm>
            <a:off x="685800" y="4572000"/>
            <a:ext cx="7924800" cy="584775"/>
          </a:xfrm>
          <a:prstGeom prst="rect">
            <a:avLst/>
          </a:prstGeom>
          <a:noFill/>
        </p:spPr>
        <p:txBody>
          <a:bodyPr wrap="square" rtlCol="0">
            <a:spAutoFit/>
          </a:bodyPr>
          <a:lstStyle/>
          <a:p>
            <a:pPr marL="233363" indent="-233363">
              <a:spcAft>
                <a:spcPts val="600"/>
              </a:spcAft>
              <a:buFont typeface="Arial" pitchFamily="34" charset="0"/>
              <a:buChar char="•"/>
            </a:pPr>
            <a:r>
              <a:rPr lang="en-US" sz="3200" dirty="0" smtClean="0"/>
              <a:t> Hypothesis tests (means/proportions)</a:t>
            </a:r>
          </a:p>
        </p:txBody>
      </p:sp>
      <p:sp>
        <p:nvSpPr>
          <p:cNvPr id="30" name="TextBox 29"/>
          <p:cNvSpPr txBox="1"/>
          <p:nvPr/>
        </p:nvSpPr>
        <p:spPr>
          <a:xfrm>
            <a:off x="685800" y="2895600"/>
            <a:ext cx="7924800" cy="584775"/>
          </a:xfrm>
          <a:prstGeom prst="rect">
            <a:avLst/>
          </a:prstGeom>
          <a:noFill/>
        </p:spPr>
        <p:txBody>
          <a:bodyPr wrap="square" rtlCol="0">
            <a:spAutoFit/>
          </a:bodyPr>
          <a:lstStyle/>
          <a:p>
            <a:pPr marL="233363" indent="-233363">
              <a:spcAft>
                <a:spcPts val="600"/>
              </a:spcAft>
              <a:buFont typeface="Arial" pitchFamily="34" charset="0"/>
              <a:buChar char="•"/>
            </a:pPr>
            <a:r>
              <a:rPr lang="en-US" sz="3200" dirty="0" smtClean="0"/>
              <a:t> Randomization-based hypothesis tests</a:t>
            </a:r>
          </a:p>
        </p:txBody>
      </p:sp>
      <p:sp>
        <p:nvSpPr>
          <p:cNvPr id="33" name="TextBox 32"/>
          <p:cNvSpPr txBox="1"/>
          <p:nvPr/>
        </p:nvSpPr>
        <p:spPr>
          <a:xfrm>
            <a:off x="685800" y="2895600"/>
            <a:ext cx="7924800" cy="584775"/>
          </a:xfrm>
          <a:prstGeom prst="rect">
            <a:avLst/>
          </a:prstGeom>
          <a:noFill/>
        </p:spPr>
        <p:txBody>
          <a:bodyPr wrap="square" rtlCol="0">
            <a:spAutoFit/>
          </a:bodyPr>
          <a:lstStyle/>
          <a:p>
            <a:pPr marL="233363" indent="-233363">
              <a:spcAft>
                <a:spcPts val="600"/>
              </a:spcAft>
              <a:buFont typeface="Arial" pitchFamily="34" charset="0"/>
              <a:buChar char="•"/>
            </a:pPr>
            <a:r>
              <a:rPr lang="en-US" sz="3200" dirty="0" smtClean="0"/>
              <a:t> </a:t>
            </a:r>
            <a:r>
              <a:rPr lang="en-US" sz="3200" dirty="0" smtClean="0">
                <a:solidFill>
                  <a:srgbClr val="FF0000"/>
                </a:solidFill>
              </a:rPr>
              <a:t>Randomization-based hypothesis tests</a:t>
            </a:r>
          </a:p>
        </p:txBody>
      </p:sp>
    </p:spTree>
    <p:extLst>
      <p:ext uri="{BB962C8B-B14F-4D97-AF65-F5344CB8AC3E}">
        <p14:creationId xmlns:p14="http://schemas.microsoft.com/office/powerpoint/2010/main" val="244393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25"/>
                                        </p:tgtEl>
                                      </p:cBhvr>
                                    </p:animEffect>
                                    <p:set>
                                      <p:cBhvr>
                                        <p:cTn id="7" dur="1" fill="hold">
                                          <p:stCondLst>
                                            <p:cond delay="1999"/>
                                          </p:stCondLst>
                                        </p:cTn>
                                        <p:tgtEl>
                                          <p:spTgt spid="2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42" presetClass="path" presetSubtype="0" accel="50000" decel="50000" fill="hold" grpId="1" nodeType="clickEffect">
                                  <p:stCondLst>
                                    <p:cond delay="0"/>
                                  </p:stCondLst>
                                  <p:childTnLst>
                                    <p:animMotion origin="layout" path="M -3.33333E-6 -1.85185E-6 L -3.33333E-6 0.13148 " pathEditMode="relative" rAng="0" ptsTypes="AA">
                                      <p:cBhvr>
                                        <p:cTn id="11" dur="2000" fill="hold"/>
                                        <p:tgtEl>
                                          <p:spTgt spid="23"/>
                                        </p:tgtEl>
                                        <p:attrNameLst>
                                          <p:attrName>ppt_x</p:attrName>
                                          <p:attrName>ppt_y</p:attrName>
                                        </p:attrNameLst>
                                      </p:cBhvr>
                                      <p:rCtr x="0" y="6574"/>
                                    </p:animMotion>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fade">
                                      <p:cBhvr>
                                        <p:cTn id="16" dur="2000"/>
                                        <p:tgtEl>
                                          <p:spTgt spid="2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2000"/>
                                        <p:tgtEl>
                                          <p:spTgt spid="3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2"/>
                                        </p:tgtEl>
                                        <p:attrNameLst>
                                          <p:attrName>style.visibility</p:attrName>
                                        </p:attrNameLst>
                                      </p:cBhvr>
                                      <p:to>
                                        <p:strVal val="visible"/>
                                      </p:to>
                                    </p:set>
                                    <p:animEffect transition="in" filter="fade">
                                      <p:cBhvr>
                                        <p:cTn id="26" dur="2000"/>
                                        <p:tgtEl>
                                          <p:spTgt spid="3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3"/>
                                        </p:tgtEl>
                                        <p:attrNameLst>
                                          <p:attrName>style.visibility</p:attrName>
                                        </p:attrNameLst>
                                      </p:cBhvr>
                                      <p:to>
                                        <p:strVal val="visible"/>
                                      </p:to>
                                    </p:set>
                                    <p:animEffect transition="in" filter="fade">
                                      <p:cBhvr>
                                        <p:cTn id="29" dur="2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2" grpId="0"/>
      <p:bldP spid="23" grpId="1"/>
      <p:bldP spid="25" grpId="0"/>
      <p:bldP spid="30" grpId="0"/>
      <p:bldP spid="3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Inference Introduced</a:t>
            </a:r>
            <a:endParaRPr lang="en-US" dirty="0"/>
          </a:p>
        </p:txBody>
      </p:sp>
      <p:sp>
        <p:nvSpPr>
          <p:cNvPr id="3" name="Content Placeholder 2"/>
          <p:cNvSpPr>
            <a:spLocks noGrp="1"/>
          </p:cNvSpPr>
          <p:nvPr>
            <p:ph idx="1"/>
          </p:nvPr>
        </p:nvSpPr>
        <p:spPr>
          <a:xfrm>
            <a:off x="457200" y="1600200"/>
            <a:ext cx="8686800" cy="4525963"/>
          </a:xfrm>
        </p:spPr>
        <p:txBody>
          <a:bodyPr>
            <a:normAutofit lnSpcReduction="10000"/>
          </a:bodyPr>
          <a:lstStyle/>
          <a:p>
            <a:pPr>
              <a:buClr>
                <a:srgbClr val="FF0000"/>
              </a:buClr>
            </a:pPr>
            <a:r>
              <a:rPr lang="en-US" sz="2800" dirty="0" smtClean="0">
                <a:solidFill>
                  <a:prstClr val="black"/>
                </a:solidFill>
                <a:latin typeface="Cambria" pitchFamily="18" charset="0"/>
                <a:cs typeface="Times New Roman" pitchFamily="18" charset="0"/>
              </a:rPr>
              <a:t>When do you get to inference?</a:t>
            </a:r>
          </a:p>
          <a:p>
            <a:pPr lvl="1">
              <a:buClr>
                <a:srgbClr val="FF0000"/>
              </a:buClr>
            </a:pPr>
            <a:r>
              <a:rPr lang="en-US" sz="2400" dirty="0" smtClean="0">
                <a:solidFill>
                  <a:prstClr val="black"/>
                </a:solidFill>
                <a:latin typeface="Cambria" pitchFamily="18" charset="0"/>
                <a:cs typeface="Times New Roman" pitchFamily="18" charset="0"/>
              </a:rPr>
              <a:t>Traditional: towards the end of the course</a:t>
            </a:r>
          </a:p>
          <a:p>
            <a:pPr lvl="2">
              <a:buClr>
                <a:srgbClr val="FF0000"/>
              </a:buClr>
            </a:pPr>
            <a:r>
              <a:rPr lang="en-US" sz="2000" dirty="0" smtClean="0">
                <a:solidFill>
                  <a:prstClr val="black"/>
                </a:solidFill>
                <a:latin typeface="Cambria" pitchFamily="18" charset="0"/>
                <a:cs typeface="Times New Roman" pitchFamily="18" charset="0"/>
              </a:rPr>
              <a:t>Still haven’t gotten to inference in 104, just finished writing the second exam</a:t>
            </a:r>
          </a:p>
          <a:p>
            <a:pPr lvl="2">
              <a:buClr>
                <a:srgbClr val="FF0000"/>
              </a:buClr>
            </a:pPr>
            <a:r>
              <a:rPr lang="en-US" sz="2000" dirty="0" err="1" smtClean="0">
                <a:solidFill>
                  <a:prstClr val="black"/>
                </a:solidFill>
                <a:latin typeface="Cambria" pitchFamily="18" charset="0"/>
                <a:cs typeface="Times New Roman" pitchFamily="18" charset="0"/>
              </a:rPr>
              <a:t>Agresti</a:t>
            </a:r>
            <a:r>
              <a:rPr lang="en-US" sz="2000" dirty="0" smtClean="0">
                <a:solidFill>
                  <a:prstClr val="black"/>
                </a:solidFill>
                <a:latin typeface="Cambria" pitchFamily="18" charset="0"/>
                <a:cs typeface="Times New Roman" pitchFamily="18" charset="0"/>
              </a:rPr>
              <a:t> and Franklin p-value introduced?</a:t>
            </a:r>
          </a:p>
          <a:p>
            <a:pPr marL="914400" lvl="2" indent="0">
              <a:buClr>
                <a:srgbClr val="FF0000"/>
              </a:buClr>
              <a:buNone/>
            </a:pPr>
            <a:r>
              <a:rPr lang="en-US" sz="2000" dirty="0">
                <a:solidFill>
                  <a:prstClr val="black"/>
                </a:solidFill>
                <a:latin typeface="Cambria" pitchFamily="18" charset="0"/>
                <a:cs typeface="Times New Roman" pitchFamily="18" charset="0"/>
              </a:rPr>
              <a:t>	</a:t>
            </a:r>
            <a:r>
              <a:rPr lang="en-US" sz="2000" dirty="0" smtClean="0">
                <a:solidFill>
                  <a:prstClr val="black"/>
                </a:solidFill>
                <a:latin typeface="Cambria" pitchFamily="18" charset="0"/>
                <a:cs typeface="Times New Roman" pitchFamily="18" charset="0"/>
              </a:rPr>
              <a:t>Page 404!</a:t>
            </a:r>
            <a:endParaRPr lang="en-US" sz="2000" dirty="0">
              <a:solidFill>
                <a:prstClr val="black"/>
              </a:solidFill>
              <a:latin typeface="Cambria" pitchFamily="18" charset="0"/>
              <a:cs typeface="Times New Roman" pitchFamily="18" charset="0"/>
            </a:endParaRPr>
          </a:p>
          <a:p>
            <a:pPr lvl="1">
              <a:buClr>
                <a:srgbClr val="FF0000"/>
              </a:buClr>
            </a:pPr>
            <a:r>
              <a:rPr lang="en-US" sz="2400" dirty="0" smtClean="0">
                <a:solidFill>
                  <a:prstClr val="black"/>
                </a:solidFill>
                <a:latin typeface="Cambria" pitchFamily="18" charset="0"/>
                <a:cs typeface="Times New Roman" pitchFamily="18" charset="0"/>
              </a:rPr>
              <a:t>Simulation: Early!</a:t>
            </a:r>
          </a:p>
          <a:p>
            <a:pPr lvl="2">
              <a:buClr>
                <a:srgbClr val="FF0000"/>
              </a:buClr>
            </a:pPr>
            <a:r>
              <a:rPr lang="en-US" sz="2000" dirty="0" smtClean="0">
                <a:solidFill>
                  <a:prstClr val="black"/>
                </a:solidFill>
                <a:latin typeface="Cambria" pitchFamily="18" charset="0"/>
                <a:cs typeface="Times New Roman" pitchFamily="18" charset="0"/>
              </a:rPr>
              <a:t>Students don’t need to know probability or the normal distribution before inference</a:t>
            </a:r>
          </a:p>
          <a:p>
            <a:pPr lvl="2">
              <a:buClr>
                <a:srgbClr val="FF0000"/>
              </a:buClr>
            </a:pPr>
            <a:r>
              <a:rPr lang="en-US" sz="2000" dirty="0" smtClean="0">
                <a:solidFill>
                  <a:prstClr val="black"/>
                </a:solidFill>
                <a:latin typeface="Cambria" pitchFamily="18" charset="0"/>
                <a:cs typeface="Times New Roman" pitchFamily="18" charset="0"/>
              </a:rPr>
              <a:t>Chapter 3: Confidence Intervals!</a:t>
            </a:r>
          </a:p>
          <a:p>
            <a:pPr lvl="2">
              <a:buClr>
                <a:srgbClr val="FF0000"/>
              </a:buClr>
            </a:pPr>
            <a:r>
              <a:rPr lang="en-US" sz="2000" dirty="0" smtClean="0">
                <a:solidFill>
                  <a:prstClr val="black"/>
                </a:solidFill>
                <a:latin typeface="Cambria" pitchFamily="18" charset="0"/>
                <a:cs typeface="Times New Roman" pitchFamily="18" charset="0"/>
              </a:rPr>
              <a:t>Lock5 p-value introduced?</a:t>
            </a:r>
          </a:p>
          <a:p>
            <a:pPr marL="914400" lvl="2" indent="0">
              <a:buClr>
                <a:srgbClr val="FF0000"/>
              </a:buClr>
              <a:buNone/>
            </a:pPr>
            <a:r>
              <a:rPr lang="en-US" sz="2000" dirty="0" smtClean="0">
                <a:solidFill>
                  <a:prstClr val="black"/>
                </a:solidFill>
                <a:latin typeface="Cambria" pitchFamily="18" charset="0"/>
                <a:cs typeface="Times New Roman" pitchFamily="18" charset="0"/>
              </a:rPr>
              <a:t>	Page 236!</a:t>
            </a:r>
            <a:endParaRPr lang="en-US" sz="2000" dirty="0">
              <a:solidFill>
                <a:prstClr val="black"/>
              </a:solidFill>
              <a:cs typeface="Times New Roman" pitchFamily="18" charset="0"/>
            </a:endParaRPr>
          </a:p>
          <a:p>
            <a:pPr>
              <a:buClr>
                <a:srgbClr val="FF0000"/>
              </a:buClr>
            </a:pPr>
            <a:endParaRPr lang="en-US" sz="2400" dirty="0"/>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15</a:t>
            </a:fld>
            <a:endParaRPr lang="en-US" dirty="0"/>
          </a:p>
        </p:txBody>
      </p:sp>
    </p:spTree>
    <p:extLst>
      <p:ext uri="{BB962C8B-B14F-4D97-AF65-F5344CB8AC3E}">
        <p14:creationId xmlns:p14="http://schemas.microsoft.com/office/powerpoint/2010/main" val="3259357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4525963"/>
          </a:xfrm>
        </p:spPr>
        <p:txBody>
          <a:bodyPr>
            <a:normAutofit/>
          </a:bodyPr>
          <a:lstStyle/>
          <a:p>
            <a:pPr marL="0" indent="0">
              <a:buNone/>
            </a:pPr>
            <a:r>
              <a:rPr lang="en-US" sz="2800" dirty="0"/>
              <a:t>"Actually, the statistician does not carry out this very simple and very tedious process, but his conclusions have no justification beyond the fact that they agree with those which could have been arrived at by </a:t>
            </a:r>
            <a:r>
              <a:rPr lang="en-US" sz="2800" dirty="0" smtClean="0"/>
              <a:t>this elementary </a:t>
            </a:r>
            <a:r>
              <a:rPr lang="en-US" sz="2800" dirty="0"/>
              <a:t>method</a:t>
            </a:r>
            <a:r>
              <a:rPr lang="en-US" sz="2800" dirty="0" smtClean="0"/>
              <a:t>.“</a:t>
            </a:r>
          </a:p>
          <a:p>
            <a:pPr lvl="1">
              <a:buClr>
                <a:srgbClr val="FF0000"/>
              </a:buClr>
            </a:pPr>
            <a:r>
              <a:rPr lang="en-US" sz="2400" i="1" dirty="0" smtClean="0"/>
              <a:t>Sir R. A. Fisher </a:t>
            </a:r>
            <a:r>
              <a:rPr lang="en-US" sz="2400" dirty="0" smtClean="0"/>
              <a:t>on permutation methods, 1936</a:t>
            </a:r>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16</a:t>
            </a:fld>
            <a:endParaRPr lang="en-US" dirty="0"/>
          </a:p>
        </p:txBody>
      </p:sp>
      <p:sp>
        <p:nvSpPr>
          <p:cNvPr id="4" name="Title 3"/>
          <p:cNvSpPr>
            <a:spLocks noGrp="1"/>
          </p:cNvSpPr>
          <p:nvPr>
            <p:ph type="title"/>
          </p:nvPr>
        </p:nvSpPr>
        <p:spPr/>
        <p:txBody>
          <a:bodyPr/>
          <a:lstStyle/>
          <a:p>
            <a:r>
              <a:rPr lang="en-US" dirty="0" smtClean="0"/>
              <a:t>Not a new idea!</a:t>
            </a:r>
            <a:endParaRPr lang="en-US" dirty="0"/>
          </a:p>
        </p:txBody>
      </p:sp>
    </p:spTree>
    <p:extLst>
      <p:ext uri="{BB962C8B-B14F-4D97-AF65-F5344CB8AC3E}">
        <p14:creationId xmlns:p14="http://schemas.microsoft.com/office/powerpoint/2010/main" val="10076965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4525963"/>
          </a:xfrm>
        </p:spPr>
        <p:txBody>
          <a:bodyPr>
            <a:normAutofit/>
          </a:bodyPr>
          <a:lstStyle/>
          <a:p>
            <a:pPr>
              <a:buClr>
                <a:srgbClr val="FF0000"/>
              </a:buClr>
            </a:pPr>
            <a:r>
              <a:rPr lang="en-US" sz="2800" dirty="0" smtClean="0"/>
              <a:t>We couldn’t!</a:t>
            </a:r>
          </a:p>
          <a:p>
            <a:pPr lvl="1">
              <a:buClr>
                <a:srgbClr val="FF0000"/>
              </a:buClr>
            </a:pPr>
            <a:r>
              <a:rPr lang="en-US" sz="2400" dirty="0" smtClean="0"/>
              <a:t>It isn’t until recently we’ve had the computing power to make this process realistic. </a:t>
            </a:r>
          </a:p>
          <a:p>
            <a:pPr lvl="1">
              <a:buClr>
                <a:srgbClr val="FF0000"/>
              </a:buClr>
            </a:pPr>
            <a:endParaRPr lang="en-US" sz="2400" dirty="0"/>
          </a:p>
          <a:p>
            <a:pPr lvl="1">
              <a:buClr>
                <a:srgbClr val="FF0000"/>
              </a:buClr>
            </a:pPr>
            <a:r>
              <a:rPr lang="en-US" sz="2400" dirty="0" smtClean="0"/>
              <a:t>Change is slow… </a:t>
            </a:r>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17</a:t>
            </a:fld>
            <a:endParaRPr lang="en-US" dirty="0"/>
          </a:p>
        </p:txBody>
      </p:sp>
      <p:sp>
        <p:nvSpPr>
          <p:cNvPr id="4" name="Title 3"/>
          <p:cNvSpPr>
            <a:spLocks noGrp="1"/>
          </p:cNvSpPr>
          <p:nvPr>
            <p:ph type="title"/>
          </p:nvPr>
        </p:nvSpPr>
        <p:spPr/>
        <p:txBody>
          <a:bodyPr/>
          <a:lstStyle/>
          <a:p>
            <a:r>
              <a:rPr lang="en-US" dirty="0" smtClean="0"/>
              <a:t>Why don’t we teach this way?</a:t>
            </a:r>
            <a:endParaRPr lang="en-US" dirty="0"/>
          </a:p>
        </p:txBody>
      </p:sp>
    </p:spTree>
    <p:extLst>
      <p:ext uri="{BB962C8B-B14F-4D97-AF65-F5344CB8AC3E}">
        <p14:creationId xmlns:p14="http://schemas.microsoft.com/office/powerpoint/2010/main" val="30207739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4525963"/>
          </a:xfrm>
        </p:spPr>
        <p:txBody>
          <a:bodyPr>
            <a:normAutofit/>
          </a:bodyPr>
          <a:lstStyle/>
          <a:p>
            <a:pPr>
              <a:buClr>
                <a:srgbClr val="FF0000"/>
              </a:buClr>
            </a:pPr>
            <a:r>
              <a:rPr lang="en-US" sz="2800" dirty="0" smtClean="0"/>
              <a:t>Vast majority of Introductory statistics students are going into a field other than statistics.</a:t>
            </a:r>
          </a:p>
          <a:p>
            <a:pPr lvl="1">
              <a:buClr>
                <a:srgbClr val="FF0000"/>
              </a:buClr>
            </a:pPr>
            <a:r>
              <a:rPr lang="en-US" sz="2400" dirty="0" smtClean="0"/>
              <a:t>Traditional methods are how members of this field do statistics, so expected to be known!</a:t>
            </a:r>
          </a:p>
          <a:p>
            <a:pPr lvl="1">
              <a:buClr>
                <a:srgbClr val="FF0000"/>
              </a:buClr>
            </a:pPr>
            <a:endParaRPr lang="en-US" sz="2400" dirty="0"/>
          </a:p>
          <a:p>
            <a:pPr lvl="1">
              <a:buClr>
                <a:srgbClr val="FF0000"/>
              </a:buClr>
            </a:pPr>
            <a:r>
              <a:rPr lang="en-US" sz="2400" dirty="0" smtClean="0"/>
              <a:t>Unfortunately this results in teaching statistics such that students can perform these tests</a:t>
            </a:r>
          </a:p>
          <a:p>
            <a:pPr lvl="2">
              <a:buClr>
                <a:srgbClr val="FF0000"/>
              </a:buClr>
            </a:pPr>
            <a:r>
              <a:rPr lang="en-US" sz="2000" dirty="0" smtClean="0"/>
              <a:t>As long as they can compute a t-test we succeeded!</a:t>
            </a:r>
          </a:p>
          <a:p>
            <a:pPr lvl="1">
              <a:buClr>
                <a:srgbClr val="FF0000"/>
              </a:buClr>
            </a:pPr>
            <a:endParaRPr lang="en-US" sz="2400" dirty="0" smtClean="0"/>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18</a:t>
            </a:fld>
            <a:endParaRPr lang="en-US" dirty="0"/>
          </a:p>
        </p:txBody>
      </p:sp>
      <p:sp>
        <p:nvSpPr>
          <p:cNvPr id="4" name="Title 3"/>
          <p:cNvSpPr>
            <a:spLocks noGrp="1"/>
          </p:cNvSpPr>
          <p:nvPr>
            <p:ph type="title"/>
          </p:nvPr>
        </p:nvSpPr>
        <p:spPr/>
        <p:txBody>
          <a:bodyPr/>
          <a:lstStyle/>
          <a:p>
            <a:r>
              <a:rPr lang="en-US" dirty="0" smtClean="0"/>
              <a:t>Why don’t we teach this way?</a:t>
            </a:r>
            <a:endParaRPr lang="en-US" dirty="0"/>
          </a:p>
        </p:txBody>
      </p:sp>
    </p:spTree>
    <p:extLst>
      <p:ext uri="{BB962C8B-B14F-4D97-AF65-F5344CB8AC3E}">
        <p14:creationId xmlns:p14="http://schemas.microsoft.com/office/powerpoint/2010/main" val="858676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600200"/>
                <a:ext cx="8686800" cy="4800600"/>
              </a:xfrm>
            </p:spPr>
            <p:txBody>
              <a:bodyPr>
                <a:normAutofit/>
              </a:bodyPr>
              <a:lstStyle/>
              <a:p>
                <a:pPr>
                  <a:buClr>
                    <a:srgbClr val="FF0000"/>
                  </a:buClr>
                </a:pPr>
                <a:r>
                  <a:rPr lang="en-US" sz="2800" dirty="0" smtClean="0"/>
                  <a:t>As we’ve seen advances in computing the introductory stats course has adapted.</a:t>
                </a:r>
              </a:p>
              <a:p>
                <a:pPr lvl="1">
                  <a:buClr>
                    <a:srgbClr val="FF0000"/>
                  </a:buClr>
                </a:pPr>
                <a:r>
                  <a:rPr lang="en-US" sz="2400" dirty="0" smtClean="0"/>
                  <a:t>The big one: Automating computations!</a:t>
                </a:r>
              </a:p>
              <a:p>
                <a:pPr lvl="2">
                  <a:buClr>
                    <a:srgbClr val="FF0000"/>
                  </a:buClr>
                </a:pPr>
                <a:r>
                  <a:rPr lang="en-US" sz="2000" dirty="0" smtClean="0"/>
                  <a:t>This has also come about slowly</a:t>
                </a:r>
              </a:p>
              <a:p>
                <a:pPr marL="457200" lvl="1" indent="0">
                  <a:buClr>
                    <a:srgbClr val="FF0000"/>
                  </a:buClr>
                  <a:buNone/>
                </a:pPr>
                <a:endParaRPr lang="en-US" sz="2000" dirty="0" smtClean="0"/>
              </a:p>
              <a:p>
                <a:pPr lvl="1">
                  <a:buClr>
                    <a:srgbClr val="FF0000"/>
                  </a:buClr>
                </a:pPr>
                <a:r>
                  <a:rPr lang="en-US" sz="2400" dirty="0"/>
                  <a:t>Example: We still teach</a:t>
                </a:r>
              </a:p>
              <a:p>
                <a:pPr marL="457200" lvl="1" indent="0" algn="ctr">
                  <a:buClr>
                    <a:srgbClr val="FF0000"/>
                  </a:buClr>
                  <a:buNone/>
                </a:pPr>
                <a14:m>
                  <m:oMath xmlns:m="http://schemas.openxmlformats.org/officeDocument/2006/math">
                    <m:r>
                      <a:rPr lang="en-US" sz="2000" i="1">
                        <a:latin typeface="Cambria Math"/>
                      </a:rPr>
                      <m:t>𝑟</m:t>
                    </m:r>
                    <m:r>
                      <a:rPr lang="en-US" sz="2000" i="1">
                        <a:latin typeface="Cambria Math"/>
                      </a:rPr>
                      <m:t>=</m:t>
                    </m:r>
                    <m:f>
                      <m:fPr>
                        <m:ctrlPr>
                          <a:rPr lang="en-US" sz="2000" i="1">
                            <a:latin typeface="Cambria Math"/>
                          </a:rPr>
                        </m:ctrlPr>
                      </m:fPr>
                      <m:num>
                        <m:nary>
                          <m:naryPr>
                            <m:chr m:val="∑"/>
                            <m:subHide m:val="on"/>
                            <m:supHide m:val="on"/>
                            <m:ctrlPr>
                              <a:rPr lang="en-US" sz="2000" i="1">
                                <a:latin typeface="Cambria Math"/>
                              </a:rPr>
                            </m:ctrlPr>
                          </m:naryPr>
                          <m:sub/>
                          <m:sup/>
                          <m:e>
                            <m:r>
                              <a:rPr lang="en-US" sz="2000" i="1">
                                <a:latin typeface="Cambria Math"/>
                              </a:rPr>
                              <m:t>(</m:t>
                            </m:r>
                            <m:sSub>
                              <m:sSubPr>
                                <m:ctrlPr>
                                  <a:rPr lang="en-US" sz="2000" i="1">
                                    <a:latin typeface="Cambria Math"/>
                                  </a:rPr>
                                </m:ctrlPr>
                              </m:sSubPr>
                              <m:e>
                                <m:r>
                                  <a:rPr lang="en-US" sz="2000" i="1">
                                    <a:latin typeface="Cambria Math"/>
                                  </a:rPr>
                                  <m:t>𝑥</m:t>
                                </m:r>
                              </m:e>
                              <m:sub>
                                <m:r>
                                  <a:rPr lang="en-US" sz="2000" i="1">
                                    <a:latin typeface="Cambria Math"/>
                                  </a:rPr>
                                  <m:t>𝑖</m:t>
                                </m:r>
                              </m:sub>
                            </m:sSub>
                            <m:r>
                              <a:rPr lang="en-US" sz="2000" i="1">
                                <a:latin typeface="Cambria Math"/>
                              </a:rPr>
                              <m:t>−</m:t>
                            </m:r>
                            <m:acc>
                              <m:accPr>
                                <m:chr m:val="̅"/>
                                <m:ctrlPr>
                                  <a:rPr lang="en-US" sz="2000" i="1">
                                    <a:latin typeface="Cambria Math"/>
                                  </a:rPr>
                                </m:ctrlPr>
                              </m:accPr>
                              <m:e>
                                <m:r>
                                  <a:rPr lang="en-US" sz="2000" i="1">
                                    <a:latin typeface="Cambria Math"/>
                                  </a:rPr>
                                  <m:t>𝑥</m:t>
                                </m:r>
                              </m:e>
                            </m:acc>
                            <m:r>
                              <a:rPr lang="en-US" sz="2000" i="1">
                                <a:latin typeface="Cambria Math"/>
                              </a:rPr>
                              <m:t>)(</m:t>
                            </m:r>
                            <m:sSub>
                              <m:sSubPr>
                                <m:ctrlPr>
                                  <a:rPr lang="en-US" sz="2000" i="1">
                                    <a:latin typeface="Cambria Math"/>
                                  </a:rPr>
                                </m:ctrlPr>
                              </m:sSubPr>
                              <m:e>
                                <m:r>
                                  <a:rPr lang="en-US" sz="2000" i="1">
                                    <a:latin typeface="Cambria Math"/>
                                  </a:rPr>
                                  <m:t>𝑦</m:t>
                                </m:r>
                              </m:e>
                              <m:sub>
                                <m:r>
                                  <a:rPr lang="en-US" sz="2000" i="1">
                                    <a:latin typeface="Cambria Math"/>
                                  </a:rPr>
                                  <m:t>𝑖</m:t>
                                </m:r>
                              </m:sub>
                            </m:sSub>
                            <m:r>
                              <a:rPr lang="en-US" sz="2000" i="1">
                                <a:latin typeface="Cambria Math"/>
                              </a:rPr>
                              <m:t>−</m:t>
                            </m:r>
                            <m:acc>
                              <m:accPr>
                                <m:chr m:val="̅"/>
                                <m:ctrlPr>
                                  <a:rPr lang="en-US" sz="2000" i="1">
                                    <a:latin typeface="Cambria Math"/>
                                  </a:rPr>
                                </m:ctrlPr>
                              </m:accPr>
                              <m:e>
                                <m:r>
                                  <a:rPr lang="en-US" sz="2000" i="1">
                                    <a:latin typeface="Cambria Math"/>
                                  </a:rPr>
                                  <m:t>𝑦</m:t>
                                </m:r>
                              </m:e>
                            </m:acc>
                            <m:r>
                              <a:rPr lang="en-US" sz="2000" i="1">
                                <a:latin typeface="Cambria Math"/>
                              </a:rPr>
                              <m:t>)</m:t>
                            </m:r>
                          </m:e>
                        </m:nary>
                      </m:num>
                      <m:den>
                        <m:sSub>
                          <m:sSubPr>
                            <m:ctrlPr>
                              <a:rPr lang="en-US" sz="2000" i="1">
                                <a:latin typeface="Cambria Math"/>
                              </a:rPr>
                            </m:ctrlPr>
                          </m:sSubPr>
                          <m:e>
                            <m:r>
                              <a:rPr lang="en-US" sz="2000" i="1">
                                <a:latin typeface="Cambria Math"/>
                              </a:rPr>
                              <m:t>𝑠</m:t>
                            </m:r>
                          </m:e>
                          <m:sub>
                            <m:r>
                              <a:rPr lang="en-US" sz="2000" i="1">
                                <a:latin typeface="Cambria Math"/>
                              </a:rPr>
                              <m:t>𝑥</m:t>
                            </m:r>
                          </m:sub>
                        </m:sSub>
                        <m:sSub>
                          <m:sSubPr>
                            <m:ctrlPr>
                              <a:rPr lang="en-US" sz="2000" i="1">
                                <a:latin typeface="Cambria Math"/>
                              </a:rPr>
                            </m:ctrlPr>
                          </m:sSubPr>
                          <m:e>
                            <m:r>
                              <a:rPr lang="en-US" sz="2000" i="1">
                                <a:latin typeface="Cambria Math"/>
                              </a:rPr>
                              <m:t>𝑠</m:t>
                            </m:r>
                          </m:e>
                          <m:sub>
                            <m:r>
                              <a:rPr lang="en-US" sz="2000" i="1">
                                <a:latin typeface="Cambria Math"/>
                              </a:rPr>
                              <m:t>𝑦</m:t>
                            </m:r>
                          </m:sub>
                        </m:sSub>
                        <m:r>
                          <a:rPr lang="en-US" sz="2000" i="1">
                            <a:latin typeface="Cambria Math"/>
                          </a:rPr>
                          <m:t>(</m:t>
                        </m:r>
                        <m:r>
                          <a:rPr lang="en-US" sz="2000" i="1">
                            <a:latin typeface="Cambria Math"/>
                          </a:rPr>
                          <m:t>𝑛</m:t>
                        </m:r>
                        <m:r>
                          <a:rPr lang="en-US" sz="2000" i="1">
                            <a:latin typeface="Cambria Math"/>
                          </a:rPr>
                          <m:t>−1)</m:t>
                        </m:r>
                      </m:den>
                    </m:f>
                  </m:oMath>
                </a14:m>
                <a:r>
                  <a:rPr lang="en-US" sz="2000" dirty="0"/>
                  <a:t>, </a:t>
                </a:r>
                <a14:m>
                  <m:oMath xmlns:m="http://schemas.openxmlformats.org/officeDocument/2006/math">
                    <m:r>
                      <a:rPr lang="en-US" sz="2000" i="1" dirty="0">
                        <a:latin typeface="Cambria Math"/>
                      </a:rPr>
                      <m:t>𝑚</m:t>
                    </m:r>
                    <m:r>
                      <a:rPr lang="en-US" sz="2000" i="1" dirty="0">
                        <a:latin typeface="Cambria Math"/>
                      </a:rPr>
                      <m:t>=</m:t>
                    </m:r>
                    <m:r>
                      <a:rPr lang="en-US" sz="2000" i="1" dirty="0">
                        <a:latin typeface="Cambria Math"/>
                      </a:rPr>
                      <m:t>𝑟</m:t>
                    </m:r>
                    <m:f>
                      <m:fPr>
                        <m:ctrlPr>
                          <a:rPr lang="en-US" sz="2000" i="1" dirty="0">
                            <a:latin typeface="Cambria Math"/>
                          </a:rPr>
                        </m:ctrlPr>
                      </m:fPr>
                      <m:num>
                        <m:sSub>
                          <m:sSubPr>
                            <m:ctrlPr>
                              <a:rPr lang="en-US" sz="2000" i="1" dirty="0">
                                <a:latin typeface="Cambria Math"/>
                              </a:rPr>
                            </m:ctrlPr>
                          </m:sSubPr>
                          <m:e>
                            <m:r>
                              <a:rPr lang="en-US" sz="2000" i="1" dirty="0">
                                <a:latin typeface="Cambria Math"/>
                              </a:rPr>
                              <m:t>𝑠</m:t>
                            </m:r>
                          </m:e>
                          <m:sub>
                            <m:r>
                              <a:rPr lang="en-US" sz="2000" i="1" dirty="0">
                                <a:latin typeface="Cambria Math"/>
                              </a:rPr>
                              <m:t>𝑦</m:t>
                            </m:r>
                          </m:sub>
                        </m:sSub>
                      </m:num>
                      <m:den>
                        <m:sSub>
                          <m:sSubPr>
                            <m:ctrlPr>
                              <a:rPr lang="en-US" sz="2000" i="1" dirty="0">
                                <a:latin typeface="Cambria Math"/>
                              </a:rPr>
                            </m:ctrlPr>
                          </m:sSubPr>
                          <m:e>
                            <m:r>
                              <a:rPr lang="en-US" sz="2000" i="1" dirty="0">
                                <a:latin typeface="Cambria Math"/>
                              </a:rPr>
                              <m:t>𝑠</m:t>
                            </m:r>
                          </m:e>
                          <m:sub>
                            <m:r>
                              <a:rPr lang="en-US" sz="2000" i="1" dirty="0">
                                <a:latin typeface="Cambria Math"/>
                              </a:rPr>
                              <m:t>𝑥</m:t>
                            </m:r>
                          </m:sub>
                        </m:sSub>
                      </m:den>
                    </m:f>
                  </m:oMath>
                </a14:m>
                <a:r>
                  <a:rPr lang="en-US" sz="2000" dirty="0"/>
                  <a:t>, </a:t>
                </a:r>
                <a14:m>
                  <m:oMath xmlns:m="http://schemas.openxmlformats.org/officeDocument/2006/math">
                    <m:r>
                      <a:rPr lang="en-US" sz="2000" i="1" dirty="0">
                        <a:latin typeface="Cambria Math"/>
                      </a:rPr>
                      <m:t>𝑏</m:t>
                    </m:r>
                    <m:r>
                      <a:rPr lang="en-US" sz="2000" i="1" dirty="0">
                        <a:latin typeface="Cambria Math"/>
                      </a:rPr>
                      <m:t>=</m:t>
                    </m:r>
                    <m:acc>
                      <m:accPr>
                        <m:chr m:val="̅"/>
                        <m:ctrlPr>
                          <a:rPr lang="en-US" sz="2000" i="1" dirty="0">
                            <a:latin typeface="Cambria Math"/>
                          </a:rPr>
                        </m:ctrlPr>
                      </m:accPr>
                      <m:e>
                        <m:r>
                          <a:rPr lang="en-US" sz="2000" i="1" dirty="0">
                            <a:latin typeface="Cambria Math"/>
                          </a:rPr>
                          <m:t>𝑦</m:t>
                        </m:r>
                      </m:e>
                    </m:acc>
                    <m:r>
                      <a:rPr lang="en-US" sz="2000" i="1" dirty="0">
                        <a:latin typeface="Cambria Math"/>
                      </a:rPr>
                      <m:t>−</m:t>
                    </m:r>
                    <m:r>
                      <a:rPr lang="en-US" sz="2000" i="1" dirty="0">
                        <a:latin typeface="Cambria Math"/>
                      </a:rPr>
                      <m:t>𝑚</m:t>
                    </m:r>
                    <m:acc>
                      <m:accPr>
                        <m:chr m:val="̅"/>
                        <m:ctrlPr>
                          <a:rPr lang="en-US" sz="2000" i="1" dirty="0">
                            <a:latin typeface="Cambria Math"/>
                          </a:rPr>
                        </m:ctrlPr>
                      </m:accPr>
                      <m:e>
                        <m:r>
                          <a:rPr lang="en-US" sz="2000" i="1" dirty="0">
                            <a:latin typeface="Cambria Math"/>
                          </a:rPr>
                          <m:t>𝑥</m:t>
                        </m:r>
                      </m:e>
                    </m:acc>
                  </m:oMath>
                </a14:m>
                <a:endParaRPr lang="en-US" sz="2400" dirty="0"/>
              </a:p>
              <a:p>
                <a:pPr lvl="2">
                  <a:buClr>
                    <a:srgbClr val="FF0000"/>
                  </a:buClr>
                </a:pPr>
                <a:r>
                  <a:rPr lang="en-US" sz="2000" dirty="0"/>
                  <a:t>In my opinion these formula do little for conceptual understanding</a:t>
                </a:r>
                <a:r>
                  <a:rPr lang="en-US" sz="2000" dirty="0" smtClean="0"/>
                  <a:t>.</a:t>
                </a:r>
                <a:endParaRPr lang="en-US" sz="2400" b="1" dirty="0"/>
              </a:p>
              <a:p>
                <a:pPr lvl="1">
                  <a:buClr>
                    <a:srgbClr val="FF0000"/>
                  </a:buClr>
                </a:pPr>
                <a:endParaRPr lang="en-US" sz="2400" dirty="0" smtClean="0"/>
              </a:p>
              <a:p>
                <a:pPr lvl="1">
                  <a:buClr>
                    <a:srgbClr val="FF0000"/>
                  </a:buClr>
                </a:pPr>
                <a:r>
                  <a:rPr lang="en-US" sz="2400" dirty="0" smtClean="0"/>
                  <a:t>Another </a:t>
                </a:r>
                <a:r>
                  <a:rPr lang="en-US" sz="2400" dirty="0" smtClean="0"/>
                  <a:t>I wont discuss: Bayesian methods.</a:t>
                </a:r>
                <a:endParaRPr lang="en-US" sz="2400" dirty="0"/>
              </a:p>
              <a:p>
                <a:pPr marL="457200" lvl="1" indent="0">
                  <a:buClr>
                    <a:srgbClr val="FF0000"/>
                  </a:buClr>
                  <a:buNone/>
                </a:pPr>
                <a:endParaRPr lang="en-US" sz="2000" b="1" dirty="0"/>
              </a:p>
              <a:p>
                <a:pPr lvl="1">
                  <a:buClr>
                    <a:srgbClr val="FF0000"/>
                  </a:buClr>
                </a:pPr>
                <a:endParaRPr lang="en-US" sz="2000" b="1"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600200"/>
                <a:ext cx="8686800" cy="4800600"/>
              </a:xfrm>
              <a:blipFill rotWithShape="1">
                <a:blip r:embed="rId3"/>
                <a:stretch>
                  <a:fillRect l="-1193" t="-1144"/>
                </a:stretch>
              </a:blipFill>
            </p:spPr>
            <p:txBody>
              <a:bodyPr/>
              <a:lstStyle/>
              <a:p>
                <a:r>
                  <a:rPr lang="en-US">
                    <a:noFill/>
                  </a:rPr>
                  <a:t> </a:t>
                </a:r>
              </a:p>
            </p:txBody>
          </p:sp>
        </mc:Fallback>
      </mc:AlternateContent>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19</a:t>
            </a:fld>
            <a:endParaRPr lang="en-US" dirty="0"/>
          </a:p>
        </p:txBody>
      </p:sp>
      <p:sp>
        <p:nvSpPr>
          <p:cNvPr id="4" name="Title 3"/>
          <p:cNvSpPr>
            <a:spLocks noGrp="1"/>
          </p:cNvSpPr>
          <p:nvPr>
            <p:ph type="title"/>
          </p:nvPr>
        </p:nvSpPr>
        <p:spPr/>
        <p:txBody>
          <a:bodyPr/>
          <a:lstStyle/>
          <a:p>
            <a:r>
              <a:rPr lang="en-US" dirty="0" smtClean="0"/>
              <a:t>Technological Advances</a:t>
            </a:r>
            <a:endParaRPr lang="en-US" dirty="0"/>
          </a:p>
        </p:txBody>
      </p:sp>
    </p:spTree>
    <p:extLst>
      <p:ext uri="{BB962C8B-B14F-4D97-AF65-F5344CB8AC3E}">
        <p14:creationId xmlns:p14="http://schemas.microsoft.com/office/powerpoint/2010/main" val="681437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19600" y="1600200"/>
            <a:ext cx="4724400" cy="4525963"/>
          </a:xfrm>
        </p:spPr>
        <p:txBody>
          <a:bodyPr>
            <a:normAutofit/>
          </a:bodyPr>
          <a:lstStyle/>
          <a:p>
            <a:pPr>
              <a:buClr>
                <a:srgbClr val="FF0000"/>
              </a:buClr>
            </a:pPr>
            <a:r>
              <a:rPr lang="en-US" sz="2800" dirty="0" smtClean="0"/>
              <a:t>An introductory statistics book writing with my family</a:t>
            </a:r>
          </a:p>
          <a:p>
            <a:pPr lvl="1">
              <a:buClr>
                <a:srgbClr val="FF0000"/>
              </a:buClr>
            </a:pPr>
            <a:r>
              <a:rPr lang="en-US" sz="2000" dirty="0" smtClean="0"/>
              <a:t>Robin H. Lock (St. Lawrence)</a:t>
            </a:r>
          </a:p>
          <a:p>
            <a:pPr lvl="1">
              <a:buClr>
                <a:srgbClr val="FF0000"/>
              </a:buClr>
            </a:pPr>
            <a:r>
              <a:rPr lang="en-US" sz="2000" dirty="0" smtClean="0"/>
              <a:t>Patti F. Lock (St. Lawrence)</a:t>
            </a:r>
          </a:p>
          <a:p>
            <a:pPr lvl="1">
              <a:buClr>
                <a:srgbClr val="FF0000"/>
              </a:buClr>
            </a:pPr>
            <a:r>
              <a:rPr lang="en-US" sz="2000" dirty="0" smtClean="0"/>
              <a:t>Kari Lock Morgan (Harvard/Duke)</a:t>
            </a:r>
          </a:p>
          <a:p>
            <a:pPr lvl="1">
              <a:buClr>
                <a:srgbClr val="FF0000"/>
              </a:buClr>
            </a:pPr>
            <a:r>
              <a:rPr lang="en-US" sz="2000" dirty="0" smtClean="0"/>
              <a:t>Eric F. Lock (UNC/Duke)</a:t>
            </a:r>
            <a:endParaRPr lang="en-US" sz="2000" dirty="0"/>
          </a:p>
          <a:p>
            <a:pPr>
              <a:buClr>
                <a:srgbClr val="FF0000"/>
              </a:buClr>
            </a:pPr>
            <a:r>
              <a:rPr lang="en-US" sz="2800" dirty="0" smtClean="0"/>
              <a:t>introduces inference through simulation techniques</a:t>
            </a:r>
          </a:p>
          <a:p>
            <a:pPr>
              <a:buClr>
                <a:srgbClr val="FF0000"/>
              </a:buClr>
            </a:pPr>
            <a:r>
              <a:rPr lang="en-US" sz="2800" dirty="0" smtClean="0"/>
              <a:t>Release Date one week from today!!</a:t>
            </a:r>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2</a:t>
            </a:fld>
            <a:endParaRPr lang="en-US" dirty="0"/>
          </a:p>
        </p:txBody>
      </p:sp>
      <p:sp>
        <p:nvSpPr>
          <p:cNvPr id="4" name="Title 3"/>
          <p:cNvSpPr>
            <a:spLocks noGrp="1"/>
          </p:cNvSpPr>
          <p:nvPr>
            <p:ph type="title"/>
          </p:nvPr>
        </p:nvSpPr>
        <p:spPr>
          <a:xfrm>
            <a:off x="457200" y="0"/>
            <a:ext cx="8229600" cy="1143000"/>
          </a:xfrm>
        </p:spPr>
        <p:txBody>
          <a:bodyPr>
            <a:normAutofit fontScale="90000"/>
          </a:bodyPr>
          <a:lstStyle/>
          <a:p>
            <a:r>
              <a:rPr lang="en-US" dirty="0" smtClean="0"/>
              <a:t>Statistics: </a:t>
            </a:r>
            <a:br>
              <a:rPr lang="en-US" dirty="0" smtClean="0"/>
            </a:br>
            <a:r>
              <a:rPr lang="en-US" dirty="0" smtClean="0"/>
              <a:t>Unlocking The </a:t>
            </a:r>
            <a:r>
              <a:rPr lang="en-US" dirty="0"/>
              <a:t>P</a:t>
            </a:r>
            <a:r>
              <a:rPr lang="en-US" dirty="0" smtClean="0"/>
              <a:t>ower of Data</a:t>
            </a:r>
            <a:endParaRPr lang="en-US" dirty="0"/>
          </a:p>
        </p:txBody>
      </p:sp>
      <p:pic>
        <p:nvPicPr>
          <p:cNvPr id="1026" name="Picture 2" descr="http://www.wiley.com/college/sc/lock/images/cov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664908"/>
            <a:ext cx="3429000" cy="46690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1231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4525963"/>
          </a:xfrm>
        </p:spPr>
        <p:txBody>
          <a:bodyPr>
            <a:normAutofit/>
          </a:bodyPr>
          <a:lstStyle/>
          <a:p>
            <a:pPr>
              <a:buClr>
                <a:srgbClr val="FF0000"/>
              </a:buClr>
            </a:pPr>
            <a:r>
              <a:rPr lang="en-US" sz="2800" dirty="0" smtClean="0"/>
              <a:t>"</a:t>
            </a:r>
            <a:r>
              <a:rPr lang="en-US" sz="2800" dirty="0"/>
              <a:t>Automate calculation and graphics as much as possible</a:t>
            </a:r>
            <a:r>
              <a:rPr lang="en-US" sz="2800" dirty="0" smtClean="0"/>
              <a:t>.“</a:t>
            </a:r>
          </a:p>
          <a:p>
            <a:pPr lvl="1">
              <a:buClr>
                <a:srgbClr val="FF0000"/>
              </a:buClr>
            </a:pPr>
            <a:r>
              <a:rPr lang="en-US" sz="2000" dirty="0" smtClean="0"/>
              <a:t>David S. Moore, 1992</a:t>
            </a:r>
          </a:p>
          <a:p>
            <a:pPr lvl="1">
              <a:buClr>
                <a:srgbClr val="FF0000"/>
              </a:buClr>
            </a:pPr>
            <a:endParaRPr lang="en-US" sz="2000" b="1" dirty="0"/>
          </a:p>
          <a:p>
            <a:pPr>
              <a:buClr>
                <a:srgbClr val="FF0000"/>
              </a:buClr>
            </a:pPr>
            <a:r>
              <a:rPr lang="en-US" sz="2400" dirty="0" smtClean="0"/>
              <a:t>Our text follows this idea</a:t>
            </a:r>
          </a:p>
          <a:p>
            <a:pPr lvl="1">
              <a:buClr>
                <a:srgbClr val="FF0000"/>
              </a:buClr>
            </a:pPr>
            <a:r>
              <a:rPr lang="en-US" sz="2000" dirty="0" smtClean="0"/>
              <a:t>Formula’s are given for completeness but </a:t>
            </a:r>
            <a:r>
              <a:rPr lang="en-US" sz="2000" b="1" dirty="0" smtClean="0"/>
              <a:t>very</a:t>
            </a:r>
            <a:r>
              <a:rPr lang="en-US" sz="2000" dirty="0" smtClean="0"/>
              <a:t> briefly</a:t>
            </a:r>
          </a:p>
          <a:p>
            <a:pPr lvl="1">
              <a:buClr>
                <a:srgbClr val="FF0000"/>
              </a:buClr>
            </a:pPr>
            <a:r>
              <a:rPr lang="en-US" sz="2000" dirty="0" smtClean="0"/>
              <a:t>Focuses on interpretation not </a:t>
            </a:r>
            <a:r>
              <a:rPr lang="en-US" sz="2000" dirty="0" smtClean="0"/>
              <a:t>calculation</a:t>
            </a:r>
            <a:endParaRPr lang="en-US" sz="2000" dirty="0" smtClean="0"/>
          </a:p>
          <a:p>
            <a:pPr lvl="1">
              <a:buClr>
                <a:srgbClr val="FF0000"/>
              </a:buClr>
            </a:pPr>
            <a:r>
              <a:rPr lang="en-US" sz="2000" dirty="0" smtClean="0"/>
              <a:t>Saves time!</a:t>
            </a:r>
            <a:endParaRPr lang="en-US" sz="2000" b="1" dirty="0" smtClean="0"/>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20</a:t>
            </a:fld>
            <a:endParaRPr lang="en-US" dirty="0"/>
          </a:p>
        </p:txBody>
      </p:sp>
      <p:sp>
        <p:nvSpPr>
          <p:cNvPr id="4" name="Title 3"/>
          <p:cNvSpPr>
            <a:spLocks noGrp="1"/>
          </p:cNvSpPr>
          <p:nvPr>
            <p:ph type="title"/>
          </p:nvPr>
        </p:nvSpPr>
        <p:spPr/>
        <p:txBody>
          <a:bodyPr/>
          <a:lstStyle/>
          <a:p>
            <a:r>
              <a:rPr lang="en-US" dirty="0" smtClean="0"/>
              <a:t>Technological Advances</a:t>
            </a:r>
            <a:endParaRPr lang="en-US" dirty="0"/>
          </a:p>
        </p:txBody>
      </p:sp>
    </p:spTree>
    <p:extLst>
      <p:ext uri="{BB962C8B-B14F-4D97-AF65-F5344CB8AC3E}">
        <p14:creationId xmlns:p14="http://schemas.microsoft.com/office/powerpoint/2010/main" val="3413248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4525963"/>
          </a:xfrm>
        </p:spPr>
        <p:txBody>
          <a:bodyPr>
            <a:normAutofit/>
          </a:bodyPr>
          <a:lstStyle/>
          <a:p>
            <a:pPr marL="0" indent="0">
              <a:buNone/>
            </a:pPr>
            <a:r>
              <a:rPr lang="en-US" sz="2800" dirty="0" smtClean="0">
                <a:latin typeface="Cambria" pitchFamily="18" charset="0"/>
              </a:rPr>
              <a:t>“They get the answer right but do not understand.”</a:t>
            </a:r>
          </a:p>
          <a:p>
            <a:pPr>
              <a:buClr>
                <a:srgbClr val="FF0000"/>
              </a:buClr>
            </a:pPr>
            <a:r>
              <a:rPr lang="en-US" sz="2800" dirty="0" smtClean="0">
                <a:latin typeface="Cambria" pitchFamily="18" charset="0"/>
              </a:rPr>
              <a:t>Following sampling distributions with bootstrap confidence intervals can help in this situation</a:t>
            </a:r>
          </a:p>
          <a:p>
            <a:pPr>
              <a:buClr>
                <a:srgbClr val="FF0000"/>
              </a:buClr>
            </a:pPr>
            <a:endParaRPr lang="en-US" sz="2800" dirty="0" smtClean="0">
              <a:latin typeface="Cambria" pitchFamily="18" charset="0"/>
            </a:endParaRPr>
          </a:p>
          <a:p>
            <a:pPr lvl="1">
              <a:buClr>
                <a:srgbClr val="FF0000"/>
              </a:buClr>
            </a:pPr>
            <a:r>
              <a:rPr lang="en-US" sz="2400" dirty="0" smtClean="0">
                <a:latin typeface="Cambria" pitchFamily="18" charset="0"/>
              </a:rPr>
              <a:t>Bootstrap distribution looks very similar to a sampling distribution!</a:t>
            </a:r>
          </a:p>
          <a:p>
            <a:pPr lvl="1">
              <a:buClr>
                <a:srgbClr val="FF0000"/>
              </a:buClr>
            </a:pPr>
            <a:endParaRPr lang="en-US" sz="2400" dirty="0">
              <a:latin typeface="Cambria" pitchFamily="18" charset="0"/>
            </a:endParaRPr>
          </a:p>
          <a:p>
            <a:pPr lvl="1">
              <a:buClr>
                <a:srgbClr val="FF0000"/>
              </a:buClr>
            </a:pPr>
            <a:endParaRPr lang="en-US" sz="2400" dirty="0">
              <a:latin typeface="Cambria" pitchFamily="18" charset="0"/>
            </a:endParaRPr>
          </a:p>
          <a:p>
            <a:pPr lvl="1">
              <a:buClr>
                <a:srgbClr val="FF0000"/>
              </a:buClr>
            </a:pPr>
            <a:endParaRPr lang="en-US" sz="2400" dirty="0">
              <a:latin typeface="Cambria" pitchFamily="18" charset="0"/>
            </a:endParaRPr>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21</a:t>
            </a:fld>
            <a:endParaRPr lang="en-US" dirty="0"/>
          </a:p>
        </p:txBody>
      </p:sp>
      <p:sp>
        <p:nvSpPr>
          <p:cNvPr id="4" name="Title 3"/>
          <p:cNvSpPr>
            <a:spLocks noGrp="1"/>
          </p:cNvSpPr>
          <p:nvPr>
            <p:ph type="title"/>
          </p:nvPr>
        </p:nvSpPr>
        <p:spPr/>
        <p:txBody>
          <a:bodyPr/>
          <a:lstStyle/>
          <a:p>
            <a:r>
              <a:rPr lang="en-US" dirty="0" smtClean="0"/>
              <a:t>Discussion of Sampling Distribution</a:t>
            </a:r>
            <a:endParaRPr lang="en-US" dirty="0"/>
          </a:p>
        </p:txBody>
      </p:sp>
    </p:spTree>
    <p:extLst>
      <p:ext uri="{BB962C8B-B14F-4D97-AF65-F5344CB8AC3E}">
        <p14:creationId xmlns:p14="http://schemas.microsoft.com/office/powerpoint/2010/main" val="162574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4525963"/>
          </a:xfrm>
        </p:spPr>
        <p:txBody>
          <a:bodyPr>
            <a:normAutofit/>
          </a:bodyPr>
          <a:lstStyle/>
          <a:p>
            <a:pPr>
              <a:buClr>
                <a:srgbClr val="FF0000"/>
              </a:buClr>
            </a:pPr>
            <a:r>
              <a:rPr lang="en-US" sz="2800" dirty="0" smtClean="0">
                <a:latin typeface="Cambria" pitchFamily="18" charset="0"/>
              </a:rPr>
              <a:t>We assume the sample is representative of the population, so we can approximate the population as many copies of the original sample.  </a:t>
            </a:r>
            <a:endParaRPr lang="en-US" sz="2800" dirty="0">
              <a:latin typeface="Cambria" pitchFamily="18" charset="0"/>
            </a:endParaRPr>
          </a:p>
          <a:p>
            <a:pPr lvl="1">
              <a:buClr>
                <a:srgbClr val="FF0000"/>
              </a:buClr>
            </a:pPr>
            <a:r>
              <a:rPr lang="en-US" sz="2400" dirty="0" smtClean="0">
                <a:latin typeface="Cambria" pitchFamily="18" charset="0"/>
              </a:rPr>
              <a:t>We take a sampling distribution with sample size n from this mock population.  </a:t>
            </a:r>
          </a:p>
          <a:p>
            <a:pPr lvl="1">
              <a:buClr>
                <a:srgbClr val="FF0000"/>
              </a:buClr>
            </a:pPr>
            <a:r>
              <a:rPr lang="en-US" sz="2400" dirty="0" smtClean="0">
                <a:latin typeface="Cambria" pitchFamily="18" charset="0"/>
              </a:rPr>
              <a:t>This is done by:</a:t>
            </a:r>
          </a:p>
          <a:p>
            <a:pPr marL="1371600" lvl="2" indent="-457200">
              <a:buClr>
                <a:srgbClr val="FF0000"/>
              </a:buClr>
              <a:buFont typeface="+mj-lt"/>
              <a:buAutoNum type="arabicPeriod"/>
            </a:pPr>
            <a:r>
              <a:rPr lang="en-US" sz="2000" dirty="0" smtClean="0">
                <a:latin typeface="Cambria" pitchFamily="18" charset="0"/>
              </a:rPr>
              <a:t>Sampling n observations with replacement from the original distribution.</a:t>
            </a:r>
          </a:p>
          <a:p>
            <a:pPr marL="1371600" lvl="2" indent="-457200">
              <a:buClr>
                <a:srgbClr val="FF0000"/>
              </a:buClr>
              <a:buFont typeface="+mj-lt"/>
              <a:buAutoNum type="arabicPeriod"/>
            </a:pPr>
            <a:r>
              <a:rPr lang="en-US" sz="2000" dirty="0" smtClean="0">
                <a:latin typeface="Cambria" pitchFamily="18" charset="0"/>
              </a:rPr>
              <a:t>Computing the statistic of interest (bootstrap statistic)</a:t>
            </a:r>
          </a:p>
          <a:p>
            <a:pPr marL="1371600" lvl="2" indent="-457200">
              <a:buClr>
                <a:srgbClr val="FF0000"/>
              </a:buClr>
              <a:buFont typeface="+mj-lt"/>
              <a:buAutoNum type="arabicPeriod"/>
            </a:pPr>
            <a:r>
              <a:rPr lang="en-US" sz="2000" dirty="0" smtClean="0">
                <a:latin typeface="Cambria" pitchFamily="18" charset="0"/>
              </a:rPr>
              <a:t>Distribution of these statistics is a bootstrap distribution.</a:t>
            </a:r>
            <a:endParaRPr lang="en-US" sz="2000" dirty="0">
              <a:latin typeface="Cambria" pitchFamily="18" charset="0"/>
            </a:endParaRPr>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22</a:t>
            </a:fld>
            <a:endParaRPr lang="en-US" dirty="0"/>
          </a:p>
        </p:txBody>
      </p:sp>
      <p:sp>
        <p:nvSpPr>
          <p:cNvPr id="4" name="Title 3"/>
          <p:cNvSpPr>
            <a:spLocks noGrp="1"/>
          </p:cNvSpPr>
          <p:nvPr>
            <p:ph type="title"/>
          </p:nvPr>
        </p:nvSpPr>
        <p:spPr/>
        <p:txBody>
          <a:bodyPr>
            <a:normAutofit/>
          </a:bodyPr>
          <a:lstStyle/>
          <a:p>
            <a:r>
              <a:rPr lang="en-US" dirty="0" smtClean="0"/>
              <a:t>Bootstrap Distribution</a:t>
            </a:r>
            <a:endParaRPr lang="en-US" dirty="0"/>
          </a:p>
        </p:txBody>
      </p:sp>
    </p:spTree>
    <p:extLst>
      <p:ext uri="{BB962C8B-B14F-4D97-AF65-F5344CB8AC3E}">
        <p14:creationId xmlns:p14="http://schemas.microsoft.com/office/powerpoint/2010/main" val="2793812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4525963"/>
          </a:xfrm>
        </p:spPr>
        <p:txBody>
          <a:bodyPr>
            <a:normAutofit/>
          </a:bodyPr>
          <a:lstStyle/>
          <a:p>
            <a:pPr>
              <a:buClr>
                <a:srgbClr val="FF0000"/>
              </a:buClr>
            </a:pPr>
            <a:r>
              <a:rPr lang="en-US" sz="2800" dirty="0" smtClean="0">
                <a:latin typeface="Cambria" pitchFamily="18" charset="0"/>
              </a:rPr>
              <a:t>Teaching uses:</a:t>
            </a:r>
          </a:p>
          <a:p>
            <a:pPr lvl="1">
              <a:buClr>
                <a:srgbClr val="FF0000"/>
              </a:buClr>
            </a:pPr>
            <a:r>
              <a:rPr lang="en-US" sz="2400" dirty="0" smtClean="0">
                <a:latin typeface="Cambria" pitchFamily="18" charset="0"/>
              </a:rPr>
              <a:t>Simply observing the distribution (symmetric and bell shaped, etc.)</a:t>
            </a:r>
          </a:p>
          <a:p>
            <a:pPr lvl="1">
              <a:buClr>
                <a:srgbClr val="FF0000"/>
              </a:buClr>
            </a:pPr>
            <a:r>
              <a:rPr lang="en-US" sz="2400" dirty="0" smtClean="0">
                <a:latin typeface="Cambria" pitchFamily="18" charset="0"/>
              </a:rPr>
              <a:t>Using it to find a standard error for the statistic.</a:t>
            </a:r>
          </a:p>
          <a:p>
            <a:pPr lvl="2">
              <a:buClr>
                <a:srgbClr val="FF0000"/>
              </a:buClr>
            </a:pPr>
            <a:r>
              <a:rPr lang="en-US" sz="2000" dirty="0" smtClean="0">
                <a:latin typeface="Cambria" pitchFamily="18" charset="0"/>
              </a:rPr>
              <a:t>Empirical rule interval</a:t>
            </a:r>
          </a:p>
          <a:p>
            <a:pPr lvl="2">
              <a:buClr>
                <a:srgbClr val="FF0000"/>
              </a:buClr>
            </a:pPr>
            <a:r>
              <a:rPr lang="en-US" sz="2000" dirty="0" smtClean="0">
                <a:latin typeface="Cambria" pitchFamily="18" charset="0"/>
              </a:rPr>
              <a:t>These look like intervals they will see later</a:t>
            </a:r>
          </a:p>
          <a:p>
            <a:pPr lvl="1">
              <a:buClr>
                <a:srgbClr val="FF0000"/>
              </a:buClr>
            </a:pPr>
            <a:r>
              <a:rPr lang="en-US" sz="2400" dirty="0" smtClean="0">
                <a:latin typeface="Cambria" pitchFamily="18" charset="0"/>
              </a:rPr>
              <a:t>Percentiles!</a:t>
            </a:r>
          </a:p>
          <a:p>
            <a:pPr lvl="2">
              <a:buClr>
                <a:srgbClr val="FF0000"/>
              </a:buClr>
            </a:pPr>
            <a:r>
              <a:rPr lang="en-US" sz="2000" dirty="0" smtClean="0">
                <a:latin typeface="Cambria" pitchFamily="18" charset="0"/>
              </a:rPr>
              <a:t>Constructing confidence intervals with percentiles</a:t>
            </a:r>
          </a:p>
          <a:p>
            <a:pPr lvl="2">
              <a:buClr>
                <a:srgbClr val="FF0000"/>
              </a:buClr>
            </a:pPr>
            <a:r>
              <a:rPr lang="en-US" sz="2000" dirty="0" smtClean="0">
                <a:latin typeface="Cambria" pitchFamily="18" charset="0"/>
              </a:rPr>
              <a:t>These confidence intervals are very intuitive, rather then looking at values from a table</a:t>
            </a:r>
            <a:r>
              <a:rPr lang="en-US" sz="2000" dirty="0" smtClean="0">
                <a:latin typeface="Cambria" pitchFamily="18" charset="0"/>
              </a:rPr>
              <a:t>!</a:t>
            </a:r>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23</a:t>
            </a:fld>
            <a:endParaRPr lang="en-US" dirty="0"/>
          </a:p>
        </p:txBody>
      </p:sp>
      <p:sp>
        <p:nvSpPr>
          <p:cNvPr id="4" name="Title 3"/>
          <p:cNvSpPr>
            <a:spLocks noGrp="1"/>
          </p:cNvSpPr>
          <p:nvPr>
            <p:ph type="title"/>
          </p:nvPr>
        </p:nvSpPr>
        <p:spPr/>
        <p:txBody>
          <a:bodyPr>
            <a:normAutofit/>
          </a:bodyPr>
          <a:lstStyle/>
          <a:p>
            <a:r>
              <a:rPr lang="en-US" dirty="0" smtClean="0"/>
              <a:t>Using the Bootstrap Distribution</a:t>
            </a:r>
            <a:endParaRPr lang="en-US" dirty="0"/>
          </a:p>
        </p:txBody>
      </p:sp>
    </p:spTree>
    <p:extLst>
      <p:ext uri="{BB962C8B-B14F-4D97-AF65-F5344CB8AC3E}">
        <p14:creationId xmlns:p14="http://schemas.microsoft.com/office/powerpoint/2010/main" val="105240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4525963"/>
          </a:xfrm>
        </p:spPr>
        <p:txBody>
          <a:bodyPr>
            <a:normAutofit/>
          </a:bodyPr>
          <a:lstStyle/>
          <a:p>
            <a:pPr>
              <a:buClr>
                <a:srgbClr val="FF0000"/>
              </a:buClr>
            </a:pPr>
            <a:r>
              <a:rPr lang="en-US" sz="2800" u="sng" dirty="0" smtClean="0">
                <a:latin typeface="Cambria" pitchFamily="18" charset="0"/>
              </a:rPr>
              <a:t>Important note</a:t>
            </a:r>
            <a:r>
              <a:rPr lang="en-US" sz="2800" dirty="0" smtClean="0">
                <a:latin typeface="Cambria" pitchFamily="18" charset="0"/>
              </a:rPr>
              <a:t>: We stick to only using the bootstrap on symmetric bell-shaped distributions.</a:t>
            </a:r>
          </a:p>
          <a:p>
            <a:pPr>
              <a:buClr>
                <a:srgbClr val="FF0000"/>
              </a:buClr>
            </a:pPr>
            <a:r>
              <a:rPr lang="en-US" sz="2800" dirty="0" smtClean="0">
                <a:latin typeface="Cambria" pitchFamily="18" charset="0"/>
              </a:rPr>
              <a:t>Bootstrap CI’s can be used on other distributions, but </a:t>
            </a:r>
            <a:r>
              <a:rPr lang="en-US" sz="2800" dirty="0" smtClean="0"/>
              <a:t>this is beyond the scope of an intro stat course</a:t>
            </a:r>
            <a:endParaRPr lang="en-US" sz="2800" dirty="0" smtClean="0"/>
          </a:p>
          <a:p>
            <a:pPr lvl="1">
              <a:buClr>
                <a:srgbClr val="FF0000"/>
              </a:buClr>
            </a:pPr>
            <a:r>
              <a:rPr lang="en-US" sz="2400" dirty="0"/>
              <a:t>B</a:t>
            </a:r>
            <a:r>
              <a:rPr lang="en-US" sz="2400" dirty="0" smtClean="0"/>
              <a:t>ias-corrected </a:t>
            </a:r>
            <a:r>
              <a:rPr lang="en-US" sz="2400" dirty="0"/>
              <a:t>and </a:t>
            </a:r>
            <a:r>
              <a:rPr lang="en-US" sz="2400" dirty="0" smtClean="0"/>
              <a:t>accelerated intervals</a:t>
            </a:r>
          </a:p>
          <a:p>
            <a:pPr lvl="1">
              <a:buClr>
                <a:srgbClr val="FF0000"/>
              </a:buClr>
            </a:pPr>
            <a:endParaRPr lang="en-US" sz="2400" dirty="0"/>
          </a:p>
          <a:p>
            <a:pPr lvl="1">
              <a:buClr>
                <a:srgbClr val="FF0000"/>
              </a:buClr>
            </a:pPr>
            <a:r>
              <a:rPr lang="en-US" sz="2400" dirty="0" smtClean="0"/>
              <a:t>“Reverse” percentile intervals</a:t>
            </a:r>
          </a:p>
          <a:p>
            <a:pPr lvl="1">
              <a:buClr>
                <a:srgbClr val="FF0000"/>
              </a:buClr>
            </a:pPr>
            <a:endParaRPr lang="en-US" sz="2400" dirty="0"/>
          </a:p>
          <a:p>
            <a:pPr lvl="1">
              <a:buClr>
                <a:srgbClr val="FF0000"/>
              </a:buClr>
            </a:pPr>
            <a:r>
              <a:rPr lang="en-US" sz="2400" dirty="0" smtClean="0"/>
              <a:t>Many others</a:t>
            </a:r>
            <a:endParaRPr lang="en-US" sz="1600" dirty="0" smtClean="0"/>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24</a:t>
            </a:fld>
            <a:endParaRPr lang="en-US" dirty="0"/>
          </a:p>
        </p:txBody>
      </p:sp>
      <p:sp>
        <p:nvSpPr>
          <p:cNvPr id="4" name="Title 3"/>
          <p:cNvSpPr>
            <a:spLocks noGrp="1"/>
          </p:cNvSpPr>
          <p:nvPr>
            <p:ph type="title"/>
          </p:nvPr>
        </p:nvSpPr>
        <p:spPr>
          <a:xfrm>
            <a:off x="457200" y="304800"/>
            <a:ext cx="8229600" cy="1143000"/>
          </a:xfrm>
        </p:spPr>
        <p:txBody>
          <a:bodyPr>
            <a:normAutofit/>
          </a:bodyPr>
          <a:lstStyle/>
          <a:p>
            <a:r>
              <a:rPr lang="en-US" dirty="0" smtClean="0"/>
              <a:t>Using the </a:t>
            </a:r>
            <a:r>
              <a:rPr lang="en-US" dirty="0" smtClean="0"/>
              <a:t>Bootstrap Distribution</a:t>
            </a:r>
            <a:endParaRPr lang="en-US" dirty="0"/>
          </a:p>
        </p:txBody>
      </p:sp>
    </p:spTree>
    <p:extLst>
      <p:ext uri="{BB962C8B-B14F-4D97-AF65-F5344CB8AC3E}">
        <p14:creationId xmlns:p14="http://schemas.microsoft.com/office/powerpoint/2010/main" val="3085174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4525963"/>
          </a:xfrm>
        </p:spPr>
        <p:txBody>
          <a:bodyPr>
            <a:normAutofit lnSpcReduction="10000"/>
          </a:bodyPr>
          <a:lstStyle/>
          <a:p>
            <a:pPr marL="0" indent="0">
              <a:buNone/>
            </a:pPr>
            <a:r>
              <a:rPr lang="en-US" sz="2400" dirty="0">
                <a:latin typeface="Cambria" pitchFamily="18" charset="0"/>
              </a:rPr>
              <a:t>“... the consensus curriculum is still an unwitting prisoner of history.  What we teach is largely the technical machinery of numerical approximations based on the normal distribution and its many subsidiary cogs. This machinery was once necessary, because the conceptually simpler alternative based on permutations was computationally beyond our reach. Before computers statisticians had no choice. These days we have no excuse. Randomization-based inference makes a direct connection between data production and the logic of inference that deserves to be at the core of every introductory course.” </a:t>
            </a:r>
          </a:p>
          <a:p>
            <a:pPr lvl="1">
              <a:buClr>
                <a:srgbClr val="FF0000"/>
              </a:buClr>
            </a:pPr>
            <a:r>
              <a:rPr lang="en-US" sz="2400" dirty="0" smtClean="0"/>
              <a:t>Professor George </a:t>
            </a:r>
            <a:r>
              <a:rPr lang="en-US" sz="2400" dirty="0" smtClean="0"/>
              <a:t>W. Cobb</a:t>
            </a:r>
            <a:r>
              <a:rPr lang="en-US" sz="2400" dirty="0" smtClean="0"/>
              <a:t>, </a:t>
            </a:r>
            <a:r>
              <a:rPr lang="en-US" sz="2400" dirty="0" smtClean="0"/>
              <a:t>from: “The Introductory Statistics Course: A Ptolemaic Curriculum”, 2007.</a:t>
            </a:r>
            <a:endParaRPr lang="en-US" sz="2400" dirty="0" smtClean="0"/>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25</a:t>
            </a:fld>
            <a:endParaRPr lang="en-US" dirty="0"/>
          </a:p>
        </p:txBody>
      </p:sp>
      <p:sp>
        <p:nvSpPr>
          <p:cNvPr id="4" name="Title 3"/>
          <p:cNvSpPr>
            <a:spLocks noGrp="1"/>
          </p:cNvSpPr>
          <p:nvPr>
            <p:ph type="title"/>
          </p:nvPr>
        </p:nvSpPr>
        <p:spPr/>
        <p:txBody>
          <a:bodyPr/>
          <a:lstStyle/>
          <a:p>
            <a:r>
              <a:rPr lang="en-US" dirty="0" smtClean="0"/>
              <a:t>George Cobb Paper</a:t>
            </a:r>
            <a:endParaRPr lang="en-US" dirty="0"/>
          </a:p>
        </p:txBody>
      </p:sp>
    </p:spTree>
    <p:extLst>
      <p:ext uri="{BB962C8B-B14F-4D97-AF65-F5344CB8AC3E}">
        <p14:creationId xmlns:p14="http://schemas.microsoft.com/office/powerpoint/2010/main" val="33984610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600200"/>
            <a:ext cx="8686800" cy="4525963"/>
          </a:xfrm>
        </p:spPr>
        <p:txBody>
          <a:bodyPr>
            <a:normAutofit/>
          </a:bodyPr>
          <a:lstStyle/>
          <a:p>
            <a:pPr>
              <a:buClr>
                <a:srgbClr val="FF0000"/>
              </a:buClr>
            </a:pPr>
            <a:r>
              <a:rPr lang="en-US" sz="2800" dirty="0" smtClean="0"/>
              <a:t>Not very!</a:t>
            </a:r>
            <a:endParaRPr lang="en-US" sz="2800" dirty="0" smtClean="0"/>
          </a:p>
          <a:p>
            <a:pPr lvl="1">
              <a:buClr>
                <a:srgbClr val="FF0000"/>
              </a:buClr>
            </a:pPr>
            <a:r>
              <a:rPr lang="en-US" sz="2400" dirty="0" smtClean="0"/>
              <a:t>The students come away with the same information they hav</a:t>
            </a:r>
            <a:r>
              <a:rPr lang="en-US" sz="2400" dirty="0" smtClean="0"/>
              <a:t>e now…</a:t>
            </a:r>
          </a:p>
          <a:p>
            <a:pPr lvl="2">
              <a:buClr>
                <a:srgbClr val="FF0000"/>
              </a:buClr>
            </a:pPr>
            <a:r>
              <a:rPr lang="en-US" sz="2000" dirty="0" smtClean="0"/>
              <a:t>Plus hopefully much more understanding!</a:t>
            </a:r>
            <a:endParaRPr lang="en-US" sz="2000" dirty="0" smtClean="0"/>
          </a:p>
          <a:p>
            <a:pPr marL="457200" lvl="1" indent="0">
              <a:buClr>
                <a:srgbClr val="FF0000"/>
              </a:buClr>
              <a:buNone/>
            </a:pPr>
            <a:endParaRPr lang="en-US" sz="2400" dirty="0" smtClean="0"/>
          </a:p>
          <a:p>
            <a:pPr lvl="1">
              <a:buClr>
                <a:srgbClr val="FF0000"/>
              </a:buClr>
            </a:pPr>
            <a:r>
              <a:rPr lang="en-US" sz="2400" dirty="0"/>
              <a:t>S</a:t>
            </a:r>
            <a:r>
              <a:rPr lang="en-US" sz="2400" dirty="0" smtClean="0"/>
              <a:t>imulation methods make up only 6 sections out of about 50!</a:t>
            </a:r>
            <a:endParaRPr lang="en-US" sz="2400" dirty="0" smtClean="0"/>
          </a:p>
        </p:txBody>
      </p: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26</a:t>
            </a:fld>
            <a:endParaRPr lang="en-US" dirty="0"/>
          </a:p>
        </p:txBody>
      </p:sp>
      <p:sp>
        <p:nvSpPr>
          <p:cNvPr id="4" name="Title 3"/>
          <p:cNvSpPr>
            <a:spLocks noGrp="1"/>
          </p:cNvSpPr>
          <p:nvPr>
            <p:ph type="title"/>
          </p:nvPr>
        </p:nvSpPr>
        <p:spPr/>
        <p:txBody>
          <a:bodyPr/>
          <a:lstStyle/>
          <a:p>
            <a:r>
              <a:rPr lang="en-US" dirty="0" smtClean="0"/>
              <a:t>How extreme </a:t>
            </a:r>
            <a:r>
              <a:rPr lang="en-US" dirty="0" smtClean="0"/>
              <a:t>are these changes?</a:t>
            </a:r>
            <a:endParaRPr lang="en-US" dirty="0"/>
          </a:p>
        </p:txBody>
      </p:sp>
    </p:spTree>
    <p:extLst>
      <p:ext uri="{BB962C8B-B14F-4D97-AF65-F5344CB8AC3E}">
        <p14:creationId xmlns:p14="http://schemas.microsoft.com/office/powerpoint/2010/main" val="3569900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4525963"/>
          </a:xfrm>
        </p:spPr>
        <p:txBody>
          <a:bodyPr>
            <a:normAutofit/>
          </a:bodyPr>
          <a:lstStyle/>
          <a:p>
            <a:pPr>
              <a:buClr>
                <a:srgbClr val="FF0000"/>
              </a:buClr>
            </a:pPr>
            <a:r>
              <a:rPr lang="en-US" sz="2800" dirty="0" smtClean="0"/>
              <a:t>Having available technology to perform bootstrap and randomization procedures is a necessity!</a:t>
            </a:r>
          </a:p>
          <a:p>
            <a:pPr lvl="1">
              <a:buClr>
                <a:srgbClr val="FF0000"/>
              </a:buClr>
            </a:pPr>
            <a:r>
              <a:rPr lang="en-US" sz="2400" dirty="0" smtClean="0"/>
              <a:t>This is possible in all of the major stat packages, and becoming easier in most of them (although still not ideal</a:t>
            </a:r>
            <a:r>
              <a:rPr lang="en-US" sz="2400" dirty="0" smtClean="0"/>
              <a:t>).</a:t>
            </a:r>
            <a:endParaRPr lang="en-US" sz="2400" dirty="0" smtClean="0"/>
          </a:p>
          <a:p>
            <a:pPr lvl="1">
              <a:buClr>
                <a:srgbClr val="FF0000"/>
              </a:buClr>
            </a:pPr>
            <a:endParaRPr lang="en-US" sz="2400" dirty="0"/>
          </a:p>
          <a:p>
            <a:pPr lvl="1">
              <a:buClr>
                <a:srgbClr val="FF0000"/>
              </a:buClr>
            </a:pPr>
            <a:endParaRPr lang="en-US" sz="2400" dirty="0" smtClean="0"/>
          </a:p>
          <a:p>
            <a:pPr lvl="1">
              <a:buClr>
                <a:srgbClr val="FF0000"/>
              </a:buClr>
            </a:pPr>
            <a:r>
              <a:rPr lang="en-US" sz="2400" dirty="0" smtClean="0"/>
              <a:t>Enter </a:t>
            </a:r>
            <a:r>
              <a:rPr lang="en-US" sz="2400" dirty="0" err="1" smtClean="0"/>
              <a:t>StatKey</a:t>
            </a:r>
            <a:r>
              <a:rPr lang="en-US" sz="2400" dirty="0" smtClean="0"/>
              <a:t>!</a:t>
            </a:r>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27</a:t>
            </a:fld>
            <a:endParaRPr lang="en-US" dirty="0"/>
          </a:p>
        </p:txBody>
      </p:sp>
      <p:sp>
        <p:nvSpPr>
          <p:cNvPr id="4" name="Title 3"/>
          <p:cNvSpPr>
            <a:spLocks noGrp="1"/>
          </p:cNvSpPr>
          <p:nvPr>
            <p:ph type="title"/>
          </p:nvPr>
        </p:nvSpPr>
        <p:spPr/>
        <p:txBody>
          <a:bodyPr/>
          <a:lstStyle/>
          <a:p>
            <a:r>
              <a:rPr lang="en-US" dirty="0" smtClean="0"/>
              <a:t>Technology Applets</a:t>
            </a:r>
            <a:endParaRPr lang="en-US" dirty="0"/>
          </a:p>
        </p:txBody>
      </p:sp>
    </p:spTree>
    <p:extLst>
      <p:ext uri="{BB962C8B-B14F-4D97-AF65-F5344CB8AC3E}">
        <p14:creationId xmlns:p14="http://schemas.microsoft.com/office/powerpoint/2010/main" val="4112530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4525963"/>
          </a:xfrm>
        </p:spPr>
        <p:txBody>
          <a:bodyPr>
            <a:normAutofit/>
          </a:bodyPr>
          <a:lstStyle/>
          <a:p>
            <a:pPr>
              <a:buClr>
                <a:srgbClr val="FF0000"/>
              </a:buClr>
            </a:pPr>
            <a:r>
              <a:rPr lang="en-US" sz="2800" dirty="0" err="1" smtClean="0"/>
              <a:t>StatKey</a:t>
            </a:r>
            <a:r>
              <a:rPr lang="en-US" sz="2800" dirty="0" smtClean="0"/>
              <a:t> is a series of applets designed for the book, but available freely to the public.</a:t>
            </a:r>
          </a:p>
          <a:p>
            <a:endParaRPr lang="en-US" sz="2400" dirty="0"/>
          </a:p>
          <a:p>
            <a:pPr marL="0" indent="0" algn="ctr">
              <a:buNone/>
            </a:pPr>
            <a:r>
              <a:rPr lang="en-US" sz="2400" u="sng" dirty="0" smtClean="0">
                <a:hlinkClick r:id="rId3"/>
              </a:rPr>
              <a:t>www.lock5stat.com/statkey</a:t>
            </a:r>
            <a:endParaRPr lang="en-US" sz="2400" u="sng" dirty="0" smtClean="0"/>
          </a:p>
          <a:p>
            <a:pPr marL="0" indent="0" algn="ctr">
              <a:buNone/>
            </a:pPr>
            <a:endParaRPr lang="en-US" sz="2400" u="sng" dirty="0"/>
          </a:p>
          <a:p>
            <a:pPr lvl="1">
              <a:buClr>
                <a:srgbClr val="FF0000"/>
              </a:buClr>
            </a:pPr>
            <a:r>
              <a:rPr lang="en-US" sz="2400" dirty="0" smtClean="0"/>
              <a:t>I’ve actually been using </a:t>
            </a:r>
            <a:r>
              <a:rPr lang="en-US" sz="2400" dirty="0" err="1" smtClean="0"/>
              <a:t>StatKey</a:t>
            </a:r>
            <a:r>
              <a:rPr lang="en-US" sz="2400" dirty="0" smtClean="0"/>
              <a:t> this semester to help explain sampling distributions in class.</a:t>
            </a:r>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28</a:t>
            </a:fld>
            <a:endParaRPr lang="en-US" dirty="0"/>
          </a:p>
        </p:txBody>
      </p:sp>
      <p:sp>
        <p:nvSpPr>
          <p:cNvPr id="4" name="Title 3"/>
          <p:cNvSpPr>
            <a:spLocks noGrp="1"/>
          </p:cNvSpPr>
          <p:nvPr>
            <p:ph type="title"/>
          </p:nvPr>
        </p:nvSpPr>
        <p:spPr/>
        <p:txBody>
          <a:bodyPr/>
          <a:lstStyle/>
          <a:p>
            <a:r>
              <a:rPr lang="en-US" dirty="0" err="1" smtClean="0"/>
              <a:t>StatKey</a:t>
            </a:r>
            <a:r>
              <a:rPr lang="en-US" dirty="0" smtClean="0"/>
              <a:t>!</a:t>
            </a:r>
            <a:endParaRPr lang="en-US" dirty="0"/>
          </a:p>
        </p:txBody>
      </p:sp>
    </p:spTree>
    <p:extLst>
      <p:ext uri="{BB962C8B-B14F-4D97-AF65-F5344CB8AC3E}">
        <p14:creationId xmlns:p14="http://schemas.microsoft.com/office/powerpoint/2010/main" val="172425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4525963"/>
          </a:xfrm>
        </p:spPr>
        <p:txBody>
          <a:bodyPr>
            <a:normAutofit/>
          </a:bodyPr>
          <a:lstStyle/>
          <a:p>
            <a:pPr>
              <a:buClr>
                <a:srgbClr val="FF0000"/>
              </a:buClr>
            </a:pPr>
            <a:r>
              <a:rPr lang="en-US" sz="2800" dirty="0" smtClean="0"/>
              <a:t>Unite States Conference on Teaching Statistics</a:t>
            </a:r>
          </a:p>
          <a:p>
            <a:pPr>
              <a:buClr>
                <a:srgbClr val="FF0000"/>
              </a:buClr>
            </a:pPr>
            <a:r>
              <a:rPr lang="en-US" sz="2800" dirty="0" smtClean="0"/>
              <a:t>Theme: “The next BIG thing” in statistics education</a:t>
            </a:r>
          </a:p>
          <a:p>
            <a:pPr lvl="1">
              <a:buClr>
                <a:srgbClr val="FF0000"/>
              </a:buClr>
            </a:pPr>
            <a:r>
              <a:rPr lang="en-US" sz="2400" dirty="0" smtClean="0"/>
              <a:t>All attendees were polled, winner…</a:t>
            </a:r>
          </a:p>
          <a:p>
            <a:pPr marL="457200" lvl="1" indent="0">
              <a:buClr>
                <a:srgbClr val="FF0000"/>
              </a:buClr>
              <a:buNone/>
            </a:pPr>
            <a:endParaRPr lang="en-US" sz="2400" dirty="0"/>
          </a:p>
          <a:p>
            <a:pPr marL="457200" lvl="1" indent="0">
              <a:buClr>
                <a:srgbClr val="FF0000"/>
              </a:buClr>
              <a:buNone/>
            </a:pPr>
            <a:r>
              <a:rPr lang="en-US" sz="2400" b="1" dirty="0" smtClean="0"/>
              <a:t>Using randomization methods in introductory statistics!</a:t>
            </a:r>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29</a:t>
            </a:fld>
            <a:endParaRPr lang="en-US" dirty="0"/>
          </a:p>
        </p:txBody>
      </p:sp>
      <p:sp>
        <p:nvSpPr>
          <p:cNvPr id="4" name="Title 3"/>
          <p:cNvSpPr>
            <a:spLocks noGrp="1"/>
          </p:cNvSpPr>
          <p:nvPr>
            <p:ph type="title"/>
          </p:nvPr>
        </p:nvSpPr>
        <p:spPr/>
        <p:txBody>
          <a:bodyPr/>
          <a:lstStyle/>
          <a:p>
            <a:r>
              <a:rPr lang="en-US" dirty="0" smtClean="0"/>
              <a:t>USCOTS 2011</a:t>
            </a:r>
            <a:endParaRPr lang="en-US" dirty="0"/>
          </a:p>
        </p:txBody>
      </p:sp>
    </p:spTree>
    <p:extLst>
      <p:ext uri="{BB962C8B-B14F-4D97-AF65-F5344CB8AC3E}">
        <p14:creationId xmlns:p14="http://schemas.microsoft.com/office/powerpoint/2010/main" val="110851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8534400" cy="4525963"/>
          </a:xfrm>
        </p:spPr>
        <p:txBody>
          <a:bodyPr>
            <a:normAutofit/>
          </a:bodyPr>
          <a:lstStyle/>
          <a:p>
            <a:pPr marL="0" indent="0">
              <a:buClr>
                <a:srgbClr val="FF0000"/>
              </a:buClr>
              <a:buNone/>
            </a:pPr>
            <a:endParaRPr lang="en-US" sz="2800" dirty="0"/>
          </a:p>
          <a:p>
            <a:pPr>
              <a:buClr>
                <a:srgbClr val="FF0000"/>
              </a:buClr>
            </a:pPr>
            <a:r>
              <a:rPr lang="en-US" sz="2800" dirty="0" smtClean="0"/>
              <a:t>Randomization Hypothesis </a:t>
            </a:r>
            <a:r>
              <a:rPr lang="en-US" sz="2800" dirty="0" smtClean="0"/>
              <a:t>Tests</a:t>
            </a:r>
            <a:endParaRPr lang="en-US" sz="2800" dirty="0" smtClean="0"/>
          </a:p>
          <a:p>
            <a:pPr lvl="1">
              <a:buClr>
                <a:srgbClr val="FF0000"/>
              </a:buClr>
            </a:pPr>
            <a:r>
              <a:rPr lang="en-US" sz="2400" dirty="0" smtClean="0"/>
              <a:t>Sometimes call permutation tests</a:t>
            </a:r>
          </a:p>
          <a:p>
            <a:pPr lvl="1">
              <a:buClr>
                <a:srgbClr val="FF0000"/>
              </a:buClr>
            </a:pPr>
            <a:endParaRPr lang="en-US" sz="2400" dirty="0"/>
          </a:p>
          <a:p>
            <a:pPr>
              <a:buClr>
                <a:srgbClr val="FF0000"/>
              </a:buClr>
            </a:pPr>
            <a:r>
              <a:rPr lang="en-US" sz="2800" dirty="0" smtClean="0"/>
              <a:t>Bootstrap Confidence </a:t>
            </a:r>
            <a:r>
              <a:rPr lang="en-US" sz="2800" dirty="0" smtClean="0"/>
              <a:t>Intervals</a:t>
            </a:r>
            <a:endParaRPr lang="en-US" sz="2800" dirty="0" smtClean="0"/>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3</a:t>
            </a:fld>
            <a:endParaRPr lang="en-US" dirty="0"/>
          </a:p>
        </p:txBody>
      </p:sp>
      <p:sp>
        <p:nvSpPr>
          <p:cNvPr id="4" name="Title 3"/>
          <p:cNvSpPr>
            <a:spLocks noGrp="1"/>
          </p:cNvSpPr>
          <p:nvPr>
            <p:ph type="title"/>
          </p:nvPr>
        </p:nvSpPr>
        <p:spPr>
          <a:xfrm>
            <a:off x="457200" y="304800"/>
            <a:ext cx="8229600" cy="1143000"/>
          </a:xfrm>
        </p:spPr>
        <p:txBody>
          <a:bodyPr>
            <a:normAutofit/>
          </a:bodyPr>
          <a:lstStyle/>
          <a:p>
            <a:r>
              <a:rPr lang="en-US" dirty="0" smtClean="0"/>
              <a:t>Simulation Techniques</a:t>
            </a:r>
            <a:endParaRPr lang="en-US" dirty="0"/>
          </a:p>
        </p:txBody>
      </p:sp>
    </p:spTree>
    <p:extLst>
      <p:ext uri="{BB962C8B-B14F-4D97-AF65-F5344CB8AC3E}">
        <p14:creationId xmlns:p14="http://schemas.microsoft.com/office/powerpoint/2010/main" val="1859416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4525963"/>
          </a:xfrm>
        </p:spPr>
        <p:txBody>
          <a:bodyPr>
            <a:normAutofit/>
          </a:bodyPr>
          <a:lstStyle/>
          <a:p>
            <a:pPr>
              <a:buClr>
                <a:srgbClr val="FF0000"/>
              </a:buClr>
            </a:pPr>
            <a:r>
              <a:rPr lang="en-US" sz="2800" u="sng" dirty="0" smtClean="0"/>
              <a:t>Hypothesis Test:</a:t>
            </a:r>
          </a:p>
          <a:p>
            <a:pPr marL="914400" lvl="1" indent="-457200">
              <a:buClr>
                <a:srgbClr val="FF0000"/>
              </a:buClr>
              <a:buFont typeface="+mj-lt"/>
              <a:buAutoNum type="arabicPeriod"/>
            </a:pPr>
            <a:r>
              <a:rPr lang="en-US" sz="2400" dirty="0" smtClean="0"/>
              <a:t>Determine Null and Alternative Hypothesis</a:t>
            </a:r>
          </a:p>
          <a:p>
            <a:pPr marL="914400" lvl="1" indent="-457200">
              <a:buClr>
                <a:srgbClr val="FF0000"/>
              </a:buClr>
              <a:buFont typeface="+mj-lt"/>
              <a:buAutoNum type="arabicPeriod"/>
            </a:pPr>
            <a:r>
              <a:rPr lang="en-US" sz="2400" dirty="0" smtClean="0"/>
              <a:t>Use a formula to calculate a test statistic</a:t>
            </a:r>
          </a:p>
          <a:p>
            <a:pPr marL="914400" lvl="1" indent="-457200">
              <a:buClr>
                <a:srgbClr val="FF0000"/>
              </a:buClr>
              <a:buFont typeface="+mj-lt"/>
              <a:buAutoNum type="arabicPeriod"/>
            </a:pPr>
            <a:r>
              <a:rPr lang="en-US" sz="2400" dirty="0" smtClean="0"/>
              <a:t>Compare to “some” distribution assuming the Null Hypothesis is true</a:t>
            </a:r>
          </a:p>
          <a:p>
            <a:pPr marL="914400" lvl="1" indent="-457200">
              <a:buClr>
                <a:srgbClr val="FF0000"/>
              </a:buClr>
              <a:buFont typeface="+mj-lt"/>
              <a:buAutoNum type="arabicPeriod"/>
            </a:pPr>
            <a:r>
              <a:rPr lang="en-US" sz="2400" dirty="0" smtClean="0"/>
              <a:t>Use a Normal table, or computer software to find a p-value</a:t>
            </a:r>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4</a:t>
            </a:fld>
            <a:endParaRPr lang="en-US" dirty="0"/>
          </a:p>
        </p:txBody>
      </p:sp>
      <p:sp>
        <p:nvSpPr>
          <p:cNvPr id="4" name="Title 3"/>
          <p:cNvSpPr>
            <a:spLocks noGrp="1"/>
          </p:cNvSpPr>
          <p:nvPr>
            <p:ph type="title"/>
          </p:nvPr>
        </p:nvSpPr>
        <p:spPr/>
        <p:txBody>
          <a:bodyPr/>
          <a:lstStyle/>
          <a:p>
            <a:r>
              <a:rPr lang="en-US" dirty="0" smtClean="0"/>
              <a:t>Traditional Methods</a:t>
            </a:r>
            <a:endParaRPr lang="en-US" dirty="0"/>
          </a:p>
        </p:txBody>
      </p:sp>
    </p:spTree>
    <p:extLst>
      <p:ext uri="{BB962C8B-B14F-4D97-AF65-F5344CB8AC3E}">
        <p14:creationId xmlns:p14="http://schemas.microsoft.com/office/powerpoint/2010/main" val="3694188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4525963"/>
          </a:xfrm>
        </p:spPr>
        <p:txBody>
          <a:bodyPr>
            <a:normAutofit/>
          </a:bodyPr>
          <a:lstStyle/>
          <a:p>
            <a:pPr>
              <a:spcAft>
                <a:spcPts val="1800"/>
              </a:spcAft>
              <a:buClr>
                <a:srgbClr val="FF0000"/>
              </a:buClr>
            </a:pPr>
            <a:r>
              <a:rPr lang="en-US" sz="2800" dirty="0">
                <a:solidFill>
                  <a:prstClr val="black"/>
                </a:solidFill>
                <a:latin typeface="Cambria" pitchFamily="18" charset="0"/>
                <a:cs typeface="Times New Roman" pitchFamily="18" charset="0"/>
              </a:rPr>
              <a:t>Plugging numbers into formulas and relying on </a:t>
            </a:r>
            <a:r>
              <a:rPr lang="en-US" sz="2800" dirty="0" smtClean="0">
                <a:solidFill>
                  <a:prstClr val="black"/>
                </a:solidFill>
                <a:latin typeface="Cambria" pitchFamily="18" charset="0"/>
                <a:cs typeface="Times New Roman" pitchFamily="18" charset="0"/>
              </a:rPr>
              <a:t>theory </a:t>
            </a:r>
            <a:r>
              <a:rPr lang="en-US" sz="2800" dirty="0">
                <a:solidFill>
                  <a:prstClr val="black"/>
                </a:solidFill>
                <a:latin typeface="Cambria" pitchFamily="18" charset="0"/>
                <a:cs typeface="Times New Roman" pitchFamily="18" charset="0"/>
              </a:rPr>
              <a:t>from mathematical statistics does little for conceptual </a:t>
            </a:r>
            <a:r>
              <a:rPr lang="en-US" sz="2800" dirty="0" smtClean="0">
                <a:solidFill>
                  <a:prstClr val="black"/>
                </a:solidFill>
                <a:latin typeface="Cambria" pitchFamily="18" charset="0"/>
                <a:cs typeface="Times New Roman" pitchFamily="18" charset="0"/>
              </a:rPr>
              <a:t>understanding.</a:t>
            </a:r>
          </a:p>
          <a:p>
            <a:pPr>
              <a:spcAft>
                <a:spcPts val="1800"/>
              </a:spcAft>
              <a:buClr>
                <a:srgbClr val="FF0000"/>
              </a:buClr>
            </a:pPr>
            <a:r>
              <a:rPr lang="en-US" sz="2800" dirty="0" smtClean="0">
                <a:solidFill>
                  <a:prstClr val="black"/>
                </a:solidFill>
                <a:latin typeface="Cambria" pitchFamily="18" charset="0"/>
                <a:cs typeface="Times New Roman" pitchFamily="18" charset="0"/>
              </a:rPr>
              <a:t>With a variety of formulae for each situation students get mired in the details, losing the big picture.</a:t>
            </a:r>
          </a:p>
          <a:p>
            <a:pPr lvl="1">
              <a:spcAft>
                <a:spcPts val="1800"/>
              </a:spcAft>
              <a:buClr>
                <a:srgbClr val="FF0000"/>
              </a:buClr>
            </a:pPr>
            <a:r>
              <a:rPr lang="en-US" sz="2400" dirty="0" smtClean="0">
                <a:solidFill>
                  <a:prstClr val="black"/>
                </a:solidFill>
                <a:latin typeface="Cambria" pitchFamily="18" charset="0"/>
                <a:cs typeface="Times New Roman" pitchFamily="18" charset="0"/>
              </a:rPr>
              <a:t>This is especially apparent with p-values!</a:t>
            </a:r>
            <a:endParaRPr lang="en-US" sz="2400" dirty="0">
              <a:solidFill>
                <a:prstClr val="black"/>
              </a:solidFill>
              <a:latin typeface="Cambria" pitchFamily="18" charset="0"/>
              <a:cs typeface="Times New Roman" pitchFamily="18" charset="0"/>
            </a:endParaRPr>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5</a:t>
            </a:fld>
            <a:endParaRPr lang="en-US" dirty="0"/>
          </a:p>
        </p:txBody>
      </p:sp>
      <p:sp>
        <p:nvSpPr>
          <p:cNvPr id="4" name="Title 3"/>
          <p:cNvSpPr>
            <a:spLocks noGrp="1"/>
          </p:cNvSpPr>
          <p:nvPr>
            <p:ph type="title"/>
          </p:nvPr>
        </p:nvSpPr>
        <p:spPr/>
        <p:txBody>
          <a:bodyPr/>
          <a:lstStyle/>
          <a:p>
            <a:r>
              <a:rPr lang="en-US" dirty="0" smtClean="0"/>
              <a:t>Traditional Methods</a:t>
            </a:r>
            <a:endParaRPr lang="en-US" dirty="0"/>
          </a:p>
        </p:txBody>
      </p:sp>
    </p:spTree>
    <p:extLst>
      <p:ext uri="{BB962C8B-B14F-4D97-AF65-F5344CB8AC3E}">
        <p14:creationId xmlns:p14="http://schemas.microsoft.com/office/powerpoint/2010/main" val="1636817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Approach</a:t>
            </a:r>
            <a:endParaRPr lang="en-US" dirty="0"/>
          </a:p>
        </p:txBody>
      </p:sp>
      <p:sp>
        <p:nvSpPr>
          <p:cNvPr id="3" name="Content Placeholder 2"/>
          <p:cNvSpPr>
            <a:spLocks noGrp="1"/>
          </p:cNvSpPr>
          <p:nvPr>
            <p:ph idx="1"/>
          </p:nvPr>
        </p:nvSpPr>
        <p:spPr>
          <a:xfrm>
            <a:off x="457200" y="1600200"/>
            <a:ext cx="8686800" cy="4525963"/>
          </a:xfrm>
        </p:spPr>
        <p:txBody>
          <a:bodyPr>
            <a:normAutofit/>
          </a:bodyPr>
          <a:lstStyle/>
          <a:p>
            <a:pPr>
              <a:buClr>
                <a:srgbClr val="FF0000"/>
              </a:buClr>
            </a:pPr>
            <a:r>
              <a:rPr lang="en-US" sz="2800" u="sng" dirty="0" smtClean="0"/>
              <a:t>Hypothesis Test:</a:t>
            </a:r>
            <a:endParaRPr lang="en-US" sz="2800" dirty="0" smtClean="0"/>
          </a:p>
          <a:p>
            <a:pPr marL="914400" lvl="1" indent="-457200">
              <a:buClr>
                <a:srgbClr val="FF0000"/>
              </a:buClr>
              <a:buFont typeface="+mj-lt"/>
              <a:buAutoNum type="arabicPeriod"/>
            </a:pPr>
            <a:r>
              <a:rPr lang="en-US" sz="2400" dirty="0" smtClean="0"/>
              <a:t>Determine the Null and Alternative Hypothesis</a:t>
            </a:r>
          </a:p>
          <a:p>
            <a:pPr marL="914400" lvl="1" indent="-457200">
              <a:buClr>
                <a:srgbClr val="FF0000"/>
              </a:buClr>
              <a:buFont typeface="+mj-lt"/>
              <a:buAutoNum type="arabicPeriod"/>
            </a:pPr>
            <a:r>
              <a:rPr lang="en-US" sz="2400" dirty="0" smtClean="0"/>
              <a:t>Simulate randomization samples, assuming the Null Hypothesis is true</a:t>
            </a:r>
          </a:p>
          <a:p>
            <a:pPr marL="914400" lvl="1" indent="-457200">
              <a:buClr>
                <a:srgbClr val="FF0000"/>
              </a:buClr>
              <a:buFont typeface="+mj-lt"/>
              <a:buAutoNum type="arabicPeriod"/>
            </a:pPr>
            <a:r>
              <a:rPr lang="en-US" sz="2400" dirty="0" smtClean="0"/>
              <a:t>Calculate the statistic of interest for each simulated randomization</a:t>
            </a:r>
          </a:p>
          <a:p>
            <a:pPr marL="914400" lvl="1" indent="-457200">
              <a:buClr>
                <a:srgbClr val="FF0000"/>
              </a:buClr>
              <a:buFont typeface="+mj-lt"/>
              <a:buAutoNum type="arabicPeriod"/>
            </a:pPr>
            <a:r>
              <a:rPr lang="en-US" sz="2400" dirty="0" smtClean="0"/>
              <a:t>Find the proportion of simulated statistics as extreme or more extreme than the observed statistic</a:t>
            </a:r>
            <a:endParaRPr lang="en-US" sz="2400" dirty="0"/>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6</a:t>
            </a:fld>
            <a:endParaRPr lang="en-US" dirty="0"/>
          </a:p>
        </p:txBody>
      </p:sp>
    </p:spTree>
    <p:extLst>
      <p:ext uri="{BB962C8B-B14F-4D97-AF65-F5344CB8AC3E}">
        <p14:creationId xmlns:p14="http://schemas.microsoft.com/office/powerpoint/2010/main" val="4149971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Approach: Example</a:t>
            </a:r>
            <a:endParaRPr lang="en-US" dirty="0"/>
          </a:p>
        </p:txBody>
      </p:sp>
      <p:sp>
        <p:nvSpPr>
          <p:cNvPr id="3" name="Content Placeholder 2"/>
          <p:cNvSpPr>
            <a:spLocks noGrp="1"/>
          </p:cNvSpPr>
          <p:nvPr>
            <p:ph idx="1"/>
          </p:nvPr>
        </p:nvSpPr>
        <p:spPr>
          <a:xfrm>
            <a:off x="457200" y="1600200"/>
            <a:ext cx="8686800" cy="4525963"/>
          </a:xfrm>
        </p:spPr>
        <p:txBody>
          <a:bodyPr>
            <a:normAutofit/>
          </a:bodyPr>
          <a:lstStyle/>
          <a:p>
            <a:pPr marL="514350" indent="-457200">
              <a:buClr>
                <a:srgbClr val="FF0000"/>
              </a:buClr>
            </a:pPr>
            <a:r>
              <a:rPr lang="en-US" sz="2800" dirty="0" smtClean="0"/>
              <a:t>Treating cocaine addiction</a:t>
            </a:r>
            <a:r>
              <a:rPr lang="en-US" sz="2800" baseline="30000" dirty="0" smtClean="0"/>
              <a:t>1</a:t>
            </a:r>
          </a:p>
          <a:p>
            <a:pPr marL="914400" lvl="1" indent="-457200">
              <a:buClr>
                <a:srgbClr val="FF0000"/>
              </a:buClr>
            </a:pPr>
            <a:r>
              <a:rPr lang="en-US" sz="2400" dirty="0" smtClean="0"/>
              <a:t>48 cocaine addicts seeking treatment</a:t>
            </a:r>
          </a:p>
          <a:p>
            <a:pPr marL="914400" lvl="1" indent="-457200">
              <a:buClr>
                <a:srgbClr val="FF0000"/>
              </a:buClr>
            </a:pPr>
            <a:r>
              <a:rPr lang="en-US" sz="2400" dirty="0" smtClean="0"/>
              <a:t>24 assigned randomly to two treatments:</a:t>
            </a:r>
          </a:p>
          <a:p>
            <a:pPr marL="1314450" lvl="2" indent="-457200">
              <a:buClr>
                <a:srgbClr val="FF0000"/>
              </a:buClr>
            </a:pPr>
            <a:r>
              <a:rPr lang="en-US" sz="2000" dirty="0" err="1" smtClean="0"/>
              <a:t>Desipramine</a:t>
            </a:r>
            <a:endParaRPr lang="en-US" sz="2000" dirty="0" smtClean="0"/>
          </a:p>
          <a:p>
            <a:pPr marL="1314450" lvl="2" indent="-457200">
              <a:buClr>
                <a:srgbClr val="FF0000"/>
              </a:buClr>
            </a:pPr>
            <a:r>
              <a:rPr lang="en-US" sz="2000" dirty="0" smtClean="0"/>
              <a:t>Lithium</a:t>
            </a:r>
          </a:p>
          <a:p>
            <a:pPr marL="914400" lvl="1" indent="-457200">
              <a:buClr>
                <a:srgbClr val="FF0000"/>
              </a:buClr>
            </a:pPr>
            <a:r>
              <a:rPr lang="en-US" sz="2400" dirty="0" smtClean="0"/>
              <a:t>Two possible outcomes</a:t>
            </a:r>
          </a:p>
          <a:p>
            <a:pPr marL="1314450" lvl="2" indent="-457200">
              <a:buClr>
                <a:srgbClr val="FF0000"/>
              </a:buClr>
            </a:pPr>
            <a:r>
              <a:rPr lang="en-US" sz="2000" dirty="0" smtClean="0"/>
              <a:t>Relapse</a:t>
            </a:r>
          </a:p>
          <a:p>
            <a:pPr marL="1314450" lvl="2" indent="-457200">
              <a:buClr>
                <a:srgbClr val="FF0000"/>
              </a:buClr>
            </a:pPr>
            <a:r>
              <a:rPr lang="en-US" sz="2000" dirty="0" smtClean="0"/>
              <a:t>No Relapse</a:t>
            </a:r>
          </a:p>
          <a:p>
            <a:pPr marL="1314450" lvl="2" indent="-457200">
              <a:buClr>
                <a:srgbClr val="FF0000"/>
              </a:buClr>
            </a:pPr>
            <a:endParaRPr lang="en-US" sz="2000" dirty="0"/>
          </a:p>
          <a:p>
            <a:pPr marL="514350" indent="-457200">
              <a:buClr>
                <a:srgbClr val="FF0000"/>
              </a:buClr>
            </a:pPr>
            <a:r>
              <a:rPr lang="en-US" sz="2800" dirty="0" smtClean="0"/>
              <a:t>Typical difference in proportions</a:t>
            </a:r>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7</a:t>
            </a:fld>
            <a:endParaRPr lang="en-US" dirty="0"/>
          </a:p>
        </p:txBody>
      </p:sp>
      <p:sp>
        <p:nvSpPr>
          <p:cNvPr id="4" name="Rectangle 3"/>
          <p:cNvSpPr/>
          <p:nvPr/>
        </p:nvSpPr>
        <p:spPr>
          <a:xfrm>
            <a:off x="0" y="6396335"/>
            <a:ext cx="8305800" cy="523220"/>
          </a:xfrm>
          <a:prstGeom prst="rect">
            <a:avLst/>
          </a:prstGeom>
        </p:spPr>
        <p:txBody>
          <a:bodyPr wrap="square">
            <a:spAutoFit/>
          </a:bodyPr>
          <a:lstStyle/>
          <a:p>
            <a:r>
              <a:rPr lang="en-US" sz="1400" baseline="30000" dirty="0"/>
              <a:t>1</a:t>
            </a:r>
            <a:r>
              <a:rPr lang="en-US" sz="1400" dirty="0" smtClean="0"/>
              <a:t>Gawin</a:t>
            </a:r>
            <a:r>
              <a:rPr lang="en-US" sz="1400" dirty="0"/>
              <a:t>, F., et al., ‘‘</a:t>
            </a:r>
            <a:r>
              <a:rPr lang="en-US" sz="1400" dirty="0" err="1"/>
              <a:t>Desipramine</a:t>
            </a:r>
            <a:r>
              <a:rPr lang="en-US" sz="1400" dirty="0"/>
              <a:t> Facilitation of Initial Cocaine Abstinence,” </a:t>
            </a:r>
            <a:r>
              <a:rPr lang="en-US" sz="1400" i="1" dirty="0"/>
              <a:t>Archives of </a:t>
            </a:r>
            <a:r>
              <a:rPr lang="en-US" sz="1400" i="1" dirty="0" smtClean="0"/>
              <a:t>General Psychiatry</a:t>
            </a:r>
            <a:r>
              <a:rPr lang="en-US" sz="1400" dirty="0"/>
              <a:t>, 1989; 46(2): 117–121.</a:t>
            </a:r>
          </a:p>
        </p:txBody>
      </p:sp>
    </p:spTree>
    <p:extLst>
      <p:ext uri="{BB962C8B-B14F-4D97-AF65-F5344CB8AC3E}">
        <p14:creationId xmlns:p14="http://schemas.microsoft.com/office/powerpoint/2010/main" val="925040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Approach: Example</a:t>
            </a:r>
            <a:endParaRPr lang="en-US" dirty="0"/>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8</a:t>
            </a:fld>
            <a:endParaRPr lang="en-US" dirty="0"/>
          </a:p>
        </p:txBody>
      </p:sp>
      <p:graphicFrame>
        <p:nvGraphicFramePr>
          <p:cNvPr id="9" name="Group 64"/>
          <p:cNvGraphicFramePr>
            <a:graphicFrameLocks noGrp="1"/>
          </p:cNvGraphicFramePr>
          <p:nvPr>
            <p:extLst>
              <p:ext uri="{D42A27DB-BD31-4B8C-83A1-F6EECF244321}">
                <p14:modId xmlns:p14="http://schemas.microsoft.com/office/powerpoint/2010/main" val="799504455"/>
              </p:ext>
            </p:extLst>
          </p:nvPr>
        </p:nvGraphicFramePr>
        <p:xfrm>
          <a:off x="762000" y="1752600"/>
          <a:ext cx="7239000" cy="1597152"/>
        </p:xfrm>
        <a:graphic>
          <a:graphicData uri="http://schemas.openxmlformats.org/drawingml/2006/table">
            <a:tbl>
              <a:tblPr/>
              <a:tblGrid>
                <a:gridCol w="2704681"/>
                <a:gridCol w="2306934"/>
                <a:gridCol w="2227385"/>
              </a:tblGrid>
              <a:tr h="44500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Times New Roman" pitchFamily="18" charset="0"/>
                        </a:rPr>
                        <a:t>Relapse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Times New Roman" pitchFamily="18" charset="0"/>
                        </a:rPr>
                        <a:t>No Relapse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54039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err="1" smtClean="0">
                          <a:ln>
                            <a:noFill/>
                          </a:ln>
                          <a:solidFill>
                            <a:schemeClr val="tx1"/>
                          </a:solidFill>
                          <a:effectLst/>
                          <a:latin typeface="Times New Roman" pitchFamily="18" charset="0"/>
                        </a:rPr>
                        <a:t>Desipramine</a:t>
                      </a:r>
                      <a:endParaRPr kumimoji="0" lang="en-US" sz="2800" b="0" i="0" u="none" strike="noStrike" cap="none" normalizeH="0" baseline="0" dirty="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r>
              <a:tr h="53860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rPr>
                        <a:t>Lithium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r>
            </a:tbl>
          </a:graphicData>
        </a:graphic>
      </p:graphicFrame>
      <mc:AlternateContent xmlns:mc="http://schemas.openxmlformats.org/markup-compatibility/2006">
        <mc:Choice xmlns:a14="http://schemas.microsoft.com/office/drawing/2010/main" Requires="a14">
          <p:sp>
            <p:nvSpPr>
              <p:cNvPr id="10" name="Content Placeholder 2"/>
              <p:cNvSpPr>
                <a:spLocks noGrp="1"/>
              </p:cNvSpPr>
              <p:nvPr>
                <p:ph idx="1"/>
              </p:nvPr>
            </p:nvSpPr>
            <p:spPr>
              <a:xfrm>
                <a:off x="457200" y="3429000"/>
                <a:ext cx="8686800" cy="2697163"/>
              </a:xfrm>
            </p:spPr>
            <p:txBody>
              <a:bodyPr>
                <a:normAutofit/>
              </a:bodyPr>
              <a:lstStyle/>
              <a:p>
                <a:pPr marL="0" indent="0">
                  <a:buClr>
                    <a:srgbClr val="FF0000"/>
                  </a:buClr>
                  <a:buNone/>
                </a:pPr>
                <a14:m>
                  <m:oMathPara xmlns:m="http://schemas.openxmlformats.org/officeDocument/2006/math">
                    <m:oMathParaPr>
                      <m:jc m:val="centerGroup"/>
                    </m:oMathParaPr>
                    <m:oMath xmlns:m="http://schemas.openxmlformats.org/officeDocument/2006/math">
                      <m:sSub>
                        <m:sSubPr>
                          <m:ctrlPr>
                            <a:rPr lang="en-US" sz="2800" i="1" smtClean="0">
                              <a:latin typeface="Cambria Math"/>
                            </a:rPr>
                          </m:ctrlPr>
                        </m:sSubPr>
                        <m:e>
                          <m:acc>
                            <m:accPr>
                              <m:chr m:val="̂"/>
                              <m:ctrlPr>
                                <a:rPr lang="en-US" sz="2800" i="1" smtClean="0">
                                  <a:latin typeface="Cambria Math"/>
                                </a:rPr>
                              </m:ctrlPr>
                            </m:accPr>
                            <m:e>
                              <m:r>
                                <a:rPr lang="en-US" sz="2800" b="0" i="1" smtClean="0">
                                  <a:latin typeface="Cambria Math"/>
                                </a:rPr>
                                <m:t>𝑝</m:t>
                              </m:r>
                            </m:e>
                          </m:acc>
                        </m:e>
                        <m:sub>
                          <m:r>
                            <a:rPr lang="en-US" sz="2800" b="0" i="1" smtClean="0">
                              <a:latin typeface="Cambria Math"/>
                            </a:rPr>
                            <m:t>𝐷</m:t>
                          </m:r>
                        </m:sub>
                      </m:sSub>
                      <m:r>
                        <a:rPr lang="en-US" sz="2800" b="0" i="1" smtClean="0">
                          <a:latin typeface="Cambria Math"/>
                        </a:rPr>
                        <m:t>−</m:t>
                      </m:r>
                      <m:sSub>
                        <m:sSubPr>
                          <m:ctrlPr>
                            <a:rPr lang="en-US" sz="2800" i="1" smtClean="0">
                              <a:latin typeface="Cambria Math"/>
                            </a:rPr>
                          </m:ctrlPr>
                        </m:sSubPr>
                        <m:e>
                          <m:acc>
                            <m:accPr>
                              <m:chr m:val="̂"/>
                              <m:ctrlPr>
                                <a:rPr lang="en-US" sz="2800" i="1" smtClean="0">
                                  <a:latin typeface="Cambria Math"/>
                                </a:rPr>
                              </m:ctrlPr>
                            </m:accPr>
                            <m:e>
                              <m:r>
                                <a:rPr lang="en-US" sz="2800" b="0" i="1" smtClean="0">
                                  <a:latin typeface="Cambria Math"/>
                                </a:rPr>
                                <m:t>𝑝</m:t>
                              </m:r>
                            </m:e>
                          </m:acc>
                        </m:e>
                        <m:sub>
                          <m:r>
                            <a:rPr lang="en-US" sz="2800" b="0" i="1" smtClean="0">
                              <a:latin typeface="Cambria Math"/>
                            </a:rPr>
                            <m:t>𝐿</m:t>
                          </m:r>
                        </m:sub>
                      </m:sSub>
                      <m:r>
                        <a:rPr lang="en-US" sz="2800" b="0" i="1" smtClean="0">
                          <a:latin typeface="Cambria Math"/>
                        </a:rPr>
                        <m:t>=</m:t>
                      </m:r>
                      <m:f>
                        <m:fPr>
                          <m:ctrlPr>
                            <a:rPr lang="en-US" sz="2800" b="0" i="1" smtClean="0">
                              <a:latin typeface="Cambria Math"/>
                            </a:rPr>
                          </m:ctrlPr>
                        </m:fPr>
                        <m:num>
                          <m:r>
                            <a:rPr lang="en-US" sz="2800" b="0" i="1" smtClean="0">
                              <a:latin typeface="Cambria Math"/>
                            </a:rPr>
                            <m:t>14</m:t>
                          </m:r>
                        </m:num>
                        <m:den>
                          <m:r>
                            <a:rPr lang="en-US" sz="2800" b="0" i="1" smtClean="0">
                              <a:latin typeface="Cambria Math"/>
                            </a:rPr>
                            <m:t>24</m:t>
                          </m:r>
                        </m:den>
                      </m:f>
                      <m:r>
                        <a:rPr lang="en-US" sz="2800" b="0" i="1" smtClean="0">
                          <a:latin typeface="Cambria Math"/>
                        </a:rPr>
                        <m:t>−</m:t>
                      </m:r>
                      <m:f>
                        <m:fPr>
                          <m:ctrlPr>
                            <a:rPr lang="en-US" sz="2800" b="0" i="1" smtClean="0">
                              <a:latin typeface="Cambria Math"/>
                            </a:rPr>
                          </m:ctrlPr>
                        </m:fPr>
                        <m:num>
                          <m:r>
                            <a:rPr lang="en-US" sz="2800" b="0" i="1" smtClean="0">
                              <a:latin typeface="Cambria Math"/>
                            </a:rPr>
                            <m:t>6</m:t>
                          </m:r>
                        </m:num>
                        <m:den>
                          <m:r>
                            <a:rPr lang="en-US" sz="2800" b="0" i="1" smtClean="0">
                              <a:latin typeface="Cambria Math"/>
                            </a:rPr>
                            <m:t>24</m:t>
                          </m:r>
                        </m:den>
                      </m:f>
                      <m:r>
                        <a:rPr lang="en-US" sz="2800" b="0" i="1" smtClean="0">
                          <a:latin typeface="Cambria Math"/>
                        </a:rPr>
                        <m:t>=</m:t>
                      </m:r>
                      <m:f>
                        <m:fPr>
                          <m:ctrlPr>
                            <a:rPr lang="en-US" sz="2800" b="0" i="1" smtClean="0">
                              <a:latin typeface="Cambria Math"/>
                            </a:rPr>
                          </m:ctrlPr>
                        </m:fPr>
                        <m:num>
                          <m:r>
                            <a:rPr lang="en-US" sz="2800" b="0" i="1" smtClean="0">
                              <a:latin typeface="Cambria Math"/>
                            </a:rPr>
                            <m:t>1</m:t>
                          </m:r>
                        </m:num>
                        <m:den>
                          <m:r>
                            <a:rPr lang="en-US" sz="2800" b="0" i="1" smtClean="0">
                              <a:latin typeface="Cambria Math"/>
                            </a:rPr>
                            <m:t>3</m:t>
                          </m:r>
                        </m:den>
                      </m:f>
                    </m:oMath>
                  </m:oMathPara>
                </a14:m>
                <a:endParaRPr lang="en-US" sz="2800" dirty="0" smtClean="0"/>
              </a:p>
              <a:p>
                <a:pPr>
                  <a:buClr>
                    <a:srgbClr val="FF0000"/>
                  </a:buClr>
                </a:pPr>
                <a:r>
                  <a:rPr lang="en-US" sz="2800" u="sng" dirty="0" smtClean="0"/>
                  <a:t>Hypothesis Test:</a:t>
                </a:r>
                <a:endParaRPr lang="en-US" sz="2800" dirty="0" smtClean="0"/>
              </a:p>
              <a:p>
                <a:pPr marL="914400" lvl="1" indent="-457200">
                  <a:buClr>
                    <a:srgbClr val="FF0000"/>
                  </a:buClr>
                  <a:buFont typeface="+mj-lt"/>
                  <a:buAutoNum type="arabicPeriod"/>
                </a:pPr>
                <a:r>
                  <a:rPr lang="en-US" sz="2400" dirty="0" smtClean="0"/>
                  <a:t>Determine the Null and Alternative Hypothesis</a:t>
                </a:r>
              </a:p>
              <a:p>
                <a:pPr marL="457200" lvl="1" indent="0">
                  <a:buClr>
                    <a:srgbClr val="FF0000"/>
                  </a:buClr>
                  <a:buNone/>
                </a:pPr>
                <a14:m>
                  <m:oMathPara xmlns:m="http://schemas.openxmlformats.org/officeDocument/2006/math">
                    <m:oMathParaPr>
                      <m:jc m:val="centerGroup"/>
                    </m:oMathParaPr>
                    <m:oMath xmlns:m="http://schemas.openxmlformats.org/officeDocument/2006/math">
                      <m:sSub>
                        <m:sSubPr>
                          <m:ctrlPr>
                            <a:rPr lang="en-US" sz="2400" i="1" smtClean="0">
                              <a:latin typeface="Cambria Math"/>
                            </a:rPr>
                          </m:ctrlPr>
                        </m:sSubPr>
                        <m:e>
                          <m:r>
                            <a:rPr lang="en-US" sz="2400" b="0" i="1" smtClean="0">
                              <a:latin typeface="Cambria Math"/>
                            </a:rPr>
                            <m:t>𝐻</m:t>
                          </m:r>
                        </m:e>
                        <m:sub>
                          <m:r>
                            <a:rPr lang="en-US" sz="2400" b="0" i="1" smtClean="0">
                              <a:latin typeface="Cambria Math"/>
                            </a:rPr>
                            <m:t>0</m:t>
                          </m:r>
                        </m:sub>
                      </m:sSub>
                      <m:r>
                        <a:rPr lang="en-US" sz="2400" b="0" i="1" smtClean="0">
                          <a:latin typeface="Cambria Math"/>
                        </a:rPr>
                        <m:t>:</m:t>
                      </m:r>
                      <m:sSub>
                        <m:sSubPr>
                          <m:ctrlPr>
                            <a:rPr lang="en-US" sz="2400" b="0" i="1" smtClean="0">
                              <a:latin typeface="Cambria Math"/>
                            </a:rPr>
                          </m:ctrlPr>
                        </m:sSubPr>
                        <m:e>
                          <m:r>
                            <a:rPr lang="en-US" sz="2400" b="0" i="1" smtClean="0">
                              <a:latin typeface="Cambria Math"/>
                            </a:rPr>
                            <m:t>𝑝</m:t>
                          </m:r>
                        </m:e>
                        <m:sub>
                          <m:r>
                            <a:rPr lang="en-US" sz="2400" b="0" i="1" smtClean="0">
                              <a:latin typeface="Cambria Math"/>
                            </a:rPr>
                            <m:t>𝐷</m:t>
                          </m:r>
                        </m:sub>
                      </m:sSub>
                      <m:r>
                        <a:rPr lang="en-US" sz="2400" b="0" i="1" smtClean="0">
                          <a:latin typeface="Cambria Math"/>
                        </a:rPr>
                        <m:t>=</m:t>
                      </m:r>
                      <m:sSub>
                        <m:sSubPr>
                          <m:ctrlPr>
                            <a:rPr lang="en-US" sz="2400" b="0" i="1" smtClean="0">
                              <a:latin typeface="Cambria Math"/>
                            </a:rPr>
                          </m:ctrlPr>
                        </m:sSubPr>
                        <m:e>
                          <m:r>
                            <a:rPr lang="en-US" sz="2400" b="0" i="1" smtClean="0">
                              <a:latin typeface="Cambria Math"/>
                            </a:rPr>
                            <m:t>𝑝</m:t>
                          </m:r>
                        </m:e>
                        <m:sub>
                          <m:r>
                            <a:rPr lang="en-US" sz="2400" b="0" i="1" smtClean="0">
                              <a:latin typeface="Cambria Math"/>
                            </a:rPr>
                            <m:t>𝐿</m:t>
                          </m:r>
                        </m:sub>
                      </m:sSub>
                    </m:oMath>
                  </m:oMathPara>
                </a14:m>
                <a:endParaRPr lang="en-US" sz="2400" b="0" dirty="0" smtClean="0"/>
              </a:p>
              <a:p>
                <a:pPr marL="457200" lvl="1" indent="0">
                  <a:buClr>
                    <a:srgbClr val="FF0000"/>
                  </a:buClr>
                  <a:buNone/>
                </a:pPr>
                <a14:m>
                  <m:oMathPara xmlns:m="http://schemas.openxmlformats.org/officeDocument/2006/math">
                    <m:oMathParaPr>
                      <m:jc m:val="centerGroup"/>
                    </m:oMathParaPr>
                    <m:oMath xmlns:m="http://schemas.openxmlformats.org/officeDocument/2006/math">
                      <m:sSub>
                        <m:sSubPr>
                          <m:ctrlPr>
                            <a:rPr lang="en-US" sz="2400" i="1">
                              <a:latin typeface="Cambria Math"/>
                            </a:rPr>
                          </m:ctrlPr>
                        </m:sSubPr>
                        <m:e>
                          <m:r>
                            <a:rPr lang="en-US" sz="2400" i="1">
                              <a:latin typeface="Cambria Math"/>
                            </a:rPr>
                            <m:t>𝐻</m:t>
                          </m:r>
                        </m:e>
                        <m:sub>
                          <m:r>
                            <a:rPr lang="en-US" sz="2400" b="0" i="1" smtClean="0">
                              <a:latin typeface="Cambria Math"/>
                            </a:rPr>
                            <m:t>𝑎</m:t>
                          </m:r>
                        </m:sub>
                      </m:sSub>
                      <m:r>
                        <a:rPr lang="en-US" sz="2400" i="1">
                          <a:latin typeface="Cambria Math"/>
                        </a:rPr>
                        <m:t>:</m:t>
                      </m:r>
                      <m:sSub>
                        <m:sSubPr>
                          <m:ctrlPr>
                            <a:rPr lang="en-US" sz="2400" i="1">
                              <a:latin typeface="Cambria Math"/>
                            </a:rPr>
                          </m:ctrlPr>
                        </m:sSubPr>
                        <m:e>
                          <m:r>
                            <a:rPr lang="en-US" sz="2400" i="1">
                              <a:latin typeface="Cambria Math"/>
                            </a:rPr>
                            <m:t>𝑝</m:t>
                          </m:r>
                        </m:e>
                        <m:sub>
                          <m:r>
                            <a:rPr lang="en-US" sz="2400" i="1">
                              <a:latin typeface="Cambria Math"/>
                            </a:rPr>
                            <m:t>𝐷</m:t>
                          </m:r>
                        </m:sub>
                      </m:sSub>
                      <m:r>
                        <a:rPr lang="en-US" sz="2400" b="0" i="1" smtClean="0">
                          <a:latin typeface="Cambria Math"/>
                        </a:rPr>
                        <m:t>&gt;</m:t>
                      </m:r>
                      <m:sSub>
                        <m:sSubPr>
                          <m:ctrlPr>
                            <a:rPr lang="en-US" sz="2400" i="1">
                              <a:latin typeface="Cambria Math"/>
                            </a:rPr>
                          </m:ctrlPr>
                        </m:sSubPr>
                        <m:e>
                          <m:r>
                            <a:rPr lang="en-US" sz="2400" i="1">
                              <a:latin typeface="Cambria Math"/>
                            </a:rPr>
                            <m:t>𝑝</m:t>
                          </m:r>
                        </m:e>
                        <m:sub>
                          <m:r>
                            <a:rPr lang="en-US" sz="2400" i="1">
                              <a:latin typeface="Cambria Math"/>
                            </a:rPr>
                            <m:t>𝐿</m:t>
                          </m:r>
                        </m:sub>
                      </m:sSub>
                    </m:oMath>
                  </m:oMathPara>
                </a14:m>
                <a:endParaRPr lang="en-US" sz="2400" dirty="0"/>
              </a:p>
              <a:p>
                <a:pPr marL="457200" lvl="1" indent="0">
                  <a:buClr>
                    <a:srgbClr val="FF0000"/>
                  </a:buClr>
                  <a:buNone/>
                </a:pPr>
                <a:endParaRPr lang="en-US" sz="2400" dirty="0" smtClean="0"/>
              </a:p>
            </p:txBody>
          </p:sp>
        </mc:Choice>
        <mc:Fallback>
          <p:sp>
            <p:nvSpPr>
              <p:cNvPr id="10" name="Content Placeholder 2"/>
              <p:cNvSpPr>
                <a:spLocks noGrp="1" noRot="1" noChangeAspect="1" noMove="1" noResize="1" noEditPoints="1" noAdjustHandles="1" noChangeArrowheads="1" noChangeShapeType="1" noTextEdit="1"/>
              </p:cNvSpPr>
              <p:nvPr>
                <p:ph idx="1"/>
              </p:nvPr>
            </p:nvSpPr>
            <p:spPr>
              <a:xfrm>
                <a:off x="457200" y="3429000"/>
                <a:ext cx="8686800" cy="2697163"/>
              </a:xfrm>
              <a:blipFill rotWithShape="1">
                <a:blip r:embed="rId3"/>
                <a:stretch>
                  <a:fillRect l="-1193"/>
                </a:stretch>
              </a:blipFill>
            </p:spPr>
            <p:txBody>
              <a:bodyPr/>
              <a:lstStyle/>
              <a:p>
                <a:r>
                  <a:rPr lang="en-US">
                    <a:noFill/>
                  </a:rPr>
                  <a:t> </a:t>
                </a:r>
              </a:p>
            </p:txBody>
          </p:sp>
        </mc:Fallback>
      </mc:AlternateContent>
    </p:spTree>
    <p:extLst>
      <p:ext uri="{BB962C8B-B14F-4D97-AF65-F5344CB8AC3E}">
        <p14:creationId xmlns:p14="http://schemas.microsoft.com/office/powerpoint/2010/main" val="360050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Approach: Example</a:t>
            </a:r>
            <a:endParaRPr lang="en-US" dirty="0"/>
          </a:p>
        </p:txBody>
      </p:sp>
      <p:sp>
        <p:nvSpPr>
          <p:cNvPr id="3" name="Content Placeholder 2"/>
          <p:cNvSpPr>
            <a:spLocks noGrp="1"/>
          </p:cNvSpPr>
          <p:nvPr>
            <p:ph idx="1"/>
          </p:nvPr>
        </p:nvSpPr>
        <p:spPr>
          <a:xfrm>
            <a:off x="457200" y="1600200"/>
            <a:ext cx="8686800" cy="4525963"/>
          </a:xfrm>
        </p:spPr>
        <p:txBody>
          <a:bodyPr>
            <a:normAutofit/>
          </a:bodyPr>
          <a:lstStyle/>
          <a:p>
            <a:pPr marL="514350" indent="-457200">
              <a:buClr>
                <a:srgbClr val="FF0000"/>
              </a:buClr>
              <a:buFont typeface="+mj-lt"/>
              <a:buAutoNum type="arabicPeriod" startAt="2"/>
            </a:pPr>
            <a:r>
              <a:rPr lang="en-US" sz="2400" dirty="0" smtClean="0"/>
              <a:t>Simulate randomization samples, assuming the Null Hypothesis is true</a:t>
            </a:r>
          </a:p>
          <a:p>
            <a:pPr marL="457200" lvl="1" indent="0">
              <a:buClr>
                <a:srgbClr val="FF0000"/>
              </a:buClr>
              <a:buNone/>
            </a:pPr>
            <a:r>
              <a:rPr lang="en-US" sz="2000" u="sng" dirty="0" smtClean="0"/>
              <a:t>Key Idea:</a:t>
            </a:r>
            <a:endParaRPr lang="en-US" sz="2000" dirty="0" smtClean="0"/>
          </a:p>
          <a:p>
            <a:pPr marL="457200" lvl="1" indent="0">
              <a:buClr>
                <a:srgbClr val="FF0000"/>
              </a:buClr>
              <a:buNone/>
            </a:pPr>
            <a:r>
              <a:rPr lang="en-US" sz="2000" dirty="0" smtClean="0"/>
              <a:t>We wish to generate samples that are:</a:t>
            </a:r>
          </a:p>
          <a:p>
            <a:pPr marL="914400" lvl="1" indent="-457200">
              <a:buClr>
                <a:srgbClr val="FF0000"/>
              </a:buClr>
              <a:buFont typeface="+mj-lt"/>
              <a:buAutoNum type="alphaLcParenR"/>
            </a:pPr>
            <a:r>
              <a:rPr lang="en-US" sz="2000" dirty="0" smtClean="0"/>
              <a:t>Consistent with the Null Hypothesis</a:t>
            </a:r>
          </a:p>
          <a:p>
            <a:pPr marL="457200" lvl="1" indent="0">
              <a:buClr>
                <a:srgbClr val="FF0000"/>
              </a:buClr>
              <a:buNone/>
            </a:pPr>
            <a:r>
              <a:rPr lang="en-US" sz="2000" dirty="0" smtClean="0"/>
              <a:t>and</a:t>
            </a:r>
          </a:p>
          <a:p>
            <a:pPr marL="914400" lvl="1" indent="-457200">
              <a:buClr>
                <a:srgbClr val="FF0000"/>
              </a:buClr>
              <a:buFont typeface="+mj-lt"/>
              <a:buAutoNum type="alphaLcParenR" startAt="2"/>
            </a:pPr>
            <a:r>
              <a:rPr lang="en-US" sz="2000" dirty="0" smtClean="0"/>
              <a:t>Based on the sample data </a:t>
            </a:r>
          </a:p>
          <a:p>
            <a:pPr marL="457200" lvl="1" indent="0">
              <a:buClr>
                <a:srgbClr val="FF0000"/>
              </a:buClr>
              <a:buNone/>
            </a:pPr>
            <a:r>
              <a:rPr lang="en-US" sz="2000" dirty="0" smtClean="0"/>
              <a:t>	and </a:t>
            </a:r>
            <a:r>
              <a:rPr lang="en-US" sz="2000" dirty="0" smtClean="0">
                <a:solidFill>
                  <a:srgbClr val="FF0000"/>
                </a:solidFill>
              </a:rPr>
              <a:t>c) </a:t>
            </a:r>
            <a:r>
              <a:rPr lang="en-US" sz="2000" dirty="0" smtClean="0"/>
              <a:t>consistent with the way the data was collected</a:t>
            </a:r>
            <a:endParaRPr lang="en-US" sz="2000" dirty="0"/>
          </a:p>
          <a:p>
            <a:pPr lvl="1">
              <a:buClr>
                <a:srgbClr val="FF0000"/>
              </a:buClr>
            </a:pPr>
            <a:r>
              <a:rPr lang="en-US" sz="2000" dirty="0" smtClean="0"/>
              <a:t>If the null hypothesis is true then the treatment has no effect on the response.  So we take our 28 relapse and 20 non-relapse counts and </a:t>
            </a:r>
            <a:r>
              <a:rPr lang="en-US" sz="2000" b="1" dirty="0" smtClean="0"/>
              <a:t>randomly assign </a:t>
            </a:r>
            <a:r>
              <a:rPr lang="en-US" sz="2000" dirty="0" smtClean="0"/>
              <a:t>them to one of two treatment groups.  </a:t>
            </a:r>
          </a:p>
          <a:p>
            <a:pPr lvl="1">
              <a:buClr>
                <a:srgbClr val="FF0000"/>
              </a:buClr>
            </a:pPr>
            <a:r>
              <a:rPr lang="en-US" sz="2000" dirty="0" smtClean="0"/>
              <a:t>Important point: This matches how the original data was collected!</a:t>
            </a:r>
          </a:p>
          <a:p>
            <a:pPr lvl="1">
              <a:buClr>
                <a:srgbClr val="FF0000"/>
              </a:buClr>
            </a:pPr>
            <a:endParaRPr lang="en-US" sz="2000" dirty="0" smtClean="0"/>
          </a:p>
          <a:p>
            <a:pPr marL="857250" lvl="2" indent="0">
              <a:buClr>
                <a:srgbClr val="FF0000"/>
              </a:buClr>
              <a:buNone/>
            </a:pPr>
            <a:endParaRPr lang="en-US" sz="2000" dirty="0" smtClean="0"/>
          </a:p>
        </p:txBody>
      </p:sp>
      <p:cxnSp>
        <p:nvCxnSpPr>
          <p:cNvPr id="5" name="Straight Connector 4"/>
          <p:cNvCxnSpPr/>
          <p:nvPr/>
        </p:nvCxnSpPr>
        <p:spPr>
          <a:xfrm>
            <a:off x="838200" y="12192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6400800"/>
            <a:ext cx="8305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471A32B-A254-422F-B0C5-87A2D1E57231}" type="slidenum">
              <a:rPr lang="en-US" smtClean="0"/>
              <a:pPr/>
              <a:t>9</a:t>
            </a:fld>
            <a:endParaRPr lang="en-US" dirty="0"/>
          </a:p>
        </p:txBody>
      </p:sp>
    </p:spTree>
    <p:extLst>
      <p:ext uri="{BB962C8B-B14F-4D97-AF65-F5344CB8AC3E}">
        <p14:creationId xmlns:p14="http://schemas.microsoft.com/office/powerpoint/2010/main" val="3173060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10516</TotalTime>
  <Words>1451</Words>
  <Application>Microsoft Office PowerPoint</Application>
  <PresentationFormat>On-screen Show (4:3)</PresentationFormat>
  <Paragraphs>269</Paragraphs>
  <Slides>29</Slides>
  <Notes>28</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Introducing Inference with Bootstrap and Randomization Procedures</vt:lpstr>
      <vt:lpstr>Statistics:  Unlocking The Power of Data</vt:lpstr>
      <vt:lpstr>Simulation Techniques</vt:lpstr>
      <vt:lpstr>Traditional Methods</vt:lpstr>
      <vt:lpstr>Traditional Methods</vt:lpstr>
      <vt:lpstr>Simulation Approach</vt:lpstr>
      <vt:lpstr>Simulation Approach: Example</vt:lpstr>
      <vt:lpstr>Simulation Approach: Example</vt:lpstr>
      <vt:lpstr>Simulation Approach: Example</vt:lpstr>
      <vt:lpstr>Simulation Approach: Example</vt:lpstr>
      <vt:lpstr>Simulation Approach: Example</vt:lpstr>
      <vt:lpstr>Randomization Approach</vt:lpstr>
      <vt:lpstr>Simulation and Traditional</vt:lpstr>
      <vt:lpstr>Reworked Stat 101</vt:lpstr>
      <vt:lpstr>Inference Introduced</vt:lpstr>
      <vt:lpstr>Not a new idea!</vt:lpstr>
      <vt:lpstr>Why don’t we teach this way?</vt:lpstr>
      <vt:lpstr>Why don’t we teach this way?</vt:lpstr>
      <vt:lpstr>Technological Advances</vt:lpstr>
      <vt:lpstr>Technological Advances</vt:lpstr>
      <vt:lpstr>Discussion of Sampling Distribution</vt:lpstr>
      <vt:lpstr>Bootstrap Distribution</vt:lpstr>
      <vt:lpstr>Using the Bootstrap Distribution</vt:lpstr>
      <vt:lpstr>Using the Bootstrap Distribution</vt:lpstr>
      <vt:lpstr>George Cobb Paper</vt:lpstr>
      <vt:lpstr>How extreme are these changes?</vt:lpstr>
      <vt:lpstr>Technology Applets</vt:lpstr>
      <vt:lpstr>StatKey!</vt:lpstr>
      <vt:lpstr>USCOTS 2011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Statistics Chapter 7</dc:title>
  <dc:creator>Dennis</dc:creator>
  <cp:lastModifiedBy>Dennis</cp:lastModifiedBy>
  <cp:revision>123</cp:revision>
  <dcterms:created xsi:type="dcterms:W3CDTF">2012-10-19T20:54:01Z</dcterms:created>
  <dcterms:modified xsi:type="dcterms:W3CDTF">2012-10-30T16:33:34Z</dcterms:modified>
</cp:coreProperties>
</file>