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2" r:id="rId3"/>
    <p:sldId id="296" r:id="rId4"/>
    <p:sldId id="283" r:id="rId5"/>
    <p:sldId id="300" r:id="rId6"/>
    <p:sldId id="266" r:id="rId7"/>
    <p:sldId id="284" r:id="rId8"/>
    <p:sldId id="301" r:id="rId9"/>
    <p:sldId id="285" r:id="rId10"/>
    <p:sldId id="271" r:id="rId11"/>
    <p:sldId id="270" r:id="rId12"/>
    <p:sldId id="272" r:id="rId13"/>
    <p:sldId id="286" r:id="rId14"/>
    <p:sldId id="287" r:id="rId15"/>
    <p:sldId id="273" r:id="rId16"/>
    <p:sldId id="274" r:id="rId17"/>
    <p:sldId id="275" r:id="rId18"/>
    <p:sldId id="289" r:id="rId19"/>
    <p:sldId id="280" r:id="rId20"/>
    <p:sldId id="290" r:id="rId21"/>
    <p:sldId id="276" r:id="rId22"/>
    <p:sldId id="277" r:id="rId23"/>
    <p:sldId id="278" r:id="rId24"/>
    <p:sldId id="279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294" r:id="rId34"/>
    <p:sldId id="291" r:id="rId35"/>
    <p:sldId id="295" r:id="rId36"/>
    <p:sldId id="298" r:id="rId37"/>
    <p:sldId id="309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49"/>
            <a:ext cx="7772400" cy="2914651"/>
          </a:xfrm>
        </p:spPr>
        <p:txBody>
          <a:bodyPr>
            <a:noAutofit/>
          </a:bodyPr>
          <a:lstStyle/>
          <a:p>
            <a:r>
              <a:rPr lang="en-US" sz="4800" b="1" dirty="0"/>
              <a:t>Starting Inference with Bootstraps and Randomizations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382000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H. Lock, Burry Professor of Statistics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 Chat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Macalester College, March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4770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Atlanta Commutes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5" y="2699455"/>
            <a:ext cx="776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The American Housing Survey (AHS) collected data from Atlanta in 2004.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753" y="1295400"/>
            <a:ext cx="79656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What’s the mean commute time for workers in metropolitan Atlanta? </a:t>
            </a:r>
            <a:endParaRPr lang="en-US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42" y="3348377"/>
            <a:ext cx="398237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5" y="3690243"/>
            <a:ext cx="3997692" cy="27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402211"/>
            <a:ext cx="8436989" cy="1143000"/>
          </a:xfrm>
        </p:spPr>
        <p:txBody>
          <a:bodyPr/>
          <a:lstStyle/>
          <a:p>
            <a:r>
              <a:rPr lang="en-US" dirty="0" smtClean="0"/>
              <a:t>Sample of n=500 Atlanta Commutes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7239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Where might the “true” </a:t>
            </a:r>
            <a:r>
              <a:rPr lang="el-GR" sz="4400" dirty="0" smtClean="0">
                <a:solidFill>
                  <a:schemeClr val="tx1"/>
                </a:solidFill>
              </a:rPr>
              <a:t>μ</a:t>
            </a:r>
            <a:r>
              <a:rPr lang="en-US" sz="4400" dirty="0" smtClean="0">
                <a:solidFill>
                  <a:schemeClr val="tx1"/>
                </a:solidFill>
              </a:rPr>
              <a:t> be?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32"/>
            <a:ext cx="8553450" cy="35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n </a:t>
                </a:r>
                <a:r>
                  <a:rPr lang="en-US" sz="3600" dirty="0" smtClean="0"/>
                  <a:t>= 500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600" dirty="0" smtClean="0"/>
                  <a:t>29.11 minutes</a:t>
                </a:r>
              </a:p>
              <a:p>
                <a:r>
                  <a:rPr lang="en-US" sz="3600" dirty="0" smtClean="0"/>
                  <a:t>s  = 20.72 minutes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814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“Bootstrap”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600200"/>
            <a:ext cx="8077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Key idea: </a:t>
            </a:r>
            <a:r>
              <a:rPr lang="en-US" sz="3600" dirty="0" smtClean="0"/>
              <a:t>Sample </a:t>
            </a:r>
            <a:r>
              <a:rPr lang="en-US" sz="3600" i="1" dirty="0" smtClean="0"/>
              <a:t>with replacement </a:t>
            </a:r>
            <a:r>
              <a:rPr lang="en-US" sz="3600" dirty="0" smtClean="0"/>
              <a:t>from the original sample using the same </a:t>
            </a:r>
            <a:r>
              <a:rPr lang="en-US" sz="3600" i="1" dirty="0" smtClean="0"/>
              <a:t>n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2427" y="3124200"/>
            <a:ext cx="822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Assumes the “population” is many, many copies of the original sample. 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8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Atlanta Commutes – Original Sample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Atlanta Commutes: Simulated Population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24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69342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00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9583" y="20543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491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159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827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49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92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593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1551" y="30449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39742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49648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2431" y="2895600"/>
            <a:ext cx="496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Sample from this “population”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334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6002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670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733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76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9436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105783" y="59455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6945E-18 C -0.00451 -0.00556 -0.00938 -0.01088 -0.01476 -0.01459 C -0.025 -0.03426 -0.02396 -0.03079 -0.03663 -0.04561 C -0.04132 -0.05116 -0.04601 -0.05695 -0.05 -0.06343 C -0.05174 -0.06621 -0.05313 -0.06922 -0.05503 -0.07153 C -0.0599 -0.07732 -0.0658 -0.08102 -0.07083 -0.08635 C -0.075 -0.09051 -0.08003 -0.09352 -0.08299 -0.09931 C -0.08385 -0.10093 -0.0842 -0.10301 -0.08542 -0.10417 C -0.08941 -0.10834 -0.09444 -0.11042 -0.09878 -0.11389 C -0.10816 -0.12987 -0.12222 -0.14028 -0.13299 -0.15463 C -0.14132 -0.16574 -0.14896 -0.17755 -0.15747 -0.18866 C -0.15972 -0.19167 -0.16701 -0.1963 -0.16979 -0.2 C -0.17326 -0.2051 -0.17465 -0.21343 -0.17934 -0.21644 C -0.19028 -0.22385 -0.19896 -0.23473 -0.20868 -0.24399 C -0.21285 -0.24792 -0.21615 -0.25394 -0.22083 -0.25695 C -0.23576 -0.2669 -0.25017 -0.27778 -0.26597 -0.28473 C -0.27135 -0.2919 -0.27778 -0.2919 -0.28542 -0.29445 C -0.29045 -0.29607 -0.29531 -0.3 -0.3 -0.30255 C -0.30799 -0.30695 -0.3184 -0.31158 -0.32691 -0.31389 C -0.3309 -0.31737 -0.33472 -0.31783 -0.33906 -0.32037 C -0.34583 -0.32431 -0.35226 -0.33125 -0.35747 -0.3382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93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Bootstrap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65055"/>
            <a:ext cx="868680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Compute a statistic of interest (original sample).</a:t>
            </a:r>
          </a:p>
          <a:p>
            <a:r>
              <a:rPr lang="en-US" sz="3200" dirty="0" smtClean="0"/>
              <a:t>2. Create a new sample with replacement (same </a:t>
            </a:r>
            <a:r>
              <a:rPr lang="en-US" sz="3200" i="1" dirty="0" smtClean="0"/>
              <a:t>n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3. Compute the same statistic for the new sample.</a:t>
            </a:r>
          </a:p>
          <a:p>
            <a:r>
              <a:rPr lang="en-US" sz="3200" dirty="0" smtClean="0"/>
              <a:t>4. Repeat 2 &amp; 3 many times, storing the results. </a:t>
            </a:r>
          </a:p>
          <a:p>
            <a:r>
              <a:rPr lang="en-US" sz="3200" dirty="0" smtClean="0"/>
              <a:t>5. Analyze the distribution of collected statistics.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32" y="4999740"/>
            <a:ext cx="62484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Try a demo with Fathom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96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Distribution of 1000 Atlanta Commute 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5816025"/>
                <a:ext cx="3314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Mean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’s=29.09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16025"/>
                <a:ext cx="33147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596" t="-12500" r="-29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2986" y="5791200"/>
                <a:ext cx="3619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Std. </a:t>
                </a:r>
                <a:r>
                  <a:rPr lang="en-US" sz="3200" dirty="0" err="1" smtClean="0"/>
                  <a:t>dev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’s=0.93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86" y="5791200"/>
                <a:ext cx="36195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28312" cy="41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Bootstrap Distribution to Get a Confidence Interval – Version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12893"/>
            <a:ext cx="79248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standard deviation of the bootstrap statistics estimates the </a:t>
            </a:r>
            <a:r>
              <a:rPr lang="en-US" sz="2800" b="1" dirty="0" smtClean="0"/>
              <a:t>standard error </a:t>
            </a:r>
            <a:r>
              <a:rPr lang="en-US" sz="2800" dirty="0" smtClean="0"/>
              <a:t>of the sample statistic.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Quick interval estimate :</a:t>
            </a:r>
          </a:p>
          <a:p>
            <a:endParaRPr lang="en-US" sz="3600" dirty="0" smtClean="0"/>
          </a:p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4800" b="0" i="1" smtClean="0">
                          <a:latin typeface="Cambria Math"/>
                        </a:rPr>
                        <m:t> ±2∙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114800" y="2667000"/>
            <a:ext cx="35814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487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mean Atlanta commute time: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29.11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2∙0.93=29.11±1.86=(27.25, 30.97)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HW assignment </a:t>
            </a:r>
            <a:r>
              <a:rPr lang="en-US" sz="3200" dirty="0" smtClean="0"/>
              <a:t>(after one class on Sept. 29): </a:t>
            </a:r>
          </a:p>
          <a:p>
            <a:endParaRPr lang="en-US" sz="3200" dirty="0" smtClean="0"/>
          </a:p>
          <a:p>
            <a:r>
              <a:rPr lang="en-US" sz="3200" dirty="0" smtClean="0"/>
              <a:t>Use data from a sample of NHL players to find a confidence interval for the </a:t>
            </a:r>
            <a:r>
              <a:rPr lang="en-US" sz="3200" b="1" i="1" dirty="0" smtClean="0"/>
              <a:t>standard deviation </a:t>
            </a:r>
            <a:r>
              <a:rPr lang="en-US" sz="3200" dirty="0" smtClean="0"/>
              <a:t>of number of penalty minutes.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2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3" y="2741179"/>
            <a:ext cx="8578593" cy="38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8059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Example: Find  a confidence interval for the </a:t>
            </a:r>
            <a:r>
              <a:rPr lang="en-US" sz="3200" i="1" dirty="0" smtClean="0"/>
              <a:t>standard deviation</a:t>
            </a:r>
            <a:r>
              <a:rPr lang="en-US" sz="3200" dirty="0" smtClean="0"/>
              <a:t>, </a:t>
            </a:r>
            <a:r>
              <a:rPr lang="el-GR" sz="3200" dirty="0" smtClean="0"/>
              <a:t>σ</a:t>
            </a:r>
            <a:r>
              <a:rPr lang="en-US" sz="3200" dirty="0" smtClean="0"/>
              <a:t>, of hockey penalty minutes.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5168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Original sample:  s=49.1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1997849"/>
                <a:ext cx="3505200" cy="120032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49.1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2∙11.3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(26.5, 71.7)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97849"/>
                <a:ext cx="3505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703" y="3197142"/>
            <a:ext cx="3581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 of sample std. </a:t>
            </a:r>
            <a:r>
              <a:rPr lang="en-US" sz="2800" dirty="0" err="1" smtClean="0"/>
              <a:t>dev’s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415375"/>
            <a:ext cx="16002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SE=11.3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8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</a:t>
            </a:r>
            <a:r>
              <a:rPr lang="en-US" baseline="30000" dirty="0" smtClean="0"/>
              <a:t>5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198"/>
            <a:ext cx="8959958" cy="45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447800" y="5410200"/>
            <a:ext cx="1676400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86000" y="1295398"/>
            <a:ext cx="1676400" cy="609600"/>
          </a:xfrm>
          <a:prstGeom prst="wedgeRoundRectCallout">
            <a:avLst>
              <a:gd name="adj1" fmla="val 42171"/>
              <a:gd name="adj2" fmla="val 1310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346928" y="4800600"/>
            <a:ext cx="1825269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UNC- Chapel Hill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467600" y="1752598"/>
            <a:ext cx="1524000" cy="609600"/>
          </a:xfrm>
          <a:prstGeom prst="wedgeRoundRectCallout">
            <a:avLst>
              <a:gd name="adj1" fmla="val 7860"/>
              <a:gd name="adj2" fmla="val 203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HW assignment </a:t>
            </a:r>
            <a:r>
              <a:rPr lang="en-US" sz="3200" dirty="0" smtClean="0"/>
              <a:t>(after one class on Sept. 29): </a:t>
            </a:r>
          </a:p>
          <a:p>
            <a:r>
              <a:rPr lang="en-US" sz="3200" dirty="0" smtClean="0"/>
              <a:t>Use data from a sample of NHL players to find a confidence interval for the </a:t>
            </a:r>
            <a:r>
              <a:rPr lang="en-US" sz="3200" b="1" i="1" dirty="0" smtClean="0"/>
              <a:t>standard deviation </a:t>
            </a:r>
            <a:r>
              <a:rPr lang="en-US" sz="3200" dirty="0" smtClean="0"/>
              <a:t>of number of penalty minutes.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9946" y="3656727"/>
            <a:ext cx="86440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</a:t>
            </a:r>
          </a:p>
          <a:p>
            <a:r>
              <a:rPr lang="en-US" sz="3200" dirty="0" smtClean="0"/>
              <a:t>  9/26 did everything fine</a:t>
            </a:r>
          </a:p>
          <a:p>
            <a:pPr marL="1031875" indent="-1031875"/>
            <a:r>
              <a:rPr lang="en-US" sz="3200" dirty="0" smtClean="0"/>
              <a:t>  6/26 got a reasonable bootstrap distribution, but messed up the interval, e.g. </a:t>
            </a:r>
            <a:r>
              <a:rPr lang="en-US" sz="3200" dirty="0" err="1" smtClean="0"/>
              <a:t>StdError</a:t>
            </a:r>
            <a:r>
              <a:rPr lang="en-US" sz="3200" dirty="0" smtClean="0"/>
              <a:t>( )</a:t>
            </a:r>
          </a:p>
          <a:p>
            <a:pPr marL="692150" indent="-692150"/>
            <a:r>
              <a:rPr lang="en-US" sz="3200" dirty="0"/>
              <a:t> </a:t>
            </a:r>
            <a:r>
              <a:rPr lang="en-US" sz="3200" dirty="0" smtClean="0"/>
              <a:t> 5/26 had errors in the bootstraps, e.g. n=1000</a:t>
            </a:r>
          </a:p>
          <a:p>
            <a:pPr marL="692150" indent="-692150"/>
            <a:r>
              <a:rPr lang="en-US" sz="3200" dirty="0"/>
              <a:t> </a:t>
            </a:r>
            <a:r>
              <a:rPr lang="en-US" sz="3200" dirty="0" smtClean="0"/>
              <a:t> 6/26 had trouble getting started, e.g. defining s(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70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5124"/>
            <a:ext cx="8828312" cy="41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8" y="350293"/>
            <a:ext cx="834674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Bootstrap Distribution to Get a Confidence Interval – Version </a:t>
            </a:r>
            <a:r>
              <a:rPr lang="en-US" dirty="0" smtClean="0"/>
              <a:t>#2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3626955"/>
            <a:ext cx="0" cy="140224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57149" y="3119735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27.25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477000" y="3663193"/>
            <a:ext cx="0" cy="1405717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44715" y="3272135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30.97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3230344"/>
            <a:ext cx="2384238" cy="13416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Keep 95% in middle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93" y="3617893"/>
            <a:ext cx="18629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2.5%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3541693"/>
            <a:ext cx="1889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2.5%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3171" y="5830669"/>
                <a:ext cx="7239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29.11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2∙0.93=(27.25, 30.97)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1" y="5830669"/>
                <a:ext cx="723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9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6" y="1377017"/>
            <a:ext cx="8452893" cy="37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6" y="1371600"/>
            <a:ext cx="8489764" cy="378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Bootstrap Distribution to Get a Confidence Interval – Version #2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62200" y="2971800"/>
            <a:ext cx="0" cy="160020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05000" y="2586335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27.24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477000" y="3124200"/>
            <a:ext cx="0" cy="1432551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19800" y="2667000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31.03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3154144"/>
            <a:ext cx="2384238" cy="13416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</a:rPr>
              <a:t>Keep 95% in middle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258" y="2963296"/>
            <a:ext cx="18629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2.5%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2910849"/>
            <a:ext cx="196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2.5%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35" y="5212140"/>
            <a:ext cx="8489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95% CI, find the 2.5%-tile and 97.5%-tile in the bootstrap distribution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63570" y="1815152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95% CI=(27.24,31.03)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2" y="1057594"/>
            <a:ext cx="8925635" cy="370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6" y="1059574"/>
            <a:ext cx="8915804" cy="37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699552" y="2910848"/>
            <a:ext cx="0" cy="128288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90% CI for Mean Atlanta Commute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9050" y="24491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27.60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096000" y="2910849"/>
            <a:ext cx="0" cy="128288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38800" y="248624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30.61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24200" y="2717074"/>
            <a:ext cx="2384238" cy="13416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</a:rPr>
              <a:t>Keep 90% in middle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743200"/>
            <a:ext cx="18629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2743200"/>
            <a:ext cx="1856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36" y="5044195"/>
            <a:ext cx="841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90% CI, find the </a:t>
            </a:r>
            <a:r>
              <a:rPr lang="en-US" sz="3200" dirty="0" smtClean="0"/>
              <a:t>5</a:t>
            </a:r>
            <a:r>
              <a:rPr lang="en-US" sz="3200" dirty="0" smtClean="0"/>
              <a:t>%-tile and 95%-tile in the bootstrap distribution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3570" y="1610432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90% CI=(27.60,30.61)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 animBg="1"/>
      <p:bldP spid="13" grpId="0" animBg="1"/>
      <p:bldP spid="20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" y="1143000"/>
            <a:ext cx="9118026" cy="366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" y="1143000"/>
            <a:ext cx="9118026" cy="366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99% CI for Mean Atlanta Commute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4491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26.73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48624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31.65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24200" y="2717074"/>
            <a:ext cx="2384238" cy="13416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</a:rPr>
              <a:t>Keep 99% in middle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2963296"/>
            <a:ext cx="18629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0.5%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7903" y="2910849"/>
            <a:ext cx="1856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Chop 0.5% in each 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35" y="5044195"/>
            <a:ext cx="857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99% CI, find the 0.5%-tile and 99.5%-tile in the bootstrap distribution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3570" y="1610432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99% CI=(26.73,31.65)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00200" y="2910848"/>
            <a:ext cx="0" cy="128288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239000" y="2910846"/>
            <a:ext cx="0" cy="128288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240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 animBg="1"/>
      <p:bldP spid="13" grpId="0" animBg="1"/>
      <p:bldP spid="2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About Hypothesis Tests?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239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“Randomization”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752600"/>
            <a:ext cx="807720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Key idea: </a:t>
            </a:r>
            <a:r>
              <a:rPr lang="en-US" sz="3600" dirty="0" smtClean="0"/>
              <a:t>Generate samples that are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based on the original sample </a:t>
            </a:r>
          </a:p>
          <a:p>
            <a:r>
              <a:rPr lang="en-US" sz="3600" dirty="0" smtClean="0"/>
              <a:t>               AND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consistent with some null hypothesis.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Body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61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Add 0.34 to each temperature in the sample (to get the mean up to 98.6).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Find the mean for each sample (H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is true). </a:t>
                </a:r>
              </a:p>
              <a:p>
                <a:pPr marL="514350" indent="-514350">
                  <a:spcAft>
                    <a:spcPts val="1200"/>
                  </a:spcAft>
                  <a:buFontTx/>
                  <a:buAutoNum type="arabicPeriod"/>
                </a:pPr>
                <a:r>
                  <a:rPr lang="en-US" sz="32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98.26.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blipFill rotWithShape="1">
                <a:blip r:embed="rId2"/>
                <a:stretch>
                  <a:fillRect l="-1947" t="-2604" r="-137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Fathom 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4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Distribution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6" y="1295400"/>
            <a:ext cx="8153400" cy="40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3102917"/>
                <a:ext cx="1371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98.26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02917"/>
                <a:ext cx="137108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58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607574" y="3564582"/>
            <a:ext cx="0" cy="109155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2000" y="537210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Looks pretty unusual…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6019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p-value ≈ 1/1000 x 2 = 0.002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8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Stat at St. Lawrence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Four statistics faculty (3 FTE)</a:t>
            </a:r>
          </a:p>
          <a:p>
            <a:r>
              <a:rPr lang="en-US" sz="3600" dirty="0" smtClean="0"/>
              <a:t>5/6 sections per semester</a:t>
            </a:r>
          </a:p>
          <a:p>
            <a:r>
              <a:rPr lang="en-US" sz="3600" dirty="0" smtClean="0"/>
              <a:t>26-29 students per section</a:t>
            </a:r>
          </a:p>
          <a:p>
            <a:r>
              <a:rPr lang="en-US" sz="3600" dirty="0" smtClean="0"/>
              <a:t>Only 100-level (intro) stat course on campus</a:t>
            </a:r>
          </a:p>
          <a:p>
            <a:r>
              <a:rPr lang="en-US" sz="3600" dirty="0" smtClean="0"/>
              <a:t>Students from a wide variety of majors</a:t>
            </a:r>
          </a:p>
          <a:p>
            <a:r>
              <a:rPr lang="en-US" sz="3600" dirty="0" smtClean="0"/>
              <a:t>Meet full time in a computer classroom</a:t>
            </a:r>
          </a:p>
          <a:p>
            <a:r>
              <a:rPr lang="en-US" sz="3600" dirty="0" smtClean="0"/>
              <a:t>Software: Minitab and Fathom </a:t>
            </a:r>
          </a:p>
        </p:txBody>
      </p:sp>
    </p:spTree>
    <p:extLst>
      <p:ext uri="{BB962C8B-B14F-4D97-AF65-F5344CB8AC3E}">
        <p14:creationId xmlns:p14="http://schemas.microsoft.com/office/powerpoint/2010/main" val="38633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Randomization Method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52190"/>
              </p:ext>
            </p:extLst>
          </p:nvPr>
        </p:nvGraphicFramePr>
        <p:xfrm>
          <a:off x="223685" y="1594229"/>
          <a:ext cx="84582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9"/>
                <a:gridCol w="533391"/>
                <a:gridCol w="533400"/>
                <a:gridCol w="533400"/>
                <a:gridCol w="533400"/>
                <a:gridCol w="609600"/>
                <a:gridCol w="533400"/>
                <a:gridCol w="533400"/>
                <a:gridCol w="533400"/>
                <a:gridCol w="609600"/>
                <a:gridCol w="533400"/>
                <a:gridCol w="14478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mean=248.3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B=No 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mean=244.7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884" y="12087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Finger tap rates (Handbook of Small Datasets)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#1: Randomly scramble the A and B labels and assign to the 20 tap rates.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36254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  vs. H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: </a:t>
            </a:r>
            <a:r>
              <a:rPr lang="el-GR" sz="2800" dirty="0">
                <a:cs typeface="Calibri"/>
              </a:rPr>
              <a:t>μ</a:t>
            </a:r>
            <a:r>
              <a:rPr lang="en-US" sz="2800" baseline="-25000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&gt;</a:t>
            </a:r>
            <a:r>
              <a:rPr lang="el-GR" sz="2800" dirty="0" smtClean="0">
                <a:cs typeface="Calibri"/>
              </a:rPr>
              <a:t>μ</a:t>
            </a:r>
            <a:r>
              <a:rPr lang="en-US" sz="2800" baseline="-25000" dirty="0"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9884" y="4267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#2: Add 1.8 to each B rate and subtract 1.8 from each A rate (to make both means equal to 246.5).  Sample 10 values (with replacement) within each group. </a:t>
            </a:r>
          </a:p>
        </p:txBody>
      </p:sp>
    </p:spTree>
    <p:extLst>
      <p:ext uri="{BB962C8B-B14F-4D97-AF65-F5344CB8AC3E}">
        <p14:creationId xmlns:p14="http://schemas.microsoft.com/office/powerpoint/2010/main" val="33754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CI’s and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body temp means when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dirty="0" smtClean="0">
                <a:latin typeface="Calibri"/>
                <a:cs typeface="Calibri"/>
              </a:rPr>
              <a:t>=98.6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31649"/>
            <a:ext cx="6096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606281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9016" y="4259733"/>
            <a:ext cx="3075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body temp means from the original sample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Fathom 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17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Fathom Demo: Test &amp; CI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2773"/>
            <a:ext cx="9143998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907" y="1143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 #2:</a:t>
            </a:r>
            <a:r>
              <a:rPr lang="en-US" sz="3200" dirty="0" smtClean="0"/>
              <a:t> (Oct. 26) Students were asked to </a:t>
            </a:r>
            <a:r>
              <a:rPr lang="en-US" sz="3200" dirty="0" smtClean="0"/>
              <a:t>find and interpret  </a:t>
            </a:r>
            <a:r>
              <a:rPr lang="en-US" sz="3200" dirty="0" smtClean="0"/>
              <a:t>a 95% confidence interval for the </a:t>
            </a:r>
            <a:r>
              <a:rPr lang="en-US" sz="3200" b="1" i="1" dirty="0" smtClean="0"/>
              <a:t>correlation </a:t>
            </a:r>
            <a:r>
              <a:rPr lang="en-US" sz="3200" dirty="0" smtClean="0"/>
              <a:t>between water pH and mercury levels in fish for a sample of Florida lakes – using both SE and percentiles from a bootstrap distribution.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9946" y="415105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17/26 did everything fine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4/26 had errors finding/using SE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2/26 had minor arithmetic errors</a:t>
            </a:r>
          </a:p>
          <a:p>
            <a:pPr marL="692150" indent="-692150"/>
            <a:r>
              <a:rPr lang="en-US" sz="3200" dirty="0"/>
              <a:t> </a:t>
            </a:r>
            <a:r>
              <a:rPr lang="en-US" sz="3200" dirty="0" smtClean="0"/>
              <a:t>     3/26 had errors in the bootstrap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312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Transitioning to Traditional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students have seen lots of </a:t>
            </a:r>
            <a:r>
              <a:rPr lang="en-US" sz="3200" dirty="0" smtClean="0"/>
              <a:t>bootstrap and </a:t>
            </a:r>
            <a:r>
              <a:rPr lang="en-US" sz="3200" dirty="0" smtClean="0"/>
              <a:t>randomization </a:t>
            </a:r>
            <a:r>
              <a:rPr lang="en-US" sz="3200" dirty="0" smtClean="0"/>
              <a:t>distributions…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8382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/>
              <a:t>Introduce the normal distribution (and later t)</a:t>
            </a:r>
          </a:p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Introduce “shortcuts” for estimating SE for proportions, means, differences, slope… </a:t>
            </a:r>
          </a:p>
        </p:txBody>
      </p:sp>
    </p:spTree>
    <p:extLst>
      <p:ext uri="{BB962C8B-B14F-4D97-AF65-F5344CB8AC3E}">
        <p14:creationId xmlns:p14="http://schemas.microsoft.com/office/powerpoint/2010/main" val="14654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907" y="1295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Final exa</a:t>
            </a:r>
            <a:r>
              <a:rPr lang="en-US" sz="3200" b="1" dirty="0"/>
              <a:t>m</a:t>
            </a:r>
            <a:r>
              <a:rPr lang="en-US" sz="3200" b="1" dirty="0" smtClean="0"/>
              <a:t>: </a:t>
            </a:r>
            <a:r>
              <a:rPr lang="en-US" sz="3200" dirty="0" smtClean="0"/>
              <a:t>(Dec. 15) Find a 98% confidence interval using a bootstrap distribution for the </a:t>
            </a:r>
            <a:r>
              <a:rPr lang="en-US" sz="3200" b="1" i="1" dirty="0" smtClean="0"/>
              <a:t>mean </a:t>
            </a:r>
            <a:r>
              <a:rPr lang="en-US" sz="3200" dirty="0" smtClean="0"/>
              <a:t>amount of study time during final exams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9807" y="4443412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26/26 had a reasonable bootstrap distribution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24/26 had an appropriate interval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23/26 had a correct interpretation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610599" cy="154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07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Technology?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3999"/>
            <a:ext cx="807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Possible options?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Fathom/</a:t>
            </a:r>
            <a:r>
              <a:rPr lang="en-US" sz="3600" dirty="0" err="1" smtClean="0"/>
              <a:t>Tinkerplots</a:t>
            </a: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Minitab (macro)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JMP (script)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Web apps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Others?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674203"/>
            <a:ext cx="5867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xbar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=function(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x,i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 mean(x[i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b=boot(Time,xbar,1000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572000"/>
            <a:ext cx="4876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Try a Hands-on Breakout Session at USCOTS!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762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Applet </a:t>
            </a:r>
            <a:r>
              <a:rPr lang="en-US" sz="3600" dirty="0" smtClean="0"/>
              <a:t>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5" y="189542"/>
            <a:ext cx="8181565" cy="643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Materials?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5874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rlock@stlawu.edu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316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We’re working on them…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76386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Interested in class testing?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0" y="1585452"/>
            <a:ext cx="4150942" cy="31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Stat 101 - Traditional Topics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Descriptive Statistics – one and two samples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Normal distributions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Data production (samples/experiments)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3014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Sampling distributions (mean/proportion)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634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Confidence intervals (means/proportions)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Hypothesis tests (means/proportions)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ANOVA for several means, Inference for regression,  Chi-square tests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4063425"/>
            <a:ext cx="8229600" cy="1346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QUIZ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81534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Choose an order to teach standard inference topics: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_____ </a:t>
            </a:r>
            <a:r>
              <a:rPr lang="en-US" sz="3200" dirty="0"/>
              <a:t>Test for difference in two means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CI for single mean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CI for difference in two proportions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CI for single proportion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Test for single mean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Test for single proportion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Test for difference in two proportions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_____ CI for difference in two </a:t>
            </a:r>
            <a:r>
              <a:rPr lang="en-US" sz="3200" dirty="0" smtClean="0"/>
              <a:t>means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9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When do current texts first discuss confidence intervals and hypothesis tests?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45092"/>
              </p:ext>
            </p:extLst>
          </p:nvPr>
        </p:nvGraphicFramePr>
        <p:xfrm>
          <a:off x="457200" y="2514600"/>
          <a:ext cx="8077201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81400"/>
                <a:gridCol w="2362200"/>
                <a:gridCol w="21336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Confidence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Interval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Significance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359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373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Agresti/Franklin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329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400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DeVeaux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Velleman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/Bock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486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511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Devore/Peck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319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pg.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365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62"/>
            <a:ext cx="7772400" cy="1470025"/>
          </a:xfrm>
        </p:spPr>
        <p:txBody>
          <a:bodyPr/>
          <a:lstStyle/>
          <a:p>
            <a:r>
              <a:rPr lang="en-US" b="1" dirty="0" smtClean="0"/>
              <a:t>Stat 101 - Revised Topics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Descriptive Statistics – one and two samples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Normal distributions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Data production (samples/experiments)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Sampling distributions (mean/proportion)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Confidence intervals (means/proportions)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Hypothesis tests (means/proportions)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ANOVA for several means, Inference for regression,  Chi-square tests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5908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Data production (samples/experiments)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Bootstrap confidence intervals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Randomization-based hypothesis tests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Normal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Bootstrap confidence intervals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Randomization-based hypothesis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0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Toyota Prius – Hybrid Technology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81425"/>
            <a:ext cx="4762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Prerequisites for Bootstrap CI’s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772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Students should know about: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Parameters / sample statistics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Random sampling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Dotplot (or histogram)</a:t>
            </a:r>
          </a:p>
          <a:p>
            <a:pPr marL="571500" indent="-5715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Standard deviation and/or percentiles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93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1487</Words>
  <Application>Microsoft Office PowerPoint</Application>
  <PresentationFormat>On-screen Show (4:3)</PresentationFormat>
  <Paragraphs>249</Paragraphs>
  <Slides>38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Starting Inference with Bootstraps and Randomizations</vt:lpstr>
      <vt:lpstr>The Lock5 Team</vt:lpstr>
      <vt:lpstr>Intro Stat at St. Lawrence</vt:lpstr>
      <vt:lpstr>Stat 101 - Traditional Topics </vt:lpstr>
      <vt:lpstr>QUIZ </vt:lpstr>
      <vt:lpstr>PowerPoint Presentation</vt:lpstr>
      <vt:lpstr>Stat 101 - Revised Topics </vt:lpstr>
      <vt:lpstr>Toyota Prius – Hybrid Technology</vt:lpstr>
      <vt:lpstr>Prerequisites for Bootstrap CI’s</vt:lpstr>
      <vt:lpstr>Example: Atlanta Commutes</vt:lpstr>
      <vt:lpstr>Sample of n=500 Atlanta Commutes</vt:lpstr>
      <vt:lpstr>“Bootstrap” Samples</vt:lpstr>
      <vt:lpstr>Atlanta Commutes – Original Sample</vt:lpstr>
      <vt:lpstr>Atlanta Commutes: Simulated Population</vt:lpstr>
      <vt:lpstr>Creating a Bootstrap Distribution</vt:lpstr>
      <vt:lpstr>Bootstrap Distribution of 1000 Atlanta Commute Means</vt:lpstr>
      <vt:lpstr>Using the Bootstrap Distribution to Get a Confidence Interval – Version #1</vt:lpstr>
      <vt:lpstr>Quick Assessment</vt:lpstr>
      <vt:lpstr>PowerPoint Presentation</vt:lpstr>
      <vt:lpstr>Quick Assessment</vt:lpstr>
      <vt:lpstr>Using the Bootstrap Distribution to Get a Confidence Interval – Version #2</vt:lpstr>
      <vt:lpstr>Using the Bootstrap Distribution to Get a Confidence Interval – Version #2</vt:lpstr>
      <vt:lpstr>90% CI for Mean Atlanta Commute</vt:lpstr>
      <vt:lpstr>99% CI for Mean Atlanta Commute</vt:lpstr>
      <vt:lpstr>What About Hypothesis Tests? </vt:lpstr>
      <vt:lpstr>“Randomization” Samples</vt:lpstr>
      <vt:lpstr>Example: Mean Body Temperature</vt:lpstr>
      <vt:lpstr>Randomization Samples</vt:lpstr>
      <vt:lpstr>Randomization Distribution</vt:lpstr>
      <vt:lpstr>Choosing a Randomization Method</vt:lpstr>
      <vt:lpstr>Connecting CI’s and Tests</vt:lpstr>
      <vt:lpstr>Fathom Demo: Test &amp; CI</vt:lpstr>
      <vt:lpstr>Intermediate Assessment</vt:lpstr>
      <vt:lpstr>Transitioning to Traditional Inference</vt:lpstr>
      <vt:lpstr>Final Assessment</vt:lpstr>
      <vt:lpstr>What About Technology?</vt:lpstr>
      <vt:lpstr>PowerPoint Presentation</vt:lpstr>
      <vt:lpstr>Support Materials?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91</cp:revision>
  <cp:lastPrinted>2010-12-29T18:26:13Z</cp:lastPrinted>
  <dcterms:created xsi:type="dcterms:W3CDTF">2010-10-14T16:11:16Z</dcterms:created>
  <dcterms:modified xsi:type="dcterms:W3CDTF">2011-03-25T18:24:18Z</dcterms:modified>
</cp:coreProperties>
</file>