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0" r:id="rId3"/>
    <p:sldId id="258" r:id="rId4"/>
    <p:sldId id="261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4" r:id="rId16"/>
    <p:sldId id="273" r:id="rId17"/>
    <p:sldId id="275" r:id="rId18"/>
    <p:sldId id="276" r:id="rId19"/>
    <p:sldId id="277" r:id="rId20"/>
    <p:sldId id="272" r:id="rId21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FF"/>
    <a:srgbClr val="000000"/>
    <a:srgbClr val="FFFF66"/>
    <a:srgbClr val="FFFFCC"/>
    <a:srgbClr val="FFFFFF"/>
    <a:srgbClr val="800000"/>
    <a:srgbClr val="CC00CC"/>
    <a:srgbClr val="00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1" autoAdjust="0"/>
    <p:restoredTop sz="94523" autoAdjust="0"/>
  </p:normalViewPr>
  <p:slideViewPr>
    <p:cSldViewPr>
      <p:cViewPr varScale="1">
        <p:scale>
          <a:sx n="72" d="100"/>
          <a:sy n="72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228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772" y="0"/>
            <a:ext cx="2971228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8010"/>
            <a:ext cx="2971228" cy="46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772" y="8848010"/>
            <a:ext cx="2971228" cy="46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6" tIns="46328" rIns="92656" bIns="46328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9865216E-5217-4586-9CCD-D89E46C53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30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228" cy="4658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213" y="0"/>
            <a:ext cx="2971227" cy="4658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DF5DF-92F7-432A-AFFC-FB9B348A0FD7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268" y="4424806"/>
            <a:ext cx="5485464" cy="419107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409"/>
            <a:ext cx="2971228" cy="4658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213" y="8846409"/>
            <a:ext cx="2971227" cy="4658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1391D-4B24-47A1-8641-5FCA102F2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1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1391D-4B24-47A1-8641-5FCA102F202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67DD-3043-43C0-8F7B-926248449BD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67DD-3043-43C0-8F7B-926248449BD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5DCC1-8F75-4812-A623-F25034D50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A105F-02B0-4A1D-8A79-36B37E929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F164-C381-48DD-B7AB-258451016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51DD4-C7EA-4147-AE34-A02B5922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45A29-5B54-4AFA-B9C3-2F6058736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15A11-A2B6-4EF0-A79B-439CD2EE8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A7912-4C0E-4D49-8BEE-A85E65163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1A222-CFDE-40F7-B5EE-6D8AE9C05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6878C-3C9A-4419-A917-E27448900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6ECDE-5F0D-4F6B-A98E-9DB9AAA33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B8813-1E83-4E1C-B971-F758CD61B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6BBA0E4-40F3-4DDC-96E3-37F101D04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3886200"/>
          </a:xfrm>
          <a:effectLst>
            <a:outerShdw dist="45791" dir="2021404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What’s Changed in How My Students Find (and Think About) </a:t>
            </a:r>
            <a:b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P-values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1195388" y="27289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4376057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Robin Lock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St. Lawrence University</a:t>
            </a:r>
          </a:p>
          <a:p>
            <a:pPr algn="ctr"/>
            <a:endParaRPr lang="en-US" sz="3600" dirty="0">
              <a:solidFill>
                <a:schemeClr val="tx1"/>
              </a:solidFill>
            </a:endParaRP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USCOTS 2013 - Opening Session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858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We Need Some Technology!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2362199"/>
            <a:ext cx="4038600" cy="120032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72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StatKey</a:t>
            </a:r>
            <a:endParaRPr lang="en-US" sz="7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4163366"/>
            <a:ext cx="769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www.lock5stat.com/statkey</a:t>
            </a:r>
            <a:endParaRPr lang="en-US" sz="44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55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7" y="228600"/>
            <a:ext cx="9119993" cy="608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54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" y="36576"/>
            <a:ext cx="9025128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47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45720"/>
            <a:ext cx="9035796" cy="6027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10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45720"/>
            <a:ext cx="8993124" cy="6102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605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45720"/>
            <a:ext cx="8993124" cy="6198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 bwMode="auto">
          <a:xfrm>
            <a:off x="6629400" y="1752600"/>
            <a:ext cx="1143000" cy="3810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66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7982" y="6243828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“as extreme as the original sample”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28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609600"/>
            <a:ext cx="563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Background Required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2133600"/>
            <a:ext cx="7086600" cy="30162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Random shuffle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Compute sample means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Dotplot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Find a proportion by counting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68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6798" y="1825931"/>
            <a:ext cx="8292402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What about other parameters or different hypotheses? </a:t>
            </a:r>
          </a:p>
          <a:p>
            <a:pPr marL="571500" indent="-571500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What about checking conditions? </a:t>
            </a:r>
          </a:p>
          <a:p>
            <a:pPr marL="571500" indent="-571500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What about confidence intervals?</a:t>
            </a:r>
          </a:p>
          <a:p>
            <a:pPr marL="571500" indent="-571500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What was that address for </a:t>
            </a:r>
            <a:r>
              <a:rPr lang="en-US" sz="4000" dirty="0" err="1" smtClean="0">
                <a:solidFill>
                  <a:schemeClr val="tx1"/>
                </a:solidFill>
              </a:rPr>
              <a:t>StatKey</a:t>
            </a:r>
            <a:r>
              <a:rPr lang="en-US" sz="4000" dirty="0" smtClean="0">
                <a:solidFill>
                  <a:schemeClr val="tx1"/>
                </a:solidFill>
              </a:rPr>
              <a:t>? 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6858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Questions?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2440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5206"/>
            <a:ext cx="9119993" cy="608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-26246"/>
            <a:ext cx="769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www.lock5stat.com/statkey</a:t>
            </a:r>
            <a:endParaRPr lang="en-US" sz="44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036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600"/>
            <a:ext cx="8993124" cy="6198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4676" y="70991"/>
            <a:ext cx="8993124" cy="1077218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p-value</a:t>
            </a:r>
            <a:r>
              <a:rPr lang="en-US" sz="3200" dirty="0" smtClean="0">
                <a:solidFill>
                  <a:schemeClr val="tx1"/>
                </a:solidFill>
              </a:rPr>
              <a:t> = proportion of samples, when H</a:t>
            </a:r>
            <a:r>
              <a:rPr lang="en-US" sz="3200" baseline="-25000" dirty="0" smtClean="0">
                <a:solidFill>
                  <a:schemeClr val="tx1"/>
                </a:solidFill>
              </a:rPr>
              <a:t>0</a:t>
            </a:r>
            <a:r>
              <a:rPr lang="en-US" sz="3200" dirty="0" smtClean="0">
                <a:solidFill>
                  <a:schemeClr val="tx1"/>
                </a:solidFill>
              </a:rPr>
              <a:t> is true, that are as (or more) extreme as the original sample.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54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Historical Comparison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2057400"/>
            <a:ext cx="8229600" cy="193899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Traditional:</a:t>
            </a:r>
            <a:r>
              <a:rPr lang="en-US" sz="4000" dirty="0" smtClean="0">
                <a:solidFill>
                  <a:schemeClr val="tx1"/>
                </a:solidFill>
              </a:rPr>
              <a:t> p-value in the year 10 BC*</a:t>
            </a:r>
          </a:p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vs.</a:t>
            </a:r>
          </a:p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Modern:</a:t>
            </a:r>
            <a:r>
              <a:rPr lang="en-US" sz="4000" dirty="0" smtClean="0">
                <a:solidFill>
                  <a:schemeClr val="tx1"/>
                </a:solidFill>
              </a:rPr>
              <a:t> p-value today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21249" y="5904355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*BC = Before Cobb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www.causeweb.org/uscots/uscots09/speakers/cob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649" y="4950712"/>
            <a:ext cx="1430465" cy="190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44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600"/>
            <a:ext cx="8993124" cy="6198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 bwMode="auto">
          <a:xfrm>
            <a:off x="6629400" y="2286000"/>
            <a:ext cx="1143000" cy="3810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66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676" y="70991"/>
            <a:ext cx="8993124" cy="1077218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p-value</a:t>
            </a:r>
            <a:r>
              <a:rPr lang="en-US" sz="3200" dirty="0" smtClean="0">
                <a:solidFill>
                  <a:schemeClr val="tx1"/>
                </a:solidFill>
              </a:rPr>
              <a:t> = proportion of samples, when H</a:t>
            </a:r>
            <a:r>
              <a:rPr lang="en-US" sz="3200" baseline="-25000" dirty="0" smtClean="0">
                <a:solidFill>
                  <a:schemeClr val="tx1"/>
                </a:solidFill>
              </a:rPr>
              <a:t>0</a:t>
            </a:r>
            <a:r>
              <a:rPr lang="en-US" sz="3200" dirty="0" smtClean="0">
                <a:solidFill>
                  <a:schemeClr val="tx1"/>
                </a:solidFill>
              </a:rPr>
              <a:t> is true, that are as (or more) extreme as the original sample.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743200" y="6248400"/>
            <a:ext cx="1143000" cy="3810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66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85277" y="356549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p-value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5263679" y="4079499"/>
            <a:ext cx="643923" cy="407090"/>
          </a:xfrm>
          <a:prstGeom prst="straightConnector1">
            <a:avLst/>
          </a:prstGeom>
          <a:solidFill>
            <a:schemeClr val="tx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8014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04800"/>
            <a:ext cx="8534400" cy="124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Example: Beer and Mosquitoes</a:t>
            </a:r>
          </a:p>
          <a:p>
            <a:pPr algn="ctr"/>
            <a:r>
              <a:rPr lang="en-US" sz="3200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Does consuming beer attract mosquitoes? </a:t>
            </a:r>
          </a:p>
          <a:p>
            <a:endParaRPr lang="en-US" sz="1600" baseline="30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546165"/>
            <a:ext cx="8229600" cy="2246769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Experiment</a:t>
            </a: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*: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Volunteer were randomly assigned to drink a liter of either beer or water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Mosquitoes were caught in traps as they approached the volunteers.</a:t>
            </a:r>
            <a:endParaRPr lang="en-US" sz="24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19837" y="4105044"/>
            <a:ext cx="1944763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H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: </a:t>
            </a:r>
            <a:r>
              <a:rPr lang="el-GR" sz="3200" dirty="0" smtClean="0">
                <a:solidFill>
                  <a:srgbClr val="000000"/>
                </a:solidFill>
                <a:latin typeface="Calibri"/>
                <a:cs typeface="Calibri"/>
              </a:rPr>
              <a:t>μ</a:t>
            </a:r>
            <a:r>
              <a:rPr lang="en-US" sz="3200" baseline="-25000" dirty="0" smtClean="0">
                <a:solidFill>
                  <a:srgbClr val="000000"/>
                </a:solidFill>
                <a:latin typeface="Calibri"/>
                <a:cs typeface="Calibri"/>
              </a:rPr>
              <a:t>B</a:t>
            </a:r>
            <a:r>
              <a:rPr lang="en-US" sz="3200" dirty="0" smtClean="0">
                <a:solidFill>
                  <a:srgbClr val="000000"/>
                </a:solidFill>
                <a:latin typeface="Calibri"/>
                <a:cs typeface="Calibri"/>
              </a:rPr>
              <a:t>=</a:t>
            </a:r>
            <a:r>
              <a:rPr lang="el-GR" sz="3200" dirty="0" smtClean="0">
                <a:solidFill>
                  <a:srgbClr val="000000"/>
                </a:solidFill>
                <a:latin typeface="Calibri"/>
                <a:cs typeface="Calibri"/>
              </a:rPr>
              <a:t>μ</a:t>
            </a:r>
            <a:r>
              <a:rPr lang="en-US" sz="3200" baseline="-25000" dirty="0" smtClean="0">
                <a:solidFill>
                  <a:srgbClr val="000000"/>
                </a:solidFill>
                <a:latin typeface="Calibri"/>
                <a:cs typeface="Calibri"/>
              </a:rPr>
              <a:t>W</a:t>
            </a:r>
          </a:p>
          <a:p>
            <a:r>
              <a:rPr lang="en-US" sz="3200" dirty="0">
                <a:solidFill>
                  <a:srgbClr val="000000"/>
                </a:solidFill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>
                <a:solidFill>
                  <a:srgbClr val="000000"/>
                </a:solidFill>
              </a:rPr>
              <a:t>: </a:t>
            </a:r>
            <a:r>
              <a:rPr lang="el-GR" sz="3200" dirty="0">
                <a:solidFill>
                  <a:srgbClr val="000000"/>
                </a:solidFill>
                <a:cs typeface="Calibri"/>
              </a:rPr>
              <a:t>μ</a:t>
            </a:r>
            <a:r>
              <a:rPr lang="en-US" sz="3200" baseline="-25000" dirty="0" smtClean="0">
                <a:solidFill>
                  <a:srgbClr val="000000"/>
                </a:solidFill>
                <a:cs typeface="Calibri"/>
              </a:rPr>
              <a:t>B</a:t>
            </a:r>
            <a:r>
              <a:rPr lang="en-US" sz="3200" dirty="0" smtClean="0">
                <a:solidFill>
                  <a:srgbClr val="000000"/>
                </a:solidFill>
                <a:cs typeface="Calibri"/>
              </a:rPr>
              <a:t>&gt;</a:t>
            </a:r>
            <a:r>
              <a:rPr lang="el-GR" sz="3200" dirty="0" smtClean="0">
                <a:solidFill>
                  <a:srgbClr val="000000"/>
                </a:solidFill>
                <a:cs typeface="Calibri"/>
              </a:rPr>
              <a:t>μ</a:t>
            </a:r>
            <a:r>
              <a:rPr lang="en-US" sz="3200" baseline="-25000" dirty="0" smtClean="0">
                <a:solidFill>
                  <a:srgbClr val="000000"/>
                </a:solidFill>
                <a:cs typeface="Calibri"/>
              </a:rPr>
              <a:t>W</a:t>
            </a:r>
            <a:endParaRPr lang="en-US" sz="3200" baseline="-250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5943600"/>
            <a:ext cx="8610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*</a:t>
            </a:r>
            <a:r>
              <a:rPr lang="en-US" sz="2000" dirty="0" err="1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Lefvre</a:t>
            </a:r>
            <a:r>
              <a:rPr lang="en-US" sz="20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, T., et. al.,  “Beer Consumption Increases Human Attractiveness to Malaria Mosquitoes, ” </a:t>
            </a:r>
            <a:r>
              <a:rPr lang="en-US" sz="2000" i="1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PLoS</a:t>
            </a:r>
            <a:r>
              <a:rPr lang="en-US" sz="2000" i="1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ONE, </a:t>
            </a:r>
            <a:r>
              <a:rPr lang="en-US" sz="20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2010; 5(3): e9546</a:t>
            </a:r>
            <a:r>
              <a:rPr lang="en-US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.</a:t>
            </a:r>
            <a:endParaRPr lang="en-US" sz="1600" baseline="30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559606"/>
              </p:ext>
            </p:extLst>
          </p:nvPr>
        </p:nvGraphicFramePr>
        <p:xfrm>
          <a:off x="457200" y="4105044"/>
          <a:ext cx="6096000" cy="15544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0000"/>
                          </a:solidFill>
                        </a:rPr>
                        <a:t>n</a:t>
                      </a:r>
                      <a:endParaRPr lang="en-US" sz="28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0000"/>
                          </a:solidFill>
                        </a:rPr>
                        <a:t>mean</a:t>
                      </a:r>
                      <a:endParaRPr lang="en-US" sz="28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0000"/>
                          </a:solidFill>
                        </a:rPr>
                        <a:t>std.</a:t>
                      </a:r>
                      <a:r>
                        <a:rPr lang="en-US" sz="2800" b="0" baseline="0" dirty="0" smtClean="0">
                          <a:solidFill>
                            <a:srgbClr val="000000"/>
                          </a:solidFill>
                        </a:rPr>
                        <a:t> dev.</a:t>
                      </a:r>
                      <a:endParaRPr lang="en-US" sz="28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Beer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0000"/>
                          </a:solidFill>
                        </a:rPr>
                        <a:t>25</a:t>
                      </a:r>
                      <a:endParaRPr lang="en-US" sz="28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0000"/>
                          </a:solidFill>
                        </a:rPr>
                        <a:t>23.60</a:t>
                      </a:r>
                      <a:endParaRPr lang="en-US" sz="28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0000"/>
                          </a:solidFill>
                        </a:rPr>
                        <a:t>4.1</a:t>
                      </a:r>
                      <a:endParaRPr lang="en-US" sz="28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Water</a:t>
                      </a:r>
                      <a:endParaRPr lang="en-US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0000"/>
                          </a:solidFill>
                        </a:rPr>
                        <a:t>18</a:t>
                      </a:r>
                      <a:endParaRPr lang="en-US" sz="28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0000"/>
                          </a:solidFill>
                        </a:rPr>
                        <a:t>19.22</a:t>
                      </a:r>
                      <a:endParaRPr lang="en-US" sz="28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000000"/>
                          </a:solidFill>
                        </a:rPr>
                        <a:t>3.7</a:t>
                      </a:r>
                      <a:endParaRPr lang="en-US" sz="28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64182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33400" y="381000"/>
            <a:ext cx="8153400" cy="9144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Traditional p-value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106680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1. Pick a formula</a:t>
            </a:r>
            <a:endParaRPr lang="en-US" sz="32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38144" y="1685089"/>
                <a:ext cx="2152962" cy="1573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𝑊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𝐵</m:t>
                                      </m:r>
                                    </m:sub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𝐵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𝑊</m:t>
                                      </m:r>
                                    </m:sub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𝑊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144" y="1685089"/>
                <a:ext cx="2152962" cy="157344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999283" y="3845761"/>
                <a:ext cx="3438832" cy="12455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23.6−19.22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4.1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25</m:t>
                                  </m:r>
                                </m:den>
                              </m:f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3.7</m:t>
                                      </m:r>
                                    </m:e>
                                    <m:sub/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18</m:t>
                                  </m:r>
                                </m:den>
                              </m:f>
                            </m:e>
                          </m:rad>
                        </m:den>
                      </m:f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=3.68</m:t>
                      </m:r>
                    </m:oMath>
                  </m:oMathPara>
                </a14:m>
                <a:endParaRPr lang="en-US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283" y="3845761"/>
                <a:ext cx="3438832" cy="124553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95514" y="3258533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2. Plug &amp; Chug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5389054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3. Pick a reference distribution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680005" y="5973829"/>
            <a:ext cx="38601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Where is my t-table? 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5196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6825" y="682323"/>
            <a:ext cx="5756729" cy="6709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5-Point Star 7"/>
          <p:cNvSpPr/>
          <p:nvPr/>
        </p:nvSpPr>
        <p:spPr>
          <a:xfrm>
            <a:off x="6600371" y="3686205"/>
            <a:ext cx="209550" cy="228600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635792" y="205720"/>
            <a:ext cx="3346568" cy="461665"/>
          </a:xfrm>
          <a:prstGeom prst="rect">
            <a:avLst/>
          </a:prstGeom>
          <a:solidFill>
            <a:srgbClr val="FFFF99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0.0005 &lt; p-value &lt; 0.001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1784" y="2695605"/>
            <a:ext cx="771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C00000"/>
                </a:solidFill>
              </a:rPr>
              <a:t>d.f.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endParaRPr lang="en-US" sz="3200" dirty="0">
              <a:solidFill>
                <a:srgbClr val="C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920633" y="3014028"/>
            <a:ext cx="984367" cy="748377"/>
          </a:xfrm>
          <a:prstGeom prst="straightConnector1">
            <a:avLst/>
          </a:prstGeom>
          <a:solidFill>
            <a:schemeClr val="tx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848600" y="4758839"/>
            <a:ext cx="14527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t=3.68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546825" y="3686205"/>
            <a:ext cx="5756729" cy="22860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66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 flipV="1">
            <a:off x="6705146" y="1324005"/>
            <a:ext cx="454" cy="2286000"/>
          </a:xfrm>
          <a:prstGeom prst="straightConnector1">
            <a:avLst/>
          </a:prstGeom>
          <a:solidFill>
            <a:schemeClr val="tx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Oval 23"/>
          <p:cNvSpPr/>
          <p:nvPr/>
        </p:nvSpPr>
        <p:spPr bwMode="auto">
          <a:xfrm>
            <a:off x="6248400" y="1019205"/>
            <a:ext cx="9144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FF66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Straight Arrow Connector 24"/>
          <p:cNvCxnSpPr>
            <a:stCxn id="22" idx="1"/>
          </p:cNvCxnSpPr>
          <p:nvPr/>
        </p:nvCxnSpPr>
        <p:spPr bwMode="auto">
          <a:xfrm flipH="1" flipV="1">
            <a:off x="6769553" y="3914805"/>
            <a:ext cx="1079047" cy="1136422"/>
          </a:xfrm>
          <a:prstGeom prst="straightConnector1">
            <a:avLst/>
          </a:prstGeom>
          <a:solidFill>
            <a:schemeClr val="tx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11769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Oops!   I forgot to check conditions...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21336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Sample sizes are both less than 30,  is the t-distribution even appropriate?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3639234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What if the data are heavily skewed?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51054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solidFill>
                  <a:schemeClr val="tx1"/>
                </a:solidFill>
              </a:rPr>
              <a:t>...and, by the way, how does this method connect to the definition of a p-value? </a:t>
            </a:r>
            <a:endParaRPr lang="en-US" sz="3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3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762000"/>
            <a:ext cx="601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-value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2133600"/>
            <a:ext cx="8001000" cy="280076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The </a:t>
            </a:r>
            <a:r>
              <a:rPr lang="en-US" sz="4400" b="1" dirty="0" smtClean="0">
                <a:solidFill>
                  <a:srgbClr val="C00000"/>
                </a:solidFill>
              </a:rPr>
              <a:t>p-value</a:t>
            </a:r>
            <a:r>
              <a:rPr lang="en-US" sz="4400" dirty="0" smtClean="0">
                <a:solidFill>
                  <a:schemeClr val="tx1"/>
                </a:solidFill>
              </a:rPr>
              <a:t> is the proportion of samples, when H</a:t>
            </a:r>
            <a:r>
              <a:rPr lang="en-US" sz="4400" baseline="-25000" dirty="0" smtClean="0">
                <a:solidFill>
                  <a:schemeClr val="tx1"/>
                </a:solidFill>
              </a:rPr>
              <a:t>0</a:t>
            </a:r>
            <a:r>
              <a:rPr lang="en-US" sz="4400" dirty="0" smtClean="0">
                <a:solidFill>
                  <a:schemeClr val="tx1"/>
                </a:solidFill>
              </a:rPr>
              <a:t> is true, that would give results as (or more) extreme as the original sample. 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24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685800"/>
            <a:ext cx="601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Simulation Approach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0100" y="1851348"/>
            <a:ext cx="754380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“when H</a:t>
            </a:r>
            <a:r>
              <a:rPr lang="en-US" sz="3600" b="1" baseline="-25000" dirty="0">
                <a:solidFill>
                  <a:srgbClr val="C00000"/>
                </a:solidFill>
              </a:rPr>
              <a:t>0</a:t>
            </a:r>
            <a:r>
              <a:rPr lang="en-US" sz="3600" b="1" dirty="0">
                <a:solidFill>
                  <a:srgbClr val="C00000"/>
                </a:solidFill>
              </a:rPr>
              <a:t> is true” </a:t>
            </a:r>
            <a:r>
              <a:rPr lang="en-US" sz="3600" dirty="0" smtClean="0">
                <a:solidFill>
                  <a:schemeClr val="tx1"/>
                </a:solidFill>
                <a:sym typeface="Symbol"/>
              </a:rPr>
              <a:t> It doesn’t matter whether the subject drank beer or water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3429000"/>
            <a:ext cx="7924800" cy="175432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Create randomization samples (under H</a:t>
            </a:r>
            <a:r>
              <a:rPr lang="en-US" sz="3600" baseline="-25000" dirty="0" smtClean="0">
                <a:solidFill>
                  <a:schemeClr val="tx1"/>
                </a:solidFill>
              </a:rPr>
              <a:t>0</a:t>
            </a:r>
            <a:r>
              <a:rPr lang="en-US" sz="3600" dirty="0" smtClean="0">
                <a:solidFill>
                  <a:schemeClr val="tx1"/>
                </a:solidFill>
              </a:rPr>
              <a:t>) by randomly re-assigning the beer/water labels to the 43 mosquito counts. </a:t>
            </a:r>
            <a:endParaRPr lang="en-US" sz="3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09600" y="5410200"/>
                <a:ext cx="78486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solidFill>
                      <a:schemeClr val="tx1"/>
                    </a:solidFill>
                  </a:rPr>
                  <a:t>Find the difference,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32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𝑊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</a:rPr>
                  <a:t>, for each sample. 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410200"/>
                <a:ext cx="7848600" cy="584775"/>
              </a:xfrm>
              <a:prstGeom prst="rect">
                <a:avLst/>
              </a:prstGeom>
              <a:blipFill rotWithShape="1">
                <a:blip r:embed="rId2"/>
                <a:stretch>
                  <a:fillRect l="-1941" t="-14737" r="-2484" b="-3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126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858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Physical Simulation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0100" y="1851348"/>
            <a:ext cx="7543800" cy="33239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Put the 43 mosquito counts on cards.</a:t>
            </a:r>
          </a:p>
          <a:p>
            <a:pPr marL="571500" indent="-5715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Shuffle and deal cards into two piles (25 beer and 18 water).</a:t>
            </a:r>
          </a:p>
          <a:p>
            <a:pPr marL="571500" indent="-5715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Compute the difference in means. </a:t>
            </a:r>
          </a:p>
          <a:p>
            <a:pPr marL="571500" indent="-5715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Repeat MANY times.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243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Default Desig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FF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3200" dirty="0">
            <a:solidFill>
              <a:schemeClr val="tx1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8901</TotalTime>
  <Words>497</Words>
  <Application>Microsoft Office PowerPoint</Application>
  <PresentationFormat>On-screen Show (4:3)</PresentationFormat>
  <Paragraphs>75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What’s Changed in How My Students Find (and Think About)  P-values</vt:lpstr>
      <vt:lpstr>A Historical Comparison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St. Lawrence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113 Applied Statistics</dc:title>
  <dc:creator>Information Technology</dc:creator>
  <cp:lastModifiedBy>Robin</cp:lastModifiedBy>
  <cp:revision>436</cp:revision>
  <cp:lastPrinted>2013-04-04T14:50:57Z</cp:lastPrinted>
  <dcterms:created xsi:type="dcterms:W3CDTF">1999-08-26T21:32:53Z</dcterms:created>
  <dcterms:modified xsi:type="dcterms:W3CDTF">2013-11-27T17:16:14Z</dcterms:modified>
</cp:coreProperties>
</file>