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4" r:id="rId3"/>
    <p:sldId id="335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26" r:id="rId13"/>
    <p:sldId id="327" r:id="rId14"/>
    <p:sldId id="328" r:id="rId15"/>
    <p:sldId id="329" r:id="rId16"/>
    <p:sldId id="330" r:id="rId17"/>
    <p:sldId id="338" r:id="rId18"/>
    <p:sldId id="339" r:id="rId19"/>
    <p:sldId id="331" r:id="rId20"/>
    <p:sldId id="351" r:id="rId21"/>
    <p:sldId id="353" r:id="rId22"/>
    <p:sldId id="352" r:id="rId23"/>
    <p:sldId id="354" r:id="rId24"/>
    <p:sldId id="355" r:id="rId25"/>
    <p:sldId id="356" r:id="rId26"/>
    <p:sldId id="357" r:id="rId27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FFFF66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FFFF66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FFFF66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FFFF66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FFFF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66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66"/>
    <a:srgbClr val="003366"/>
    <a:srgbClr val="A50021"/>
    <a:srgbClr val="006600"/>
    <a:srgbClr val="000000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259" autoAdjust="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7F9E94-3168-49C0-A370-F78DB8101F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6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FEFBEAD-952F-4916-B484-86BA03EA3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61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3D70E-5FA9-449D-9273-95D0D1D6DF0C}" type="slidenum">
              <a:rPr lang="en-US"/>
              <a:pPr/>
              <a:t>1</a:t>
            </a:fld>
            <a:endParaRPr lang="en-US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61228-2AE5-4C96-897F-ABB092D19973}" type="slidenum">
              <a:rPr lang="en-US"/>
              <a:pPr/>
              <a:t>10</a:t>
            </a:fld>
            <a:endParaRPr lang="en-US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25A2C-B6A9-42B2-B76D-A6816EECA3BB}" type="slidenum">
              <a:rPr lang="en-US"/>
              <a:pPr/>
              <a:t>11</a:t>
            </a:fld>
            <a:endParaRPr lang="en-US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CF841-456E-4835-88BF-658096F962F4}" type="slidenum">
              <a:rPr lang="en-US"/>
              <a:pPr/>
              <a:t>12</a:t>
            </a:fld>
            <a:endParaRPr lang="en-US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C249C-F6CE-4CA4-9314-33DCFBFB0DB3}" type="slidenum">
              <a:rPr lang="en-US"/>
              <a:pPr/>
              <a:t>13</a:t>
            </a:fld>
            <a:endParaRPr lang="en-US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C2E54-093A-4FE7-B07D-0763C09F362B}" type="slidenum">
              <a:rPr lang="en-US"/>
              <a:pPr/>
              <a:t>14</a:t>
            </a:fld>
            <a:endParaRPr lang="en-US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73D86-36D2-4398-A786-80E0EB6EFBD5}" type="slidenum">
              <a:rPr lang="en-US"/>
              <a:pPr/>
              <a:t>15</a:t>
            </a:fld>
            <a:endParaRPr lang="en-US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D87BA-EF05-4248-82FB-1222E4283883}" type="slidenum">
              <a:rPr lang="en-US"/>
              <a:pPr/>
              <a:t>16</a:t>
            </a:fld>
            <a:endParaRPr lang="en-US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612F8-2B2D-45A6-81C4-B954F5868593}" type="slidenum">
              <a:rPr lang="en-US"/>
              <a:pPr/>
              <a:t>17</a:t>
            </a:fld>
            <a:endParaRPr lang="en-US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34272-919F-4C41-96F0-EEFFB0C40069}" type="slidenum">
              <a:rPr lang="en-US"/>
              <a:pPr/>
              <a:t>18</a:t>
            </a:fld>
            <a:endParaRPr lang="en-US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A0335-C05F-47AF-ABE1-B6CC900FC681}" type="slidenum">
              <a:rPr lang="en-US"/>
              <a:pPr/>
              <a:t>19</a:t>
            </a:fld>
            <a:endParaRPr lang="en-US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232F4-3481-4034-86B8-47B76FFA8680}" type="slidenum">
              <a:rPr lang="en-US"/>
              <a:pPr/>
              <a:t>2</a:t>
            </a:fld>
            <a:endParaRPr lang="en-US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BBAF6-B92D-42FD-B4D8-38B3F74A940C}" type="slidenum">
              <a:rPr lang="en-US"/>
              <a:pPr/>
              <a:t>20</a:t>
            </a:fld>
            <a:endParaRPr lang="en-US"/>
          </a:p>
        </p:txBody>
      </p:sp>
      <p:sp>
        <p:nvSpPr>
          <p:cNvPr id="173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60AF5-F5C4-4661-97A5-2B6A5CA55066}" type="slidenum">
              <a:rPr lang="en-US"/>
              <a:pPr/>
              <a:t>21</a:t>
            </a:fld>
            <a:endParaRPr lang="en-US"/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480BC-93EE-48D8-A7EB-4B30829DFC61}" type="slidenum">
              <a:rPr lang="en-US"/>
              <a:pPr/>
              <a:t>22</a:t>
            </a:fld>
            <a:endParaRPr lang="en-US"/>
          </a:p>
        </p:txBody>
      </p:sp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F6E78-8F26-4368-B128-F3E03E0C99B4}" type="slidenum">
              <a:rPr lang="en-US"/>
              <a:pPr/>
              <a:t>24</a:t>
            </a:fld>
            <a:endParaRPr lang="en-US"/>
          </a:p>
        </p:txBody>
      </p:sp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028BA-F59F-4741-8B45-98D0150F5B1B}" type="slidenum">
              <a:rPr lang="en-US"/>
              <a:pPr/>
              <a:t>3</a:t>
            </a:fld>
            <a:endParaRPr lang="en-US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82745-7C20-4BB0-84E0-B130E9581174}" type="slidenum">
              <a:rPr lang="en-US"/>
              <a:pPr/>
              <a:t>4</a:t>
            </a:fld>
            <a:endParaRPr lang="en-US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7DA97-CE16-4DAF-AF9A-642B73A45831}" type="slidenum">
              <a:rPr lang="en-US"/>
              <a:pPr/>
              <a:t>5</a:t>
            </a:fld>
            <a:endParaRPr lang="en-US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F4EFD-8261-4295-B78C-635B2D48FEF1}" type="slidenum">
              <a:rPr lang="en-US"/>
              <a:pPr/>
              <a:t>6</a:t>
            </a:fld>
            <a:endParaRPr lang="en-US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1B204-C8E7-4DBA-8E18-D5D4C473743A}" type="slidenum">
              <a:rPr lang="en-US"/>
              <a:pPr/>
              <a:t>7</a:t>
            </a:fld>
            <a:endParaRPr lang="en-US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CE22D-4266-451B-92FB-927BAADEDE61}" type="slidenum">
              <a:rPr lang="en-US"/>
              <a:pPr/>
              <a:t>8</a:t>
            </a:fld>
            <a:endParaRPr lang="en-US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0BB8C-9C0F-4633-97E6-4CE3BDA74276}" type="slidenum">
              <a:rPr lang="en-US"/>
              <a:pPr/>
              <a:t>9</a:t>
            </a:fld>
            <a:endParaRPr lang="en-US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01BBE-D3C2-47A2-AD8E-4B57CF752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3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2CF94-3768-494B-8166-EFEA38150D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7EB97-9D40-4753-8F0B-893BF188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2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09D6D-D13B-4C2E-8FDB-97DF2C7006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4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665E0-4062-4EE5-9B62-8CADF9DC63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0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12F5E-7898-42C8-A876-92C1E465BE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8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C97A5-347A-4F7B-8099-81DA70F25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1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F0B2C-9204-45EB-B93A-1F10DBB1D6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0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CA713-816D-4746-BEB1-84B0598637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6B984-91B7-408F-A69C-6B0EF90719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8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5BB23-CBD3-4E72-9DD7-5F4D99AD8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0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0021">
                <a:gamma/>
                <a:shade val="45490"/>
                <a:invGamma/>
              </a:srgbClr>
            </a:gs>
            <a:gs pos="100000">
              <a:srgbClr val="A5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EDDDE6A5-70BD-4B8C-AE5D-C0A3E60FEB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2438400"/>
          </a:xfrm>
          <a:solidFill>
            <a:schemeClr val="tx1"/>
          </a:solidFill>
        </p:spPr>
        <p:txBody>
          <a:bodyPr/>
          <a:lstStyle/>
          <a:p>
            <a:r>
              <a:rPr lang="en-US" sz="5400">
                <a:solidFill>
                  <a:srgbClr val="FFFF66"/>
                </a:solidFill>
              </a:rPr>
              <a:t>Bootstraps and Scrambles: Letting Data Speak for Themselves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524000" y="3124200"/>
            <a:ext cx="6248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i="1"/>
              <a:t>Robin H. Lock</a:t>
            </a:r>
          </a:p>
          <a:p>
            <a:pPr algn="ctr">
              <a:spcBef>
                <a:spcPct val="0"/>
              </a:spcBef>
            </a:pPr>
            <a:r>
              <a:rPr lang="en-US" sz="3200" i="1"/>
              <a:t>Burry Professor of Statistics</a:t>
            </a:r>
          </a:p>
          <a:p>
            <a:pPr algn="ctr">
              <a:spcBef>
                <a:spcPct val="0"/>
              </a:spcBef>
            </a:pPr>
            <a:r>
              <a:rPr lang="en-US" sz="3200" i="1"/>
              <a:t>St. Lawrence University</a:t>
            </a:r>
          </a:p>
          <a:p>
            <a:pPr algn="ctr">
              <a:spcBef>
                <a:spcPct val="0"/>
              </a:spcBef>
            </a:pPr>
            <a:r>
              <a:rPr lang="en-US" sz="3200" i="1"/>
              <a:t>rlock@stlawu.edu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53340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>
                <a:solidFill>
                  <a:schemeClr val="bg1"/>
                </a:solidFill>
              </a:rPr>
              <a:t>Science Today</a:t>
            </a:r>
          </a:p>
          <a:p>
            <a:pPr algn="ctr">
              <a:spcBef>
                <a:spcPct val="0"/>
              </a:spcBef>
            </a:pPr>
            <a:r>
              <a:rPr lang="en-US" sz="3200">
                <a:solidFill>
                  <a:schemeClr val="bg1"/>
                </a:solidFill>
              </a:rPr>
              <a:t>SUNY Oswego, March 31,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CI from Bootstrap Distribution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Method #1: Use bootstrap std. dev.</a:t>
            </a:r>
            <a:r>
              <a:rPr lang="en-US" sz="3200"/>
              <a:t> </a:t>
            </a:r>
          </a:p>
        </p:txBody>
      </p:sp>
      <p:graphicFrame>
        <p:nvGraphicFramePr>
          <p:cNvPr id="163845" name="Object 5"/>
          <p:cNvGraphicFramePr>
            <a:graphicFrameLocks noChangeAspect="1"/>
          </p:cNvGraphicFramePr>
          <p:nvPr/>
        </p:nvGraphicFramePr>
        <p:xfrm>
          <a:off x="2743200" y="2895600"/>
          <a:ext cx="26670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8" name="Equation" r:id="rId4" imgW="749160" imgH="241200" progId="Equation.3">
                  <p:embed/>
                </p:oleObj>
              </mc:Choice>
              <mc:Fallback>
                <p:oleObj name="Equation" r:id="rId4" imgW="7491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95600"/>
                        <a:ext cx="2667000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228600" y="426720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For 1000 bootstrap perch means:  S</a:t>
            </a:r>
            <a:r>
              <a:rPr lang="en-US" sz="3600" baseline="-25000"/>
              <a:t>boot</a:t>
            </a:r>
            <a:r>
              <a:rPr lang="en-US" sz="3600"/>
              <a:t>=45.8</a:t>
            </a:r>
          </a:p>
        </p:txBody>
      </p:sp>
      <p:graphicFrame>
        <p:nvGraphicFramePr>
          <p:cNvPr id="163847" name="Object 7"/>
          <p:cNvGraphicFramePr>
            <a:graphicFrameLocks noChangeAspect="1"/>
          </p:cNvGraphicFramePr>
          <p:nvPr/>
        </p:nvGraphicFramePr>
        <p:xfrm>
          <a:off x="152400" y="5334000"/>
          <a:ext cx="88392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9" name="Equation" r:id="rId6" imgW="2971800" imgH="203040" progId="Equation.3">
                  <p:embed/>
                </p:oleObj>
              </mc:Choice>
              <mc:Fallback>
                <p:oleObj name="Equation" r:id="rId6" imgW="297180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4000"/>
                        <a:ext cx="8839200" cy="606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CI from Bootstrap Distribution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Method #2: Use bootstrap quantiles</a:t>
            </a:r>
            <a:r>
              <a:rPr lang="en-US" sz="3200"/>
              <a:t> </a:t>
            </a:r>
          </a:p>
        </p:txBody>
      </p:sp>
      <p:pic>
        <p:nvPicPr>
          <p:cNvPr id="1648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8001000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7467600" y="40386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A50021"/>
                </a:solidFill>
              </a:rPr>
              <a:t>2.5%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1600200" y="40386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A50021"/>
                </a:solidFill>
              </a:rPr>
              <a:t>2.5%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1981200" y="59436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299.6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6096000" y="5943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476.1</a:t>
            </a:r>
          </a:p>
        </p:txBody>
      </p:sp>
      <p:sp>
        <p:nvSpPr>
          <p:cNvPr id="164878" name="Line 14"/>
          <p:cNvSpPr>
            <a:spLocks noChangeShapeType="1"/>
          </p:cNvSpPr>
          <p:nvPr/>
        </p:nvSpPr>
        <p:spPr bwMode="auto">
          <a:xfrm>
            <a:off x="2057400" y="4648200"/>
            <a:ext cx="30480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 flipH="1">
            <a:off x="7239000" y="4572000"/>
            <a:ext cx="45720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>
            <a:off x="2667000" y="5257800"/>
            <a:ext cx="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881" name="Line 17"/>
          <p:cNvSpPr>
            <a:spLocks noChangeShapeType="1"/>
          </p:cNvSpPr>
          <p:nvPr/>
        </p:nvSpPr>
        <p:spPr bwMode="auto">
          <a:xfrm>
            <a:off x="6705600" y="5334000"/>
            <a:ext cx="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3352800" y="59436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95% CI for </a:t>
            </a:r>
            <a:r>
              <a:rPr lang="el-GR" sz="3200">
                <a:solidFill>
                  <a:schemeClr val="bg1"/>
                </a:solidFill>
                <a:cs typeface="Times New Roman" pitchFamily="18" charset="0"/>
              </a:rPr>
              <a:t>μ</a:t>
            </a:r>
          </a:p>
        </p:txBody>
      </p:sp>
      <p:sp>
        <p:nvSpPr>
          <p:cNvPr id="164883" name="Line 19"/>
          <p:cNvSpPr>
            <a:spLocks noChangeShapeType="1"/>
          </p:cNvSpPr>
          <p:nvPr/>
        </p:nvSpPr>
        <p:spPr bwMode="auto">
          <a:xfrm>
            <a:off x="5638800" y="6248400"/>
            <a:ext cx="533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884" name="Line 20"/>
          <p:cNvSpPr>
            <a:spLocks noChangeShapeType="1"/>
          </p:cNvSpPr>
          <p:nvPr/>
        </p:nvSpPr>
        <p:spPr bwMode="auto">
          <a:xfrm flipH="1">
            <a:off x="2971800" y="6248400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4" grpId="0"/>
      <p:bldP spid="164875" grpId="0"/>
      <p:bldP spid="164878" grpId="0" animBg="1"/>
      <p:bldP spid="164879" grpId="0" animBg="1"/>
      <p:bldP spid="164880" grpId="0" animBg="1"/>
      <p:bldP spid="164881" grpId="0" animBg="1"/>
      <p:bldP spid="164882" grpId="0"/>
      <p:bldP spid="164883" grpId="0" animBg="1"/>
      <p:bldP spid="1648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Example #2: Friendly Observers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8382000" cy="39925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Experiment:</a:t>
            </a:r>
            <a:r>
              <a:rPr lang="en-US" sz="3200"/>
              <a:t> Subjects were tested for performance on a video game</a:t>
            </a:r>
          </a:p>
          <a:p>
            <a:r>
              <a:rPr lang="en-US" sz="3200">
                <a:solidFill>
                  <a:schemeClr val="bg1"/>
                </a:solidFill>
              </a:rPr>
              <a:t>Conditions:</a:t>
            </a:r>
          </a:p>
          <a:p>
            <a:pPr>
              <a:spcBef>
                <a:spcPct val="0"/>
              </a:spcBef>
            </a:pPr>
            <a:r>
              <a:rPr lang="en-US" sz="3200"/>
              <a:t>	</a:t>
            </a:r>
            <a:r>
              <a:rPr lang="en-US" sz="3200">
                <a:solidFill>
                  <a:schemeClr val="hlink"/>
                </a:solidFill>
              </a:rPr>
              <a:t>Group A:</a:t>
            </a:r>
            <a:r>
              <a:rPr lang="en-US" sz="3200"/>
              <a:t> An observer shares prize</a:t>
            </a:r>
          </a:p>
          <a:p>
            <a:pPr>
              <a:spcBef>
                <a:spcPct val="0"/>
              </a:spcBef>
            </a:pPr>
            <a:r>
              <a:rPr lang="en-US" sz="3200"/>
              <a:t>	</a:t>
            </a:r>
            <a:r>
              <a:rPr lang="en-US" sz="3200">
                <a:solidFill>
                  <a:schemeClr val="hlink"/>
                </a:solidFill>
              </a:rPr>
              <a:t>Group B:</a:t>
            </a:r>
            <a:r>
              <a:rPr lang="en-US" sz="3200"/>
              <a:t> Neutral observer</a:t>
            </a:r>
          </a:p>
          <a:p>
            <a:r>
              <a:rPr lang="en-US" sz="3200">
                <a:solidFill>
                  <a:schemeClr val="bg1"/>
                </a:solidFill>
              </a:rPr>
              <a:t>Response:</a:t>
            </a:r>
            <a:r>
              <a:rPr lang="en-US" sz="3200"/>
              <a:t> (categorical)</a:t>
            </a:r>
          </a:p>
          <a:p>
            <a:pPr>
              <a:spcBef>
                <a:spcPct val="0"/>
              </a:spcBef>
            </a:pPr>
            <a:r>
              <a:rPr lang="en-US" sz="3200"/>
              <a:t>	Beat/Fail to Beat  score threshold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09600" y="5791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Hypothesis: </a:t>
            </a:r>
            <a:r>
              <a:rPr lang="en-US" sz="3200"/>
              <a:t>Players with an interested observer (Group A) will tend to perform less ably.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320800" y="225425"/>
            <a:ext cx="6080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i="1">
                <a:solidFill>
                  <a:schemeClr val="bg1"/>
                </a:solidFill>
              </a:rPr>
              <a:t>Butler &amp; Baumeister (1998)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nimBg="1" autoUpdateAnimBg="0"/>
      <p:bldP spid="109572" grpId="0" build="p" autoUpdateAnimBg="0"/>
      <p:bldP spid="10957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449" name="Group 857"/>
          <p:cNvGrpSpPr>
            <a:grpSpLocks/>
          </p:cNvGrpSpPr>
          <p:nvPr/>
        </p:nvGrpSpPr>
        <p:grpSpPr bwMode="auto">
          <a:xfrm>
            <a:off x="685800" y="2286000"/>
            <a:ext cx="7848600" cy="3962400"/>
            <a:chOff x="432" y="1920"/>
            <a:chExt cx="4944" cy="2496"/>
          </a:xfrm>
        </p:grpSpPr>
        <p:sp>
          <p:nvSpPr>
            <p:cNvPr id="110597" name="Rectangle 5"/>
            <p:cNvSpPr>
              <a:spLocks noChangeArrowheads="1"/>
            </p:cNvSpPr>
            <p:nvPr/>
          </p:nvSpPr>
          <p:spPr bwMode="auto">
            <a:xfrm>
              <a:off x="432" y="1920"/>
              <a:ext cx="4944" cy="2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0599" name="Group 7"/>
            <p:cNvGrpSpPr>
              <a:grpSpLocks/>
            </p:cNvGrpSpPr>
            <p:nvPr/>
          </p:nvGrpSpPr>
          <p:grpSpPr bwMode="auto">
            <a:xfrm>
              <a:off x="692" y="2144"/>
              <a:ext cx="391" cy="355"/>
              <a:chOff x="816" y="2304"/>
              <a:chExt cx="240" cy="240"/>
            </a:xfrm>
          </p:grpSpPr>
          <p:sp>
            <p:nvSpPr>
              <p:cNvPr id="110600" name="Oval 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01" name="Oval 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02" name="Oval 1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03" name="Freeform 1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04" name="Group 12"/>
            <p:cNvGrpSpPr>
              <a:grpSpLocks/>
            </p:cNvGrpSpPr>
            <p:nvPr/>
          </p:nvGrpSpPr>
          <p:grpSpPr bwMode="auto">
            <a:xfrm>
              <a:off x="1329" y="2293"/>
              <a:ext cx="391" cy="355"/>
              <a:chOff x="816" y="2304"/>
              <a:chExt cx="240" cy="240"/>
            </a:xfrm>
          </p:grpSpPr>
          <p:sp>
            <p:nvSpPr>
              <p:cNvPr id="110605" name="Oval 1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06" name="Oval 1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07" name="Oval 1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08" name="Freeform 1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09" name="Group 17"/>
            <p:cNvGrpSpPr>
              <a:grpSpLocks/>
            </p:cNvGrpSpPr>
            <p:nvPr/>
          </p:nvGrpSpPr>
          <p:grpSpPr bwMode="auto">
            <a:xfrm>
              <a:off x="1107" y="2709"/>
              <a:ext cx="391" cy="355"/>
              <a:chOff x="816" y="2304"/>
              <a:chExt cx="240" cy="240"/>
            </a:xfrm>
          </p:grpSpPr>
          <p:sp>
            <p:nvSpPr>
              <p:cNvPr id="110610" name="Oval 1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11" name="Oval 1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12" name="Oval 2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13" name="Freeform 2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14" name="Group 22"/>
            <p:cNvGrpSpPr>
              <a:grpSpLocks/>
            </p:cNvGrpSpPr>
            <p:nvPr/>
          </p:nvGrpSpPr>
          <p:grpSpPr bwMode="auto">
            <a:xfrm>
              <a:off x="2135" y="2257"/>
              <a:ext cx="391" cy="355"/>
              <a:chOff x="816" y="2304"/>
              <a:chExt cx="240" cy="240"/>
            </a:xfrm>
          </p:grpSpPr>
          <p:sp>
            <p:nvSpPr>
              <p:cNvPr id="110615" name="Oval 2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16" name="Oval 2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17" name="Oval 2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18" name="Freeform 2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19" name="Group 27"/>
            <p:cNvGrpSpPr>
              <a:grpSpLocks/>
            </p:cNvGrpSpPr>
            <p:nvPr/>
          </p:nvGrpSpPr>
          <p:grpSpPr bwMode="auto">
            <a:xfrm>
              <a:off x="2126" y="2789"/>
              <a:ext cx="391" cy="355"/>
              <a:chOff x="816" y="2304"/>
              <a:chExt cx="240" cy="240"/>
            </a:xfrm>
          </p:grpSpPr>
          <p:sp>
            <p:nvSpPr>
              <p:cNvPr id="110620" name="Oval 2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21" name="Oval 2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22" name="Oval 3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23" name="Freeform 3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24" name="Group 32"/>
            <p:cNvGrpSpPr>
              <a:grpSpLocks/>
            </p:cNvGrpSpPr>
            <p:nvPr/>
          </p:nvGrpSpPr>
          <p:grpSpPr bwMode="auto">
            <a:xfrm>
              <a:off x="2782" y="2452"/>
              <a:ext cx="391" cy="355"/>
              <a:chOff x="816" y="2304"/>
              <a:chExt cx="240" cy="240"/>
            </a:xfrm>
          </p:grpSpPr>
          <p:sp>
            <p:nvSpPr>
              <p:cNvPr id="110625" name="Oval 3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26" name="Oval 3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27" name="Oval 3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28" name="Freeform 3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29" name="Group 37"/>
            <p:cNvGrpSpPr>
              <a:grpSpLocks/>
            </p:cNvGrpSpPr>
            <p:nvPr/>
          </p:nvGrpSpPr>
          <p:grpSpPr bwMode="auto">
            <a:xfrm>
              <a:off x="3668" y="2205"/>
              <a:ext cx="391" cy="355"/>
              <a:chOff x="816" y="2304"/>
              <a:chExt cx="240" cy="240"/>
            </a:xfrm>
          </p:grpSpPr>
          <p:sp>
            <p:nvSpPr>
              <p:cNvPr id="110630" name="Oval 3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31" name="Oval 3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32" name="Oval 4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33" name="Freeform 4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34" name="Group 42"/>
            <p:cNvGrpSpPr>
              <a:grpSpLocks/>
            </p:cNvGrpSpPr>
            <p:nvPr/>
          </p:nvGrpSpPr>
          <p:grpSpPr bwMode="auto">
            <a:xfrm>
              <a:off x="1683" y="3081"/>
              <a:ext cx="391" cy="355"/>
              <a:chOff x="816" y="2304"/>
              <a:chExt cx="240" cy="240"/>
            </a:xfrm>
          </p:grpSpPr>
          <p:sp>
            <p:nvSpPr>
              <p:cNvPr id="110635" name="Oval 4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36" name="Oval 4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37" name="Oval 4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38" name="Freeform 4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39" name="Group 47"/>
            <p:cNvGrpSpPr>
              <a:grpSpLocks/>
            </p:cNvGrpSpPr>
            <p:nvPr/>
          </p:nvGrpSpPr>
          <p:grpSpPr bwMode="auto">
            <a:xfrm>
              <a:off x="567" y="2949"/>
              <a:ext cx="391" cy="355"/>
              <a:chOff x="816" y="2304"/>
              <a:chExt cx="240" cy="240"/>
            </a:xfrm>
          </p:grpSpPr>
          <p:sp>
            <p:nvSpPr>
              <p:cNvPr id="110640" name="Oval 4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41" name="Oval 4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42" name="Oval 5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43" name="Freeform 5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44" name="Group 52"/>
            <p:cNvGrpSpPr>
              <a:grpSpLocks/>
            </p:cNvGrpSpPr>
            <p:nvPr/>
          </p:nvGrpSpPr>
          <p:grpSpPr bwMode="auto">
            <a:xfrm>
              <a:off x="3145" y="2816"/>
              <a:ext cx="391" cy="355"/>
              <a:chOff x="816" y="2304"/>
              <a:chExt cx="240" cy="240"/>
            </a:xfrm>
          </p:grpSpPr>
          <p:sp>
            <p:nvSpPr>
              <p:cNvPr id="110645" name="Oval 5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46" name="Oval 5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47" name="Oval 5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48" name="Freeform 5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49" name="Group 57"/>
            <p:cNvGrpSpPr>
              <a:grpSpLocks/>
            </p:cNvGrpSpPr>
            <p:nvPr/>
          </p:nvGrpSpPr>
          <p:grpSpPr bwMode="auto">
            <a:xfrm>
              <a:off x="2339" y="3135"/>
              <a:ext cx="391" cy="355"/>
              <a:chOff x="816" y="2304"/>
              <a:chExt cx="240" cy="240"/>
            </a:xfrm>
          </p:grpSpPr>
          <p:sp>
            <p:nvSpPr>
              <p:cNvPr id="110650" name="Oval 5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51" name="Oval 5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52" name="Oval 6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53" name="Freeform 6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54" name="Group 62"/>
            <p:cNvGrpSpPr>
              <a:grpSpLocks/>
            </p:cNvGrpSpPr>
            <p:nvPr/>
          </p:nvGrpSpPr>
          <p:grpSpPr bwMode="auto">
            <a:xfrm>
              <a:off x="3651" y="3472"/>
              <a:ext cx="391" cy="355"/>
              <a:chOff x="816" y="2304"/>
              <a:chExt cx="240" cy="240"/>
            </a:xfrm>
          </p:grpSpPr>
          <p:sp>
            <p:nvSpPr>
              <p:cNvPr id="110655" name="Oval 6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56" name="Oval 6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57" name="Oval 6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58" name="Freeform 6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59" name="Group 67"/>
            <p:cNvGrpSpPr>
              <a:grpSpLocks/>
            </p:cNvGrpSpPr>
            <p:nvPr/>
          </p:nvGrpSpPr>
          <p:grpSpPr bwMode="auto">
            <a:xfrm>
              <a:off x="4023" y="2861"/>
              <a:ext cx="391" cy="355"/>
              <a:chOff x="816" y="2304"/>
              <a:chExt cx="240" cy="240"/>
            </a:xfrm>
          </p:grpSpPr>
          <p:sp>
            <p:nvSpPr>
              <p:cNvPr id="110660" name="Oval 6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61" name="Oval 6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62" name="Oval 7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63" name="Freeform 7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64" name="Group 72"/>
            <p:cNvGrpSpPr>
              <a:grpSpLocks/>
            </p:cNvGrpSpPr>
            <p:nvPr/>
          </p:nvGrpSpPr>
          <p:grpSpPr bwMode="auto">
            <a:xfrm>
              <a:off x="1133" y="3729"/>
              <a:ext cx="391" cy="355"/>
              <a:chOff x="816" y="2304"/>
              <a:chExt cx="240" cy="240"/>
            </a:xfrm>
          </p:grpSpPr>
          <p:sp>
            <p:nvSpPr>
              <p:cNvPr id="110665" name="Oval 7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66" name="Oval 7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67" name="Oval 7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68" name="Freeform 7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69" name="Group 77"/>
            <p:cNvGrpSpPr>
              <a:grpSpLocks/>
            </p:cNvGrpSpPr>
            <p:nvPr/>
          </p:nvGrpSpPr>
          <p:grpSpPr bwMode="auto">
            <a:xfrm>
              <a:off x="2144" y="3764"/>
              <a:ext cx="391" cy="355"/>
              <a:chOff x="816" y="2304"/>
              <a:chExt cx="240" cy="240"/>
            </a:xfrm>
          </p:grpSpPr>
          <p:sp>
            <p:nvSpPr>
              <p:cNvPr id="110670" name="Oval 7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71" name="Oval 7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72" name="Oval 8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73" name="Freeform 8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74" name="Group 82"/>
            <p:cNvGrpSpPr>
              <a:grpSpLocks/>
            </p:cNvGrpSpPr>
            <p:nvPr/>
          </p:nvGrpSpPr>
          <p:grpSpPr bwMode="auto">
            <a:xfrm>
              <a:off x="4661" y="2479"/>
              <a:ext cx="391" cy="355"/>
              <a:chOff x="816" y="2304"/>
              <a:chExt cx="240" cy="240"/>
            </a:xfrm>
          </p:grpSpPr>
          <p:sp>
            <p:nvSpPr>
              <p:cNvPr id="110675" name="Oval 8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76" name="Oval 8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77" name="Oval 8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78" name="Freeform 8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79" name="Group 87"/>
            <p:cNvGrpSpPr>
              <a:grpSpLocks/>
            </p:cNvGrpSpPr>
            <p:nvPr/>
          </p:nvGrpSpPr>
          <p:grpSpPr bwMode="auto">
            <a:xfrm>
              <a:off x="2897" y="3631"/>
              <a:ext cx="391" cy="355"/>
              <a:chOff x="816" y="2304"/>
              <a:chExt cx="240" cy="240"/>
            </a:xfrm>
          </p:grpSpPr>
          <p:sp>
            <p:nvSpPr>
              <p:cNvPr id="110680" name="Oval 8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81" name="Oval 8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82" name="Oval 9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83" name="Freeform 9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84" name="Group 92"/>
            <p:cNvGrpSpPr>
              <a:grpSpLocks/>
            </p:cNvGrpSpPr>
            <p:nvPr/>
          </p:nvGrpSpPr>
          <p:grpSpPr bwMode="auto">
            <a:xfrm>
              <a:off x="4385" y="3233"/>
              <a:ext cx="391" cy="355"/>
              <a:chOff x="816" y="2304"/>
              <a:chExt cx="240" cy="240"/>
            </a:xfrm>
          </p:grpSpPr>
          <p:sp>
            <p:nvSpPr>
              <p:cNvPr id="110685" name="Oval 9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86" name="Oval 9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87" name="Oval 9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88" name="Freeform 9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89" name="Group 97"/>
            <p:cNvGrpSpPr>
              <a:grpSpLocks/>
            </p:cNvGrpSpPr>
            <p:nvPr/>
          </p:nvGrpSpPr>
          <p:grpSpPr bwMode="auto">
            <a:xfrm>
              <a:off x="4616" y="3738"/>
              <a:ext cx="391" cy="355"/>
              <a:chOff x="816" y="2304"/>
              <a:chExt cx="240" cy="240"/>
            </a:xfrm>
          </p:grpSpPr>
          <p:sp>
            <p:nvSpPr>
              <p:cNvPr id="110690" name="Oval 9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91" name="Oval 9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92" name="Oval 10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93" name="Freeform 10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94" name="Group 102"/>
            <p:cNvGrpSpPr>
              <a:grpSpLocks/>
            </p:cNvGrpSpPr>
            <p:nvPr/>
          </p:nvGrpSpPr>
          <p:grpSpPr bwMode="auto">
            <a:xfrm>
              <a:off x="2897" y="2036"/>
              <a:ext cx="391" cy="355"/>
              <a:chOff x="816" y="2304"/>
              <a:chExt cx="240" cy="240"/>
            </a:xfrm>
          </p:grpSpPr>
          <p:sp>
            <p:nvSpPr>
              <p:cNvPr id="110695" name="Oval 10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96" name="Oval 10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97" name="Oval 10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698" name="Freeform 10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699" name="Group 107"/>
            <p:cNvGrpSpPr>
              <a:grpSpLocks/>
            </p:cNvGrpSpPr>
            <p:nvPr/>
          </p:nvGrpSpPr>
          <p:grpSpPr bwMode="auto">
            <a:xfrm>
              <a:off x="4315" y="2081"/>
              <a:ext cx="391" cy="355"/>
              <a:chOff x="816" y="2304"/>
              <a:chExt cx="240" cy="240"/>
            </a:xfrm>
          </p:grpSpPr>
          <p:sp>
            <p:nvSpPr>
              <p:cNvPr id="110700" name="Oval 10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01" name="Oval 10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02" name="Oval 11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03" name="Freeform 11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04" name="Group 112"/>
            <p:cNvGrpSpPr>
              <a:grpSpLocks/>
            </p:cNvGrpSpPr>
            <p:nvPr/>
          </p:nvGrpSpPr>
          <p:grpSpPr bwMode="auto">
            <a:xfrm>
              <a:off x="487" y="3667"/>
              <a:ext cx="391" cy="355"/>
              <a:chOff x="816" y="2304"/>
              <a:chExt cx="240" cy="240"/>
            </a:xfrm>
          </p:grpSpPr>
          <p:sp>
            <p:nvSpPr>
              <p:cNvPr id="110705" name="Oval 11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06" name="Oval 11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07" name="Oval 11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08" name="Freeform 11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09" name="Group 117"/>
            <p:cNvGrpSpPr>
              <a:grpSpLocks/>
            </p:cNvGrpSpPr>
            <p:nvPr/>
          </p:nvGrpSpPr>
          <p:grpSpPr bwMode="auto">
            <a:xfrm>
              <a:off x="4908" y="3011"/>
              <a:ext cx="391" cy="355"/>
              <a:chOff x="816" y="2304"/>
              <a:chExt cx="240" cy="240"/>
            </a:xfrm>
          </p:grpSpPr>
          <p:sp>
            <p:nvSpPr>
              <p:cNvPr id="110710" name="Oval 11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11" name="Oval 11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12" name="Oval 12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13" name="Freeform 12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1444" name="Group 852"/>
            <p:cNvGrpSpPr>
              <a:grpSpLocks/>
            </p:cNvGrpSpPr>
            <p:nvPr/>
          </p:nvGrpSpPr>
          <p:grpSpPr bwMode="auto">
            <a:xfrm>
              <a:off x="3408" y="3965"/>
              <a:ext cx="391" cy="355"/>
              <a:chOff x="816" y="2304"/>
              <a:chExt cx="240" cy="240"/>
            </a:xfrm>
          </p:grpSpPr>
          <p:sp>
            <p:nvSpPr>
              <p:cNvPr id="111445" name="Oval 85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446" name="Oval 85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447" name="Oval 85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448" name="Freeform 85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A Statistical Experiment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3152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Start with 24 subjects</a:t>
            </a:r>
          </a:p>
        </p:txBody>
      </p:sp>
      <p:sp>
        <p:nvSpPr>
          <p:cNvPr id="110714" name="Text Box 122"/>
          <p:cNvSpPr txBox="1">
            <a:spLocks noChangeArrowheads="1"/>
          </p:cNvSpPr>
          <p:nvPr/>
        </p:nvSpPr>
        <p:spPr bwMode="auto">
          <a:xfrm>
            <a:off x="685800" y="1371600"/>
            <a:ext cx="73152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Divide at random into two groups</a:t>
            </a:r>
          </a:p>
        </p:txBody>
      </p:sp>
      <p:grpSp>
        <p:nvGrpSpPr>
          <p:cNvPr id="111443" name="Group 851"/>
          <p:cNvGrpSpPr>
            <a:grpSpLocks/>
          </p:cNvGrpSpPr>
          <p:nvPr/>
        </p:nvGrpSpPr>
        <p:grpSpPr bwMode="auto">
          <a:xfrm>
            <a:off x="685800" y="2286000"/>
            <a:ext cx="7848600" cy="3962400"/>
            <a:chOff x="480" y="1824"/>
            <a:chExt cx="4944" cy="2496"/>
          </a:xfrm>
        </p:grpSpPr>
        <p:sp>
          <p:nvSpPr>
            <p:cNvPr id="110717" name="Rectangle 125"/>
            <p:cNvSpPr>
              <a:spLocks noChangeArrowheads="1"/>
            </p:cNvSpPr>
            <p:nvPr/>
          </p:nvSpPr>
          <p:spPr bwMode="auto">
            <a:xfrm>
              <a:off x="480" y="1824"/>
              <a:ext cx="4944" cy="2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0719" name="Group 127"/>
            <p:cNvGrpSpPr>
              <a:grpSpLocks/>
            </p:cNvGrpSpPr>
            <p:nvPr/>
          </p:nvGrpSpPr>
          <p:grpSpPr bwMode="auto">
            <a:xfrm>
              <a:off x="724" y="2137"/>
              <a:ext cx="391" cy="355"/>
              <a:chOff x="816" y="2304"/>
              <a:chExt cx="240" cy="240"/>
            </a:xfrm>
          </p:grpSpPr>
          <p:sp>
            <p:nvSpPr>
              <p:cNvPr id="110720" name="Oval 12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21" name="Oval 12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22" name="Oval 13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23" name="Freeform 13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24" name="Group 132"/>
            <p:cNvGrpSpPr>
              <a:grpSpLocks/>
            </p:cNvGrpSpPr>
            <p:nvPr/>
          </p:nvGrpSpPr>
          <p:grpSpPr bwMode="auto">
            <a:xfrm>
              <a:off x="1326" y="2153"/>
              <a:ext cx="391" cy="355"/>
              <a:chOff x="816" y="2304"/>
              <a:chExt cx="240" cy="240"/>
            </a:xfrm>
          </p:grpSpPr>
          <p:sp>
            <p:nvSpPr>
              <p:cNvPr id="110725" name="Oval 13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26" name="Oval 13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27" name="Oval 13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28" name="Freeform 13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29" name="Group 137"/>
            <p:cNvGrpSpPr>
              <a:grpSpLocks/>
            </p:cNvGrpSpPr>
            <p:nvPr/>
          </p:nvGrpSpPr>
          <p:grpSpPr bwMode="auto">
            <a:xfrm>
              <a:off x="1289" y="2632"/>
              <a:ext cx="391" cy="355"/>
              <a:chOff x="816" y="2304"/>
              <a:chExt cx="240" cy="240"/>
            </a:xfrm>
          </p:grpSpPr>
          <p:sp>
            <p:nvSpPr>
              <p:cNvPr id="110730" name="Oval 13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31" name="Oval 13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32" name="Oval 14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33" name="Freeform 14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34" name="Group 142"/>
            <p:cNvGrpSpPr>
              <a:grpSpLocks/>
            </p:cNvGrpSpPr>
            <p:nvPr/>
          </p:nvGrpSpPr>
          <p:grpSpPr bwMode="auto">
            <a:xfrm>
              <a:off x="1866" y="3145"/>
              <a:ext cx="391" cy="355"/>
              <a:chOff x="816" y="2304"/>
              <a:chExt cx="240" cy="240"/>
            </a:xfrm>
          </p:grpSpPr>
          <p:sp>
            <p:nvSpPr>
              <p:cNvPr id="110735" name="Oval 14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36" name="Oval 14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37" name="Oval 14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38" name="Freeform 14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39" name="Group 147"/>
            <p:cNvGrpSpPr>
              <a:grpSpLocks/>
            </p:cNvGrpSpPr>
            <p:nvPr/>
          </p:nvGrpSpPr>
          <p:grpSpPr bwMode="auto">
            <a:xfrm>
              <a:off x="1865" y="2632"/>
              <a:ext cx="391" cy="355"/>
              <a:chOff x="816" y="2304"/>
              <a:chExt cx="240" cy="240"/>
            </a:xfrm>
          </p:grpSpPr>
          <p:sp>
            <p:nvSpPr>
              <p:cNvPr id="110740" name="Oval 14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41" name="Oval 14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42" name="Oval 15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43" name="Freeform 15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44" name="Group 152"/>
            <p:cNvGrpSpPr>
              <a:grpSpLocks/>
            </p:cNvGrpSpPr>
            <p:nvPr/>
          </p:nvGrpSpPr>
          <p:grpSpPr bwMode="auto">
            <a:xfrm>
              <a:off x="3265" y="2614"/>
              <a:ext cx="391" cy="355"/>
              <a:chOff x="816" y="2304"/>
              <a:chExt cx="240" cy="240"/>
            </a:xfrm>
          </p:grpSpPr>
          <p:sp>
            <p:nvSpPr>
              <p:cNvPr id="110745" name="Oval 15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46" name="Oval 15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47" name="Oval 15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48" name="Freeform 15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49" name="Group 157"/>
            <p:cNvGrpSpPr>
              <a:grpSpLocks/>
            </p:cNvGrpSpPr>
            <p:nvPr/>
          </p:nvGrpSpPr>
          <p:grpSpPr bwMode="auto">
            <a:xfrm>
              <a:off x="3744" y="2660"/>
              <a:ext cx="391" cy="355"/>
              <a:chOff x="816" y="2304"/>
              <a:chExt cx="240" cy="240"/>
            </a:xfrm>
          </p:grpSpPr>
          <p:sp>
            <p:nvSpPr>
              <p:cNvPr id="110750" name="Oval 15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51" name="Oval 15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52" name="Oval 16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53" name="Freeform 16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54" name="Group 162"/>
            <p:cNvGrpSpPr>
              <a:grpSpLocks/>
            </p:cNvGrpSpPr>
            <p:nvPr/>
          </p:nvGrpSpPr>
          <p:grpSpPr bwMode="auto">
            <a:xfrm>
              <a:off x="1307" y="3163"/>
              <a:ext cx="391" cy="355"/>
              <a:chOff x="816" y="2304"/>
              <a:chExt cx="240" cy="240"/>
            </a:xfrm>
          </p:grpSpPr>
          <p:sp>
            <p:nvSpPr>
              <p:cNvPr id="110755" name="Oval 16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56" name="Oval 16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57" name="Oval 16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58" name="Freeform 16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59" name="Group 167"/>
            <p:cNvGrpSpPr>
              <a:grpSpLocks/>
            </p:cNvGrpSpPr>
            <p:nvPr/>
          </p:nvGrpSpPr>
          <p:grpSpPr bwMode="auto">
            <a:xfrm>
              <a:off x="686" y="2623"/>
              <a:ext cx="391" cy="355"/>
              <a:chOff x="816" y="2304"/>
              <a:chExt cx="240" cy="240"/>
            </a:xfrm>
          </p:grpSpPr>
          <p:sp>
            <p:nvSpPr>
              <p:cNvPr id="110760" name="Oval 16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61" name="Oval 16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62" name="Oval 17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63" name="Freeform 17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64" name="Group 172"/>
            <p:cNvGrpSpPr>
              <a:grpSpLocks/>
            </p:cNvGrpSpPr>
            <p:nvPr/>
          </p:nvGrpSpPr>
          <p:grpSpPr bwMode="auto">
            <a:xfrm>
              <a:off x="3266" y="2171"/>
              <a:ext cx="391" cy="355"/>
              <a:chOff x="816" y="2304"/>
              <a:chExt cx="240" cy="240"/>
            </a:xfrm>
          </p:grpSpPr>
          <p:sp>
            <p:nvSpPr>
              <p:cNvPr id="110765" name="Oval 17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66" name="Oval 17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67" name="Oval 17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68" name="Freeform 17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69" name="Group 177"/>
            <p:cNvGrpSpPr>
              <a:grpSpLocks/>
            </p:cNvGrpSpPr>
            <p:nvPr/>
          </p:nvGrpSpPr>
          <p:grpSpPr bwMode="auto">
            <a:xfrm>
              <a:off x="1316" y="3616"/>
              <a:ext cx="391" cy="355"/>
              <a:chOff x="816" y="2304"/>
              <a:chExt cx="240" cy="240"/>
            </a:xfrm>
          </p:grpSpPr>
          <p:sp>
            <p:nvSpPr>
              <p:cNvPr id="110770" name="Oval 17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71" name="Oval 17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72" name="Oval 18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73" name="Freeform 18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74" name="Group 182"/>
            <p:cNvGrpSpPr>
              <a:grpSpLocks/>
            </p:cNvGrpSpPr>
            <p:nvPr/>
          </p:nvGrpSpPr>
          <p:grpSpPr bwMode="auto">
            <a:xfrm>
              <a:off x="3257" y="3616"/>
              <a:ext cx="391" cy="355"/>
              <a:chOff x="816" y="2304"/>
              <a:chExt cx="240" cy="240"/>
            </a:xfrm>
          </p:grpSpPr>
          <p:sp>
            <p:nvSpPr>
              <p:cNvPr id="110775" name="Oval 18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76" name="Oval 18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77" name="Oval 18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78" name="Freeform 18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79" name="Group 187"/>
            <p:cNvGrpSpPr>
              <a:grpSpLocks/>
            </p:cNvGrpSpPr>
            <p:nvPr/>
          </p:nvGrpSpPr>
          <p:grpSpPr bwMode="auto">
            <a:xfrm>
              <a:off x="3763" y="3156"/>
              <a:ext cx="391" cy="355"/>
              <a:chOff x="816" y="2304"/>
              <a:chExt cx="240" cy="240"/>
            </a:xfrm>
          </p:grpSpPr>
          <p:sp>
            <p:nvSpPr>
              <p:cNvPr id="110780" name="Oval 18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81" name="Oval 18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82" name="Oval 19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83" name="Freeform 19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84" name="Group 192"/>
            <p:cNvGrpSpPr>
              <a:grpSpLocks/>
            </p:cNvGrpSpPr>
            <p:nvPr/>
          </p:nvGrpSpPr>
          <p:grpSpPr bwMode="auto">
            <a:xfrm>
              <a:off x="739" y="3581"/>
              <a:ext cx="391" cy="355"/>
              <a:chOff x="816" y="2304"/>
              <a:chExt cx="240" cy="240"/>
            </a:xfrm>
          </p:grpSpPr>
          <p:sp>
            <p:nvSpPr>
              <p:cNvPr id="110785" name="Oval 19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86" name="Oval 19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87" name="Oval 19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88" name="Freeform 19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89" name="Group 197"/>
            <p:cNvGrpSpPr>
              <a:grpSpLocks/>
            </p:cNvGrpSpPr>
            <p:nvPr/>
          </p:nvGrpSpPr>
          <p:grpSpPr bwMode="auto">
            <a:xfrm>
              <a:off x="1910" y="2137"/>
              <a:ext cx="391" cy="355"/>
              <a:chOff x="816" y="2304"/>
              <a:chExt cx="240" cy="240"/>
            </a:xfrm>
          </p:grpSpPr>
          <p:sp>
            <p:nvSpPr>
              <p:cNvPr id="110790" name="Oval 19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91" name="Oval 19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92" name="Oval 20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93" name="Freeform 20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94" name="Group 202"/>
            <p:cNvGrpSpPr>
              <a:grpSpLocks/>
            </p:cNvGrpSpPr>
            <p:nvPr/>
          </p:nvGrpSpPr>
          <p:grpSpPr bwMode="auto">
            <a:xfrm>
              <a:off x="4356" y="2163"/>
              <a:ext cx="391" cy="355"/>
              <a:chOff x="816" y="2304"/>
              <a:chExt cx="240" cy="240"/>
            </a:xfrm>
          </p:grpSpPr>
          <p:sp>
            <p:nvSpPr>
              <p:cNvPr id="110795" name="Oval 20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96" name="Oval 20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97" name="Oval 20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798" name="Freeform 20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799" name="Group 207"/>
            <p:cNvGrpSpPr>
              <a:grpSpLocks/>
            </p:cNvGrpSpPr>
            <p:nvPr/>
          </p:nvGrpSpPr>
          <p:grpSpPr bwMode="auto">
            <a:xfrm>
              <a:off x="1847" y="3607"/>
              <a:ext cx="391" cy="355"/>
              <a:chOff x="816" y="2304"/>
              <a:chExt cx="240" cy="240"/>
            </a:xfrm>
          </p:grpSpPr>
          <p:sp>
            <p:nvSpPr>
              <p:cNvPr id="110800" name="Oval 20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01" name="Oval 20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02" name="Oval 21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03" name="Freeform 21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804" name="Group 212"/>
            <p:cNvGrpSpPr>
              <a:grpSpLocks/>
            </p:cNvGrpSpPr>
            <p:nvPr/>
          </p:nvGrpSpPr>
          <p:grpSpPr bwMode="auto">
            <a:xfrm>
              <a:off x="3769" y="3608"/>
              <a:ext cx="391" cy="355"/>
              <a:chOff x="816" y="2304"/>
              <a:chExt cx="240" cy="240"/>
            </a:xfrm>
          </p:grpSpPr>
          <p:sp>
            <p:nvSpPr>
              <p:cNvPr id="110805" name="Oval 21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06" name="Oval 21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07" name="Oval 21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08" name="Freeform 21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809" name="Group 217"/>
            <p:cNvGrpSpPr>
              <a:grpSpLocks/>
            </p:cNvGrpSpPr>
            <p:nvPr/>
          </p:nvGrpSpPr>
          <p:grpSpPr bwMode="auto">
            <a:xfrm>
              <a:off x="4337" y="3182"/>
              <a:ext cx="391" cy="355"/>
              <a:chOff x="816" y="2304"/>
              <a:chExt cx="240" cy="240"/>
            </a:xfrm>
          </p:grpSpPr>
          <p:sp>
            <p:nvSpPr>
              <p:cNvPr id="110810" name="Oval 21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11" name="Oval 21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12" name="Oval 22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13" name="Freeform 22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814" name="Group 222"/>
            <p:cNvGrpSpPr>
              <a:grpSpLocks/>
            </p:cNvGrpSpPr>
            <p:nvPr/>
          </p:nvGrpSpPr>
          <p:grpSpPr bwMode="auto">
            <a:xfrm>
              <a:off x="3274" y="3120"/>
              <a:ext cx="391" cy="355"/>
              <a:chOff x="816" y="2304"/>
              <a:chExt cx="240" cy="240"/>
            </a:xfrm>
          </p:grpSpPr>
          <p:sp>
            <p:nvSpPr>
              <p:cNvPr id="110815" name="Oval 22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16" name="Oval 22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17" name="Oval 22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18" name="Freeform 22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819" name="Group 227"/>
            <p:cNvGrpSpPr>
              <a:grpSpLocks/>
            </p:cNvGrpSpPr>
            <p:nvPr/>
          </p:nvGrpSpPr>
          <p:grpSpPr bwMode="auto">
            <a:xfrm>
              <a:off x="3735" y="2172"/>
              <a:ext cx="391" cy="355"/>
              <a:chOff x="816" y="2304"/>
              <a:chExt cx="240" cy="240"/>
            </a:xfrm>
          </p:grpSpPr>
          <p:sp>
            <p:nvSpPr>
              <p:cNvPr id="110820" name="Oval 22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21" name="Oval 22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22" name="Oval 23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23" name="Freeform 23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824" name="Group 232"/>
            <p:cNvGrpSpPr>
              <a:grpSpLocks/>
            </p:cNvGrpSpPr>
            <p:nvPr/>
          </p:nvGrpSpPr>
          <p:grpSpPr bwMode="auto">
            <a:xfrm>
              <a:off x="723" y="3119"/>
              <a:ext cx="391" cy="355"/>
              <a:chOff x="816" y="2304"/>
              <a:chExt cx="240" cy="240"/>
            </a:xfrm>
          </p:grpSpPr>
          <p:sp>
            <p:nvSpPr>
              <p:cNvPr id="110825" name="Oval 233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26" name="Oval 234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27" name="Oval 235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28" name="Freeform 236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829" name="Group 237"/>
            <p:cNvGrpSpPr>
              <a:grpSpLocks/>
            </p:cNvGrpSpPr>
            <p:nvPr/>
          </p:nvGrpSpPr>
          <p:grpSpPr bwMode="auto">
            <a:xfrm>
              <a:off x="4373" y="2668"/>
              <a:ext cx="391" cy="355"/>
              <a:chOff x="816" y="2304"/>
              <a:chExt cx="240" cy="240"/>
            </a:xfrm>
          </p:grpSpPr>
          <p:sp>
            <p:nvSpPr>
              <p:cNvPr id="110830" name="Oval 238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31" name="Oval 239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32" name="Oval 240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33" name="Freeform 241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0834" name="Text Box 242"/>
            <p:cNvSpPr txBox="1">
              <a:spLocks noChangeArrowheads="1"/>
            </p:cNvSpPr>
            <p:nvPr/>
          </p:nvSpPr>
          <p:spPr bwMode="auto">
            <a:xfrm>
              <a:off x="785" y="1863"/>
              <a:ext cx="1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Group A: Share</a:t>
              </a:r>
            </a:p>
          </p:txBody>
        </p:sp>
        <p:sp>
          <p:nvSpPr>
            <p:cNvPr id="110835" name="Text Box 243"/>
            <p:cNvSpPr txBox="1">
              <a:spLocks noChangeArrowheads="1"/>
            </p:cNvSpPr>
            <p:nvPr/>
          </p:nvSpPr>
          <p:spPr bwMode="auto">
            <a:xfrm>
              <a:off x="3282" y="1897"/>
              <a:ext cx="1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Group B: Neutral</a:t>
              </a:r>
            </a:p>
          </p:txBody>
        </p:sp>
        <p:grpSp>
          <p:nvGrpSpPr>
            <p:cNvPr id="111438" name="Group 846"/>
            <p:cNvGrpSpPr>
              <a:grpSpLocks/>
            </p:cNvGrpSpPr>
            <p:nvPr/>
          </p:nvGrpSpPr>
          <p:grpSpPr bwMode="auto">
            <a:xfrm>
              <a:off x="4368" y="3600"/>
              <a:ext cx="391" cy="355"/>
              <a:chOff x="816" y="2304"/>
              <a:chExt cx="240" cy="240"/>
            </a:xfrm>
          </p:grpSpPr>
          <p:sp>
            <p:nvSpPr>
              <p:cNvPr id="111439" name="Oval 847"/>
              <p:cNvSpPr>
                <a:spLocks noChangeArrowheads="1"/>
              </p:cNvSpPr>
              <p:nvPr/>
            </p:nvSpPr>
            <p:spPr bwMode="auto">
              <a:xfrm>
                <a:off x="816" y="2304"/>
                <a:ext cx="240" cy="24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440" name="Oval 848"/>
              <p:cNvSpPr>
                <a:spLocks noChangeArrowheads="1"/>
              </p:cNvSpPr>
              <p:nvPr/>
            </p:nvSpPr>
            <p:spPr bwMode="auto">
              <a:xfrm>
                <a:off x="879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441" name="Oval 849"/>
              <p:cNvSpPr>
                <a:spLocks noChangeArrowheads="1"/>
              </p:cNvSpPr>
              <p:nvPr/>
            </p:nvSpPr>
            <p:spPr bwMode="auto">
              <a:xfrm>
                <a:off x="957" y="2365"/>
                <a:ext cx="40" cy="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442" name="Freeform 850"/>
              <p:cNvSpPr>
                <a:spLocks/>
              </p:cNvSpPr>
              <p:nvPr/>
            </p:nvSpPr>
            <p:spPr bwMode="auto">
              <a:xfrm>
                <a:off x="861" y="2448"/>
                <a:ext cx="147" cy="48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0966" name="Group 374"/>
          <p:cNvGrpSpPr>
            <a:grpSpLocks/>
          </p:cNvGrpSpPr>
          <p:nvPr/>
        </p:nvGrpSpPr>
        <p:grpSpPr bwMode="auto">
          <a:xfrm>
            <a:off x="685800" y="2286000"/>
            <a:ext cx="7848600" cy="3962400"/>
            <a:chOff x="384" y="2352"/>
            <a:chExt cx="4944" cy="2496"/>
          </a:xfrm>
        </p:grpSpPr>
        <p:sp>
          <p:nvSpPr>
            <p:cNvPr id="110838" name="Rectangle 246"/>
            <p:cNvSpPr>
              <a:spLocks noChangeArrowheads="1"/>
            </p:cNvSpPr>
            <p:nvPr/>
          </p:nvSpPr>
          <p:spPr bwMode="auto">
            <a:xfrm>
              <a:off x="384" y="2352"/>
              <a:ext cx="4944" cy="2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0839" name="Group 247"/>
            <p:cNvGrpSpPr>
              <a:grpSpLocks/>
            </p:cNvGrpSpPr>
            <p:nvPr/>
          </p:nvGrpSpPr>
          <p:grpSpPr bwMode="auto">
            <a:xfrm>
              <a:off x="628" y="2665"/>
              <a:ext cx="391" cy="355"/>
              <a:chOff x="683" y="1658"/>
              <a:chExt cx="391" cy="355"/>
            </a:xfrm>
          </p:grpSpPr>
          <p:sp>
            <p:nvSpPr>
              <p:cNvPr id="110840" name="Oval 248"/>
              <p:cNvSpPr>
                <a:spLocks noChangeArrowheads="1"/>
              </p:cNvSpPr>
              <p:nvPr/>
            </p:nvSpPr>
            <p:spPr bwMode="auto">
              <a:xfrm>
                <a:off x="683" y="1658"/>
                <a:ext cx="391" cy="3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41" name="Oval 249"/>
              <p:cNvSpPr>
                <a:spLocks noChangeArrowheads="1"/>
              </p:cNvSpPr>
              <p:nvPr/>
            </p:nvSpPr>
            <p:spPr bwMode="auto">
              <a:xfrm>
                <a:off x="786" y="1748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42" name="Oval 250"/>
              <p:cNvSpPr>
                <a:spLocks noChangeArrowheads="1"/>
              </p:cNvSpPr>
              <p:nvPr/>
            </p:nvSpPr>
            <p:spPr bwMode="auto">
              <a:xfrm>
                <a:off x="913" y="1748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43" name="Freeform 251"/>
              <p:cNvSpPr>
                <a:spLocks/>
              </p:cNvSpPr>
              <p:nvPr/>
            </p:nvSpPr>
            <p:spPr bwMode="auto">
              <a:xfrm flipV="1">
                <a:off x="756" y="1871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844" name="Group 252"/>
            <p:cNvGrpSpPr>
              <a:grpSpLocks/>
            </p:cNvGrpSpPr>
            <p:nvPr/>
          </p:nvGrpSpPr>
          <p:grpSpPr bwMode="auto">
            <a:xfrm>
              <a:off x="1230" y="2681"/>
              <a:ext cx="391" cy="355"/>
              <a:chOff x="1285" y="1674"/>
              <a:chExt cx="391" cy="355"/>
            </a:xfrm>
          </p:grpSpPr>
          <p:sp>
            <p:nvSpPr>
              <p:cNvPr id="110845" name="Oval 253"/>
              <p:cNvSpPr>
                <a:spLocks noChangeArrowheads="1"/>
              </p:cNvSpPr>
              <p:nvPr/>
            </p:nvSpPr>
            <p:spPr bwMode="auto">
              <a:xfrm>
                <a:off x="1285" y="1674"/>
                <a:ext cx="391" cy="35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46" name="Oval 254"/>
              <p:cNvSpPr>
                <a:spLocks noChangeArrowheads="1"/>
              </p:cNvSpPr>
              <p:nvPr/>
            </p:nvSpPr>
            <p:spPr bwMode="auto">
              <a:xfrm>
                <a:off x="1388" y="1764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47" name="Oval 255"/>
              <p:cNvSpPr>
                <a:spLocks noChangeArrowheads="1"/>
              </p:cNvSpPr>
              <p:nvPr/>
            </p:nvSpPr>
            <p:spPr bwMode="auto">
              <a:xfrm>
                <a:off x="1515" y="1764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48" name="Freeform 256"/>
              <p:cNvSpPr>
                <a:spLocks/>
              </p:cNvSpPr>
              <p:nvPr/>
            </p:nvSpPr>
            <p:spPr bwMode="auto">
              <a:xfrm>
                <a:off x="1358" y="1887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0849" name="Text Box 257"/>
            <p:cNvSpPr txBox="1">
              <a:spLocks noChangeArrowheads="1"/>
            </p:cNvSpPr>
            <p:nvPr/>
          </p:nvSpPr>
          <p:spPr bwMode="auto">
            <a:xfrm>
              <a:off x="689" y="2391"/>
              <a:ext cx="1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Group A: Share</a:t>
              </a:r>
            </a:p>
          </p:txBody>
        </p:sp>
        <p:sp>
          <p:nvSpPr>
            <p:cNvPr id="110850" name="Text Box 258"/>
            <p:cNvSpPr txBox="1">
              <a:spLocks noChangeArrowheads="1"/>
            </p:cNvSpPr>
            <p:nvPr/>
          </p:nvSpPr>
          <p:spPr bwMode="auto">
            <a:xfrm>
              <a:off x="3186" y="2425"/>
              <a:ext cx="1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Group B: Neutral</a:t>
              </a:r>
            </a:p>
          </p:txBody>
        </p:sp>
        <p:grpSp>
          <p:nvGrpSpPr>
            <p:cNvPr id="110851" name="Group 259"/>
            <p:cNvGrpSpPr>
              <a:grpSpLocks/>
            </p:cNvGrpSpPr>
            <p:nvPr/>
          </p:nvGrpSpPr>
          <p:grpSpPr bwMode="auto">
            <a:xfrm>
              <a:off x="1211" y="3656"/>
              <a:ext cx="391" cy="355"/>
              <a:chOff x="1266" y="2649"/>
              <a:chExt cx="391" cy="355"/>
            </a:xfrm>
          </p:grpSpPr>
          <p:sp>
            <p:nvSpPr>
              <p:cNvPr id="110852" name="Oval 260"/>
              <p:cNvSpPr>
                <a:spLocks noChangeArrowheads="1"/>
              </p:cNvSpPr>
              <p:nvPr/>
            </p:nvSpPr>
            <p:spPr bwMode="auto">
              <a:xfrm>
                <a:off x="1266" y="2649"/>
                <a:ext cx="391" cy="35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53" name="Oval 261"/>
              <p:cNvSpPr>
                <a:spLocks noChangeArrowheads="1"/>
              </p:cNvSpPr>
              <p:nvPr/>
            </p:nvSpPr>
            <p:spPr bwMode="auto">
              <a:xfrm>
                <a:off x="1369" y="2739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54" name="Oval 262"/>
              <p:cNvSpPr>
                <a:spLocks noChangeArrowheads="1"/>
              </p:cNvSpPr>
              <p:nvPr/>
            </p:nvSpPr>
            <p:spPr bwMode="auto">
              <a:xfrm>
                <a:off x="1496" y="2739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55" name="Freeform 263"/>
              <p:cNvSpPr>
                <a:spLocks/>
              </p:cNvSpPr>
              <p:nvPr/>
            </p:nvSpPr>
            <p:spPr bwMode="auto">
              <a:xfrm>
                <a:off x="1339" y="2862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856" name="Group 264"/>
            <p:cNvGrpSpPr>
              <a:grpSpLocks/>
            </p:cNvGrpSpPr>
            <p:nvPr/>
          </p:nvGrpSpPr>
          <p:grpSpPr bwMode="auto">
            <a:xfrm>
              <a:off x="644" y="3169"/>
              <a:ext cx="391" cy="355"/>
              <a:chOff x="699" y="2162"/>
              <a:chExt cx="391" cy="355"/>
            </a:xfrm>
          </p:grpSpPr>
          <p:sp>
            <p:nvSpPr>
              <p:cNvPr id="110857" name="Oval 265"/>
              <p:cNvSpPr>
                <a:spLocks noChangeArrowheads="1"/>
              </p:cNvSpPr>
              <p:nvPr/>
            </p:nvSpPr>
            <p:spPr bwMode="auto">
              <a:xfrm>
                <a:off x="699" y="2162"/>
                <a:ext cx="391" cy="3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58" name="Oval 266"/>
              <p:cNvSpPr>
                <a:spLocks noChangeArrowheads="1"/>
              </p:cNvSpPr>
              <p:nvPr/>
            </p:nvSpPr>
            <p:spPr bwMode="auto">
              <a:xfrm>
                <a:off x="802" y="2252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59" name="Oval 267"/>
              <p:cNvSpPr>
                <a:spLocks noChangeArrowheads="1"/>
              </p:cNvSpPr>
              <p:nvPr/>
            </p:nvSpPr>
            <p:spPr bwMode="auto">
              <a:xfrm>
                <a:off x="929" y="2252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60" name="Freeform 268"/>
              <p:cNvSpPr>
                <a:spLocks/>
              </p:cNvSpPr>
              <p:nvPr/>
            </p:nvSpPr>
            <p:spPr bwMode="auto">
              <a:xfrm flipV="1">
                <a:off x="772" y="2375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861" name="Group 269"/>
            <p:cNvGrpSpPr>
              <a:grpSpLocks/>
            </p:cNvGrpSpPr>
            <p:nvPr/>
          </p:nvGrpSpPr>
          <p:grpSpPr bwMode="auto">
            <a:xfrm>
              <a:off x="1220" y="3195"/>
              <a:ext cx="391" cy="355"/>
              <a:chOff x="1275" y="2188"/>
              <a:chExt cx="391" cy="355"/>
            </a:xfrm>
          </p:grpSpPr>
          <p:sp>
            <p:nvSpPr>
              <p:cNvPr id="110862" name="Oval 270"/>
              <p:cNvSpPr>
                <a:spLocks noChangeArrowheads="1"/>
              </p:cNvSpPr>
              <p:nvPr/>
            </p:nvSpPr>
            <p:spPr bwMode="auto">
              <a:xfrm>
                <a:off x="1275" y="2188"/>
                <a:ext cx="391" cy="3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63" name="Oval 271"/>
              <p:cNvSpPr>
                <a:spLocks noChangeArrowheads="1"/>
              </p:cNvSpPr>
              <p:nvPr/>
            </p:nvSpPr>
            <p:spPr bwMode="auto">
              <a:xfrm>
                <a:off x="1378" y="2278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64" name="Oval 272"/>
              <p:cNvSpPr>
                <a:spLocks noChangeArrowheads="1"/>
              </p:cNvSpPr>
              <p:nvPr/>
            </p:nvSpPr>
            <p:spPr bwMode="auto">
              <a:xfrm>
                <a:off x="1505" y="2278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65" name="Freeform 273"/>
              <p:cNvSpPr>
                <a:spLocks/>
              </p:cNvSpPr>
              <p:nvPr/>
            </p:nvSpPr>
            <p:spPr bwMode="auto">
              <a:xfrm flipV="1">
                <a:off x="1348" y="2401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866" name="Group 274"/>
            <p:cNvGrpSpPr>
              <a:grpSpLocks/>
            </p:cNvGrpSpPr>
            <p:nvPr/>
          </p:nvGrpSpPr>
          <p:grpSpPr bwMode="auto">
            <a:xfrm>
              <a:off x="1805" y="3177"/>
              <a:ext cx="391" cy="355"/>
              <a:chOff x="1860" y="2170"/>
              <a:chExt cx="391" cy="355"/>
            </a:xfrm>
          </p:grpSpPr>
          <p:sp>
            <p:nvSpPr>
              <p:cNvPr id="110867" name="Oval 275"/>
              <p:cNvSpPr>
                <a:spLocks noChangeArrowheads="1"/>
              </p:cNvSpPr>
              <p:nvPr/>
            </p:nvSpPr>
            <p:spPr bwMode="auto">
              <a:xfrm>
                <a:off x="1860" y="2170"/>
                <a:ext cx="391" cy="3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68" name="Oval 276"/>
              <p:cNvSpPr>
                <a:spLocks noChangeArrowheads="1"/>
              </p:cNvSpPr>
              <p:nvPr/>
            </p:nvSpPr>
            <p:spPr bwMode="auto">
              <a:xfrm>
                <a:off x="1963" y="2260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69" name="Oval 277"/>
              <p:cNvSpPr>
                <a:spLocks noChangeArrowheads="1"/>
              </p:cNvSpPr>
              <p:nvPr/>
            </p:nvSpPr>
            <p:spPr bwMode="auto">
              <a:xfrm>
                <a:off x="2090" y="2260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70" name="Freeform 278"/>
              <p:cNvSpPr>
                <a:spLocks/>
              </p:cNvSpPr>
              <p:nvPr/>
            </p:nvSpPr>
            <p:spPr bwMode="auto">
              <a:xfrm flipV="1">
                <a:off x="1933" y="2383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871" name="Group 279"/>
            <p:cNvGrpSpPr>
              <a:grpSpLocks/>
            </p:cNvGrpSpPr>
            <p:nvPr/>
          </p:nvGrpSpPr>
          <p:grpSpPr bwMode="auto">
            <a:xfrm>
              <a:off x="1850" y="2708"/>
              <a:ext cx="391" cy="355"/>
              <a:chOff x="1905" y="1701"/>
              <a:chExt cx="391" cy="355"/>
            </a:xfrm>
          </p:grpSpPr>
          <p:sp>
            <p:nvSpPr>
              <p:cNvPr id="110872" name="Oval 280"/>
              <p:cNvSpPr>
                <a:spLocks noChangeArrowheads="1"/>
              </p:cNvSpPr>
              <p:nvPr/>
            </p:nvSpPr>
            <p:spPr bwMode="auto">
              <a:xfrm>
                <a:off x="1905" y="1701"/>
                <a:ext cx="391" cy="3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73" name="Oval 281"/>
              <p:cNvSpPr>
                <a:spLocks noChangeArrowheads="1"/>
              </p:cNvSpPr>
              <p:nvPr/>
            </p:nvSpPr>
            <p:spPr bwMode="auto">
              <a:xfrm>
                <a:off x="2008" y="1791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74" name="Oval 282"/>
              <p:cNvSpPr>
                <a:spLocks noChangeArrowheads="1"/>
              </p:cNvSpPr>
              <p:nvPr/>
            </p:nvSpPr>
            <p:spPr bwMode="auto">
              <a:xfrm>
                <a:off x="2135" y="1791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75" name="Freeform 283"/>
              <p:cNvSpPr>
                <a:spLocks/>
              </p:cNvSpPr>
              <p:nvPr/>
            </p:nvSpPr>
            <p:spPr bwMode="auto">
              <a:xfrm flipV="1">
                <a:off x="1978" y="1914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876" name="Group 284"/>
            <p:cNvGrpSpPr>
              <a:grpSpLocks/>
            </p:cNvGrpSpPr>
            <p:nvPr/>
          </p:nvGrpSpPr>
          <p:grpSpPr bwMode="auto">
            <a:xfrm>
              <a:off x="636" y="3656"/>
              <a:ext cx="391" cy="355"/>
              <a:chOff x="691" y="2649"/>
              <a:chExt cx="391" cy="355"/>
            </a:xfrm>
          </p:grpSpPr>
          <p:sp>
            <p:nvSpPr>
              <p:cNvPr id="110877" name="Oval 285"/>
              <p:cNvSpPr>
                <a:spLocks noChangeArrowheads="1"/>
              </p:cNvSpPr>
              <p:nvPr/>
            </p:nvSpPr>
            <p:spPr bwMode="auto">
              <a:xfrm>
                <a:off x="691" y="2649"/>
                <a:ext cx="391" cy="3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78" name="Oval 286"/>
              <p:cNvSpPr>
                <a:spLocks noChangeArrowheads="1"/>
              </p:cNvSpPr>
              <p:nvPr/>
            </p:nvSpPr>
            <p:spPr bwMode="auto">
              <a:xfrm>
                <a:off x="794" y="2739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79" name="Oval 287"/>
              <p:cNvSpPr>
                <a:spLocks noChangeArrowheads="1"/>
              </p:cNvSpPr>
              <p:nvPr/>
            </p:nvSpPr>
            <p:spPr bwMode="auto">
              <a:xfrm>
                <a:off x="921" y="2739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80" name="Freeform 288"/>
              <p:cNvSpPr>
                <a:spLocks/>
              </p:cNvSpPr>
              <p:nvPr/>
            </p:nvSpPr>
            <p:spPr bwMode="auto">
              <a:xfrm flipV="1">
                <a:off x="764" y="2862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881" name="Group 289"/>
            <p:cNvGrpSpPr>
              <a:grpSpLocks/>
            </p:cNvGrpSpPr>
            <p:nvPr/>
          </p:nvGrpSpPr>
          <p:grpSpPr bwMode="auto">
            <a:xfrm>
              <a:off x="1797" y="3656"/>
              <a:ext cx="391" cy="355"/>
              <a:chOff x="1852" y="2649"/>
              <a:chExt cx="391" cy="355"/>
            </a:xfrm>
          </p:grpSpPr>
          <p:sp>
            <p:nvSpPr>
              <p:cNvPr id="110882" name="Oval 290"/>
              <p:cNvSpPr>
                <a:spLocks noChangeArrowheads="1"/>
              </p:cNvSpPr>
              <p:nvPr/>
            </p:nvSpPr>
            <p:spPr bwMode="auto">
              <a:xfrm>
                <a:off x="1852" y="2649"/>
                <a:ext cx="391" cy="3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83" name="Oval 291"/>
              <p:cNvSpPr>
                <a:spLocks noChangeArrowheads="1"/>
              </p:cNvSpPr>
              <p:nvPr/>
            </p:nvSpPr>
            <p:spPr bwMode="auto">
              <a:xfrm>
                <a:off x="1955" y="2739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84" name="Oval 292"/>
              <p:cNvSpPr>
                <a:spLocks noChangeArrowheads="1"/>
              </p:cNvSpPr>
              <p:nvPr/>
            </p:nvSpPr>
            <p:spPr bwMode="auto">
              <a:xfrm>
                <a:off x="2082" y="2739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85" name="Freeform 293"/>
              <p:cNvSpPr>
                <a:spLocks/>
              </p:cNvSpPr>
              <p:nvPr/>
            </p:nvSpPr>
            <p:spPr bwMode="auto">
              <a:xfrm flipV="1">
                <a:off x="1925" y="2862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886" name="Group 294"/>
            <p:cNvGrpSpPr>
              <a:grpSpLocks/>
            </p:cNvGrpSpPr>
            <p:nvPr/>
          </p:nvGrpSpPr>
          <p:grpSpPr bwMode="auto">
            <a:xfrm>
              <a:off x="1211" y="4117"/>
              <a:ext cx="391" cy="355"/>
              <a:chOff x="1266" y="3110"/>
              <a:chExt cx="391" cy="355"/>
            </a:xfrm>
          </p:grpSpPr>
          <p:sp>
            <p:nvSpPr>
              <p:cNvPr id="110887" name="Oval 295"/>
              <p:cNvSpPr>
                <a:spLocks noChangeArrowheads="1"/>
              </p:cNvSpPr>
              <p:nvPr/>
            </p:nvSpPr>
            <p:spPr bwMode="auto">
              <a:xfrm>
                <a:off x="1266" y="3110"/>
                <a:ext cx="391" cy="3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88" name="Oval 296"/>
              <p:cNvSpPr>
                <a:spLocks noChangeArrowheads="1"/>
              </p:cNvSpPr>
              <p:nvPr/>
            </p:nvSpPr>
            <p:spPr bwMode="auto">
              <a:xfrm>
                <a:off x="1369" y="3200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89" name="Oval 297"/>
              <p:cNvSpPr>
                <a:spLocks noChangeArrowheads="1"/>
              </p:cNvSpPr>
              <p:nvPr/>
            </p:nvSpPr>
            <p:spPr bwMode="auto">
              <a:xfrm>
                <a:off x="1496" y="3200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90" name="Freeform 298"/>
              <p:cNvSpPr>
                <a:spLocks/>
              </p:cNvSpPr>
              <p:nvPr/>
            </p:nvSpPr>
            <p:spPr bwMode="auto">
              <a:xfrm flipV="1">
                <a:off x="1339" y="3323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891" name="Group 299"/>
            <p:cNvGrpSpPr>
              <a:grpSpLocks/>
            </p:cNvGrpSpPr>
            <p:nvPr/>
          </p:nvGrpSpPr>
          <p:grpSpPr bwMode="auto">
            <a:xfrm>
              <a:off x="1823" y="4134"/>
              <a:ext cx="391" cy="355"/>
              <a:chOff x="1878" y="3127"/>
              <a:chExt cx="391" cy="355"/>
            </a:xfrm>
          </p:grpSpPr>
          <p:sp>
            <p:nvSpPr>
              <p:cNvPr id="110892" name="Oval 300"/>
              <p:cNvSpPr>
                <a:spLocks noChangeArrowheads="1"/>
              </p:cNvSpPr>
              <p:nvPr/>
            </p:nvSpPr>
            <p:spPr bwMode="auto">
              <a:xfrm>
                <a:off x="1878" y="3127"/>
                <a:ext cx="391" cy="3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93" name="Oval 301"/>
              <p:cNvSpPr>
                <a:spLocks noChangeArrowheads="1"/>
              </p:cNvSpPr>
              <p:nvPr/>
            </p:nvSpPr>
            <p:spPr bwMode="auto">
              <a:xfrm>
                <a:off x="1981" y="3217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94" name="Oval 302"/>
              <p:cNvSpPr>
                <a:spLocks noChangeArrowheads="1"/>
              </p:cNvSpPr>
              <p:nvPr/>
            </p:nvSpPr>
            <p:spPr bwMode="auto">
              <a:xfrm>
                <a:off x="2108" y="3217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95" name="Freeform 303"/>
              <p:cNvSpPr>
                <a:spLocks/>
              </p:cNvSpPr>
              <p:nvPr/>
            </p:nvSpPr>
            <p:spPr bwMode="auto">
              <a:xfrm flipV="1">
                <a:off x="1951" y="3340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896" name="Group 304"/>
            <p:cNvGrpSpPr>
              <a:grpSpLocks/>
            </p:cNvGrpSpPr>
            <p:nvPr/>
          </p:nvGrpSpPr>
          <p:grpSpPr bwMode="auto">
            <a:xfrm>
              <a:off x="3188" y="2717"/>
              <a:ext cx="391" cy="355"/>
              <a:chOff x="3243" y="1710"/>
              <a:chExt cx="391" cy="355"/>
            </a:xfrm>
          </p:grpSpPr>
          <p:sp>
            <p:nvSpPr>
              <p:cNvPr id="110897" name="Oval 305"/>
              <p:cNvSpPr>
                <a:spLocks noChangeArrowheads="1"/>
              </p:cNvSpPr>
              <p:nvPr/>
            </p:nvSpPr>
            <p:spPr bwMode="auto">
              <a:xfrm>
                <a:off x="3243" y="1710"/>
                <a:ext cx="391" cy="3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98" name="Oval 306"/>
              <p:cNvSpPr>
                <a:spLocks noChangeArrowheads="1"/>
              </p:cNvSpPr>
              <p:nvPr/>
            </p:nvSpPr>
            <p:spPr bwMode="auto">
              <a:xfrm>
                <a:off x="3346" y="1800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899" name="Oval 307"/>
              <p:cNvSpPr>
                <a:spLocks noChangeArrowheads="1"/>
              </p:cNvSpPr>
              <p:nvPr/>
            </p:nvSpPr>
            <p:spPr bwMode="auto">
              <a:xfrm>
                <a:off x="3473" y="1800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00" name="Freeform 308"/>
              <p:cNvSpPr>
                <a:spLocks/>
              </p:cNvSpPr>
              <p:nvPr/>
            </p:nvSpPr>
            <p:spPr bwMode="auto">
              <a:xfrm flipV="1">
                <a:off x="3316" y="1923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901" name="Group 309"/>
            <p:cNvGrpSpPr>
              <a:grpSpLocks/>
            </p:cNvGrpSpPr>
            <p:nvPr/>
          </p:nvGrpSpPr>
          <p:grpSpPr bwMode="auto">
            <a:xfrm>
              <a:off x="4251" y="3195"/>
              <a:ext cx="391" cy="355"/>
              <a:chOff x="4306" y="2188"/>
              <a:chExt cx="391" cy="355"/>
            </a:xfrm>
          </p:grpSpPr>
          <p:sp>
            <p:nvSpPr>
              <p:cNvPr id="110902" name="Oval 310"/>
              <p:cNvSpPr>
                <a:spLocks noChangeArrowheads="1"/>
              </p:cNvSpPr>
              <p:nvPr/>
            </p:nvSpPr>
            <p:spPr bwMode="auto">
              <a:xfrm>
                <a:off x="4306" y="2188"/>
                <a:ext cx="391" cy="3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03" name="Oval 311"/>
              <p:cNvSpPr>
                <a:spLocks noChangeArrowheads="1"/>
              </p:cNvSpPr>
              <p:nvPr/>
            </p:nvSpPr>
            <p:spPr bwMode="auto">
              <a:xfrm>
                <a:off x="4409" y="2278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04" name="Oval 312"/>
              <p:cNvSpPr>
                <a:spLocks noChangeArrowheads="1"/>
              </p:cNvSpPr>
              <p:nvPr/>
            </p:nvSpPr>
            <p:spPr bwMode="auto">
              <a:xfrm>
                <a:off x="4536" y="2278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05" name="Freeform 313"/>
              <p:cNvSpPr>
                <a:spLocks/>
              </p:cNvSpPr>
              <p:nvPr/>
            </p:nvSpPr>
            <p:spPr bwMode="auto">
              <a:xfrm flipV="1">
                <a:off x="4379" y="2401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906" name="Group 314"/>
            <p:cNvGrpSpPr>
              <a:grpSpLocks/>
            </p:cNvGrpSpPr>
            <p:nvPr/>
          </p:nvGrpSpPr>
          <p:grpSpPr bwMode="auto">
            <a:xfrm>
              <a:off x="3152" y="3656"/>
              <a:ext cx="391" cy="355"/>
              <a:chOff x="3207" y="2649"/>
              <a:chExt cx="391" cy="355"/>
            </a:xfrm>
          </p:grpSpPr>
          <p:sp>
            <p:nvSpPr>
              <p:cNvPr id="110907" name="Oval 315"/>
              <p:cNvSpPr>
                <a:spLocks noChangeArrowheads="1"/>
              </p:cNvSpPr>
              <p:nvPr/>
            </p:nvSpPr>
            <p:spPr bwMode="auto">
              <a:xfrm>
                <a:off x="3207" y="2649"/>
                <a:ext cx="391" cy="3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08" name="Oval 316"/>
              <p:cNvSpPr>
                <a:spLocks noChangeArrowheads="1"/>
              </p:cNvSpPr>
              <p:nvPr/>
            </p:nvSpPr>
            <p:spPr bwMode="auto">
              <a:xfrm>
                <a:off x="3310" y="2739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09" name="Oval 317"/>
              <p:cNvSpPr>
                <a:spLocks noChangeArrowheads="1"/>
              </p:cNvSpPr>
              <p:nvPr/>
            </p:nvSpPr>
            <p:spPr bwMode="auto">
              <a:xfrm>
                <a:off x="3437" y="2739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10" name="Freeform 318"/>
              <p:cNvSpPr>
                <a:spLocks/>
              </p:cNvSpPr>
              <p:nvPr/>
            </p:nvSpPr>
            <p:spPr bwMode="auto">
              <a:xfrm flipV="1">
                <a:off x="3280" y="2862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911" name="Group 319"/>
            <p:cNvGrpSpPr>
              <a:grpSpLocks/>
            </p:cNvGrpSpPr>
            <p:nvPr/>
          </p:nvGrpSpPr>
          <p:grpSpPr bwMode="auto">
            <a:xfrm>
              <a:off x="626" y="4106"/>
              <a:ext cx="391" cy="355"/>
              <a:chOff x="681" y="3099"/>
              <a:chExt cx="391" cy="355"/>
            </a:xfrm>
          </p:grpSpPr>
          <p:sp>
            <p:nvSpPr>
              <p:cNvPr id="110912" name="Oval 320"/>
              <p:cNvSpPr>
                <a:spLocks noChangeArrowheads="1"/>
              </p:cNvSpPr>
              <p:nvPr/>
            </p:nvSpPr>
            <p:spPr bwMode="auto">
              <a:xfrm>
                <a:off x="681" y="3099"/>
                <a:ext cx="391" cy="35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13" name="Oval 321"/>
              <p:cNvSpPr>
                <a:spLocks noChangeArrowheads="1"/>
              </p:cNvSpPr>
              <p:nvPr/>
            </p:nvSpPr>
            <p:spPr bwMode="auto">
              <a:xfrm>
                <a:off x="784" y="3189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14" name="Oval 322"/>
              <p:cNvSpPr>
                <a:spLocks noChangeArrowheads="1"/>
              </p:cNvSpPr>
              <p:nvPr/>
            </p:nvSpPr>
            <p:spPr bwMode="auto">
              <a:xfrm>
                <a:off x="911" y="3189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15" name="Freeform 323"/>
              <p:cNvSpPr>
                <a:spLocks/>
              </p:cNvSpPr>
              <p:nvPr/>
            </p:nvSpPr>
            <p:spPr bwMode="auto">
              <a:xfrm>
                <a:off x="754" y="3312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916" name="Group 324"/>
            <p:cNvGrpSpPr>
              <a:grpSpLocks/>
            </p:cNvGrpSpPr>
            <p:nvPr/>
          </p:nvGrpSpPr>
          <p:grpSpPr bwMode="auto">
            <a:xfrm>
              <a:off x="3710" y="2742"/>
              <a:ext cx="391" cy="355"/>
              <a:chOff x="3765" y="1735"/>
              <a:chExt cx="391" cy="355"/>
            </a:xfrm>
          </p:grpSpPr>
          <p:sp>
            <p:nvSpPr>
              <p:cNvPr id="110917" name="Oval 325"/>
              <p:cNvSpPr>
                <a:spLocks noChangeArrowheads="1"/>
              </p:cNvSpPr>
              <p:nvPr/>
            </p:nvSpPr>
            <p:spPr bwMode="auto">
              <a:xfrm>
                <a:off x="3765" y="1735"/>
                <a:ext cx="391" cy="35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18" name="Oval 326"/>
              <p:cNvSpPr>
                <a:spLocks noChangeArrowheads="1"/>
              </p:cNvSpPr>
              <p:nvPr/>
            </p:nvSpPr>
            <p:spPr bwMode="auto">
              <a:xfrm>
                <a:off x="3868" y="1825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19" name="Oval 327"/>
              <p:cNvSpPr>
                <a:spLocks noChangeArrowheads="1"/>
              </p:cNvSpPr>
              <p:nvPr/>
            </p:nvSpPr>
            <p:spPr bwMode="auto">
              <a:xfrm>
                <a:off x="3995" y="1825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20" name="Freeform 328"/>
              <p:cNvSpPr>
                <a:spLocks/>
              </p:cNvSpPr>
              <p:nvPr/>
            </p:nvSpPr>
            <p:spPr bwMode="auto">
              <a:xfrm>
                <a:off x="3838" y="1948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921" name="Group 329"/>
            <p:cNvGrpSpPr>
              <a:grpSpLocks/>
            </p:cNvGrpSpPr>
            <p:nvPr/>
          </p:nvGrpSpPr>
          <p:grpSpPr bwMode="auto">
            <a:xfrm>
              <a:off x="3665" y="3663"/>
              <a:ext cx="391" cy="355"/>
              <a:chOff x="3720" y="2656"/>
              <a:chExt cx="391" cy="355"/>
            </a:xfrm>
          </p:grpSpPr>
          <p:sp>
            <p:nvSpPr>
              <p:cNvPr id="110922" name="Oval 330"/>
              <p:cNvSpPr>
                <a:spLocks noChangeArrowheads="1"/>
              </p:cNvSpPr>
              <p:nvPr/>
            </p:nvSpPr>
            <p:spPr bwMode="auto">
              <a:xfrm>
                <a:off x="3720" y="2656"/>
                <a:ext cx="391" cy="35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23" name="Oval 331"/>
              <p:cNvSpPr>
                <a:spLocks noChangeArrowheads="1"/>
              </p:cNvSpPr>
              <p:nvPr/>
            </p:nvSpPr>
            <p:spPr bwMode="auto">
              <a:xfrm>
                <a:off x="3823" y="2746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24" name="Oval 332"/>
              <p:cNvSpPr>
                <a:spLocks noChangeArrowheads="1"/>
              </p:cNvSpPr>
              <p:nvPr/>
            </p:nvSpPr>
            <p:spPr bwMode="auto">
              <a:xfrm>
                <a:off x="3950" y="2746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25" name="Freeform 333"/>
              <p:cNvSpPr>
                <a:spLocks/>
              </p:cNvSpPr>
              <p:nvPr/>
            </p:nvSpPr>
            <p:spPr bwMode="auto">
              <a:xfrm>
                <a:off x="3793" y="2869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926" name="Group 334"/>
            <p:cNvGrpSpPr>
              <a:grpSpLocks/>
            </p:cNvGrpSpPr>
            <p:nvPr/>
          </p:nvGrpSpPr>
          <p:grpSpPr bwMode="auto">
            <a:xfrm>
              <a:off x="3134" y="3185"/>
              <a:ext cx="391" cy="355"/>
              <a:chOff x="3189" y="2178"/>
              <a:chExt cx="391" cy="355"/>
            </a:xfrm>
          </p:grpSpPr>
          <p:sp>
            <p:nvSpPr>
              <p:cNvPr id="110927" name="Oval 335"/>
              <p:cNvSpPr>
                <a:spLocks noChangeArrowheads="1"/>
              </p:cNvSpPr>
              <p:nvPr/>
            </p:nvSpPr>
            <p:spPr bwMode="auto">
              <a:xfrm>
                <a:off x="3189" y="2178"/>
                <a:ext cx="391" cy="35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28" name="Oval 336"/>
              <p:cNvSpPr>
                <a:spLocks noChangeArrowheads="1"/>
              </p:cNvSpPr>
              <p:nvPr/>
            </p:nvSpPr>
            <p:spPr bwMode="auto">
              <a:xfrm>
                <a:off x="3292" y="2268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29" name="Oval 337"/>
              <p:cNvSpPr>
                <a:spLocks noChangeArrowheads="1"/>
              </p:cNvSpPr>
              <p:nvPr/>
            </p:nvSpPr>
            <p:spPr bwMode="auto">
              <a:xfrm>
                <a:off x="3419" y="2268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30" name="Freeform 338"/>
              <p:cNvSpPr>
                <a:spLocks/>
              </p:cNvSpPr>
              <p:nvPr/>
            </p:nvSpPr>
            <p:spPr bwMode="auto">
              <a:xfrm>
                <a:off x="3262" y="2391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931" name="Group 339"/>
            <p:cNvGrpSpPr>
              <a:grpSpLocks/>
            </p:cNvGrpSpPr>
            <p:nvPr/>
          </p:nvGrpSpPr>
          <p:grpSpPr bwMode="auto">
            <a:xfrm>
              <a:off x="3161" y="4116"/>
              <a:ext cx="391" cy="355"/>
              <a:chOff x="3216" y="3109"/>
              <a:chExt cx="391" cy="355"/>
            </a:xfrm>
          </p:grpSpPr>
          <p:sp>
            <p:nvSpPr>
              <p:cNvPr id="110932" name="Oval 340"/>
              <p:cNvSpPr>
                <a:spLocks noChangeArrowheads="1"/>
              </p:cNvSpPr>
              <p:nvPr/>
            </p:nvSpPr>
            <p:spPr bwMode="auto">
              <a:xfrm>
                <a:off x="3216" y="3109"/>
                <a:ext cx="391" cy="35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33" name="Oval 341"/>
              <p:cNvSpPr>
                <a:spLocks noChangeArrowheads="1"/>
              </p:cNvSpPr>
              <p:nvPr/>
            </p:nvSpPr>
            <p:spPr bwMode="auto">
              <a:xfrm>
                <a:off x="3319" y="3199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34" name="Oval 342"/>
              <p:cNvSpPr>
                <a:spLocks noChangeArrowheads="1"/>
              </p:cNvSpPr>
              <p:nvPr/>
            </p:nvSpPr>
            <p:spPr bwMode="auto">
              <a:xfrm>
                <a:off x="3446" y="3199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35" name="Freeform 343"/>
              <p:cNvSpPr>
                <a:spLocks/>
              </p:cNvSpPr>
              <p:nvPr/>
            </p:nvSpPr>
            <p:spPr bwMode="auto">
              <a:xfrm>
                <a:off x="3289" y="3322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936" name="Group 344"/>
            <p:cNvGrpSpPr>
              <a:grpSpLocks/>
            </p:cNvGrpSpPr>
            <p:nvPr/>
          </p:nvGrpSpPr>
          <p:grpSpPr bwMode="auto">
            <a:xfrm>
              <a:off x="3692" y="4124"/>
              <a:ext cx="391" cy="355"/>
              <a:chOff x="3747" y="3117"/>
              <a:chExt cx="391" cy="355"/>
            </a:xfrm>
          </p:grpSpPr>
          <p:sp>
            <p:nvSpPr>
              <p:cNvPr id="110937" name="Oval 345"/>
              <p:cNvSpPr>
                <a:spLocks noChangeArrowheads="1"/>
              </p:cNvSpPr>
              <p:nvPr/>
            </p:nvSpPr>
            <p:spPr bwMode="auto">
              <a:xfrm>
                <a:off x="3747" y="3117"/>
                <a:ext cx="391" cy="35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38" name="Oval 346"/>
              <p:cNvSpPr>
                <a:spLocks noChangeArrowheads="1"/>
              </p:cNvSpPr>
              <p:nvPr/>
            </p:nvSpPr>
            <p:spPr bwMode="auto">
              <a:xfrm>
                <a:off x="3850" y="3207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39" name="Oval 347"/>
              <p:cNvSpPr>
                <a:spLocks noChangeArrowheads="1"/>
              </p:cNvSpPr>
              <p:nvPr/>
            </p:nvSpPr>
            <p:spPr bwMode="auto">
              <a:xfrm>
                <a:off x="3977" y="3207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40" name="Freeform 348"/>
              <p:cNvSpPr>
                <a:spLocks/>
              </p:cNvSpPr>
              <p:nvPr/>
            </p:nvSpPr>
            <p:spPr bwMode="auto">
              <a:xfrm>
                <a:off x="3820" y="3330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941" name="Group 349"/>
            <p:cNvGrpSpPr>
              <a:grpSpLocks/>
            </p:cNvGrpSpPr>
            <p:nvPr/>
          </p:nvGrpSpPr>
          <p:grpSpPr bwMode="auto">
            <a:xfrm>
              <a:off x="3719" y="3221"/>
              <a:ext cx="391" cy="355"/>
              <a:chOff x="3774" y="2214"/>
              <a:chExt cx="391" cy="355"/>
            </a:xfrm>
          </p:grpSpPr>
          <p:sp>
            <p:nvSpPr>
              <p:cNvPr id="110942" name="Oval 350"/>
              <p:cNvSpPr>
                <a:spLocks noChangeArrowheads="1"/>
              </p:cNvSpPr>
              <p:nvPr/>
            </p:nvSpPr>
            <p:spPr bwMode="auto">
              <a:xfrm>
                <a:off x="3774" y="2214"/>
                <a:ext cx="391" cy="35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43" name="Oval 351"/>
              <p:cNvSpPr>
                <a:spLocks noChangeArrowheads="1"/>
              </p:cNvSpPr>
              <p:nvPr/>
            </p:nvSpPr>
            <p:spPr bwMode="auto">
              <a:xfrm>
                <a:off x="3877" y="2304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44" name="Oval 352"/>
              <p:cNvSpPr>
                <a:spLocks noChangeArrowheads="1"/>
              </p:cNvSpPr>
              <p:nvPr/>
            </p:nvSpPr>
            <p:spPr bwMode="auto">
              <a:xfrm>
                <a:off x="4004" y="2304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45" name="Freeform 353"/>
              <p:cNvSpPr>
                <a:spLocks/>
              </p:cNvSpPr>
              <p:nvPr/>
            </p:nvSpPr>
            <p:spPr bwMode="auto">
              <a:xfrm>
                <a:off x="3847" y="2427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946" name="Group 354"/>
            <p:cNvGrpSpPr>
              <a:grpSpLocks/>
            </p:cNvGrpSpPr>
            <p:nvPr/>
          </p:nvGrpSpPr>
          <p:grpSpPr bwMode="auto">
            <a:xfrm>
              <a:off x="4250" y="2768"/>
              <a:ext cx="391" cy="355"/>
              <a:chOff x="4305" y="1761"/>
              <a:chExt cx="391" cy="355"/>
            </a:xfrm>
          </p:grpSpPr>
          <p:sp>
            <p:nvSpPr>
              <p:cNvPr id="110947" name="Oval 355"/>
              <p:cNvSpPr>
                <a:spLocks noChangeArrowheads="1"/>
              </p:cNvSpPr>
              <p:nvPr/>
            </p:nvSpPr>
            <p:spPr bwMode="auto">
              <a:xfrm>
                <a:off x="4305" y="1761"/>
                <a:ext cx="391" cy="35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48" name="Oval 356"/>
              <p:cNvSpPr>
                <a:spLocks noChangeArrowheads="1"/>
              </p:cNvSpPr>
              <p:nvPr/>
            </p:nvSpPr>
            <p:spPr bwMode="auto">
              <a:xfrm>
                <a:off x="4408" y="1851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49" name="Oval 357"/>
              <p:cNvSpPr>
                <a:spLocks noChangeArrowheads="1"/>
              </p:cNvSpPr>
              <p:nvPr/>
            </p:nvSpPr>
            <p:spPr bwMode="auto">
              <a:xfrm>
                <a:off x="4535" y="1851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50" name="Freeform 358"/>
              <p:cNvSpPr>
                <a:spLocks/>
              </p:cNvSpPr>
              <p:nvPr/>
            </p:nvSpPr>
            <p:spPr bwMode="auto">
              <a:xfrm>
                <a:off x="4378" y="1974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951" name="Group 359"/>
            <p:cNvGrpSpPr>
              <a:grpSpLocks/>
            </p:cNvGrpSpPr>
            <p:nvPr/>
          </p:nvGrpSpPr>
          <p:grpSpPr bwMode="auto">
            <a:xfrm>
              <a:off x="4241" y="3681"/>
              <a:ext cx="391" cy="355"/>
              <a:chOff x="4296" y="2674"/>
              <a:chExt cx="391" cy="355"/>
            </a:xfrm>
          </p:grpSpPr>
          <p:sp>
            <p:nvSpPr>
              <p:cNvPr id="110952" name="Oval 360"/>
              <p:cNvSpPr>
                <a:spLocks noChangeArrowheads="1"/>
              </p:cNvSpPr>
              <p:nvPr/>
            </p:nvSpPr>
            <p:spPr bwMode="auto">
              <a:xfrm>
                <a:off x="4296" y="2674"/>
                <a:ext cx="391" cy="35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53" name="Oval 361"/>
              <p:cNvSpPr>
                <a:spLocks noChangeArrowheads="1"/>
              </p:cNvSpPr>
              <p:nvPr/>
            </p:nvSpPr>
            <p:spPr bwMode="auto">
              <a:xfrm>
                <a:off x="4399" y="2764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54" name="Oval 362"/>
              <p:cNvSpPr>
                <a:spLocks noChangeArrowheads="1"/>
              </p:cNvSpPr>
              <p:nvPr/>
            </p:nvSpPr>
            <p:spPr bwMode="auto">
              <a:xfrm>
                <a:off x="4526" y="2764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55" name="Freeform 363"/>
              <p:cNvSpPr>
                <a:spLocks/>
              </p:cNvSpPr>
              <p:nvPr/>
            </p:nvSpPr>
            <p:spPr bwMode="auto">
              <a:xfrm>
                <a:off x="4369" y="2887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0961" name="Group 369"/>
            <p:cNvGrpSpPr>
              <a:grpSpLocks/>
            </p:cNvGrpSpPr>
            <p:nvPr/>
          </p:nvGrpSpPr>
          <p:grpSpPr bwMode="auto">
            <a:xfrm>
              <a:off x="4272" y="4142"/>
              <a:ext cx="391" cy="355"/>
              <a:chOff x="4306" y="2188"/>
              <a:chExt cx="391" cy="355"/>
            </a:xfrm>
          </p:grpSpPr>
          <p:sp>
            <p:nvSpPr>
              <p:cNvPr id="110962" name="Oval 370"/>
              <p:cNvSpPr>
                <a:spLocks noChangeArrowheads="1"/>
              </p:cNvSpPr>
              <p:nvPr/>
            </p:nvSpPr>
            <p:spPr bwMode="auto">
              <a:xfrm>
                <a:off x="4306" y="2188"/>
                <a:ext cx="391" cy="3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63" name="Oval 371"/>
              <p:cNvSpPr>
                <a:spLocks noChangeArrowheads="1"/>
              </p:cNvSpPr>
              <p:nvPr/>
            </p:nvSpPr>
            <p:spPr bwMode="auto">
              <a:xfrm>
                <a:off x="4409" y="2278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64" name="Oval 372"/>
              <p:cNvSpPr>
                <a:spLocks noChangeArrowheads="1"/>
              </p:cNvSpPr>
              <p:nvPr/>
            </p:nvSpPr>
            <p:spPr bwMode="auto">
              <a:xfrm>
                <a:off x="4536" y="2278"/>
                <a:ext cx="65" cy="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65" name="Freeform 373"/>
              <p:cNvSpPr>
                <a:spLocks/>
              </p:cNvSpPr>
              <p:nvPr/>
            </p:nvSpPr>
            <p:spPr bwMode="auto">
              <a:xfrm flipV="1">
                <a:off x="4379" y="2401"/>
                <a:ext cx="240" cy="71"/>
              </a:xfrm>
              <a:custGeom>
                <a:avLst/>
                <a:gdLst>
                  <a:gd name="T0" fmla="*/ 0 w 147"/>
                  <a:gd name="T1" fmla="*/ 0 h 48"/>
                  <a:gd name="T2" fmla="*/ 72 w 147"/>
                  <a:gd name="T3" fmla="*/ 48 h 48"/>
                  <a:gd name="T4" fmla="*/ 147 w 147"/>
                  <a:gd name="T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" h="48">
                    <a:moveTo>
                      <a:pt x="0" y="0"/>
                    </a:moveTo>
                    <a:cubicBezTo>
                      <a:pt x="24" y="24"/>
                      <a:pt x="48" y="48"/>
                      <a:pt x="72" y="48"/>
                    </a:cubicBezTo>
                    <a:cubicBezTo>
                      <a:pt x="96" y="48"/>
                      <a:pt x="135" y="10"/>
                      <a:pt x="147" y="3"/>
                    </a:cubicBezTo>
                  </a:path>
                </a:pathLst>
              </a:custGeom>
              <a:noFill/>
              <a:ln w="190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10836" name="Text Box 244"/>
          <p:cNvSpPr txBox="1">
            <a:spLocks noChangeArrowheads="1"/>
          </p:cNvSpPr>
          <p:nvPr/>
        </p:nvSpPr>
        <p:spPr bwMode="auto">
          <a:xfrm>
            <a:off x="685800" y="1371600"/>
            <a:ext cx="73152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Record the data (Beat or No Beat)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 autoUpdateAnimBg="0"/>
      <p:bldP spid="110714" grpId="0" animBg="1" autoUpdateAnimBg="0"/>
      <p:bldP spid="11083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Friendly Observer Results</a:t>
            </a:r>
          </a:p>
        </p:txBody>
      </p:sp>
      <p:graphicFrame>
        <p:nvGraphicFramePr>
          <p:cNvPr id="111680" name="Group 64"/>
          <p:cNvGraphicFramePr>
            <a:graphicFrameLocks noGrp="1"/>
          </p:cNvGraphicFramePr>
          <p:nvPr/>
        </p:nvGraphicFramePr>
        <p:xfrm>
          <a:off x="762000" y="2057400"/>
          <a:ext cx="6934200" cy="2944813"/>
        </p:xfrm>
        <a:graphic>
          <a:graphicData uri="http://schemas.openxmlformats.org/drawingml/2006/table">
            <a:tbl>
              <a:tblPr/>
              <a:tblGrid>
                <a:gridCol w="2590800"/>
                <a:gridCol w="2209800"/>
                <a:gridCol w="2133600"/>
              </a:tblGrid>
              <a:tr h="955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(share prize)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 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(prize alone)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Beat Threshold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Failed to Beat Threshold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642" name="Group 26"/>
          <p:cNvGraphicFramePr>
            <a:graphicFrameLocks noGrp="1"/>
          </p:cNvGraphicFramePr>
          <p:nvPr/>
        </p:nvGraphicFramePr>
        <p:xfrm>
          <a:off x="3352800" y="5029200"/>
          <a:ext cx="4343400" cy="762000"/>
        </p:xfrm>
        <a:graphic>
          <a:graphicData uri="http://schemas.openxmlformats.org/drawingml/2006/table">
            <a:tbl>
              <a:tblPr/>
              <a:tblGrid>
                <a:gridCol w="2171700"/>
                <a:gridCol w="21717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1651" name="Group 35"/>
          <p:cNvGraphicFramePr>
            <a:graphicFrameLocks noGrp="1"/>
          </p:cNvGraphicFramePr>
          <p:nvPr/>
        </p:nvGraphicFramePr>
        <p:xfrm>
          <a:off x="7620000" y="3200400"/>
          <a:ext cx="1371600" cy="17526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1660" name="Group 44"/>
          <p:cNvGraphicFramePr>
            <a:graphicFrameLocks noGrp="1"/>
          </p:cNvGraphicFramePr>
          <p:nvPr/>
        </p:nvGraphicFramePr>
        <p:xfrm>
          <a:off x="3733800" y="3124200"/>
          <a:ext cx="1371600" cy="17526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1669" name="Group 53"/>
          <p:cNvGraphicFramePr>
            <a:graphicFrameLocks noGrp="1"/>
          </p:cNvGraphicFramePr>
          <p:nvPr/>
        </p:nvGraphicFramePr>
        <p:xfrm>
          <a:off x="5943600" y="3200400"/>
          <a:ext cx="1371600" cy="1752600"/>
        </p:xfrm>
        <a:graphic>
          <a:graphicData uri="http://schemas.openxmlformats.org/drawingml/2006/table">
            <a:tbl>
              <a:tblPr/>
              <a:tblGrid>
                <a:gridCol w="1371600"/>
              </a:tblGrid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78" name="Text Box 62"/>
          <p:cNvSpPr txBox="1">
            <a:spLocks noChangeArrowheads="1"/>
          </p:cNvSpPr>
          <p:nvPr/>
        </p:nvSpPr>
        <p:spPr bwMode="auto">
          <a:xfrm>
            <a:off x="533400" y="5867400"/>
            <a:ext cx="830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Is this difference “statistically significant”?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7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Friendly Observer - Simulation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492125" y="1646238"/>
            <a:ext cx="8031163" cy="52117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1963" indent="-4619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62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66"/>
                </a:solidFill>
              </a:rPr>
              <a:t>1. Start with a pack of 24 cards.</a:t>
            </a:r>
          </a:p>
          <a:p>
            <a:r>
              <a:rPr lang="en-US" sz="3200">
                <a:solidFill>
                  <a:srgbClr val="FFFF66"/>
                </a:solidFill>
              </a:rPr>
              <a:t>  11 Black (Beat)   and   13 Red (Fail to Beat)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66"/>
                </a:solidFill>
              </a:rPr>
              <a:t>2. Shuffle the cards and deal 12 at random to form Group A.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66"/>
                </a:solidFill>
              </a:rPr>
              <a:t>3. Count the number of Black (Beat) cards in Group A. 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66"/>
                </a:solidFill>
              </a:rPr>
              <a:t>4. Repeat many times to see how often a random assignment gives a count as small as the experimental count (3) to Group A. 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419600" y="47244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Automate this</a:t>
            </a:r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 flipH="1">
            <a:off x="2514600" y="5029200"/>
            <a:ext cx="19812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nimBg="1" autoUpdateAnimBg="0"/>
      <p:bldP spid="112644" grpId="0"/>
      <p:bldP spid="1126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52563"/>
            <a:ext cx="8686800" cy="54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Friendly Observer – Fathom Computer Simulation</a:t>
            </a:r>
          </a:p>
        </p:txBody>
      </p:sp>
      <p:grpSp>
        <p:nvGrpSpPr>
          <p:cNvPr id="113668" name="Group 4"/>
          <p:cNvGrpSpPr>
            <a:grpSpLocks/>
          </p:cNvGrpSpPr>
          <p:nvPr/>
        </p:nvGrpSpPr>
        <p:grpSpPr bwMode="auto">
          <a:xfrm>
            <a:off x="1531938" y="3952875"/>
            <a:ext cx="2039937" cy="1644650"/>
            <a:chOff x="939" y="2517"/>
            <a:chExt cx="1285" cy="1036"/>
          </a:xfrm>
        </p:grpSpPr>
        <p:sp>
          <p:nvSpPr>
            <p:cNvPr id="113669" name="Text Box 5"/>
            <p:cNvSpPr txBox="1">
              <a:spLocks noChangeArrowheads="1"/>
            </p:cNvSpPr>
            <p:nvPr/>
          </p:nvSpPr>
          <p:spPr bwMode="auto">
            <a:xfrm>
              <a:off x="939" y="2517"/>
              <a:ext cx="12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600">
                  <a:solidFill>
                    <a:srgbClr val="FF0000"/>
                  </a:solidFill>
                </a:rPr>
                <a:t>48/1000</a:t>
              </a:r>
            </a:p>
          </p:txBody>
        </p:sp>
        <p:sp>
          <p:nvSpPr>
            <p:cNvPr id="113670" name="Line 6"/>
            <p:cNvSpPr>
              <a:spLocks noChangeShapeType="1"/>
            </p:cNvSpPr>
            <p:nvPr/>
          </p:nvSpPr>
          <p:spPr bwMode="auto">
            <a:xfrm>
              <a:off x="1329" y="2915"/>
              <a:ext cx="372" cy="6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671" name="Line 7"/>
            <p:cNvSpPr>
              <a:spLocks noChangeShapeType="1"/>
            </p:cNvSpPr>
            <p:nvPr/>
          </p:nvSpPr>
          <p:spPr bwMode="auto">
            <a:xfrm>
              <a:off x="1524" y="2879"/>
              <a:ext cx="540" cy="60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24800" cy="1143000"/>
          </a:xfrm>
        </p:spPr>
        <p:txBody>
          <a:bodyPr/>
          <a:lstStyle/>
          <a:p>
            <a:r>
              <a:rPr lang="en-US" sz="4000">
                <a:solidFill>
                  <a:srgbClr val="FFFF66"/>
                </a:solidFill>
              </a:rPr>
              <a:t>Automate: Friendly Observers Applet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609600" y="205740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Allan Rossman &amp; Beth Chance http://www.rossmanchance.com/applets/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Observer’s Applet</a:t>
            </a:r>
          </a:p>
        </p:txBody>
      </p:sp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0" y="63246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39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Fisher’s Exact test</a:t>
            </a: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2566988" y="2338388"/>
          <a:ext cx="6619875" cy="208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5" name="Equation" r:id="rId4" imgW="2908080" imgH="914400" progId="Equation.3">
                  <p:embed/>
                </p:oleObj>
              </mc:Choice>
              <mc:Fallback>
                <p:oleObj name="Equation" r:id="rId4" imgW="2908080" imgH="914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2338388"/>
                        <a:ext cx="6619875" cy="208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0" y="3094038"/>
            <a:ext cx="2559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P( A Beat </a:t>
            </a:r>
            <a:r>
              <a:rPr lang="en-US" sz="3200" u="sng"/>
              <a:t>&lt;</a:t>
            </a:r>
            <a:r>
              <a:rPr lang="en-US" sz="3200"/>
              <a:t> 3)</a:t>
            </a:r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1743075" y="4638675"/>
          <a:ext cx="69373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6" name="Equation" r:id="rId6" imgW="2450880" imgH="177480" progId="Equation.3">
                  <p:embed/>
                </p:oleObj>
              </mc:Choice>
              <mc:Fallback>
                <p:oleObj name="Equation" r:id="rId6" imgW="245088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638675"/>
                        <a:ext cx="69373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1347788" y="5538788"/>
          <a:ext cx="61325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7" name="Equation" r:id="rId8" imgW="1638000" imgH="203040" progId="Equation.3">
                  <p:embed/>
                </p:oleObj>
              </mc:Choice>
              <mc:Fallback>
                <p:oleObj name="Equation" r:id="rId8" imgW="163800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5538788"/>
                        <a:ext cx="6132512" cy="76200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153400" cy="1143000"/>
          </a:xfrm>
          <a:effectLst>
            <a:outerShdw dist="45791" dir="2021404" algn="ctr" rotWithShape="0">
              <a:srgbClr val="000000"/>
            </a:outerShdw>
          </a:effectLst>
        </p:spPr>
        <p:txBody>
          <a:bodyPr/>
          <a:lstStyle/>
          <a:p>
            <a:r>
              <a:rPr lang="en-US" sz="4800">
                <a:solidFill>
                  <a:srgbClr val="FFFF66"/>
                </a:solidFill>
              </a:rPr>
              <a:t>Bootstrap CI’s &amp; Randomization Tests</a:t>
            </a:r>
            <a:r>
              <a:rPr lang="en-US" sz="5400" b="1">
                <a:solidFill>
                  <a:srgbClr val="FFFF66"/>
                </a:solidFill>
              </a:rPr>
              <a:t>  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195388" y="27289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609600" y="2438400"/>
            <a:ext cx="83058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46125" indent="-7461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604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66"/>
                </a:solidFill>
              </a:rPr>
              <a:t>(1) What are they?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66"/>
                </a:solidFill>
              </a:rPr>
              <a:t>(2) Why are they being used more?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66"/>
                </a:solidFill>
              </a:rPr>
              <a:t>(3) Can these methods be used to </a:t>
            </a:r>
            <a:r>
              <a:rPr lang="en-US" sz="4000" i="1">
                <a:solidFill>
                  <a:srgbClr val="FFFF66"/>
                </a:solidFill>
              </a:rPr>
              <a:t>introduce</a:t>
            </a:r>
            <a:r>
              <a:rPr lang="en-US" sz="4000">
                <a:solidFill>
                  <a:srgbClr val="FFFF66"/>
                </a:solidFill>
              </a:rPr>
              <a:t> students to key ideas of statistical inference?</a:t>
            </a:r>
            <a:endParaRPr lang="en-US" sz="440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286000"/>
            <a:ext cx="44831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Example #3: Lake Ontario Trout</a:t>
            </a:r>
            <a:r>
              <a:rPr lang="en-US"/>
              <a:t> 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4800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i="1"/>
              <a:t>X </a:t>
            </a:r>
            <a:r>
              <a:rPr lang="en-US" sz="3600"/>
              <a:t>= fish age (yrs.)</a:t>
            </a:r>
          </a:p>
          <a:p>
            <a:pPr>
              <a:spcBef>
                <a:spcPct val="0"/>
              </a:spcBef>
            </a:pPr>
            <a:r>
              <a:rPr lang="en-US" sz="3600" i="1"/>
              <a:t>Y</a:t>
            </a:r>
            <a:r>
              <a:rPr lang="en-US" sz="3600"/>
              <a:t> = % dry mass of eggs</a:t>
            </a:r>
          </a:p>
          <a:p>
            <a:pPr>
              <a:spcBef>
                <a:spcPct val="0"/>
              </a:spcBef>
            </a:pPr>
            <a:r>
              <a:rPr lang="en-US" sz="3600" i="1"/>
              <a:t>n</a:t>
            </a:r>
            <a:r>
              <a:rPr lang="en-US" sz="3600"/>
              <a:t> = 21 fish</a:t>
            </a: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381000" y="3429000"/>
            <a:ext cx="396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Is there a significant negative association between age and % dry mass of eggs?</a:t>
            </a: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7086600" y="28956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>
                <a:solidFill>
                  <a:srgbClr val="003366"/>
                </a:solidFill>
              </a:rPr>
              <a:t>r</a:t>
            </a:r>
            <a:r>
              <a:rPr lang="en-US" sz="3200">
                <a:solidFill>
                  <a:srgbClr val="003366"/>
                </a:solidFill>
              </a:rPr>
              <a:t> = -0.45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533400" y="57150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H</a:t>
            </a:r>
            <a:r>
              <a:rPr lang="en-US" sz="3200" baseline="-25000"/>
              <a:t>o</a:t>
            </a:r>
            <a:r>
              <a:rPr lang="en-US" sz="3200"/>
              <a:t>:</a:t>
            </a:r>
            <a:r>
              <a:rPr lang="el-GR" sz="3200">
                <a:cs typeface="Times New Roman" pitchFamily="18" charset="0"/>
              </a:rPr>
              <a:t>ρ</a:t>
            </a:r>
            <a:r>
              <a:rPr lang="en-US" sz="3200">
                <a:cs typeface="Times New Roman" pitchFamily="18" charset="0"/>
              </a:rPr>
              <a:t>=0   vs. H</a:t>
            </a:r>
            <a:r>
              <a:rPr lang="en-US" sz="3200" baseline="-25000">
                <a:cs typeface="Times New Roman" pitchFamily="18" charset="0"/>
              </a:rPr>
              <a:t>a</a:t>
            </a:r>
            <a:r>
              <a:rPr lang="en-US" sz="3200">
                <a:cs typeface="Times New Roman" pitchFamily="18" charset="0"/>
              </a:rPr>
              <a:t>: </a:t>
            </a:r>
            <a:r>
              <a:rPr lang="el-GR" sz="3200"/>
              <a:t>ρ</a:t>
            </a:r>
            <a:r>
              <a:rPr lang="en-US" sz="3200"/>
              <a:t>&lt;0</a:t>
            </a:r>
            <a:r>
              <a:rPr lang="en-US"/>
              <a:t> 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/>
      <p:bldP spid="169991" grpId="0"/>
      <p:bldP spid="1699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2743200" y="1752600"/>
            <a:ext cx="6248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200"/>
              <a:t>Randomize the PctDM values to be assigned to any of the ages (</a:t>
            </a:r>
            <a:r>
              <a:rPr lang="el-GR" sz="3200">
                <a:cs typeface="Times New Roman" pitchFamily="18" charset="0"/>
              </a:rPr>
              <a:t>ρ</a:t>
            </a:r>
            <a:r>
              <a:rPr lang="en-US" sz="3200">
                <a:cs typeface="Times New Roman" pitchFamily="18" charset="0"/>
              </a:rPr>
              <a:t>=0).</a:t>
            </a: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Compute the correlation for the randomized sample.</a:t>
            </a: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Repeat MANY times.</a:t>
            </a: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See how often the randomization correlations exceed the originally observed </a:t>
            </a:r>
            <a:r>
              <a:rPr lang="en-US" sz="3200" i="1">
                <a:cs typeface="Times New Roman" pitchFamily="18" charset="0"/>
              </a:rPr>
              <a:t>r</a:t>
            </a:r>
            <a:r>
              <a:rPr lang="en-US" sz="3200">
                <a:cs typeface="Times New Roman" pitchFamily="18" charset="0"/>
              </a:rPr>
              <a:t>=-0.45. </a:t>
            </a:r>
            <a:endParaRPr lang="el-GR" sz="3200">
              <a:cs typeface="Times New Roman" pitchFamily="18" charset="0"/>
            </a:endParaRPr>
          </a:p>
        </p:txBody>
      </p:sp>
      <p:sp>
        <p:nvSpPr>
          <p:cNvPr id="172041" name="Rectangle 9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7772400" cy="1143000"/>
          </a:xfrm>
        </p:spPr>
        <p:txBody>
          <a:bodyPr/>
          <a:lstStyle/>
          <a:p>
            <a:r>
              <a:rPr lang="en-US" sz="4000">
                <a:solidFill>
                  <a:srgbClr val="FFFF66"/>
                </a:solidFill>
              </a:rPr>
              <a:t>Randomization Test for </a:t>
            </a:r>
            <a:br>
              <a:rPr lang="en-US" sz="4000">
                <a:solidFill>
                  <a:srgbClr val="FFFF66"/>
                </a:solidFill>
              </a:rPr>
            </a:br>
            <a:r>
              <a:rPr lang="en-US" sz="4000">
                <a:solidFill>
                  <a:srgbClr val="FFFF66"/>
                </a:solidFill>
              </a:rPr>
              <a:t>Correlation</a:t>
            </a:r>
          </a:p>
        </p:txBody>
      </p:sp>
      <p:pic>
        <p:nvPicPr>
          <p:cNvPr id="1720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0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4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53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>
                <a:solidFill>
                  <a:srgbClr val="FFFF66"/>
                </a:solidFill>
              </a:rPr>
              <a:t>Randomization Distribution of Sample Correlations when H</a:t>
            </a:r>
            <a:r>
              <a:rPr lang="en-US" sz="4000" baseline="-25000">
                <a:solidFill>
                  <a:srgbClr val="FFFF66"/>
                </a:solidFill>
              </a:rPr>
              <a:t>o</a:t>
            </a:r>
            <a:r>
              <a:rPr lang="en-US" sz="4000">
                <a:solidFill>
                  <a:srgbClr val="FFFF66"/>
                </a:solidFill>
              </a:rPr>
              <a:t>:</a:t>
            </a:r>
            <a:r>
              <a:rPr lang="el-GR" sz="4000">
                <a:solidFill>
                  <a:srgbClr val="FFFF66"/>
                </a:solidFill>
                <a:cs typeface="Times New Roman" pitchFamily="18" charset="0"/>
              </a:rPr>
              <a:t>ρ</a:t>
            </a:r>
            <a:r>
              <a:rPr lang="en-US" sz="4000">
                <a:solidFill>
                  <a:srgbClr val="FFFF66"/>
                </a:solidFill>
                <a:cs typeface="Times New Roman" pitchFamily="18" charset="0"/>
              </a:rPr>
              <a:t>=0</a:t>
            </a:r>
            <a:endParaRPr lang="el-GR" sz="4000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1371600" y="4267200"/>
            <a:ext cx="2039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26/1000</a:t>
            </a:r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>
            <a:off x="1828800" y="4724400"/>
            <a:ext cx="133350" cy="1089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1828800" y="62484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003366"/>
                </a:solidFill>
              </a:rPr>
              <a:t>r</a:t>
            </a:r>
            <a:r>
              <a:rPr lang="en-US" sz="2800">
                <a:solidFill>
                  <a:srgbClr val="003366"/>
                </a:solidFill>
              </a:rPr>
              <a:t>=-0.45</a:t>
            </a: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 flipV="1">
            <a:off x="2362200" y="6172200"/>
            <a:ext cx="0" cy="22860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171015" grpId="0" animBg="1"/>
      <p:bldP spid="171018" grpId="0"/>
      <p:bldP spid="1710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153400" cy="1295400"/>
          </a:xfrm>
        </p:spPr>
        <p:txBody>
          <a:bodyPr/>
          <a:lstStyle/>
          <a:p>
            <a:r>
              <a:rPr lang="en-US" sz="4000">
                <a:solidFill>
                  <a:srgbClr val="FFFF66"/>
                </a:solidFill>
              </a:rPr>
              <a:t>Confidence Interval for Correlation?</a:t>
            </a:r>
            <a:r>
              <a:rPr lang="en-US" sz="4000"/>
              <a:t> 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8229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Construct a bootstrap distribution of correlations for samples of </a:t>
            </a:r>
            <a:r>
              <a:rPr lang="en-US" sz="3200" i="1"/>
              <a:t>n</a:t>
            </a:r>
            <a:r>
              <a:rPr lang="en-US" sz="3200"/>
              <a:t>=20 fish drawn with replacement from the original sample.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3513"/>
            <a:ext cx="7467600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019800" cy="1143000"/>
          </a:xfrm>
        </p:spPr>
        <p:txBody>
          <a:bodyPr/>
          <a:lstStyle/>
          <a:p>
            <a:r>
              <a:rPr lang="en-US" sz="4000">
                <a:solidFill>
                  <a:srgbClr val="FFFF66"/>
                </a:solidFill>
              </a:rPr>
              <a:t>Bootstrap Distribution of  Sample Correlations</a:t>
            </a:r>
            <a:endParaRPr lang="el-GR" sz="4000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1828800" y="641508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003366"/>
                </a:solidFill>
              </a:rPr>
              <a:t>r</a:t>
            </a:r>
            <a:r>
              <a:rPr lang="en-US" sz="2800">
                <a:solidFill>
                  <a:srgbClr val="003366"/>
                </a:solidFill>
              </a:rPr>
              <a:t>=-0.74</a:t>
            </a:r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 flipV="1">
            <a:off x="2362200" y="6172200"/>
            <a:ext cx="0" cy="38100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5715000" y="641508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003366"/>
                </a:solidFill>
              </a:rPr>
              <a:t>r</a:t>
            </a:r>
            <a:r>
              <a:rPr lang="en-US" sz="2800">
                <a:solidFill>
                  <a:srgbClr val="003366"/>
                </a:solidFill>
              </a:rPr>
              <a:t>=-0.08</a:t>
            </a:r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 flipV="1">
            <a:off x="6248400" y="6172200"/>
            <a:ext cx="0" cy="38100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/>
      <p:bldP spid="178183" grpId="0" animBg="1"/>
      <p:bldP spid="178186" grpId="0"/>
      <p:bldP spid="1781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Bootstrap/Randomization Methods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458200" cy="47244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FFFF66"/>
                </a:solidFill>
              </a:rPr>
              <a:t>Require few (often no) assumptions/conditions on the underlying population distribution.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FFFF66"/>
                </a:solidFill>
              </a:rPr>
              <a:t>Avoid needing a theoretical derivation of sampling distribution.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FFFF66"/>
                </a:solidFill>
              </a:rPr>
              <a:t>Can be applied readily to lots of different statistics.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rgbClr val="FFFF66"/>
                </a:solidFill>
              </a:rPr>
              <a:t> Are more intuitively aligned with the logic of statistical inference.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685800" y="2209800"/>
            <a:ext cx="7924800" cy="4648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sz="3200">
                <a:solidFill>
                  <a:srgbClr val="FFFF66"/>
                </a:solidFill>
              </a:rPr>
              <a:t>Can these methods really be used to introduce students to the core ideas of statistical inference?</a:t>
            </a:r>
            <a:r>
              <a:rPr lang="en-US" sz="3200"/>
              <a:t> 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Coming in 2012…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09600" y="22860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i="1"/>
              <a:t>Statistics: Unlocking the Power of Data</a:t>
            </a:r>
          </a:p>
        </p:txBody>
      </p:sp>
      <p:pic>
        <p:nvPicPr>
          <p:cNvPr id="1812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68700"/>
            <a:ext cx="647700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1219200" y="29718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by Lock, Lock, Lock, Lock and 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8" grpId="0" animBg="1"/>
      <p:bldP spid="181252" grpId="0"/>
      <p:bldP spid="181253" grpId="0"/>
      <p:bldP spid="1812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Example #1: Perch Weights</a:t>
            </a: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304800" y="1447800"/>
            <a:ext cx="86106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Suppose that we have collected a sample of 56 perch from a lake in Finland.</a:t>
            </a:r>
          </a:p>
          <a:p>
            <a:r>
              <a:rPr lang="en-US" sz="3600"/>
              <a:t>Estimate and find 95% confidence bounds for the mean weight of perch in the lake. 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533400" y="4495800"/>
            <a:ext cx="8077200" cy="1465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From the sample:</a:t>
            </a:r>
          </a:p>
          <a:p>
            <a:r>
              <a:rPr lang="en-US" sz="3600"/>
              <a:t>   </a:t>
            </a:r>
            <a:r>
              <a:rPr lang="en-US" sz="3600" i="1"/>
              <a:t>n</a:t>
            </a:r>
            <a:r>
              <a:rPr lang="en-US" sz="3600"/>
              <a:t>=56       </a:t>
            </a:r>
            <a:r>
              <a:rPr lang="en-US" sz="3600" i="1"/>
              <a:t>X</a:t>
            </a:r>
            <a:r>
              <a:rPr lang="en-US" sz="3600"/>
              <a:t>=382.2 gms     </a:t>
            </a:r>
            <a:r>
              <a:rPr lang="en-US" sz="3600" i="1"/>
              <a:t>s</a:t>
            </a:r>
            <a:r>
              <a:rPr lang="en-US" sz="3600"/>
              <a:t>=347.6 gms</a:t>
            </a:r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>
            <a:off x="2667000" y="54102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4" grpId="0" animBg="1"/>
      <p:bldP spid="1187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Classical CI for a Mean (</a:t>
            </a:r>
            <a:r>
              <a:rPr lang="el-GR">
                <a:solidFill>
                  <a:srgbClr val="FFFF66"/>
                </a:solidFill>
                <a:cs typeface="Times New Roman" pitchFamily="18" charset="0"/>
              </a:rPr>
              <a:t>μ</a:t>
            </a:r>
            <a:r>
              <a:rPr lang="en-US">
                <a:solidFill>
                  <a:srgbClr val="FFFF66"/>
                </a:solidFill>
                <a:cs typeface="Times New Roman" pitchFamily="18" charset="0"/>
              </a:rPr>
              <a:t>)</a:t>
            </a:r>
            <a:endParaRPr lang="el-GR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“Assume” population is normal, then  </a:t>
            </a:r>
          </a:p>
        </p:txBody>
      </p:sp>
      <p:graphicFrame>
        <p:nvGraphicFramePr>
          <p:cNvPr id="148485" name="Object 5"/>
          <p:cNvGraphicFramePr>
            <a:graphicFrameLocks noChangeAspect="1"/>
          </p:cNvGraphicFramePr>
          <p:nvPr>
            <p:ph idx="1"/>
          </p:nvPr>
        </p:nvGraphicFramePr>
        <p:xfrm>
          <a:off x="942975" y="2514600"/>
          <a:ext cx="2379663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4" name="Equation" r:id="rId4" imgW="774360" imgH="545760" progId="Equation.3">
                  <p:embed/>
                </p:oleObj>
              </mc:Choice>
              <mc:Fallback>
                <p:oleObj name="Equation" r:id="rId4" imgW="774360" imgH="545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2514600"/>
                        <a:ext cx="2379663" cy="1677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3657600" y="30480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>
                <a:sym typeface="Wingdings" pitchFamily="2" charset="2"/>
              </a:rPr>
              <a:t></a:t>
            </a:r>
            <a:endParaRPr lang="en-US" sz="3600"/>
          </a:p>
        </p:txBody>
      </p:sp>
      <p:graphicFrame>
        <p:nvGraphicFramePr>
          <p:cNvPr id="148492" name="Object 12"/>
          <p:cNvGraphicFramePr>
            <a:graphicFrameLocks noChangeAspect="1"/>
          </p:cNvGraphicFramePr>
          <p:nvPr/>
        </p:nvGraphicFramePr>
        <p:xfrm>
          <a:off x="4572000" y="2667000"/>
          <a:ext cx="2357438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5" name="Equation" r:id="rId6" imgW="749160" imgH="419040" progId="Equation.3">
                  <p:embed/>
                </p:oleObj>
              </mc:Choice>
              <mc:Fallback>
                <p:oleObj name="Equation" r:id="rId6" imgW="749160" imgH="419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67000"/>
                        <a:ext cx="2357438" cy="1319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8" name="Object 18"/>
          <p:cNvGraphicFramePr>
            <a:graphicFrameLocks noChangeAspect="1"/>
          </p:cNvGraphicFramePr>
          <p:nvPr/>
        </p:nvGraphicFramePr>
        <p:xfrm>
          <a:off x="533400" y="4987925"/>
          <a:ext cx="31845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6" name="Equation" r:id="rId8" imgW="1295280" imgH="419040" progId="Equation.3">
                  <p:embed/>
                </p:oleObj>
              </mc:Choice>
              <mc:Fallback>
                <p:oleObj name="Equation" r:id="rId8" imgW="1295280" imgH="419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87925"/>
                        <a:ext cx="3184525" cy="1031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9" name="Object 19"/>
          <p:cNvGraphicFramePr>
            <a:graphicFrameLocks noChangeAspect="1"/>
          </p:cNvGraphicFramePr>
          <p:nvPr/>
        </p:nvGraphicFramePr>
        <p:xfrm>
          <a:off x="4419600" y="4724400"/>
          <a:ext cx="29654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7" name="Equation" r:id="rId10" imgW="1206360" imgH="177480" progId="Equation.3">
                  <p:embed/>
                </p:oleObj>
              </mc:Choice>
              <mc:Fallback>
                <p:oleObj name="Equation" r:id="rId10" imgW="1206360" imgH="177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724400"/>
                        <a:ext cx="2965450" cy="438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0" name="Object 20"/>
          <p:cNvGraphicFramePr>
            <a:graphicFrameLocks noChangeAspect="1"/>
          </p:cNvGraphicFramePr>
          <p:nvPr/>
        </p:nvGraphicFramePr>
        <p:xfrm>
          <a:off x="4495800" y="5334000"/>
          <a:ext cx="19050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8" name="Equation" r:id="rId12" imgW="774360" imgH="177480" progId="Equation.3">
                  <p:embed/>
                </p:oleObj>
              </mc:Choice>
              <mc:Fallback>
                <p:oleObj name="Equation" r:id="rId12" imgW="774360" imgH="177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34000"/>
                        <a:ext cx="1905000" cy="438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4876800" y="59436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(289.1, 475.3)</a:t>
            </a:r>
          </a:p>
        </p:txBody>
      </p:sp>
      <p:sp>
        <p:nvSpPr>
          <p:cNvPr id="148503" name="Text Box 23"/>
          <p:cNvSpPr txBox="1">
            <a:spLocks noChangeArrowheads="1"/>
          </p:cNvSpPr>
          <p:nvPr/>
        </p:nvSpPr>
        <p:spPr bwMode="auto">
          <a:xfrm>
            <a:off x="304800" y="42672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/>
              <a:t>For perch sample: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7" grpId="0"/>
      <p:bldP spid="148501" grpId="0"/>
      <p:bldP spid="1485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Possible Pitfalls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What if the underlying population is NOT normal?</a:t>
            </a:r>
          </a:p>
        </p:txBody>
      </p:sp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5438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228600" y="4648200"/>
            <a:ext cx="8686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/>
              <a:t>What if the sample size is small? </a:t>
            </a:r>
          </a:p>
          <a:p>
            <a:pPr>
              <a:spcBef>
                <a:spcPct val="0"/>
              </a:spcBef>
            </a:pPr>
            <a:r>
              <a:rPr lang="en-US" sz="3200"/>
              <a:t>What is you have a different sample statistic?</a:t>
            </a:r>
          </a:p>
          <a:p>
            <a:pPr>
              <a:spcBef>
                <a:spcPct val="0"/>
              </a:spcBef>
            </a:pPr>
            <a:r>
              <a:rPr lang="en-US" sz="3200"/>
              <a:t>What if the Central Limit Theorem doesn’t apply? (or you’ve never heard of it!)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Bootstrap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8763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Basic idea:</a:t>
            </a:r>
            <a:r>
              <a:rPr lang="en-US" sz="3600"/>
              <a:t> Simulate the sampling distribution of any statistic (like the mean) by repeatedly sampling from the </a:t>
            </a:r>
            <a:r>
              <a:rPr lang="en-US" sz="3600" i="1"/>
              <a:t>original </a:t>
            </a:r>
            <a:r>
              <a:rPr lang="en-US" sz="3600"/>
              <a:t>data. 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8305800" cy="2838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937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>
                <a:solidFill>
                  <a:schemeClr val="bg1"/>
                </a:solidFill>
              </a:rPr>
              <a:t>Bootstrap distribution of perch means:</a:t>
            </a:r>
          </a:p>
          <a:p>
            <a:pPr>
              <a:buFontTx/>
              <a:buChar char="•"/>
            </a:pPr>
            <a:r>
              <a:rPr lang="en-US" sz="3600">
                <a:solidFill>
                  <a:srgbClr val="FFFF66"/>
                </a:solidFill>
              </a:rPr>
              <a:t>Sample 56 values (with replacement) from the original sample.</a:t>
            </a:r>
          </a:p>
          <a:p>
            <a:pPr>
              <a:buFontTx/>
              <a:buChar char="•"/>
            </a:pPr>
            <a:r>
              <a:rPr lang="en-US" sz="3600">
                <a:solidFill>
                  <a:srgbClr val="FFFF66"/>
                </a:solidFill>
              </a:rPr>
              <a:t>Compute the mean for bootstrap sample</a:t>
            </a:r>
          </a:p>
          <a:p>
            <a:pPr>
              <a:buFontTx/>
              <a:buChar char="•"/>
            </a:pPr>
            <a:r>
              <a:rPr lang="en-US" sz="3600">
                <a:solidFill>
                  <a:srgbClr val="FFFF66"/>
                </a:solidFill>
              </a:rPr>
              <a:t>Repeat MANY times.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Original Sample (56 fish)</a:t>
            </a:r>
          </a:p>
        </p:txBody>
      </p:sp>
      <p:pic>
        <p:nvPicPr>
          <p:cNvPr id="158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1752600" y="1524000"/>
            <a:ext cx="57912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Bootstrap “population”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1828800" y="1295400"/>
            <a:ext cx="57912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152400" y="1143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1447800" y="1143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2743200" y="1143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4038600" y="1143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5303838" y="1143000"/>
            <a:ext cx="132556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6599238" y="1143000"/>
            <a:ext cx="132556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152400" y="2286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1447800" y="2286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2743200" y="2263775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3962400" y="2286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5257800" y="2263775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6553200" y="2286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152400" y="3429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1447800" y="3429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2743200" y="3429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4038600" y="3429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5334000" y="3406775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6599238" y="3429000"/>
            <a:ext cx="132556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152400" y="4572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1447800" y="4572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2743200" y="4549775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4038600" y="4549775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5334000" y="4549775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6599238" y="4572000"/>
            <a:ext cx="132556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152400" y="5715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1447800" y="5715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2743200" y="5715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4038600" y="5715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5334000" y="5715000"/>
            <a:ext cx="132556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6599238" y="5692775"/>
            <a:ext cx="132556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7818438" y="1143000"/>
            <a:ext cx="132556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7818438" y="2286000"/>
            <a:ext cx="132556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7818438" y="3406775"/>
            <a:ext cx="132556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7818438" y="4549775"/>
            <a:ext cx="132556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7883" r="13095" b="21310"/>
          <a:stretch>
            <a:fillRect/>
          </a:stretch>
        </p:blipFill>
        <p:spPr bwMode="auto">
          <a:xfrm>
            <a:off x="7818438" y="5692775"/>
            <a:ext cx="1325562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209800" y="3048000"/>
            <a:ext cx="548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003366"/>
                </a:solidFill>
              </a:rPr>
              <a:t>Sample and compute means  from this “population”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1.48148E-6 L -0.39167 -0.31111 " pathEditMode="relative" ptsTypes="AA"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</a:extLst>
        </p:spPr>
        <p:txBody>
          <a:bodyPr/>
          <a:lstStyle/>
          <a:p>
            <a:r>
              <a:rPr lang="en-US" sz="3600">
                <a:solidFill>
                  <a:srgbClr val="FFFF66"/>
                </a:solidFill>
              </a:rPr>
              <a:t>Bootstrap Distribution of 1000 Perch Means</a:t>
            </a:r>
          </a:p>
        </p:txBody>
      </p:sp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04888"/>
            <a:ext cx="7086600" cy="585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802</Words>
  <Application>Microsoft Office PowerPoint</Application>
  <PresentationFormat>On-screen Show (4:3)</PresentationFormat>
  <Paragraphs>145</Paragraphs>
  <Slides>26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Times New Roman</vt:lpstr>
      <vt:lpstr>Wingdings</vt:lpstr>
      <vt:lpstr>Arial</vt:lpstr>
      <vt:lpstr>Default Design</vt:lpstr>
      <vt:lpstr>Microsoft Equation 3.0</vt:lpstr>
      <vt:lpstr>Bootstraps and Scrambles: Letting Data Speak for Themselves</vt:lpstr>
      <vt:lpstr>Bootstrap CI’s &amp; Randomization Tests  </vt:lpstr>
      <vt:lpstr>Example #1: Perch Weights</vt:lpstr>
      <vt:lpstr>Classical CI for a Mean (μ)</vt:lpstr>
      <vt:lpstr>Possible Pitfalls</vt:lpstr>
      <vt:lpstr>Bootstrap</vt:lpstr>
      <vt:lpstr>Original Sample (56 fish)</vt:lpstr>
      <vt:lpstr>Bootstrap “population”</vt:lpstr>
      <vt:lpstr>Bootstrap Distribution of 1000 Perch Means</vt:lpstr>
      <vt:lpstr>CI from Bootstrap Distribution</vt:lpstr>
      <vt:lpstr>CI from Bootstrap Distribution</vt:lpstr>
      <vt:lpstr>Example #2: Friendly Observers</vt:lpstr>
      <vt:lpstr>A Statistical Experiment</vt:lpstr>
      <vt:lpstr>Friendly Observer Results</vt:lpstr>
      <vt:lpstr>Friendly Observer - Simulation</vt:lpstr>
      <vt:lpstr>Friendly Observer – Fathom Computer Simulation</vt:lpstr>
      <vt:lpstr>Automate: Friendly Observers Applet</vt:lpstr>
      <vt:lpstr>Observer’s Applet</vt:lpstr>
      <vt:lpstr>Fisher’s Exact test</vt:lpstr>
      <vt:lpstr>Example #3: Lake Ontario Trout </vt:lpstr>
      <vt:lpstr>Randomization Test for  Correlation</vt:lpstr>
      <vt:lpstr>Randomization Distribution of Sample Correlations when Ho:ρ=0</vt:lpstr>
      <vt:lpstr>Confidence Interval for Correlation? </vt:lpstr>
      <vt:lpstr>Bootstrap Distribution of  Sample Correlations</vt:lpstr>
      <vt:lpstr>Bootstrap/Randomization Methods</vt:lpstr>
      <vt:lpstr>Can these methods really be used to introduce students to the core ideas of statistical inference? </vt:lpstr>
    </vt:vector>
  </TitlesOfParts>
  <Company>St. Lawrence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113 Applied Statistics</dc:title>
  <dc:creator>Information Technology</dc:creator>
  <cp:lastModifiedBy>Robin</cp:lastModifiedBy>
  <cp:revision>77</cp:revision>
  <dcterms:created xsi:type="dcterms:W3CDTF">1999-08-26T21:32:53Z</dcterms:created>
  <dcterms:modified xsi:type="dcterms:W3CDTF">2013-01-16T13:42:49Z</dcterms:modified>
</cp:coreProperties>
</file>