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50" r:id="rId2"/>
    <p:sldId id="557" r:id="rId3"/>
    <p:sldId id="483" r:id="rId4"/>
    <p:sldId id="425" r:id="rId5"/>
    <p:sldId id="467" r:id="rId6"/>
    <p:sldId id="567" r:id="rId7"/>
    <p:sldId id="469" r:id="rId8"/>
    <p:sldId id="480" r:id="rId9"/>
    <p:sldId id="468" r:id="rId10"/>
    <p:sldId id="471" r:id="rId11"/>
    <p:sldId id="481" r:id="rId12"/>
    <p:sldId id="482" r:id="rId13"/>
    <p:sldId id="473" r:id="rId14"/>
    <p:sldId id="561" r:id="rId15"/>
    <p:sldId id="485" r:id="rId16"/>
    <p:sldId id="486" r:id="rId17"/>
    <p:sldId id="487" r:id="rId18"/>
    <p:sldId id="488" r:id="rId19"/>
    <p:sldId id="489" r:id="rId20"/>
    <p:sldId id="490" r:id="rId21"/>
    <p:sldId id="491" r:id="rId22"/>
    <p:sldId id="562" r:id="rId23"/>
    <p:sldId id="492" r:id="rId24"/>
    <p:sldId id="493" r:id="rId25"/>
    <p:sldId id="535" r:id="rId26"/>
    <p:sldId id="536" r:id="rId27"/>
    <p:sldId id="568" r:id="rId28"/>
    <p:sldId id="569" r:id="rId29"/>
    <p:sldId id="563" r:id="rId30"/>
    <p:sldId id="564" r:id="rId31"/>
    <p:sldId id="565" r:id="rId32"/>
    <p:sldId id="566" r:id="rId33"/>
    <p:sldId id="545" r:id="rId34"/>
    <p:sldId id="570" r:id="rId35"/>
    <p:sldId id="571" r:id="rId36"/>
    <p:sldId id="572" r:id="rId37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2758" autoAdjust="0"/>
  </p:normalViewPr>
  <p:slideViewPr>
    <p:cSldViewPr>
      <p:cViewPr varScale="1">
        <p:scale>
          <a:sx n="76" d="100"/>
          <a:sy n="76" d="100"/>
        </p:scale>
        <p:origin x="1397" y="-8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5694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5694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5694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5694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77682825-CB27-4439-B919-408EBC76C2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4496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5694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5694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7"/>
            <a:ext cx="5486400" cy="4191239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4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5694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5A1F48E1-058B-4963-8D55-C60E04311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998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Dennis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03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27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78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4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71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19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1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17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00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767DD-3043-43C0-8F7B-926248449BD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89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8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50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18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795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1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87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50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11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Dennis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47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bozz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35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2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43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27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81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93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Patti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9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48FE-2D5A-45AB-95EB-9243473478A6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8000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80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lock@stlaw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lock@stlawu.edu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11.jpeg"/><Relationship Id="rId18" Type="http://schemas.openxmlformats.org/officeDocument/2006/relationships/image" Target="../media/image20.jpeg"/><Relationship Id="rId26" Type="http://schemas.openxmlformats.org/officeDocument/2006/relationships/image" Target="../media/image24.jpeg"/><Relationship Id="rId3" Type="http://schemas.openxmlformats.org/officeDocument/2006/relationships/image" Target="../media/image34.jpeg"/><Relationship Id="rId21" Type="http://schemas.openxmlformats.org/officeDocument/2006/relationships/image" Target="../media/image25.jpeg"/><Relationship Id="rId7" Type="http://schemas.openxmlformats.org/officeDocument/2006/relationships/image" Target="../media/image14.jpeg"/><Relationship Id="rId12" Type="http://schemas.openxmlformats.org/officeDocument/2006/relationships/image" Target="../media/image12.jpeg"/><Relationship Id="rId17" Type="http://schemas.openxmlformats.org/officeDocument/2006/relationships/image" Target="../media/image21.jpeg"/><Relationship Id="rId25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6.jpeg"/><Relationship Id="rId20" Type="http://schemas.openxmlformats.org/officeDocument/2006/relationships/image" Target="../media/image17.jpeg"/><Relationship Id="rId29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18.jpeg"/><Relationship Id="rId24" Type="http://schemas.openxmlformats.org/officeDocument/2006/relationships/image" Target="../media/image22.jpeg"/><Relationship Id="rId5" Type="http://schemas.openxmlformats.org/officeDocument/2006/relationships/image" Target="../media/image15.jpeg"/><Relationship Id="rId15" Type="http://schemas.openxmlformats.org/officeDocument/2006/relationships/image" Target="../media/image28.jpeg"/><Relationship Id="rId23" Type="http://schemas.openxmlformats.org/officeDocument/2006/relationships/image" Target="../media/image19.jpeg"/><Relationship Id="rId28" Type="http://schemas.openxmlformats.org/officeDocument/2006/relationships/image" Target="../media/image35.jpeg"/><Relationship Id="rId10" Type="http://schemas.openxmlformats.org/officeDocument/2006/relationships/image" Target="../media/image13.jpeg"/><Relationship Id="rId19" Type="http://schemas.openxmlformats.org/officeDocument/2006/relationships/image" Target="../media/image27.jpeg"/><Relationship Id="rId4" Type="http://schemas.openxmlformats.org/officeDocument/2006/relationships/image" Target="../media/image37.jpeg"/><Relationship Id="rId9" Type="http://schemas.openxmlformats.org/officeDocument/2006/relationships/image" Target="../media/image31.jpeg"/><Relationship Id="rId14" Type="http://schemas.openxmlformats.org/officeDocument/2006/relationships/image" Target="../media/image32.jpeg"/><Relationship Id="rId22" Type="http://schemas.openxmlformats.org/officeDocument/2006/relationships/image" Target="../media/image16.jpeg"/><Relationship Id="rId27" Type="http://schemas.openxmlformats.org/officeDocument/2006/relationships/image" Target="../media/image33.jpeg"/><Relationship Id="rId30" Type="http://schemas.openxmlformats.org/officeDocument/2006/relationships/image" Target="../media/image38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3.png"/><Relationship Id="rId11" Type="http://schemas.openxmlformats.org/officeDocument/2006/relationships/image" Target="../media/image381.png"/><Relationship Id="rId5" Type="http://schemas.openxmlformats.org/officeDocument/2006/relationships/image" Target="../media/image32.png"/><Relationship Id="rId10" Type="http://schemas.openxmlformats.org/officeDocument/2006/relationships/image" Target="../media/image3700.png"/><Relationship Id="rId4" Type="http://schemas.openxmlformats.org/officeDocument/2006/relationships/image" Target="../media/image44.png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411.5279" TargetMode="External"/><Relationship Id="rId2" Type="http://schemas.openxmlformats.org/officeDocument/2006/relationships/hyperlink" Target="ttps://amstat.tandfonline.com/doi/abs/10.1080/00031305.2015.1089789#.WwQ6X4pG1hE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plock@stlawu.edu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lock5stat.com/" TargetMode="External"/><Relationship Id="rId4" Type="http://schemas.openxmlformats.org/officeDocument/2006/relationships/hyperlink" Target="mailto:rlock@stlawu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26" Type="http://schemas.openxmlformats.org/officeDocument/2006/relationships/image" Target="../media/image34.jpeg"/><Relationship Id="rId3" Type="http://schemas.openxmlformats.org/officeDocument/2006/relationships/image" Target="../media/image11.jpeg"/><Relationship Id="rId21" Type="http://schemas.openxmlformats.org/officeDocument/2006/relationships/image" Target="../media/image29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5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24" Type="http://schemas.openxmlformats.org/officeDocument/2006/relationships/image" Target="../media/image32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23" Type="http://schemas.openxmlformats.org/officeDocument/2006/relationships/image" Target="../media/image31.jpeg"/><Relationship Id="rId28" Type="http://schemas.openxmlformats.org/officeDocument/2006/relationships/image" Target="../media/image36.emf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0.jpeg"/><Relationship Id="rId27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685800"/>
            <a:ext cx="5562600" cy="2914651"/>
          </a:xfrm>
          <a:solidFill>
            <a:srgbClr val="FFFF99"/>
          </a:solidFill>
          <a:ln w="41275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sz="6000" b="1" dirty="0"/>
              <a:t>Bootstrap Confidence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21336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Patti Frazer Lock (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plock@stlawu.edu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Robin Lock (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rlock@stlawu.edu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BAPS at NCTM (Boston)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September 26, 2019</a:t>
            </a:r>
          </a:p>
        </p:txBody>
      </p:sp>
    </p:spTree>
    <p:extLst>
      <p:ext uri="{BB962C8B-B14F-4D97-AF65-F5344CB8AC3E}">
        <p14:creationId xmlns:p14="http://schemas.microsoft.com/office/powerpoint/2010/main" val="2211384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0" name="Picture 42" descr="http://t2.gstatic.com/images?q=tbn:ANd9GcSqEKMFBuEMqbZs54DN-kk17Ir8EqP6MsqC8v4nTUJcYVRbKOp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1361475"/>
            <a:ext cx="9144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0109" y="152400"/>
            <a:ext cx="3619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Original Sample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95800" y="182727"/>
            <a:ext cx="3619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Bootstrap Sample</a:t>
            </a:r>
          </a:p>
        </p:txBody>
      </p:sp>
      <p:pic>
        <p:nvPicPr>
          <p:cNvPr id="32" name="Picture 48" descr="http://t2.gstatic.com/images?q=tbn:ANd9GcSSQKpgGNEOCmV82t22Xu24dqpQgKcME4SlwN7-S2NTyz20aZ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737175"/>
            <a:ext cx="914400" cy="6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http://1.bp.blogspot.com/_lM6ADTK51GM/SyV1y_V6-XI/AAAAAAAAB4Y/6-muJS9ZQcE/s400/Shelby-Collectibles-Diecast-7AE01-2008-Ford-Mustang-Shelby-GT500-Convertible-40th-Anniversary-1-18-Scale-Black-Silver-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1958212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8" descr="http://www.cartuningparts.co.uk/img/autoart-parnelli-jones-saleen-mustang-orange-15-118-scale-diecast-model-car_577632_2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252096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http://cars.minimodelshop.co.uk/8025701F0054F3AD/ls/FranklinMint-B11F857/$File/ford-mustang-california-special-1968-diecast-model-car-franklin-mint-b11f857-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475" y="3140640"/>
            <a:ext cx="914400" cy="69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0" descr="http://t3.gstatic.com/images?q=tbn:ANd9GcTIJudnj3-QOH6Je9ic9YrCn8v9EnOTyvwdwiljWMmB3eo9m-S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79" y="3678669"/>
            <a:ext cx="914400" cy="6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4" descr="http://t2.gstatic.com/images?q=tbn:ANd9GcTAC-vgwaoOMI9l4uNB8OrruzTAFVQdA8pvNa-U0ciDfwffI68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4189181"/>
            <a:ext cx="914400" cy="69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://site.diecastblast.com/diecastblast/products/dc200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4789448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6" descr="http://www.fallingpixel.com/products/9482/mains/000-3d-model-65Mustang0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5410809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http://1.bp.blogspot.com/_lM6ADTK51GM/SyV1y_V6-XI/AAAAAAAAB4Y/6-muJS9ZQcE/s400/Shelby-Collectibles-Diecast-7AE01-2008-Ford-Mustang-Shelby-GT500-Convertible-40th-Anniversary-1-18-Scale-Black-Silver-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12" y="677897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4.bp.blogspot.com/_lTURvvdsOj8/TNAxDTZeGNI/AAAAAAAAAXo/u3uZB4y8QkI/s1600/1999+Ford+Mustang+GT+Metallic+Red_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12" y="1354611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2.bp.blogspot.com/_lTURvvdsOj8/TNAwTsWk-eI/AAAAAAAAAXg/UTXdEsuWf2U/s1600/1999+Ford+Mustang+GT+Metallic+Red_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79" y="1993547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6" descr="http://t1.gstatic.com/images?q=tbn:ANd9GcRYWsmVaFPn96zwSbUsDeCGRpIT6YCruwkZrk8H7FKPCuxVCi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79" y="254193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6" descr="http://t0.gstatic.com/images?q=tbn:ANd9GcSwbW6H4BQjr2B5QU1G22iyuvcl1b-3cUKPFO-UYZFzITg6nf0MuQ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0638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2" descr="http://cdn102.iofferphoto.com/img/item/517/266/641/l_XEQV1970-ford-mustang-boss-429-blue-diecast-model-car-1-24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6084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2" descr="http://cdn102.iofferphoto.com/img/item/517/266/641/l_XEQV1970-ford-mustang-boss-429-blue-diecast-model-car-1-24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727" y="32214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4" descr="http://t2.gstatic.com/images?q=tbn:ANd9GcTAC-vgwaoOMI9l4uNB8OrruzTAFVQdA8pvNa-U0ciDfwffI68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288531"/>
            <a:ext cx="914400" cy="69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http://www.alldiecast.us/images_miniatures/138998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77897"/>
            <a:ext cx="914400" cy="54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0" descr="http://t3.gstatic.com/images?q=tbn:ANd9GcTVGq6Ttf8DiwB_IKGRABzbn1uQU55PcCNzefeylR4SJwy84X_Nb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851" y="1243737"/>
            <a:ext cx="914400" cy="68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2" descr="http://cdn102.iofferphoto.com/img/item/517/266/641/l_XEQV1970-ford-mustang-boss-429-blue-diecast-model-car-1-24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79" y="17684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4" descr="http://dyn-images2.hsni.com/is/image/HomeShoppingNetwork/pd300/revell-1-24-64-1-2-mustang-convertible-model-car-kit%7E6163901w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012" y="250045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2" descr="http://t2.gstatic.com/images?q=tbn:ANd9GcSqEKMFBuEMqbZs54DN-kk17Ir8EqP6MsqC8v4nTUJcYVRbKOp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400905"/>
            <a:ext cx="9144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4" descr="http://www.alldiecast.us/images_miniatures/147195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898" y="3929688"/>
            <a:ext cx="9144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 descr="http://t1.gstatic.com/images?q=tbn:ANd9GcRuifSjmjV38x6VOUmShqtLYfKry_ve9oSE_SNXpMg4WXhqNqG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7832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6" descr="http://www.fallingpixel.com/products/9482/mains/000-3d-model-65Mustang0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38072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"/>
          <p:cNvGrpSpPr/>
          <p:nvPr/>
        </p:nvGrpSpPr>
        <p:grpSpPr>
          <a:xfrm>
            <a:off x="660137" y="662753"/>
            <a:ext cx="2881367" cy="5885737"/>
            <a:chOff x="660137" y="914400"/>
            <a:chExt cx="2881367" cy="5885737"/>
          </a:xfrm>
        </p:grpSpPr>
        <p:pic>
          <p:nvPicPr>
            <p:cNvPr id="7170" name="Picture 2" descr="http://2.bp.blogspot.com/_lTURvvdsOj8/TNAwTsWk-eI/AAAAAAAAAXg/UTXdEsuWf2U/s1600/1999+Ford+Mustang+GT+Metallic+Red_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1538231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://4.bp.blogspot.com/_lTURvvdsOj8/TNAxDTZeGNI/AAAAAAAAAXo/u3uZB4y8QkI/s1600/1999+Ford+Mustang+GT+Metallic+Red_3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1538231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://site.diecastblast.com/diecastblast/products/dc2007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537" y="2248657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Picture 8" descr="http://cars.minimodelshop.co.uk/8025701F0054F3AD/ls/FranklinMint-B11F857/$File/ford-mustang-california-special-1968-diecast-model-car-franklin-mint-b11f857-p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2588094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10" descr="http://1.bp.blogspot.com/_lM6ADTK51GM/SyV1y_V6-XI/AAAAAAAAB4Y/6-muJS9ZQcE/s400/Shelby-Collectibles-Diecast-7AE01-2008-Ford-Mustang-Shelby-GT500-Convertible-40th-Anniversary-1-18-Scale-Black-Silver-00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3260900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0" name="Picture 12" descr="http://cars.minimodelshop.co.uk/8025701F0054F3AD/ls/Maisto-31329BL/$File/ford-mustang-boss-302-diecast-model-car-maisto-31329bl-p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704" y="917162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2" name="Picture 14" descr="http://www.alldiecast.us/images_miniatures/147195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213416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4" name="Picture 16" descr="http://www.fallingpixel.com/products/9482/mains/000-3d-model-65Mustang08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3946700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6" name="Picture 18" descr="http://site.diecastblast.com/diecastblast/products/dc2008.jp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74" y="4656148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8" name="Picture 20" descr="http://t3.gstatic.com/images?q=tbn:ANd9GcTVGq6Ttf8DiwB_IKGRABzbn1uQU55PcCNzefeylR4SJwy84X_Nb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37" y="5341948"/>
              <a:ext cx="914400" cy="684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0" name="Picture 22" descr="http://www.alldiecast.us/images_miniatures/138998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304" y="988822"/>
              <a:ext cx="914400" cy="549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2" name="Picture 24" descr="http://t3.gstatic.com/images?q=tbn:ANd9GcS9VI_ANNR5mr_mlad3MT-6FxJZ5TaPjbe_sfHEZsDR9HLaHcg8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537" y="2934457"/>
              <a:ext cx="914400" cy="691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4" name="Picture 26" descr="http://cars.minimodelshop.co.uk/8025701F0054F3AD/ls/FranklinMint-B11F681/$File/shelby-mustang-gt350-1966-diecast-model-car-franklin-mint-b11f681-p.jp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3687014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6" name="Picture 28" descr="http://cdn102.iofferphoto.com/img3/item/517/266/955/l_zZCQ2011-ford-mustang-gt-5-0-grey-diecast-model-car-1-24-sc.jp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4272775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8" name="Picture 30" descr="http://t1.gstatic.com/images?q=tbn:ANd9GcRuifSjmjV38x6VOUmShqtLYfKry_ve9oSE_SNXpMg4WXhqNqG0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4971337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0" name="Picture 32" descr="http://cdn102.iofferphoto.com/img/item/517/266/641/l_XEQV1970-ford-mustang-boss-429-blue-diecast-model-car-1-24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104" y="9144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2" name="Picture 34" descr="http://dyn-images2.hsni.com/is/image/HomeShoppingNetwork/pd300/revell-1-24-64-1-2-mustang-convertible-model-car-kit%7E6163901w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1685301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4" name="Picture 36" descr="http://t0.gstatic.com/images?q=tbn:ANd9GcSwbW6H4BQjr2B5QU1G22iyuvcl1b-3cUKPFO-UYZFzITg6nf0MuQ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425" y="2366421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6" name="Picture 38" descr="http://www.cartuningparts.co.uk/img/autoart-parnelli-jones-saleen-mustang-orange-15-118-scale-diecast-model-car_577632_25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30323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8" name="Picture 40" descr="http://t3.gstatic.com/images?q=tbn:ANd9GcTIJudnj3-QOH6Je9ic9YrCn8v9EnOTyvwdwiljWMmB3eo9m-S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8453" y="3747751"/>
              <a:ext cx="914400" cy="684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2" name="Picture 44" descr="http://t2.gstatic.com/images?q=tbn:ANd9GcTAC-vgwaoOMI9l4uNB8OrruzTAFVQdA8pvNa-U0ciDfwffI68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452" y="4999048"/>
              <a:ext cx="914400" cy="691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4" name="Picture 46" descr="http://t1.gstatic.com/images?q=tbn:ANd9GcRYWsmVaFPn96zwSbUsDeCGRpIT6YCruwkZrk8H7FKPCuxVCiM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5885737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8" name="Picture 50" descr="http://t3.gstatic.com/images?q=tbn:ANd9GcS1FU6huTZVWf8nnwNyGbXTpu6AyYrvGK2UnDlLtugPl-zfUbp_i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5658019"/>
              <a:ext cx="914400" cy="90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2" descr="http://t2.gstatic.com/images?q=tbn:ANd9GcSqEKMFBuEMqbZs54DN-kk17Ir8EqP6MsqC8v4nTUJcYVRbKOp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425" y="438182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20" name="Picture 52" descr="http://t2.gstatic.com/images?q=tbn:ANd9GcS_-j4gzFfnezy7FARomzB1eRF905JKWsh2LValrgLcQzF21U3L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945" y="575946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3302" y="6316199"/>
                <a:ext cx="2286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=15.98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02" y="6316199"/>
                <a:ext cx="2286000" cy="523220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212080" y="6244605"/>
                <a:ext cx="2286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=17.51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80" y="6244605"/>
                <a:ext cx="2286000" cy="523220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525250" y="3279209"/>
            <a:ext cx="431395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Repeat 1,000’s of times!</a:t>
            </a:r>
          </a:p>
        </p:txBody>
      </p:sp>
    </p:spTree>
    <p:extLst>
      <p:ext uri="{BB962C8B-B14F-4D97-AF65-F5344CB8AC3E}">
        <p14:creationId xmlns:p14="http://schemas.microsoft.com/office/powerpoint/2010/main" val="349023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5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25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25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750"/>
                            </p:stCondLst>
                            <p:childTnLst>
                              <p:par>
                                <p:cTn id="1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250"/>
                            </p:stCondLst>
                            <p:childTnLst>
                              <p:par>
                                <p:cTn id="1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400" y="2590800"/>
            <a:ext cx="1828800" cy="1295400"/>
          </a:xfrm>
          <a:prstGeom prst="roundRect">
            <a:avLst/>
          </a:prstGeom>
          <a:solidFill>
            <a:srgbClr val="FFE4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Original Sample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62200" y="381000"/>
            <a:ext cx="1828800" cy="1295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BootstrapSample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>
          <a:xfrm flipV="1">
            <a:off x="1981200" y="1028700"/>
            <a:ext cx="381000" cy="22098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362200" y="1828800"/>
            <a:ext cx="1828800" cy="1295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BootstrapSample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>
            <a:stCxn id="7" idx="3"/>
            <a:endCxn id="11" idx="1"/>
          </p:cNvCxnSpPr>
          <p:nvPr/>
        </p:nvCxnSpPr>
        <p:spPr>
          <a:xfrm flipV="1">
            <a:off x="1981200" y="2476500"/>
            <a:ext cx="381000" cy="7620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438400" y="5029200"/>
            <a:ext cx="1828800" cy="1295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BootstrapSample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05100" y="3524071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●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●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●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19600" y="609600"/>
            <a:ext cx="1752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Bootstrap Statistic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8120" y="4267200"/>
            <a:ext cx="17526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Sample Statistic</a:t>
            </a:r>
          </a:p>
        </p:txBody>
      </p:sp>
      <p:cxnSp>
        <p:nvCxnSpPr>
          <p:cNvPr id="23" name="Straight Arrow Connector 22"/>
          <p:cNvCxnSpPr>
            <a:stCxn id="7" idx="2"/>
            <a:endCxn id="21" idx="0"/>
          </p:cNvCxnSpPr>
          <p:nvPr/>
        </p:nvCxnSpPr>
        <p:spPr>
          <a:xfrm>
            <a:off x="1066800" y="3886200"/>
            <a:ext cx="7620" cy="3810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3"/>
            <a:endCxn id="20" idx="1"/>
          </p:cNvCxnSpPr>
          <p:nvPr/>
        </p:nvCxnSpPr>
        <p:spPr>
          <a:xfrm>
            <a:off x="4191000" y="1028700"/>
            <a:ext cx="228600" cy="381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419600" y="1981200"/>
            <a:ext cx="1752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Bootstrap Statistic</a:t>
            </a:r>
          </a:p>
        </p:txBody>
      </p:sp>
      <p:cxnSp>
        <p:nvCxnSpPr>
          <p:cNvPr id="28" name="Straight Arrow Connector 27"/>
          <p:cNvCxnSpPr>
            <a:stCxn id="11" idx="3"/>
            <a:endCxn id="27" idx="1"/>
          </p:cNvCxnSpPr>
          <p:nvPr/>
        </p:nvCxnSpPr>
        <p:spPr>
          <a:xfrm flipV="1">
            <a:off x="4191000" y="2438400"/>
            <a:ext cx="228600" cy="381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572000" y="5257800"/>
            <a:ext cx="1752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Bootstrap Statistic</a:t>
            </a:r>
          </a:p>
        </p:txBody>
      </p:sp>
      <p:cxnSp>
        <p:nvCxnSpPr>
          <p:cNvPr id="30" name="Straight Arrow Connector 29"/>
          <p:cNvCxnSpPr>
            <a:stCxn id="15" idx="3"/>
            <a:endCxn id="29" idx="1"/>
          </p:cNvCxnSpPr>
          <p:nvPr/>
        </p:nvCxnSpPr>
        <p:spPr>
          <a:xfrm>
            <a:off x="4267200" y="5676900"/>
            <a:ext cx="304800" cy="381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76800" y="3524071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srgbClr val="000000"/>
                </a:solidFill>
              </a:rPr>
              <a:t>●</a:t>
            </a:r>
          </a:p>
          <a:p>
            <a:pPr lvl="0" algn="ctr"/>
            <a:r>
              <a:rPr lang="en-US" dirty="0">
                <a:solidFill>
                  <a:srgbClr val="000000"/>
                </a:solidFill>
              </a:rPr>
              <a:t>●</a:t>
            </a:r>
          </a:p>
          <a:p>
            <a:pPr lvl="0" algn="ctr"/>
            <a:r>
              <a:rPr lang="en-US" dirty="0">
                <a:solidFill>
                  <a:srgbClr val="000000"/>
                </a:solidFill>
              </a:rPr>
              <a:t>●</a:t>
            </a:r>
          </a:p>
        </p:txBody>
      </p:sp>
      <p:sp>
        <p:nvSpPr>
          <p:cNvPr id="32" name="Oval 31"/>
          <p:cNvSpPr/>
          <p:nvPr/>
        </p:nvSpPr>
        <p:spPr>
          <a:xfrm>
            <a:off x="6477000" y="2743200"/>
            <a:ext cx="2590800" cy="1295400"/>
          </a:xfrm>
          <a:prstGeom prst="ellipse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700" dirty="0">
                <a:solidFill>
                  <a:schemeClr val="tx1">
                    <a:lumMod val="75000"/>
                  </a:schemeClr>
                </a:solidFill>
              </a:rPr>
              <a:t>Bootstrap Distribution</a:t>
            </a:r>
          </a:p>
        </p:txBody>
      </p:sp>
      <p:cxnSp>
        <p:nvCxnSpPr>
          <p:cNvPr id="41" name="Straight Arrow Connector 40"/>
          <p:cNvCxnSpPr>
            <a:stCxn id="20" idx="3"/>
          </p:cNvCxnSpPr>
          <p:nvPr/>
        </p:nvCxnSpPr>
        <p:spPr>
          <a:xfrm>
            <a:off x="6172200" y="1066800"/>
            <a:ext cx="838200" cy="18288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</p:cNvCxnSpPr>
          <p:nvPr/>
        </p:nvCxnSpPr>
        <p:spPr>
          <a:xfrm>
            <a:off x="6172200" y="2438400"/>
            <a:ext cx="533400" cy="6096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81200" y="3124200"/>
            <a:ext cx="457200" cy="24384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2" idx="3"/>
          </p:cNvCxnSpPr>
          <p:nvPr/>
        </p:nvCxnSpPr>
        <p:spPr>
          <a:xfrm flipV="1">
            <a:off x="6307015" y="3848893"/>
            <a:ext cx="549399" cy="184705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95700" y="358140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Many times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13A33F-2B53-4686-85F1-567ED017FE61}"/>
              </a:ext>
            </a:extLst>
          </p:cNvPr>
          <p:cNvSpPr txBox="1"/>
          <p:nvPr/>
        </p:nvSpPr>
        <p:spPr>
          <a:xfrm>
            <a:off x="3048001" y="3476535"/>
            <a:ext cx="2628899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We need technology!</a:t>
            </a:r>
          </a:p>
        </p:txBody>
      </p:sp>
    </p:spTree>
    <p:extLst>
      <p:ext uri="{BB962C8B-B14F-4D97-AF65-F5344CB8AC3E}">
        <p14:creationId xmlns:p14="http://schemas.microsoft.com/office/powerpoint/2010/main" val="118936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  <p:bldP spid="19" grpId="0"/>
      <p:bldP spid="20" grpId="0" animBg="1"/>
      <p:bldP spid="21" grpId="0" animBg="1"/>
      <p:bldP spid="27" grpId="0" animBg="1"/>
      <p:bldP spid="29" grpId="0" animBg="1"/>
      <p:bldP spid="31" grpId="0"/>
      <p:bldP spid="32" grpId="0" animBg="1"/>
      <p:bldP spid="2" grpId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4853" y="2215237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accent1">
                    <a:lumMod val="50000"/>
                  </a:schemeClr>
                </a:solidFill>
              </a:rPr>
              <a:t>www.lock5stat.com/statkey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8467" y="532003"/>
            <a:ext cx="6096000" cy="14465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>
                <a:latin typeface="Arial" pitchFamily="34" charset="0"/>
                <a:cs typeface="Arial" pitchFamily="34" charset="0"/>
              </a:rPr>
              <a:t>StatKey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04800" y="3352800"/>
            <a:ext cx="8742380" cy="2624996"/>
          </a:xfrm>
          <a:prstGeom prst="rect">
            <a:avLst/>
          </a:prstGeom>
        </p:spPr>
        <p:txBody>
          <a:bodyPr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1200"/>
              </a:spcBef>
              <a:buFont typeface="Wingdings 2"/>
              <a:buNone/>
            </a:pPr>
            <a:endParaRPr lang="en-US" sz="300" dirty="0">
              <a:latin typeface="Calibri"/>
              <a:cs typeface="Calibri"/>
            </a:endParaRPr>
          </a:p>
          <a:p>
            <a:pPr>
              <a:spcBef>
                <a:spcPts val="600"/>
              </a:spcBef>
            </a:pPr>
            <a:r>
              <a:rPr lang="en-US" dirty="0">
                <a:latin typeface="Calibri"/>
                <a:cs typeface="Calibri"/>
              </a:rPr>
              <a:t>Freely available web apps with no login required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alibri"/>
                <a:cs typeface="Calibri"/>
              </a:rPr>
              <a:t>Runs in (almost) any browser (incl. smartphones/tablets) 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alibri"/>
                <a:cs typeface="Calibri"/>
              </a:rPr>
              <a:t>Google Chrome App available (no internet needed)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alibri"/>
                <a:cs typeface="Calibri"/>
              </a:rPr>
              <a:t>Designed by the Lock</a:t>
            </a:r>
            <a:r>
              <a:rPr lang="en-US" baseline="30000" dirty="0">
                <a:latin typeface="Calibri"/>
                <a:cs typeface="Calibri"/>
              </a:rPr>
              <a:t>5</a:t>
            </a:r>
            <a:r>
              <a:rPr lang="en-US" dirty="0">
                <a:latin typeface="Calibri"/>
                <a:cs typeface="Calibri"/>
              </a:rPr>
              <a:t> team with coding support from Ed Harcourt, Kevin </a:t>
            </a:r>
            <a:r>
              <a:rPr lang="en-US" dirty="0" err="1">
                <a:latin typeface="Calibri"/>
                <a:cs typeface="Calibri"/>
              </a:rPr>
              <a:t>Angstadt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Yuxi</a:t>
            </a:r>
            <a:r>
              <a:rPr lang="en-US" dirty="0">
                <a:latin typeface="Calibri"/>
                <a:cs typeface="Calibri"/>
              </a:rPr>
              <a:t> Zhang, and Richard Sharp</a:t>
            </a:r>
          </a:p>
        </p:txBody>
      </p:sp>
    </p:spTree>
    <p:extLst>
      <p:ext uri="{BB962C8B-B14F-4D97-AF65-F5344CB8AC3E}">
        <p14:creationId xmlns:p14="http://schemas.microsoft.com/office/powerpoint/2010/main" val="114896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686229" cy="612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8125" y="1676400"/>
            <a:ext cx="2962275" cy="2514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199" y="1676400"/>
            <a:ext cx="2819401" cy="2514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0999" y="4267200"/>
            <a:ext cx="8382001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3600" y="1676400"/>
            <a:ext cx="2819401" cy="2514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2760" y="4724400"/>
            <a:ext cx="838644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2760" y="5334000"/>
            <a:ext cx="8386440" cy="7050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6053783"/>
            <a:ext cx="533400" cy="7050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19262" y="0"/>
            <a:ext cx="5443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Cambria" panose="02040503050406030204" pitchFamily="18" charset="0"/>
              </a:rPr>
              <a:t>lock5stat.com/</a:t>
            </a:r>
            <a:r>
              <a:rPr lang="en-US" sz="2800" i="1" dirty="0" err="1">
                <a:latin typeface="Cambria" panose="02040503050406030204" pitchFamily="18" charset="0"/>
              </a:rPr>
              <a:t>statkey</a:t>
            </a:r>
            <a:endParaRPr lang="en-US" sz="28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99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686229" cy="612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24199" y="1676400"/>
            <a:ext cx="2819401" cy="2514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19262" y="0"/>
            <a:ext cx="5443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Cambria" panose="02040503050406030204" pitchFamily="18" charset="0"/>
              </a:rPr>
              <a:t>lock5stat.com/</a:t>
            </a:r>
            <a:r>
              <a:rPr lang="en-US" sz="2800" i="1" dirty="0" err="1">
                <a:latin typeface="Cambria" panose="02040503050406030204" pitchFamily="18" charset="0"/>
              </a:rPr>
              <a:t>statkey</a:t>
            </a:r>
            <a:endParaRPr lang="en-US" sz="28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96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99050" y="76200"/>
            <a:ext cx="8534400" cy="542209"/>
          </a:xfrm>
        </p:spPr>
        <p:txBody>
          <a:bodyPr>
            <a:normAutofit/>
          </a:bodyPr>
          <a:lstStyle/>
          <a:p>
            <a:r>
              <a:rPr lang="en-US" sz="2800" dirty="0"/>
              <a:t>Bootstrap Distribution for Mustang Price Means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" y="758519"/>
            <a:ext cx="9112826" cy="610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56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 we get a CI from the bootstrap distribution?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828800"/>
            <a:ext cx="7696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Method #1: Standard Error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Find the standard error (SE) as the standard deviation of the bootstrap statistics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Find an interval with</a:t>
            </a:r>
          </a:p>
          <a:p>
            <a:pPr>
              <a:spcAft>
                <a:spcPts val="1200"/>
              </a:spcAft>
            </a:pP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7800" y="3657600"/>
                <a:ext cx="6553200" cy="70788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𝑂𝑟𝑖𝑔𝑖𝑛𝑎𝑙</m:t>
                      </m:r>
                      <m:r>
                        <a:rPr lang="en-US" sz="4000" i="1">
                          <a:latin typeface="Cambria Math"/>
                        </a:rPr>
                        <m:t> </m:t>
                      </m:r>
                      <m:r>
                        <a:rPr lang="en-US" sz="4000" i="1">
                          <a:latin typeface="Cambria Math"/>
                        </a:rPr>
                        <m:t>𝑆𝑡𝑎𝑡𝑖𝑠𝑡𝑖𝑐</m:t>
                      </m:r>
                      <m:r>
                        <a:rPr lang="en-US" sz="4000" i="1">
                          <a:latin typeface="Cambria Math"/>
                        </a:rPr>
                        <m:t>±2⋅</m:t>
                      </m:r>
                      <m:r>
                        <a:rPr lang="en-US" sz="4000" i="1">
                          <a:latin typeface="Cambria Math"/>
                        </a:rPr>
                        <m:t>𝑆𝐸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657600"/>
                <a:ext cx="6553200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747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1" y="0"/>
            <a:ext cx="9122069" cy="611551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065937" y="1771705"/>
            <a:ext cx="1056443" cy="3817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84523" y="2466848"/>
            <a:ext cx="2330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Standard Error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371282" y="2153445"/>
            <a:ext cx="85725" cy="34845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6198080"/>
                <a:ext cx="845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𝑺𝒕𝒂𝒕𝒊𝒔𝒕𝒊𝒄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±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𝑺𝑬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𝟏𝟓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.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𝟗𝟖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𝟏𝟑𝟒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=(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𝟏𝟏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𝟕</m:t>
                    </m:r>
                    <m:r>
                      <a:rPr lang="en-US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𝟏</m:t>
                    </m:r>
                    <m:r>
                      <a:rPr lang="en-US" sz="2400" b="1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400" b="1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𝟐𝟎</m:t>
                    </m:r>
                    <m:r>
                      <a:rPr lang="en-US" sz="2400" b="1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400" b="1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𝟐𝟓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198080"/>
                <a:ext cx="8458200" cy="461665"/>
              </a:xfrm>
              <a:prstGeom prst="rect">
                <a:avLst/>
              </a:prstGeom>
              <a:blipFill>
                <a:blip r:embed="rId4"/>
                <a:stretch>
                  <a:fillRect l="-216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6792157" y="1218460"/>
            <a:ext cx="1056443" cy="3817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32088" y="304800"/>
            <a:ext cx="2559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Original Statistic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467600" y="685800"/>
            <a:ext cx="228600" cy="45720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03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3" grpId="0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 we get a CI from the bootstrap distribution?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828800"/>
            <a:ext cx="7696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Method #1: Standard Error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Find the standard error (SE) as the standard deviation of the bootstrap statistics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Find an interval with</a:t>
            </a:r>
          </a:p>
          <a:p>
            <a:pPr>
              <a:spcAft>
                <a:spcPts val="1200"/>
              </a:spcAft>
            </a:pP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7800" y="3657600"/>
                <a:ext cx="6553200" cy="70788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𝑂𝑟𝑖𝑔𝑖𝑛𝑎𝑙</m:t>
                      </m:r>
                      <m:r>
                        <a:rPr lang="en-US" sz="4000" i="1">
                          <a:latin typeface="Cambria Math"/>
                        </a:rPr>
                        <m:t> </m:t>
                      </m:r>
                      <m:r>
                        <a:rPr lang="en-US" sz="4000" i="1">
                          <a:latin typeface="Cambria Math"/>
                        </a:rPr>
                        <m:t>𝑆𝑡𝑎𝑡𝑖𝑠𝑡𝑖𝑐</m:t>
                      </m:r>
                      <m:r>
                        <a:rPr lang="en-US" sz="4000" i="1">
                          <a:latin typeface="Cambria Math"/>
                        </a:rPr>
                        <m:t>±2⋅</m:t>
                      </m:r>
                      <m:r>
                        <a:rPr lang="en-US" sz="4000" i="1">
                          <a:latin typeface="Cambria Math"/>
                        </a:rPr>
                        <m:t>𝑆𝐸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657600"/>
                <a:ext cx="6553200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10491" y="457200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Method #2: Percentile Interval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For a 95% interval, find the endpoints that leave 95% in the middle</a:t>
            </a:r>
          </a:p>
        </p:txBody>
      </p:sp>
    </p:spTree>
    <p:extLst>
      <p:ext uri="{BB962C8B-B14F-4D97-AF65-F5344CB8AC3E}">
        <p14:creationId xmlns:p14="http://schemas.microsoft.com/office/powerpoint/2010/main" val="268171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630" y="803018"/>
            <a:ext cx="6457950" cy="5133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006" y="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/>
              <a:t>95% CI via Percentiles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633813" y="3881378"/>
            <a:ext cx="1700187" cy="99542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2060"/>
                </a:solidFill>
              </a:rPr>
              <a:t>Keep 95% in middle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3904379"/>
            <a:ext cx="13670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Chop 2.5% in each tail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3886200"/>
            <a:ext cx="13435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Chop 2.5% in each tail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0630" y="5936993"/>
            <a:ext cx="6687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We are 95% sure that the mean price for Mustangs is between $11,918 and $20,290</a:t>
            </a:r>
          </a:p>
        </p:txBody>
      </p:sp>
    </p:spTree>
    <p:extLst>
      <p:ext uri="{BB962C8B-B14F-4D97-AF65-F5344CB8AC3E}">
        <p14:creationId xmlns:p14="http://schemas.microsoft.com/office/powerpoint/2010/main" val="178611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724" r="8366"/>
          <a:stretch/>
        </p:blipFill>
        <p:spPr>
          <a:xfrm>
            <a:off x="457200" y="898790"/>
            <a:ext cx="7921869" cy="585909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013043" y="5096608"/>
            <a:ext cx="1676400" cy="609600"/>
          </a:xfrm>
          <a:prstGeom prst="wedgeRoundRectCallout">
            <a:avLst>
              <a:gd name="adj1" fmla="val -17378"/>
              <a:gd name="adj2" fmla="val -4821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Patti &amp; Robin</a:t>
            </a:r>
          </a:p>
          <a:p>
            <a:pPr algn="ctr"/>
            <a:r>
              <a:rPr lang="en-US" dirty="0"/>
              <a:t>St. Lawrence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539635" y="922779"/>
            <a:ext cx="1756997" cy="840859"/>
          </a:xfrm>
          <a:prstGeom prst="wedgeRoundRectCallout">
            <a:avLst>
              <a:gd name="adj1" fmla="val -17378"/>
              <a:gd name="adj2" fmla="val -4821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Kari</a:t>
            </a:r>
          </a:p>
          <a:p>
            <a:pPr algn="ctr"/>
            <a:r>
              <a:rPr lang="en-US" dirty="0"/>
              <a:t>[Harvard]</a:t>
            </a:r>
          </a:p>
          <a:p>
            <a:pPr algn="ctr"/>
            <a:r>
              <a:rPr lang="en-US" dirty="0"/>
              <a:t>Penn State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926058" y="2433005"/>
            <a:ext cx="1922542" cy="840859"/>
          </a:xfrm>
          <a:prstGeom prst="wedgeRoundRectCallout">
            <a:avLst>
              <a:gd name="adj1" fmla="val -17378"/>
              <a:gd name="adj2" fmla="val -4821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Eric</a:t>
            </a:r>
          </a:p>
          <a:p>
            <a:pPr algn="ctr"/>
            <a:r>
              <a:rPr lang="en-US" dirty="0"/>
              <a:t>[North Carolina]</a:t>
            </a:r>
          </a:p>
          <a:p>
            <a:pPr algn="ctr"/>
            <a:r>
              <a:rPr lang="en-US" dirty="0"/>
              <a:t>Minnesota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093219" y="2948796"/>
            <a:ext cx="1756997" cy="840859"/>
          </a:xfrm>
          <a:prstGeom prst="wedgeRoundRectCallout">
            <a:avLst>
              <a:gd name="adj1" fmla="val -17378"/>
              <a:gd name="adj2" fmla="val -4821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Dennis</a:t>
            </a:r>
          </a:p>
          <a:p>
            <a:pPr algn="ctr"/>
            <a:r>
              <a:rPr lang="en-US" dirty="0"/>
              <a:t>[Iowa State]</a:t>
            </a:r>
          </a:p>
          <a:p>
            <a:pPr algn="ctr"/>
            <a:r>
              <a:rPr lang="en-US" dirty="0"/>
              <a:t>Buffalo Bills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33942"/>
            <a:ext cx="8229600" cy="8648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Lock</a:t>
            </a:r>
            <a:r>
              <a:rPr lang="en-US" baseline="30000" dirty="0"/>
              <a:t>5</a:t>
            </a:r>
            <a:r>
              <a:rPr lang="en-US" dirty="0"/>
              <a:t> Team</a:t>
            </a:r>
          </a:p>
        </p:txBody>
      </p:sp>
    </p:spTree>
    <p:extLst>
      <p:ext uri="{BB962C8B-B14F-4D97-AF65-F5344CB8AC3E}">
        <p14:creationId xmlns:p14="http://schemas.microsoft.com/office/powerpoint/2010/main" val="70741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630" y="793493"/>
            <a:ext cx="648652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006" y="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/>
              <a:t>99% CI via Percentiles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754527" y="3881378"/>
            <a:ext cx="1700187" cy="99542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2060"/>
                </a:solidFill>
              </a:rPr>
              <a:t>Keep 99% in middle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9172" y="4203711"/>
            <a:ext cx="13670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Chop 0.5% in each tail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38413" y="4025146"/>
            <a:ext cx="13435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Chop 0.5% in each tail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0630" y="5936993"/>
            <a:ext cx="6687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We are 99% sure that the mean price for Mustangs is between $10,878 and $21,502</a:t>
            </a:r>
          </a:p>
        </p:txBody>
      </p:sp>
    </p:spTree>
    <p:extLst>
      <p:ext uri="{BB962C8B-B14F-4D97-AF65-F5344CB8AC3E}">
        <p14:creationId xmlns:p14="http://schemas.microsoft.com/office/powerpoint/2010/main" val="1884630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9248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Bootstrap Confidence Intervals</a:t>
            </a:r>
          </a:p>
          <a:p>
            <a:endParaRPr lang="en-US" sz="4000" dirty="0"/>
          </a:p>
          <a:p>
            <a:r>
              <a:rPr lang="en-US" sz="3600" u="sng" dirty="0"/>
              <a:t>Version 1 (Statistic </a:t>
            </a:r>
            <a:r>
              <a:rPr lang="en-US" sz="3600" u="sng" dirty="0">
                <a:sym typeface="Symbol"/>
              </a:rPr>
              <a:t> </a:t>
            </a:r>
            <a:r>
              <a:rPr lang="en-US" sz="3600" u="sng" dirty="0"/>
              <a:t>2 SE)</a:t>
            </a:r>
            <a:r>
              <a:rPr lang="en-US" sz="3600" dirty="0"/>
              <a:t>:  </a:t>
            </a:r>
          </a:p>
          <a:p>
            <a:r>
              <a:rPr lang="en-US" sz="3600" dirty="0"/>
              <a:t>Great preparation for moving to </a:t>
            </a:r>
          </a:p>
          <a:p>
            <a:r>
              <a:rPr lang="en-US" sz="3600" dirty="0"/>
              <a:t>traditional methods</a:t>
            </a:r>
          </a:p>
          <a:p>
            <a:endParaRPr lang="en-US" sz="3600" dirty="0"/>
          </a:p>
          <a:p>
            <a:r>
              <a:rPr lang="en-US" sz="3600" u="sng" dirty="0"/>
              <a:t>Version 2 (Percentiles)</a:t>
            </a:r>
            <a:r>
              <a:rPr lang="en-US" sz="3600" dirty="0"/>
              <a:t>:  </a:t>
            </a:r>
          </a:p>
          <a:p>
            <a:r>
              <a:rPr lang="en-US" sz="3600" dirty="0"/>
              <a:t>Great at building understanding of </a:t>
            </a:r>
          </a:p>
          <a:p>
            <a:r>
              <a:rPr lang="en-US" sz="3600" dirty="0"/>
              <a:t>confidence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5867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C00000"/>
                </a:solidFill>
              </a:rPr>
              <a:t>Same</a:t>
            </a:r>
            <a:r>
              <a:rPr lang="en-US" sz="3600" dirty="0">
                <a:solidFill>
                  <a:srgbClr val="C00000"/>
                </a:solidFill>
              </a:rPr>
              <a:t> process works for different parameters</a:t>
            </a:r>
          </a:p>
        </p:txBody>
      </p:sp>
    </p:spTree>
    <p:extLst>
      <p:ext uri="{BB962C8B-B14F-4D97-AF65-F5344CB8AC3E}">
        <p14:creationId xmlns:p14="http://schemas.microsoft.com/office/powerpoint/2010/main" val="235204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52376"/>
            <a:ext cx="8153400" cy="9144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Traditional CI Inference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9100" y="1389850"/>
            <a:ext cx="4495800" cy="523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1066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2. Which formula?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2067902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3. Calculate summary stats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5577" y="4267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6. Plug and chug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4211814" y="4560332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0800000">
            <a:off x="6400800" y="1478280"/>
            <a:ext cx="76200" cy="2743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67000" y="1389850"/>
                <a:ext cx="1717929" cy="534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±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type m:val="skw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389850"/>
                <a:ext cx="1717929" cy="53457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t="-114773" r="-24199" b="-16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7200" y="1434281"/>
                <a:ext cx="1981200" cy="534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±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type m:val="skw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34281"/>
                <a:ext cx="1981200" cy="53457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113636" r="-10462" b="-169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7200" y="2417302"/>
                <a:ext cx="3581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=25,  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000" b="0" i="1" smtClean="0">
                        <a:latin typeface="Cambria Math"/>
                      </a:rPr>
                      <m:t>=15.98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𝑠</m:t>
                    </m:r>
                    <m:r>
                      <a:rPr lang="en-US" sz="2000" b="0" i="1" smtClean="0">
                        <a:latin typeface="Cambria Math"/>
                      </a:rPr>
                      <m:t>=11.11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17302"/>
                <a:ext cx="3581400" cy="40011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02336" y="2876897"/>
            <a:ext cx="361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4. Find t</a:t>
            </a:r>
            <a:r>
              <a:rPr lang="en-US" baseline="30000" dirty="0">
                <a:solidFill>
                  <a:srgbClr val="C00000"/>
                </a:solidFill>
              </a:rPr>
              <a:t>*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9768" y="3276600"/>
                <a:ext cx="3636264" cy="487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" pitchFamily="18" charset="0"/>
                  </a:rPr>
                  <a:t>95% CI  </a:t>
                </a:r>
                <a:r>
                  <a:rPr lang="en-US" dirty="0">
                    <a:latin typeface="Cambria" pitchFamily="18" charset="0"/>
                    <a:sym typeface="Symbol"/>
                  </a:rPr>
                  <a:t>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  <a:sym typeface="Symbol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  <a:sym typeface="Symbol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1−0.95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  <a:sym typeface="Symbol"/>
                      </a:rPr>
                      <m:t>=0.025</m:t>
                    </m:r>
                  </m:oMath>
                </a14:m>
                <a:r>
                  <a:rPr lang="en-US" dirty="0">
                    <a:latin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68" y="3276600"/>
                <a:ext cx="3636264" cy="487954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1510" t="-73750" b="-1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970627" y="2876897"/>
            <a:ext cx="1392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5. </a:t>
            </a:r>
            <a:r>
              <a:rPr lang="en-US" dirty="0" err="1">
                <a:solidFill>
                  <a:srgbClr val="C00000"/>
                </a:solidFill>
              </a:rPr>
              <a:t>df</a:t>
            </a:r>
            <a:r>
              <a:rPr lang="en-US" dirty="0">
                <a:solidFill>
                  <a:srgbClr val="C0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4445" y="3824959"/>
                <a:ext cx="14561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Cambria" pitchFamily="18" charset="0"/>
                  </a:rPr>
                  <a:t>df</a:t>
                </a:r>
                <a:r>
                  <a:rPr lang="en-US" dirty="0">
                    <a:latin typeface="Cambria" pitchFamily="18" charset="0"/>
                  </a:rPr>
                  <a:t>=25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>
                    <a:latin typeface="Cambria" pitchFamily="18" charset="0"/>
                  </a:rPr>
                  <a:t>1=24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45" y="3824959"/>
                <a:ext cx="1456182" cy="369332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3347" t="-9836" r="-3347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6172200" y="4508687"/>
            <a:ext cx="457200" cy="1846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71700" y="1436132"/>
            <a:ext cx="64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" pitchFamily="18" charset="0"/>
              </a:rPr>
              <a:t>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92477" y="3824959"/>
            <a:ext cx="145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itchFamily="18" charset="0"/>
              </a:rPr>
              <a:t>t</a:t>
            </a:r>
            <a:r>
              <a:rPr lang="en-US" baseline="30000" dirty="0">
                <a:latin typeface="Cambria" pitchFamily="18" charset="0"/>
              </a:rPr>
              <a:t>*</a:t>
            </a:r>
            <a:r>
              <a:rPr lang="en-US" dirty="0">
                <a:latin typeface="Cambria" pitchFamily="18" charset="0"/>
              </a:rPr>
              <a:t>=2.064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51700" y="4654752"/>
                <a:ext cx="3281553" cy="591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15.98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±2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.064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type m:val="skw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11.11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25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00" y="4654752"/>
                <a:ext cx="3281553" cy="591380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t="-100000" r="-6691" b="-147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40498" y="5314890"/>
                <a:ext cx="35076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15.98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4.59=(11.39, 20.57)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98" y="5314890"/>
                <a:ext cx="3507677" cy="400110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23850" y="5737739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7.  Interpret in context</a:t>
            </a:r>
          </a:p>
        </p:txBody>
      </p:sp>
      <p:sp>
        <p:nvSpPr>
          <p:cNvPr id="30" name="Oval 29"/>
          <p:cNvSpPr/>
          <p:nvPr/>
        </p:nvSpPr>
        <p:spPr>
          <a:xfrm>
            <a:off x="2667000" y="1219200"/>
            <a:ext cx="1676400" cy="7647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272409" y="92606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itchFamily="18" charset="0"/>
              </a:rPr>
              <a:t>CI for a mean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6720" y="70483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1. Check conditions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091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 animBg="1"/>
      <p:bldP spid="17" grpId="0" animBg="1"/>
      <p:bldP spid="2" grpId="0" animBg="1"/>
      <p:bldP spid="21" grpId="0" animBg="1"/>
      <p:bldP spid="22" grpId="0" animBg="1"/>
      <p:bldP spid="23" grpId="0"/>
      <p:bldP spid="4" grpId="0" animBg="1"/>
      <p:bldP spid="24" grpId="0"/>
      <p:bldP spid="25" grpId="0" animBg="1"/>
      <p:bldP spid="5" grpId="0" animBg="1"/>
      <p:bldP spid="9" grpId="0"/>
      <p:bldP spid="26" grpId="0"/>
      <p:bldP spid="27" grpId="0" animBg="1"/>
      <p:bldP spid="28" grpId="0" animBg="1"/>
      <p:bldP spid="29" grpId="0"/>
      <p:bldP spid="30" grpId="0" animBg="1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433" y="545408"/>
            <a:ext cx="8502095" cy="1323439"/>
          </a:xfrm>
          <a:prstGeom prst="rect">
            <a:avLst/>
          </a:prstGeom>
          <a:solidFill>
            <a:srgbClr val="FFFF99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Example #2:  What proportion of US adults are online “almost constantly”?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595" y="1992987"/>
            <a:ext cx="7908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sample of n=1502 US adults contains 421 who say they are “almost constantly” online.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81200" y="3026973"/>
                <a:ext cx="4454012" cy="114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421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1502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=0.28</m:t>
                      </m:r>
                      <m:r>
                        <a:rPr lang="en-US" sz="36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026973"/>
                <a:ext cx="4454012" cy="11443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27602" y="4287210"/>
            <a:ext cx="805261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How accurate is that sample proportion?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881" y="5036195"/>
            <a:ext cx="8783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Find a 95% confidence interval for the proportion of all US adults who say they are “almost constantly” online.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070205"/>
            <a:ext cx="1963740" cy="818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6216068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Perrin A and Kumar M, “About three-in-ten U.S. adults say they are ‘almost constantly’ online,” pewresearch.org, July 25, 2019.</a:t>
            </a:r>
          </a:p>
        </p:txBody>
      </p:sp>
    </p:spTree>
    <p:extLst>
      <p:ext uri="{BB962C8B-B14F-4D97-AF65-F5344CB8AC3E}">
        <p14:creationId xmlns:p14="http://schemas.microsoft.com/office/powerpoint/2010/main" val="272062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 animBg="1"/>
      <p:bldP spid="7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77" y="857567"/>
            <a:ext cx="8608372" cy="5201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457199" y="-10882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Bootstrap distribution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199" y="-108820"/>
                <a:ext cx="8229600" cy="1143000"/>
              </a:xfrm>
              <a:blipFill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2111" y="6027003"/>
            <a:ext cx="789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We are 95% sure that the proportion of US adults who say they are almost constantly online is between 0.257 and 0.303.</a:t>
            </a:r>
          </a:p>
        </p:txBody>
      </p:sp>
      <p:sp>
        <p:nvSpPr>
          <p:cNvPr id="7" name="Oval 6"/>
          <p:cNvSpPr/>
          <p:nvPr/>
        </p:nvSpPr>
        <p:spPr>
          <a:xfrm>
            <a:off x="7536774" y="1426037"/>
            <a:ext cx="1268361" cy="3919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07696" y="2209800"/>
                <a:ext cx="2600633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0.28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±2∗0.0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696" y="2209800"/>
                <a:ext cx="2600633" cy="461665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6232" y="2895600"/>
                <a:ext cx="2600633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0.28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±0.0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232" y="2895600"/>
                <a:ext cx="2600633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53316" y="3893968"/>
                <a:ext cx="2600633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0.256 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0.304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316" y="3893968"/>
                <a:ext cx="260063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3776" y="375764"/>
            <a:ext cx="7548367" cy="1446550"/>
          </a:xfrm>
          <a:prstGeom prst="rect">
            <a:avLst/>
          </a:prstGeom>
          <a:solidFill>
            <a:srgbClr val="FFFF99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Example #3:  What is the gender gap for salaries?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7392" y="2196998"/>
            <a:ext cx="8554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Data: Salaries for 217 females and 214 males from the 2010 American Community Survey (ACS).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83776" y="3505200"/>
                <a:ext cx="7639808" cy="690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=32.16−50.96=−18.80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776" y="3505200"/>
                <a:ext cx="7639808" cy="6907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04800" y="4443643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Find a 90% confidence interval for the mean salary gap between females and males.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860" y="5479383"/>
            <a:ext cx="1963740" cy="818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776" y="5604013"/>
            <a:ext cx="5517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Take separate bootstrap samples from female and males, then compute the difference in means.</a:t>
            </a:r>
          </a:p>
        </p:txBody>
      </p:sp>
    </p:spTree>
    <p:extLst>
      <p:ext uri="{BB962C8B-B14F-4D97-AF65-F5344CB8AC3E}">
        <p14:creationId xmlns:p14="http://schemas.microsoft.com/office/powerpoint/2010/main" val="22534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E4F89D-2B8A-4D4B-BDE1-30C30461EC34}"/>
              </a:ext>
            </a:extLst>
          </p:cNvPr>
          <p:cNvSpPr txBox="1"/>
          <p:nvPr/>
        </p:nvSpPr>
        <p:spPr>
          <a:xfrm>
            <a:off x="0" y="152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Bootstrap Distribution of Difference in Two Means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82" y="838200"/>
            <a:ext cx="8515265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111" y="6027003"/>
            <a:ext cx="8322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We are 90% sure that employed females in the US average between $27,137 and $10,668 less in annual salary than males. </a:t>
            </a:r>
          </a:p>
        </p:txBody>
      </p:sp>
    </p:spTree>
    <p:extLst>
      <p:ext uri="{BB962C8B-B14F-4D97-AF65-F5344CB8AC3E}">
        <p14:creationId xmlns:p14="http://schemas.microsoft.com/office/powerpoint/2010/main" val="39091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296"/>
            <a:ext cx="8355943" cy="1446550"/>
          </a:xfrm>
          <a:prstGeom prst="rect">
            <a:avLst/>
          </a:prstGeom>
          <a:solidFill>
            <a:srgbClr val="FFFF99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Example #4:  Correlation between pH and mercury in Florida lakes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020026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Data: Water samples (to measure pH) and mercury levels in fish (ppm) for 53 lakes in Florida.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5300" y="3380372"/>
            <a:ext cx="5021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Find a 95% confidence interval for the correlation between pH and mercury for all Florida lakes.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660" y="5009110"/>
            <a:ext cx="1963740" cy="818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392483"/>
            <a:ext cx="41529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0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E4F89D-2B8A-4D4B-BDE1-30C30461EC34}"/>
              </a:ext>
            </a:extLst>
          </p:cNvPr>
          <p:cNvSpPr txBox="1"/>
          <p:nvPr/>
        </p:nvSpPr>
        <p:spPr>
          <a:xfrm>
            <a:off x="1295400" y="762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Bootstrap Distribution of Correlation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7046" y="6027003"/>
            <a:ext cx="8322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We are 95% sure that the correlation between pH and mercury levels in fish for all Florida lakes is between -0.725 and -0.397.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35" y="658952"/>
            <a:ext cx="8772647" cy="532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5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4458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/>
              <a:t>Why</a:t>
            </a:r>
            <a:r>
              <a:rPr lang="en-US" sz="7200" dirty="0"/>
              <a:t> </a:t>
            </a:r>
          </a:p>
          <a:p>
            <a:pPr algn="ctr"/>
            <a:r>
              <a:rPr lang="en-US" sz="7200" dirty="0"/>
              <a:t>does the bootstrap work? </a:t>
            </a:r>
          </a:p>
          <a:p>
            <a:pPr algn="ctr"/>
            <a:r>
              <a:rPr lang="en-US" sz="7200" dirty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37955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Approaches to Inference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192" y="1143000"/>
            <a:ext cx="7955280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Traditional:</a:t>
            </a:r>
            <a:r>
              <a:rPr lang="en-US" sz="32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Assume some distribution (e.g. normal or t) to describe the behavior of sample statistics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Estimate parameters for that distribution from sample statistics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Calculate the desired quantities from the theoretical distribution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192" y="4422648"/>
            <a:ext cx="7955280" cy="230832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Simulation (SBI):</a:t>
            </a:r>
            <a:r>
              <a:rPr lang="en-US" sz="32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Generate many samples (by computer) to show the behavior of sample statistics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Calculate the desired quantities from the simulated distribution</a:t>
            </a:r>
          </a:p>
        </p:txBody>
      </p:sp>
    </p:spTree>
    <p:extLst>
      <p:ext uri="{BB962C8B-B14F-4D97-AF65-F5344CB8AC3E}">
        <p14:creationId xmlns:p14="http://schemas.microsoft.com/office/powerpoint/2010/main" val="304111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dirty="0"/>
              <a:t>Sampling Distribution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4864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loud 5"/>
          <p:cNvSpPr/>
          <p:nvPr/>
        </p:nvSpPr>
        <p:spPr>
          <a:xfrm>
            <a:off x="3962400" y="1600200"/>
            <a:ext cx="3048000" cy="1371600"/>
          </a:xfrm>
          <a:prstGeom prst="cloud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1905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Population</a:t>
            </a:r>
          </a:p>
        </p:txBody>
      </p:sp>
      <p:cxnSp>
        <p:nvCxnSpPr>
          <p:cNvPr id="9" name="Straight Connector 8"/>
          <p:cNvCxnSpPr>
            <a:stCxn id="6" idx="1"/>
          </p:cNvCxnSpPr>
          <p:nvPr/>
        </p:nvCxnSpPr>
        <p:spPr>
          <a:xfrm>
            <a:off x="5486400" y="2970340"/>
            <a:ext cx="0" cy="251606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5900" y="5410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µ</a:t>
            </a:r>
          </a:p>
        </p:txBody>
      </p:sp>
      <p:sp>
        <p:nvSpPr>
          <p:cNvPr id="16" name="Oval 15"/>
          <p:cNvSpPr/>
          <p:nvPr/>
        </p:nvSpPr>
        <p:spPr>
          <a:xfrm>
            <a:off x="9448800" y="680140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456722" y="5989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9369959" y="6324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609122" y="6142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9761522" y="6294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9913922" y="6446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066322" y="6599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218722" y="6751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371122" y="6904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523522" y="7056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0675922" y="7208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828322" y="7361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980722" y="7513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1133122" y="7666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1285522" y="7818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9634396" y="5624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1437922" y="7970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1590322" y="8123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1742722" y="8275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1895122" y="8428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2047522" y="8580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2199922" y="8732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9786796" y="5777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9939196" y="5929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0091596" y="6082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10243996" y="6234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10396396" y="6386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548796" y="6539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10701196" y="6691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10853596" y="6844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11005996" y="6996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11158396" y="7148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310796" y="7301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11463196" y="7453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11615596" y="7606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11767996" y="7758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1920396" y="7910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12072796" y="8063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12225196" y="8215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2377596" y="8368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12529996" y="8520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80657" y="2281473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BUT, in practice we don’t see the “tree” or all of the “seeds” – we only have ONE seed</a:t>
            </a:r>
          </a:p>
        </p:txBody>
      </p:sp>
    </p:spTree>
    <p:extLst>
      <p:ext uri="{BB962C8B-B14F-4D97-AF65-F5344CB8AC3E}">
        <p14:creationId xmlns:p14="http://schemas.microsoft.com/office/powerpoint/2010/main" val="26384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83 -0.59681 L -0.34583 -0.2081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04 -0.47861 L -0.50504 -0.0899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382 -0.52741 L -0.40382 -0.138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50081 L -0.55503 -0.11219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67 -0.52302 L -0.4967 -0.1344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837 -0.54523 L -0.53837 -0.15661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836 -0.56743 L -0.38836 -0.17881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58964 L -0.5967 -0.20102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04 -0.61185 L -0.48004 -0.22323 " pathEditMode="relative" rAng="0" ptsTypes="AA">
                                      <p:cBhvr>
                                        <p:cTn id="50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0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65625 L -0.5967 -0.26764 " pathEditMode="relative" rAng="0" ptsTypes="AA">
                                      <p:cBhvr>
                                        <p:cTn id="5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0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68957 L -0.55503 -0.30095 " pathEditMode="relative" rAng="0" ptsTypes="AA">
                                      <p:cBhvr>
                                        <p:cTn id="5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40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4 -0.70067 L -0.55504 -0.31206 " pathEditMode="relative" rAng="0" ptsTypes="AA">
                                      <p:cBhvr>
                                        <p:cTn id="5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0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336 -0.72287 L -0.61336 -0.33426 " pathEditMode="relative" rAng="0" ptsTypes="AA">
                                      <p:cBhvr>
                                        <p:cTn id="6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73398 L -0.5467 -0.34536 " pathEditMode="relative" rAng="0" ptsTypes="AA">
                                      <p:cBhvr>
                                        <p:cTn id="6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30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76729 L -0.63004 -0.37868 " pathEditMode="relative" rAng="0" ptsTypes="AA">
                                      <p:cBhvr>
                                        <p:cTn id="6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60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948 -0.4254 L -0.54948 -0.03678 " pathEditMode="relative" rAng="0" ptsTypes="AA">
                                      <p:cBhvr>
                                        <p:cTn id="7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90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836 -0.76729 L -0.83836 -0.38977 " pathEditMode="relative" rAng="0" ptsTypes="AA">
                                      <p:cBhvr>
                                        <p:cTn id="7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200"/>
                            </p:stCondLst>
                            <p:childTnLst>
                              <p:par>
                                <p:cTn id="7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8117 L -0.4967 -0.40088 " pathEditMode="relative" rAng="0" ptsTypes="AA">
                                      <p:cBhvr>
                                        <p:cTn id="7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67 -0.83391 L -0.6467 -0.4453 " pathEditMode="relative" rAng="0" ptsTypes="AA">
                                      <p:cBhvr>
                                        <p:cTn id="8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80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17 -0.86722 L -0.7217 -0.4786 " pathEditMode="relative" rAng="0" ptsTypes="AA">
                                      <p:cBhvr>
                                        <p:cTn id="8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10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503 -0.87832 L -0.8717 -0.4675 " pathEditMode="relative" rAng="0" ptsTypes="AA">
                                      <p:cBhvr>
                                        <p:cTn id="8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400"/>
                            </p:stCondLst>
                            <p:childTnLst>
                              <p:par>
                                <p:cTn id="8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92274 L -0.58837 -0.50081 " pathEditMode="relative" rAng="0" ptsTypes="AA">
                                      <p:cBhvr>
                                        <p:cTn id="8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21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700"/>
                            </p:stCondLst>
                            <p:childTnLst>
                              <p:par>
                                <p:cTn id="9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48 -0.45871 L -0.37448 -0.07009 " pathEditMode="relative" rAng="0" ptsTypes="AA">
                                      <p:cBhvr>
                                        <p:cTn id="9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782 -0.49202 L -0.35782 -0.0812 " pathEditMode="relative" rAng="0" ptsTypes="AA">
                                      <p:cBhvr>
                                        <p:cTn id="9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300"/>
                            </p:stCondLst>
                            <p:childTnLst>
                              <p:par>
                                <p:cTn id="9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114 -0.49202 L -0.63281 -0.1145 " pathEditMode="relative" rAng="0" ptsTypes="AA">
                                      <p:cBhvr>
                                        <p:cTn id="98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781 -0.52533 L -0.60781 -0.13671 " pathEditMode="relative" rAng="0" ptsTypes="AA">
                                      <p:cBhvr>
                                        <p:cTn id="101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70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448 -0.58085 L -0.57448 -0.19223 " pathEditMode="relative" rAng="0" ptsTypes="AA">
                                      <p:cBhvr>
                                        <p:cTn id="104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900"/>
                            </p:stCondLst>
                            <p:childTnLst>
                              <p:par>
                                <p:cTn id="10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81 -0.60305 L -0.50781 -0.21443 " pathEditMode="relative" rAng="0" ptsTypes="AA">
                                      <p:cBhvr>
                                        <p:cTn id="107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100"/>
                            </p:stCondLst>
                            <p:childTnLst>
                              <p:par>
                                <p:cTn id="10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15 -0.58085 L -0.69115 -0.19223 " pathEditMode="relative" rAng="0" ptsTypes="AA">
                                      <p:cBhvr>
                                        <p:cTn id="110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300"/>
                            </p:stCondLst>
                            <p:childTnLst>
                              <p:par>
                                <p:cTn id="1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62526 L -0.64948 -0.23665 " pathEditMode="relative" rAng="0" ptsTypes="AA">
                                      <p:cBhvr>
                                        <p:cTn id="113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281 -0.68077 L -0.58281 -0.29216 " pathEditMode="relative" rAng="0" ptsTypes="AA">
                                      <p:cBhvr>
                                        <p:cTn id="11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700"/>
                            </p:stCondLst>
                            <p:childTnLst>
                              <p:par>
                                <p:cTn id="1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615 -0.70298 L -0.61615 -0.31437 " pathEditMode="relative" rAng="0" ptsTypes="AA">
                                      <p:cBhvr>
                                        <p:cTn id="11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900"/>
                            </p:stCondLst>
                            <p:childTnLst>
                              <p:par>
                                <p:cTn id="1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72519 L -0.64948 -0.33658 " pathEditMode="relative" rAng="0" ptsTypes="AA">
                                      <p:cBhvr>
                                        <p:cTn id="122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100"/>
                            </p:stCondLst>
                            <p:childTnLst>
                              <p:par>
                                <p:cTn id="1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948 -0.71458 L -0.90781 -0.3037 " pathEditMode="relative" rAng="0" ptsTypes="AA">
                                      <p:cBhvr>
                                        <p:cTn id="125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300"/>
                            </p:stCondLst>
                            <p:childTnLst>
                              <p:par>
                                <p:cTn id="1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781 -0.79181 L -0.46615 -0.32547 " pathEditMode="relative" rAng="0" ptsTypes="AA">
                                      <p:cBhvr>
                                        <p:cTn id="128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3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50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782 -0.7585 L -0.90782 -0.34768 " pathEditMode="relative" rAng="0" ptsTypes="AA">
                                      <p:cBhvr>
                                        <p:cTn id="131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700"/>
                            </p:stCondLst>
                            <p:childTnLst>
                              <p:par>
                                <p:cTn id="1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114 -0.7807 L -0.64114 -0.39209 " pathEditMode="relative" rAng="0" ptsTypes="AA">
                                      <p:cBhvr>
                                        <p:cTn id="134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900"/>
                            </p:stCondLst>
                            <p:childTnLst>
                              <p:par>
                                <p:cTn id="1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3281 -0.84733 L -0.89115 -0.40319 " pathEditMode="relative" rAng="0" ptsTypes="AA">
                                      <p:cBhvr>
                                        <p:cTn id="137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2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100"/>
                            </p:stCondLst>
                            <p:childTnLst>
                              <p:par>
                                <p:cTn id="13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15 -0.84733 L -0.79115 -0.45871 " pathEditMode="relative" rAng="0" ptsTypes="AA">
                                      <p:cBhvr>
                                        <p:cTn id="140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300"/>
                            </p:stCondLst>
                            <p:childTnLst>
                              <p:par>
                                <p:cTn id="14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448 -0.84732 L -0.67448 -0.45871 " pathEditMode="relative" rAng="0" ptsTypes="AA">
                                      <p:cBhvr>
                                        <p:cTn id="143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615 -0.88064 L -0.86615 -0.49202 " pathEditMode="relative" rAng="0" ptsTypes="AA">
                                      <p:cBhvr>
                                        <p:cTn id="146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dirty="0"/>
              <a:t>Bootstrap Distribution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4864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loud 5"/>
          <p:cNvSpPr/>
          <p:nvPr/>
        </p:nvSpPr>
        <p:spPr>
          <a:xfrm>
            <a:off x="2819400" y="1600200"/>
            <a:ext cx="3048000" cy="1371600"/>
          </a:xfrm>
          <a:prstGeom prst="cloud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1808946"/>
            <a:ext cx="262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Bootstrap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“Population”</a:t>
            </a:r>
          </a:p>
        </p:txBody>
      </p:sp>
      <p:cxnSp>
        <p:nvCxnSpPr>
          <p:cNvPr id="9" name="Straight Connector 8"/>
          <p:cNvCxnSpPr>
            <a:stCxn id="6" idx="1"/>
          </p:cNvCxnSpPr>
          <p:nvPr/>
        </p:nvCxnSpPr>
        <p:spPr>
          <a:xfrm>
            <a:off x="4343400" y="2970340"/>
            <a:ext cx="0" cy="251606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8384641" y="680140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392563" y="5989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305800" y="6324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544963" y="6142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697363" y="6294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849763" y="6446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9002163" y="6599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9154563" y="6751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9306963" y="6904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9459363" y="7056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9611763" y="7208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9764163" y="7361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9916563" y="7513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068963" y="7666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221363" y="7818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570237" y="5624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373763" y="7970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0526163" y="8123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0678563" y="8275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830963" y="8428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0983363" y="8580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1135763" y="8732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8722637" y="5777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8875037" y="5929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9027437" y="6082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9179837" y="6234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9332237" y="6386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9484637" y="6539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9637037" y="6691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9789437" y="6844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9941837" y="6996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10094237" y="7148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0246637" y="7301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10399037" y="7453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10551437" y="7606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10703837" y="7758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0856237" y="7910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11008637" y="8063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11161037" y="8215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1313437" y="8368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11465837" y="8520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8537041" y="695380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46" y="5463783"/>
            <a:ext cx="9144000" cy="137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What can we do with just one seed?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31242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Grow a NEW tree!</a:t>
            </a:r>
          </a:p>
        </p:txBody>
      </p:sp>
      <p:sp>
        <p:nvSpPr>
          <p:cNvPr id="61" name="Oval 60"/>
          <p:cNvSpPr/>
          <p:nvPr/>
        </p:nvSpPr>
        <p:spPr>
          <a:xfrm>
            <a:off x="4305300" y="5372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038600" y="5421175"/>
                <a:ext cx="533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421175"/>
                <a:ext cx="533400" cy="58477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02274" y="1639668"/>
                <a:ext cx="2525163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Estimate the distribution and variability (SE)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’s from the bootstraps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274" y="1639668"/>
                <a:ext cx="2525163" cy="2246769"/>
              </a:xfrm>
              <a:prstGeom prst="rect">
                <a:avLst/>
              </a:prstGeom>
              <a:blipFill rotWithShape="1">
                <a:blip r:embed="rId4"/>
                <a:stretch>
                  <a:fillRect l="-5072" t="-2439" r="-6522" b="-6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4560212" y="5723087"/>
            <a:ext cx="1485900" cy="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2676525" y="5713562"/>
            <a:ext cx="1371600" cy="1241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5900" y="5410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5773" y="5930681"/>
            <a:ext cx="7155254" cy="95410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Use the bootstrap errors that we CAN see to estimate the sampling errors that we CAN’T see. </a:t>
            </a:r>
          </a:p>
        </p:txBody>
      </p:sp>
    </p:spTree>
    <p:extLst>
      <p:ext uri="{BB962C8B-B14F-4D97-AF65-F5344CB8AC3E}">
        <p14:creationId xmlns:p14="http://schemas.microsoft.com/office/powerpoint/2010/main" val="98171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83 -0.59681 L -0.34583 -0.208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04 -0.47861 L -0.50504 -0.08999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382 -0.52741 L -0.40382 -0.13879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50081 L -0.55503 -0.11219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67 -0.52302 L -0.4967 -0.134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837 -0.54523 L -0.53837 -0.15661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836 -0.56743 L -0.38836 -0.17881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58964 L -0.5967 -0.20102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04 -0.61185 L -0.48004 -0.22323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65625 L -0.5967 -0.26764 " pathEditMode="relative" rAng="0" ptsTypes="AA">
                                      <p:cBhvr>
                                        <p:cTn id="63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0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68957 L -0.55503 -0.30095 " pathEditMode="relative" rAng="0" ptsTypes="AA">
                                      <p:cBhvr>
                                        <p:cTn id="6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90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4 -0.70067 L -0.55504 -0.31206 " pathEditMode="relative" rAng="0" ptsTypes="AA">
                                      <p:cBhvr>
                                        <p:cTn id="6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100"/>
                            </p:stCondLst>
                            <p:childTnLst>
                              <p:par>
                                <p:cTn id="7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336 -0.72287 L -0.61336 -0.33426 " pathEditMode="relative" rAng="0" ptsTypes="AA">
                                      <p:cBhvr>
                                        <p:cTn id="72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30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73398 L -0.5467 -0.34536 " pathEditMode="relative" rAng="0" ptsTypes="AA">
                                      <p:cBhvr>
                                        <p:cTn id="75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76729 L -0.63004 -0.37868 " pathEditMode="relative" rAng="0" ptsTypes="AA">
                                      <p:cBhvr>
                                        <p:cTn id="7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70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948 -0.4254 L -0.54948 -0.03678 " pathEditMode="relative" rAng="0" ptsTypes="AA">
                                      <p:cBhvr>
                                        <p:cTn id="81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900"/>
                            </p:stCondLst>
                            <p:childTnLst>
                              <p:par>
                                <p:cTn id="8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836 -0.76729 L -0.83836 -0.38977 " pathEditMode="relative" rAng="0" ptsTypes="AA">
                                      <p:cBhvr>
                                        <p:cTn id="84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100"/>
                            </p:stCondLst>
                            <p:childTnLst>
                              <p:par>
                                <p:cTn id="8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8117 L -0.4967 -0.40088 " pathEditMode="relative" rAng="0" ptsTypes="AA">
                                      <p:cBhvr>
                                        <p:cTn id="87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67 -0.83391 L -0.6467 -0.4453 " pathEditMode="relative" rAng="0" ptsTypes="AA">
                                      <p:cBhvr>
                                        <p:cTn id="90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17 -0.86722 L -0.7217 -0.4786 " pathEditMode="relative" rAng="0" ptsTypes="AA">
                                      <p:cBhvr>
                                        <p:cTn id="93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70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503 -0.87832 L -0.8717 -0.4675 " pathEditMode="relative" rAng="0" ptsTypes="AA">
                                      <p:cBhvr>
                                        <p:cTn id="96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900"/>
                            </p:stCondLst>
                            <p:childTnLst>
                              <p:par>
                                <p:cTn id="9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92274 L -0.58837 -0.50081 " pathEditMode="relative" rAng="0" ptsTypes="AA">
                                      <p:cBhvr>
                                        <p:cTn id="99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21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100"/>
                            </p:stCondLst>
                            <p:childTnLst>
                              <p:par>
                                <p:cTn id="10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48 -0.45871 L -0.37448 -0.07009 " pathEditMode="relative" rAng="0" ptsTypes="AA">
                                      <p:cBhvr>
                                        <p:cTn id="102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300"/>
                            </p:stCondLst>
                            <p:childTnLst>
                              <p:par>
                                <p:cTn id="10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782 -0.49202 L -0.35782 -0.0812 " pathEditMode="relative" rAng="0" ptsTypes="AA">
                                      <p:cBhvr>
                                        <p:cTn id="10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114 -0.49202 L -0.63281 -0.1145 " pathEditMode="relative" rAng="0" ptsTypes="AA">
                                      <p:cBhvr>
                                        <p:cTn id="108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60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781 -0.52533 L -0.60781 -0.13671 " pathEditMode="relative" rAng="0" ptsTypes="AA">
                                      <p:cBhvr>
                                        <p:cTn id="111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700"/>
                            </p:stCondLst>
                            <p:childTnLst>
                              <p:par>
                                <p:cTn id="1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448 -0.58085 L -0.57448 -0.19223 " pathEditMode="relative" rAng="0" ptsTypes="AA">
                                      <p:cBhvr>
                                        <p:cTn id="114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81 -0.60305 L -0.50781 -0.21443 " pathEditMode="relative" rAng="0" ptsTypes="AA">
                                      <p:cBhvr>
                                        <p:cTn id="117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90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15 -0.58085 L -0.69115 -0.19223 " pathEditMode="relative" rAng="0" ptsTypes="AA">
                                      <p:cBhvr>
                                        <p:cTn id="120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62526 L -0.64948 -0.23665 " pathEditMode="relative" rAng="0" ptsTypes="AA">
                                      <p:cBhvr>
                                        <p:cTn id="123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10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281 -0.68077 L -0.58281 -0.29216 " pathEditMode="relative" rAng="0" ptsTypes="AA">
                                      <p:cBhvr>
                                        <p:cTn id="126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200"/>
                            </p:stCondLst>
                            <p:childTnLst>
                              <p:par>
                                <p:cTn id="12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615 -0.70298 L -0.61615 -0.31437 " pathEditMode="relative" rAng="0" ptsTypes="AA">
                                      <p:cBhvr>
                                        <p:cTn id="129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300"/>
                            </p:stCondLst>
                            <p:childTnLst>
                              <p:par>
                                <p:cTn id="13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72519 L -0.64948 -0.33658 " pathEditMode="relative" rAng="0" ptsTypes="AA">
                                      <p:cBhvr>
                                        <p:cTn id="132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400"/>
                            </p:stCondLst>
                            <p:childTnLst>
                              <p:par>
                                <p:cTn id="13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982 -0.71458 L -0.90816 -0.3037 " pathEditMode="relative" rAng="0" ptsTypes="AA">
                                      <p:cBhvr>
                                        <p:cTn id="135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781 -0.79181 L -0.46615 -0.32547 " pathEditMode="relative" rAng="0" ptsTypes="AA">
                                      <p:cBhvr>
                                        <p:cTn id="138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3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782 -0.7585 L -0.90782 -0.34768 " pathEditMode="relative" rAng="0" ptsTypes="AA">
                                      <p:cBhvr>
                                        <p:cTn id="141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700"/>
                            </p:stCondLst>
                            <p:childTnLst>
                              <p:par>
                                <p:cTn id="14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114 -0.7807 L -0.64114 -0.39209 " pathEditMode="relative" rAng="0" ptsTypes="AA">
                                      <p:cBhvr>
                                        <p:cTn id="144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800"/>
                            </p:stCondLst>
                            <p:childTnLst>
                              <p:par>
                                <p:cTn id="14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3281 -0.84733 L -0.89115 -0.40319 " pathEditMode="relative" rAng="0" ptsTypes="AA">
                                      <p:cBhvr>
                                        <p:cTn id="147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2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900"/>
                            </p:stCondLst>
                            <p:childTnLst>
                              <p:par>
                                <p:cTn id="14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15 -0.84733 L -0.79115 -0.45871 " pathEditMode="relative" rAng="0" ptsTypes="AA">
                                      <p:cBhvr>
                                        <p:cTn id="150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448 -0.84732 L -0.67448 -0.45871 " pathEditMode="relative" rAng="0" ptsTypes="AA">
                                      <p:cBhvr>
                                        <p:cTn id="153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615 -0.88064 L -0.86615 -0.49202 " pathEditMode="relative" rAng="0" ptsTypes="AA">
                                      <p:cBhvr>
                                        <p:cTn id="156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200"/>
                            </p:stCondLst>
                            <p:childTnLst>
                              <p:par>
                                <p:cTn id="15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18 -0.61944 L -0.34618 -0.23078 " pathEditMode="relative" rAng="0" ptsTypes="AA">
                                      <p:cBhvr>
                                        <p:cTn id="159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3" grpId="0"/>
      <p:bldP spid="60" grpId="0" animBg="1"/>
      <p:bldP spid="8" grpId="0" animBg="1"/>
      <p:bldP spid="10" grpId="0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Golden Rule of Bootstraps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676400"/>
            <a:ext cx="7467600" cy="3785652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The </a:t>
            </a:r>
            <a:r>
              <a:rPr lang="en-US" sz="4800" b="1" i="1" dirty="0">
                <a:solidFill>
                  <a:prstClr val="black"/>
                </a:solidFill>
                <a:latin typeface="Calibri"/>
              </a:rPr>
              <a:t>bootstrap statistics </a:t>
            </a:r>
            <a:r>
              <a:rPr lang="en-US" sz="4800" dirty="0">
                <a:solidFill>
                  <a:prstClr val="black"/>
                </a:solidFill>
                <a:latin typeface="Calibri"/>
              </a:rPr>
              <a:t>are to the </a:t>
            </a:r>
            <a:r>
              <a:rPr lang="en-US" sz="4800" b="1" i="1" dirty="0">
                <a:solidFill>
                  <a:prstClr val="black"/>
                </a:solidFill>
                <a:latin typeface="Calibri"/>
              </a:rPr>
              <a:t>original statistic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as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the </a:t>
            </a:r>
            <a:r>
              <a:rPr lang="en-US" sz="4800" b="1" i="1" dirty="0">
                <a:solidFill>
                  <a:prstClr val="black"/>
                </a:solidFill>
                <a:latin typeface="Calibri"/>
              </a:rPr>
              <a:t>original statistic</a:t>
            </a:r>
            <a:r>
              <a:rPr lang="en-US" sz="4800" dirty="0">
                <a:solidFill>
                  <a:prstClr val="black"/>
                </a:solidFill>
                <a:latin typeface="Calibri"/>
              </a:rPr>
              <a:t> is to the </a:t>
            </a:r>
            <a:r>
              <a:rPr lang="en-US" sz="4800" b="1" i="1" dirty="0">
                <a:solidFill>
                  <a:prstClr val="black"/>
                </a:solidFill>
                <a:latin typeface="Calibri"/>
              </a:rPr>
              <a:t>population parameter</a:t>
            </a:r>
            <a:r>
              <a:rPr lang="en-US" sz="48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4331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14FBE-D81B-4F80-B99C-2561C539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69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Read More About Bootstrapping?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96E32F-1DAE-43C9-A036-0ABEB7F17394}"/>
              </a:ext>
            </a:extLst>
          </p:cNvPr>
          <p:cNvSpPr txBox="1"/>
          <p:nvPr/>
        </p:nvSpPr>
        <p:spPr>
          <a:xfrm>
            <a:off x="990600" y="1295400"/>
            <a:ext cx="7543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linkClick r:id="rId2"/>
              </a:rPr>
              <a:t>What Teachers Should Know About the Bootstrap: Resampling in the Undergraduate Statistics Curriculum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Tim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Hesterberg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(Google)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December 2015 American Statistician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42DDE-351D-4DBA-ACF6-5C5208726846}"/>
              </a:ext>
            </a:extLst>
          </p:cNvPr>
          <p:cNvSpPr txBox="1"/>
          <p:nvPr/>
        </p:nvSpPr>
        <p:spPr>
          <a:xfrm>
            <a:off x="1143000" y="43434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Or find another version at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https://arxiv.org/abs/1411.5279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615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9929"/>
            <a:ext cx="8305800" cy="585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4343400"/>
            <a:ext cx="8153399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6614FBE-D81B-4F80-B99C-2561C539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Help Explaining Confidence Intervals?</a:t>
            </a:r>
          </a:p>
        </p:txBody>
      </p:sp>
    </p:spTree>
    <p:extLst>
      <p:ext uri="{BB962C8B-B14F-4D97-AF65-F5344CB8AC3E}">
        <p14:creationId xmlns:p14="http://schemas.microsoft.com/office/powerpoint/2010/main" val="74702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6614FBE-D81B-4F80-B99C-2561C539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Help Explaining Confidence Intervals?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66800"/>
            <a:ext cx="8534399" cy="5486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792157" y="1905000"/>
            <a:ext cx="1056443" cy="3817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467600" y="914400"/>
            <a:ext cx="381000" cy="990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23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685800"/>
            <a:ext cx="5562600" cy="2914651"/>
          </a:xfrm>
          <a:solidFill>
            <a:srgbClr val="FFFF99"/>
          </a:solidFill>
          <a:ln w="41275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sz="6000" b="1" dirty="0"/>
              <a:t>Questions</a:t>
            </a:r>
            <a:br>
              <a:rPr lang="en-US" sz="6000" b="1" dirty="0"/>
            </a:br>
            <a:r>
              <a:rPr lang="en-US" sz="6000" dirty="0"/>
              <a:t>or</a:t>
            </a:r>
            <a:br>
              <a:rPr lang="en-US" sz="6000" dirty="0"/>
            </a:br>
            <a:r>
              <a:rPr lang="en-US" sz="6000" dirty="0"/>
              <a:t>Comments?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2133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Patti Frazer Lock (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plock@stlawu.edu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Robin Lock (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rlock@stlawu.edu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lock5stat.com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71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4572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Motivation</a:t>
            </a:r>
            <a:endParaRPr lang="en-US" sz="40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" y="1524000"/>
            <a:ext cx="8153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itchFamily="18" charset="0"/>
              </a:rPr>
              <a:t>“... Before computers statisticians had no choice. These days we have no excuse. Randomization-based inference makes a direct connection between data production and the logic of inference that deserves to be at the core of every introductory course.” </a:t>
            </a:r>
          </a:p>
          <a:p>
            <a:r>
              <a:rPr lang="en-US" sz="2400" dirty="0">
                <a:latin typeface="Cambria" pitchFamily="18" charset="0"/>
              </a:rPr>
              <a:t>			-- Professor George Cobb, 2007</a:t>
            </a:r>
          </a:p>
          <a:p>
            <a:pPr algn="ctr"/>
            <a:r>
              <a:rPr lang="en-US" sz="2000" i="1" dirty="0">
                <a:latin typeface="Cambria" pitchFamily="18" charset="0"/>
              </a:rPr>
              <a:t>(</a:t>
            </a:r>
            <a:r>
              <a:rPr lang="en-US" sz="2000" dirty="0">
                <a:latin typeface="Cambria" pitchFamily="18" charset="0"/>
              </a:rPr>
              <a:t>TISE article at </a:t>
            </a:r>
            <a:r>
              <a:rPr lang="en-US" sz="2000" i="1" dirty="0">
                <a:latin typeface="Cambria" pitchFamily="18" charset="0"/>
              </a:rPr>
              <a:t>http://escholarship.org/uc/item/6hb3k0nz)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726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</a:rPr>
              <a:t>Confidence Interval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9812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Find an interval, based on a sample, which is likely to contain a population parameter.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505200"/>
            <a:ext cx="8001000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Key question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 How far is a sample statistic likely to fall from the population parameter?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9530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Key tool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sampling distribution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looks at values of the statistic for lots of samples.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6248400"/>
            <a:ext cx="937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But can we really take lots of samples in practice???</a:t>
            </a:r>
          </a:p>
        </p:txBody>
      </p:sp>
    </p:spTree>
    <p:extLst>
      <p:ext uri="{BB962C8B-B14F-4D97-AF65-F5344CB8AC3E}">
        <p14:creationId xmlns:p14="http://schemas.microsoft.com/office/powerpoint/2010/main" val="257639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</a:rPr>
              <a:t>Confidence Interval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9812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Find an interval, based on a sample, which is likely to contain a population parameter.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505200"/>
            <a:ext cx="8001000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Key question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 How far is a sample statistic likely to fall from the population parameter?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6300" y="48768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How can we estimate the variability in a sampling distribution when we only have </a:t>
            </a:r>
            <a:r>
              <a:rPr lang="en-US" sz="3600" i="1" u="sng" dirty="0"/>
              <a:t>one</a:t>
            </a:r>
            <a:r>
              <a:rPr lang="en-US" sz="3600" i="1" dirty="0"/>
              <a:t> sample? </a:t>
            </a:r>
          </a:p>
        </p:txBody>
      </p:sp>
    </p:spTree>
    <p:extLst>
      <p:ext uri="{BB962C8B-B14F-4D97-AF65-F5344CB8AC3E}">
        <p14:creationId xmlns:p14="http://schemas.microsoft.com/office/powerpoint/2010/main" val="3002640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b="1" dirty="0"/>
              <a:t>Bootstrapping</a:t>
            </a:r>
            <a:endParaRPr lang="en-US" sz="66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1"/>
            <a:ext cx="1447800" cy="199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7800" y="293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Brad </a:t>
            </a:r>
            <a:r>
              <a:rPr lang="en-US" dirty="0" err="1">
                <a:solidFill>
                  <a:schemeClr val="tx1"/>
                </a:solidFill>
              </a:rPr>
              <a:t>Efron</a:t>
            </a:r>
            <a:r>
              <a:rPr lang="en-US" dirty="0">
                <a:solidFill>
                  <a:schemeClr val="tx1"/>
                </a:solidFill>
              </a:rPr>
              <a:t> Stanford University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77" y="2931"/>
            <a:ext cx="1737946" cy="204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236220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Assume the “population” is many, many copies of the original sample.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5492" y="3675185"/>
            <a:ext cx="8458200" cy="15696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Key idea: </a:t>
            </a:r>
            <a:r>
              <a:rPr lang="en-US" sz="3200" dirty="0">
                <a:solidFill>
                  <a:schemeClr val="tx1"/>
                </a:solidFill>
              </a:rPr>
              <a:t>Take many samples </a:t>
            </a:r>
            <a:r>
              <a:rPr lang="en-US" sz="3200" b="1" i="1" dirty="0">
                <a:solidFill>
                  <a:srgbClr val="C00000"/>
                </a:solidFill>
              </a:rPr>
              <a:t>with replacement </a:t>
            </a:r>
            <a:r>
              <a:rPr lang="en-US" sz="3200" dirty="0">
                <a:solidFill>
                  <a:schemeClr val="tx1"/>
                </a:solidFill>
              </a:rPr>
              <a:t>from the original sample using the same </a:t>
            </a:r>
            <a:r>
              <a:rPr lang="en-US" sz="3200" i="1" dirty="0">
                <a:solidFill>
                  <a:schemeClr val="tx1"/>
                </a:solidFill>
              </a:rPr>
              <a:t>n</a:t>
            </a:r>
            <a:r>
              <a:rPr lang="en-US" sz="3200" dirty="0"/>
              <a:t> to see how the statistic varies. 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933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19459"/>
            <a:ext cx="144780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" y="2724720"/>
            <a:ext cx="1915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Original Sample (n=6)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133" y="3945438"/>
            <a:ext cx="564134" cy="96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871" y="3956122"/>
            <a:ext cx="636458" cy="94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2933" y="3934753"/>
            <a:ext cx="564134" cy="96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92" y="5051233"/>
            <a:ext cx="809256" cy="86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64432" y="5025671"/>
            <a:ext cx="571542" cy="86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7669" y="5034004"/>
            <a:ext cx="809256" cy="86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39267" y="57834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Finding a Bootstrap Sample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787443" y="805650"/>
            <a:ext cx="6977529" cy="6955278"/>
            <a:chOff x="2787444" y="820333"/>
            <a:chExt cx="6977529" cy="6955278"/>
          </a:xfrm>
        </p:grpSpPr>
        <p:grpSp>
          <p:nvGrpSpPr>
            <p:cNvPr id="4" name="Group 3"/>
            <p:cNvGrpSpPr/>
            <p:nvPr/>
          </p:nvGrpSpPr>
          <p:grpSpPr>
            <a:xfrm>
              <a:off x="2787444" y="820333"/>
              <a:ext cx="6977529" cy="5275773"/>
              <a:chOff x="2787444" y="820333"/>
              <a:chExt cx="6977529" cy="5275773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14912"/>
              <a:stretch/>
            </p:blipFill>
            <p:spPr bwMode="auto">
              <a:xfrm>
                <a:off x="2787444" y="831729"/>
                <a:ext cx="5413887" cy="5264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14912" r="56799"/>
              <a:stretch/>
            </p:blipFill>
            <p:spPr bwMode="auto">
              <a:xfrm>
                <a:off x="7965050" y="820333"/>
                <a:ext cx="1799923" cy="5264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2787444" y="5916585"/>
              <a:ext cx="6977528" cy="1859026"/>
              <a:chOff x="1098603" y="4604868"/>
              <a:chExt cx="6977528" cy="1859026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14912" t="64749" r="3713"/>
              <a:stretch/>
            </p:blipFill>
            <p:spPr bwMode="auto">
              <a:xfrm>
                <a:off x="1098603" y="4608155"/>
                <a:ext cx="5177606" cy="18557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14912" t="64966" r="56799"/>
              <a:stretch/>
            </p:blipFill>
            <p:spPr bwMode="auto">
              <a:xfrm>
                <a:off x="6276208" y="4604868"/>
                <a:ext cx="1799923" cy="1844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" name="TextBox 4"/>
          <p:cNvSpPr txBox="1"/>
          <p:nvPr/>
        </p:nvSpPr>
        <p:spPr>
          <a:xfrm>
            <a:off x="3377382" y="4739822"/>
            <a:ext cx="548762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A simulated “population” to sample from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87444A-67E0-42FF-A2F0-299E54F8FA29}"/>
              </a:ext>
            </a:extLst>
          </p:cNvPr>
          <p:cNvSpPr txBox="1"/>
          <p:nvPr/>
        </p:nvSpPr>
        <p:spPr>
          <a:xfrm>
            <a:off x="304800" y="6081423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One bootstrap sample</a:t>
            </a:r>
          </a:p>
        </p:txBody>
      </p:sp>
    </p:spTree>
    <p:extLst>
      <p:ext uri="{BB962C8B-B14F-4D97-AF65-F5344CB8AC3E}">
        <p14:creationId xmlns:p14="http://schemas.microsoft.com/office/powerpoint/2010/main" val="75478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24 -0.45393 C 0.08611 -0.43703 0.09097 -0.46157 0.08507 -0.4412 C 0.08264 -0.43287 0.08247 -0.42939 0.07865 -0.42129 C 0.07639 -0.40879 0.07049 -0.40069 0.06701 -0.38865 C 0.06424 -0.37916 0.06163 -0.36875 0.05747 -0.36018 C 0.0559 -0.35092 0.05538 -0.34097 0.05312 -0.33194 C 0.05174 -0.32638 0.05 -0.32199 0.04896 -0.3162 C 0.04687 -0.28356 0.03733 -0.25324 0.03194 -0.22129 C 0.02483 -0.17986 0.0309 -0.21713 0.0276 -0.19143 C 0.02691 -0.1868 0.02622 -0.18194 0.02552 -0.17731 C 0.02517 -0.175 0.02448 -0.17013 0.02448 -0.17013 C 0.02378 -0.1574 0.02222 -0.15069 0.02118 -0.13912 C 0.01997 -0.12731 0.02066 -0.11481 0.01806 -0.10347 C 0.01701 -0.08726 0.01493 -0.07176 0.01059 -0.05671 C 0.00972 -0.04467 0.00799 -0.03148 0.00521 -0.0199 C 0.00451 -0.01713 2.77778E-7 -0.00185 2.77778E-7 -3.7037E-6 " pathEditMode="relative" ptsTypes="fffffffffffffff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37 -0.33796 C 0.0519 -0.32361 0.05086 -0.30903 0.04583 -0.29537 C 0.04374 -0.27569 0.0427 -0.25509 0.0394 -0.23565 C 0.03836 -0.22963 0.03767 -0.22338 0.03628 -0.21736 C 0.03541 -0.21342 0.03298 -0.20602 0.03298 -0.20602 C 0.03194 -0.19815 0.03211 -0.19004 0.02881 -0.18333 C 0.02638 -0.16713 0.02083 -0.13588 0.01492 -0.12222 C 0.01162 -0.10463 0.00728 -0.08588 0.00103 -0.06967 C 0.00069 -0.06782 0.00051 -0.06597 -5.83333E-6 -0.06412 C -0.00053 -0.0625 -0.00174 -0.06157 -0.00209 -0.05995 C -0.00417 -0.05231 -0.00504 -0.0456 -0.00851 -0.03866 C -0.01147 -0.01852 -0.01042 -0.0162 -0.00956 0.0125 C -0.00713 0.01204 -0.00417 0.0132 -0.00209 0.01111 C -0.0007 0.00972 -0.00157 0.00625 -0.00105 0.00394 C -0.0007 0.00255 -5.83333E-6 -0.00023 -5.83333E-6 -0.00023 " pathEditMode="relative" ptsTypes="ffffffffffffff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94 -0.4456 C -0.07847 -0.43865 -0.07517 -0.43171 -0.07239 -0.4243 C -0.07013 -0.41828 -0.071 -0.41527 -0.06701 -0.41018 C -0.06579 -0.40416 -0.06336 -0.39838 -0.06058 -0.39328 C -0.0585 -0.38171 -0.05381 -0.37037 -0.05104 -0.35902 C -0.04565 -0.33726 -0.04305 -0.31504 -0.03611 -0.29398 C -0.0335 -0.27546 -0.02777 -0.25833 -0.02447 -0.24004 C -0.02222 -0.22801 -0.02083 -0.21481 -0.01805 -0.20301 C -0.01683 -0.17523 -0.0184 -0.14444 -0.0118 -0.11805 C -0.01024 -0.10393 -0.0085 -0.08958 -0.00642 -0.07546 C -0.00572 -0.04791 -0.00624 -0.04282 -0.00312 -0.02291 C -0.00243 -0.01875 -0.00156 -0.01435 -0.00104 -0.01018 C -0.00052 -0.00694 8.05556E-6 -0.00023 8.05556E-6 -0.00023 " pathEditMode="relative" ptsTypes="ffffffffffff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-0.50069 C 0.025 -0.41782 0.03438 -0.33287 0.02431 -0.25092 C 0.02396 -0.22014 0.02396 -0.18958 0.02326 -0.15879 C 0.02309 -0.14977 0.02014 -0.13171 0.02014 -0.13171 C 0.0191 -0.11342 0.01649 -0.0956 0.01267 -0.07801 C 0.01094 -0.07014 0.00938 -0.05995 0.00521 -0.0537 C 0.00451 -0.04838 0.00417 -0.04467 0.00313 -0.03958 C 0.00243 -0.0368 0.00104 -0.03102 0.00104 -0.03102 C -0.00069 -0.01412 1.11111E-6 -0.0243 1.11111E-6 -4.44444E-6 " pathEditMode="relative" ptsTypes="ffffffff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51 -0.49375 C -0.05643 -0.48704 -0.05591 -0.48033 -0.05365 -0.47384 C -0.04966 -0.44352 -0.05 -0.41065 -0.04184 -0.38148 C -0.03976 -0.36713 -0.03542 -0.35255 -0.03108 -0.33889 C -0.02934 -0.32778 -0.02587 -0.31759 -0.02257 -0.30741 C -0.02118 -0.29259 -0.01789 -0.27454 -0.01302 -0.26065 C -0.01094 -0.25509 -0.01094 -0.25 -0.00834 -0.24468 C -0.00712 -0.23634 -0.00591 -0.23125 -0.00348 -0.22361 C -0.00174 -0.21296 0.00086 -0.20139 0.00382 -0.19097 C 0.00659 -0.12708 0.00746 -0.06181 0.00746 0.00139 " pathEditMode="relative" rAng="0" ptsTypes="fffffffff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95 -0.59005 C -0.04322 -0.58241 -0.03576 -0.57732 -0.02968 -0.57014 C -0.02656 -0.56644 -0.02152 -0.56019 -0.01909 -0.55464 C -0.01493 -0.54561 -0.01927 -0.55163 -0.01475 -0.54607 C -0.01319 -0.53982 -0.01093 -0.53473 -0.0085 -0.52894 C -0.00729 -0.52084 -0.00468 -0.51436 -0.00312 -0.50626 C -0.00191 -0.50024 -0.00156 -0.49399 2.77778E-7 -0.48797 C 0.00035 -0.39422 -0.00104 -0.30047 0.00226 -0.20695 C 0.00452 -0.14167 0.00105 -0.17362 0.00434 -0.14607 C 0.004 -0.10302 0.004 -0.05996 0.0033 -0.0169 C 0.0033 -0.01598 2.77778E-7 0.00254 2.77778E-7 -6.2963E-6 " pathEditMode="relative" ptsTypes="ffffffffff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660137" y="914400"/>
            <a:ext cx="2881367" cy="5885737"/>
            <a:chOff x="660137" y="914400"/>
            <a:chExt cx="2881367" cy="5885737"/>
          </a:xfrm>
        </p:grpSpPr>
        <p:pic>
          <p:nvPicPr>
            <p:cNvPr id="7170" name="Picture 2" descr="http://2.bp.blogspot.com/_lTURvvdsOj8/TNAwTsWk-eI/AAAAAAAAAXg/UTXdEsuWf2U/s1600/1999+Ford+Mustang+GT+Metallic+Red_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1538231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://4.bp.blogspot.com/_lTURvvdsOj8/TNAxDTZeGNI/AAAAAAAAAXo/u3uZB4y8QkI/s1600/1999+Ford+Mustang+GT+Metallic+Red_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1538231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://site.diecastblast.com/diecastblast/products/dc200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537" y="2248657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Picture 8" descr="http://cars.minimodelshop.co.uk/8025701F0054F3AD/ls/FranklinMint-B11F857/$File/ford-mustang-california-special-1968-diecast-model-car-franklin-mint-b11f857-p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2588094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10" descr="http://1.bp.blogspot.com/_lM6ADTK51GM/SyV1y_V6-XI/AAAAAAAAB4Y/6-muJS9ZQcE/s400/Shelby-Collectibles-Diecast-7AE01-2008-Ford-Mustang-Shelby-GT500-Convertible-40th-Anniversary-1-18-Scale-Black-Silver-00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3260900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0" name="Picture 12" descr="http://cars.minimodelshop.co.uk/8025701F0054F3AD/ls/Maisto-31329BL/$File/ford-mustang-boss-302-diecast-model-car-maisto-31329bl-p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704" y="917162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2" name="Picture 14" descr="http://www.alldiecast.us/images_miniatures/147195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213416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4" name="Picture 16" descr="http://www.fallingpixel.com/products/9482/mains/000-3d-model-65Mustang08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3946700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6" name="Picture 18" descr="http://site.diecastblast.com/diecastblast/products/dc2008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74" y="4656148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8" name="Picture 20" descr="http://t3.gstatic.com/images?q=tbn:ANd9GcTVGq6Ttf8DiwB_IKGRABzbn1uQU55PcCNzefeylR4SJwy84X_Nb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37" y="5341948"/>
              <a:ext cx="914400" cy="684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0" name="Picture 22" descr="http://www.alldiecast.us/images_miniatures/138998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304" y="988822"/>
              <a:ext cx="914400" cy="549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2" name="Picture 24" descr="http://t3.gstatic.com/images?q=tbn:ANd9GcS9VI_ANNR5mr_mlad3MT-6FxJZ5TaPjbe_sfHEZsDR9HLaHcg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537" y="2934457"/>
              <a:ext cx="914400" cy="691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4" name="Picture 26" descr="http://cars.minimodelshop.co.uk/8025701F0054F3AD/ls/FranklinMint-B11F681/$File/shelby-mustang-gt350-1966-diecast-model-car-franklin-mint-b11f681-p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3687014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6" name="Picture 28" descr="http://cdn102.iofferphoto.com/img3/item/517/266/955/l_zZCQ2011-ford-mustang-gt-5-0-grey-diecast-model-car-1-24-sc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4272775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8" name="Picture 30" descr="http://t1.gstatic.com/images?q=tbn:ANd9GcRuifSjmjV38x6VOUmShqtLYfKry_ve9oSE_SNXpMg4WXhqNqG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4971337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0" name="Picture 32" descr="http://cdn102.iofferphoto.com/img/item/517/266/641/l_XEQV1970-ford-mustang-boss-429-blue-diecast-model-car-1-24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104" y="9144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2" name="Picture 34" descr="http://dyn-images2.hsni.com/is/image/HomeShoppingNetwork/pd300/revell-1-24-64-1-2-mustang-convertible-model-car-kit%7E6163901w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1685301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4" name="Picture 36" descr="http://t0.gstatic.com/images?q=tbn:ANd9GcSwbW6H4BQjr2B5QU1G22iyuvcl1b-3cUKPFO-UYZFzITg6nf0MuQ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425" y="2366421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6" name="Picture 38" descr="http://www.cartuningparts.co.uk/img/autoart-parnelli-jones-saleen-mustang-orange-15-118-scale-diecast-model-car_577632_250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30323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8" name="Picture 40" descr="http://t3.gstatic.com/images?q=tbn:ANd9GcTIJudnj3-QOH6Je9ic9YrCn8v9EnOTyvwdwiljWMmB3eo9m-S6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8453" y="3747751"/>
              <a:ext cx="914400" cy="684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2" name="Picture 44" descr="http://t2.gstatic.com/images?q=tbn:ANd9GcTAC-vgwaoOMI9l4uNB8OrruzTAFVQdA8pvNa-U0ciDfwffI688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452" y="4999048"/>
              <a:ext cx="914400" cy="691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4" name="Picture 46" descr="http://t1.gstatic.com/images?q=tbn:ANd9GcRYWsmVaFPn96zwSbUsDeCGRpIT6YCruwkZrk8H7FKPCuxVCiM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5885737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8" name="Picture 50" descr="http://t3.gstatic.com/images?q=tbn:ANd9GcS1FU6huTZVWf8nnwNyGbXTpu6AyYrvGK2UnDlLtugPl-zfUbp_i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5658019"/>
              <a:ext cx="914400" cy="90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2" descr="http://t2.gstatic.com/images?q=tbn:ANd9GcSqEKMFBuEMqbZs54DN-kk17Ir8EqP6MsqC8v4nTUJcYVRbKOp8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425" y="438182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20" name="Picture 52" descr="http://t2.gstatic.com/images?q=tbn:ANd9GcS_-j4gzFfnezy7FARomzB1eRF905JKWsh2LValrgLcQzF21U3L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945" y="575946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32" y="2024528"/>
            <a:ext cx="5098033" cy="127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79542" y="3337168"/>
                <a:ext cx="48915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</a:rPr>
                        <m:t>=25   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=15.98    </m:t>
                      </m:r>
                      <m:r>
                        <a:rPr lang="en-US" sz="2800" b="0" i="1" smtClean="0">
                          <a:latin typeface="Cambria Math"/>
                        </a:rPr>
                        <m:t>𝑠</m:t>
                      </m:r>
                      <m:r>
                        <a:rPr lang="en-US" sz="2800" b="0" i="1" smtClean="0">
                          <a:latin typeface="Cambria Math"/>
                        </a:rPr>
                        <m:t>=11.11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542" y="3337168"/>
                <a:ext cx="4891596" cy="523220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3863284" y="5334367"/>
            <a:ext cx="5204515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Key concept</a:t>
            </a:r>
            <a:r>
              <a:rPr lang="en-US" sz="2800" dirty="0"/>
              <a:t>:  How much can we expect means for samples of size 25 to vary just by random chance?  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01902" y="130344"/>
            <a:ext cx="6400800" cy="660993"/>
          </a:xfrm>
          <a:solidFill>
            <a:srgbClr val="FFFF99"/>
          </a:solidFill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3600" b="0" dirty="0">
                <a:solidFill>
                  <a:srgbClr val="C00000"/>
                </a:solidFill>
              </a:rPr>
              <a:t>Example 1: Mustang Prices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92220" y="966788"/>
            <a:ext cx="4978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Start with a random sample of 25 prices (in $1,000’s)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1307" y="3817681"/>
            <a:ext cx="48898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Goal:</a:t>
            </a:r>
            <a:r>
              <a:rPr lang="en-US" sz="2800" dirty="0"/>
              <a:t> Find an interval that is likely to contain the mean price for all Mustangs</a:t>
            </a:r>
          </a:p>
        </p:txBody>
      </p:sp>
    </p:spTree>
    <p:extLst>
      <p:ext uri="{BB962C8B-B14F-4D97-AF65-F5344CB8AC3E}">
        <p14:creationId xmlns:p14="http://schemas.microsoft.com/office/powerpoint/2010/main" val="349362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14332</TotalTime>
  <Words>1418</Words>
  <Application>Microsoft Office PowerPoint</Application>
  <PresentationFormat>On-screen Show (4:3)</PresentationFormat>
  <Paragraphs>226</Paragraphs>
  <Slides>36</Slides>
  <Notes>26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Cambria</vt:lpstr>
      <vt:lpstr>Cambria Math</vt:lpstr>
      <vt:lpstr>Times New Roman</vt:lpstr>
      <vt:lpstr>Wingdings 2</vt:lpstr>
      <vt:lpstr>Office Theme</vt:lpstr>
      <vt:lpstr>Bootstrap Confidence Intervals</vt:lpstr>
      <vt:lpstr>PowerPoint Presentation</vt:lpstr>
      <vt:lpstr>Two Approaches to Inference</vt:lpstr>
      <vt:lpstr>PowerPoint Presentation</vt:lpstr>
      <vt:lpstr>PowerPoint Presentation</vt:lpstr>
      <vt:lpstr>PowerPoint Presentation</vt:lpstr>
      <vt:lpstr>Bootstrapping</vt:lpstr>
      <vt:lpstr>PowerPoint Presentation</vt:lpstr>
      <vt:lpstr>Example 1: Mustang Prices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Bootstrap Distribution for Mustang Price Means</vt:lpstr>
      <vt:lpstr>How do we get a CI from the bootstrap distribution? </vt:lpstr>
      <vt:lpstr>PowerPoint Presentation</vt:lpstr>
      <vt:lpstr>How do we get a CI from the bootstrap distribution? </vt:lpstr>
      <vt:lpstr>95% CI via Percentiles</vt:lpstr>
      <vt:lpstr>99% CI via Percentiles</vt:lpstr>
      <vt:lpstr>PowerPoint Presentation</vt:lpstr>
      <vt:lpstr>PowerPoint Presentation</vt:lpstr>
      <vt:lpstr>PowerPoint Presentation</vt:lpstr>
      <vt:lpstr>Bootstrap distribution for p 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Sampling Distribution</vt:lpstr>
      <vt:lpstr>Bootstrap Distribution</vt:lpstr>
      <vt:lpstr>Golden Rule of Bootstraps</vt:lpstr>
      <vt:lpstr>Read More About Bootstrapping?</vt:lpstr>
      <vt:lpstr>Help Explaining Confidence Intervals?</vt:lpstr>
      <vt:lpstr>Help Explaining Confidence Intervals?</vt:lpstr>
      <vt:lpstr>Questions or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Give your data the boot:   What is bootstrapping  and Why does it matter?</dc:title>
  <dc:creator>Patti</dc:creator>
  <cp:lastModifiedBy>Robin</cp:lastModifiedBy>
  <cp:revision>621</cp:revision>
  <cp:lastPrinted>2019-09-25T12:47:05Z</cp:lastPrinted>
  <dcterms:created xsi:type="dcterms:W3CDTF">2010-10-14T16:11:16Z</dcterms:created>
  <dcterms:modified xsi:type="dcterms:W3CDTF">2019-09-26T14:47:23Z</dcterms:modified>
</cp:coreProperties>
</file>