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300" r:id="rId3"/>
    <p:sldId id="301" r:id="rId4"/>
    <p:sldId id="302" r:id="rId5"/>
    <p:sldId id="303" r:id="rId6"/>
    <p:sldId id="304" r:id="rId7"/>
    <p:sldId id="269"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60" r:id="rId24"/>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0" y="3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2A3D67BE-584D-4CE6-81FD-814ADF35F72D}" type="datetimeFigureOut">
              <a:rPr lang="en-US" smtClean="0"/>
              <a:t>1/17/2020</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B234CAA8-9B14-456F-B421-56E408F1DB3E}" type="slidenum">
              <a:rPr lang="en-US" smtClean="0"/>
              <a:t>‹#›</a:t>
            </a:fld>
            <a:endParaRPr lang="en-US"/>
          </a:p>
        </p:txBody>
      </p:sp>
    </p:spTree>
    <p:extLst>
      <p:ext uri="{BB962C8B-B14F-4D97-AF65-F5344CB8AC3E}">
        <p14:creationId xmlns:p14="http://schemas.microsoft.com/office/powerpoint/2010/main" val="601663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8E3328A5-8887-47D2-B944-6F5DAC86F7F6}" type="datetimeFigureOut">
              <a:rPr lang="en-US" smtClean="0"/>
              <a:pPr/>
              <a:t>1/17/2020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F4243678-6732-4B4D-AED8-5670778D8F04}" type="slidenum">
              <a:rPr lang="en-US" smtClean="0"/>
              <a:pPr/>
              <a:t>‹#›</a:t>
            </a:fld>
            <a:endParaRPr lang="en-US"/>
          </a:p>
        </p:txBody>
      </p:sp>
    </p:spTree>
    <p:extLst>
      <p:ext uri="{BB962C8B-B14F-4D97-AF65-F5344CB8AC3E}">
        <p14:creationId xmlns:p14="http://schemas.microsoft.com/office/powerpoint/2010/main" val="1654931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7</a:t>
            </a:fld>
            <a:endParaRPr lang="en-US"/>
          </a:p>
        </p:txBody>
      </p:sp>
    </p:spTree>
    <p:extLst>
      <p:ext uri="{BB962C8B-B14F-4D97-AF65-F5344CB8AC3E}">
        <p14:creationId xmlns:p14="http://schemas.microsoft.com/office/powerpoint/2010/main" val="304291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17</a:t>
            </a:fld>
            <a:endParaRPr lang="en-US"/>
          </a:p>
        </p:txBody>
      </p:sp>
    </p:spTree>
    <p:extLst>
      <p:ext uri="{BB962C8B-B14F-4D97-AF65-F5344CB8AC3E}">
        <p14:creationId xmlns:p14="http://schemas.microsoft.com/office/powerpoint/2010/main" val="367562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18</a:t>
            </a:fld>
            <a:endParaRPr lang="en-US"/>
          </a:p>
        </p:txBody>
      </p:sp>
    </p:spTree>
    <p:extLst>
      <p:ext uri="{BB962C8B-B14F-4D97-AF65-F5344CB8AC3E}">
        <p14:creationId xmlns:p14="http://schemas.microsoft.com/office/powerpoint/2010/main" val="2217220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19</a:t>
            </a:fld>
            <a:endParaRPr lang="en-US"/>
          </a:p>
        </p:txBody>
      </p:sp>
    </p:spTree>
    <p:extLst>
      <p:ext uri="{BB962C8B-B14F-4D97-AF65-F5344CB8AC3E}">
        <p14:creationId xmlns:p14="http://schemas.microsoft.com/office/powerpoint/2010/main" val="4274593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20</a:t>
            </a:fld>
            <a:endParaRPr lang="en-US"/>
          </a:p>
        </p:txBody>
      </p:sp>
    </p:spTree>
    <p:extLst>
      <p:ext uri="{BB962C8B-B14F-4D97-AF65-F5344CB8AC3E}">
        <p14:creationId xmlns:p14="http://schemas.microsoft.com/office/powerpoint/2010/main" val="820991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21</a:t>
            </a:fld>
            <a:endParaRPr lang="en-US"/>
          </a:p>
        </p:txBody>
      </p:sp>
    </p:spTree>
    <p:extLst>
      <p:ext uri="{BB962C8B-B14F-4D97-AF65-F5344CB8AC3E}">
        <p14:creationId xmlns:p14="http://schemas.microsoft.com/office/powerpoint/2010/main" val="915120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22</a:t>
            </a:fld>
            <a:endParaRPr lang="en-US"/>
          </a:p>
        </p:txBody>
      </p:sp>
    </p:spTree>
    <p:extLst>
      <p:ext uri="{BB962C8B-B14F-4D97-AF65-F5344CB8AC3E}">
        <p14:creationId xmlns:p14="http://schemas.microsoft.com/office/powerpoint/2010/main" val="2397938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9</a:t>
            </a:fld>
            <a:endParaRPr lang="en-US"/>
          </a:p>
        </p:txBody>
      </p:sp>
    </p:spTree>
    <p:extLst>
      <p:ext uri="{BB962C8B-B14F-4D97-AF65-F5344CB8AC3E}">
        <p14:creationId xmlns:p14="http://schemas.microsoft.com/office/powerpoint/2010/main" val="437964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10</a:t>
            </a:fld>
            <a:endParaRPr lang="en-US"/>
          </a:p>
        </p:txBody>
      </p:sp>
    </p:spTree>
    <p:extLst>
      <p:ext uri="{BB962C8B-B14F-4D97-AF65-F5344CB8AC3E}">
        <p14:creationId xmlns:p14="http://schemas.microsoft.com/office/powerpoint/2010/main" val="266405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11</a:t>
            </a:fld>
            <a:endParaRPr lang="en-US"/>
          </a:p>
        </p:txBody>
      </p:sp>
    </p:spTree>
    <p:extLst>
      <p:ext uri="{BB962C8B-B14F-4D97-AF65-F5344CB8AC3E}">
        <p14:creationId xmlns:p14="http://schemas.microsoft.com/office/powerpoint/2010/main" val="131843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12</a:t>
            </a:fld>
            <a:endParaRPr lang="en-US"/>
          </a:p>
        </p:txBody>
      </p:sp>
    </p:spTree>
    <p:extLst>
      <p:ext uri="{BB962C8B-B14F-4D97-AF65-F5344CB8AC3E}">
        <p14:creationId xmlns:p14="http://schemas.microsoft.com/office/powerpoint/2010/main" val="232915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13</a:t>
            </a:fld>
            <a:endParaRPr lang="en-US"/>
          </a:p>
        </p:txBody>
      </p:sp>
    </p:spTree>
    <p:extLst>
      <p:ext uri="{BB962C8B-B14F-4D97-AF65-F5344CB8AC3E}">
        <p14:creationId xmlns:p14="http://schemas.microsoft.com/office/powerpoint/2010/main" val="4285990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14</a:t>
            </a:fld>
            <a:endParaRPr lang="en-US"/>
          </a:p>
        </p:txBody>
      </p:sp>
    </p:spTree>
    <p:extLst>
      <p:ext uri="{BB962C8B-B14F-4D97-AF65-F5344CB8AC3E}">
        <p14:creationId xmlns:p14="http://schemas.microsoft.com/office/powerpoint/2010/main" val="2859930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15</a:t>
            </a:fld>
            <a:endParaRPr lang="en-US"/>
          </a:p>
        </p:txBody>
      </p:sp>
    </p:spTree>
    <p:extLst>
      <p:ext uri="{BB962C8B-B14F-4D97-AF65-F5344CB8AC3E}">
        <p14:creationId xmlns:p14="http://schemas.microsoft.com/office/powerpoint/2010/main" val="1953581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243678-6732-4B4D-AED8-5670778D8F04}" type="slidenum">
              <a:rPr lang="en-US" smtClean="0"/>
              <a:pPr/>
              <a:t>16</a:t>
            </a:fld>
            <a:endParaRPr lang="en-US"/>
          </a:p>
        </p:txBody>
      </p:sp>
    </p:spTree>
    <p:extLst>
      <p:ext uri="{BB962C8B-B14F-4D97-AF65-F5344CB8AC3E}">
        <p14:creationId xmlns:p14="http://schemas.microsoft.com/office/powerpoint/2010/main" val="1848092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B648FE-2D5A-45AB-95EB-9243473478A6}"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106351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648FE-2D5A-45AB-95EB-9243473478A6}"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73112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648FE-2D5A-45AB-95EB-9243473478A6}"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695344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648FE-2D5A-45AB-95EB-9243473478A6}"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88328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648FE-2D5A-45AB-95EB-9243473478A6}" type="datetimeFigureOut">
              <a:rPr lang="en-US" smtClean="0"/>
              <a:pPr/>
              <a:t>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358461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B648FE-2D5A-45AB-95EB-9243473478A6}"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373153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B648FE-2D5A-45AB-95EB-9243473478A6}" type="datetimeFigureOut">
              <a:rPr lang="en-US" smtClean="0"/>
              <a:pPr/>
              <a:t>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36201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B648FE-2D5A-45AB-95EB-9243473478A6}" type="datetimeFigureOut">
              <a:rPr lang="en-US" smtClean="0"/>
              <a:pPr/>
              <a:t>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144801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648FE-2D5A-45AB-95EB-9243473478A6}" type="datetimeFigureOut">
              <a:rPr lang="en-US" smtClean="0"/>
              <a:pPr/>
              <a:t>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327187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B648FE-2D5A-45AB-95EB-9243473478A6}"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68586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B648FE-2D5A-45AB-95EB-9243473478A6}" type="datetimeFigureOut">
              <a:rPr lang="en-US" smtClean="0"/>
              <a:pPr/>
              <a:t>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E9D69-0360-4691-8F93-E287426D2282}" type="slidenum">
              <a:rPr lang="en-US" smtClean="0"/>
              <a:pPr/>
              <a:t>‹#›</a:t>
            </a:fld>
            <a:endParaRPr lang="en-US"/>
          </a:p>
        </p:txBody>
      </p:sp>
    </p:spTree>
    <p:extLst>
      <p:ext uri="{BB962C8B-B14F-4D97-AF65-F5344CB8AC3E}">
        <p14:creationId xmlns:p14="http://schemas.microsoft.com/office/powerpoint/2010/main" val="1110306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648FE-2D5A-45AB-95EB-9243473478A6}" type="datetimeFigureOut">
              <a:rPr lang="en-US" smtClean="0"/>
              <a:pPr/>
              <a:t>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E9D69-0360-4691-8F93-E287426D2282}" type="slidenum">
              <a:rPr lang="en-US" smtClean="0"/>
              <a:pPr/>
              <a:t>‹#›</a:t>
            </a:fld>
            <a:endParaRPr lang="en-US"/>
          </a:p>
        </p:txBody>
      </p:sp>
    </p:spTree>
    <p:extLst>
      <p:ext uri="{BB962C8B-B14F-4D97-AF65-F5344CB8AC3E}">
        <p14:creationId xmlns:p14="http://schemas.microsoft.com/office/powerpoint/2010/main" val="3691070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lock5stat.com/" TargetMode="External"/><Relationship Id="rId2" Type="http://schemas.openxmlformats.org/officeDocument/2006/relationships/hyperlink" Target="mailto:plock@stlawu.edu"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p3Uos2fzIJ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800" y="838200"/>
            <a:ext cx="8398412" cy="1969047"/>
          </a:xfrm>
          <a:ln w="76200"/>
        </p:spPr>
        <p:style>
          <a:lnRef idx="2">
            <a:schemeClr val="accent2"/>
          </a:lnRef>
          <a:fillRef idx="1">
            <a:schemeClr val="lt1"/>
          </a:fillRef>
          <a:effectRef idx="0">
            <a:schemeClr val="accent2"/>
          </a:effectRef>
          <a:fontRef idx="minor">
            <a:schemeClr val="dk1"/>
          </a:fontRef>
        </p:style>
        <p:txBody>
          <a:bodyPr>
            <a:noAutofit/>
          </a:bodyPr>
          <a:lstStyle/>
          <a:p>
            <a:r>
              <a:rPr lang="en-US" sz="4800" b="1" dirty="0"/>
              <a:t>Math and Social Justice:</a:t>
            </a:r>
            <a:br>
              <a:rPr lang="en-US" sz="4800" b="1" dirty="0"/>
            </a:br>
            <a:r>
              <a:rPr lang="en-US" sz="4800" b="1" dirty="0"/>
              <a:t>Some Great Class Activities</a:t>
            </a:r>
          </a:p>
        </p:txBody>
      </p:sp>
      <p:sp>
        <p:nvSpPr>
          <p:cNvPr id="3" name="Subtitle 2"/>
          <p:cNvSpPr>
            <a:spLocks noGrp="1"/>
          </p:cNvSpPr>
          <p:nvPr>
            <p:ph type="subTitle" idx="1"/>
          </p:nvPr>
        </p:nvSpPr>
        <p:spPr>
          <a:xfrm>
            <a:off x="152400" y="3352800"/>
            <a:ext cx="9043987" cy="3024806"/>
          </a:xfrm>
        </p:spPr>
        <p:txBody>
          <a:bodyPr>
            <a:noAutofit/>
          </a:bodyPr>
          <a:lstStyle/>
          <a:p>
            <a:r>
              <a:rPr lang="en-US" sz="2800" dirty="0">
                <a:solidFill>
                  <a:schemeClr val="tx1">
                    <a:lumMod val="85000"/>
                    <a:lumOff val="15000"/>
                  </a:schemeClr>
                </a:solidFill>
              </a:rPr>
              <a:t>    </a:t>
            </a:r>
            <a:r>
              <a:rPr lang="en-US" sz="3600" dirty="0">
                <a:solidFill>
                  <a:schemeClr val="tx1">
                    <a:lumMod val="85000"/>
                    <a:lumOff val="15000"/>
                  </a:schemeClr>
                </a:solidFill>
              </a:rPr>
              <a:t>Patti Frazer Lock</a:t>
            </a:r>
          </a:p>
          <a:p>
            <a:r>
              <a:rPr lang="en-US" sz="2200" dirty="0">
                <a:solidFill>
                  <a:schemeClr val="tx1">
                    <a:lumMod val="85000"/>
                    <a:lumOff val="15000"/>
                  </a:schemeClr>
                </a:solidFill>
              </a:rPr>
              <a:t>Cummings Professor of Mathematics</a:t>
            </a:r>
          </a:p>
          <a:p>
            <a:r>
              <a:rPr lang="en-US" sz="2200" dirty="0">
                <a:solidFill>
                  <a:schemeClr val="tx1">
                    <a:lumMod val="85000"/>
                    <a:lumOff val="15000"/>
                  </a:schemeClr>
                </a:solidFill>
              </a:rPr>
              <a:t>St. Lawrence University</a:t>
            </a:r>
          </a:p>
          <a:p>
            <a:r>
              <a:rPr lang="en-US" sz="2200" dirty="0">
                <a:solidFill>
                  <a:schemeClr val="tx1">
                    <a:lumMod val="85000"/>
                    <a:lumOff val="15000"/>
                  </a:schemeClr>
                </a:solidFill>
              </a:rPr>
              <a:t>Canton, New York</a:t>
            </a:r>
          </a:p>
          <a:p>
            <a:endParaRPr lang="en-US" sz="1000" dirty="0">
              <a:solidFill>
                <a:schemeClr val="tx1">
                  <a:lumMod val="85000"/>
                  <a:lumOff val="15000"/>
                </a:schemeClr>
              </a:solidFill>
            </a:endParaRPr>
          </a:p>
          <a:p>
            <a:r>
              <a:rPr lang="en-US" sz="2800" dirty="0">
                <a:solidFill>
                  <a:schemeClr val="tx1">
                    <a:lumMod val="85000"/>
                    <a:lumOff val="15000"/>
                  </a:schemeClr>
                </a:solidFill>
              </a:rPr>
              <a:t>Joint Mathematics Meetings</a:t>
            </a:r>
          </a:p>
          <a:p>
            <a:r>
              <a:rPr lang="en-US" sz="2800" dirty="0">
                <a:solidFill>
                  <a:schemeClr val="tx1">
                    <a:lumMod val="85000"/>
                    <a:lumOff val="15000"/>
                  </a:schemeClr>
                </a:solidFill>
              </a:rPr>
              <a:t>January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7772400" cy="5816977"/>
          </a:xfrm>
          <a:prstGeom prst="rect">
            <a:avLst/>
          </a:prstGeom>
          <a:noFill/>
        </p:spPr>
        <p:txBody>
          <a:bodyPr wrap="square" rtlCol="0">
            <a:spAutoFit/>
          </a:bodyPr>
          <a:lstStyle/>
          <a:p>
            <a:pPr algn="ctr"/>
            <a:r>
              <a:rPr lang="en-US" sz="4400" u="sng" dirty="0"/>
              <a:t>The Players</a:t>
            </a:r>
          </a:p>
          <a:p>
            <a:pPr algn="ctr"/>
            <a:endParaRPr lang="en-US" sz="4400" dirty="0"/>
          </a:p>
          <a:p>
            <a:r>
              <a:rPr lang="en-US" sz="3600" u="sng" dirty="0"/>
              <a:t>Angel</a:t>
            </a:r>
            <a:r>
              <a:rPr lang="en-US" sz="3600" dirty="0"/>
              <a:t>:  Always cooperate.</a:t>
            </a:r>
          </a:p>
          <a:p>
            <a:r>
              <a:rPr lang="en-US" sz="3600" u="sng" dirty="0"/>
              <a:t>Sociopath</a:t>
            </a:r>
            <a:r>
              <a:rPr lang="en-US" sz="3600" dirty="0"/>
              <a:t>:  Always defect.</a:t>
            </a:r>
          </a:p>
          <a:p>
            <a:r>
              <a:rPr lang="en-US" sz="3600" u="sng" dirty="0"/>
              <a:t>Benign Player</a:t>
            </a:r>
            <a:r>
              <a:rPr lang="en-US" sz="3600" dirty="0"/>
              <a:t>:  “Tit for Tat”.  Start out cooperating with everyone. If someone defects against you, you will defect against them if you play against them again.  </a:t>
            </a:r>
          </a:p>
          <a:p>
            <a:endParaRPr lang="en-US" sz="3200" dirty="0"/>
          </a:p>
        </p:txBody>
      </p:sp>
    </p:spTree>
    <p:extLst>
      <p:ext uri="{BB962C8B-B14F-4D97-AF65-F5344CB8AC3E}">
        <p14:creationId xmlns:p14="http://schemas.microsoft.com/office/powerpoint/2010/main" val="893514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7772400" cy="5632311"/>
          </a:xfrm>
          <a:prstGeom prst="rect">
            <a:avLst/>
          </a:prstGeom>
          <a:noFill/>
        </p:spPr>
        <p:txBody>
          <a:bodyPr wrap="square" rtlCol="0">
            <a:spAutoFit/>
          </a:bodyPr>
          <a:lstStyle/>
          <a:p>
            <a:r>
              <a:rPr lang="en-US" sz="3200" b="1" u="sng" dirty="0"/>
              <a:t>Describe the long term outcome if</a:t>
            </a:r>
            <a:r>
              <a:rPr lang="en-US" sz="3200" dirty="0"/>
              <a:t>:</a:t>
            </a:r>
          </a:p>
          <a:p>
            <a:endParaRPr lang="en-US" sz="3200" dirty="0"/>
          </a:p>
          <a:p>
            <a:r>
              <a:rPr lang="en-US" sz="3200" dirty="0"/>
              <a:t>The population is all angels.</a:t>
            </a:r>
          </a:p>
          <a:p>
            <a:endParaRPr lang="en-US" dirty="0"/>
          </a:p>
          <a:p>
            <a:r>
              <a:rPr lang="en-US" sz="3200" dirty="0"/>
              <a:t>The population is all sociopaths.</a:t>
            </a:r>
          </a:p>
          <a:p>
            <a:endParaRPr lang="en-US" dirty="0"/>
          </a:p>
          <a:p>
            <a:r>
              <a:rPr lang="en-US" sz="3200" dirty="0"/>
              <a:t>The population is all benign players.</a:t>
            </a:r>
          </a:p>
          <a:p>
            <a:endParaRPr lang="en-US" dirty="0"/>
          </a:p>
          <a:p>
            <a:r>
              <a:rPr lang="en-US" sz="3200" dirty="0"/>
              <a:t>The population is half benign players and half angels.</a:t>
            </a:r>
          </a:p>
          <a:p>
            <a:endParaRPr lang="en-US" dirty="0"/>
          </a:p>
          <a:p>
            <a:r>
              <a:rPr lang="en-US" sz="3200" dirty="0"/>
              <a:t>The population is all benign players except for one sociopath.</a:t>
            </a:r>
          </a:p>
        </p:txBody>
      </p:sp>
    </p:spTree>
    <p:extLst>
      <p:ext uri="{BB962C8B-B14F-4D97-AF65-F5344CB8AC3E}">
        <p14:creationId xmlns:p14="http://schemas.microsoft.com/office/powerpoint/2010/main" val="248382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534400" cy="5878532"/>
          </a:xfrm>
          <a:prstGeom prst="rect">
            <a:avLst/>
          </a:prstGeom>
          <a:noFill/>
        </p:spPr>
        <p:txBody>
          <a:bodyPr wrap="square" rtlCol="0">
            <a:spAutoFit/>
          </a:bodyPr>
          <a:lstStyle/>
          <a:p>
            <a:r>
              <a:rPr lang="en-US" sz="7200" u="sng" dirty="0"/>
              <a:t>Game #3</a:t>
            </a:r>
            <a:r>
              <a:rPr lang="en-US" sz="4000" u="sng" dirty="0"/>
              <a:t>: One adjustment</a:t>
            </a:r>
          </a:p>
          <a:p>
            <a:endParaRPr lang="en-US" sz="1200" dirty="0"/>
          </a:p>
          <a:p>
            <a:r>
              <a:rPr lang="en-US" sz="4800" dirty="0"/>
              <a:t>Two fingers = Cooperate</a:t>
            </a:r>
          </a:p>
          <a:p>
            <a:r>
              <a:rPr lang="en-US" sz="4800" dirty="0"/>
              <a:t>One finger = Defect</a:t>
            </a:r>
          </a:p>
          <a:p>
            <a:endParaRPr lang="en-US" sz="1200" dirty="0"/>
          </a:p>
          <a:p>
            <a:r>
              <a:rPr lang="en-US" sz="3200" dirty="0"/>
              <a:t>One round at a time.  Play as many rounds as you can with as many different people as you can.  Wander the room!</a:t>
            </a:r>
          </a:p>
          <a:p>
            <a:endParaRPr lang="en-US" sz="3200" dirty="0"/>
          </a:p>
          <a:p>
            <a:r>
              <a:rPr lang="en-US" sz="3200" dirty="0"/>
              <a:t>We won’t keep score but there are rules…</a:t>
            </a:r>
          </a:p>
          <a:p>
            <a:r>
              <a:rPr lang="en-US" sz="2400" dirty="0"/>
              <a:t>  </a:t>
            </a:r>
          </a:p>
        </p:txBody>
      </p:sp>
    </p:spTree>
    <p:extLst>
      <p:ext uri="{BB962C8B-B14F-4D97-AF65-F5344CB8AC3E}">
        <p14:creationId xmlns:p14="http://schemas.microsoft.com/office/powerpoint/2010/main" val="532088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7772400" cy="4893647"/>
          </a:xfrm>
          <a:prstGeom prst="rect">
            <a:avLst/>
          </a:prstGeom>
          <a:noFill/>
        </p:spPr>
        <p:txBody>
          <a:bodyPr wrap="square" rtlCol="0">
            <a:spAutoFit/>
          </a:bodyPr>
          <a:lstStyle/>
          <a:p>
            <a:pPr algn="ctr"/>
            <a:r>
              <a:rPr lang="en-US" sz="4400" u="sng" dirty="0"/>
              <a:t>The Players</a:t>
            </a:r>
          </a:p>
          <a:p>
            <a:pPr algn="ctr"/>
            <a:endParaRPr lang="en-US" sz="4400" dirty="0"/>
          </a:p>
          <a:p>
            <a:pPr marL="457200" indent="-457200">
              <a:buFont typeface="Arial" panose="020B0604020202020204" pitchFamily="34" charset="0"/>
              <a:buChar char="•"/>
            </a:pPr>
            <a:r>
              <a:rPr lang="en-US" sz="2800" u="sng" dirty="0"/>
              <a:t>Angel</a:t>
            </a:r>
            <a:r>
              <a:rPr lang="en-US" sz="2800" dirty="0"/>
              <a:t>:  Always cooperate.</a:t>
            </a:r>
          </a:p>
          <a:p>
            <a:pPr marL="457200" indent="-457200">
              <a:buFont typeface="Arial" panose="020B0604020202020204" pitchFamily="34" charset="0"/>
              <a:buChar char="•"/>
            </a:pPr>
            <a:r>
              <a:rPr lang="en-US" sz="2800" u="sng" dirty="0"/>
              <a:t>Sociopath</a:t>
            </a:r>
            <a:r>
              <a:rPr lang="en-US" sz="2800" dirty="0"/>
              <a:t>:  Always defect.</a:t>
            </a:r>
          </a:p>
          <a:p>
            <a:pPr marL="457200" indent="-457200">
              <a:buFont typeface="Arial" panose="020B0604020202020204" pitchFamily="34" charset="0"/>
              <a:buChar char="•"/>
            </a:pPr>
            <a:r>
              <a:rPr lang="en-US" sz="2800" u="sng" dirty="0"/>
              <a:t>Benign Player</a:t>
            </a:r>
            <a:r>
              <a:rPr lang="en-US" sz="2800" dirty="0"/>
              <a:t>:  “Tit for Tat”.  Start out cooperating with everyone. If someone defects against you, you will defect against them if you play against them again.  </a:t>
            </a:r>
          </a:p>
          <a:p>
            <a:pPr marL="457200" indent="-457200">
              <a:buFont typeface="Arial" panose="020B0604020202020204" pitchFamily="34" charset="0"/>
              <a:buChar char="•"/>
            </a:pPr>
            <a:r>
              <a:rPr lang="en-US" sz="2800" u="sng" dirty="0">
                <a:solidFill>
                  <a:srgbClr val="C00000"/>
                </a:solidFill>
              </a:rPr>
              <a:t>Benign Bigot</a:t>
            </a:r>
            <a:r>
              <a:rPr lang="en-US" sz="2800" dirty="0">
                <a:solidFill>
                  <a:srgbClr val="C00000"/>
                </a:solidFill>
              </a:rPr>
              <a:t>:  Like Benign Player (Tit for Tat),  but  can’t tell people of the opposite sex apart.  </a:t>
            </a:r>
          </a:p>
        </p:txBody>
      </p:sp>
      <p:sp>
        <p:nvSpPr>
          <p:cNvPr id="3" name="TextBox 2">
            <a:extLst>
              <a:ext uri="{FF2B5EF4-FFF2-40B4-BE49-F238E27FC236}">
                <a16:creationId xmlns:a16="http://schemas.microsoft.com/office/drawing/2014/main" id="{F234E61A-A996-4CE4-A6D0-24FD3D39A2DE}"/>
              </a:ext>
            </a:extLst>
          </p:cNvPr>
          <p:cNvSpPr txBox="1"/>
          <p:nvPr/>
        </p:nvSpPr>
        <p:spPr>
          <a:xfrm>
            <a:off x="1066800" y="5198447"/>
            <a:ext cx="6781800" cy="1200329"/>
          </a:xfrm>
          <a:prstGeom prst="rect">
            <a:avLst/>
          </a:prstGeom>
          <a:noFill/>
        </p:spPr>
        <p:txBody>
          <a:bodyPr wrap="square" rtlCol="0">
            <a:spAutoFit/>
          </a:bodyPr>
          <a:lstStyle/>
          <a:p>
            <a:r>
              <a:rPr lang="en-US" dirty="0">
                <a:solidFill>
                  <a:srgbClr val="C00000"/>
                </a:solidFill>
              </a:rPr>
              <a:t> OR:  Can’t tell people apart if they have a different gender orientation than you do.  </a:t>
            </a:r>
          </a:p>
          <a:p>
            <a:r>
              <a:rPr lang="en-US" dirty="0">
                <a:solidFill>
                  <a:srgbClr val="C00000"/>
                </a:solidFill>
              </a:rPr>
              <a:t>OR:  Assign students to group A and group B using red/blue stickers, and tell them they can’t tell people of the other group apart.  </a:t>
            </a:r>
            <a:endParaRPr lang="en-US" dirty="0"/>
          </a:p>
        </p:txBody>
      </p:sp>
    </p:spTree>
    <p:extLst>
      <p:ext uri="{BB962C8B-B14F-4D97-AF65-F5344CB8AC3E}">
        <p14:creationId xmlns:p14="http://schemas.microsoft.com/office/powerpoint/2010/main" val="245652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066800"/>
            <a:ext cx="8077200" cy="3539430"/>
          </a:xfrm>
          <a:prstGeom prst="rect">
            <a:avLst/>
          </a:prstGeom>
          <a:noFill/>
        </p:spPr>
        <p:txBody>
          <a:bodyPr wrap="square" rtlCol="0">
            <a:spAutoFit/>
          </a:bodyPr>
          <a:lstStyle/>
          <a:p>
            <a:r>
              <a:rPr lang="en-US" sz="2800" b="1" u="sng" dirty="0"/>
              <a:t>Describe the long-term outcome if</a:t>
            </a:r>
            <a:r>
              <a:rPr lang="en-US" sz="2800" dirty="0"/>
              <a:t>:</a:t>
            </a:r>
          </a:p>
          <a:p>
            <a:endParaRPr lang="en-US" sz="2800" dirty="0"/>
          </a:p>
          <a:p>
            <a:r>
              <a:rPr lang="en-US" sz="2800" dirty="0"/>
              <a:t>The population is all benign bigots.</a:t>
            </a:r>
          </a:p>
          <a:p>
            <a:endParaRPr lang="en-US" sz="2800" dirty="0"/>
          </a:p>
          <a:p>
            <a:r>
              <a:rPr lang="en-US" sz="2800" dirty="0"/>
              <a:t>The population is half benign bigots and half angels.</a:t>
            </a:r>
          </a:p>
          <a:p>
            <a:endParaRPr lang="en-US" sz="2800" dirty="0"/>
          </a:p>
          <a:p>
            <a:r>
              <a:rPr lang="en-US" sz="2800" dirty="0"/>
              <a:t>The population is all benign bigots except for one sociopath.</a:t>
            </a:r>
          </a:p>
        </p:txBody>
      </p:sp>
    </p:spTree>
    <p:extLst>
      <p:ext uri="{BB962C8B-B14F-4D97-AF65-F5344CB8AC3E}">
        <p14:creationId xmlns:p14="http://schemas.microsoft.com/office/powerpoint/2010/main" val="406246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P00"/>
          <p:cNvPicPr>
            <a:picLocks noChangeAspect="1" noChangeArrowheads="1"/>
          </p:cNvPicPr>
          <p:nvPr/>
        </p:nvPicPr>
        <p:blipFill>
          <a:blip r:embed="rId3"/>
          <a:srcRect/>
          <a:stretch>
            <a:fillRect/>
          </a:stretch>
        </p:blipFill>
        <p:spPr bwMode="auto">
          <a:xfrm>
            <a:off x="2362200" y="2209800"/>
            <a:ext cx="5486400" cy="4117975"/>
          </a:xfrm>
          <a:prstGeom prst="rect">
            <a:avLst/>
          </a:prstGeom>
          <a:noFill/>
          <a:ln w="9525">
            <a:noFill/>
            <a:miter lim="800000"/>
            <a:headEnd/>
            <a:tailEnd/>
          </a:ln>
        </p:spPr>
      </p:pic>
      <p:sp>
        <p:nvSpPr>
          <p:cNvPr id="3" name="TextBox 2"/>
          <p:cNvSpPr txBox="1"/>
          <p:nvPr/>
        </p:nvSpPr>
        <p:spPr>
          <a:xfrm>
            <a:off x="609600" y="228600"/>
            <a:ext cx="8077200" cy="1938992"/>
          </a:xfrm>
          <a:prstGeom prst="rect">
            <a:avLst/>
          </a:prstGeom>
          <a:noFill/>
        </p:spPr>
        <p:txBody>
          <a:bodyPr wrap="square" rtlCol="0">
            <a:spAutoFit/>
          </a:bodyPr>
          <a:lstStyle/>
          <a:p>
            <a:r>
              <a:rPr lang="en-US" sz="2400" dirty="0"/>
              <a:t>2000 people, in two groups A and B.  </a:t>
            </a:r>
          </a:p>
          <a:p>
            <a:r>
              <a:rPr lang="en-US" sz="2400" dirty="0"/>
              <a:t>One sociopath, 1999 benign bigots.</a:t>
            </a:r>
          </a:p>
          <a:p>
            <a:r>
              <a:rPr lang="en-US" sz="2400" dirty="0"/>
              <a:t>What happens?</a:t>
            </a:r>
          </a:p>
          <a:p>
            <a:endParaRPr lang="en-US" sz="2400" dirty="0"/>
          </a:p>
          <a:p>
            <a:r>
              <a:rPr lang="en-US" sz="2400" u="sng" dirty="0"/>
              <a:t>Percent of group to group defections over time</a:t>
            </a:r>
            <a:r>
              <a:rPr lang="en-US" sz="2400" dirty="0"/>
              <a:t>:</a:t>
            </a:r>
          </a:p>
        </p:txBody>
      </p:sp>
      <p:sp>
        <p:nvSpPr>
          <p:cNvPr id="4" name="TextBox 3"/>
          <p:cNvSpPr txBox="1"/>
          <p:nvPr/>
        </p:nvSpPr>
        <p:spPr>
          <a:xfrm>
            <a:off x="381000" y="4114800"/>
            <a:ext cx="1905000" cy="2062103"/>
          </a:xfrm>
          <a:prstGeom prst="rect">
            <a:avLst/>
          </a:prstGeom>
          <a:noFill/>
        </p:spPr>
        <p:txBody>
          <a:bodyPr wrap="square" rtlCol="0">
            <a:spAutoFit/>
          </a:bodyPr>
          <a:lstStyle/>
          <a:p>
            <a:r>
              <a:rPr lang="en-US" sz="3200" dirty="0">
                <a:solidFill>
                  <a:srgbClr val="FF0000"/>
                </a:solidFill>
              </a:rPr>
              <a:t>A little malice goes a long way.</a:t>
            </a:r>
          </a:p>
        </p:txBody>
      </p:sp>
    </p:spTree>
    <p:extLst>
      <p:ext uri="{BB962C8B-B14F-4D97-AF65-F5344CB8AC3E}">
        <p14:creationId xmlns:p14="http://schemas.microsoft.com/office/powerpoint/2010/main" val="426540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85800"/>
            <a:ext cx="7315200" cy="5016758"/>
          </a:xfrm>
          <a:prstGeom prst="rect">
            <a:avLst/>
          </a:prstGeom>
          <a:noFill/>
        </p:spPr>
        <p:txBody>
          <a:bodyPr wrap="square" rtlCol="0">
            <a:spAutoFit/>
          </a:bodyPr>
          <a:lstStyle/>
          <a:p>
            <a:r>
              <a:rPr lang="en-US" sz="3600" u="sng" dirty="0"/>
              <a:t>Note #1</a:t>
            </a:r>
            <a:r>
              <a:rPr lang="en-US" sz="3600" dirty="0"/>
              <a:t>:  Almost everyone in the population is a good person who really wants to cooperate with everyone.  The people in each group have </a:t>
            </a:r>
            <a:r>
              <a:rPr lang="en-US" sz="3600" b="1" u="sng" dirty="0"/>
              <a:t>no</a:t>
            </a:r>
            <a:r>
              <a:rPr lang="en-US" sz="3600" dirty="0"/>
              <a:t> animosity toward the other group.</a:t>
            </a:r>
          </a:p>
          <a:p>
            <a:r>
              <a:rPr lang="en-US" sz="3600" dirty="0"/>
              <a:t> – They just see them as “the other” group.    </a:t>
            </a:r>
          </a:p>
          <a:p>
            <a:endParaRPr lang="en-US" sz="3200" dirty="0"/>
          </a:p>
        </p:txBody>
      </p:sp>
    </p:spTree>
    <p:extLst>
      <p:ext uri="{BB962C8B-B14F-4D97-AF65-F5344CB8AC3E}">
        <p14:creationId xmlns:p14="http://schemas.microsoft.com/office/powerpoint/2010/main" val="14781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85800"/>
            <a:ext cx="7315200" cy="4524315"/>
          </a:xfrm>
          <a:prstGeom prst="rect">
            <a:avLst/>
          </a:prstGeom>
          <a:noFill/>
        </p:spPr>
        <p:txBody>
          <a:bodyPr wrap="square" rtlCol="0">
            <a:spAutoFit/>
          </a:bodyPr>
          <a:lstStyle/>
          <a:p>
            <a:r>
              <a:rPr lang="en-US" sz="3600" u="sng" dirty="0"/>
              <a:t>Note 2</a:t>
            </a:r>
            <a:r>
              <a:rPr lang="en-US" sz="3600" dirty="0"/>
              <a:t>:  There was just one sociopath in a population of 2000 people!</a:t>
            </a:r>
          </a:p>
          <a:p>
            <a:endParaRPr lang="en-US" sz="3600" dirty="0"/>
          </a:p>
          <a:p>
            <a:r>
              <a:rPr lang="en-US" sz="3600" dirty="0"/>
              <a:t>Let’s talk about the sociopath …</a:t>
            </a:r>
          </a:p>
          <a:p>
            <a:r>
              <a:rPr lang="en-US" sz="3600" dirty="0"/>
              <a:t>	possibly just accidentally or inadvertently defected.</a:t>
            </a:r>
          </a:p>
          <a:p>
            <a:r>
              <a:rPr lang="en-US" sz="3600" dirty="0"/>
              <a:t>	maybe didn’t even defect and someone just misunderstood.</a:t>
            </a:r>
          </a:p>
        </p:txBody>
      </p:sp>
    </p:spTree>
    <p:extLst>
      <p:ext uri="{BB962C8B-B14F-4D97-AF65-F5344CB8AC3E}">
        <p14:creationId xmlns:p14="http://schemas.microsoft.com/office/powerpoint/2010/main" val="139392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04800"/>
            <a:ext cx="7620000" cy="769441"/>
          </a:xfrm>
          <a:prstGeom prst="rect">
            <a:avLst/>
          </a:prstGeom>
          <a:noFill/>
        </p:spPr>
        <p:txBody>
          <a:bodyPr wrap="square" rtlCol="0">
            <a:spAutoFit/>
          </a:bodyPr>
          <a:lstStyle/>
          <a:p>
            <a:r>
              <a:rPr lang="en-US" sz="4400" dirty="0">
                <a:solidFill>
                  <a:srgbClr val="FF0000"/>
                </a:solidFill>
              </a:rPr>
              <a:t>A little malice goes a long way.</a:t>
            </a:r>
          </a:p>
        </p:txBody>
      </p:sp>
      <p:sp>
        <p:nvSpPr>
          <p:cNvPr id="4" name="TextBox 3"/>
          <p:cNvSpPr txBox="1"/>
          <p:nvPr/>
        </p:nvSpPr>
        <p:spPr>
          <a:xfrm>
            <a:off x="533400" y="1447800"/>
            <a:ext cx="8001000" cy="3170099"/>
          </a:xfrm>
          <a:prstGeom prst="rect">
            <a:avLst/>
          </a:prstGeom>
          <a:noFill/>
        </p:spPr>
        <p:txBody>
          <a:bodyPr wrap="square" rtlCol="0">
            <a:spAutoFit/>
          </a:bodyPr>
          <a:lstStyle/>
          <a:p>
            <a:r>
              <a:rPr lang="en-US" sz="4000" dirty="0"/>
              <a:t>One sociopath in a group in which everyone else wants to cooperate:</a:t>
            </a:r>
          </a:p>
          <a:p>
            <a:endParaRPr lang="en-US" sz="4000" dirty="0"/>
          </a:p>
          <a:p>
            <a:r>
              <a:rPr lang="en-US" sz="4000" dirty="0"/>
              <a:t>Result is </a:t>
            </a:r>
            <a:r>
              <a:rPr lang="en-US" sz="4000" u="sng" dirty="0"/>
              <a:t>complete</a:t>
            </a:r>
            <a:r>
              <a:rPr lang="en-US" sz="4000" dirty="0"/>
              <a:t> group to group defection.</a:t>
            </a:r>
          </a:p>
        </p:txBody>
      </p:sp>
    </p:spTree>
    <p:extLst>
      <p:ext uri="{BB962C8B-B14F-4D97-AF65-F5344CB8AC3E}">
        <p14:creationId xmlns:p14="http://schemas.microsoft.com/office/powerpoint/2010/main" val="3522959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1066800"/>
            <a:ext cx="7772400" cy="4647426"/>
          </a:xfrm>
          <a:prstGeom prst="rect">
            <a:avLst/>
          </a:prstGeom>
          <a:noFill/>
        </p:spPr>
        <p:txBody>
          <a:bodyPr wrap="square" rtlCol="0">
            <a:spAutoFit/>
          </a:bodyPr>
          <a:lstStyle/>
          <a:p>
            <a:r>
              <a:rPr lang="en-US" sz="4400" b="1" dirty="0"/>
              <a:t>What can we do about this?  </a:t>
            </a:r>
          </a:p>
          <a:p>
            <a:endParaRPr lang="en-US" sz="2800" dirty="0"/>
          </a:p>
          <a:p>
            <a:r>
              <a:rPr lang="en-US" sz="3200" u="sng" dirty="0"/>
              <a:t>Option 1</a:t>
            </a:r>
            <a:r>
              <a:rPr lang="en-US" sz="3200" dirty="0"/>
              <a:t>:  Throw some angels into the mix.</a:t>
            </a:r>
          </a:p>
          <a:p>
            <a:r>
              <a:rPr lang="en-US" sz="3200" dirty="0"/>
              <a:t>			(Studied.  Not very effective.)</a:t>
            </a:r>
          </a:p>
          <a:p>
            <a:endParaRPr lang="en-US" sz="3200" dirty="0"/>
          </a:p>
          <a:p>
            <a:r>
              <a:rPr lang="en-US" sz="3200" u="sng" dirty="0"/>
              <a:t>Option 2</a:t>
            </a:r>
            <a:r>
              <a:rPr lang="en-US" sz="3200" dirty="0"/>
              <a:t>:  Throw the sociopath in jail.</a:t>
            </a:r>
          </a:p>
          <a:p>
            <a:r>
              <a:rPr lang="en-US" sz="3200" dirty="0"/>
              <a:t>			(Already too late.)</a:t>
            </a:r>
          </a:p>
          <a:p>
            <a:endParaRPr lang="en-US" sz="3200" dirty="0"/>
          </a:p>
          <a:p>
            <a:r>
              <a:rPr lang="en-US" sz="3200" u="sng" dirty="0"/>
              <a:t>Option 3</a:t>
            </a:r>
            <a:r>
              <a:rPr lang="en-US" sz="3200" dirty="0"/>
              <a:t>:  ?????</a:t>
            </a:r>
          </a:p>
        </p:txBody>
      </p:sp>
    </p:spTree>
    <p:extLst>
      <p:ext uri="{BB962C8B-B14F-4D97-AF65-F5344CB8AC3E}">
        <p14:creationId xmlns:p14="http://schemas.microsoft.com/office/powerpoint/2010/main" val="152852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5CBCBD-4A3F-41B5-BD34-F7CC62E9BC4E}"/>
              </a:ext>
            </a:extLst>
          </p:cNvPr>
          <p:cNvSpPr txBox="1"/>
          <p:nvPr/>
        </p:nvSpPr>
        <p:spPr>
          <a:xfrm>
            <a:off x="533400" y="844927"/>
            <a:ext cx="8229600" cy="4524315"/>
          </a:xfrm>
          <a:prstGeom prst="rect">
            <a:avLst/>
          </a:prstGeom>
          <a:noFill/>
        </p:spPr>
        <p:txBody>
          <a:bodyPr wrap="square" rtlCol="0">
            <a:spAutoFit/>
          </a:bodyPr>
          <a:lstStyle/>
          <a:p>
            <a:r>
              <a:rPr lang="en-US" sz="3200" b="1" dirty="0"/>
              <a:t>Math and Social Justice:  Senior Seminar</a:t>
            </a:r>
          </a:p>
          <a:p>
            <a:r>
              <a:rPr lang="en-US" sz="3200" dirty="0"/>
              <a:t>		Spring semester, 2019</a:t>
            </a:r>
          </a:p>
          <a:p>
            <a:endParaRPr lang="en-US" sz="3200" dirty="0"/>
          </a:p>
          <a:p>
            <a:r>
              <a:rPr lang="en-US" sz="3200" b="1" dirty="0"/>
              <a:t>Math and Social Justice:  Sophomore Seminar</a:t>
            </a:r>
          </a:p>
          <a:p>
            <a:r>
              <a:rPr lang="en-US" sz="3200" dirty="0"/>
              <a:t>		To be taught:  Spring Semester 2020</a:t>
            </a:r>
          </a:p>
          <a:p>
            <a:endParaRPr lang="en-US" sz="3200" dirty="0"/>
          </a:p>
          <a:p>
            <a:r>
              <a:rPr lang="en-US" sz="3200" u="sng" dirty="0"/>
              <a:t>The specific activities for today</a:t>
            </a:r>
            <a:r>
              <a:rPr lang="en-US" sz="3200" dirty="0"/>
              <a:t>:</a:t>
            </a:r>
          </a:p>
          <a:p>
            <a:r>
              <a:rPr lang="en-US" sz="3200" b="1" dirty="0"/>
              <a:t>One Module:  First Year Program</a:t>
            </a:r>
          </a:p>
          <a:p>
            <a:r>
              <a:rPr lang="en-US" sz="3200" dirty="0"/>
              <a:t>	Multiple times</a:t>
            </a:r>
          </a:p>
        </p:txBody>
      </p:sp>
    </p:spTree>
    <p:extLst>
      <p:ext uri="{BB962C8B-B14F-4D97-AF65-F5344CB8AC3E}">
        <p14:creationId xmlns:p14="http://schemas.microsoft.com/office/powerpoint/2010/main" val="3476339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924800" cy="1938992"/>
          </a:xfrm>
          <a:prstGeom prst="rect">
            <a:avLst/>
          </a:prstGeom>
          <a:noFill/>
        </p:spPr>
        <p:txBody>
          <a:bodyPr wrap="square" rtlCol="0">
            <a:spAutoFit/>
          </a:bodyPr>
          <a:lstStyle/>
          <a:p>
            <a:r>
              <a:rPr lang="en-US" sz="4000" dirty="0"/>
              <a:t>1 sociopath.  1,999 benign others.  What would the outcome be if the groups didn’t stereotype?</a:t>
            </a:r>
          </a:p>
        </p:txBody>
      </p:sp>
      <p:sp>
        <p:nvSpPr>
          <p:cNvPr id="3" name="TextBox 2"/>
          <p:cNvSpPr txBox="1"/>
          <p:nvPr/>
        </p:nvSpPr>
        <p:spPr>
          <a:xfrm>
            <a:off x="685800" y="3505200"/>
            <a:ext cx="7620000" cy="1938992"/>
          </a:xfrm>
          <a:prstGeom prst="rect">
            <a:avLst/>
          </a:prstGeom>
          <a:noFill/>
        </p:spPr>
        <p:txBody>
          <a:bodyPr wrap="square" rtlCol="0">
            <a:spAutoFit/>
          </a:bodyPr>
          <a:lstStyle/>
          <a:p>
            <a:r>
              <a:rPr lang="en-US" sz="6000" dirty="0">
                <a:solidFill>
                  <a:srgbClr val="FF0000"/>
                </a:solidFill>
              </a:rPr>
              <a:t>(A little malice would NOT go a long way.)</a:t>
            </a:r>
          </a:p>
        </p:txBody>
      </p:sp>
    </p:spTree>
    <p:extLst>
      <p:ext uri="{BB962C8B-B14F-4D97-AF65-F5344CB8AC3E}">
        <p14:creationId xmlns:p14="http://schemas.microsoft.com/office/powerpoint/2010/main" val="190228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1066800"/>
            <a:ext cx="7772400" cy="4924425"/>
          </a:xfrm>
          <a:prstGeom prst="rect">
            <a:avLst/>
          </a:prstGeom>
          <a:noFill/>
        </p:spPr>
        <p:txBody>
          <a:bodyPr wrap="square" rtlCol="0">
            <a:spAutoFit/>
          </a:bodyPr>
          <a:lstStyle/>
          <a:p>
            <a:r>
              <a:rPr lang="en-US" sz="4400" dirty="0"/>
              <a:t>What can we do about this?  </a:t>
            </a:r>
          </a:p>
          <a:p>
            <a:endParaRPr lang="en-US" sz="1600" dirty="0"/>
          </a:p>
          <a:p>
            <a:r>
              <a:rPr lang="en-US" sz="2800" dirty="0">
                <a:solidFill>
                  <a:schemeClr val="bg1">
                    <a:lumMod val="50000"/>
                  </a:schemeClr>
                </a:solidFill>
              </a:rPr>
              <a:t>Option 1:  Throw some angels into the mix.</a:t>
            </a:r>
          </a:p>
          <a:p>
            <a:r>
              <a:rPr lang="en-US" sz="2800" dirty="0">
                <a:solidFill>
                  <a:schemeClr val="bg1">
                    <a:lumMod val="50000"/>
                  </a:schemeClr>
                </a:solidFill>
              </a:rPr>
              <a:t>			(Studied.  Not very effective.)</a:t>
            </a:r>
          </a:p>
          <a:p>
            <a:endParaRPr lang="en-US" sz="1600" dirty="0">
              <a:solidFill>
                <a:schemeClr val="bg1">
                  <a:lumMod val="50000"/>
                </a:schemeClr>
              </a:solidFill>
            </a:endParaRPr>
          </a:p>
          <a:p>
            <a:r>
              <a:rPr lang="en-US" sz="2800" dirty="0">
                <a:solidFill>
                  <a:schemeClr val="bg1">
                    <a:lumMod val="50000"/>
                  </a:schemeClr>
                </a:solidFill>
              </a:rPr>
              <a:t>Option 2:  Throw the sociopath in jail.</a:t>
            </a:r>
          </a:p>
          <a:p>
            <a:r>
              <a:rPr lang="en-US" sz="2800" dirty="0">
                <a:solidFill>
                  <a:schemeClr val="bg1">
                    <a:lumMod val="50000"/>
                  </a:schemeClr>
                </a:solidFill>
              </a:rPr>
              <a:t>			(Already too late.)</a:t>
            </a:r>
          </a:p>
          <a:p>
            <a:endParaRPr lang="en-US" dirty="0"/>
          </a:p>
          <a:p>
            <a:r>
              <a:rPr lang="en-US" sz="3600" b="1" u="sng" dirty="0">
                <a:solidFill>
                  <a:srgbClr val="FF0000"/>
                </a:solidFill>
              </a:rPr>
              <a:t>Option 3</a:t>
            </a:r>
            <a:r>
              <a:rPr lang="en-US" sz="3600" b="1" dirty="0">
                <a:solidFill>
                  <a:srgbClr val="FF0000"/>
                </a:solidFill>
              </a:rPr>
              <a:t>:  Teach people to not see others as “the other”.</a:t>
            </a:r>
          </a:p>
          <a:p>
            <a:r>
              <a:rPr lang="en-US" sz="3600" b="1" dirty="0">
                <a:solidFill>
                  <a:srgbClr val="FF0000"/>
                </a:solidFill>
              </a:rPr>
              <a:t>			Very effective!!!</a:t>
            </a:r>
          </a:p>
        </p:txBody>
      </p:sp>
      <p:sp>
        <p:nvSpPr>
          <p:cNvPr id="4" name="Rectangle 3"/>
          <p:cNvSpPr/>
          <p:nvPr/>
        </p:nvSpPr>
        <p:spPr>
          <a:xfrm>
            <a:off x="533400" y="4191000"/>
            <a:ext cx="7391400" cy="1828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7225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7848600" cy="4339650"/>
          </a:xfrm>
          <a:prstGeom prst="rect">
            <a:avLst/>
          </a:prstGeom>
          <a:noFill/>
        </p:spPr>
        <p:txBody>
          <a:bodyPr wrap="square" rtlCol="0">
            <a:spAutoFit/>
          </a:bodyPr>
          <a:lstStyle/>
          <a:p>
            <a:r>
              <a:rPr lang="en-US" sz="3600" dirty="0"/>
              <a:t>From “A Note on Modeling Prejudice”, by Alan </a:t>
            </a:r>
            <a:r>
              <a:rPr lang="en-US" sz="3600" dirty="0" err="1"/>
              <a:t>Lockard</a:t>
            </a:r>
            <a:r>
              <a:rPr lang="en-US" sz="3600" dirty="0"/>
              <a:t> and Ed Harcourt, 2009:</a:t>
            </a:r>
          </a:p>
          <a:p>
            <a:endParaRPr lang="en-US" sz="2400" dirty="0"/>
          </a:p>
          <a:p>
            <a:r>
              <a:rPr lang="en-US" sz="2400" dirty="0"/>
              <a:t>“The underlying problem is not one of malice, but of identification.  Given that prejudice is an extremely effective, if not entirely accurate, means of economizing on information, our model provides an explanation for how a benign attitude toward “others” at the micro level can yield intergroup animus at the macro level.”</a:t>
            </a:r>
          </a:p>
          <a:p>
            <a:endParaRPr lang="en-US" sz="3600" dirty="0"/>
          </a:p>
        </p:txBody>
      </p:sp>
    </p:spTree>
    <p:extLst>
      <p:ext uri="{BB962C8B-B14F-4D97-AF65-F5344CB8AC3E}">
        <p14:creationId xmlns:p14="http://schemas.microsoft.com/office/powerpoint/2010/main" val="3916934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3937" y="1631575"/>
            <a:ext cx="6325849" cy="830997"/>
          </a:xfrm>
          <a:prstGeom prst="rect">
            <a:avLst/>
          </a:prstGeom>
          <a:noFill/>
        </p:spPr>
        <p:txBody>
          <a:bodyPr wrap="square" rtlCol="0">
            <a:spAutoFit/>
          </a:bodyPr>
          <a:lstStyle/>
          <a:p>
            <a:r>
              <a:rPr lang="en-US" sz="4800" b="1" dirty="0"/>
              <a:t>Thanks for listening!</a:t>
            </a:r>
          </a:p>
        </p:txBody>
      </p:sp>
      <p:sp>
        <p:nvSpPr>
          <p:cNvPr id="3" name="Rectangle 2"/>
          <p:cNvSpPr/>
          <p:nvPr/>
        </p:nvSpPr>
        <p:spPr>
          <a:xfrm>
            <a:off x="1139254" y="1497368"/>
            <a:ext cx="6820524" cy="1154243"/>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083636" y="3243708"/>
            <a:ext cx="4616970" cy="1754326"/>
          </a:xfrm>
          <a:prstGeom prst="rect">
            <a:avLst/>
          </a:prstGeom>
          <a:noFill/>
        </p:spPr>
        <p:txBody>
          <a:bodyPr wrap="square" rtlCol="0">
            <a:spAutoFit/>
          </a:bodyPr>
          <a:lstStyle/>
          <a:p>
            <a:pPr algn="ctr"/>
            <a:r>
              <a:rPr lang="en-US" sz="3600" dirty="0">
                <a:hlinkClick r:id="rId2"/>
              </a:rPr>
              <a:t>plock@stlawu.edu</a:t>
            </a:r>
            <a:endParaRPr lang="en-US" sz="3600" dirty="0"/>
          </a:p>
          <a:p>
            <a:pPr algn="ctr"/>
            <a:endParaRPr lang="en-US" sz="3600" dirty="0"/>
          </a:p>
          <a:p>
            <a:pPr algn="ctr"/>
            <a:r>
              <a:rPr lang="en-US" sz="3600" dirty="0">
                <a:hlinkClick r:id="rId3"/>
              </a:rPr>
              <a:t>www.lock5stat.com</a:t>
            </a:r>
            <a:r>
              <a:rPr lang="en-US" sz="36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5CBCBD-4A3F-41B5-BD34-F7CC62E9BC4E}"/>
              </a:ext>
            </a:extLst>
          </p:cNvPr>
          <p:cNvSpPr txBox="1"/>
          <p:nvPr/>
        </p:nvSpPr>
        <p:spPr>
          <a:xfrm>
            <a:off x="609600" y="457200"/>
            <a:ext cx="8229600" cy="3539430"/>
          </a:xfrm>
          <a:prstGeom prst="rect">
            <a:avLst/>
          </a:prstGeom>
          <a:noFill/>
        </p:spPr>
        <p:txBody>
          <a:bodyPr wrap="square" rtlCol="0">
            <a:spAutoFit/>
          </a:bodyPr>
          <a:lstStyle/>
          <a:p>
            <a:pPr algn="ctr"/>
            <a:r>
              <a:rPr lang="en-US" sz="4800" b="1" dirty="0"/>
              <a:t>Math and Social Justice:  </a:t>
            </a:r>
          </a:p>
          <a:p>
            <a:pPr algn="ctr"/>
            <a:r>
              <a:rPr lang="en-US" sz="4800" b="1" dirty="0"/>
              <a:t>Senior Seminar</a:t>
            </a:r>
          </a:p>
          <a:p>
            <a:r>
              <a:rPr lang="en-US" sz="3200" dirty="0"/>
              <a:t>		</a:t>
            </a:r>
          </a:p>
          <a:p>
            <a:r>
              <a:rPr lang="en-US" sz="3200" u="sng" dirty="0"/>
              <a:t>First half</a:t>
            </a:r>
            <a:r>
              <a:rPr lang="en-US" sz="3200" dirty="0"/>
              <a:t>:  Topics in Math and Social Justice</a:t>
            </a:r>
          </a:p>
          <a:p>
            <a:endParaRPr lang="en-US" sz="3200" dirty="0"/>
          </a:p>
          <a:p>
            <a:r>
              <a:rPr lang="en-US" sz="3200" u="sng" dirty="0"/>
              <a:t>Second half</a:t>
            </a:r>
            <a:r>
              <a:rPr lang="en-US" sz="3200" dirty="0"/>
              <a:t>:  Student-driven projects</a:t>
            </a:r>
          </a:p>
        </p:txBody>
      </p:sp>
    </p:spTree>
    <p:extLst>
      <p:ext uri="{BB962C8B-B14F-4D97-AF65-F5344CB8AC3E}">
        <p14:creationId xmlns:p14="http://schemas.microsoft.com/office/powerpoint/2010/main" val="399567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5CBCBD-4A3F-41B5-BD34-F7CC62E9BC4E}"/>
              </a:ext>
            </a:extLst>
          </p:cNvPr>
          <p:cNvSpPr txBox="1"/>
          <p:nvPr/>
        </p:nvSpPr>
        <p:spPr>
          <a:xfrm>
            <a:off x="597529" y="235803"/>
            <a:ext cx="8229600" cy="830997"/>
          </a:xfrm>
          <a:prstGeom prst="rect">
            <a:avLst/>
          </a:prstGeom>
          <a:noFill/>
        </p:spPr>
        <p:txBody>
          <a:bodyPr wrap="square" rtlCol="0">
            <a:spAutoFit/>
          </a:bodyPr>
          <a:lstStyle/>
          <a:p>
            <a:pPr algn="ctr"/>
            <a:r>
              <a:rPr lang="en-US" sz="4800" b="1" dirty="0"/>
              <a:t>Topics</a:t>
            </a:r>
          </a:p>
        </p:txBody>
      </p:sp>
      <p:sp>
        <p:nvSpPr>
          <p:cNvPr id="3" name="TextBox 2">
            <a:extLst>
              <a:ext uri="{FF2B5EF4-FFF2-40B4-BE49-F238E27FC236}">
                <a16:creationId xmlns:a16="http://schemas.microsoft.com/office/drawing/2014/main" id="{5EEAD097-6AB2-4DAD-8ED2-17DE3DC7FBAE}"/>
              </a:ext>
            </a:extLst>
          </p:cNvPr>
          <p:cNvSpPr txBox="1"/>
          <p:nvPr/>
        </p:nvSpPr>
        <p:spPr>
          <a:xfrm>
            <a:off x="1905000" y="1066800"/>
            <a:ext cx="5803271" cy="5909310"/>
          </a:xfrm>
          <a:prstGeom prst="rect">
            <a:avLst/>
          </a:prstGeom>
          <a:noFill/>
        </p:spPr>
        <p:txBody>
          <a:bodyPr wrap="square" rtlCol="0">
            <a:spAutoFit/>
          </a:bodyPr>
          <a:lstStyle/>
          <a:p>
            <a:pPr marL="342900" indent="-342900">
              <a:buFont typeface="+mj-lt"/>
              <a:buAutoNum type="arabicPeriod"/>
            </a:pPr>
            <a:r>
              <a:rPr lang="en-US" dirty="0"/>
              <a:t>Voting Theory</a:t>
            </a:r>
          </a:p>
          <a:p>
            <a:pPr marL="800100" lvl="1" indent="-342900">
              <a:buFont typeface="+mj-lt"/>
              <a:buAutoNum type="alphaLcParenR"/>
            </a:pPr>
            <a:r>
              <a:rPr lang="en-US" dirty="0"/>
              <a:t>Voting Methods</a:t>
            </a:r>
          </a:p>
          <a:p>
            <a:pPr marL="800100" lvl="1" indent="-342900">
              <a:buFont typeface="+mj-lt"/>
              <a:buAutoNum type="alphaLcParenR"/>
            </a:pPr>
            <a:r>
              <a:rPr lang="en-US" dirty="0"/>
              <a:t>Voting Theory</a:t>
            </a:r>
          </a:p>
          <a:p>
            <a:pPr marL="800100" lvl="1" indent="-342900">
              <a:buFont typeface="+mj-lt"/>
              <a:buAutoNum type="alphaLcParenR"/>
            </a:pPr>
            <a:r>
              <a:rPr lang="en-US" dirty="0"/>
              <a:t>Weighted Voting Systems</a:t>
            </a:r>
          </a:p>
          <a:p>
            <a:pPr marL="342900" indent="-342900">
              <a:buFont typeface="+mj-lt"/>
              <a:buAutoNum type="arabicPeriod"/>
            </a:pPr>
            <a:r>
              <a:rPr lang="en-US" dirty="0"/>
              <a:t>Apportionment</a:t>
            </a:r>
          </a:p>
          <a:p>
            <a:pPr marL="800100" lvl="1" indent="-342900">
              <a:buFont typeface="+mj-lt"/>
              <a:buAutoNum type="alphaLcParenR"/>
            </a:pPr>
            <a:r>
              <a:rPr lang="en-US" dirty="0"/>
              <a:t>Fair Division Methods</a:t>
            </a:r>
          </a:p>
          <a:p>
            <a:pPr marL="800100" lvl="1" indent="-342900">
              <a:buFont typeface="+mj-lt"/>
              <a:buAutoNum type="alphaLcParenR"/>
            </a:pPr>
            <a:r>
              <a:rPr lang="en-US" dirty="0"/>
              <a:t>Apportionment Methods (esp. in Congress)</a:t>
            </a:r>
          </a:p>
          <a:p>
            <a:pPr marL="800100" lvl="1" indent="-342900">
              <a:buFont typeface="+mj-lt"/>
              <a:buAutoNum type="alphaLcParenR"/>
            </a:pPr>
            <a:r>
              <a:rPr lang="en-US" dirty="0"/>
              <a:t>Gerrymandering</a:t>
            </a:r>
          </a:p>
          <a:p>
            <a:pPr marL="342900" indent="-342900">
              <a:buFont typeface="+mj-lt"/>
              <a:buAutoNum type="arabicPeriod"/>
            </a:pPr>
            <a:r>
              <a:rPr lang="en-US" dirty="0"/>
              <a:t>Measures of Inequality</a:t>
            </a:r>
          </a:p>
          <a:p>
            <a:pPr marL="800100" lvl="1" indent="-342900">
              <a:buFont typeface="+mj-lt"/>
              <a:buAutoNum type="alphaLcParenR"/>
            </a:pPr>
            <a:r>
              <a:rPr lang="en-US" dirty="0"/>
              <a:t>Gini Index</a:t>
            </a:r>
          </a:p>
          <a:p>
            <a:pPr marL="800100" lvl="1" indent="-342900">
              <a:buFont typeface="+mj-lt"/>
              <a:buAutoNum type="alphaLcParenR"/>
            </a:pPr>
            <a:r>
              <a:rPr lang="en-US" dirty="0"/>
              <a:t>Compensation ratios</a:t>
            </a:r>
          </a:p>
          <a:p>
            <a:pPr marL="342900" indent="-342900">
              <a:buFont typeface="+mj-lt"/>
              <a:buAutoNum type="arabicPeriod"/>
            </a:pPr>
            <a:r>
              <a:rPr lang="en-US" dirty="0"/>
              <a:t>Cooperation/Competition/Prejudice</a:t>
            </a:r>
          </a:p>
          <a:p>
            <a:pPr marL="800100" lvl="1" indent="-342900">
              <a:buFont typeface="+mj-lt"/>
              <a:buAutoNum type="alphaLcParenR"/>
            </a:pPr>
            <a:r>
              <a:rPr lang="en-US" dirty="0"/>
              <a:t>Game Theory:  Prisoner’s Dilemma</a:t>
            </a:r>
          </a:p>
          <a:p>
            <a:pPr marL="800100" lvl="1" indent="-342900">
              <a:buFont typeface="+mj-lt"/>
              <a:buAutoNum type="alphaLcParenR"/>
            </a:pPr>
            <a:r>
              <a:rPr lang="en-US" dirty="0"/>
              <a:t>Effect of prejudice on group dynamics</a:t>
            </a:r>
          </a:p>
          <a:p>
            <a:pPr marL="342900" indent="-342900">
              <a:buFont typeface="+mj-lt"/>
              <a:buAutoNum type="arabicPeriod"/>
            </a:pPr>
            <a:r>
              <a:rPr lang="en-US" dirty="0"/>
              <a:t>Statistics and Social Justice</a:t>
            </a:r>
          </a:p>
          <a:p>
            <a:pPr marL="800100" lvl="1" indent="-342900">
              <a:buFont typeface="+mj-lt"/>
              <a:buAutoNum type="alphaLcParenR"/>
            </a:pPr>
            <a:r>
              <a:rPr lang="en-US" dirty="0"/>
              <a:t>Racism and soccer referees</a:t>
            </a:r>
          </a:p>
          <a:p>
            <a:pPr marL="800100" lvl="1" indent="-342900">
              <a:buFont typeface="+mj-lt"/>
              <a:buAutoNum type="alphaLcParenR"/>
            </a:pPr>
            <a:r>
              <a:rPr lang="en-US" dirty="0"/>
              <a:t>Racism and the courts</a:t>
            </a:r>
          </a:p>
          <a:p>
            <a:pPr marL="800100" lvl="1" indent="-342900">
              <a:buFont typeface="+mj-lt"/>
              <a:buAutoNum type="alphaLcParenR"/>
            </a:pPr>
            <a:r>
              <a:rPr lang="en-US" dirty="0"/>
              <a:t>Racism and police</a:t>
            </a:r>
          </a:p>
          <a:p>
            <a:pPr marL="800100" lvl="1" indent="-342900">
              <a:buFont typeface="+mj-lt"/>
              <a:buAutoNum type="alphaLcParenR"/>
            </a:pPr>
            <a:r>
              <a:rPr lang="en-US" dirty="0"/>
              <a:t>Elementary education in India</a:t>
            </a:r>
          </a:p>
          <a:p>
            <a:pPr marL="800100" lvl="1" indent="-342900">
              <a:buFont typeface="+mj-lt"/>
              <a:buAutoNum type="alphaLcParenR"/>
            </a:pPr>
            <a:r>
              <a:rPr lang="en-US" dirty="0"/>
              <a:t>Toxic waste sites and cancer</a:t>
            </a:r>
          </a:p>
          <a:p>
            <a:pPr marL="800100" lvl="1" indent="-342900">
              <a:buFont typeface="+mj-lt"/>
              <a:buAutoNum type="alphaLcParenR"/>
            </a:pPr>
            <a:r>
              <a:rPr lang="en-US" dirty="0"/>
              <a:t>Stats4Good, </a:t>
            </a:r>
            <a:r>
              <a:rPr lang="en-US" dirty="0" err="1"/>
              <a:t>etc</a:t>
            </a:r>
            <a:endParaRPr lang="en-US" dirty="0"/>
          </a:p>
        </p:txBody>
      </p:sp>
      <p:sp>
        <p:nvSpPr>
          <p:cNvPr id="4" name="Oval 3">
            <a:extLst>
              <a:ext uri="{FF2B5EF4-FFF2-40B4-BE49-F238E27FC236}">
                <a16:creationId xmlns:a16="http://schemas.microsoft.com/office/drawing/2014/main" id="{69052074-C562-4953-85EF-562799FC5D72}"/>
              </a:ext>
            </a:extLst>
          </p:cNvPr>
          <p:cNvSpPr/>
          <p:nvPr/>
        </p:nvSpPr>
        <p:spPr>
          <a:xfrm>
            <a:off x="1447800" y="3962400"/>
            <a:ext cx="5638800" cy="1143000"/>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E9959EC3-3254-47F5-852E-4DE056AA2C4C}"/>
              </a:ext>
            </a:extLst>
          </p:cNvPr>
          <p:cNvCxnSpPr/>
          <p:nvPr/>
        </p:nvCxnSpPr>
        <p:spPr>
          <a:xfrm>
            <a:off x="304800" y="3124200"/>
            <a:ext cx="1600200" cy="106680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10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8" fill="hold"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0-#ppt_w/2"/>
                                          </p:val>
                                        </p:tav>
                                        <p:tav tm="100000">
                                          <p:val>
                                            <p:strVal val="#ppt_x"/>
                                          </p:val>
                                        </p:tav>
                                      </p:tavLst>
                                    </p:anim>
                                    <p:anim calcmode="lin" valueType="num">
                                      <p:cBhvr additive="base">
                                        <p:cTn id="1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FCB02-F055-467C-B208-B75399C6961B}"/>
              </a:ext>
            </a:extLst>
          </p:cNvPr>
          <p:cNvSpPr txBox="1"/>
          <p:nvPr/>
        </p:nvSpPr>
        <p:spPr>
          <a:xfrm>
            <a:off x="838200" y="515389"/>
            <a:ext cx="7391400" cy="1569660"/>
          </a:xfrm>
          <a:prstGeom prst="rect">
            <a:avLst/>
          </a:prstGeom>
          <a:noFill/>
        </p:spPr>
        <p:txBody>
          <a:bodyPr wrap="square" rtlCol="0">
            <a:spAutoFit/>
          </a:bodyPr>
          <a:lstStyle/>
          <a:p>
            <a:pPr algn="ctr"/>
            <a:r>
              <a:rPr lang="en-US" sz="4800" b="1" dirty="0">
                <a:solidFill>
                  <a:srgbClr val="C00000"/>
                </a:solidFill>
              </a:rPr>
              <a:t>Game Theory:  </a:t>
            </a:r>
          </a:p>
          <a:p>
            <a:pPr algn="ctr"/>
            <a:r>
              <a:rPr lang="en-US" sz="4800" b="1" dirty="0">
                <a:solidFill>
                  <a:srgbClr val="C00000"/>
                </a:solidFill>
              </a:rPr>
              <a:t>Prisoner’s Dilemma</a:t>
            </a:r>
          </a:p>
        </p:txBody>
      </p:sp>
      <p:sp>
        <p:nvSpPr>
          <p:cNvPr id="3" name="TextBox 2">
            <a:extLst>
              <a:ext uri="{FF2B5EF4-FFF2-40B4-BE49-F238E27FC236}">
                <a16:creationId xmlns:a16="http://schemas.microsoft.com/office/drawing/2014/main" id="{78E0F067-B236-4DB3-923E-BFB5AFE3E747}"/>
              </a:ext>
            </a:extLst>
          </p:cNvPr>
          <p:cNvSpPr txBox="1"/>
          <p:nvPr/>
        </p:nvSpPr>
        <p:spPr>
          <a:xfrm>
            <a:off x="914400" y="2286000"/>
            <a:ext cx="7391400" cy="3785652"/>
          </a:xfrm>
          <a:prstGeom prst="rect">
            <a:avLst/>
          </a:prstGeom>
          <a:noFill/>
        </p:spPr>
        <p:txBody>
          <a:bodyPr wrap="square" rtlCol="0">
            <a:spAutoFit/>
          </a:bodyPr>
          <a:lstStyle/>
          <a:p>
            <a:pPr algn="ctr"/>
            <a:r>
              <a:rPr lang="en-US" sz="4800" u="sng" dirty="0"/>
              <a:t>Two players</a:t>
            </a:r>
            <a:r>
              <a:rPr lang="en-US" sz="4800" dirty="0"/>
              <a:t>:</a:t>
            </a:r>
          </a:p>
          <a:p>
            <a:pPr algn="ctr"/>
            <a:r>
              <a:rPr lang="en-US" sz="4800" dirty="0"/>
              <a:t>Each player must decide to </a:t>
            </a:r>
            <a:r>
              <a:rPr lang="en-US" sz="4800" b="1" u="sng" dirty="0"/>
              <a:t>Cooperate</a:t>
            </a:r>
            <a:r>
              <a:rPr lang="en-US" sz="4800" dirty="0"/>
              <a:t> (be nice) </a:t>
            </a:r>
          </a:p>
          <a:p>
            <a:pPr algn="ctr"/>
            <a:r>
              <a:rPr lang="en-US" sz="4800" dirty="0"/>
              <a:t>Or</a:t>
            </a:r>
          </a:p>
          <a:p>
            <a:pPr algn="ctr"/>
            <a:r>
              <a:rPr lang="en-US" sz="4800" b="1" u="sng" dirty="0"/>
              <a:t>Defect</a:t>
            </a:r>
            <a:r>
              <a:rPr lang="en-US" sz="4800" dirty="0"/>
              <a:t> (not be nice!)</a:t>
            </a:r>
          </a:p>
        </p:txBody>
      </p:sp>
    </p:spTree>
    <p:extLst>
      <p:ext uri="{BB962C8B-B14F-4D97-AF65-F5344CB8AC3E}">
        <p14:creationId xmlns:p14="http://schemas.microsoft.com/office/powerpoint/2010/main" val="389683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FCB02-F055-467C-B208-B75399C6961B}"/>
              </a:ext>
            </a:extLst>
          </p:cNvPr>
          <p:cNvSpPr txBox="1"/>
          <p:nvPr/>
        </p:nvSpPr>
        <p:spPr>
          <a:xfrm>
            <a:off x="838200" y="515389"/>
            <a:ext cx="7391400" cy="1569660"/>
          </a:xfrm>
          <a:prstGeom prst="rect">
            <a:avLst/>
          </a:prstGeom>
          <a:noFill/>
        </p:spPr>
        <p:txBody>
          <a:bodyPr wrap="square" rtlCol="0">
            <a:spAutoFit/>
          </a:bodyPr>
          <a:lstStyle/>
          <a:p>
            <a:pPr algn="ctr"/>
            <a:r>
              <a:rPr lang="en-US" sz="4800" b="1" dirty="0">
                <a:solidFill>
                  <a:srgbClr val="C00000"/>
                </a:solidFill>
              </a:rPr>
              <a:t>Game Theory:  </a:t>
            </a:r>
          </a:p>
          <a:p>
            <a:pPr algn="ctr"/>
            <a:r>
              <a:rPr lang="en-US" sz="4800" b="1" dirty="0">
                <a:solidFill>
                  <a:srgbClr val="C00000"/>
                </a:solidFill>
              </a:rPr>
              <a:t>Prisoner’s Dilemma</a:t>
            </a:r>
          </a:p>
        </p:txBody>
      </p:sp>
      <p:sp>
        <p:nvSpPr>
          <p:cNvPr id="3" name="TextBox 2">
            <a:extLst>
              <a:ext uri="{FF2B5EF4-FFF2-40B4-BE49-F238E27FC236}">
                <a16:creationId xmlns:a16="http://schemas.microsoft.com/office/drawing/2014/main" id="{78E0F067-B236-4DB3-923E-BFB5AFE3E747}"/>
              </a:ext>
            </a:extLst>
          </p:cNvPr>
          <p:cNvSpPr txBox="1"/>
          <p:nvPr/>
        </p:nvSpPr>
        <p:spPr>
          <a:xfrm>
            <a:off x="838200" y="1981334"/>
            <a:ext cx="7391400" cy="830997"/>
          </a:xfrm>
          <a:prstGeom prst="rect">
            <a:avLst/>
          </a:prstGeom>
          <a:noFill/>
        </p:spPr>
        <p:txBody>
          <a:bodyPr wrap="square" rtlCol="0">
            <a:spAutoFit/>
          </a:bodyPr>
          <a:lstStyle/>
          <a:p>
            <a:pPr algn="ctr"/>
            <a:r>
              <a:rPr lang="en-US" sz="4800" dirty="0"/>
              <a:t>Great 3-minute video:</a:t>
            </a:r>
          </a:p>
        </p:txBody>
      </p:sp>
      <p:sp>
        <p:nvSpPr>
          <p:cNvPr id="4" name="TextBox 3">
            <a:extLst>
              <a:ext uri="{FF2B5EF4-FFF2-40B4-BE49-F238E27FC236}">
                <a16:creationId xmlns:a16="http://schemas.microsoft.com/office/drawing/2014/main" id="{48EF082E-1F26-45D5-A39C-BBEFF336AC45}"/>
              </a:ext>
            </a:extLst>
          </p:cNvPr>
          <p:cNvSpPr txBox="1"/>
          <p:nvPr/>
        </p:nvSpPr>
        <p:spPr>
          <a:xfrm>
            <a:off x="2362200" y="2667000"/>
            <a:ext cx="4800600" cy="584775"/>
          </a:xfrm>
          <a:prstGeom prst="rect">
            <a:avLst/>
          </a:prstGeom>
          <a:noFill/>
        </p:spPr>
        <p:txBody>
          <a:bodyPr wrap="square" rtlCol="0">
            <a:spAutoFit/>
          </a:bodyPr>
          <a:lstStyle/>
          <a:p>
            <a:r>
              <a:rPr lang="en-US" sz="3200" dirty="0" err="1">
                <a:hlinkClick r:id="rId2"/>
              </a:rPr>
              <a:t>Goldenball</a:t>
            </a:r>
            <a:r>
              <a:rPr lang="en-US" sz="3200" dirty="0">
                <a:hlinkClick r:id="rId2"/>
              </a:rPr>
              <a:t>:  Split or Steal</a:t>
            </a:r>
            <a:endParaRPr lang="en-US" sz="3200" dirty="0"/>
          </a:p>
        </p:txBody>
      </p:sp>
      <p:sp>
        <p:nvSpPr>
          <p:cNvPr id="5" name="TextBox 4">
            <a:extLst>
              <a:ext uri="{FF2B5EF4-FFF2-40B4-BE49-F238E27FC236}">
                <a16:creationId xmlns:a16="http://schemas.microsoft.com/office/drawing/2014/main" id="{2AACE8B6-3F84-4F31-B280-79D09E4DE218}"/>
              </a:ext>
            </a:extLst>
          </p:cNvPr>
          <p:cNvSpPr txBox="1"/>
          <p:nvPr/>
        </p:nvSpPr>
        <p:spPr>
          <a:xfrm>
            <a:off x="1066800" y="3581400"/>
            <a:ext cx="7162800" cy="2523768"/>
          </a:xfrm>
          <a:prstGeom prst="rect">
            <a:avLst/>
          </a:prstGeom>
          <a:noFill/>
        </p:spPr>
        <p:txBody>
          <a:bodyPr wrap="square" rtlCol="0">
            <a:spAutoFit/>
          </a:bodyPr>
          <a:lstStyle/>
          <a:p>
            <a:pPr>
              <a:spcBef>
                <a:spcPts val="1800"/>
              </a:spcBef>
            </a:pPr>
            <a:r>
              <a:rPr lang="en-US" sz="3200" u="sng" dirty="0"/>
              <a:t>Both cooperate</a:t>
            </a:r>
            <a:r>
              <a:rPr lang="en-US" sz="3200" dirty="0"/>
              <a:t>:  Split big pot of money!</a:t>
            </a:r>
          </a:p>
          <a:p>
            <a:pPr>
              <a:spcBef>
                <a:spcPts val="1800"/>
              </a:spcBef>
            </a:pPr>
            <a:r>
              <a:rPr lang="en-US" sz="3200" u="sng" dirty="0"/>
              <a:t>One defects, one cooperates</a:t>
            </a:r>
            <a:r>
              <a:rPr lang="en-US" sz="3200" dirty="0"/>
              <a:t>:                                    	Defector gets ALL the money!</a:t>
            </a:r>
          </a:p>
          <a:p>
            <a:pPr>
              <a:spcBef>
                <a:spcPts val="1800"/>
              </a:spcBef>
            </a:pPr>
            <a:r>
              <a:rPr lang="en-US" sz="3200" u="sng" dirty="0"/>
              <a:t>Both defect</a:t>
            </a:r>
            <a:r>
              <a:rPr lang="en-US" sz="3200" dirty="0"/>
              <a:t>:  No one gets any money.</a:t>
            </a:r>
          </a:p>
        </p:txBody>
      </p:sp>
    </p:spTree>
    <p:extLst>
      <p:ext uri="{BB962C8B-B14F-4D97-AF65-F5344CB8AC3E}">
        <p14:creationId xmlns:p14="http://schemas.microsoft.com/office/powerpoint/2010/main" val="218915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305800" cy="4893647"/>
          </a:xfrm>
          <a:prstGeom prst="rect">
            <a:avLst/>
          </a:prstGeom>
          <a:noFill/>
        </p:spPr>
        <p:txBody>
          <a:bodyPr wrap="square" rtlCol="0">
            <a:spAutoFit/>
          </a:bodyPr>
          <a:lstStyle/>
          <a:p>
            <a:r>
              <a:rPr lang="en-US" sz="4800" u="sng" dirty="0"/>
              <a:t>GAME #1</a:t>
            </a:r>
            <a:r>
              <a:rPr lang="en-US" sz="3200" u="sng" dirty="0"/>
              <a:t>:  Understand Prisoner’s Dilemma</a:t>
            </a:r>
          </a:p>
          <a:p>
            <a:endParaRPr lang="en-US" sz="1200" dirty="0"/>
          </a:p>
          <a:p>
            <a:r>
              <a:rPr lang="en-US" sz="4000" dirty="0"/>
              <a:t>Two fingers = Cooperate</a:t>
            </a:r>
          </a:p>
          <a:p>
            <a:r>
              <a:rPr lang="en-US" sz="4000" dirty="0"/>
              <a:t>One finger = Defect</a:t>
            </a:r>
          </a:p>
          <a:p>
            <a:endParaRPr lang="en-US" sz="1200" dirty="0"/>
          </a:p>
          <a:p>
            <a:r>
              <a:rPr lang="en-US" sz="3200" u="sng" dirty="0"/>
              <a:t>Rules</a:t>
            </a:r>
            <a:r>
              <a:rPr lang="en-US" sz="3200" dirty="0"/>
              <a:t>:</a:t>
            </a:r>
          </a:p>
          <a:p>
            <a:r>
              <a:rPr lang="en-US" sz="3200" dirty="0"/>
              <a:t>Both cooperate:  Each gets 3 points.</a:t>
            </a:r>
          </a:p>
          <a:p>
            <a:r>
              <a:rPr lang="en-US" sz="3200" dirty="0"/>
              <a:t>One of each:  	Defector gets 5 points,</a:t>
            </a:r>
          </a:p>
          <a:p>
            <a:r>
              <a:rPr lang="en-US" sz="3200" dirty="0"/>
              <a:t>			Cooperator gets 0.</a:t>
            </a:r>
          </a:p>
          <a:p>
            <a:r>
              <a:rPr lang="en-US" sz="3200" dirty="0"/>
              <a:t>Both defect:  	Each </a:t>
            </a:r>
            <a:r>
              <a:rPr lang="en-US" sz="3200" u="sng" dirty="0"/>
              <a:t>loses</a:t>
            </a:r>
            <a:r>
              <a:rPr lang="en-US" sz="3200" dirty="0"/>
              <a:t> a point.</a:t>
            </a:r>
            <a:endParaRPr lang="en-US" sz="3200" b="1" dirty="0">
              <a:solidFill>
                <a:srgbClr val="C00000"/>
              </a:solidFill>
            </a:endParaRPr>
          </a:p>
        </p:txBody>
      </p:sp>
      <p:sp>
        <p:nvSpPr>
          <p:cNvPr id="3" name="TextBox 2">
            <a:extLst>
              <a:ext uri="{FF2B5EF4-FFF2-40B4-BE49-F238E27FC236}">
                <a16:creationId xmlns:a16="http://schemas.microsoft.com/office/drawing/2014/main" id="{F9A9EB72-A019-4EFE-85F7-0ED3CF00C82F}"/>
              </a:ext>
            </a:extLst>
          </p:cNvPr>
          <p:cNvSpPr txBox="1"/>
          <p:nvPr/>
        </p:nvSpPr>
        <p:spPr>
          <a:xfrm>
            <a:off x="685800" y="5334000"/>
            <a:ext cx="7772400" cy="1077218"/>
          </a:xfrm>
          <a:prstGeom prst="rect">
            <a:avLst/>
          </a:prstGeom>
          <a:noFill/>
        </p:spPr>
        <p:txBody>
          <a:bodyPr wrap="square" rtlCol="0">
            <a:spAutoFit/>
          </a:bodyPr>
          <a:lstStyle/>
          <a:p>
            <a:pPr algn="ctr"/>
            <a:r>
              <a:rPr lang="en-US" sz="3200" b="1" dirty="0">
                <a:solidFill>
                  <a:srgbClr val="C00000"/>
                </a:solidFill>
              </a:rPr>
              <a:t>Pair up and play 10 rounds!</a:t>
            </a:r>
          </a:p>
          <a:p>
            <a:pPr algn="ctr"/>
            <a:r>
              <a:rPr lang="en-US" sz="3200" b="1" dirty="0">
                <a:solidFill>
                  <a:srgbClr val="C00000"/>
                </a:solidFill>
              </a:rPr>
              <a:t>Winner gets Reese’s Peanut Butter Cups!</a:t>
            </a:r>
          </a:p>
        </p:txBody>
      </p:sp>
    </p:spTree>
    <p:extLst>
      <p:ext uri="{BB962C8B-B14F-4D97-AF65-F5344CB8AC3E}">
        <p14:creationId xmlns:p14="http://schemas.microsoft.com/office/powerpoint/2010/main" val="2449028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FCB02-F055-467C-B208-B75399C6961B}"/>
              </a:ext>
            </a:extLst>
          </p:cNvPr>
          <p:cNvSpPr txBox="1"/>
          <p:nvPr/>
        </p:nvSpPr>
        <p:spPr>
          <a:xfrm>
            <a:off x="838200" y="515389"/>
            <a:ext cx="7391400" cy="1569660"/>
          </a:xfrm>
          <a:prstGeom prst="rect">
            <a:avLst/>
          </a:prstGeom>
          <a:noFill/>
        </p:spPr>
        <p:txBody>
          <a:bodyPr wrap="square" rtlCol="0">
            <a:spAutoFit/>
          </a:bodyPr>
          <a:lstStyle/>
          <a:p>
            <a:pPr algn="ctr"/>
            <a:r>
              <a:rPr lang="en-US" sz="4800" b="1" dirty="0">
                <a:solidFill>
                  <a:srgbClr val="C00000"/>
                </a:solidFill>
              </a:rPr>
              <a:t>Game Theory:  </a:t>
            </a:r>
          </a:p>
          <a:p>
            <a:pPr algn="ctr"/>
            <a:r>
              <a:rPr lang="en-US" sz="4800" b="1" dirty="0">
                <a:solidFill>
                  <a:srgbClr val="C00000"/>
                </a:solidFill>
              </a:rPr>
              <a:t>Iterated Prisoner’s Dilemma</a:t>
            </a:r>
          </a:p>
        </p:txBody>
      </p:sp>
      <p:sp>
        <p:nvSpPr>
          <p:cNvPr id="3" name="TextBox 2">
            <a:extLst>
              <a:ext uri="{FF2B5EF4-FFF2-40B4-BE49-F238E27FC236}">
                <a16:creationId xmlns:a16="http://schemas.microsoft.com/office/drawing/2014/main" id="{78E0F067-B236-4DB3-923E-BFB5AFE3E747}"/>
              </a:ext>
            </a:extLst>
          </p:cNvPr>
          <p:cNvSpPr txBox="1"/>
          <p:nvPr/>
        </p:nvSpPr>
        <p:spPr>
          <a:xfrm>
            <a:off x="1143000" y="2286000"/>
            <a:ext cx="7391400" cy="2308324"/>
          </a:xfrm>
          <a:prstGeom prst="rect">
            <a:avLst/>
          </a:prstGeom>
          <a:noFill/>
        </p:spPr>
        <p:txBody>
          <a:bodyPr wrap="square" rtlCol="0">
            <a:spAutoFit/>
          </a:bodyPr>
          <a:lstStyle/>
          <a:p>
            <a:r>
              <a:rPr lang="en-US" sz="4800" u="sng" dirty="0"/>
              <a:t>Good strategy:  Tit-for-Tat</a:t>
            </a:r>
          </a:p>
          <a:p>
            <a:r>
              <a:rPr lang="en-US" sz="3200" dirty="0"/>
              <a:t>Start out cooperating.</a:t>
            </a:r>
          </a:p>
          <a:p>
            <a:r>
              <a:rPr lang="en-US" sz="3200" dirty="0"/>
              <a:t>Then respond with whatever your opponent did on the last move.  </a:t>
            </a:r>
          </a:p>
        </p:txBody>
      </p:sp>
    </p:spTree>
    <p:extLst>
      <p:ext uri="{BB962C8B-B14F-4D97-AF65-F5344CB8AC3E}">
        <p14:creationId xmlns:p14="http://schemas.microsoft.com/office/powerpoint/2010/main" val="217332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458200" cy="5878532"/>
          </a:xfrm>
          <a:prstGeom prst="rect">
            <a:avLst/>
          </a:prstGeom>
          <a:noFill/>
        </p:spPr>
        <p:txBody>
          <a:bodyPr wrap="square" rtlCol="0">
            <a:spAutoFit/>
          </a:bodyPr>
          <a:lstStyle/>
          <a:p>
            <a:r>
              <a:rPr lang="en-US" sz="7200" u="sng" dirty="0"/>
              <a:t>Game #2</a:t>
            </a:r>
            <a:r>
              <a:rPr lang="en-US" sz="4400" u="sng" dirty="0"/>
              <a:t>: Play against many</a:t>
            </a:r>
          </a:p>
          <a:p>
            <a:endParaRPr lang="en-US" sz="1200" dirty="0"/>
          </a:p>
          <a:p>
            <a:r>
              <a:rPr lang="en-US" sz="4800" dirty="0"/>
              <a:t>Two fingers = Cooperate</a:t>
            </a:r>
          </a:p>
          <a:p>
            <a:r>
              <a:rPr lang="en-US" sz="4800" dirty="0"/>
              <a:t>One finger = Defect</a:t>
            </a:r>
          </a:p>
          <a:p>
            <a:endParaRPr lang="en-US" sz="1200" dirty="0"/>
          </a:p>
          <a:p>
            <a:r>
              <a:rPr lang="en-US" sz="3200" dirty="0"/>
              <a:t>One round at a time.  Play as many rounds as you can with as many different people as you can.  Wander the room!</a:t>
            </a:r>
          </a:p>
          <a:p>
            <a:endParaRPr lang="en-US" sz="3200" dirty="0"/>
          </a:p>
          <a:p>
            <a:r>
              <a:rPr lang="en-US" sz="3200" dirty="0"/>
              <a:t>We won’t keep score but there are rules…</a:t>
            </a:r>
          </a:p>
          <a:p>
            <a:r>
              <a:rPr lang="en-US" sz="2400" dirty="0"/>
              <a:t>  </a:t>
            </a:r>
          </a:p>
        </p:txBody>
      </p:sp>
    </p:spTree>
    <p:extLst>
      <p:ext uri="{BB962C8B-B14F-4D97-AF65-F5344CB8AC3E}">
        <p14:creationId xmlns:p14="http://schemas.microsoft.com/office/powerpoint/2010/main" val="422452715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877</Words>
  <Application>Microsoft Office PowerPoint</Application>
  <PresentationFormat>On-screen Show (4:3)</PresentationFormat>
  <Paragraphs>184</Paragraphs>
  <Slides>23</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1_Office Theme</vt:lpstr>
      <vt:lpstr>Math and Social Justice: Some Great Class Activities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Patti</dc:creator>
  <cp:lastModifiedBy>Patti Frazer Lock</cp:lastModifiedBy>
  <cp:revision>66</cp:revision>
  <cp:lastPrinted>2019-01-07T22:55:38Z</cp:lastPrinted>
  <dcterms:created xsi:type="dcterms:W3CDTF">2008-11-17T01:21:08Z</dcterms:created>
  <dcterms:modified xsi:type="dcterms:W3CDTF">2020-01-17T22:51:44Z</dcterms:modified>
</cp:coreProperties>
</file>