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9.xml" ContentType="application/vnd.openxmlformats-officedocument.presentationml.notesSlide+xml"/>
  <Override PartName="/ppt/tags/tag18.xml" ContentType="application/vnd.openxmlformats-officedocument.presentationml.tags+xml"/>
  <Override PartName="/ppt/notesSlides/notesSlide5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2.xml" ContentType="application/vnd.openxmlformats-officedocument.presentationml.notesSlide+xml"/>
  <Override PartName="/ppt/tags/tag25.xml" ContentType="application/vnd.openxmlformats-officedocument.presentationml.tags+xml"/>
  <Override PartName="/ppt/notesSlides/notesSlide53.xml" ContentType="application/vnd.openxmlformats-officedocument.presentationml.notesSlide+xml"/>
  <Override PartName="/ppt/tags/tag26.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7.xml" ContentType="application/vnd.openxmlformats-officedocument.presentationml.tags+xml"/>
  <Override PartName="/ppt/notesSlides/notesSlide56.xml" ContentType="application/vnd.openxmlformats-officedocument.presentationml.notesSlide+xml"/>
  <Override PartName="/ppt/tags/tag28.xml" ContentType="application/vnd.openxmlformats-officedocument.presentationml.tags+xml"/>
  <Override PartName="/ppt/notesSlides/notesSlide57.xml" ContentType="application/vnd.openxmlformats-officedocument.presentationml.notesSlide+xml"/>
  <Override PartName="/ppt/tags/tag29.xml" ContentType="application/vnd.openxmlformats-officedocument.presentationml.tags+xml"/>
  <Override PartName="/ppt/notesSlides/notesSlide58.xml" ContentType="application/vnd.openxmlformats-officedocument.presentationml.notesSlide+xml"/>
  <Override PartName="/ppt/tags/tag30.xml" ContentType="application/vnd.openxmlformats-officedocument.presentationml.tags+xml"/>
  <Override PartName="/ppt/notesSlides/notesSlide59.xml" ContentType="application/vnd.openxmlformats-officedocument.presentationml.notesSlide+xml"/>
  <Override PartName="/ppt/tags/tag31.xml" ContentType="application/vnd.openxmlformats-officedocument.presentationml.tags+xml"/>
  <Override PartName="/ppt/notesSlides/notesSlide60.xml" ContentType="application/vnd.openxmlformats-officedocument.presentationml.notesSlide+xml"/>
  <Override PartName="/ppt/tags/tag32.xml" ContentType="application/vnd.openxmlformats-officedocument.presentationml.tags+xml"/>
  <Override PartName="/ppt/notesSlides/notesSlide61.xml" ContentType="application/vnd.openxmlformats-officedocument.presentationml.notesSlide+xml"/>
  <Override PartName="/ppt/tags/tag33.xml" ContentType="application/vnd.openxmlformats-officedocument.presentationml.tags+xml"/>
  <Override PartName="/ppt/notesSlides/notesSlide62.xml" ContentType="application/vnd.openxmlformats-officedocument.presentationml.notesSlide+xml"/>
  <Override PartName="/ppt/tags/tag34.xml" ContentType="application/vnd.openxmlformats-officedocument.presentationml.tags+xml"/>
  <Override PartName="/ppt/notesSlides/notesSlide63.xml" ContentType="application/vnd.openxmlformats-officedocument.presentationml.notesSlide+xml"/>
  <Override PartName="/ppt/tags/tag35.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36.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handoutMasterIdLst>
    <p:handoutMasterId r:id="rId145"/>
  </p:handoutMasterIdLst>
  <p:sldIdLst>
    <p:sldId id="283" r:id="rId2"/>
    <p:sldId id="315" r:id="rId3"/>
    <p:sldId id="310" r:id="rId4"/>
    <p:sldId id="311" r:id="rId5"/>
    <p:sldId id="349" r:id="rId6"/>
    <p:sldId id="474" r:id="rId7"/>
    <p:sldId id="350" r:id="rId8"/>
    <p:sldId id="351" r:id="rId9"/>
    <p:sldId id="352" r:id="rId10"/>
    <p:sldId id="354" r:id="rId11"/>
    <p:sldId id="353" r:id="rId12"/>
    <p:sldId id="355" r:id="rId13"/>
    <p:sldId id="366" r:id="rId14"/>
    <p:sldId id="367" r:id="rId15"/>
    <p:sldId id="368" r:id="rId16"/>
    <p:sldId id="458" r:id="rId17"/>
    <p:sldId id="459" r:id="rId18"/>
    <p:sldId id="364" r:id="rId19"/>
    <p:sldId id="356" r:id="rId20"/>
    <p:sldId id="357" r:id="rId21"/>
    <p:sldId id="358" r:id="rId22"/>
    <p:sldId id="359" r:id="rId23"/>
    <p:sldId id="360" r:id="rId24"/>
    <p:sldId id="361" r:id="rId25"/>
    <p:sldId id="362" r:id="rId26"/>
    <p:sldId id="363" r:id="rId27"/>
    <p:sldId id="470" r:id="rId28"/>
    <p:sldId id="34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274" r:id="rId46"/>
    <p:sldId id="385" r:id="rId47"/>
    <p:sldId id="386" r:id="rId48"/>
    <p:sldId id="389" r:id="rId49"/>
    <p:sldId id="388" r:id="rId50"/>
    <p:sldId id="390" r:id="rId51"/>
    <p:sldId id="391" r:id="rId52"/>
    <p:sldId id="392" r:id="rId53"/>
    <p:sldId id="393" r:id="rId54"/>
    <p:sldId id="394" r:id="rId55"/>
    <p:sldId id="395" r:id="rId56"/>
    <p:sldId id="401" r:id="rId57"/>
    <p:sldId id="396" r:id="rId58"/>
    <p:sldId id="397" r:id="rId59"/>
    <p:sldId id="398" r:id="rId60"/>
    <p:sldId id="399" r:id="rId61"/>
    <p:sldId id="400" r:id="rId62"/>
    <p:sldId id="402" r:id="rId63"/>
    <p:sldId id="403" r:id="rId64"/>
    <p:sldId id="404" r:id="rId65"/>
    <p:sldId id="405" r:id="rId66"/>
    <p:sldId id="406" r:id="rId67"/>
    <p:sldId id="407" r:id="rId68"/>
    <p:sldId id="408" r:id="rId69"/>
    <p:sldId id="409" r:id="rId70"/>
    <p:sldId id="410" r:id="rId71"/>
    <p:sldId id="411" r:id="rId72"/>
    <p:sldId id="412" r:id="rId73"/>
    <p:sldId id="413" r:id="rId74"/>
    <p:sldId id="414" r:id="rId75"/>
    <p:sldId id="415" r:id="rId76"/>
    <p:sldId id="416" r:id="rId77"/>
    <p:sldId id="417" r:id="rId78"/>
    <p:sldId id="418" r:id="rId79"/>
    <p:sldId id="419" r:id="rId80"/>
    <p:sldId id="420" r:id="rId81"/>
    <p:sldId id="421" r:id="rId82"/>
    <p:sldId id="422" r:id="rId83"/>
    <p:sldId id="423" r:id="rId84"/>
    <p:sldId id="460" r:id="rId85"/>
    <p:sldId id="461" r:id="rId86"/>
    <p:sldId id="424" r:id="rId87"/>
    <p:sldId id="425" r:id="rId88"/>
    <p:sldId id="426" r:id="rId89"/>
    <p:sldId id="427" r:id="rId90"/>
    <p:sldId id="428" r:id="rId91"/>
    <p:sldId id="471" r:id="rId92"/>
    <p:sldId id="429" r:id="rId93"/>
    <p:sldId id="430" r:id="rId94"/>
    <p:sldId id="431" r:id="rId95"/>
    <p:sldId id="432" r:id="rId96"/>
    <p:sldId id="472" r:id="rId97"/>
    <p:sldId id="434" r:id="rId98"/>
    <p:sldId id="435" r:id="rId99"/>
    <p:sldId id="436" r:id="rId100"/>
    <p:sldId id="437" r:id="rId101"/>
    <p:sldId id="438" r:id="rId102"/>
    <p:sldId id="439" r:id="rId103"/>
    <p:sldId id="440" r:id="rId104"/>
    <p:sldId id="473" r:id="rId105"/>
    <p:sldId id="441" r:id="rId106"/>
    <p:sldId id="442" r:id="rId107"/>
    <p:sldId id="318" r:id="rId108"/>
    <p:sldId id="324" r:id="rId109"/>
    <p:sldId id="443" r:id="rId110"/>
    <p:sldId id="444" r:id="rId111"/>
    <p:sldId id="445" r:id="rId112"/>
    <p:sldId id="462" r:id="rId113"/>
    <p:sldId id="325" r:id="rId114"/>
    <p:sldId id="326" r:id="rId115"/>
    <p:sldId id="446" r:id="rId116"/>
    <p:sldId id="328" r:id="rId117"/>
    <p:sldId id="447" r:id="rId118"/>
    <p:sldId id="450" r:id="rId119"/>
    <p:sldId id="449" r:id="rId120"/>
    <p:sldId id="329" r:id="rId121"/>
    <p:sldId id="451" r:id="rId122"/>
    <p:sldId id="452" r:id="rId123"/>
    <p:sldId id="331" r:id="rId124"/>
    <p:sldId id="332" r:id="rId125"/>
    <p:sldId id="333" r:id="rId126"/>
    <p:sldId id="453" r:id="rId127"/>
    <p:sldId id="454" r:id="rId128"/>
    <p:sldId id="455" r:id="rId129"/>
    <p:sldId id="456" r:id="rId130"/>
    <p:sldId id="457" r:id="rId131"/>
    <p:sldId id="340" r:id="rId132"/>
    <p:sldId id="341" r:id="rId133"/>
    <p:sldId id="463" r:id="rId134"/>
    <p:sldId id="464" r:id="rId135"/>
    <p:sldId id="465" r:id="rId136"/>
    <p:sldId id="466" r:id="rId137"/>
    <p:sldId id="467" r:id="rId138"/>
    <p:sldId id="468" r:id="rId139"/>
    <p:sldId id="469" r:id="rId140"/>
    <p:sldId id="344" r:id="rId141"/>
    <p:sldId id="345" r:id="rId142"/>
    <p:sldId id="300" r:id="rId1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7EAB4"/>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79" d="100"/>
          <a:sy n="79" d="100"/>
        </p:scale>
        <p:origin x="149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72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72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72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4D86970-CB01-4D21-BC87-9DA372C567CA}" type="slidenum">
              <a:rPr lang="en-US"/>
              <a:pPr>
                <a:defRPr/>
              </a:pPr>
              <a:t>‹#›</a:t>
            </a:fld>
            <a:endParaRPr lang="en-US"/>
          </a:p>
        </p:txBody>
      </p:sp>
    </p:spTree>
    <p:extLst>
      <p:ext uri="{BB962C8B-B14F-4D97-AF65-F5344CB8AC3E}">
        <p14:creationId xmlns:p14="http://schemas.microsoft.com/office/powerpoint/2010/main" val="4040767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CBFB8CD-A783-487E-BC68-1F49E7D3DFA2}" type="slidenum">
              <a:rPr lang="en-US"/>
              <a:pPr>
                <a:defRPr/>
              </a:pPr>
              <a:t>‹#›</a:t>
            </a:fld>
            <a:endParaRPr lang="en-US"/>
          </a:p>
        </p:txBody>
      </p:sp>
    </p:spTree>
    <p:extLst>
      <p:ext uri="{BB962C8B-B14F-4D97-AF65-F5344CB8AC3E}">
        <p14:creationId xmlns:p14="http://schemas.microsoft.com/office/powerpoint/2010/main" val="411175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22BA35-CB94-4C82-AD17-96A9089B2E8F}" type="slidenum">
              <a:rPr lang="en-US" altLang="en-US"/>
              <a:pPr eaLnBrk="1" hangingPunct="1"/>
              <a:t>1</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759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453A78-A641-4EEF-839D-4C6D73705228}" type="slidenum">
              <a:rPr lang="en-US" altLang="en-US"/>
              <a:pPr eaLnBrk="1" hangingPunct="1"/>
              <a:t>22</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0769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779E6F-0AE3-4CB7-AEDE-E4C0FC59ECFF}" type="slidenum">
              <a:rPr lang="en-US" altLang="en-US"/>
              <a:pPr eaLnBrk="1" hangingPunct="1"/>
              <a:t>23</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016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B4F857-D54B-4345-B2B9-104C17E9EB66}" type="slidenum">
              <a:rPr lang="en-US" altLang="en-US"/>
              <a:pPr eaLnBrk="1" hangingPunct="1"/>
              <a:t>24</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0365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64C2A5-FAF7-4FE7-9F2B-4182A6401FF9}" type="slidenum">
              <a:rPr lang="en-US" altLang="en-US"/>
              <a:pPr eaLnBrk="1" hangingPunct="1"/>
              <a:t>25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55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44248-1191-4155-9836-09D900E7ED45}" type="slidenum">
              <a:rPr lang="en-US" altLang="en-US"/>
              <a:pPr eaLnBrk="1" hangingPunct="1"/>
              <a:t>26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4661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64C2A5-FAF7-4FE7-9F2B-4182A6401FF9}" type="slidenum">
              <a:rPr lang="en-US" altLang="en-US"/>
              <a:pPr eaLnBrk="1" hangingPunct="1"/>
              <a:t>27</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55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2C7A59-3B90-46DF-ADDC-6466FBBCC94D}" type="slidenum">
              <a:rPr lang="en-US" altLang="en-US"/>
              <a:pPr eaLnBrk="1" hangingPunct="1"/>
              <a:t>28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092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6D92BD-A867-4808-8E2B-FA7D47EA5E03}" type="slidenum">
              <a:rPr lang="en-US" altLang="en-US"/>
              <a:pPr eaLnBrk="1" hangingPunct="1"/>
              <a:t>45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095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2C7A59-3B90-46DF-ADDC-6466FBBCC94D}" type="slidenum">
              <a:rPr lang="en-US" altLang="en-US"/>
              <a:pPr eaLnBrk="1" hangingPunct="1"/>
              <a:t>63</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0920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them come up with lots of possible variable(s) to analyze</a:t>
            </a:r>
          </a:p>
        </p:txBody>
      </p:sp>
      <p:sp>
        <p:nvSpPr>
          <p:cNvPr id="4" name="Slide Number Placeholder 3"/>
          <p:cNvSpPr>
            <a:spLocks noGrp="1"/>
          </p:cNvSpPr>
          <p:nvPr>
            <p:ph type="sldNum" sz="quarter" idx="10"/>
          </p:nvPr>
        </p:nvSpPr>
        <p:spPr/>
        <p:txBody>
          <a:bodyPr/>
          <a:lstStyle/>
          <a:p>
            <a:fld id="{F72D0DB1-5F8B-4D3B-AF4F-924A39AF5DAB}" type="slidenum">
              <a:rPr lang="en-US" smtClean="0"/>
              <a:pPr/>
              <a:t>70</a:t>
            </a:fld>
            <a:endParaRPr lang="en-US"/>
          </a:p>
        </p:txBody>
      </p:sp>
    </p:spTree>
    <p:extLst>
      <p:ext uri="{BB962C8B-B14F-4D97-AF65-F5344CB8AC3E}">
        <p14:creationId xmlns:p14="http://schemas.microsoft.com/office/powerpoint/2010/main" val="92486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8B8441-2436-4B15-87C5-8C2631F07C04}" type="slidenum">
              <a:rPr lang="en-US" altLang="en-US"/>
              <a:pPr eaLnBrk="1" hangingPunct="1"/>
              <a:t>2</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5088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them come up with lots of possible variable(s) to analyze</a:t>
            </a:r>
          </a:p>
        </p:txBody>
      </p:sp>
      <p:sp>
        <p:nvSpPr>
          <p:cNvPr id="4" name="Slide Number Placeholder 3"/>
          <p:cNvSpPr>
            <a:spLocks noGrp="1"/>
          </p:cNvSpPr>
          <p:nvPr>
            <p:ph type="sldNum" sz="quarter" idx="10"/>
          </p:nvPr>
        </p:nvSpPr>
        <p:spPr/>
        <p:txBody>
          <a:bodyPr/>
          <a:lstStyle/>
          <a:p>
            <a:fld id="{F72D0DB1-5F8B-4D3B-AF4F-924A39AF5DAB}" type="slidenum">
              <a:rPr lang="en-US" smtClean="0"/>
              <a:pPr/>
              <a:t>71</a:t>
            </a:fld>
            <a:endParaRPr lang="en-US"/>
          </a:p>
        </p:txBody>
      </p:sp>
    </p:spTree>
    <p:extLst>
      <p:ext uri="{BB962C8B-B14F-4D97-AF65-F5344CB8AC3E}">
        <p14:creationId xmlns:p14="http://schemas.microsoft.com/office/powerpoint/2010/main" val="2787095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72</a:t>
            </a:fld>
            <a:endParaRPr lang="en-US"/>
          </a:p>
        </p:txBody>
      </p:sp>
    </p:spTree>
    <p:extLst>
      <p:ext uri="{BB962C8B-B14F-4D97-AF65-F5344CB8AC3E}">
        <p14:creationId xmlns:p14="http://schemas.microsoft.com/office/powerpoint/2010/main" val="151810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73</a:t>
            </a:fld>
            <a:endParaRPr lang="en-US"/>
          </a:p>
        </p:txBody>
      </p:sp>
    </p:spTree>
    <p:extLst>
      <p:ext uri="{BB962C8B-B14F-4D97-AF65-F5344CB8AC3E}">
        <p14:creationId xmlns:p14="http://schemas.microsoft.com/office/powerpoint/2010/main" val="241150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74</a:t>
            </a:fld>
            <a:endParaRPr lang="en-US"/>
          </a:p>
        </p:txBody>
      </p:sp>
    </p:spTree>
    <p:extLst>
      <p:ext uri="{BB962C8B-B14F-4D97-AF65-F5344CB8AC3E}">
        <p14:creationId xmlns:p14="http://schemas.microsoft.com/office/powerpoint/2010/main" val="1356102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75</a:t>
            </a:fld>
            <a:endParaRPr lang="en-US"/>
          </a:p>
        </p:txBody>
      </p:sp>
    </p:spTree>
    <p:extLst>
      <p:ext uri="{BB962C8B-B14F-4D97-AF65-F5344CB8AC3E}">
        <p14:creationId xmlns:p14="http://schemas.microsoft.com/office/powerpoint/2010/main" val="709055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76</a:t>
            </a:fld>
            <a:endParaRPr lang="en-US"/>
          </a:p>
        </p:txBody>
      </p:sp>
    </p:spTree>
    <p:extLst>
      <p:ext uri="{BB962C8B-B14F-4D97-AF65-F5344CB8AC3E}">
        <p14:creationId xmlns:p14="http://schemas.microsoft.com/office/powerpoint/2010/main" val="3052313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77</a:t>
            </a:fld>
            <a:endParaRPr lang="en-US"/>
          </a:p>
        </p:txBody>
      </p:sp>
    </p:spTree>
    <p:extLst>
      <p:ext uri="{BB962C8B-B14F-4D97-AF65-F5344CB8AC3E}">
        <p14:creationId xmlns:p14="http://schemas.microsoft.com/office/powerpoint/2010/main" val="408015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78</a:t>
            </a:fld>
            <a:endParaRPr lang="en-US"/>
          </a:p>
        </p:txBody>
      </p:sp>
    </p:spTree>
    <p:extLst>
      <p:ext uri="{BB962C8B-B14F-4D97-AF65-F5344CB8AC3E}">
        <p14:creationId xmlns:p14="http://schemas.microsoft.com/office/powerpoint/2010/main" val="2043134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79</a:t>
            </a:fld>
            <a:endParaRPr lang="en-US"/>
          </a:p>
        </p:txBody>
      </p:sp>
    </p:spTree>
    <p:extLst>
      <p:ext uri="{BB962C8B-B14F-4D97-AF65-F5344CB8AC3E}">
        <p14:creationId xmlns:p14="http://schemas.microsoft.com/office/powerpoint/2010/main" val="1839121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80</a:t>
            </a:fld>
            <a:endParaRPr lang="en-US"/>
          </a:p>
        </p:txBody>
      </p:sp>
    </p:spTree>
    <p:extLst>
      <p:ext uri="{BB962C8B-B14F-4D97-AF65-F5344CB8AC3E}">
        <p14:creationId xmlns:p14="http://schemas.microsoft.com/office/powerpoint/2010/main" val="218308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2E1E35-6A0D-45ED-9FC9-E451B93223F8}" type="slidenum">
              <a:rPr lang="en-US" altLang="en-US"/>
              <a:pPr eaLnBrk="1" hangingPunct="1"/>
              <a:t>3</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18009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81</a:t>
            </a:fld>
            <a:endParaRPr lang="en-US"/>
          </a:p>
        </p:txBody>
      </p:sp>
    </p:spTree>
    <p:extLst>
      <p:ext uri="{BB962C8B-B14F-4D97-AF65-F5344CB8AC3E}">
        <p14:creationId xmlns:p14="http://schemas.microsoft.com/office/powerpoint/2010/main" val="2534010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82</a:t>
            </a:fld>
            <a:endParaRPr lang="en-US"/>
          </a:p>
        </p:txBody>
      </p:sp>
    </p:spTree>
    <p:extLst>
      <p:ext uri="{BB962C8B-B14F-4D97-AF65-F5344CB8AC3E}">
        <p14:creationId xmlns:p14="http://schemas.microsoft.com/office/powerpoint/2010/main" val="3216800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83</a:t>
            </a:fld>
            <a:endParaRPr lang="en-US"/>
          </a:p>
        </p:txBody>
      </p:sp>
    </p:spTree>
    <p:extLst>
      <p:ext uri="{BB962C8B-B14F-4D97-AF65-F5344CB8AC3E}">
        <p14:creationId xmlns:p14="http://schemas.microsoft.com/office/powerpoint/2010/main" val="578258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84</a:t>
            </a:fld>
            <a:endParaRPr lang="en-US"/>
          </a:p>
        </p:txBody>
      </p:sp>
    </p:spTree>
    <p:extLst>
      <p:ext uri="{BB962C8B-B14F-4D97-AF65-F5344CB8AC3E}">
        <p14:creationId xmlns:p14="http://schemas.microsoft.com/office/powerpoint/2010/main" val="1595709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85</a:t>
            </a:fld>
            <a:endParaRPr lang="en-US"/>
          </a:p>
        </p:txBody>
      </p:sp>
    </p:spTree>
    <p:extLst>
      <p:ext uri="{BB962C8B-B14F-4D97-AF65-F5344CB8AC3E}">
        <p14:creationId xmlns:p14="http://schemas.microsoft.com/office/powerpoint/2010/main" val="2749198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86</a:t>
            </a:fld>
            <a:endParaRPr lang="en-US"/>
          </a:p>
        </p:txBody>
      </p:sp>
    </p:spTree>
    <p:extLst>
      <p:ext uri="{BB962C8B-B14F-4D97-AF65-F5344CB8AC3E}">
        <p14:creationId xmlns:p14="http://schemas.microsoft.com/office/powerpoint/2010/main" val="2497551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87</a:t>
            </a:fld>
            <a:endParaRPr lang="en-US"/>
          </a:p>
        </p:txBody>
      </p:sp>
    </p:spTree>
    <p:extLst>
      <p:ext uri="{BB962C8B-B14F-4D97-AF65-F5344CB8AC3E}">
        <p14:creationId xmlns:p14="http://schemas.microsoft.com/office/powerpoint/2010/main" val="1379645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88</a:t>
            </a:fld>
            <a:endParaRPr lang="en-US"/>
          </a:p>
        </p:txBody>
      </p:sp>
    </p:spTree>
    <p:extLst>
      <p:ext uri="{BB962C8B-B14F-4D97-AF65-F5344CB8AC3E}">
        <p14:creationId xmlns:p14="http://schemas.microsoft.com/office/powerpoint/2010/main" val="3618278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89</a:t>
            </a:fld>
            <a:endParaRPr lang="en-US"/>
          </a:p>
        </p:txBody>
      </p:sp>
    </p:spTree>
    <p:extLst>
      <p:ext uri="{BB962C8B-B14F-4D97-AF65-F5344CB8AC3E}">
        <p14:creationId xmlns:p14="http://schemas.microsoft.com/office/powerpoint/2010/main" val="2160198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90</a:t>
            </a:fld>
            <a:endParaRPr lang="en-US"/>
          </a:p>
        </p:txBody>
      </p:sp>
    </p:spTree>
    <p:extLst>
      <p:ext uri="{BB962C8B-B14F-4D97-AF65-F5344CB8AC3E}">
        <p14:creationId xmlns:p14="http://schemas.microsoft.com/office/powerpoint/2010/main" val="83216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E2654F-3F95-48D1-A62C-69BB3FF557FF}" type="slidenum">
              <a:rPr lang="en-US" altLang="en-US"/>
              <a:pPr eaLnBrk="1" hangingPunct="1"/>
              <a:t>4</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8218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91</a:t>
            </a:fld>
            <a:endParaRPr lang="en-US"/>
          </a:p>
        </p:txBody>
      </p:sp>
    </p:spTree>
    <p:extLst>
      <p:ext uri="{BB962C8B-B14F-4D97-AF65-F5344CB8AC3E}">
        <p14:creationId xmlns:p14="http://schemas.microsoft.com/office/powerpoint/2010/main" val="832163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92</a:t>
            </a:fld>
            <a:endParaRPr lang="en-US"/>
          </a:p>
        </p:txBody>
      </p:sp>
    </p:spTree>
    <p:extLst>
      <p:ext uri="{BB962C8B-B14F-4D97-AF65-F5344CB8AC3E}">
        <p14:creationId xmlns:p14="http://schemas.microsoft.com/office/powerpoint/2010/main" val="10732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93</a:t>
            </a:fld>
            <a:endParaRPr lang="en-US"/>
          </a:p>
        </p:txBody>
      </p:sp>
    </p:spTree>
    <p:extLst>
      <p:ext uri="{BB962C8B-B14F-4D97-AF65-F5344CB8AC3E}">
        <p14:creationId xmlns:p14="http://schemas.microsoft.com/office/powerpoint/2010/main" val="3123115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94</a:t>
            </a:fld>
            <a:endParaRPr lang="en-US"/>
          </a:p>
        </p:txBody>
      </p:sp>
    </p:spTree>
    <p:extLst>
      <p:ext uri="{BB962C8B-B14F-4D97-AF65-F5344CB8AC3E}">
        <p14:creationId xmlns:p14="http://schemas.microsoft.com/office/powerpoint/2010/main" val="12086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95</a:t>
            </a:fld>
            <a:endParaRPr lang="en-US"/>
          </a:p>
        </p:txBody>
      </p:sp>
    </p:spTree>
    <p:extLst>
      <p:ext uri="{BB962C8B-B14F-4D97-AF65-F5344CB8AC3E}">
        <p14:creationId xmlns:p14="http://schemas.microsoft.com/office/powerpoint/2010/main" val="1722430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video… pause</a:t>
            </a:r>
            <a:r>
              <a:rPr lang="en-US" baseline="0" dirty="0"/>
              <a:t> before the results, and ask students what they would do</a:t>
            </a:r>
            <a:endParaRPr lang="en-US" dirty="0"/>
          </a:p>
        </p:txBody>
      </p:sp>
      <p:sp>
        <p:nvSpPr>
          <p:cNvPr id="4" name="Slide Number Placeholder 3"/>
          <p:cNvSpPr>
            <a:spLocks noGrp="1"/>
          </p:cNvSpPr>
          <p:nvPr>
            <p:ph type="sldNum" sz="quarter" idx="10"/>
          </p:nvPr>
        </p:nvSpPr>
        <p:spPr/>
        <p:txBody>
          <a:bodyPr/>
          <a:lstStyle/>
          <a:p>
            <a:fld id="{AD881A71-1E8A-43E8-B5C2-524F1D0E2AC7}" type="slidenum">
              <a:rPr lang="en-US" smtClean="0"/>
              <a:pPr/>
              <a:t>96</a:t>
            </a:fld>
            <a:endParaRPr lang="en-US"/>
          </a:p>
        </p:txBody>
      </p:sp>
    </p:spTree>
    <p:extLst>
      <p:ext uri="{BB962C8B-B14F-4D97-AF65-F5344CB8AC3E}">
        <p14:creationId xmlns:p14="http://schemas.microsoft.com/office/powerpoint/2010/main" val="527085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97</a:t>
            </a:fld>
            <a:endParaRPr lang="en-US"/>
          </a:p>
        </p:txBody>
      </p:sp>
    </p:spTree>
    <p:extLst>
      <p:ext uri="{BB962C8B-B14F-4D97-AF65-F5344CB8AC3E}">
        <p14:creationId xmlns:p14="http://schemas.microsoft.com/office/powerpoint/2010/main" val="1175020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946FBD-4CE3-4433-ABA1-E482A79B060C}" type="slidenum">
              <a:rPr lang="en-US" altLang="en-US"/>
              <a:pPr eaLnBrk="1" hangingPunct="1"/>
              <a:t>107</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49140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A7CF55-6F39-4699-969D-33FCFEB418E1}" type="slidenum">
              <a:rPr lang="en-US" altLang="en-US"/>
              <a:pPr eaLnBrk="1" hangingPunct="1"/>
              <a:t>108</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90007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C3DA5B-BD8F-4B9A-B0C0-2437B7263873}" type="slidenum">
              <a:rPr lang="en-US" altLang="en-US"/>
              <a:pPr eaLnBrk="1" hangingPunct="1"/>
              <a:t>113</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5774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C759A5-9695-4819-AF95-F5850CB668AC}" type="slidenum">
              <a:rPr lang="en-US" altLang="en-US"/>
              <a:pPr eaLnBrk="1" hangingPunct="1"/>
              <a:t>10</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60914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245E2F-D0EE-49C8-BCD2-D81A857DC208}" type="slidenum">
              <a:rPr lang="en-US" altLang="en-US"/>
              <a:pPr eaLnBrk="1" hangingPunct="1"/>
              <a:t>114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0058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E60CF6-A481-4B8A-869D-ED67C966D937}" type="slidenum">
              <a:rPr lang="en-US" altLang="en-US"/>
              <a:pPr eaLnBrk="1" hangingPunct="1"/>
              <a:t>116</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74746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CEB38F-B913-4A3C-8F02-EE658D03B8B1}" type="slidenum">
              <a:rPr lang="en-US" altLang="en-US"/>
              <a:pPr eaLnBrk="1" hangingPunct="1"/>
              <a:t>120</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0676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CEB38F-B913-4A3C-8F02-EE658D03B8B1}" type="slidenum">
              <a:rPr lang="en-US" altLang="en-US"/>
              <a:pPr eaLnBrk="1" hangingPunct="1"/>
              <a:t>121</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0676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CEB38F-B913-4A3C-8F02-EE658D03B8B1}" type="slidenum">
              <a:rPr lang="en-US" altLang="en-US"/>
              <a:pPr eaLnBrk="1" hangingPunct="1"/>
              <a:t>122</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0676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327703-2A71-44F5-BE32-9FF956BCBD5A}" type="slidenum">
              <a:rPr lang="en-US" altLang="en-US"/>
              <a:pPr eaLnBrk="1" hangingPunct="1"/>
              <a:t>123</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00552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71C95F-9D1B-4C86-B72A-2A654BE06447}" type="slidenum">
              <a:rPr lang="en-US" altLang="en-US"/>
              <a:pPr eaLnBrk="1" hangingPunct="1"/>
              <a:t>124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9174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002656-8195-4ED3-A531-7D87126DA720}" type="slidenum">
              <a:rPr lang="en-US" altLang="en-US"/>
              <a:pPr eaLnBrk="1" hangingPunct="1"/>
              <a:t>125</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6430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Proving “If G is cyclic, then G is abelian.”</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431519-3F4E-4A54-AC8C-A473F5287743}" type="slidenum">
              <a:rPr lang="en-US" altLang="en-US"/>
              <a:pPr eaLnBrk="1" hangingPunct="1"/>
              <a:t>126</a:t>
            </a:fld>
            <a:endParaRPr lang="en-US" altLang="en-US"/>
          </a:p>
        </p:txBody>
      </p:sp>
    </p:spTree>
    <p:extLst>
      <p:ext uri="{BB962C8B-B14F-4D97-AF65-F5344CB8AC3E}">
        <p14:creationId xmlns:p14="http://schemas.microsoft.com/office/powerpoint/2010/main" val="6423301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Proving “If G is cyclic, then G is abelian.”</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A21DB2-229C-43B0-9BC3-E669B01534D7}" type="slidenum">
              <a:rPr lang="en-US" altLang="en-US"/>
              <a:pPr eaLnBrk="1" hangingPunct="1"/>
              <a:t>127</a:t>
            </a:fld>
            <a:endParaRPr lang="en-US" altLang="en-US"/>
          </a:p>
        </p:txBody>
      </p:sp>
    </p:spTree>
    <p:extLst>
      <p:ext uri="{BB962C8B-B14F-4D97-AF65-F5344CB8AC3E}">
        <p14:creationId xmlns:p14="http://schemas.microsoft.com/office/powerpoint/2010/main" val="399901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parody of Numb is actually</a:t>
            </a:r>
            <a:r>
              <a:rPr lang="en-US" baseline="0" dirty="0"/>
              <a:t> called “Green Eggs and Ham”</a:t>
            </a:r>
            <a:endParaRPr lang="en-US" dirty="0"/>
          </a:p>
        </p:txBody>
      </p:sp>
      <p:sp>
        <p:nvSpPr>
          <p:cNvPr id="4" name="Slide Number Placeholder 3"/>
          <p:cNvSpPr>
            <a:spLocks noGrp="1"/>
          </p:cNvSpPr>
          <p:nvPr>
            <p:ph type="sldNum" sz="quarter" idx="10"/>
          </p:nvPr>
        </p:nvSpPr>
        <p:spPr/>
        <p:txBody>
          <a:bodyPr/>
          <a:lstStyle/>
          <a:p>
            <a:pPr>
              <a:defRPr/>
            </a:pPr>
            <a:fld id="{7CBFB8CD-A783-487E-BC68-1F49E7D3DFA2}" type="slidenum">
              <a:rPr lang="en-US" smtClean="0"/>
              <a:pPr>
                <a:defRPr/>
              </a:pPr>
              <a:t>17</a:t>
            </a:fld>
            <a:endParaRPr lang="en-US"/>
          </a:p>
        </p:txBody>
      </p:sp>
    </p:spTree>
    <p:extLst>
      <p:ext uri="{BB962C8B-B14F-4D97-AF65-F5344CB8AC3E}">
        <p14:creationId xmlns:p14="http://schemas.microsoft.com/office/powerpoint/2010/main" val="1918799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Proving “If G is cyclic, then G is abelian.”</a:t>
            </a:r>
          </a:p>
          <a:p>
            <a:pPr>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C03A8E-21AC-44D5-93F6-AE701DC49CF9}" type="slidenum">
              <a:rPr lang="en-US" altLang="en-US"/>
              <a:pPr eaLnBrk="1" hangingPunct="1"/>
              <a:t>128</a:t>
            </a:fld>
            <a:endParaRPr lang="en-US" altLang="en-US"/>
          </a:p>
        </p:txBody>
      </p:sp>
    </p:spTree>
    <p:extLst>
      <p:ext uri="{BB962C8B-B14F-4D97-AF65-F5344CB8AC3E}">
        <p14:creationId xmlns:p14="http://schemas.microsoft.com/office/powerpoint/2010/main" val="3543756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Proving “If G is cyclic, then G is abelian.”</a:t>
            </a:r>
          </a:p>
          <a:p>
            <a:pPr>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4C5562-2530-435A-A6C6-566962C9AE13}" type="slidenum">
              <a:rPr lang="en-US" altLang="en-US"/>
              <a:pPr eaLnBrk="1" hangingPunct="1"/>
              <a:t>129</a:t>
            </a:fld>
            <a:endParaRPr lang="en-US" altLang="en-US"/>
          </a:p>
        </p:txBody>
      </p:sp>
    </p:spTree>
    <p:extLst>
      <p:ext uri="{BB962C8B-B14F-4D97-AF65-F5344CB8AC3E}">
        <p14:creationId xmlns:p14="http://schemas.microsoft.com/office/powerpoint/2010/main" val="26425112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Proving “If G is cyclic, then G is abelian.”</a:t>
            </a:r>
          </a:p>
          <a:p>
            <a:pPr>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9CFD44-6018-40C8-A24E-83EDA0C5F526}" type="slidenum">
              <a:rPr lang="en-US" altLang="en-US"/>
              <a:pPr eaLnBrk="1" hangingPunct="1"/>
              <a:t>130</a:t>
            </a:fld>
            <a:endParaRPr lang="en-US" altLang="en-US"/>
          </a:p>
        </p:txBody>
      </p:sp>
    </p:spTree>
    <p:extLst>
      <p:ext uri="{BB962C8B-B14F-4D97-AF65-F5344CB8AC3E}">
        <p14:creationId xmlns:p14="http://schemas.microsoft.com/office/powerpoint/2010/main" val="30788038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0402E3-A802-481B-BFDB-C6886A7E5E80}" type="slidenum">
              <a:rPr lang="en-US" altLang="en-US"/>
              <a:pPr eaLnBrk="1" hangingPunct="1"/>
              <a:t>131</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0735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E28785-F903-45C8-B781-B12E55B2B7C6}" type="slidenum">
              <a:rPr lang="en-US" altLang="en-US"/>
              <a:pPr eaLnBrk="1" hangingPunct="1"/>
              <a:t>132</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923606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327703-2A71-44F5-BE32-9FF956BCBD5A}" type="slidenum">
              <a:rPr lang="en-US" altLang="en-US"/>
              <a:pPr eaLnBrk="1" hangingPunct="1"/>
              <a:t>133</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00552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Theorem:  Every u-v walk contains a u-v path.</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952E11-9529-4D23-9E48-E7C2FF8CBCC9}" type="slidenum">
              <a:rPr lang="en-US" altLang="en-US" smtClean="0">
                <a:latin typeface="Arial" charset="0"/>
              </a:rPr>
              <a:pPr eaLnBrk="1" hangingPunct="1">
                <a:spcBef>
                  <a:spcPct val="0"/>
                </a:spcBef>
              </a:pPr>
              <a:t>135</a:t>
            </a:fld>
            <a:endParaRPr lang="en-US" altLang="en-US">
              <a:latin typeface="Arial" charset="0"/>
            </a:endParaRPr>
          </a:p>
        </p:txBody>
      </p:sp>
    </p:spTree>
    <p:extLst>
      <p:ext uri="{BB962C8B-B14F-4D97-AF65-F5344CB8AC3E}">
        <p14:creationId xmlns:p14="http://schemas.microsoft.com/office/powerpoint/2010/main" val="30235681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Theorem:  A graph G is bipartite if and only if it contains no odd cycles. (Forward direction)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073715-2D03-4B8F-B694-575D27772988}" type="slidenum">
              <a:rPr lang="en-US" altLang="en-US" smtClean="0">
                <a:latin typeface="Arial" charset="0"/>
              </a:rPr>
              <a:pPr eaLnBrk="1" hangingPunct="1">
                <a:spcBef>
                  <a:spcPct val="0"/>
                </a:spcBef>
              </a:pPr>
              <a:t>136</a:t>
            </a:fld>
            <a:endParaRPr lang="en-US" altLang="en-US">
              <a:latin typeface="Arial" charset="0"/>
            </a:endParaRPr>
          </a:p>
        </p:txBody>
      </p:sp>
    </p:spTree>
    <p:extLst>
      <p:ext uri="{BB962C8B-B14F-4D97-AF65-F5344CB8AC3E}">
        <p14:creationId xmlns:p14="http://schemas.microsoft.com/office/powerpoint/2010/main" val="25745083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Theorem:  A graph G is bipartite if and only if it contains no odd cycles. (Forward direction)</a:t>
            </a:r>
          </a:p>
          <a:p>
            <a:pPr eaLnBrk="1" hangingPunct="1">
              <a:spcBef>
                <a:spcPct val="0"/>
              </a:spcBef>
            </a:pPr>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CA225C-FC6A-49D7-AA13-D4423F5733FF}" type="slidenum">
              <a:rPr lang="en-US" altLang="en-US" smtClean="0">
                <a:latin typeface="Arial" charset="0"/>
              </a:rPr>
              <a:pPr eaLnBrk="1" hangingPunct="1">
                <a:spcBef>
                  <a:spcPct val="0"/>
                </a:spcBef>
              </a:pPr>
              <a:t>137</a:t>
            </a:fld>
            <a:endParaRPr lang="en-US" altLang="en-US">
              <a:latin typeface="Arial" charset="0"/>
            </a:endParaRPr>
          </a:p>
        </p:txBody>
      </p:sp>
    </p:spTree>
    <p:extLst>
      <p:ext uri="{BB962C8B-B14F-4D97-AF65-F5344CB8AC3E}">
        <p14:creationId xmlns:p14="http://schemas.microsoft.com/office/powerpoint/2010/main" val="5553314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Theorem:  A graph G is bipartite if and only if it contains no odd cycles. (Backward direction)</a:t>
            </a:r>
          </a:p>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CF42A5-3928-490C-B722-05321A74E76A}" type="slidenum">
              <a:rPr lang="en-US" altLang="en-US" smtClean="0">
                <a:latin typeface="Arial" charset="0"/>
              </a:rPr>
              <a:pPr eaLnBrk="1" hangingPunct="1">
                <a:spcBef>
                  <a:spcPct val="0"/>
                </a:spcBef>
              </a:pPr>
              <a:t>138</a:t>
            </a:fld>
            <a:endParaRPr lang="en-US" altLang="en-US">
              <a:latin typeface="Arial" charset="0"/>
            </a:endParaRPr>
          </a:p>
        </p:txBody>
      </p:sp>
    </p:spTree>
    <p:extLst>
      <p:ext uri="{BB962C8B-B14F-4D97-AF65-F5344CB8AC3E}">
        <p14:creationId xmlns:p14="http://schemas.microsoft.com/office/powerpoint/2010/main" val="105599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531CA-6226-4DE3-9425-EE4BF9B7E2FD}" type="slidenum">
              <a:rPr lang="en-US" altLang="en-US"/>
              <a:pPr eaLnBrk="1" hangingPunct="1"/>
              <a:t>19</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341559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15022-D0BA-4B71-8CBD-0D27DFA29CCC}" type="slidenum">
              <a:rPr lang="en-US" altLang="en-US"/>
              <a:pPr eaLnBrk="1" hangingPunct="1"/>
              <a:t>140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64439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BD5F0F-CCDE-46EF-A03E-066D4A1BDA82}" type="slidenum">
              <a:rPr lang="en-US" altLang="en-US"/>
              <a:pPr eaLnBrk="1" hangingPunct="1"/>
              <a:t>141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739150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BEDC02-C7E2-442F-97AD-DAE225375650}" type="slidenum">
              <a:rPr lang="en-US" altLang="en-US"/>
              <a:pPr eaLnBrk="1" hangingPunct="1"/>
              <a:t>142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2298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531CA-6226-4DE3-9425-EE4BF9B7E2FD}" type="slidenum">
              <a:rPr lang="en-US" altLang="en-US"/>
              <a:pPr eaLnBrk="1" hangingPunct="1"/>
              <a:t>20</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3831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39DFB5-A41A-4997-9CFA-AAED8E881917}" type="slidenum">
              <a:rPr lang="en-US" altLang="en-US"/>
              <a:pPr eaLnBrk="1" hangingPunct="1"/>
              <a:t>21</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248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95AC33-CE2D-4B52-9382-93BABC68BBCB}" type="slidenum">
              <a:rPr lang="en-US"/>
              <a:pPr>
                <a:defRPr/>
              </a:pPr>
              <a:t>‹#›</a:t>
            </a:fld>
            <a:endParaRPr lang="en-US"/>
          </a:p>
        </p:txBody>
      </p:sp>
    </p:spTree>
    <p:extLst>
      <p:ext uri="{BB962C8B-B14F-4D97-AF65-F5344CB8AC3E}">
        <p14:creationId xmlns:p14="http://schemas.microsoft.com/office/powerpoint/2010/main" val="34733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76B02-3A20-4BD1-977D-09D5DBE64029}" type="slidenum">
              <a:rPr lang="en-US"/>
              <a:pPr>
                <a:defRPr/>
              </a:pPr>
              <a:t>‹#›</a:t>
            </a:fld>
            <a:endParaRPr lang="en-US"/>
          </a:p>
        </p:txBody>
      </p:sp>
    </p:spTree>
    <p:extLst>
      <p:ext uri="{BB962C8B-B14F-4D97-AF65-F5344CB8AC3E}">
        <p14:creationId xmlns:p14="http://schemas.microsoft.com/office/powerpoint/2010/main" val="178137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0660C-5A6F-4F45-8CFE-7D1ADB10808B}" type="slidenum">
              <a:rPr lang="en-US"/>
              <a:pPr>
                <a:defRPr/>
              </a:pPr>
              <a:t>‹#›</a:t>
            </a:fld>
            <a:endParaRPr lang="en-US"/>
          </a:p>
        </p:txBody>
      </p:sp>
    </p:spTree>
    <p:extLst>
      <p:ext uri="{BB962C8B-B14F-4D97-AF65-F5344CB8AC3E}">
        <p14:creationId xmlns:p14="http://schemas.microsoft.com/office/powerpoint/2010/main" val="414146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BBA9F0-159F-4334-9033-D29B842B8041}" type="slidenum">
              <a:rPr lang="en-US"/>
              <a:pPr>
                <a:defRPr/>
              </a:pPr>
              <a:t>‹#›</a:t>
            </a:fld>
            <a:endParaRPr lang="en-US"/>
          </a:p>
        </p:txBody>
      </p:sp>
    </p:spTree>
    <p:extLst>
      <p:ext uri="{BB962C8B-B14F-4D97-AF65-F5344CB8AC3E}">
        <p14:creationId xmlns:p14="http://schemas.microsoft.com/office/powerpoint/2010/main" val="29212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icker">
    <p:spTree>
      <p:nvGrpSpPr>
        <p:cNvPr id="1" name=""/>
        <p:cNvGrpSpPr/>
        <p:nvPr/>
      </p:nvGrpSpPr>
      <p:grpSpPr>
        <a:xfrm>
          <a:off x="0" y="0"/>
          <a:ext cx="0" cy="0"/>
          <a:chOff x="0" y="0"/>
          <a:chExt cx="0" cy="0"/>
        </a:xfrm>
      </p:grpSpPr>
      <p:sp>
        <p:nvSpPr>
          <p:cNvPr id="2" name="Title 1"/>
          <p:cNvSpPr>
            <a:spLocks noGrp="1"/>
          </p:cNvSpPr>
          <p:nvPr>
            <p:ph type="title"/>
          </p:nvPr>
        </p:nvSpPr>
        <p:spPr>
          <a:xfrm>
            <a:off x="1319784" y="152400"/>
            <a:ext cx="7290816" cy="762000"/>
          </a:xfrm>
        </p:spPr>
        <p:txBody>
          <a:bodyPr>
            <a:normAutofit/>
          </a:bodyPr>
          <a:lstStyle>
            <a:lvl1pPr>
              <a:defRPr sz="4000" b="1"/>
            </a:lvl1pPr>
          </a:lstStyle>
          <a:p>
            <a:r>
              <a:rPr lang="en-US"/>
              <a:t>Click to edit Master title style</a:t>
            </a:r>
            <a:endParaRPr lang="en-US" dirty="0"/>
          </a:p>
        </p:txBody>
      </p:sp>
      <p:pic>
        <p:nvPicPr>
          <p:cNvPr id="4" name="Picture 2" descr="http://t3.gstatic.com/images?q=tbn:ANd9GcTYmiLh9B_aVjviHh1xZIewSwIAVBJM6GGUwjQGMknDgt1O3VWWMFpakkXX"/>
          <p:cNvPicPr>
            <a:picLocks noChangeAspect="1" noChangeArrowheads="1"/>
          </p:cNvPicPr>
          <p:nvPr userDrawn="1"/>
        </p:nvPicPr>
        <p:blipFill>
          <a:blip r:embed="rId2" cstate="print"/>
          <a:srcRect t="17160" b="8480"/>
          <a:stretch>
            <a:fillRect/>
          </a:stretch>
        </p:blipFill>
        <p:spPr bwMode="auto">
          <a:xfrm>
            <a:off x="173736" y="173736"/>
            <a:ext cx="1066800" cy="990600"/>
          </a:xfrm>
          <a:prstGeom prst="rect">
            <a:avLst/>
          </a:prstGeom>
          <a:noFill/>
        </p:spPr>
      </p:pic>
      <p:sp>
        <p:nvSpPr>
          <p:cNvPr id="9" name="Text Placeholder 12"/>
          <p:cNvSpPr>
            <a:spLocks noGrp="1"/>
          </p:cNvSpPr>
          <p:nvPr>
            <p:ph idx="1"/>
          </p:nvPr>
        </p:nvSpPr>
        <p:spPr>
          <a:xfrm>
            <a:off x="301752" y="1371600"/>
            <a:ext cx="8534400" cy="2209800"/>
          </a:xfrm>
          <a:prstGeom prst="rect">
            <a:avLst/>
          </a:prstGeom>
        </p:spPr>
        <p:txBody>
          <a:bodyPr vert="horz">
            <a:normAutofit/>
          </a:bodyPr>
          <a:lstStyle>
            <a:lvl1pPr marL="0" indent="0">
              <a:spcBef>
                <a:spcPts val="0"/>
              </a:spcBef>
              <a:spcAft>
                <a:spcPts val="1800"/>
              </a:spcAft>
              <a:buNone/>
              <a:defRPr sz="3200"/>
            </a:lvl1pPr>
            <a:lvl2pPr>
              <a:spcBef>
                <a:spcPts val="0"/>
              </a:spcBef>
              <a:spcAft>
                <a:spcPts val="1800"/>
              </a:spcAft>
              <a:defRPr sz="2800"/>
            </a:lvl2pPr>
            <a:lvl3pPr>
              <a:spcBef>
                <a:spcPts val="0"/>
              </a:spcBef>
              <a:spcAft>
                <a:spcPts val="1800"/>
              </a:spcAft>
              <a:defRPr sz="2400"/>
            </a:lvl3pPr>
            <a:lvl4pPr>
              <a:spcBef>
                <a:spcPts val="0"/>
              </a:spcBef>
              <a:spcAft>
                <a:spcPts val="1800"/>
              </a:spcAft>
              <a:defRPr sz="2000"/>
            </a:lvl4pPr>
            <a:lvl5pPr>
              <a:spcBef>
                <a:spcPts val="0"/>
              </a:spcBef>
              <a:spcAft>
                <a:spcPts val="180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Text Placeholder 12"/>
          <p:cNvSpPr>
            <a:spLocks noGrp="1"/>
          </p:cNvSpPr>
          <p:nvPr>
            <p:ph idx="13"/>
          </p:nvPr>
        </p:nvSpPr>
        <p:spPr>
          <a:xfrm>
            <a:off x="1143000" y="3886200"/>
            <a:ext cx="7568680" cy="2161032"/>
          </a:xfrm>
          <a:prstGeom prst="rect">
            <a:avLst/>
          </a:prstGeom>
        </p:spPr>
        <p:txBody>
          <a:bodyPr vert="horz">
            <a:normAutofit/>
          </a:bodyPr>
          <a:lstStyle>
            <a:lvl1pPr marL="0" indent="0">
              <a:spcBef>
                <a:spcPts val="0"/>
              </a:spcBef>
              <a:spcAft>
                <a:spcPts val="0"/>
              </a:spcAft>
              <a:buFont typeface="+mj-lt"/>
              <a:buAutoNum type="alphaLcParenR"/>
              <a:defRPr sz="3200"/>
            </a:lvl1pPr>
            <a:lvl2pPr>
              <a:defRPr sz="2800"/>
            </a:lvl2pPr>
            <a:lvl3pPr>
              <a:defRPr sz="2400"/>
            </a:lvl3pPr>
            <a:lvl4pPr>
              <a:defRPr sz="2000"/>
            </a:lvl4pPr>
          </a:lstStyle>
          <a:p>
            <a:pPr lvl="0" eaLnBrk="1" latinLnBrk="0" hangingPunct="1"/>
            <a:r>
              <a:rPr kumimoji="0" lang="en-US"/>
              <a:t>Click to edit Master text styles</a:t>
            </a:r>
          </a:p>
        </p:txBody>
      </p:sp>
      <p:sp>
        <p:nvSpPr>
          <p:cNvPr id="11" name="Text Placeholder 12"/>
          <p:cNvSpPr>
            <a:spLocks noGrp="1"/>
          </p:cNvSpPr>
          <p:nvPr>
            <p:ph idx="14"/>
          </p:nvPr>
        </p:nvSpPr>
        <p:spPr>
          <a:xfrm>
            <a:off x="5181600" y="4114800"/>
            <a:ext cx="3733800" cy="2057400"/>
          </a:xfrm>
          <a:prstGeom prst="rect">
            <a:avLst/>
          </a:prstGeom>
        </p:spPr>
        <p:txBody>
          <a:bodyPr vert="horz">
            <a:normAutofit/>
          </a:bodyPr>
          <a:lstStyle>
            <a:lvl1pPr marL="0" indent="0">
              <a:buNone/>
              <a:defRPr sz="2400">
                <a:solidFill>
                  <a:schemeClr val="accent1"/>
                </a:solidFill>
                <a:latin typeface="Segoe Print" pitchFamily="2" charset="0"/>
              </a:defRPr>
            </a:lvl1pPr>
            <a:lvl2pPr marL="274320" indent="0">
              <a:buNone/>
              <a:defRPr sz="2800">
                <a:solidFill>
                  <a:schemeClr val="accent1"/>
                </a:solidFill>
                <a:latin typeface="Segoe Print" pitchFamily="2" charset="0"/>
              </a:defRPr>
            </a:lvl2pPr>
            <a:lvl3pPr marL="594360" indent="0">
              <a:buNone/>
              <a:defRPr sz="2400">
                <a:solidFill>
                  <a:schemeClr val="accent1"/>
                </a:solidFill>
                <a:latin typeface="Segoe Print" pitchFamily="2" charset="0"/>
              </a:defRPr>
            </a:lvl3pPr>
            <a:lvl4pPr marL="868680" indent="0">
              <a:buNone/>
              <a:defRPr sz="2000">
                <a:solidFill>
                  <a:schemeClr val="accent1"/>
                </a:solidFill>
                <a:latin typeface="Segoe Print" pitchFamily="2" charset="0"/>
              </a:defRPr>
            </a:lvl4pPr>
            <a:lvl5pPr marL="1143000" indent="0">
              <a:buNone/>
              <a:defRPr>
                <a:solidFill>
                  <a:schemeClr val="accent1"/>
                </a:solidFill>
                <a:latin typeface="Segoe Print" pitchFamily="2" charset="0"/>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03961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CBF26-34E1-4718-953E-ABB5B4AF35E1}" type="slidenum">
              <a:rPr lang="en-US"/>
              <a:pPr>
                <a:defRPr/>
              </a:pPr>
              <a:t>‹#›</a:t>
            </a:fld>
            <a:endParaRPr lang="en-US"/>
          </a:p>
        </p:txBody>
      </p:sp>
    </p:spTree>
    <p:extLst>
      <p:ext uri="{BB962C8B-B14F-4D97-AF65-F5344CB8AC3E}">
        <p14:creationId xmlns:p14="http://schemas.microsoft.com/office/powerpoint/2010/main" val="216645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8FE6E-34D7-4BAB-89B9-2ED134087418}" type="slidenum">
              <a:rPr lang="en-US"/>
              <a:pPr>
                <a:defRPr/>
              </a:pPr>
              <a:t>‹#›</a:t>
            </a:fld>
            <a:endParaRPr lang="en-US"/>
          </a:p>
        </p:txBody>
      </p:sp>
    </p:spTree>
    <p:extLst>
      <p:ext uri="{BB962C8B-B14F-4D97-AF65-F5344CB8AC3E}">
        <p14:creationId xmlns:p14="http://schemas.microsoft.com/office/powerpoint/2010/main" val="75034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F2C59B-C4B9-4A65-BC61-949764FDAACE}" type="slidenum">
              <a:rPr lang="en-US"/>
              <a:pPr>
                <a:defRPr/>
              </a:pPr>
              <a:t>‹#›</a:t>
            </a:fld>
            <a:endParaRPr lang="en-US"/>
          </a:p>
        </p:txBody>
      </p:sp>
    </p:spTree>
    <p:extLst>
      <p:ext uri="{BB962C8B-B14F-4D97-AF65-F5344CB8AC3E}">
        <p14:creationId xmlns:p14="http://schemas.microsoft.com/office/powerpoint/2010/main" val="306706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80A3E7-D70C-48A8-924F-4DE7BF14346B}" type="slidenum">
              <a:rPr lang="en-US"/>
              <a:pPr>
                <a:defRPr/>
              </a:pPr>
              <a:t>‹#›</a:t>
            </a:fld>
            <a:endParaRPr lang="en-US"/>
          </a:p>
        </p:txBody>
      </p:sp>
    </p:spTree>
    <p:extLst>
      <p:ext uri="{BB962C8B-B14F-4D97-AF65-F5344CB8AC3E}">
        <p14:creationId xmlns:p14="http://schemas.microsoft.com/office/powerpoint/2010/main" val="87893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3FB7BD-4CEC-4CAA-9609-C678F602672E}" type="slidenum">
              <a:rPr lang="en-US"/>
              <a:pPr>
                <a:defRPr/>
              </a:pPr>
              <a:t>‹#›</a:t>
            </a:fld>
            <a:endParaRPr lang="en-US"/>
          </a:p>
        </p:txBody>
      </p:sp>
    </p:spTree>
    <p:extLst>
      <p:ext uri="{BB962C8B-B14F-4D97-AF65-F5344CB8AC3E}">
        <p14:creationId xmlns:p14="http://schemas.microsoft.com/office/powerpoint/2010/main" val="199770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804D37-AEA7-43FF-8436-D9436D3DF050}" type="slidenum">
              <a:rPr lang="en-US"/>
              <a:pPr>
                <a:defRPr/>
              </a:pPr>
              <a:t>‹#›</a:t>
            </a:fld>
            <a:endParaRPr lang="en-US"/>
          </a:p>
        </p:txBody>
      </p:sp>
    </p:spTree>
    <p:extLst>
      <p:ext uri="{BB962C8B-B14F-4D97-AF65-F5344CB8AC3E}">
        <p14:creationId xmlns:p14="http://schemas.microsoft.com/office/powerpoint/2010/main" val="306345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A660B-F380-4DB6-9D79-B886C58441C9}" type="slidenum">
              <a:rPr lang="en-US"/>
              <a:pPr>
                <a:defRPr/>
              </a:pPr>
              <a:t>‹#›</a:t>
            </a:fld>
            <a:endParaRPr lang="en-US"/>
          </a:p>
        </p:txBody>
      </p:sp>
    </p:spTree>
    <p:extLst>
      <p:ext uri="{BB962C8B-B14F-4D97-AF65-F5344CB8AC3E}">
        <p14:creationId xmlns:p14="http://schemas.microsoft.com/office/powerpoint/2010/main" val="98294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02B9C5-E4A3-4093-923E-D1070D5343C9}" type="slidenum">
              <a:rPr lang="en-US"/>
              <a:pPr>
                <a:defRPr/>
              </a:pPr>
              <a:t>‹#›</a:t>
            </a:fld>
            <a:endParaRPr lang="en-US"/>
          </a:p>
        </p:txBody>
      </p:sp>
    </p:spTree>
    <p:extLst>
      <p:ext uri="{BB962C8B-B14F-4D97-AF65-F5344CB8AC3E}">
        <p14:creationId xmlns:p14="http://schemas.microsoft.com/office/powerpoint/2010/main" val="14508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8E08BCF-238A-434B-A0AB-EDFF8F047A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54.png"/></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54.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54.png"/></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54.png"/></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54.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54.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54.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54.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54.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54.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54.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54.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54.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54.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54.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54.png"/></Relationships>
</file>

<file path=ppt/slides/_rels/slide142.xml.rels><?xml version="1.0" encoding="UTF-8" standalone="yes"?>
<Relationships xmlns="http://schemas.openxmlformats.org/package/2006/relationships"><Relationship Id="rId3" Type="http://schemas.openxmlformats.org/officeDocument/2006/relationships/hyperlink" Target="mailto:plock@stlawu.edu"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3.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hyperlink" Target="http://ssrn.com/abstract=1592456"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8.jpeg"/><Relationship Id="rId5" Type="http://schemas.openxmlformats.org/officeDocument/2006/relationships/image" Target="../media/image1.jpeg"/><Relationship Id="rId4" Type="http://schemas.openxmlformats.org/officeDocument/2006/relationships/hyperlink" Target="http://www.youtube.com/watch?v=p3Uos2fzIJ0"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609600" y="1524000"/>
            <a:ext cx="800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800" b="1" dirty="0">
                <a:solidFill>
                  <a:schemeClr val="accent2"/>
                </a:solidFill>
              </a:rPr>
              <a:t>Engaging the Students:</a:t>
            </a:r>
          </a:p>
          <a:p>
            <a:pPr algn="ctr" eaLnBrk="1" hangingPunct="1">
              <a:spcBef>
                <a:spcPct val="50000"/>
              </a:spcBef>
            </a:pPr>
            <a:r>
              <a:rPr lang="en-US" altLang="en-US" sz="3200" b="1" dirty="0">
                <a:solidFill>
                  <a:schemeClr val="accent2"/>
                </a:solidFill>
              </a:rPr>
              <a:t>Using Clickers in Math Classrooms      at all Levels</a:t>
            </a:r>
          </a:p>
        </p:txBody>
      </p:sp>
      <p:sp>
        <p:nvSpPr>
          <p:cNvPr id="2051" name="Text Box 5"/>
          <p:cNvSpPr txBox="1">
            <a:spLocks noChangeArrowheads="1"/>
          </p:cNvSpPr>
          <p:nvPr/>
        </p:nvSpPr>
        <p:spPr bwMode="auto">
          <a:xfrm>
            <a:off x="2514600" y="3962400"/>
            <a:ext cx="4495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dirty="0"/>
              <a:t>Patti Frazer Lock</a:t>
            </a:r>
          </a:p>
          <a:p>
            <a:pPr algn="ctr" eaLnBrk="1" hangingPunct="1">
              <a:spcBef>
                <a:spcPct val="50000"/>
              </a:spcBef>
            </a:pPr>
            <a:r>
              <a:rPr lang="en-US" altLang="en-US" sz="2000" dirty="0"/>
              <a:t>St. Lawrence University</a:t>
            </a:r>
          </a:p>
          <a:p>
            <a:pPr algn="ctr" eaLnBrk="1" hangingPunct="1">
              <a:spcBef>
                <a:spcPct val="50000"/>
              </a:spcBef>
            </a:pPr>
            <a:r>
              <a:rPr lang="en-US" altLang="en-US" sz="2000" dirty="0"/>
              <a:t>plock@stlawu.edu</a:t>
            </a:r>
          </a:p>
        </p:txBody>
      </p:sp>
      <p:sp>
        <p:nvSpPr>
          <p:cNvPr id="2052" name="Rectangle 6"/>
          <p:cNvSpPr>
            <a:spLocks noChangeArrowheads="1"/>
          </p:cNvSpPr>
          <p:nvPr/>
        </p:nvSpPr>
        <p:spPr bwMode="auto">
          <a:xfrm>
            <a:off x="533400" y="1447800"/>
            <a:ext cx="81534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extBox 1"/>
          <p:cNvSpPr txBox="1"/>
          <p:nvPr/>
        </p:nvSpPr>
        <p:spPr>
          <a:xfrm>
            <a:off x="2667000" y="5715000"/>
            <a:ext cx="4876800" cy="830997"/>
          </a:xfrm>
          <a:prstGeom prst="rect">
            <a:avLst/>
          </a:prstGeom>
          <a:noFill/>
        </p:spPr>
        <p:txBody>
          <a:bodyPr wrap="square" rtlCol="0">
            <a:spAutoFit/>
          </a:bodyPr>
          <a:lstStyle/>
          <a:p>
            <a:pPr algn="ctr"/>
            <a:r>
              <a:rPr lang="en-US" sz="2400" i="1" dirty="0"/>
              <a:t>MAA Seaway Section Meeting</a:t>
            </a:r>
          </a:p>
          <a:p>
            <a:pPr algn="ctr"/>
            <a:r>
              <a:rPr lang="en-US" sz="2400" i="1" dirty="0"/>
              <a:t>April,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38200" y="990600"/>
            <a:ext cx="7543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t>Who won the Super Bowl this year?</a:t>
            </a:r>
          </a:p>
          <a:p>
            <a:pPr eaLnBrk="1" hangingPunct="1">
              <a:spcBef>
                <a:spcPct val="50000"/>
              </a:spcBef>
            </a:pPr>
            <a:r>
              <a:rPr lang="en-US" altLang="en-US" sz="3600" dirty="0"/>
              <a:t>A.  New England</a:t>
            </a:r>
          </a:p>
          <a:p>
            <a:pPr eaLnBrk="1" hangingPunct="1">
              <a:spcBef>
                <a:spcPct val="50000"/>
              </a:spcBef>
            </a:pPr>
            <a:r>
              <a:rPr lang="en-US" altLang="en-US" sz="3600" dirty="0"/>
              <a:t>B.  Brazil</a:t>
            </a:r>
          </a:p>
          <a:p>
            <a:pPr eaLnBrk="1" hangingPunct="1">
              <a:spcBef>
                <a:spcPct val="50000"/>
              </a:spcBef>
            </a:pPr>
            <a:r>
              <a:rPr lang="en-US" altLang="en-US" sz="3600" dirty="0"/>
              <a:t>C.  Miami</a:t>
            </a:r>
          </a:p>
          <a:p>
            <a:pPr marL="457200" indent="-457200" eaLnBrk="1" hangingPunct="1">
              <a:spcBef>
                <a:spcPct val="50000"/>
              </a:spcBef>
              <a:buAutoNum type="alphaUcPeriod" startAt="4"/>
            </a:pPr>
            <a:r>
              <a:rPr lang="en-US" altLang="en-US" sz="3600" dirty="0"/>
              <a:t>  Philadelphia</a:t>
            </a:r>
          </a:p>
          <a:p>
            <a:pPr eaLnBrk="1" hangingPunct="1">
              <a:spcBef>
                <a:spcPct val="50000"/>
              </a:spcBef>
            </a:pPr>
            <a:r>
              <a:rPr lang="en-US" altLang="en-US" sz="3600" dirty="0"/>
              <a:t>E.  Notre Dame</a:t>
            </a:r>
          </a:p>
        </p:txBody>
      </p:sp>
      <p:sp>
        <p:nvSpPr>
          <p:cNvPr id="4"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Tree>
    <p:extLst>
      <p:ext uri="{BB962C8B-B14F-4D97-AF65-F5344CB8AC3E}">
        <p14:creationId xmlns:p14="http://schemas.microsoft.com/office/powerpoint/2010/main" val="26211813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381000"/>
            <a:ext cx="8153400" cy="1219200"/>
          </a:xfrm>
          <a:prstGeom prst="rect">
            <a:avLst/>
          </a:prstGeom>
        </p:spPr>
        <p:txBody>
          <a:bodyPr/>
          <a:lstStyle/>
          <a:p>
            <a:pPr lvl="0" algn="ctr">
              <a:spcBef>
                <a:spcPct val="0"/>
              </a:spcBef>
              <a:defRPr/>
            </a:pPr>
            <a:r>
              <a:rPr lang="en-US" sz="4400" b="1" dirty="0">
                <a:solidFill>
                  <a:schemeClr val="tx2"/>
                </a:solidFill>
              </a:rPr>
              <a:t>One Proportion or Two?</a:t>
            </a:r>
            <a:endParaRPr lang="en-US" sz="4000" b="1" dirty="0">
              <a:solidFill>
                <a:schemeClr val="tx2"/>
              </a:solidFill>
            </a:endParaRPr>
          </a:p>
        </p:txBody>
      </p:sp>
      <p:sp>
        <p:nvSpPr>
          <p:cNvPr id="6" name="TextBox 5"/>
          <p:cNvSpPr txBox="1"/>
          <p:nvPr/>
        </p:nvSpPr>
        <p:spPr>
          <a:xfrm>
            <a:off x="228600" y="1373862"/>
            <a:ext cx="8763000" cy="5709255"/>
          </a:xfrm>
          <a:prstGeom prst="rect">
            <a:avLst/>
          </a:prstGeom>
          <a:noFill/>
        </p:spPr>
        <p:txBody>
          <a:bodyPr wrap="square" rtlCol="0">
            <a:spAutoFit/>
          </a:bodyPr>
          <a:lstStyle/>
          <a:p>
            <a:pPr>
              <a:spcAft>
                <a:spcPts val="1800"/>
              </a:spcAft>
            </a:pPr>
            <a:r>
              <a:rPr lang="en-US" sz="3200" dirty="0">
                <a:solidFill>
                  <a:prstClr val="black"/>
                </a:solidFill>
                <a:cs typeface="Times New Roman" pitchFamily="18" charset="0"/>
              </a:rPr>
              <a:t>You want to…</a:t>
            </a:r>
          </a:p>
          <a:p>
            <a:pPr>
              <a:spcAft>
                <a:spcPts val="1800"/>
              </a:spcAft>
            </a:pPr>
            <a:r>
              <a:rPr lang="en-US" sz="3200" i="1" dirty="0">
                <a:solidFill>
                  <a:prstClr val="black"/>
                </a:solidFill>
                <a:cs typeface="Times New Roman" pitchFamily="18" charset="0"/>
              </a:rPr>
              <a:t>compare the proportion of in-state students at a university to the proportion from outside the state.</a:t>
            </a:r>
          </a:p>
          <a:p>
            <a:pPr>
              <a:spcAft>
                <a:spcPts val="1800"/>
              </a:spcAft>
            </a:pPr>
            <a:r>
              <a:rPr lang="en-US" sz="3200" dirty="0">
                <a:solidFill>
                  <a:prstClr val="black"/>
                </a:solidFill>
                <a:cs typeface="Times New Roman" pitchFamily="18" charset="0"/>
              </a:rPr>
              <a:t>This is…</a:t>
            </a:r>
          </a:p>
          <a:p>
            <a:pPr marL="971550" lvl="1" indent="-514350">
              <a:buFont typeface="+mj-lt"/>
              <a:buAutoNum type="alphaLcParenR"/>
            </a:pPr>
            <a:r>
              <a:rPr lang="en-US" sz="3200" dirty="0">
                <a:solidFill>
                  <a:prstClr val="black"/>
                </a:solidFill>
                <a:cs typeface="Times New Roman" pitchFamily="18" charset="0"/>
              </a:rPr>
              <a:t>Inference for one proportion</a:t>
            </a:r>
          </a:p>
          <a:p>
            <a:pPr marL="971550" lvl="1" indent="-514350">
              <a:buFont typeface="+mj-lt"/>
              <a:buAutoNum type="alphaLcParenR"/>
            </a:pPr>
            <a:r>
              <a:rPr lang="en-US" sz="3200" dirty="0">
                <a:solidFill>
                  <a:prstClr val="black"/>
                </a:solidFill>
                <a:cs typeface="Times New Roman" pitchFamily="18" charset="0"/>
              </a:rPr>
              <a:t>Inference for two proportions</a:t>
            </a:r>
          </a:p>
          <a:p>
            <a:pPr marL="971550" lvl="1" indent="-514350"/>
            <a:endParaRPr lang="en-US" sz="3200" dirty="0">
              <a:solidFill>
                <a:prstClr val="black"/>
              </a:solidFill>
              <a:cs typeface="Times New Roman" pitchFamily="18" charset="0"/>
            </a:endParaRPr>
          </a:p>
          <a:p>
            <a:pPr>
              <a:buFont typeface="Arial" pitchFamily="34" charset="0"/>
              <a:buChar char="•"/>
            </a:pPr>
            <a:endParaRPr lang="en-US" sz="3200" dirty="0">
              <a:solidFill>
                <a:prstClr val="black"/>
              </a:solidFill>
              <a:cs typeface="Times New Roman" pitchFamily="18" charset="0"/>
            </a:endParaRPr>
          </a:p>
          <a:p>
            <a:endParaRPr lang="en-US" sz="3200" dirty="0">
              <a:solidFill>
                <a:prstClr val="black"/>
              </a:solidFill>
              <a:cs typeface="Times New Roman" pitchFamily="18" charset="0"/>
            </a:endParaRPr>
          </a:p>
          <a:p>
            <a:pPr>
              <a:spcAft>
                <a:spcPts val="1800"/>
              </a:spcAft>
            </a:pPr>
            <a:endParaRPr lang="en-US" sz="3200" dirty="0">
              <a:solidFill>
                <a:prstClr val="black"/>
              </a:solidFill>
              <a:cs typeface="Times New Roman" pitchFamily="18" charset="0"/>
            </a:endParaRPr>
          </a:p>
        </p:txBody>
      </p:sp>
      <p:sp>
        <p:nvSpPr>
          <p:cNvPr id="5" name="Oval 4"/>
          <p:cNvSpPr/>
          <p:nvPr/>
        </p:nvSpPr>
        <p:spPr>
          <a:xfrm>
            <a:off x="381000" y="4495800"/>
            <a:ext cx="6400800" cy="5334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519170" y="5638800"/>
            <a:ext cx="801523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C00000"/>
                </a:solidFill>
                <a:latin typeface="Segoe Print" pitchFamily="2" charset="0"/>
              </a:rPr>
              <a:t>This is one categorical variable: in-state or out-of-state</a:t>
            </a:r>
          </a:p>
        </p:txBody>
      </p:sp>
      <p:pic>
        <p:nvPicPr>
          <p:cNvPr id="8" name="Picture 2" descr="http://t3.gstatic.com/images?q=tbn:ANd9GcTYmiLh9B_aVjviHh1xZIewSwIAVBJM6GGUwjQGMknDgt1O3VWWMFpakkXX"/>
          <p:cNvPicPr>
            <a:picLocks noChangeAspect="1" noChangeArrowheads="1"/>
          </p:cNvPicPr>
          <p:nvPr/>
        </p:nvPicPr>
        <p:blipFill>
          <a:blip r:embed="rId3" cstate="print"/>
          <a:srcRect t="17160" b="8480"/>
          <a:stretch>
            <a:fillRect/>
          </a:stretch>
        </p:blipFill>
        <p:spPr bwMode="auto">
          <a:xfrm>
            <a:off x="228600" y="228600"/>
            <a:ext cx="1066800" cy="990600"/>
          </a:xfrm>
          <a:prstGeom prst="rect">
            <a:avLst/>
          </a:prstGeom>
          <a:noFill/>
        </p:spPr>
      </p:pic>
    </p:spTree>
    <p:custDataLst>
      <p:tags r:id="rId1"/>
    </p:custDataLst>
    <p:extLst>
      <p:ext uri="{BB962C8B-B14F-4D97-AF65-F5344CB8AC3E}">
        <p14:creationId xmlns:p14="http://schemas.microsoft.com/office/powerpoint/2010/main" val="2228397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381000"/>
            <a:ext cx="8153400" cy="1219200"/>
          </a:xfrm>
          <a:prstGeom prst="rect">
            <a:avLst/>
          </a:prstGeom>
        </p:spPr>
        <p:txBody>
          <a:bodyPr/>
          <a:lstStyle/>
          <a:p>
            <a:pPr lvl="0" algn="ctr">
              <a:spcBef>
                <a:spcPct val="0"/>
              </a:spcBef>
              <a:defRPr/>
            </a:pPr>
            <a:r>
              <a:rPr lang="en-US" sz="4400" b="1" dirty="0">
                <a:solidFill>
                  <a:schemeClr val="tx2"/>
                </a:solidFill>
              </a:rPr>
              <a:t>One Proportion or Two?</a:t>
            </a:r>
            <a:endParaRPr lang="en-US" sz="4000" b="1" dirty="0">
              <a:solidFill>
                <a:schemeClr val="tx2"/>
              </a:solidFill>
            </a:endParaRPr>
          </a:p>
        </p:txBody>
      </p:sp>
      <p:sp>
        <p:nvSpPr>
          <p:cNvPr id="6" name="TextBox 5"/>
          <p:cNvSpPr txBox="1"/>
          <p:nvPr/>
        </p:nvSpPr>
        <p:spPr>
          <a:xfrm>
            <a:off x="228600" y="1373862"/>
            <a:ext cx="8763000" cy="6201698"/>
          </a:xfrm>
          <a:prstGeom prst="rect">
            <a:avLst/>
          </a:prstGeom>
          <a:noFill/>
        </p:spPr>
        <p:txBody>
          <a:bodyPr wrap="square" rtlCol="0">
            <a:spAutoFit/>
          </a:bodyPr>
          <a:lstStyle/>
          <a:p>
            <a:pPr>
              <a:spcAft>
                <a:spcPts val="1800"/>
              </a:spcAft>
            </a:pPr>
            <a:r>
              <a:rPr lang="en-US" sz="3200" dirty="0">
                <a:solidFill>
                  <a:prstClr val="black"/>
                </a:solidFill>
                <a:cs typeface="Times New Roman" pitchFamily="18" charset="0"/>
              </a:rPr>
              <a:t>You want to…</a:t>
            </a:r>
          </a:p>
          <a:p>
            <a:pPr>
              <a:spcAft>
                <a:spcPts val="1800"/>
              </a:spcAft>
            </a:pPr>
            <a:r>
              <a:rPr lang="en-US" sz="3200" i="1" dirty="0">
                <a:solidFill>
                  <a:prstClr val="black"/>
                </a:solidFill>
                <a:cs typeface="Times New Roman" pitchFamily="18" charset="0"/>
              </a:rPr>
              <a:t>compare the proportion of in-state students who get financial aid to the proportion of out-of-state students who get financial aid</a:t>
            </a:r>
          </a:p>
          <a:p>
            <a:pPr>
              <a:spcAft>
                <a:spcPts val="1800"/>
              </a:spcAft>
            </a:pPr>
            <a:r>
              <a:rPr lang="en-US" sz="3200" dirty="0">
                <a:solidFill>
                  <a:prstClr val="black"/>
                </a:solidFill>
                <a:cs typeface="Times New Roman" pitchFamily="18" charset="0"/>
              </a:rPr>
              <a:t>This is…</a:t>
            </a:r>
          </a:p>
          <a:p>
            <a:pPr marL="971550" lvl="1" indent="-514350">
              <a:buFont typeface="+mj-lt"/>
              <a:buAutoNum type="alphaLcParenR"/>
            </a:pPr>
            <a:r>
              <a:rPr lang="en-US" sz="3200" dirty="0">
                <a:solidFill>
                  <a:prstClr val="black"/>
                </a:solidFill>
                <a:cs typeface="Times New Roman" pitchFamily="18" charset="0"/>
              </a:rPr>
              <a:t>Inference for one proportion</a:t>
            </a:r>
          </a:p>
          <a:p>
            <a:pPr marL="971550" lvl="1" indent="-514350">
              <a:buFont typeface="+mj-lt"/>
              <a:buAutoNum type="alphaLcParenR"/>
            </a:pPr>
            <a:r>
              <a:rPr lang="en-US" sz="3200" dirty="0">
                <a:solidFill>
                  <a:prstClr val="black"/>
                </a:solidFill>
                <a:cs typeface="Times New Roman" pitchFamily="18" charset="0"/>
              </a:rPr>
              <a:t>Inference for two proportions</a:t>
            </a:r>
          </a:p>
          <a:p>
            <a:pPr marL="971550" lvl="1" indent="-514350"/>
            <a:endParaRPr lang="en-US" sz="3200" dirty="0">
              <a:solidFill>
                <a:prstClr val="black"/>
              </a:solidFill>
              <a:cs typeface="Times New Roman" pitchFamily="18" charset="0"/>
            </a:endParaRPr>
          </a:p>
          <a:p>
            <a:pPr>
              <a:buFont typeface="Arial" pitchFamily="34" charset="0"/>
              <a:buChar char="•"/>
            </a:pPr>
            <a:endParaRPr lang="en-US" sz="3200" dirty="0">
              <a:solidFill>
                <a:prstClr val="black"/>
              </a:solidFill>
              <a:cs typeface="Times New Roman" pitchFamily="18" charset="0"/>
            </a:endParaRPr>
          </a:p>
          <a:p>
            <a:endParaRPr lang="en-US" sz="3200" dirty="0">
              <a:solidFill>
                <a:prstClr val="black"/>
              </a:solidFill>
              <a:cs typeface="Times New Roman" pitchFamily="18" charset="0"/>
            </a:endParaRPr>
          </a:p>
          <a:p>
            <a:pPr>
              <a:spcAft>
                <a:spcPts val="1800"/>
              </a:spcAft>
            </a:pPr>
            <a:endParaRPr lang="en-US" sz="3200" dirty="0">
              <a:solidFill>
                <a:prstClr val="black"/>
              </a:solidFill>
              <a:cs typeface="Times New Roman" pitchFamily="18" charset="0"/>
            </a:endParaRPr>
          </a:p>
        </p:txBody>
      </p:sp>
      <p:sp>
        <p:nvSpPr>
          <p:cNvPr id="5" name="Oval 4"/>
          <p:cNvSpPr/>
          <p:nvPr/>
        </p:nvSpPr>
        <p:spPr>
          <a:xfrm>
            <a:off x="519170" y="4998957"/>
            <a:ext cx="6400800" cy="5334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519170" y="5638800"/>
            <a:ext cx="801523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C00000"/>
                </a:solidFill>
                <a:latin typeface="Segoe Print" pitchFamily="2" charset="0"/>
              </a:rPr>
              <a:t>This is two categorical variables: in-state or out-of-state, and financial aid or not</a:t>
            </a:r>
          </a:p>
        </p:txBody>
      </p:sp>
      <p:pic>
        <p:nvPicPr>
          <p:cNvPr id="8" name="Picture 2" descr="http://t3.gstatic.com/images?q=tbn:ANd9GcTYmiLh9B_aVjviHh1xZIewSwIAVBJM6GGUwjQGMknDgt1O3VWWMFpakkXX"/>
          <p:cNvPicPr>
            <a:picLocks noChangeAspect="1" noChangeArrowheads="1"/>
          </p:cNvPicPr>
          <p:nvPr/>
        </p:nvPicPr>
        <p:blipFill>
          <a:blip r:embed="rId3" cstate="print"/>
          <a:srcRect t="17160" b="8480"/>
          <a:stretch>
            <a:fillRect/>
          </a:stretch>
        </p:blipFill>
        <p:spPr bwMode="auto">
          <a:xfrm>
            <a:off x="228600" y="228600"/>
            <a:ext cx="1066800" cy="990600"/>
          </a:xfrm>
          <a:prstGeom prst="rect">
            <a:avLst/>
          </a:prstGeom>
          <a:noFill/>
        </p:spPr>
      </p:pic>
    </p:spTree>
    <p:custDataLst>
      <p:tags r:id="rId1"/>
    </p:custDataLst>
    <p:extLst>
      <p:ext uri="{BB962C8B-B14F-4D97-AF65-F5344CB8AC3E}">
        <p14:creationId xmlns:p14="http://schemas.microsoft.com/office/powerpoint/2010/main" val="2449155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84" y="152400"/>
            <a:ext cx="7595616" cy="838200"/>
          </a:xfrm>
        </p:spPr>
        <p:txBody>
          <a:bodyPr>
            <a:normAutofit fontScale="90000"/>
          </a:bodyPr>
          <a:lstStyle/>
          <a:p>
            <a:r>
              <a:rPr lang="en-US" dirty="0"/>
              <a:t>Paired Data or Separate Samples?</a:t>
            </a:r>
          </a:p>
        </p:txBody>
      </p:sp>
      <p:sp>
        <p:nvSpPr>
          <p:cNvPr id="3" name="Content Placeholder 2"/>
          <p:cNvSpPr>
            <a:spLocks noGrp="1"/>
          </p:cNvSpPr>
          <p:nvPr>
            <p:ph idx="1"/>
          </p:nvPr>
        </p:nvSpPr>
        <p:spPr>
          <a:xfrm>
            <a:off x="301752" y="1143000"/>
            <a:ext cx="8534400" cy="2209800"/>
          </a:xfrm>
        </p:spPr>
        <p:txBody>
          <a:bodyPr/>
          <a:lstStyle/>
          <a:p>
            <a:r>
              <a:rPr lang="en-US" dirty="0"/>
              <a:t>Should data from the following situation be analyzed as paired data or separate samples?</a:t>
            </a:r>
          </a:p>
        </p:txBody>
      </p:sp>
      <p:sp>
        <p:nvSpPr>
          <p:cNvPr id="4" name="Content Placeholder 3"/>
          <p:cNvSpPr>
            <a:spLocks noGrp="1"/>
          </p:cNvSpPr>
          <p:nvPr>
            <p:ph idx="13"/>
          </p:nvPr>
        </p:nvSpPr>
        <p:spPr>
          <a:xfrm>
            <a:off x="838200" y="4773168"/>
            <a:ext cx="7568680" cy="2161032"/>
          </a:xfrm>
        </p:spPr>
        <p:txBody>
          <a:bodyPr/>
          <a:lstStyle/>
          <a:p>
            <a:r>
              <a:rPr lang="en-US" dirty="0"/>
              <a:t> Paired Data</a:t>
            </a:r>
          </a:p>
          <a:p>
            <a:r>
              <a:rPr lang="en-US" dirty="0"/>
              <a:t> Separate Samples</a:t>
            </a:r>
          </a:p>
        </p:txBody>
      </p:sp>
      <p:sp>
        <p:nvSpPr>
          <p:cNvPr id="6" name="TextBox 5"/>
          <p:cNvSpPr txBox="1"/>
          <p:nvPr/>
        </p:nvSpPr>
        <p:spPr>
          <a:xfrm>
            <a:off x="228600" y="2286000"/>
            <a:ext cx="8610600" cy="2062103"/>
          </a:xfrm>
          <a:prstGeom prst="rect">
            <a:avLst/>
          </a:prstGeom>
          <a:noFill/>
        </p:spPr>
        <p:txBody>
          <a:bodyPr wrap="square" rtlCol="0">
            <a:spAutoFit/>
          </a:bodyPr>
          <a:lstStyle/>
          <a:p>
            <a:r>
              <a:rPr lang="en-US" sz="3200" i="1" dirty="0">
                <a:solidFill>
                  <a:schemeClr val="accent2"/>
                </a:solidFill>
              </a:rPr>
              <a:t>To study the effect of sitting with a laptop computer on one’s lap on scrotal temperature, 29 men have their scrotal temperature tested before and then after sitting with a laptop for one hour. </a:t>
            </a:r>
          </a:p>
        </p:txBody>
      </p:sp>
      <p:sp>
        <p:nvSpPr>
          <p:cNvPr id="5" name="Oval 4"/>
          <p:cNvSpPr/>
          <p:nvPr/>
        </p:nvSpPr>
        <p:spPr>
          <a:xfrm>
            <a:off x="457200" y="4724400"/>
            <a:ext cx="3505200" cy="6858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1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84" y="152400"/>
            <a:ext cx="7595616" cy="838200"/>
          </a:xfrm>
        </p:spPr>
        <p:txBody>
          <a:bodyPr>
            <a:normAutofit fontScale="90000"/>
          </a:bodyPr>
          <a:lstStyle/>
          <a:p>
            <a:r>
              <a:rPr lang="en-US" dirty="0"/>
              <a:t>Paired Data or Separate Samples?</a:t>
            </a:r>
          </a:p>
        </p:txBody>
      </p:sp>
      <p:sp>
        <p:nvSpPr>
          <p:cNvPr id="3" name="Content Placeholder 2"/>
          <p:cNvSpPr>
            <a:spLocks noGrp="1"/>
          </p:cNvSpPr>
          <p:nvPr>
            <p:ph idx="1"/>
          </p:nvPr>
        </p:nvSpPr>
        <p:spPr>
          <a:xfrm>
            <a:off x="301752" y="1143000"/>
            <a:ext cx="8534400" cy="2209800"/>
          </a:xfrm>
        </p:spPr>
        <p:txBody>
          <a:bodyPr/>
          <a:lstStyle/>
          <a:p>
            <a:r>
              <a:rPr lang="en-US" dirty="0"/>
              <a:t>Should data from the following situation be analyzed as paired data or separate samples?</a:t>
            </a:r>
          </a:p>
        </p:txBody>
      </p:sp>
      <p:sp>
        <p:nvSpPr>
          <p:cNvPr id="4" name="Content Placeholder 3"/>
          <p:cNvSpPr>
            <a:spLocks noGrp="1"/>
          </p:cNvSpPr>
          <p:nvPr>
            <p:ph idx="13"/>
          </p:nvPr>
        </p:nvSpPr>
        <p:spPr>
          <a:xfrm>
            <a:off x="838200" y="5181600"/>
            <a:ext cx="7568680" cy="2161032"/>
          </a:xfrm>
        </p:spPr>
        <p:txBody>
          <a:bodyPr/>
          <a:lstStyle/>
          <a:p>
            <a:r>
              <a:rPr lang="en-US" dirty="0"/>
              <a:t> Paired Data</a:t>
            </a:r>
          </a:p>
          <a:p>
            <a:r>
              <a:rPr lang="en-US" dirty="0"/>
              <a:t> Separate Samples</a:t>
            </a:r>
          </a:p>
        </p:txBody>
      </p:sp>
      <p:sp>
        <p:nvSpPr>
          <p:cNvPr id="6" name="TextBox 5"/>
          <p:cNvSpPr txBox="1"/>
          <p:nvPr/>
        </p:nvSpPr>
        <p:spPr>
          <a:xfrm>
            <a:off x="228600" y="2169855"/>
            <a:ext cx="8610600" cy="2554545"/>
          </a:xfrm>
          <a:prstGeom prst="rect">
            <a:avLst/>
          </a:prstGeom>
          <a:noFill/>
        </p:spPr>
        <p:txBody>
          <a:bodyPr wrap="square" rtlCol="0">
            <a:spAutoFit/>
          </a:bodyPr>
          <a:lstStyle/>
          <a:p>
            <a:r>
              <a:rPr lang="en-US" sz="3200" i="1" dirty="0">
                <a:solidFill>
                  <a:schemeClr val="accent2"/>
                </a:solidFill>
              </a:rPr>
              <a:t>A study investigating the effect of exercise on brain activity recruits sets of identical twins in middle age, in which one twin is randomly assigned to engage in regular exercise and the other doesn’t exercise.</a:t>
            </a:r>
          </a:p>
        </p:txBody>
      </p:sp>
      <p:sp>
        <p:nvSpPr>
          <p:cNvPr id="7" name="Oval 6"/>
          <p:cNvSpPr/>
          <p:nvPr/>
        </p:nvSpPr>
        <p:spPr>
          <a:xfrm>
            <a:off x="461962" y="5091112"/>
            <a:ext cx="3505200" cy="6858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2400"/>
            <a:ext cx="7595616" cy="8382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Identical Twin Studies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062038"/>
            <a:ext cx="706755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27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84" y="152400"/>
            <a:ext cx="7595616" cy="838200"/>
          </a:xfrm>
        </p:spPr>
        <p:txBody>
          <a:bodyPr>
            <a:normAutofit fontScale="90000"/>
          </a:bodyPr>
          <a:lstStyle/>
          <a:p>
            <a:r>
              <a:rPr lang="en-US" dirty="0"/>
              <a:t>Paired Data or Separate Samples?</a:t>
            </a:r>
          </a:p>
        </p:txBody>
      </p:sp>
      <p:sp>
        <p:nvSpPr>
          <p:cNvPr id="3" name="Content Placeholder 2"/>
          <p:cNvSpPr>
            <a:spLocks noGrp="1"/>
          </p:cNvSpPr>
          <p:nvPr>
            <p:ph idx="1"/>
          </p:nvPr>
        </p:nvSpPr>
        <p:spPr>
          <a:xfrm>
            <a:off x="301752" y="1143000"/>
            <a:ext cx="8534400" cy="2209800"/>
          </a:xfrm>
        </p:spPr>
        <p:txBody>
          <a:bodyPr/>
          <a:lstStyle/>
          <a:p>
            <a:r>
              <a:rPr lang="en-US" dirty="0"/>
              <a:t>Should data from the following situation be analyzed as paired data or separate samples?</a:t>
            </a:r>
          </a:p>
        </p:txBody>
      </p:sp>
      <p:sp>
        <p:nvSpPr>
          <p:cNvPr id="4" name="Content Placeholder 3"/>
          <p:cNvSpPr>
            <a:spLocks noGrp="1"/>
          </p:cNvSpPr>
          <p:nvPr>
            <p:ph idx="13"/>
          </p:nvPr>
        </p:nvSpPr>
        <p:spPr>
          <a:xfrm>
            <a:off x="4267200" y="5181600"/>
            <a:ext cx="4648200" cy="2161032"/>
          </a:xfrm>
        </p:spPr>
        <p:txBody>
          <a:bodyPr/>
          <a:lstStyle/>
          <a:p>
            <a:r>
              <a:rPr lang="en-US" dirty="0"/>
              <a:t> Paired Data</a:t>
            </a:r>
          </a:p>
          <a:p>
            <a:r>
              <a:rPr lang="en-US" dirty="0"/>
              <a:t> Separate Samples</a:t>
            </a:r>
          </a:p>
        </p:txBody>
      </p:sp>
      <p:sp>
        <p:nvSpPr>
          <p:cNvPr id="6" name="TextBox 5"/>
          <p:cNvSpPr txBox="1"/>
          <p:nvPr/>
        </p:nvSpPr>
        <p:spPr>
          <a:xfrm>
            <a:off x="228600" y="2209800"/>
            <a:ext cx="8610600" cy="3046988"/>
          </a:xfrm>
          <a:prstGeom prst="rect">
            <a:avLst/>
          </a:prstGeom>
          <a:noFill/>
        </p:spPr>
        <p:txBody>
          <a:bodyPr wrap="square" rtlCol="0">
            <a:spAutoFit/>
          </a:bodyPr>
          <a:lstStyle/>
          <a:p>
            <a:r>
              <a:rPr lang="en-US" sz="3200" i="1" dirty="0">
                <a:solidFill>
                  <a:schemeClr val="accent2"/>
                </a:solidFill>
              </a:rPr>
              <a:t>In a study to determine whether the color red increases how attractive men find women, one group of men rate the attractiveness of a woman after seeing her picture on a red background and another group of men rate the same woman after seeing her picture on a white background. </a:t>
            </a:r>
          </a:p>
        </p:txBody>
      </p:sp>
      <p:sp>
        <p:nvSpPr>
          <p:cNvPr id="7" name="Oval 6"/>
          <p:cNvSpPr/>
          <p:nvPr/>
        </p:nvSpPr>
        <p:spPr>
          <a:xfrm>
            <a:off x="4038600" y="5638800"/>
            <a:ext cx="4038600" cy="6858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4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84" y="152400"/>
            <a:ext cx="7595616" cy="838200"/>
          </a:xfrm>
        </p:spPr>
        <p:txBody>
          <a:bodyPr>
            <a:normAutofit fontScale="90000"/>
          </a:bodyPr>
          <a:lstStyle/>
          <a:p>
            <a:r>
              <a:rPr lang="en-US" dirty="0"/>
              <a:t>Paired Data or Separate Samples?</a:t>
            </a:r>
          </a:p>
        </p:txBody>
      </p:sp>
      <p:sp>
        <p:nvSpPr>
          <p:cNvPr id="3" name="Content Placeholder 2"/>
          <p:cNvSpPr>
            <a:spLocks noGrp="1"/>
          </p:cNvSpPr>
          <p:nvPr>
            <p:ph idx="1"/>
          </p:nvPr>
        </p:nvSpPr>
        <p:spPr>
          <a:xfrm>
            <a:off x="301752" y="1143000"/>
            <a:ext cx="8534400" cy="2209800"/>
          </a:xfrm>
        </p:spPr>
        <p:txBody>
          <a:bodyPr/>
          <a:lstStyle/>
          <a:p>
            <a:r>
              <a:rPr lang="en-US" dirty="0"/>
              <a:t>Should data from the following situation be analyzed as paired data or separate samples?</a:t>
            </a:r>
          </a:p>
        </p:txBody>
      </p:sp>
      <p:sp>
        <p:nvSpPr>
          <p:cNvPr id="4" name="Content Placeholder 3"/>
          <p:cNvSpPr>
            <a:spLocks noGrp="1"/>
          </p:cNvSpPr>
          <p:nvPr>
            <p:ph idx="13"/>
          </p:nvPr>
        </p:nvSpPr>
        <p:spPr>
          <a:xfrm>
            <a:off x="838200" y="5181600"/>
            <a:ext cx="7568680" cy="2161032"/>
          </a:xfrm>
        </p:spPr>
        <p:txBody>
          <a:bodyPr/>
          <a:lstStyle/>
          <a:p>
            <a:r>
              <a:rPr lang="en-US" dirty="0"/>
              <a:t> Paired Data</a:t>
            </a:r>
          </a:p>
          <a:p>
            <a:r>
              <a:rPr lang="en-US" dirty="0"/>
              <a:t> Separate Samples</a:t>
            </a:r>
          </a:p>
        </p:txBody>
      </p:sp>
      <p:sp>
        <p:nvSpPr>
          <p:cNvPr id="6" name="TextBox 5"/>
          <p:cNvSpPr txBox="1"/>
          <p:nvPr/>
        </p:nvSpPr>
        <p:spPr>
          <a:xfrm>
            <a:off x="228600" y="2133600"/>
            <a:ext cx="8610600" cy="3108543"/>
          </a:xfrm>
          <a:prstGeom prst="rect">
            <a:avLst/>
          </a:prstGeom>
          <a:noFill/>
        </p:spPr>
        <p:txBody>
          <a:bodyPr wrap="square" rtlCol="0">
            <a:spAutoFit/>
          </a:bodyPr>
          <a:lstStyle/>
          <a:p>
            <a:r>
              <a:rPr lang="en-US" sz="2800" i="1" dirty="0">
                <a:solidFill>
                  <a:schemeClr val="accent2"/>
                </a:solidFill>
              </a:rPr>
              <a:t>To measure the effectiveness of a new teaching method for math in elementary school, each student in a class getting the new instructional method is matched with a student in a separate class on IQ, family income, math ability level the previous year, reading level, and all demographic characteristics.  At the end of the year, math ability levels are measured.</a:t>
            </a:r>
          </a:p>
        </p:txBody>
      </p:sp>
      <p:sp>
        <p:nvSpPr>
          <p:cNvPr id="7" name="Oval 6"/>
          <p:cNvSpPr/>
          <p:nvPr/>
        </p:nvSpPr>
        <p:spPr>
          <a:xfrm>
            <a:off x="428625" y="5067300"/>
            <a:ext cx="3505200" cy="6858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05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457200" y="914400"/>
            <a:ext cx="80772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800" b="1" dirty="0"/>
              <a:t>From the Bridge course….</a:t>
            </a:r>
          </a:p>
          <a:p>
            <a:pPr eaLnBrk="1" hangingPunct="1">
              <a:spcBef>
                <a:spcPct val="50000"/>
              </a:spcBef>
            </a:pPr>
            <a:endParaRPr lang="en-US" altLang="en-US" sz="4800" b="1" dirty="0"/>
          </a:p>
          <a:p>
            <a:pPr eaLnBrk="1" hangingPunct="1">
              <a:spcBef>
                <a:spcPct val="50000"/>
              </a:spcBef>
            </a:pPr>
            <a:r>
              <a:rPr lang="en-US" altLang="en-US" sz="2800" dirty="0"/>
              <a:t>(Clicker questions for the Bridge course, the Group Theory course, and the Graph Theory course were written by me for my courses as I went along.  I’m happy to share them with anyone who wants them.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457200"/>
            <a:ext cx="8305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a:t>Assume A = ( – </a:t>
            </a:r>
            <a:r>
              <a:rPr lang="en-US" altLang="en-US" sz="3200">
                <a:sym typeface="Symbol" pitchFamily="18" charset="2"/>
              </a:rPr>
              <a:t>, 3) and </a:t>
            </a:r>
            <a:r>
              <a:rPr lang="en-US" altLang="en-US" sz="3200"/>
              <a:t>B = [2, 5].</a:t>
            </a:r>
          </a:p>
          <a:p>
            <a:pPr eaLnBrk="1" hangingPunct="1">
              <a:spcBef>
                <a:spcPct val="50000"/>
              </a:spcBef>
            </a:pPr>
            <a:r>
              <a:rPr lang="en-US" altLang="en-US" sz="2400"/>
              <a:t>What is </a:t>
            </a:r>
            <a:r>
              <a:rPr lang="en-US" altLang="en-US" sz="2800" b="1"/>
              <a:t>A </a:t>
            </a:r>
            <a:r>
              <a:rPr lang="en-US" altLang="en-US" sz="2800" b="1">
                <a:sym typeface="Symbol" pitchFamily="18" charset="2"/>
              </a:rPr>
              <a:t></a:t>
            </a:r>
            <a:r>
              <a:rPr lang="en-US" altLang="en-US" sz="2800" b="1"/>
              <a:t> B </a:t>
            </a:r>
            <a:r>
              <a:rPr lang="en-US" altLang="en-US" sz="2400">
                <a:latin typeface="SymbolPi" pitchFamily="2" charset="0"/>
              </a:rPr>
              <a:t>?</a:t>
            </a:r>
            <a:r>
              <a:rPr lang="en-US" altLang="en-US" sz="2400"/>
              <a:t> </a:t>
            </a:r>
          </a:p>
          <a:p>
            <a:pPr eaLnBrk="1" hangingPunct="1">
              <a:spcBef>
                <a:spcPct val="50000"/>
              </a:spcBef>
              <a:buFontTx/>
              <a:buAutoNum type="arabicParenBoth"/>
            </a:pPr>
            <a:r>
              <a:rPr lang="en-US" altLang="en-US" sz="2400"/>
              <a:t> ( – </a:t>
            </a:r>
            <a:r>
              <a:rPr lang="en-US" altLang="en-US" sz="2400">
                <a:sym typeface="Symbol" pitchFamily="18" charset="2"/>
              </a:rPr>
              <a:t>, 2)</a:t>
            </a:r>
            <a:r>
              <a:rPr lang="en-US" altLang="en-US" sz="2400"/>
              <a:t>	  (2) ( – </a:t>
            </a:r>
            <a:r>
              <a:rPr lang="en-US" altLang="en-US" sz="2400">
                <a:sym typeface="Symbol" pitchFamily="18" charset="2"/>
              </a:rPr>
              <a:t>, 2]</a:t>
            </a:r>
            <a:r>
              <a:rPr lang="en-US" altLang="en-US">
                <a:sym typeface="Symbol" pitchFamily="18" charset="2"/>
              </a:rPr>
              <a:t> 	</a:t>
            </a:r>
            <a:r>
              <a:rPr lang="en-US" altLang="en-US" sz="2400">
                <a:sym typeface="Symbol" pitchFamily="18" charset="2"/>
              </a:rPr>
              <a:t>     (3) </a:t>
            </a:r>
            <a:r>
              <a:rPr lang="en-US" altLang="en-US" sz="2400"/>
              <a:t>( – </a:t>
            </a:r>
            <a:r>
              <a:rPr lang="en-US" altLang="en-US" sz="2400">
                <a:sym typeface="Symbol" pitchFamily="18" charset="2"/>
              </a:rPr>
              <a:t>, 5)	(4) </a:t>
            </a:r>
            <a:r>
              <a:rPr lang="en-US" altLang="en-US" sz="2400"/>
              <a:t>( – </a:t>
            </a:r>
            <a:r>
              <a:rPr lang="en-US" altLang="en-US" sz="2400">
                <a:sym typeface="Symbol" pitchFamily="18" charset="2"/>
              </a:rPr>
              <a:t>, 5] </a:t>
            </a:r>
            <a:endParaRPr lang="en-US" altLang="en-US" sz="2400"/>
          </a:p>
          <a:p>
            <a:pPr eaLnBrk="1" hangingPunct="1">
              <a:spcBef>
                <a:spcPct val="50000"/>
              </a:spcBef>
            </a:pPr>
            <a:r>
              <a:rPr lang="en-US" altLang="en-US" sz="2400"/>
              <a:t>(5)  (2, 3)         (6)  [2, 3)          (7)  ( 2, 3]            (8)  [2, 3]</a:t>
            </a:r>
          </a:p>
          <a:p>
            <a:pPr eaLnBrk="1" hangingPunct="1">
              <a:spcBef>
                <a:spcPct val="50000"/>
              </a:spcBef>
            </a:pPr>
            <a:r>
              <a:rPr lang="en-US" altLang="en-US" sz="2400"/>
              <a:t>(9)  (3, 5]	  (10)  [ 3, 5]</a:t>
            </a:r>
          </a:p>
        </p:txBody>
      </p:sp>
      <p:pic>
        <p:nvPicPr>
          <p:cNvPr id="18435"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247900" y="2286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09600" y="1600200"/>
            <a:ext cx="8153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altLang="en-US" sz="2400" b="1" dirty="0"/>
              <a:t>What is the first line of the proof?</a:t>
            </a:r>
          </a:p>
          <a:p>
            <a:pPr>
              <a:spcBef>
                <a:spcPct val="50000"/>
              </a:spcBef>
              <a:buFontTx/>
              <a:buAutoNum type="arabicPeriod"/>
            </a:pPr>
            <a:r>
              <a:rPr lang="en-US" altLang="en-US" sz="2000" dirty="0"/>
              <a:t>If a divides b, then a divides b – c.</a:t>
            </a:r>
          </a:p>
          <a:p>
            <a:pPr>
              <a:spcBef>
                <a:spcPct val="50000"/>
              </a:spcBef>
              <a:buFontTx/>
              <a:buAutoNum type="arabicPeriod"/>
            </a:pPr>
            <a:r>
              <a:rPr lang="en-US" altLang="en-US" sz="2000" dirty="0"/>
              <a:t>If a divides b, then a divides c.</a:t>
            </a:r>
          </a:p>
          <a:p>
            <a:pPr>
              <a:spcBef>
                <a:spcPct val="50000"/>
              </a:spcBef>
              <a:buFontTx/>
              <a:buAutoNum type="arabicPeriod"/>
            </a:pPr>
            <a:r>
              <a:rPr lang="en-US" altLang="en-US" sz="2000" dirty="0"/>
              <a:t>Assume a divides b – c.</a:t>
            </a:r>
          </a:p>
          <a:p>
            <a:pPr>
              <a:spcBef>
                <a:spcPct val="50000"/>
              </a:spcBef>
              <a:buFontTx/>
              <a:buAutoNum type="arabicPeriod"/>
            </a:pPr>
            <a:r>
              <a:rPr lang="en-US" altLang="en-US" sz="2000" dirty="0"/>
              <a:t>Assume a divides b and a divides c.</a:t>
            </a:r>
          </a:p>
          <a:p>
            <a:pPr>
              <a:spcBef>
                <a:spcPct val="50000"/>
              </a:spcBef>
              <a:buFontTx/>
              <a:buAutoNum type="arabicPeriod"/>
            </a:pPr>
            <a:r>
              <a:rPr lang="en-US" altLang="en-US" sz="2000" dirty="0"/>
              <a:t>Assume a does not divide b and a does not divide c.</a:t>
            </a:r>
          </a:p>
        </p:txBody>
      </p:sp>
      <p:pic>
        <p:nvPicPr>
          <p:cNvPr id="2053"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9900" y="457200"/>
            <a:ext cx="8293100" cy="523220"/>
          </a:xfrm>
          <a:prstGeom prst="rect">
            <a:avLst/>
          </a:prstGeom>
          <a:noFill/>
        </p:spPr>
        <p:txBody>
          <a:bodyPr wrap="square" rtlCol="0">
            <a:spAutoFit/>
          </a:bodyPr>
          <a:lstStyle/>
          <a:p>
            <a:r>
              <a:rPr lang="en-US" sz="2800" i="1" dirty="0"/>
              <a:t>If a divides b and a divides c, then a divides b – c. </a:t>
            </a:r>
          </a:p>
        </p:txBody>
      </p:sp>
      <p:sp>
        <p:nvSpPr>
          <p:cNvPr id="5" name="Oval 4"/>
          <p:cNvSpPr/>
          <p:nvPr/>
        </p:nvSpPr>
        <p:spPr>
          <a:xfrm>
            <a:off x="342900" y="3429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51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416175"/>
            <a:ext cx="7772400" cy="1470025"/>
          </a:xfrm>
        </p:spPr>
        <p:txBody>
          <a:bodyPr/>
          <a:lstStyle/>
          <a:p>
            <a:pPr algn="l" eaLnBrk="1" hangingPunct="1"/>
            <a:r>
              <a:rPr lang="en-US" sz="4000" dirty="0"/>
              <a:t>Have you watched “Game of Thrones”?</a:t>
            </a:r>
            <a:br>
              <a:rPr lang="en-US" sz="4000" dirty="0"/>
            </a:br>
            <a:br>
              <a:rPr lang="en-US" sz="1200" dirty="0"/>
            </a:br>
            <a:r>
              <a:rPr lang="en-US" sz="4000" dirty="0"/>
              <a:t>A. Never</a:t>
            </a:r>
            <a:br>
              <a:rPr lang="en-US" sz="4000" dirty="0"/>
            </a:br>
            <a:r>
              <a:rPr lang="en-US" sz="4000" dirty="0"/>
              <a:t>B. Some</a:t>
            </a:r>
            <a:br>
              <a:rPr lang="en-US" sz="4000" dirty="0"/>
            </a:br>
            <a:r>
              <a:rPr lang="en-US" sz="4000" dirty="0"/>
              <a:t>C. Almost all</a:t>
            </a:r>
            <a:br>
              <a:rPr lang="en-US" sz="4000" dirty="0"/>
            </a:br>
            <a:r>
              <a:rPr lang="en-US" sz="4000" dirty="0"/>
              <a:t>D. All</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a:solidFill>
                  <a:srgbClr val="FF0000"/>
                </a:solidFill>
              </a:rPr>
              <a:t>iClicker</a:t>
            </a:r>
          </a:p>
        </p:txBody>
      </p:sp>
    </p:spTree>
    <p:extLst>
      <p:ext uri="{BB962C8B-B14F-4D97-AF65-F5344CB8AC3E}">
        <p14:creationId xmlns:p14="http://schemas.microsoft.com/office/powerpoint/2010/main" val="9312706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1371600"/>
            <a:ext cx="8153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altLang="en-US" sz="2400" b="1" dirty="0"/>
              <a:t>What is the next line of the proof?</a:t>
            </a:r>
          </a:p>
          <a:p>
            <a:pPr>
              <a:spcBef>
                <a:spcPct val="50000"/>
              </a:spcBef>
              <a:buFontTx/>
              <a:buAutoNum type="arabicPeriod"/>
            </a:pPr>
            <a:r>
              <a:rPr lang="en-US" altLang="en-US" sz="2000" dirty="0"/>
              <a:t>Then a must divide b – c.</a:t>
            </a:r>
          </a:p>
          <a:p>
            <a:pPr>
              <a:spcBef>
                <a:spcPct val="50000"/>
              </a:spcBef>
              <a:buFontTx/>
              <a:buAutoNum type="arabicPeriod"/>
            </a:pPr>
            <a:r>
              <a:rPr lang="en-US" altLang="en-US" sz="2000" dirty="0"/>
              <a:t>Then a does not divide b – c.</a:t>
            </a:r>
          </a:p>
          <a:p>
            <a:pPr>
              <a:spcBef>
                <a:spcPct val="50000"/>
              </a:spcBef>
              <a:buFontTx/>
              <a:buAutoNum type="arabicPeriod"/>
            </a:pPr>
            <a:r>
              <a:rPr lang="en-US" altLang="en-US" sz="2000" dirty="0"/>
              <a:t>Then b = </a:t>
            </a:r>
            <a:r>
              <a:rPr lang="en-US" altLang="en-US" sz="2000" dirty="0" err="1"/>
              <a:t>ka</a:t>
            </a:r>
            <a:r>
              <a:rPr lang="en-US" altLang="en-US" sz="2000" dirty="0"/>
              <a:t> and c = </a:t>
            </a:r>
            <a:r>
              <a:rPr lang="en-US" altLang="en-US" sz="2000" dirty="0" err="1"/>
              <a:t>ka</a:t>
            </a:r>
            <a:r>
              <a:rPr lang="en-US" altLang="en-US" sz="2000" dirty="0"/>
              <a:t> for some integer k.</a:t>
            </a:r>
          </a:p>
          <a:p>
            <a:pPr>
              <a:spcBef>
                <a:spcPct val="50000"/>
              </a:spcBef>
              <a:buFontTx/>
              <a:buAutoNum type="arabicPeriod"/>
            </a:pPr>
            <a:r>
              <a:rPr lang="en-US" altLang="en-US" sz="2000" dirty="0"/>
              <a:t>Then b = </a:t>
            </a:r>
            <a:r>
              <a:rPr lang="en-US" altLang="en-US" sz="2000" dirty="0" err="1"/>
              <a:t>ka</a:t>
            </a:r>
            <a:r>
              <a:rPr lang="en-US" altLang="en-US" sz="2000" dirty="0"/>
              <a:t> and c = ja for some integers j and k.</a:t>
            </a:r>
          </a:p>
          <a:p>
            <a:pPr>
              <a:spcBef>
                <a:spcPct val="50000"/>
              </a:spcBef>
              <a:buFontTx/>
              <a:buAutoNum type="arabicPeriod"/>
            </a:pPr>
            <a:r>
              <a:rPr lang="en-US" altLang="en-US" sz="2000" dirty="0"/>
              <a:t>Then a = kb and a = kc for some integer k.</a:t>
            </a:r>
          </a:p>
          <a:p>
            <a:pPr>
              <a:spcBef>
                <a:spcPct val="50000"/>
              </a:spcBef>
              <a:buFontTx/>
              <a:buAutoNum type="arabicPeriod"/>
            </a:pPr>
            <a:r>
              <a:rPr lang="en-US" altLang="en-US" sz="2000" dirty="0"/>
              <a:t>Then a = kb and a = </a:t>
            </a:r>
            <a:r>
              <a:rPr lang="en-US" altLang="en-US" sz="2000" dirty="0" err="1"/>
              <a:t>jc</a:t>
            </a:r>
            <a:r>
              <a:rPr lang="en-US" altLang="en-US" sz="2000" dirty="0"/>
              <a:t> for some integers j and k.</a:t>
            </a:r>
          </a:p>
        </p:txBody>
      </p:sp>
      <p:pic>
        <p:nvPicPr>
          <p:cNvPr id="3075"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9900" y="457200"/>
            <a:ext cx="8293100" cy="523220"/>
          </a:xfrm>
          <a:prstGeom prst="rect">
            <a:avLst/>
          </a:prstGeom>
          <a:noFill/>
        </p:spPr>
        <p:txBody>
          <a:bodyPr wrap="square" rtlCol="0">
            <a:spAutoFit/>
          </a:bodyPr>
          <a:lstStyle/>
          <a:p>
            <a:r>
              <a:rPr lang="en-US" sz="2800" i="1" dirty="0"/>
              <a:t>If a divides b and a divides c, then a divides b – c. </a:t>
            </a:r>
          </a:p>
        </p:txBody>
      </p:sp>
      <p:sp>
        <p:nvSpPr>
          <p:cNvPr id="5" name="Oval 4"/>
          <p:cNvSpPr/>
          <p:nvPr/>
        </p:nvSpPr>
        <p:spPr>
          <a:xfrm>
            <a:off x="342900" y="3200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88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1371600"/>
            <a:ext cx="8153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altLang="en-US" sz="2400" b="1" dirty="0"/>
              <a:t>What is the next line of the proof?</a:t>
            </a:r>
          </a:p>
          <a:p>
            <a:pPr>
              <a:spcBef>
                <a:spcPct val="50000"/>
              </a:spcBef>
              <a:buFontTx/>
              <a:buAutoNum type="arabicPeriod"/>
            </a:pPr>
            <a:r>
              <a:rPr lang="en-US" altLang="en-US" sz="2000" dirty="0"/>
              <a:t>Then b – c = </a:t>
            </a:r>
            <a:r>
              <a:rPr lang="en-US" altLang="en-US" sz="2000" dirty="0" err="1"/>
              <a:t>ka</a:t>
            </a:r>
            <a:r>
              <a:rPr lang="en-US" altLang="en-US" sz="2000" dirty="0"/>
              <a:t>.</a:t>
            </a:r>
          </a:p>
          <a:p>
            <a:pPr>
              <a:spcBef>
                <a:spcPct val="50000"/>
              </a:spcBef>
              <a:buFontTx/>
              <a:buAutoNum type="arabicPeriod"/>
            </a:pPr>
            <a:r>
              <a:rPr lang="en-US" altLang="en-US" sz="2000" dirty="0"/>
              <a:t>Then division is distributive so a divides b – c.</a:t>
            </a:r>
          </a:p>
          <a:p>
            <a:pPr>
              <a:spcBef>
                <a:spcPct val="50000"/>
              </a:spcBef>
              <a:buFontTx/>
              <a:buAutoNum type="arabicPeriod"/>
            </a:pPr>
            <a:r>
              <a:rPr lang="en-US" altLang="en-US" sz="2000" dirty="0"/>
              <a:t>Then a divides b – c.  </a:t>
            </a:r>
          </a:p>
          <a:p>
            <a:pPr>
              <a:spcBef>
                <a:spcPct val="50000"/>
              </a:spcBef>
              <a:buFontTx/>
              <a:buAutoNum type="arabicPeriod"/>
            </a:pPr>
            <a:r>
              <a:rPr lang="en-US" altLang="en-US" sz="2000" dirty="0"/>
              <a:t>Then k – j = …</a:t>
            </a:r>
          </a:p>
          <a:p>
            <a:pPr>
              <a:spcBef>
                <a:spcPct val="50000"/>
              </a:spcBef>
              <a:buFontTx/>
              <a:buAutoNum type="arabicPeriod"/>
            </a:pPr>
            <a:r>
              <a:rPr lang="en-US" altLang="en-US" sz="2000" dirty="0"/>
              <a:t>Then b – c = …</a:t>
            </a:r>
          </a:p>
          <a:p>
            <a:pPr>
              <a:spcBef>
                <a:spcPct val="50000"/>
              </a:spcBef>
              <a:buFontTx/>
              <a:buAutoNum type="arabicPeriod"/>
            </a:pPr>
            <a:r>
              <a:rPr lang="en-US" altLang="en-US" sz="2000" dirty="0"/>
              <a:t>Then a = …</a:t>
            </a:r>
          </a:p>
        </p:txBody>
      </p:sp>
      <p:pic>
        <p:nvPicPr>
          <p:cNvPr id="4099"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9900" y="457200"/>
            <a:ext cx="8293100" cy="523220"/>
          </a:xfrm>
          <a:prstGeom prst="rect">
            <a:avLst/>
          </a:prstGeom>
          <a:noFill/>
        </p:spPr>
        <p:txBody>
          <a:bodyPr wrap="square" rtlCol="0">
            <a:spAutoFit/>
          </a:bodyPr>
          <a:lstStyle/>
          <a:p>
            <a:r>
              <a:rPr lang="en-US" sz="2800" i="1" dirty="0"/>
              <a:t>If a divides b and a divides c, then a divides b – c. </a:t>
            </a:r>
          </a:p>
        </p:txBody>
      </p:sp>
      <p:sp>
        <p:nvSpPr>
          <p:cNvPr id="5" name="Oval 4"/>
          <p:cNvSpPr/>
          <p:nvPr/>
        </p:nvSpPr>
        <p:spPr>
          <a:xfrm>
            <a:off x="342900" y="3657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8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1371600"/>
            <a:ext cx="8153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altLang="en-US" sz="2400" b="1" dirty="0"/>
              <a:t>What is the last line of the proof?</a:t>
            </a:r>
          </a:p>
          <a:p>
            <a:pPr>
              <a:spcBef>
                <a:spcPct val="50000"/>
              </a:spcBef>
              <a:buFontTx/>
              <a:buAutoNum type="arabicPeriod"/>
            </a:pPr>
            <a:r>
              <a:rPr lang="en-US" altLang="en-US" sz="2000" dirty="0"/>
              <a:t>Then a divides b – c.</a:t>
            </a:r>
          </a:p>
          <a:p>
            <a:pPr>
              <a:spcBef>
                <a:spcPct val="50000"/>
              </a:spcBef>
              <a:buFontTx/>
              <a:buAutoNum type="arabicPeriod"/>
            </a:pPr>
            <a:r>
              <a:rPr lang="en-US" altLang="en-US" sz="2000" dirty="0"/>
              <a:t>Then a does not divide b – c.</a:t>
            </a:r>
          </a:p>
          <a:p>
            <a:pPr>
              <a:spcBef>
                <a:spcPct val="50000"/>
              </a:spcBef>
              <a:buFontTx/>
              <a:buAutoNum type="arabicPeriod"/>
            </a:pPr>
            <a:r>
              <a:rPr lang="en-US" altLang="en-US" sz="2000" dirty="0"/>
              <a:t>Then b = </a:t>
            </a:r>
            <a:r>
              <a:rPr lang="en-US" altLang="en-US" sz="2000" dirty="0" err="1"/>
              <a:t>ka</a:t>
            </a:r>
            <a:r>
              <a:rPr lang="en-US" altLang="en-US" sz="2000" dirty="0"/>
              <a:t> and c = </a:t>
            </a:r>
            <a:r>
              <a:rPr lang="en-US" altLang="en-US" sz="2000" dirty="0" err="1"/>
              <a:t>ka</a:t>
            </a:r>
            <a:r>
              <a:rPr lang="en-US" altLang="en-US" sz="2000" dirty="0"/>
              <a:t> for some integer k.</a:t>
            </a:r>
          </a:p>
          <a:p>
            <a:pPr>
              <a:spcBef>
                <a:spcPct val="50000"/>
              </a:spcBef>
              <a:buFontTx/>
              <a:buAutoNum type="arabicPeriod"/>
            </a:pPr>
            <a:r>
              <a:rPr lang="en-US" altLang="en-US" sz="2000" dirty="0"/>
              <a:t>Then b = </a:t>
            </a:r>
            <a:r>
              <a:rPr lang="en-US" altLang="en-US" sz="2000" dirty="0" err="1"/>
              <a:t>ka</a:t>
            </a:r>
            <a:r>
              <a:rPr lang="en-US" altLang="en-US" sz="2000" dirty="0"/>
              <a:t> and c = ja for some integers j and k.</a:t>
            </a:r>
          </a:p>
          <a:p>
            <a:pPr>
              <a:spcBef>
                <a:spcPct val="50000"/>
              </a:spcBef>
              <a:buFontTx/>
              <a:buAutoNum type="arabicPeriod"/>
            </a:pPr>
            <a:r>
              <a:rPr lang="en-US" altLang="en-US" sz="2000" dirty="0"/>
              <a:t>Then a = kb and a = kc for some integer k.</a:t>
            </a:r>
          </a:p>
          <a:p>
            <a:pPr>
              <a:spcBef>
                <a:spcPct val="50000"/>
              </a:spcBef>
              <a:buFontTx/>
              <a:buAutoNum type="arabicPeriod"/>
            </a:pPr>
            <a:r>
              <a:rPr lang="en-US" altLang="en-US" sz="2000" dirty="0"/>
              <a:t>Then a = kb and a = </a:t>
            </a:r>
            <a:r>
              <a:rPr lang="en-US" altLang="en-US" sz="2000" dirty="0" err="1"/>
              <a:t>jc</a:t>
            </a:r>
            <a:r>
              <a:rPr lang="en-US" altLang="en-US" sz="2000" dirty="0"/>
              <a:t> for some integers j and k.</a:t>
            </a:r>
          </a:p>
        </p:txBody>
      </p:sp>
      <p:pic>
        <p:nvPicPr>
          <p:cNvPr id="3075"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9900" y="457200"/>
            <a:ext cx="8293100" cy="523220"/>
          </a:xfrm>
          <a:prstGeom prst="rect">
            <a:avLst/>
          </a:prstGeom>
          <a:noFill/>
        </p:spPr>
        <p:txBody>
          <a:bodyPr wrap="square" rtlCol="0">
            <a:spAutoFit/>
          </a:bodyPr>
          <a:lstStyle/>
          <a:p>
            <a:r>
              <a:rPr lang="en-US" sz="2800" i="1" dirty="0"/>
              <a:t>If a divides b and a divides c, then a divides b – c. </a:t>
            </a:r>
          </a:p>
        </p:txBody>
      </p:sp>
      <p:sp>
        <p:nvSpPr>
          <p:cNvPr id="5" name="Oval 4"/>
          <p:cNvSpPr/>
          <p:nvPr/>
        </p:nvSpPr>
        <p:spPr>
          <a:xfrm>
            <a:off x="342900" y="18288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83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0"/>
            <a:ext cx="80772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a:t>“If A </a:t>
            </a:r>
            <a:r>
              <a:rPr lang="en-US" altLang="en-US" sz="2800">
                <a:sym typeface="Symbol" pitchFamily="18" charset="2"/>
              </a:rPr>
              <a:t> B, then A  C  B  C.”  </a:t>
            </a:r>
            <a:r>
              <a:rPr lang="en-US" altLang="en-US" sz="2800"/>
              <a:t>What is the best first sentence of a formal direct proof?</a:t>
            </a:r>
          </a:p>
          <a:p>
            <a:pPr eaLnBrk="1" hangingPunct="1">
              <a:spcBef>
                <a:spcPct val="30000"/>
              </a:spcBef>
              <a:buFontTx/>
              <a:buAutoNum type="arabicParenBoth"/>
            </a:pPr>
            <a:r>
              <a:rPr lang="en-US" altLang="en-US" sz="2400"/>
              <a:t> Assume A </a:t>
            </a:r>
            <a:r>
              <a:rPr lang="en-US" altLang="en-US" sz="2400">
                <a:sym typeface="Symbol" pitchFamily="18" charset="2"/>
              </a:rPr>
              <a:t> C</a:t>
            </a:r>
            <a:r>
              <a:rPr lang="en-US" altLang="en-US" sz="2400">
                <a:latin typeface="SymbolPi" pitchFamily="2" charset="0"/>
              </a:rPr>
              <a:t>.</a:t>
            </a:r>
          </a:p>
          <a:p>
            <a:pPr eaLnBrk="1" hangingPunct="1">
              <a:spcBef>
                <a:spcPct val="30000"/>
              </a:spcBef>
              <a:buFontTx/>
              <a:buAutoNum type="arabicParenBoth"/>
            </a:pPr>
            <a:r>
              <a:rPr lang="en-US" altLang="en-US" sz="2400">
                <a:latin typeface="SymbolPi" pitchFamily="2" charset="0"/>
              </a:rPr>
              <a:t> </a:t>
            </a:r>
            <a:r>
              <a:rPr lang="en-US" altLang="en-US" sz="2400"/>
              <a:t>Assume A </a:t>
            </a:r>
            <a:r>
              <a:rPr lang="en-US" altLang="en-US" sz="2400">
                <a:sym typeface="Symbol" pitchFamily="18" charset="2"/>
              </a:rPr>
              <a:t> B</a:t>
            </a:r>
            <a:r>
              <a:rPr lang="en-US" altLang="en-US" sz="2400"/>
              <a:t>.</a:t>
            </a:r>
          </a:p>
          <a:p>
            <a:pPr eaLnBrk="1" hangingPunct="1">
              <a:spcBef>
                <a:spcPct val="30000"/>
              </a:spcBef>
              <a:buFontTx/>
              <a:buAutoNum type="arabicParenBoth"/>
            </a:pPr>
            <a:r>
              <a:rPr lang="en-US" altLang="en-US" sz="2400"/>
              <a:t> Let x </a:t>
            </a:r>
            <a:r>
              <a:rPr lang="en-US" altLang="en-US" sz="2400">
                <a:sym typeface="Symbol" pitchFamily="18" charset="2"/>
              </a:rPr>
              <a:t> B</a:t>
            </a:r>
            <a:r>
              <a:rPr lang="en-US" altLang="en-US" sz="2400"/>
              <a:t> </a:t>
            </a:r>
            <a:r>
              <a:rPr lang="en-US" altLang="en-US" sz="2400">
                <a:sym typeface="Symbol" pitchFamily="18" charset="2"/>
              </a:rPr>
              <a:t> C .</a:t>
            </a:r>
          </a:p>
          <a:p>
            <a:pPr eaLnBrk="1" hangingPunct="1">
              <a:spcBef>
                <a:spcPct val="30000"/>
              </a:spcBef>
              <a:buFontTx/>
              <a:buAutoNum type="arabicParenBoth"/>
            </a:pPr>
            <a:r>
              <a:rPr lang="en-US" altLang="en-US" sz="2400">
                <a:sym typeface="Symbol" pitchFamily="18" charset="2"/>
              </a:rPr>
              <a:t> Let x  A.</a:t>
            </a:r>
          </a:p>
          <a:p>
            <a:pPr eaLnBrk="1" hangingPunct="1">
              <a:spcBef>
                <a:spcPct val="30000"/>
              </a:spcBef>
              <a:buFontTx/>
              <a:buAutoNum type="arabicParenBoth"/>
            </a:pPr>
            <a:r>
              <a:rPr lang="en-US" altLang="en-US" sz="2400">
                <a:sym typeface="Symbol" pitchFamily="18" charset="2"/>
              </a:rPr>
              <a:t> Let x  A  B .</a:t>
            </a:r>
          </a:p>
          <a:p>
            <a:pPr eaLnBrk="1" hangingPunct="1">
              <a:spcBef>
                <a:spcPct val="30000"/>
              </a:spcBef>
              <a:buFontTx/>
              <a:buAutoNum type="arabicParenBoth"/>
            </a:pPr>
            <a:r>
              <a:rPr lang="en-US" altLang="en-US" sz="2400">
                <a:sym typeface="Symbol" pitchFamily="18" charset="2"/>
              </a:rPr>
              <a:t> Let A = {1, 2, 3, 4} and B = {2, 4, 6}</a:t>
            </a:r>
          </a:p>
        </p:txBody>
      </p:sp>
      <p:pic>
        <p:nvPicPr>
          <p:cNvPr id="19459"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47700" y="14478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0" y="0"/>
            <a:ext cx="80772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“If A </a:t>
            </a:r>
            <a:r>
              <a:rPr lang="en-US" altLang="en-US" sz="2400">
                <a:sym typeface="Symbol" pitchFamily="18" charset="2"/>
              </a:rPr>
              <a:t> B, then A  C  B  C.”</a:t>
            </a:r>
            <a:r>
              <a:rPr lang="en-US" altLang="en-US">
                <a:sym typeface="Symbol" pitchFamily="18" charset="2"/>
              </a:rPr>
              <a:t>   </a:t>
            </a:r>
            <a:r>
              <a:rPr lang="en-US" altLang="en-US" sz="2800"/>
              <a:t>What is the best second sentence of this proof?</a:t>
            </a:r>
          </a:p>
          <a:p>
            <a:pPr eaLnBrk="1" hangingPunct="1">
              <a:spcBef>
                <a:spcPct val="30000"/>
              </a:spcBef>
              <a:buFontTx/>
              <a:buAutoNum type="arabicParenBoth"/>
            </a:pPr>
            <a:r>
              <a:rPr lang="en-US" altLang="en-US" sz="2400"/>
              <a:t> Assume A </a:t>
            </a:r>
            <a:r>
              <a:rPr lang="en-US" altLang="en-US" sz="2400">
                <a:sym typeface="Symbol" pitchFamily="18" charset="2"/>
              </a:rPr>
              <a:t> C</a:t>
            </a:r>
            <a:r>
              <a:rPr lang="en-US" altLang="en-US" sz="2400">
                <a:latin typeface="SymbolPi" pitchFamily="2" charset="0"/>
              </a:rPr>
              <a:t>.</a:t>
            </a:r>
          </a:p>
          <a:p>
            <a:pPr eaLnBrk="1" hangingPunct="1">
              <a:spcBef>
                <a:spcPct val="30000"/>
              </a:spcBef>
              <a:buFontTx/>
              <a:buAutoNum type="arabicParenBoth"/>
            </a:pPr>
            <a:r>
              <a:rPr lang="en-US" altLang="en-US" sz="2400">
                <a:latin typeface="SymbolPi" pitchFamily="2" charset="0"/>
              </a:rPr>
              <a:t> </a:t>
            </a:r>
            <a:r>
              <a:rPr lang="en-US" altLang="en-US" sz="2400"/>
              <a:t>Assume A </a:t>
            </a:r>
            <a:r>
              <a:rPr lang="en-US" altLang="en-US" sz="2400">
                <a:sym typeface="Symbol" pitchFamily="18" charset="2"/>
              </a:rPr>
              <a:t> B</a:t>
            </a:r>
            <a:r>
              <a:rPr lang="en-US" altLang="en-US" sz="2400"/>
              <a:t>.</a:t>
            </a:r>
          </a:p>
          <a:p>
            <a:pPr eaLnBrk="1" hangingPunct="1">
              <a:spcBef>
                <a:spcPct val="30000"/>
              </a:spcBef>
              <a:buFontTx/>
              <a:buAutoNum type="arabicParenBoth"/>
            </a:pPr>
            <a:r>
              <a:rPr lang="en-US" altLang="en-US" sz="2400"/>
              <a:t> Let x </a:t>
            </a:r>
            <a:r>
              <a:rPr lang="en-US" altLang="en-US" sz="2400">
                <a:sym typeface="Symbol" pitchFamily="18" charset="2"/>
              </a:rPr>
              <a:t> </a:t>
            </a:r>
            <a:r>
              <a:rPr lang="en-US" altLang="en-US" sz="2400"/>
              <a:t>A </a:t>
            </a:r>
            <a:r>
              <a:rPr lang="en-US" altLang="en-US" sz="2400">
                <a:sym typeface="Symbol" pitchFamily="18" charset="2"/>
              </a:rPr>
              <a:t> C</a:t>
            </a:r>
            <a:r>
              <a:rPr lang="en-US" altLang="en-US">
                <a:sym typeface="Symbol" pitchFamily="18" charset="2"/>
              </a:rPr>
              <a:t> </a:t>
            </a:r>
            <a:r>
              <a:rPr lang="en-US" altLang="en-US" sz="2400">
                <a:sym typeface="Symbol" pitchFamily="18" charset="2"/>
              </a:rPr>
              <a:t>.</a:t>
            </a:r>
          </a:p>
          <a:p>
            <a:pPr eaLnBrk="1" hangingPunct="1">
              <a:spcBef>
                <a:spcPct val="30000"/>
              </a:spcBef>
              <a:buFontTx/>
              <a:buAutoNum type="arabicParenBoth"/>
            </a:pPr>
            <a:r>
              <a:rPr lang="en-US" altLang="en-US" sz="2400">
                <a:sym typeface="Symbol" pitchFamily="18" charset="2"/>
              </a:rPr>
              <a:t> Let x  A.</a:t>
            </a:r>
          </a:p>
          <a:p>
            <a:pPr eaLnBrk="1" hangingPunct="1">
              <a:spcBef>
                <a:spcPct val="30000"/>
              </a:spcBef>
              <a:buFontTx/>
              <a:buAutoNum type="arabicParenBoth"/>
            </a:pPr>
            <a:r>
              <a:rPr lang="en-US" altLang="en-US" sz="2400">
                <a:sym typeface="Symbol" pitchFamily="18" charset="2"/>
              </a:rPr>
              <a:t> Let x  B</a:t>
            </a:r>
            <a:r>
              <a:rPr lang="en-US" altLang="en-US"/>
              <a:t> </a:t>
            </a:r>
            <a:r>
              <a:rPr lang="en-US" altLang="en-US" sz="2400">
                <a:sym typeface="Symbol" pitchFamily="18" charset="2"/>
              </a:rPr>
              <a:t> C</a:t>
            </a:r>
            <a:r>
              <a:rPr lang="en-US" altLang="en-US">
                <a:sym typeface="Symbol" pitchFamily="18" charset="2"/>
              </a:rPr>
              <a:t>  .</a:t>
            </a:r>
            <a:endParaRPr lang="en-US" altLang="en-US" sz="2400">
              <a:sym typeface="Symbol" pitchFamily="18" charset="2"/>
            </a:endParaRPr>
          </a:p>
          <a:p>
            <a:pPr eaLnBrk="1" hangingPunct="1">
              <a:spcBef>
                <a:spcPct val="30000"/>
              </a:spcBef>
              <a:buFontTx/>
              <a:buAutoNum type="arabicParenBoth"/>
            </a:pPr>
            <a:r>
              <a:rPr lang="en-US" altLang="en-US" sz="2400">
                <a:sym typeface="Symbol" pitchFamily="18" charset="2"/>
              </a:rPr>
              <a:t> Let A = {1, 2, 3, 4} and B = {2, 4, 6}</a:t>
            </a:r>
          </a:p>
        </p:txBody>
      </p:sp>
      <p:pic>
        <p:nvPicPr>
          <p:cNvPr id="20483"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71500" y="1905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09600" y="609600"/>
            <a:ext cx="784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Assume f: A </a:t>
            </a:r>
            <a:r>
              <a:rPr lang="en-US" altLang="en-US" sz="2400">
                <a:sym typeface="Symbol" pitchFamily="18" charset="2"/>
              </a:rPr>
              <a:t> B and g: B  C are functions.  </a:t>
            </a:r>
          </a:p>
          <a:p>
            <a:pPr>
              <a:spcBef>
                <a:spcPct val="50000"/>
              </a:spcBef>
            </a:pPr>
            <a:r>
              <a:rPr lang="en-US" altLang="en-US" sz="2400">
                <a:sym typeface="Symbol" pitchFamily="18" charset="2"/>
              </a:rPr>
              <a:t>Which are defined?</a:t>
            </a:r>
          </a:p>
          <a:p>
            <a:pPr>
              <a:spcBef>
                <a:spcPct val="50000"/>
              </a:spcBef>
            </a:pPr>
            <a:r>
              <a:rPr lang="en-US" altLang="en-US" sz="2400">
                <a:sym typeface="Symbol" pitchFamily="18" charset="2"/>
              </a:rPr>
              <a:t>(1)  f  g 	(2)  g  f	(3)  both	(4)  neither</a:t>
            </a:r>
          </a:p>
        </p:txBody>
      </p:sp>
      <p:pic>
        <p:nvPicPr>
          <p:cNvPr id="2053"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247900" y="1676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04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609600"/>
            <a:ext cx="7848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Assume f: A </a:t>
            </a:r>
            <a:r>
              <a:rPr lang="en-US" altLang="en-US" sz="2400">
                <a:sym typeface="Symbol" pitchFamily="18" charset="2"/>
              </a:rPr>
              <a:t> B and g: B  C are functions.  </a:t>
            </a:r>
          </a:p>
          <a:p>
            <a:pPr eaLnBrk="1" hangingPunct="1">
              <a:spcBef>
                <a:spcPct val="50000"/>
              </a:spcBef>
            </a:pPr>
            <a:r>
              <a:rPr lang="en-US" altLang="en-US" sz="2400">
                <a:sym typeface="Symbol" pitchFamily="18" charset="2"/>
              </a:rPr>
              <a:t>What is the domain of g  f ?</a:t>
            </a:r>
          </a:p>
          <a:p>
            <a:pPr eaLnBrk="1" hangingPunct="1">
              <a:spcBef>
                <a:spcPct val="50000"/>
              </a:spcBef>
              <a:buFontTx/>
              <a:buAutoNum type="arabicParenBoth"/>
            </a:pPr>
            <a:r>
              <a:rPr lang="en-US" altLang="en-US" sz="2400">
                <a:sym typeface="Symbol" pitchFamily="18" charset="2"/>
              </a:rPr>
              <a:t>  A        (2)  B   	  (3)  C         (4)  f	     (5)  g</a:t>
            </a:r>
          </a:p>
          <a:p>
            <a:pPr eaLnBrk="1" hangingPunct="1">
              <a:spcBef>
                <a:spcPct val="50000"/>
              </a:spcBef>
              <a:buFontTx/>
              <a:buAutoNum type="arabicParenBoth" startAt="6"/>
            </a:pPr>
            <a:r>
              <a:rPr lang="en-US" altLang="en-US" sz="2400">
                <a:sym typeface="Symbol" pitchFamily="18" charset="2"/>
              </a:rPr>
              <a:t>  B  A       (7)  B  C       (8)  f  g         (9)  g  f     </a:t>
            </a:r>
          </a:p>
          <a:p>
            <a:pPr eaLnBrk="1" hangingPunct="1">
              <a:spcBef>
                <a:spcPct val="50000"/>
              </a:spcBef>
            </a:pPr>
            <a:r>
              <a:rPr lang="en-US" altLang="en-US" sz="2400">
                <a:sym typeface="Symbol" pitchFamily="18" charset="2"/>
              </a:rPr>
              <a:t>(10 or 0)  A  B </a:t>
            </a:r>
          </a:p>
        </p:txBody>
      </p:sp>
      <p:pic>
        <p:nvPicPr>
          <p:cNvPr id="21507"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19100" y="1676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381000"/>
            <a:ext cx="8305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Let A = {1,2,3,4} and B = {</a:t>
            </a:r>
            <a:r>
              <a:rPr lang="en-US" altLang="en-US" sz="2400" dirty="0" err="1"/>
              <a:t>a,b,c</a:t>
            </a:r>
            <a:r>
              <a:rPr lang="en-US" altLang="en-US" sz="2400" dirty="0"/>
              <a:t>}.  Define the relation f from A to B by f = {(1,b), (2,a), (3,c), (4,b)}.</a:t>
            </a:r>
          </a:p>
          <a:p>
            <a:pPr>
              <a:spcBef>
                <a:spcPct val="50000"/>
              </a:spcBef>
            </a:pPr>
            <a:r>
              <a:rPr lang="en-US" altLang="en-US" sz="2400" dirty="0"/>
              <a:t>Is f a function?        (1)  Yes          (2)  No</a:t>
            </a:r>
          </a:p>
        </p:txBody>
      </p:sp>
      <p:pic>
        <p:nvPicPr>
          <p:cNvPr id="3075"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933700" y="1295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5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381000"/>
            <a:ext cx="8305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Let A = {1,2,3,4} and B = {a,b,c}.  Define the relation f from A to B by f = {(1,b), (2,a), (3,c), (4,b)}.</a:t>
            </a:r>
          </a:p>
          <a:p>
            <a:pPr>
              <a:spcBef>
                <a:spcPct val="50000"/>
              </a:spcBef>
            </a:pPr>
            <a:r>
              <a:rPr lang="en-US" altLang="en-US" sz="2400"/>
              <a:t>Is f onto?        (1)  Yes          (2)  No</a:t>
            </a:r>
          </a:p>
        </p:txBody>
      </p:sp>
      <p:pic>
        <p:nvPicPr>
          <p:cNvPr id="3075"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247900" y="1295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3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381000"/>
            <a:ext cx="8305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Let A = {1,2,3,4} and B = {a,b,c}.  Define the relation f from A to B by f = {(1,b), (2,a), (3,c), (4,b)}.</a:t>
            </a:r>
          </a:p>
          <a:p>
            <a:pPr>
              <a:spcBef>
                <a:spcPct val="50000"/>
              </a:spcBef>
            </a:pPr>
            <a:r>
              <a:rPr lang="en-US" altLang="en-US" sz="2400"/>
              <a:t>Is f one-to-one?        (1)  Yes          (2)  No</a:t>
            </a:r>
          </a:p>
        </p:txBody>
      </p:sp>
      <p:pic>
        <p:nvPicPr>
          <p:cNvPr id="15363"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953000" y="1295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92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416175"/>
            <a:ext cx="7772400" cy="1470025"/>
          </a:xfrm>
        </p:spPr>
        <p:txBody>
          <a:bodyPr/>
          <a:lstStyle/>
          <a:p>
            <a:pPr algn="l" eaLnBrk="1" hangingPunct="1"/>
            <a:r>
              <a:rPr lang="en-US" sz="4000" dirty="0"/>
              <a:t>Who shot the sheriff? (But did not shoot the deputy.)</a:t>
            </a:r>
            <a:br>
              <a:rPr lang="en-US" sz="4000" dirty="0"/>
            </a:br>
            <a:br>
              <a:rPr lang="en-US" sz="1200" dirty="0"/>
            </a:br>
            <a:r>
              <a:rPr lang="en-US" sz="4000" dirty="0"/>
              <a:t>A. You did</a:t>
            </a:r>
            <a:br>
              <a:rPr lang="en-US" sz="4000" dirty="0"/>
            </a:br>
            <a:r>
              <a:rPr lang="en-US" sz="4000" dirty="0"/>
              <a:t>B. I did</a:t>
            </a:r>
            <a:br>
              <a:rPr lang="en-US" sz="4000" dirty="0"/>
            </a:br>
            <a:r>
              <a:rPr lang="en-US" sz="4000" dirty="0"/>
              <a:t>C. Ramona did</a:t>
            </a:r>
            <a:br>
              <a:rPr lang="en-US" sz="4000" dirty="0"/>
            </a:br>
            <a:r>
              <a:rPr lang="en-US" sz="4000" dirty="0"/>
              <a:t>D. Jack and Diane did</a:t>
            </a:r>
            <a:br>
              <a:rPr lang="en-US" sz="4000" dirty="0"/>
            </a:br>
            <a:r>
              <a:rPr lang="en-US" sz="4000" dirty="0"/>
              <a:t>E.  Natasha did</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a:solidFill>
                  <a:srgbClr val="FF0000"/>
                </a:solidFill>
              </a:rPr>
              <a:t>iClicker</a:t>
            </a:r>
          </a:p>
        </p:txBody>
      </p:sp>
    </p:spTree>
    <p:extLst>
      <p:ext uri="{BB962C8B-B14F-4D97-AF65-F5344CB8AC3E}">
        <p14:creationId xmlns:p14="http://schemas.microsoft.com/office/powerpoint/2010/main" val="40690826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381000"/>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t>Define f: </a:t>
            </a:r>
            <a:r>
              <a:rPr lang="en-US" altLang="en-US" sz="2400" dirty="0">
                <a:latin typeface="RapidPi-B" pitchFamily="18" charset="0"/>
              </a:rPr>
              <a:t>R </a:t>
            </a:r>
            <a:r>
              <a:rPr lang="en-US" altLang="en-US" sz="2400" b="1" dirty="0">
                <a:latin typeface="RapidPi-B" pitchFamily="18" charset="0"/>
                <a:sym typeface="Symbol" pitchFamily="18" charset="2"/>
              </a:rPr>
              <a:t></a:t>
            </a:r>
            <a:r>
              <a:rPr lang="en-US" altLang="en-US" sz="2400" dirty="0">
                <a:latin typeface="RapidPi-B" pitchFamily="18" charset="0"/>
                <a:sym typeface="Symbol" pitchFamily="18" charset="2"/>
              </a:rPr>
              <a:t> </a:t>
            </a:r>
            <a:r>
              <a:rPr lang="en-US" altLang="en-US" sz="2400" dirty="0">
                <a:latin typeface="RapidPi-B" pitchFamily="18" charset="0"/>
              </a:rPr>
              <a:t>R </a:t>
            </a:r>
            <a:r>
              <a:rPr lang="en-US" altLang="en-US" sz="2400" dirty="0">
                <a:latin typeface="RapidPi-B" pitchFamily="18" charset="0"/>
                <a:sym typeface="Symbol" pitchFamily="18" charset="2"/>
              </a:rPr>
              <a:t> R</a:t>
            </a:r>
            <a:r>
              <a:rPr lang="en-US" altLang="en-US" sz="2400" dirty="0"/>
              <a:t>  by f(</a:t>
            </a:r>
            <a:r>
              <a:rPr lang="en-US" altLang="en-US" sz="2400" dirty="0" err="1"/>
              <a:t>x,y</a:t>
            </a:r>
            <a:r>
              <a:rPr lang="en-US" altLang="en-US" sz="2400" dirty="0"/>
              <a:t>) = x </a:t>
            </a:r>
            <a:r>
              <a:rPr lang="en-US" altLang="en-US" sz="2400" dirty="0">
                <a:sym typeface="Symbol" pitchFamily="18" charset="2"/>
              </a:rPr>
              <a:t></a:t>
            </a:r>
            <a:r>
              <a:rPr lang="en-US" altLang="en-US" sz="2400" dirty="0"/>
              <a:t> y.    (f is multiplication). </a:t>
            </a:r>
          </a:p>
          <a:p>
            <a:pPr eaLnBrk="1" hangingPunct="1">
              <a:spcBef>
                <a:spcPct val="50000"/>
              </a:spcBef>
            </a:pPr>
            <a:r>
              <a:rPr lang="en-US" altLang="en-US" sz="2400" dirty="0"/>
              <a:t>Is f a function?        (1)  Yes          (2)  No</a:t>
            </a:r>
          </a:p>
        </p:txBody>
      </p:sp>
      <p:pic>
        <p:nvPicPr>
          <p:cNvPr id="22531"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933700" y="914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381000"/>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t>Define f: </a:t>
            </a:r>
            <a:r>
              <a:rPr lang="en-US" altLang="en-US" sz="2400" dirty="0">
                <a:latin typeface="RapidPi-B" pitchFamily="18" charset="0"/>
              </a:rPr>
              <a:t>R </a:t>
            </a:r>
            <a:r>
              <a:rPr lang="en-US" altLang="en-US" sz="2400" b="1" dirty="0">
                <a:latin typeface="RapidPi-B" pitchFamily="18" charset="0"/>
                <a:sym typeface="Symbol" pitchFamily="18" charset="2"/>
              </a:rPr>
              <a:t></a:t>
            </a:r>
            <a:r>
              <a:rPr lang="en-US" altLang="en-US" sz="2400" dirty="0">
                <a:latin typeface="RapidPi-B" pitchFamily="18" charset="0"/>
                <a:sym typeface="Symbol" pitchFamily="18" charset="2"/>
              </a:rPr>
              <a:t> </a:t>
            </a:r>
            <a:r>
              <a:rPr lang="en-US" altLang="en-US" sz="2400" dirty="0">
                <a:latin typeface="RapidPi-B" pitchFamily="18" charset="0"/>
              </a:rPr>
              <a:t>R </a:t>
            </a:r>
            <a:r>
              <a:rPr lang="en-US" altLang="en-US" sz="2400" dirty="0">
                <a:latin typeface="RapidPi-B" pitchFamily="18" charset="0"/>
                <a:sym typeface="Symbol" pitchFamily="18" charset="2"/>
              </a:rPr>
              <a:t> R</a:t>
            </a:r>
            <a:r>
              <a:rPr lang="en-US" altLang="en-US" sz="2400" dirty="0"/>
              <a:t>  by f(</a:t>
            </a:r>
            <a:r>
              <a:rPr lang="en-US" altLang="en-US" sz="2400" dirty="0" err="1"/>
              <a:t>x,y</a:t>
            </a:r>
            <a:r>
              <a:rPr lang="en-US" altLang="en-US" sz="2400" dirty="0"/>
              <a:t>) = x </a:t>
            </a:r>
            <a:r>
              <a:rPr lang="en-US" altLang="en-US" sz="2400" dirty="0">
                <a:sym typeface="Symbol" pitchFamily="18" charset="2"/>
              </a:rPr>
              <a:t></a:t>
            </a:r>
            <a:r>
              <a:rPr lang="en-US" altLang="en-US" sz="2400" dirty="0"/>
              <a:t> y.    (f is multiplication). </a:t>
            </a:r>
          </a:p>
          <a:p>
            <a:pPr eaLnBrk="1" hangingPunct="1">
              <a:spcBef>
                <a:spcPct val="50000"/>
              </a:spcBef>
            </a:pPr>
            <a:r>
              <a:rPr lang="en-US" altLang="en-US" sz="2400" dirty="0"/>
              <a:t>Is f onto?        (1)  Yes          (2)  No</a:t>
            </a:r>
          </a:p>
        </p:txBody>
      </p:sp>
      <p:pic>
        <p:nvPicPr>
          <p:cNvPr id="22531"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247900" y="914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8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381000"/>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t>Define f: </a:t>
            </a:r>
            <a:r>
              <a:rPr lang="en-US" altLang="en-US" sz="2400" dirty="0">
                <a:latin typeface="RapidPi-B" pitchFamily="18" charset="0"/>
              </a:rPr>
              <a:t>R </a:t>
            </a:r>
            <a:r>
              <a:rPr lang="en-US" altLang="en-US" sz="2400" b="1" dirty="0">
                <a:latin typeface="RapidPi-B" pitchFamily="18" charset="0"/>
                <a:sym typeface="Symbol" pitchFamily="18" charset="2"/>
              </a:rPr>
              <a:t></a:t>
            </a:r>
            <a:r>
              <a:rPr lang="en-US" altLang="en-US" sz="2400" dirty="0">
                <a:latin typeface="RapidPi-B" pitchFamily="18" charset="0"/>
                <a:sym typeface="Symbol" pitchFamily="18" charset="2"/>
              </a:rPr>
              <a:t> </a:t>
            </a:r>
            <a:r>
              <a:rPr lang="en-US" altLang="en-US" sz="2400" dirty="0">
                <a:latin typeface="RapidPi-B" pitchFamily="18" charset="0"/>
              </a:rPr>
              <a:t>R </a:t>
            </a:r>
            <a:r>
              <a:rPr lang="en-US" altLang="en-US" sz="2400" dirty="0">
                <a:latin typeface="RapidPi-B" pitchFamily="18" charset="0"/>
                <a:sym typeface="Symbol" pitchFamily="18" charset="2"/>
              </a:rPr>
              <a:t> R</a:t>
            </a:r>
            <a:r>
              <a:rPr lang="en-US" altLang="en-US" sz="2400" dirty="0"/>
              <a:t>  by f(</a:t>
            </a:r>
            <a:r>
              <a:rPr lang="en-US" altLang="en-US" sz="2400" dirty="0" err="1"/>
              <a:t>x,y</a:t>
            </a:r>
            <a:r>
              <a:rPr lang="en-US" altLang="en-US" sz="2400" dirty="0"/>
              <a:t>) = x </a:t>
            </a:r>
            <a:r>
              <a:rPr lang="en-US" altLang="en-US" sz="2400" dirty="0">
                <a:sym typeface="Symbol" pitchFamily="18" charset="2"/>
              </a:rPr>
              <a:t></a:t>
            </a:r>
            <a:r>
              <a:rPr lang="en-US" altLang="en-US" sz="2400" dirty="0"/>
              <a:t> y.    (f is multiplication). </a:t>
            </a:r>
          </a:p>
          <a:p>
            <a:pPr eaLnBrk="1" hangingPunct="1">
              <a:spcBef>
                <a:spcPct val="50000"/>
              </a:spcBef>
            </a:pPr>
            <a:r>
              <a:rPr lang="en-US" altLang="en-US" sz="2400" dirty="0"/>
              <a:t>Is f one-to-one?        (1)  Yes          (2)  No</a:t>
            </a:r>
          </a:p>
        </p:txBody>
      </p:sp>
      <p:pic>
        <p:nvPicPr>
          <p:cNvPr id="22531"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953000" y="914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9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228600"/>
            <a:ext cx="80772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800" b="1"/>
              <a:t>From the Group Theory course….</a:t>
            </a:r>
          </a:p>
          <a:p>
            <a:pPr eaLnBrk="1" hangingPunct="1">
              <a:spcBef>
                <a:spcPct val="50000"/>
              </a:spcBef>
            </a:pPr>
            <a:endParaRPr lang="en-US" altLang="en-US" sz="4800" b="1"/>
          </a:p>
          <a:p>
            <a:pPr eaLnBrk="1" hangingPunct="1">
              <a:spcBef>
                <a:spcPct val="50000"/>
              </a:spcBef>
            </a:pPr>
            <a:r>
              <a:rPr lang="en-US" altLang="en-US" sz="2800"/>
              <a:t>(Again, questions homegrown and available to any who want them.)</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38200" y="990600"/>
            <a:ext cx="7543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a:t>Is (</a:t>
            </a:r>
            <a:r>
              <a:rPr lang="en-US" altLang="en-US" sz="3200">
                <a:latin typeface="RapidPi-B" pitchFamily="18" charset="0"/>
              </a:rPr>
              <a:t>Z</a:t>
            </a:r>
            <a:r>
              <a:rPr lang="en-US" altLang="en-US" sz="3200" baseline="30000">
                <a:latin typeface="Lucida Sans Unicode" pitchFamily="34" charset="0"/>
                <a:ea typeface="Lucida Sans Unicode" pitchFamily="34" charset="0"/>
                <a:cs typeface="Lucida Sans Unicode" pitchFamily="34" charset="0"/>
              </a:rPr>
              <a:t>+</a:t>
            </a:r>
            <a:r>
              <a:rPr lang="en-US" altLang="en-US" sz="3200">
                <a:latin typeface="Lucida Sans Unicode" pitchFamily="34" charset="0"/>
                <a:ea typeface="Lucida Sans Unicode" pitchFamily="34" charset="0"/>
                <a:cs typeface="Lucida Sans Unicode" pitchFamily="34" charset="0"/>
              </a:rPr>
              <a:t>, +) a group?</a:t>
            </a:r>
          </a:p>
          <a:p>
            <a:pPr eaLnBrk="1" hangingPunct="1">
              <a:spcBef>
                <a:spcPct val="50000"/>
              </a:spcBef>
              <a:buFontTx/>
              <a:buAutoNum type="alphaLcParenBoth"/>
            </a:pPr>
            <a:r>
              <a:rPr lang="en-US" altLang="en-US" sz="3200">
                <a:latin typeface="Lucida Sans Unicode" pitchFamily="34" charset="0"/>
                <a:ea typeface="Lucida Sans Unicode" pitchFamily="34" charset="0"/>
                <a:cs typeface="Lucida Sans Unicode" pitchFamily="34" charset="0"/>
              </a:rPr>
              <a:t> Yes</a:t>
            </a:r>
          </a:p>
          <a:p>
            <a:pPr eaLnBrk="1" hangingPunct="1">
              <a:spcBef>
                <a:spcPct val="50000"/>
              </a:spcBef>
              <a:buFontTx/>
              <a:buAutoNum type="alphaLcParenBoth"/>
            </a:pPr>
            <a:r>
              <a:rPr lang="en-US" altLang="en-US" sz="3200">
                <a:latin typeface="Lucida Sans Unicode" pitchFamily="34" charset="0"/>
                <a:ea typeface="Lucida Sans Unicode" pitchFamily="34" charset="0"/>
                <a:cs typeface="Lucida Sans Unicode" pitchFamily="34" charset="0"/>
              </a:rPr>
              <a:t> No</a:t>
            </a:r>
          </a:p>
        </p:txBody>
      </p:sp>
      <p:pic>
        <p:nvPicPr>
          <p:cNvPr id="24579"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23900" y="2438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14400" y="381000"/>
            <a:ext cx="75438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dirty="0"/>
              <a:t>Why is (</a:t>
            </a:r>
            <a:r>
              <a:rPr lang="en-US" altLang="en-US" sz="3200" dirty="0">
                <a:latin typeface="RapidPi-B" pitchFamily="18" charset="0"/>
              </a:rPr>
              <a:t>Z</a:t>
            </a:r>
            <a:r>
              <a:rPr lang="en-US" altLang="en-US" sz="3200" baseline="30000" dirty="0">
                <a:latin typeface="Lucida Sans Unicode" pitchFamily="34" charset="0"/>
                <a:ea typeface="Lucida Sans Unicode" pitchFamily="34" charset="0"/>
                <a:cs typeface="Lucida Sans Unicode" pitchFamily="34" charset="0"/>
              </a:rPr>
              <a:t>+</a:t>
            </a:r>
            <a:r>
              <a:rPr lang="en-US" altLang="en-US" sz="3200" dirty="0">
                <a:latin typeface="Lucida Sans Unicode" pitchFamily="34" charset="0"/>
                <a:ea typeface="Lucida Sans Unicode" pitchFamily="34" charset="0"/>
                <a:cs typeface="Lucida Sans Unicode" pitchFamily="34" charset="0"/>
              </a:rPr>
              <a:t>, +) not a group?</a:t>
            </a:r>
          </a:p>
          <a:p>
            <a:pPr eaLnBrk="1" hangingPunct="1">
              <a:spcBef>
                <a:spcPct val="15000"/>
              </a:spcBef>
            </a:pPr>
            <a:r>
              <a:rPr lang="en-US" altLang="en-US" sz="2400" dirty="0">
                <a:latin typeface="Lucida Sans Unicode" pitchFamily="34" charset="0"/>
                <a:ea typeface="Lucida Sans Unicode" pitchFamily="34" charset="0"/>
                <a:cs typeface="Lucida Sans Unicode" pitchFamily="34" charset="0"/>
              </a:rPr>
              <a:t>(a)  I have no idea.  What the heck is a group? </a:t>
            </a:r>
          </a:p>
          <a:p>
            <a:pPr eaLnBrk="1" hangingPunct="1">
              <a:spcBef>
                <a:spcPct val="15000"/>
              </a:spcBef>
            </a:pPr>
            <a:r>
              <a:rPr lang="en-US" altLang="en-US" sz="2400" dirty="0">
                <a:latin typeface="Lucida Sans Unicode" pitchFamily="34" charset="0"/>
                <a:ea typeface="Lucida Sans Unicode" pitchFamily="34" charset="0"/>
                <a:cs typeface="Lucida Sans Unicode" pitchFamily="34" charset="0"/>
              </a:rPr>
              <a:t>(b) + is not a binary operation on this set</a:t>
            </a:r>
          </a:p>
          <a:p>
            <a:pPr eaLnBrk="1" hangingPunct="1">
              <a:spcBef>
                <a:spcPct val="15000"/>
              </a:spcBef>
            </a:pPr>
            <a:r>
              <a:rPr lang="en-US" altLang="en-US" sz="2400" dirty="0">
                <a:latin typeface="Lucida Sans Unicode" pitchFamily="34" charset="0"/>
                <a:ea typeface="Lucida Sans Unicode" pitchFamily="34" charset="0"/>
                <a:cs typeface="Lucida Sans Unicode" pitchFamily="34" charset="0"/>
              </a:rPr>
              <a:t>(c) + is not associative</a:t>
            </a:r>
          </a:p>
          <a:p>
            <a:pPr eaLnBrk="1" hangingPunct="1">
              <a:spcBef>
                <a:spcPct val="15000"/>
              </a:spcBef>
            </a:pPr>
            <a:r>
              <a:rPr lang="en-US" altLang="en-US" sz="2400" dirty="0">
                <a:latin typeface="Lucida Sans Unicode" pitchFamily="34" charset="0"/>
                <a:ea typeface="Lucida Sans Unicode" pitchFamily="34" charset="0"/>
                <a:cs typeface="Lucida Sans Unicode" pitchFamily="34" charset="0"/>
              </a:rPr>
              <a:t>(d) There is no identity (and hence no inverses)</a:t>
            </a:r>
          </a:p>
          <a:p>
            <a:pPr eaLnBrk="1" hangingPunct="1">
              <a:spcBef>
                <a:spcPct val="15000"/>
              </a:spcBef>
            </a:pPr>
            <a:r>
              <a:rPr lang="en-US" altLang="en-US" sz="2400" dirty="0">
                <a:latin typeface="Lucida Sans Unicode" pitchFamily="34" charset="0"/>
                <a:ea typeface="Lucida Sans Unicode" pitchFamily="34" charset="0"/>
                <a:cs typeface="Lucida Sans Unicode" pitchFamily="34" charset="0"/>
              </a:rPr>
              <a:t>(e) There is an identity but there are no inverses</a:t>
            </a:r>
          </a:p>
          <a:p>
            <a:pPr eaLnBrk="1" hangingPunct="1">
              <a:spcBef>
                <a:spcPct val="15000"/>
              </a:spcBef>
            </a:pPr>
            <a:r>
              <a:rPr lang="en-US" altLang="en-US" sz="2400" dirty="0">
                <a:latin typeface="Lucida Sans Unicode" pitchFamily="34" charset="0"/>
                <a:ea typeface="Lucida Sans Unicode" pitchFamily="34" charset="0"/>
                <a:cs typeface="Lucida Sans Unicode" pitchFamily="34" charset="0"/>
              </a:rPr>
              <a:t>(f)  All of the above (except (a))</a:t>
            </a:r>
          </a:p>
        </p:txBody>
      </p:sp>
      <p:pic>
        <p:nvPicPr>
          <p:cNvPr id="25603"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800100" y="2133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1798637"/>
            <a:ext cx="8458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altLang="en-US" sz="4000" dirty="0"/>
              <a:t>What is the first line in this proof?</a:t>
            </a:r>
          </a:p>
          <a:p>
            <a:pPr eaLnBrk="1" hangingPunct="1">
              <a:spcBef>
                <a:spcPct val="30000"/>
              </a:spcBef>
              <a:buFontTx/>
              <a:buAutoNum type="alphaLcParenBoth"/>
            </a:pPr>
            <a:r>
              <a:rPr lang="en-US" altLang="en-US" sz="4000" dirty="0"/>
              <a:t> Assume G is an abelian group.</a:t>
            </a:r>
          </a:p>
          <a:p>
            <a:pPr eaLnBrk="1" hangingPunct="1">
              <a:spcBef>
                <a:spcPct val="30000"/>
              </a:spcBef>
              <a:buFontTx/>
              <a:buAutoNum type="alphaLcParenBoth"/>
            </a:pPr>
            <a:r>
              <a:rPr lang="en-US" altLang="en-US" sz="4000" dirty="0"/>
              <a:t>  Assume G is a cyclic group.</a:t>
            </a:r>
          </a:p>
          <a:p>
            <a:pPr eaLnBrk="1" hangingPunct="1">
              <a:spcBef>
                <a:spcPct val="30000"/>
              </a:spcBef>
              <a:buFontTx/>
              <a:buAutoNum type="alphaLcParenBoth"/>
            </a:pPr>
            <a:r>
              <a:rPr lang="en-US" altLang="en-US" sz="4000" dirty="0"/>
              <a:t>  Assume a * b = b * a.</a:t>
            </a:r>
          </a:p>
        </p:txBody>
      </p:sp>
      <p:pic>
        <p:nvPicPr>
          <p:cNvPr id="7171"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6600" y="533400"/>
            <a:ext cx="7721600" cy="523220"/>
          </a:xfrm>
          <a:prstGeom prst="rect">
            <a:avLst/>
          </a:prstGeom>
          <a:noFill/>
        </p:spPr>
        <p:txBody>
          <a:bodyPr wrap="square" rtlCol="0">
            <a:spAutoFit/>
          </a:bodyPr>
          <a:lstStyle/>
          <a:p>
            <a:r>
              <a:rPr lang="en-US" sz="2800" i="1" dirty="0"/>
              <a:t>If group G is cyclic, then G is abelian.</a:t>
            </a:r>
          </a:p>
        </p:txBody>
      </p:sp>
      <p:sp>
        <p:nvSpPr>
          <p:cNvPr id="5" name="Oval 4"/>
          <p:cNvSpPr/>
          <p:nvPr/>
        </p:nvSpPr>
        <p:spPr>
          <a:xfrm>
            <a:off x="419100" y="3505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8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1606550"/>
            <a:ext cx="86868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altLang="en-US" sz="3600" dirty="0"/>
              <a:t>What is the next line in this proof?</a:t>
            </a:r>
          </a:p>
          <a:p>
            <a:pPr eaLnBrk="1" hangingPunct="1">
              <a:spcBef>
                <a:spcPct val="30000"/>
              </a:spcBef>
              <a:buFontTx/>
              <a:buAutoNum type="alphaLcParenBoth"/>
            </a:pPr>
            <a:r>
              <a:rPr lang="en-US" altLang="en-US" sz="3600" dirty="0"/>
              <a:t> Then G is abelian.</a:t>
            </a:r>
          </a:p>
          <a:p>
            <a:pPr eaLnBrk="1" hangingPunct="1">
              <a:spcBef>
                <a:spcPct val="30000"/>
              </a:spcBef>
              <a:buFontTx/>
              <a:buAutoNum type="alphaLcParenBoth"/>
            </a:pPr>
            <a:r>
              <a:rPr lang="en-US" altLang="en-US" sz="3600" dirty="0"/>
              <a:t>  Then G contains inverses.  </a:t>
            </a:r>
          </a:p>
          <a:p>
            <a:pPr eaLnBrk="1" hangingPunct="1">
              <a:spcBef>
                <a:spcPct val="30000"/>
              </a:spcBef>
              <a:buFontTx/>
              <a:buAutoNum type="alphaLcParenBoth"/>
            </a:pPr>
            <a:r>
              <a:rPr lang="en-US" altLang="en-US" sz="3600" dirty="0"/>
              <a:t> Then a * b = b * a for all a, b in G.</a:t>
            </a:r>
          </a:p>
          <a:p>
            <a:pPr eaLnBrk="1" hangingPunct="1">
              <a:spcBef>
                <a:spcPct val="30000"/>
              </a:spcBef>
              <a:buFontTx/>
              <a:buAutoNum type="alphaLcParenBoth"/>
            </a:pPr>
            <a:r>
              <a:rPr lang="en-US" altLang="en-US" sz="3600" dirty="0"/>
              <a:t>  Then G = &lt;x&gt; for some x in G.</a:t>
            </a:r>
          </a:p>
        </p:txBody>
      </p:sp>
      <p:pic>
        <p:nvPicPr>
          <p:cNvPr id="8195"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6600" y="533400"/>
            <a:ext cx="7721600" cy="523220"/>
          </a:xfrm>
          <a:prstGeom prst="rect">
            <a:avLst/>
          </a:prstGeom>
          <a:noFill/>
        </p:spPr>
        <p:txBody>
          <a:bodyPr wrap="square" rtlCol="0">
            <a:spAutoFit/>
          </a:bodyPr>
          <a:lstStyle/>
          <a:p>
            <a:r>
              <a:rPr lang="en-US" sz="2800" i="1" dirty="0"/>
              <a:t>If group G is cyclic, then G is abelian.</a:t>
            </a:r>
          </a:p>
        </p:txBody>
      </p:sp>
      <p:sp>
        <p:nvSpPr>
          <p:cNvPr id="5" name="Oval 4"/>
          <p:cNvSpPr/>
          <p:nvPr/>
        </p:nvSpPr>
        <p:spPr>
          <a:xfrm>
            <a:off x="419100" y="4572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6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1606550"/>
            <a:ext cx="86868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altLang="en-US" sz="3600" dirty="0"/>
              <a:t>What is the next line in this proof?</a:t>
            </a:r>
          </a:p>
          <a:p>
            <a:pPr eaLnBrk="1" hangingPunct="1">
              <a:spcBef>
                <a:spcPct val="30000"/>
              </a:spcBef>
              <a:buFontTx/>
              <a:buAutoNum type="alphaLcParenBoth"/>
            </a:pPr>
            <a:r>
              <a:rPr lang="en-US" altLang="en-US" sz="3600" dirty="0"/>
              <a:t> Choose any two elements of G.</a:t>
            </a:r>
          </a:p>
          <a:p>
            <a:pPr eaLnBrk="1" hangingPunct="1">
              <a:spcBef>
                <a:spcPct val="30000"/>
              </a:spcBef>
              <a:buFontTx/>
              <a:buAutoNum type="alphaLcParenBoth"/>
            </a:pPr>
            <a:r>
              <a:rPr lang="en-US" altLang="en-US" sz="3600" dirty="0"/>
              <a:t> Then G has finite order.  </a:t>
            </a:r>
          </a:p>
          <a:p>
            <a:pPr eaLnBrk="1" hangingPunct="1">
              <a:spcBef>
                <a:spcPct val="30000"/>
              </a:spcBef>
              <a:buFontTx/>
              <a:buAutoNum type="alphaLcParenBoth"/>
            </a:pPr>
            <a:r>
              <a:rPr lang="en-US" altLang="en-US" sz="3600" dirty="0"/>
              <a:t> Then a * b = b * a for all a, b in G.</a:t>
            </a:r>
          </a:p>
          <a:p>
            <a:pPr eaLnBrk="1" hangingPunct="1">
              <a:spcBef>
                <a:spcPct val="30000"/>
              </a:spcBef>
              <a:buFontTx/>
              <a:buAutoNum type="alphaLcParenBoth"/>
            </a:pPr>
            <a:r>
              <a:rPr lang="en-US" altLang="en-US" sz="3600" dirty="0"/>
              <a:t> Choose any element x and its inverse.</a:t>
            </a:r>
          </a:p>
        </p:txBody>
      </p:sp>
      <p:pic>
        <p:nvPicPr>
          <p:cNvPr id="9219"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6600" y="533400"/>
            <a:ext cx="7721600" cy="523220"/>
          </a:xfrm>
          <a:prstGeom prst="rect">
            <a:avLst/>
          </a:prstGeom>
          <a:noFill/>
        </p:spPr>
        <p:txBody>
          <a:bodyPr wrap="square" rtlCol="0">
            <a:spAutoFit/>
          </a:bodyPr>
          <a:lstStyle/>
          <a:p>
            <a:r>
              <a:rPr lang="en-US" sz="2800" i="1" dirty="0"/>
              <a:t>If group G is cyclic, then G is abelian.</a:t>
            </a:r>
          </a:p>
        </p:txBody>
      </p:sp>
      <p:sp>
        <p:nvSpPr>
          <p:cNvPr id="5" name="Oval 4"/>
          <p:cNvSpPr/>
          <p:nvPr/>
        </p:nvSpPr>
        <p:spPr>
          <a:xfrm>
            <a:off x="419100" y="2362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4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1611312"/>
            <a:ext cx="8686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altLang="en-US" sz="3200" dirty="0"/>
              <a:t>What is the </a:t>
            </a:r>
            <a:r>
              <a:rPr lang="en-US" altLang="en-US" sz="3200" b="1" u="sng" dirty="0"/>
              <a:t>last</a:t>
            </a:r>
            <a:r>
              <a:rPr lang="en-US" altLang="en-US" sz="3200" dirty="0"/>
              <a:t> line in this proof?</a:t>
            </a:r>
          </a:p>
          <a:p>
            <a:pPr eaLnBrk="1" hangingPunct="1">
              <a:spcBef>
                <a:spcPct val="30000"/>
              </a:spcBef>
              <a:buFontTx/>
              <a:buAutoNum type="alphaLcParenBoth"/>
            </a:pPr>
            <a:r>
              <a:rPr lang="en-US" altLang="en-US" sz="3200" dirty="0"/>
              <a:t> Thus G is abelian.</a:t>
            </a:r>
          </a:p>
          <a:p>
            <a:pPr eaLnBrk="1" hangingPunct="1">
              <a:spcBef>
                <a:spcPct val="30000"/>
              </a:spcBef>
              <a:buFontTx/>
              <a:buAutoNum type="alphaLcParenBoth"/>
            </a:pPr>
            <a:r>
              <a:rPr lang="en-US" altLang="en-US" sz="3200" dirty="0"/>
              <a:t>  Thus G contains inverses.  </a:t>
            </a:r>
          </a:p>
          <a:p>
            <a:pPr eaLnBrk="1" hangingPunct="1">
              <a:spcBef>
                <a:spcPct val="30000"/>
              </a:spcBef>
              <a:buFontTx/>
              <a:buAutoNum type="alphaLcParenBoth"/>
            </a:pPr>
            <a:r>
              <a:rPr lang="en-US" altLang="en-US" sz="3200" dirty="0"/>
              <a:t> Therefore G is cyclic.</a:t>
            </a:r>
          </a:p>
          <a:p>
            <a:pPr eaLnBrk="1" hangingPunct="1">
              <a:spcBef>
                <a:spcPct val="30000"/>
              </a:spcBef>
              <a:buFontTx/>
              <a:buAutoNum type="alphaLcParenBoth"/>
            </a:pPr>
            <a:r>
              <a:rPr lang="en-US" altLang="en-US" sz="3200" dirty="0"/>
              <a:t>  Then G has primary order.  </a:t>
            </a:r>
          </a:p>
        </p:txBody>
      </p:sp>
      <p:pic>
        <p:nvPicPr>
          <p:cNvPr id="10243"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6600" y="533400"/>
            <a:ext cx="7721600" cy="523220"/>
          </a:xfrm>
          <a:prstGeom prst="rect">
            <a:avLst/>
          </a:prstGeom>
          <a:noFill/>
        </p:spPr>
        <p:txBody>
          <a:bodyPr wrap="square" rtlCol="0">
            <a:spAutoFit/>
          </a:bodyPr>
          <a:lstStyle/>
          <a:p>
            <a:r>
              <a:rPr lang="en-US" sz="2800" i="1" dirty="0"/>
              <a:t>If group G is cyclic, then G is abelian.</a:t>
            </a:r>
          </a:p>
        </p:txBody>
      </p:sp>
      <p:sp>
        <p:nvSpPr>
          <p:cNvPr id="5" name="Oval 4"/>
          <p:cNvSpPr/>
          <p:nvPr/>
        </p:nvSpPr>
        <p:spPr>
          <a:xfrm>
            <a:off x="342900" y="2286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39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416175"/>
            <a:ext cx="8382000" cy="1470025"/>
          </a:xfrm>
        </p:spPr>
        <p:txBody>
          <a:bodyPr/>
          <a:lstStyle/>
          <a:p>
            <a:pPr algn="l" eaLnBrk="1" hangingPunct="1"/>
            <a:r>
              <a:rPr lang="en-US" sz="4000" dirty="0"/>
              <a:t>“Take It to the Limit” is a great song to play in </a:t>
            </a:r>
            <a:r>
              <a:rPr lang="en-US" sz="4000" dirty="0" err="1"/>
              <a:t>Calc</a:t>
            </a:r>
            <a:r>
              <a:rPr lang="en-US" sz="4000" dirty="0"/>
              <a:t> 1.  Who sings it?</a:t>
            </a:r>
            <a:br>
              <a:rPr lang="en-US" sz="4000" dirty="0"/>
            </a:br>
            <a:br>
              <a:rPr lang="en-US" sz="1200" dirty="0"/>
            </a:br>
            <a:r>
              <a:rPr lang="en-US" sz="4000" dirty="0"/>
              <a:t>A. Jackson Browne</a:t>
            </a:r>
            <a:br>
              <a:rPr lang="en-US" sz="4000" dirty="0"/>
            </a:br>
            <a:r>
              <a:rPr lang="en-US" sz="4000" dirty="0"/>
              <a:t>B. The Doobie Brothers</a:t>
            </a:r>
            <a:br>
              <a:rPr lang="en-US" sz="4000" dirty="0"/>
            </a:br>
            <a:r>
              <a:rPr lang="en-US" sz="4000" dirty="0"/>
              <a:t>C. Chicago</a:t>
            </a:r>
            <a:br>
              <a:rPr lang="en-US" sz="4000" dirty="0"/>
            </a:br>
            <a:r>
              <a:rPr lang="en-US" sz="4000" dirty="0"/>
              <a:t>D. REO </a:t>
            </a:r>
            <a:r>
              <a:rPr lang="en-US" sz="4000" dirty="0" err="1"/>
              <a:t>Speedwagon</a:t>
            </a:r>
            <a:br>
              <a:rPr lang="en-US" sz="4000" dirty="0"/>
            </a:br>
            <a:r>
              <a:rPr lang="en-US" sz="4000" dirty="0"/>
              <a:t>E. The Eagles</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a:solidFill>
                  <a:srgbClr val="FF0000"/>
                </a:solidFill>
              </a:rPr>
              <a:t>iClicker</a:t>
            </a:r>
          </a:p>
        </p:txBody>
      </p:sp>
    </p:spTree>
    <p:extLst>
      <p:ext uri="{BB962C8B-B14F-4D97-AF65-F5344CB8AC3E}">
        <p14:creationId xmlns:p14="http://schemas.microsoft.com/office/powerpoint/2010/main" val="2189009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1763712"/>
            <a:ext cx="8686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altLang="en-US" sz="3200" dirty="0"/>
              <a:t>What is the second to last line in this proof?</a:t>
            </a:r>
          </a:p>
          <a:p>
            <a:pPr eaLnBrk="1" hangingPunct="1">
              <a:spcBef>
                <a:spcPct val="30000"/>
              </a:spcBef>
              <a:buFontTx/>
              <a:buAutoNum type="alphaLcParenBoth"/>
            </a:pPr>
            <a:r>
              <a:rPr lang="en-US" altLang="en-US" sz="3200" dirty="0"/>
              <a:t> Then G is cyclic.</a:t>
            </a:r>
          </a:p>
          <a:p>
            <a:pPr eaLnBrk="1" hangingPunct="1">
              <a:spcBef>
                <a:spcPct val="30000"/>
              </a:spcBef>
              <a:buFontTx/>
              <a:buAutoNum type="alphaLcParenBoth"/>
            </a:pPr>
            <a:r>
              <a:rPr lang="en-US" altLang="en-US" sz="3200" dirty="0"/>
              <a:t> Then G has finite order.  </a:t>
            </a:r>
          </a:p>
          <a:p>
            <a:pPr eaLnBrk="1" hangingPunct="1">
              <a:spcBef>
                <a:spcPct val="30000"/>
              </a:spcBef>
              <a:buFontTx/>
              <a:buAutoNum type="alphaLcParenBoth"/>
            </a:pPr>
            <a:r>
              <a:rPr lang="en-US" altLang="en-US" sz="3200" dirty="0"/>
              <a:t> Then a * b = b * a for all a, b in G.</a:t>
            </a:r>
          </a:p>
          <a:p>
            <a:pPr eaLnBrk="1" hangingPunct="1">
              <a:spcBef>
                <a:spcPct val="30000"/>
              </a:spcBef>
              <a:buFontTx/>
              <a:buAutoNum type="alphaLcParenBoth"/>
            </a:pPr>
            <a:r>
              <a:rPr lang="en-US" altLang="en-US" sz="3200" dirty="0"/>
              <a:t> Choose any element x and its inverse.</a:t>
            </a:r>
          </a:p>
        </p:txBody>
      </p:sp>
      <p:pic>
        <p:nvPicPr>
          <p:cNvPr id="11267"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6600" y="533400"/>
            <a:ext cx="7721600" cy="523220"/>
          </a:xfrm>
          <a:prstGeom prst="rect">
            <a:avLst/>
          </a:prstGeom>
          <a:noFill/>
        </p:spPr>
        <p:txBody>
          <a:bodyPr wrap="square" rtlCol="0">
            <a:spAutoFit/>
          </a:bodyPr>
          <a:lstStyle/>
          <a:p>
            <a:r>
              <a:rPr lang="en-US" sz="2800" i="1" dirty="0"/>
              <a:t>If group G is cyclic, then G is abelian.</a:t>
            </a:r>
          </a:p>
        </p:txBody>
      </p:sp>
      <p:sp>
        <p:nvSpPr>
          <p:cNvPr id="5" name="Oval 4"/>
          <p:cNvSpPr/>
          <p:nvPr/>
        </p:nvSpPr>
        <p:spPr>
          <a:xfrm>
            <a:off x="342900" y="37338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8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43000" y="533400"/>
            <a:ext cx="70866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a:t>If H is the subgroup &lt;3&gt; in </a:t>
            </a:r>
            <a:r>
              <a:rPr lang="en-US" altLang="en-US" sz="3600">
                <a:latin typeface="RapidPi-B" pitchFamily="18" charset="0"/>
              </a:rPr>
              <a:t>Z</a:t>
            </a:r>
            <a:r>
              <a:rPr lang="en-US" altLang="en-US" sz="3600" baseline="-25000"/>
              <a:t>12</a:t>
            </a:r>
            <a:r>
              <a:rPr lang="en-US" altLang="en-US" sz="2800"/>
              <a:t>, then H2 =</a:t>
            </a:r>
          </a:p>
          <a:p>
            <a:pPr eaLnBrk="1" hangingPunct="1">
              <a:spcBef>
                <a:spcPct val="50000"/>
              </a:spcBef>
              <a:buFontTx/>
              <a:buAutoNum type="alphaLcParenBoth"/>
            </a:pPr>
            <a:r>
              <a:rPr lang="en-US" altLang="en-US" sz="2800"/>
              <a:t>  5				(b)  14</a:t>
            </a:r>
          </a:p>
          <a:p>
            <a:pPr eaLnBrk="1" hangingPunct="1">
              <a:spcBef>
                <a:spcPct val="50000"/>
              </a:spcBef>
              <a:buFontTx/>
              <a:buAutoNum type="alphaLcParenBoth" startAt="3"/>
            </a:pPr>
            <a:r>
              <a:rPr lang="en-US" altLang="en-US" sz="2800"/>
              <a:t>  {3, 6, 9, 0} </a:t>
            </a:r>
            <a:r>
              <a:rPr lang="en-US" altLang="en-US" sz="2800">
                <a:sym typeface="Symbol" pitchFamily="18" charset="2"/>
              </a:rPr>
              <a:t> {2}	(d)  {5, 8, 11, 2}</a:t>
            </a:r>
          </a:p>
          <a:p>
            <a:pPr eaLnBrk="1" hangingPunct="1">
              <a:spcBef>
                <a:spcPct val="50000"/>
              </a:spcBef>
            </a:pPr>
            <a:r>
              <a:rPr lang="en-US" altLang="en-US" sz="2800">
                <a:sym typeface="Symbol" pitchFamily="18" charset="2"/>
              </a:rPr>
              <a:t>(e)  {5, 6, 9, 0}		(f)   {3, 2, 5}</a:t>
            </a:r>
          </a:p>
        </p:txBody>
      </p:sp>
      <p:pic>
        <p:nvPicPr>
          <p:cNvPr id="26627"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686300" y="1981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90600" y="304800"/>
            <a:ext cx="76200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
              </a:spcBef>
            </a:pPr>
            <a:r>
              <a:rPr lang="en-US" altLang="en-US" sz="2800"/>
              <a:t>Let H be a normal subgroup of a group G.</a:t>
            </a:r>
          </a:p>
          <a:p>
            <a:pPr eaLnBrk="1" hangingPunct="1">
              <a:spcBef>
                <a:spcPct val="10000"/>
              </a:spcBef>
            </a:pPr>
            <a:r>
              <a:rPr lang="en-US" altLang="en-US" sz="2800"/>
              <a:t>We can define </a:t>
            </a:r>
            <a:r>
              <a:rPr lang="en-US" altLang="en-US" sz="2800">
                <a:sym typeface="Symbol" pitchFamily="18" charset="2"/>
              </a:rPr>
              <a:t></a:t>
            </a:r>
            <a:r>
              <a:rPr lang="en-US" altLang="en-US" sz="2800">
                <a:latin typeface="SymbolPi" pitchFamily="2" charset="0"/>
              </a:rPr>
              <a:t>: </a:t>
            </a:r>
            <a:r>
              <a:rPr lang="en-US" altLang="en-US" sz="2800"/>
              <a:t>G </a:t>
            </a:r>
            <a:r>
              <a:rPr lang="en-US" altLang="en-US" sz="2800">
                <a:sym typeface="Symbol" pitchFamily="18" charset="2"/>
              </a:rPr>
              <a:t></a:t>
            </a:r>
            <a:r>
              <a:rPr lang="en-US" altLang="en-US" sz="2800">
                <a:latin typeface="SymbolPi" pitchFamily="2" charset="0"/>
              </a:rPr>
              <a:t> </a:t>
            </a:r>
            <a:r>
              <a:rPr lang="en-US" altLang="en-US" sz="2800"/>
              <a:t>G/H by:  </a:t>
            </a:r>
          </a:p>
          <a:p>
            <a:pPr eaLnBrk="1" hangingPunct="1">
              <a:spcBef>
                <a:spcPct val="10000"/>
              </a:spcBef>
              <a:buFontTx/>
              <a:buAutoNum type="alphaLcParenBoth"/>
            </a:pPr>
            <a:r>
              <a:rPr lang="en-US" altLang="en-US" sz="2800"/>
              <a:t> </a:t>
            </a:r>
            <a:r>
              <a:rPr lang="en-US" altLang="en-US" sz="2800">
                <a:sym typeface="Symbol" pitchFamily="18" charset="2"/>
              </a:rPr>
              <a:t></a:t>
            </a:r>
            <a:r>
              <a:rPr lang="en-US" altLang="en-US" sz="2800"/>
              <a:t>(ab) = </a:t>
            </a:r>
            <a:r>
              <a:rPr lang="en-US" altLang="en-US" sz="2800">
                <a:sym typeface="Symbol" pitchFamily="18" charset="2"/>
              </a:rPr>
              <a:t></a:t>
            </a:r>
            <a:r>
              <a:rPr lang="en-US" altLang="en-US" sz="2800"/>
              <a:t>(a)</a:t>
            </a:r>
            <a:r>
              <a:rPr lang="en-US" altLang="en-US" sz="2800">
                <a:sym typeface="Symbol" pitchFamily="18" charset="2"/>
              </a:rPr>
              <a:t></a:t>
            </a:r>
            <a:r>
              <a:rPr lang="en-US" altLang="en-US" sz="2800"/>
              <a:t>(b)</a:t>
            </a:r>
          </a:p>
          <a:p>
            <a:pPr eaLnBrk="1" hangingPunct="1">
              <a:spcBef>
                <a:spcPct val="10000"/>
              </a:spcBef>
              <a:buFontTx/>
              <a:buAutoNum type="alphaLcParenBoth"/>
            </a:pPr>
            <a:r>
              <a:rPr lang="en-US" altLang="en-US" sz="2800"/>
              <a:t> </a:t>
            </a:r>
            <a:r>
              <a:rPr lang="en-US" altLang="en-US" sz="2800">
                <a:sym typeface="Symbol" pitchFamily="18" charset="2"/>
              </a:rPr>
              <a:t></a:t>
            </a:r>
            <a:r>
              <a:rPr lang="en-US" altLang="en-US" sz="2800"/>
              <a:t>(a) = Ha</a:t>
            </a:r>
            <a:endParaRPr lang="en-US" altLang="en-US" sz="2800">
              <a:latin typeface="SymbolPi" pitchFamily="2" charset="0"/>
              <a:sym typeface="Symbol" pitchFamily="18" charset="2"/>
            </a:endParaRPr>
          </a:p>
          <a:p>
            <a:pPr eaLnBrk="1" hangingPunct="1">
              <a:spcBef>
                <a:spcPct val="10000"/>
              </a:spcBef>
              <a:buFontTx/>
              <a:buAutoNum type="alphaLcParenBoth"/>
            </a:pPr>
            <a:r>
              <a:rPr lang="en-US" altLang="en-US" sz="2800">
                <a:sym typeface="Symbol" pitchFamily="18" charset="2"/>
              </a:rPr>
              <a:t> (Ha) = a</a:t>
            </a:r>
            <a:endParaRPr lang="en-US" altLang="en-US" sz="2800">
              <a:latin typeface="SymbolPi" pitchFamily="2" charset="0"/>
              <a:sym typeface="Symbol" pitchFamily="18" charset="2"/>
            </a:endParaRPr>
          </a:p>
          <a:p>
            <a:pPr eaLnBrk="1" hangingPunct="1">
              <a:spcBef>
                <a:spcPct val="10000"/>
              </a:spcBef>
              <a:buFontTx/>
              <a:buAutoNum type="alphaLcParenBoth"/>
            </a:pPr>
            <a:r>
              <a:rPr lang="en-US" altLang="en-US" sz="2800">
                <a:sym typeface="Symbol" pitchFamily="18" charset="2"/>
              </a:rPr>
              <a:t> (ab) = Hab</a:t>
            </a:r>
          </a:p>
          <a:p>
            <a:pPr eaLnBrk="1" hangingPunct="1">
              <a:spcBef>
                <a:spcPct val="10000"/>
              </a:spcBef>
            </a:pPr>
            <a:r>
              <a:rPr lang="en-US" altLang="en-US" sz="2800">
                <a:sym typeface="Symbol" pitchFamily="18" charset="2"/>
              </a:rPr>
              <a:t>(e)</a:t>
            </a:r>
            <a:r>
              <a:rPr lang="en-US" altLang="en-US" sz="2800">
                <a:latin typeface="SymbolPi" pitchFamily="2" charset="0"/>
                <a:sym typeface="Symbol" pitchFamily="18" charset="2"/>
              </a:rPr>
              <a:t>  </a:t>
            </a:r>
            <a:r>
              <a:rPr lang="en-US" altLang="en-US" sz="2800">
                <a:sym typeface="Symbol" pitchFamily="18" charset="2"/>
              </a:rPr>
              <a:t>(ab) = HaHb </a:t>
            </a:r>
            <a:endParaRPr lang="en-US" altLang="en-US" sz="2800">
              <a:latin typeface="SymbolPi" pitchFamily="2" charset="0"/>
              <a:sym typeface="Symbol" pitchFamily="18" charset="2"/>
            </a:endParaRPr>
          </a:p>
        </p:txBody>
      </p:sp>
      <p:pic>
        <p:nvPicPr>
          <p:cNvPr id="27651"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914400" y="1752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620712"/>
            <a:ext cx="80772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800" b="1" dirty="0"/>
              <a:t>From the Graph Theory course….</a:t>
            </a:r>
          </a:p>
          <a:p>
            <a:pPr eaLnBrk="1" hangingPunct="1">
              <a:spcBef>
                <a:spcPct val="50000"/>
              </a:spcBef>
            </a:pPr>
            <a:endParaRPr lang="en-US" altLang="en-US" sz="4800" b="1" dirty="0"/>
          </a:p>
          <a:p>
            <a:pPr eaLnBrk="1" hangingPunct="1">
              <a:spcBef>
                <a:spcPct val="50000"/>
              </a:spcBef>
            </a:pPr>
            <a:r>
              <a:rPr lang="en-US" altLang="en-US" sz="2800" dirty="0"/>
              <a:t>(Again, questions homegrown and available to any who want them.)</a:t>
            </a:r>
          </a:p>
        </p:txBody>
      </p:sp>
    </p:spTree>
    <p:extLst>
      <p:ext uri="{BB962C8B-B14F-4D97-AF65-F5344CB8AC3E}">
        <p14:creationId xmlns:p14="http://schemas.microsoft.com/office/powerpoint/2010/main" val="29528537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41288" y="304800"/>
            <a:ext cx="7750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a:t>How many of the following are cycle graphs C</a:t>
            </a:r>
            <a:r>
              <a:rPr lang="en-US" altLang="en-US" sz="2800" baseline="-25000"/>
              <a:t>n</a:t>
            </a:r>
            <a:r>
              <a:rPr lang="en-US" altLang="en-US" sz="2800"/>
              <a:t>?</a:t>
            </a:r>
          </a:p>
        </p:txBody>
      </p:sp>
      <p:sp>
        <p:nvSpPr>
          <p:cNvPr id="6147" name="Oval 20"/>
          <p:cNvSpPr>
            <a:spLocks noChangeAspect="1" noChangeArrowheads="1"/>
          </p:cNvSpPr>
          <p:nvPr/>
        </p:nvSpPr>
        <p:spPr bwMode="auto">
          <a:xfrm>
            <a:off x="7396163" y="2144713"/>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48" name="Oval 21"/>
          <p:cNvSpPr>
            <a:spLocks noChangeAspect="1" noChangeArrowheads="1"/>
          </p:cNvSpPr>
          <p:nvPr/>
        </p:nvSpPr>
        <p:spPr bwMode="auto">
          <a:xfrm>
            <a:off x="6764338" y="2149475"/>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49" name="Oval 22"/>
          <p:cNvSpPr>
            <a:spLocks noChangeAspect="1" noChangeArrowheads="1"/>
          </p:cNvSpPr>
          <p:nvPr/>
        </p:nvSpPr>
        <p:spPr bwMode="auto">
          <a:xfrm>
            <a:off x="7785100" y="1376363"/>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0" name="Oval 23"/>
          <p:cNvSpPr>
            <a:spLocks noChangeAspect="1" noChangeArrowheads="1"/>
          </p:cNvSpPr>
          <p:nvPr/>
        </p:nvSpPr>
        <p:spPr bwMode="auto">
          <a:xfrm>
            <a:off x="7088188" y="923925"/>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1" name="Oval 24"/>
          <p:cNvSpPr>
            <a:spLocks noChangeAspect="1" noChangeArrowheads="1"/>
          </p:cNvSpPr>
          <p:nvPr/>
        </p:nvSpPr>
        <p:spPr bwMode="auto">
          <a:xfrm>
            <a:off x="6357938" y="143668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6152" name="Group 25"/>
          <p:cNvGrpSpPr>
            <a:grpSpLocks/>
          </p:cNvGrpSpPr>
          <p:nvPr/>
        </p:nvGrpSpPr>
        <p:grpSpPr bwMode="auto">
          <a:xfrm>
            <a:off x="573088" y="2300288"/>
            <a:ext cx="1073150" cy="1617662"/>
            <a:chOff x="690" y="1449"/>
            <a:chExt cx="676" cy="1019"/>
          </a:xfrm>
        </p:grpSpPr>
        <p:sp>
          <p:nvSpPr>
            <p:cNvPr id="6186" name="Freeform 26"/>
            <p:cNvSpPr>
              <a:spLocks/>
            </p:cNvSpPr>
            <p:nvPr/>
          </p:nvSpPr>
          <p:spPr bwMode="auto">
            <a:xfrm>
              <a:off x="703" y="1467"/>
              <a:ext cx="322" cy="696"/>
            </a:xfrm>
            <a:custGeom>
              <a:avLst/>
              <a:gdLst>
                <a:gd name="T0" fmla="*/ 322 w 322"/>
                <a:gd name="T1" fmla="*/ 0 h 696"/>
                <a:gd name="T2" fmla="*/ 0 w 322"/>
                <a:gd name="T3" fmla="*/ 361 h 696"/>
                <a:gd name="T4" fmla="*/ 255 w 322"/>
                <a:gd name="T5" fmla="*/ 696 h 696"/>
                <a:gd name="T6" fmla="*/ 322 w 322"/>
                <a:gd name="T7" fmla="*/ 0 h 696"/>
                <a:gd name="T8" fmla="*/ 0 60000 65536"/>
                <a:gd name="T9" fmla="*/ 0 60000 65536"/>
                <a:gd name="T10" fmla="*/ 0 60000 65536"/>
                <a:gd name="T11" fmla="*/ 0 60000 65536"/>
                <a:gd name="T12" fmla="*/ 0 w 322"/>
                <a:gd name="T13" fmla="*/ 0 h 696"/>
                <a:gd name="T14" fmla="*/ 322 w 322"/>
                <a:gd name="T15" fmla="*/ 696 h 696"/>
              </a:gdLst>
              <a:ahLst/>
              <a:cxnLst>
                <a:cxn ang="T8">
                  <a:pos x="T0" y="T1"/>
                </a:cxn>
                <a:cxn ang="T9">
                  <a:pos x="T2" y="T3"/>
                </a:cxn>
                <a:cxn ang="T10">
                  <a:pos x="T4" y="T5"/>
                </a:cxn>
                <a:cxn ang="T11">
                  <a:pos x="T6" y="T7"/>
                </a:cxn>
              </a:cxnLst>
              <a:rect l="T12" t="T13" r="T14" b="T15"/>
              <a:pathLst>
                <a:path w="322" h="696">
                  <a:moveTo>
                    <a:pt x="322" y="0"/>
                  </a:moveTo>
                  <a:lnTo>
                    <a:pt x="0" y="361"/>
                  </a:lnTo>
                  <a:lnTo>
                    <a:pt x="255" y="696"/>
                  </a:lnTo>
                  <a:lnTo>
                    <a:pt x="322"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27"/>
            <p:cNvSpPr>
              <a:spLocks/>
            </p:cNvSpPr>
            <p:nvPr/>
          </p:nvSpPr>
          <p:spPr bwMode="auto">
            <a:xfrm>
              <a:off x="958" y="1473"/>
              <a:ext cx="382" cy="978"/>
            </a:xfrm>
            <a:custGeom>
              <a:avLst/>
              <a:gdLst>
                <a:gd name="T0" fmla="*/ 53 w 382"/>
                <a:gd name="T1" fmla="*/ 0 h 978"/>
                <a:gd name="T2" fmla="*/ 382 w 382"/>
                <a:gd name="T3" fmla="*/ 342 h 978"/>
                <a:gd name="T4" fmla="*/ 375 w 382"/>
                <a:gd name="T5" fmla="*/ 751 h 978"/>
                <a:gd name="T6" fmla="*/ 0 w 382"/>
                <a:gd name="T7" fmla="*/ 978 h 978"/>
                <a:gd name="T8" fmla="*/ 0 60000 65536"/>
                <a:gd name="T9" fmla="*/ 0 60000 65536"/>
                <a:gd name="T10" fmla="*/ 0 60000 65536"/>
                <a:gd name="T11" fmla="*/ 0 60000 65536"/>
                <a:gd name="T12" fmla="*/ 0 w 382"/>
                <a:gd name="T13" fmla="*/ 0 h 978"/>
                <a:gd name="T14" fmla="*/ 382 w 382"/>
                <a:gd name="T15" fmla="*/ 978 h 978"/>
              </a:gdLst>
              <a:ahLst/>
              <a:cxnLst>
                <a:cxn ang="T8">
                  <a:pos x="T0" y="T1"/>
                </a:cxn>
                <a:cxn ang="T9">
                  <a:pos x="T2" y="T3"/>
                </a:cxn>
                <a:cxn ang="T10">
                  <a:pos x="T4" y="T5"/>
                </a:cxn>
                <a:cxn ang="T11">
                  <a:pos x="T6" y="T7"/>
                </a:cxn>
              </a:cxnLst>
              <a:rect l="T12" t="T13" r="T14" b="T15"/>
              <a:pathLst>
                <a:path w="382" h="978">
                  <a:moveTo>
                    <a:pt x="53" y="0"/>
                  </a:moveTo>
                  <a:lnTo>
                    <a:pt x="382" y="342"/>
                  </a:lnTo>
                  <a:lnTo>
                    <a:pt x="375" y="751"/>
                  </a:lnTo>
                  <a:lnTo>
                    <a:pt x="0" y="97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Oval 28"/>
            <p:cNvSpPr>
              <a:spLocks noChangeAspect="1" noChangeArrowheads="1"/>
            </p:cNvSpPr>
            <p:nvPr/>
          </p:nvSpPr>
          <p:spPr bwMode="auto">
            <a:xfrm>
              <a:off x="955" y="2410"/>
              <a:ext cx="58" cy="5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89" name="Oval 29"/>
            <p:cNvSpPr>
              <a:spLocks noChangeAspect="1" noChangeArrowheads="1"/>
            </p:cNvSpPr>
            <p:nvPr/>
          </p:nvSpPr>
          <p:spPr bwMode="auto">
            <a:xfrm>
              <a:off x="1292" y="2197"/>
              <a:ext cx="58" cy="5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90" name="Oval 30"/>
            <p:cNvSpPr>
              <a:spLocks noChangeAspect="1" noChangeArrowheads="1"/>
            </p:cNvSpPr>
            <p:nvPr/>
          </p:nvSpPr>
          <p:spPr bwMode="auto">
            <a:xfrm>
              <a:off x="1308" y="1785"/>
              <a:ext cx="58" cy="5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91" name="Oval 31"/>
            <p:cNvSpPr>
              <a:spLocks noChangeAspect="1" noChangeArrowheads="1"/>
            </p:cNvSpPr>
            <p:nvPr/>
          </p:nvSpPr>
          <p:spPr bwMode="auto">
            <a:xfrm>
              <a:off x="928" y="2122"/>
              <a:ext cx="58" cy="5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92" name="Oval 32"/>
            <p:cNvSpPr>
              <a:spLocks noChangeAspect="1" noChangeArrowheads="1"/>
            </p:cNvSpPr>
            <p:nvPr/>
          </p:nvSpPr>
          <p:spPr bwMode="auto">
            <a:xfrm>
              <a:off x="690" y="1802"/>
              <a:ext cx="58" cy="5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93" name="Oval 33"/>
            <p:cNvSpPr>
              <a:spLocks noChangeAspect="1" noChangeArrowheads="1"/>
            </p:cNvSpPr>
            <p:nvPr/>
          </p:nvSpPr>
          <p:spPr bwMode="auto">
            <a:xfrm>
              <a:off x="1000" y="1449"/>
              <a:ext cx="58" cy="5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6153" name="Text Box 49"/>
          <p:cNvSpPr txBox="1">
            <a:spLocks noChangeArrowheads="1"/>
          </p:cNvSpPr>
          <p:nvPr/>
        </p:nvSpPr>
        <p:spPr bwMode="auto">
          <a:xfrm>
            <a:off x="6121400" y="2471738"/>
            <a:ext cx="140493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a:t>(A)  1</a:t>
            </a:r>
          </a:p>
          <a:p>
            <a:pPr eaLnBrk="1" hangingPunct="1">
              <a:spcBef>
                <a:spcPct val="15000"/>
              </a:spcBef>
            </a:pPr>
            <a:r>
              <a:rPr lang="en-US" altLang="en-US" sz="2800"/>
              <a:t>(B)  2</a:t>
            </a:r>
          </a:p>
          <a:p>
            <a:pPr eaLnBrk="1" hangingPunct="1">
              <a:spcBef>
                <a:spcPct val="15000"/>
              </a:spcBef>
            </a:pPr>
            <a:r>
              <a:rPr lang="en-US" altLang="en-US" sz="2800"/>
              <a:t>(C)  3</a:t>
            </a:r>
          </a:p>
          <a:p>
            <a:pPr eaLnBrk="1" hangingPunct="1">
              <a:spcBef>
                <a:spcPct val="15000"/>
              </a:spcBef>
            </a:pPr>
            <a:r>
              <a:rPr lang="en-US" altLang="en-US" sz="2800"/>
              <a:t>(D)   4</a:t>
            </a:r>
          </a:p>
          <a:p>
            <a:pPr eaLnBrk="1" hangingPunct="1">
              <a:spcBef>
                <a:spcPct val="15000"/>
              </a:spcBef>
            </a:pPr>
            <a:r>
              <a:rPr lang="en-US" altLang="en-US" sz="2800"/>
              <a:t>(E)   5 </a:t>
            </a:r>
          </a:p>
        </p:txBody>
      </p:sp>
      <p:sp>
        <p:nvSpPr>
          <p:cNvPr id="6154" name="Freeform 55"/>
          <p:cNvSpPr>
            <a:spLocks/>
          </p:cNvSpPr>
          <p:nvPr/>
        </p:nvSpPr>
        <p:spPr bwMode="auto">
          <a:xfrm>
            <a:off x="1323975" y="860425"/>
            <a:ext cx="881063" cy="1119188"/>
          </a:xfrm>
          <a:custGeom>
            <a:avLst/>
            <a:gdLst>
              <a:gd name="T0" fmla="*/ 733366555 w 555"/>
              <a:gd name="T1" fmla="*/ 0 h 705"/>
              <a:gd name="T2" fmla="*/ 0 w 555"/>
              <a:gd name="T3" fmla="*/ 546874953 h 705"/>
              <a:gd name="T4" fmla="*/ 0 w 555"/>
              <a:gd name="T5" fmla="*/ 1229836770 h 705"/>
              <a:gd name="T6" fmla="*/ 682963423 w 555"/>
              <a:gd name="T7" fmla="*/ 1776711922 h 705"/>
              <a:gd name="T8" fmla="*/ 1398688088 w 555"/>
              <a:gd name="T9" fmla="*/ 1247478660 h 705"/>
              <a:gd name="T10" fmla="*/ 1398688088 w 555"/>
              <a:gd name="T11" fmla="*/ 529233064 h 705"/>
              <a:gd name="T12" fmla="*/ 733366555 w 555"/>
              <a:gd name="T13" fmla="*/ 0 h 705"/>
              <a:gd name="T14" fmla="*/ 0 60000 65536"/>
              <a:gd name="T15" fmla="*/ 0 60000 65536"/>
              <a:gd name="T16" fmla="*/ 0 60000 65536"/>
              <a:gd name="T17" fmla="*/ 0 60000 65536"/>
              <a:gd name="T18" fmla="*/ 0 60000 65536"/>
              <a:gd name="T19" fmla="*/ 0 60000 65536"/>
              <a:gd name="T20" fmla="*/ 0 60000 65536"/>
              <a:gd name="T21" fmla="*/ 0 w 555"/>
              <a:gd name="T22" fmla="*/ 0 h 705"/>
              <a:gd name="T23" fmla="*/ 555 w 555"/>
              <a:gd name="T24" fmla="*/ 705 h 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5" h="705">
                <a:moveTo>
                  <a:pt x="291" y="0"/>
                </a:moveTo>
                <a:lnTo>
                  <a:pt x="0" y="217"/>
                </a:lnTo>
                <a:lnTo>
                  <a:pt x="0" y="488"/>
                </a:lnTo>
                <a:lnTo>
                  <a:pt x="271" y="705"/>
                </a:lnTo>
                <a:lnTo>
                  <a:pt x="555" y="495"/>
                </a:lnTo>
                <a:lnTo>
                  <a:pt x="555" y="210"/>
                </a:lnTo>
                <a:lnTo>
                  <a:pt x="29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 name="Oval 56"/>
          <p:cNvSpPr>
            <a:spLocks noChangeAspect="1" noChangeArrowheads="1"/>
          </p:cNvSpPr>
          <p:nvPr/>
        </p:nvSpPr>
        <p:spPr bwMode="auto">
          <a:xfrm>
            <a:off x="1720850" y="1922463"/>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6" name="Oval 57"/>
          <p:cNvSpPr>
            <a:spLocks noChangeAspect="1" noChangeArrowheads="1"/>
          </p:cNvSpPr>
          <p:nvPr/>
        </p:nvSpPr>
        <p:spPr bwMode="auto">
          <a:xfrm>
            <a:off x="2152650" y="160178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7" name="Oval 58"/>
          <p:cNvSpPr>
            <a:spLocks noChangeAspect="1" noChangeArrowheads="1"/>
          </p:cNvSpPr>
          <p:nvPr/>
        </p:nvSpPr>
        <p:spPr bwMode="auto">
          <a:xfrm>
            <a:off x="1284288" y="1558925"/>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8" name="Oval 59"/>
          <p:cNvSpPr>
            <a:spLocks noChangeAspect="1" noChangeArrowheads="1"/>
          </p:cNvSpPr>
          <p:nvPr/>
        </p:nvSpPr>
        <p:spPr bwMode="auto">
          <a:xfrm>
            <a:off x="2157413" y="116363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9" name="Oval 60"/>
          <p:cNvSpPr>
            <a:spLocks noChangeAspect="1" noChangeArrowheads="1"/>
          </p:cNvSpPr>
          <p:nvPr/>
        </p:nvSpPr>
        <p:spPr bwMode="auto">
          <a:xfrm>
            <a:off x="1287463" y="1154113"/>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60" name="Oval 61"/>
          <p:cNvSpPr>
            <a:spLocks noChangeAspect="1" noChangeArrowheads="1"/>
          </p:cNvSpPr>
          <p:nvPr/>
        </p:nvSpPr>
        <p:spPr bwMode="auto">
          <a:xfrm>
            <a:off x="1739900" y="835025"/>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61" name="Freeform 63"/>
          <p:cNvSpPr>
            <a:spLocks/>
          </p:cNvSpPr>
          <p:nvPr/>
        </p:nvSpPr>
        <p:spPr bwMode="auto">
          <a:xfrm>
            <a:off x="4130675" y="989013"/>
            <a:ext cx="903288" cy="688975"/>
          </a:xfrm>
          <a:custGeom>
            <a:avLst/>
            <a:gdLst>
              <a:gd name="T0" fmla="*/ 0 w 569"/>
              <a:gd name="T1" fmla="*/ 0 h 434"/>
              <a:gd name="T2" fmla="*/ 0 w 569"/>
              <a:gd name="T3" fmla="*/ 1060986673 h 434"/>
              <a:gd name="T4" fmla="*/ 1433970275 w 569"/>
              <a:gd name="T5" fmla="*/ 70564380 h 434"/>
              <a:gd name="T6" fmla="*/ 1433970275 w 569"/>
              <a:gd name="T7" fmla="*/ 1093747902 h 434"/>
              <a:gd name="T8" fmla="*/ 0 w 569"/>
              <a:gd name="T9" fmla="*/ 0 h 434"/>
              <a:gd name="T10" fmla="*/ 0 60000 65536"/>
              <a:gd name="T11" fmla="*/ 0 60000 65536"/>
              <a:gd name="T12" fmla="*/ 0 60000 65536"/>
              <a:gd name="T13" fmla="*/ 0 60000 65536"/>
              <a:gd name="T14" fmla="*/ 0 60000 65536"/>
              <a:gd name="T15" fmla="*/ 0 w 569"/>
              <a:gd name="T16" fmla="*/ 0 h 434"/>
              <a:gd name="T17" fmla="*/ 569 w 569"/>
              <a:gd name="T18" fmla="*/ 434 h 434"/>
            </a:gdLst>
            <a:ahLst/>
            <a:cxnLst>
              <a:cxn ang="T10">
                <a:pos x="T0" y="T1"/>
              </a:cxn>
              <a:cxn ang="T11">
                <a:pos x="T2" y="T3"/>
              </a:cxn>
              <a:cxn ang="T12">
                <a:pos x="T4" y="T5"/>
              </a:cxn>
              <a:cxn ang="T13">
                <a:pos x="T6" y="T7"/>
              </a:cxn>
              <a:cxn ang="T14">
                <a:pos x="T8" y="T9"/>
              </a:cxn>
            </a:cxnLst>
            <a:rect l="T15" t="T16" r="T17" b="T18"/>
            <a:pathLst>
              <a:path w="569" h="434">
                <a:moveTo>
                  <a:pt x="0" y="0"/>
                </a:moveTo>
                <a:cubicBezTo>
                  <a:pt x="0" y="140"/>
                  <a:pt x="0" y="281"/>
                  <a:pt x="0" y="421"/>
                </a:cubicBezTo>
                <a:lnTo>
                  <a:pt x="569" y="28"/>
                </a:lnTo>
                <a:lnTo>
                  <a:pt x="569" y="434"/>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Oval 64"/>
          <p:cNvSpPr>
            <a:spLocks noChangeAspect="1" noChangeArrowheads="1"/>
          </p:cNvSpPr>
          <p:nvPr/>
        </p:nvSpPr>
        <p:spPr bwMode="auto">
          <a:xfrm>
            <a:off x="4075113" y="952500"/>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63" name="Oval 65"/>
          <p:cNvSpPr>
            <a:spLocks noChangeAspect="1" noChangeArrowheads="1"/>
          </p:cNvSpPr>
          <p:nvPr/>
        </p:nvSpPr>
        <p:spPr bwMode="auto">
          <a:xfrm>
            <a:off x="4108450" y="158908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64" name="Oval 66"/>
          <p:cNvSpPr>
            <a:spLocks noChangeAspect="1" noChangeArrowheads="1"/>
          </p:cNvSpPr>
          <p:nvPr/>
        </p:nvSpPr>
        <p:spPr bwMode="auto">
          <a:xfrm>
            <a:off x="4972050" y="99853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65" name="Oval 67"/>
          <p:cNvSpPr>
            <a:spLocks noChangeAspect="1" noChangeArrowheads="1"/>
          </p:cNvSpPr>
          <p:nvPr/>
        </p:nvSpPr>
        <p:spPr bwMode="auto">
          <a:xfrm>
            <a:off x="4994275" y="1612900"/>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66" name="Freeform 69"/>
          <p:cNvSpPr>
            <a:spLocks/>
          </p:cNvSpPr>
          <p:nvPr/>
        </p:nvSpPr>
        <p:spPr bwMode="auto">
          <a:xfrm>
            <a:off x="6411913" y="968375"/>
            <a:ext cx="1430337" cy="1225550"/>
          </a:xfrm>
          <a:custGeom>
            <a:avLst/>
            <a:gdLst>
              <a:gd name="T0" fmla="*/ 1161790913 w 901"/>
              <a:gd name="T1" fmla="*/ 0 h 772"/>
              <a:gd name="T2" fmla="*/ 632558231 w 901"/>
              <a:gd name="T3" fmla="*/ 1945560803 h 772"/>
              <a:gd name="T4" fmla="*/ 2147483647 w 901"/>
              <a:gd name="T5" fmla="*/ 715724347 h 772"/>
              <a:gd name="T6" fmla="*/ 0 w 901"/>
              <a:gd name="T7" fmla="*/ 801409632 h 772"/>
              <a:gd name="T8" fmla="*/ 1638100943 w 901"/>
              <a:gd name="T9" fmla="*/ 1930439871 h 772"/>
              <a:gd name="T10" fmla="*/ 1161790913 w 901"/>
              <a:gd name="T11" fmla="*/ 0 h 772"/>
              <a:gd name="T12" fmla="*/ 0 60000 65536"/>
              <a:gd name="T13" fmla="*/ 0 60000 65536"/>
              <a:gd name="T14" fmla="*/ 0 60000 65536"/>
              <a:gd name="T15" fmla="*/ 0 60000 65536"/>
              <a:gd name="T16" fmla="*/ 0 60000 65536"/>
              <a:gd name="T17" fmla="*/ 0 60000 65536"/>
              <a:gd name="T18" fmla="*/ 0 w 901"/>
              <a:gd name="T19" fmla="*/ 0 h 772"/>
              <a:gd name="T20" fmla="*/ 901 w 901"/>
              <a:gd name="T21" fmla="*/ 772 h 772"/>
            </a:gdLst>
            <a:ahLst/>
            <a:cxnLst>
              <a:cxn ang="T12">
                <a:pos x="T0" y="T1"/>
              </a:cxn>
              <a:cxn ang="T13">
                <a:pos x="T2" y="T3"/>
              </a:cxn>
              <a:cxn ang="T14">
                <a:pos x="T4" y="T5"/>
              </a:cxn>
              <a:cxn ang="T15">
                <a:pos x="T6" y="T7"/>
              </a:cxn>
              <a:cxn ang="T16">
                <a:pos x="T8" y="T9"/>
              </a:cxn>
              <a:cxn ang="T17">
                <a:pos x="T10" y="T11"/>
              </a:cxn>
            </a:cxnLst>
            <a:rect l="T18" t="T19" r="T20" b="T21"/>
            <a:pathLst>
              <a:path w="901" h="772">
                <a:moveTo>
                  <a:pt x="461" y="0"/>
                </a:moveTo>
                <a:lnTo>
                  <a:pt x="251" y="772"/>
                </a:lnTo>
                <a:lnTo>
                  <a:pt x="901" y="284"/>
                </a:lnTo>
                <a:lnTo>
                  <a:pt x="0" y="318"/>
                </a:lnTo>
                <a:lnTo>
                  <a:pt x="650" y="766"/>
                </a:lnTo>
                <a:lnTo>
                  <a:pt x="46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7" name="Freeform 70"/>
          <p:cNvSpPr>
            <a:spLocks/>
          </p:cNvSpPr>
          <p:nvPr/>
        </p:nvSpPr>
        <p:spPr bwMode="auto">
          <a:xfrm>
            <a:off x="989013" y="3421063"/>
            <a:ext cx="107950" cy="484187"/>
          </a:xfrm>
          <a:custGeom>
            <a:avLst/>
            <a:gdLst>
              <a:gd name="T0" fmla="*/ 0 w 68"/>
              <a:gd name="T1" fmla="*/ 0 h 305"/>
              <a:gd name="T2" fmla="*/ 70564368 w 68"/>
              <a:gd name="T3" fmla="*/ 768645960 h 305"/>
              <a:gd name="T4" fmla="*/ 0 60000 65536"/>
              <a:gd name="T5" fmla="*/ 0 60000 65536"/>
              <a:gd name="T6" fmla="*/ 0 w 68"/>
              <a:gd name="T7" fmla="*/ 0 h 305"/>
              <a:gd name="T8" fmla="*/ 68 w 68"/>
              <a:gd name="T9" fmla="*/ 305 h 305"/>
            </a:gdLst>
            <a:ahLst/>
            <a:cxnLst>
              <a:cxn ang="T4">
                <a:pos x="T0" y="T1"/>
              </a:cxn>
              <a:cxn ang="T5">
                <a:pos x="T2" y="T3"/>
              </a:cxn>
            </a:cxnLst>
            <a:rect l="T6" t="T7" r="T8" b="T9"/>
            <a:pathLst>
              <a:path w="68" h="305">
                <a:moveTo>
                  <a:pt x="0" y="0"/>
                </a:moveTo>
                <a:cubicBezTo>
                  <a:pt x="68" y="87"/>
                  <a:pt x="28" y="186"/>
                  <a:pt x="28" y="30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8" name="Freeform 71"/>
          <p:cNvSpPr>
            <a:spLocks/>
          </p:cNvSpPr>
          <p:nvPr/>
        </p:nvSpPr>
        <p:spPr bwMode="auto">
          <a:xfrm>
            <a:off x="1968500" y="2936875"/>
            <a:ext cx="990600" cy="527050"/>
          </a:xfrm>
          <a:custGeom>
            <a:avLst/>
            <a:gdLst>
              <a:gd name="T0" fmla="*/ 768648348 w 624"/>
              <a:gd name="T1" fmla="*/ 0 h 332"/>
              <a:gd name="T2" fmla="*/ 0 w 624"/>
              <a:gd name="T3" fmla="*/ 733366191 h 332"/>
              <a:gd name="T4" fmla="*/ 1572577282 w 624"/>
              <a:gd name="T5" fmla="*/ 836691964 h 332"/>
              <a:gd name="T6" fmla="*/ 768648348 w 624"/>
              <a:gd name="T7" fmla="*/ 0 h 332"/>
              <a:gd name="T8" fmla="*/ 0 60000 65536"/>
              <a:gd name="T9" fmla="*/ 0 60000 65536"/>
              <a:gd name="T10" fmla="*/ 0 60000 65536"/>
              <a:gd name="T11" fmla="*/ 0 60000 65536"/>
              <a:gd name="T12" fmla="*/ 0 w 624"/>
              <a:gd name="T13" fmla="*/ 0 h 332"/>
              <a:gd name="T14" fmla="*/ 624 w 624"/>
              <a:gd name="T15" fmla="*/ 332 h 332"/>
            </a:gdLst>
            <a:ahLst/>
            <a:cxnLst>
              <a:cxn ang="T8">
                <a:pos x="T0" y="T1"/>
              </a:cxn>
              <a:cxn ang="T9">
                <a:pos x="T2" y="T3"/>
              </a:cxn>
              <a:cxn ang="T10">
                <a:pos x="T4" y="T5"/>
              </a:cxn>
              <a:cxn ang="T11">
                <a:pos x="T6" y="T7"/>
              </a:cxn>
            </a:cxnLst>
            <a:rect l="T12" t="T13" r="T14" b="T15"/>
            <a:pathLst>
              <a:path w="624" h="332">
                <a:moveTo>
                  <a:pt x="305" y="0"/>
                </a:moveTo>
                <a:lnTo>
                  <a:pt x="0" y="291"/>
                </a:lnTo>
                <a:lnTo>
                  <a:pt x="624" y="332"/>
                </a:lnTo>
                <a:lnTo>
                  <a:pt x="305"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Oval 72"/>
          <p:cNvSpPr>
            <a:spLocks noChangeAspect="1" noChangeArrowheads="1"/>
          </p:cNvSpPr>
          <p:nvPr/>
        </p:nvSpPr>
        <p:spPr bwMode="auto">
          <a:xfrm>
            <a:off x="2395538" y="2921000"/>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70" name="Oval 73"/>
          <p:cNvSpPr>
            <a:spLocks noChangeAspect="1" noChangeArrowheads="1"/>
          </p:cNvSpPr>
          <p:nvPr/>
        </p:nvSpPr>
        <p:spPr bwMode="auto">
          <a:xfrm>
            <a:off x="1957388" y="3363913"/>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71" name="Oval 74"/>
          <p:cNvSpPr>
            <a:spLocks noChangeAspect="1" noChangeArrowheads="1"/>
          </p:cNvSpPr>
          <p:nvPr/>
        </p:nvSpPr>
        <p:spPr bwMode="auto">
          <a:xfrm>
            <a:off x="2895600" y="3397250"/>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72" name="Freeform 75"/>
          <p:cNvSpPr>
            <a:spLocks/>
          </p:cNvSpPr>
          <p:nvPr/>
        </p:nvSpPr>
        <p:spPr bwMode="auto">
          <a:xfrm>
            <a:off x="3614738" y="2324100"/>
            <a:ext cx="1882775" cy="1655763"/>
          </a:xfrm>
          <a:custGeom>
            <a:avLst/>
            <a:gdLst>
              <a:gd name="T0" fmla="*/ 0 w 1186"/>
              <a:gd name="T1" fmla="*/ 0 h 1043"/>
              <a:gd name="T2" fmla="*/ 2147483647 w 1186"/>
              <a:gd name="T3" fmla="*/ 0 h 1043"/>
              <a:gd name="T4" fmla="*/ 2147483647 w 1186"/>
              <a:gd name="T5" fmla="*/ 2147483647 h 1043"/>
              <a:gd name="T6" fmla="*/ 50403117 w 1186"/>
              <a:gd name="T7" fmla="*/ 2147483647 h 1043"/>
              <a:gd name="T8" fmla="*/ 869453151 w 1186"/>
              <a:gd name="T9" fmla="*/ 1945561095 h 1043"/>
              <a:gd name="T10" fmla="*/ 2048886188 w 1186"/>
              <a:gd name="T11" fmla="*/ 1945561095 h 1043"/>
              <a:gd name="T12" fmla="*/ 2048886188 w 1186"/>
              <a:gd name="T13" fmla="*/ 801409753 h 1043"/>
              <a:gd name="T14" fmla="*/ 869453151 w 1186"/>
              <a:gd name="T15" fmla="*/ 819051637 h 1043"/>
              <a:gd name="T16" fmla="*/ 0 w 1186"/>
              <a:gd name="T17" fmla="*/ 0 h 10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6"/>
              <a:gd name="T28" fmla="*/ 0 h 1043"/>
              <a:gd name="T29" fmla="*/ 1186 w 1186"/>
              <a:gd name="T30" fmla="*/ 1043 h 10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6" h="1043">
                <a:moveTo>
                  <a:pt x="0" y="0"/>
                </a:moveTo>
                <a:lnTo>
                  <a:pt x="1186" y="0"/>
                </a:lnTo>
                <a:lnTo>
                  <a:pt x="1179" y="1043"/>
                </a:lnTo>
                <a:lnTo>
                  <a:pt x="20" y="1043"/>
                </a:lnTo>
                <a:lnTo>
                  <a:pt x="345" y="772"/>
                </a:lnTo>
                <a:lnTo>
                  <a:pt x="813" y="772"/>
                </a:lnTo>
                <a:lnTo>
                  <a:pt x="813" y="318"/>
                </a:lnTo>
                <a:lnTo>
                  <a:pt x="345" y="325"/>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3" name="Line 76"/>
          <p:cNvSpPr>
            <a:spLocks noChangeShapeType="1"/>
          </p:cNvSpPr>
          <p:nvPr/>
        </p:nvSpPr>
        <p:spPr bwMode="auto">
          <a:xfrm>
            <a:off x="3603625" y="2333625"/>
            <a:ext cx="11113" cy="164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77"/>
          <p:cNvSpPr>
            <a:spLocks noChangeShapeType="1"/>
          </p:cNvSpPr>
          <p:nvPr/>
        </p:nvSpPr>
        <p:spPr bwMode="auto">
          <a:xfrm>
            <a:off x="4162425" y="2840038"/>
            <a:ext cx="11113"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78"/>
          <p:cNvSpPr>
            <a:spLocks noChangeShapeType="1"/>
          </p:cNvSpPr>
          <p:nvPr/>
        </p:nvSpPr>
        <p:spPr bwMode="auto">
          <a:xfrm flipV="1">
            <a:off x="4894263" y="2324100"/>
            <a:ext cx="60325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79"/>
          <p:cNvSpPr>
            <a:spLocks noChangeShapeType="1"/>
          </p:cNvSpPr>
          <p:nvPr/>
        </p:nvSpPr>
        <p:spPr bwMode="auto">
          <a:xfrm>
            <a:off x="4894263" y="3538538"/>
            <a:ext cx="592137" cy="452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Oval 80"/>
          <p:cNvSpPr>
            <a:spLocks noChangeAspect="1" noChangeArrowheads="1"/>
          </p:cNvSpPr>
          <p:nvPr/>
        </p:nvSpPr>
        <p:spPr bwMode="auto">
          <a:xfrm>
            <a:off x="5451475" y="393223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78" name="Oval 81"/>
          <p:cNvSpPr>
            <a:spLocks noChangeAspect="1" noChangeArrowheads="1"/>
          </p:cNvSpPr>
          <p:nvPr/>
        </p:nvSpPr>
        <p:spPr bwMode="auto">
          <a:xfrm>
            <a:off x="3592513" y="3924300"/>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79" name="Oval 82"/>
          <p:cNvSpPr>
            <a:spLocks noChangeAspect="1" noChangeArrowheads="1"/>
          </p:cNvSpPr>
          <p:nvPr/>
        </p:nvSpPr>
        <p:spPr bwMode="auto">
          <a:xfrm>
            <a:off x="3571875" y="226853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80" name="Oval 83"/>
          <p:cNvSpPr>
            <a:spLocks noChangeAspect="1" noChangeArrowheads="1"/>
          </p:cNvSpPr>
          <p:nvPr/>
        </p:nvSpPr>
        <p:spPr bwMode="auto">
          <a:xfrm>
            <a:off x="5446713" y="2290763"/>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81" name="Oval 84"/>
          <p:cNvSpPr>
            <a:spLocks noChangeAspect="1" noChangeArrowheads="1"/>
          </p:cNvSpPr>
          <p:nvPr/>
        </p:nvSpPr>
        <p:spPr bwMode="auto">
          <a:xfrm>
            <a:off x="4876800" y="3498850"/>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82" name="Oval 85"/>
          <p:cNvSpPr>
            <a:spLocks noChangeAspect="1" noChangeArrowheads="1"/>
          </p:cNvSpPr>
          <p:nvPr/>
        </p:nvSpPr>
        <p:spPr bwMode="auto">
          <a:xfrm>
            <a:off x="4125913" y="3500438"/>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83" name="Oval 86"/>
          <p:cNvSpPr>
            <a:spLocks noChangeAspect="1" noChangeArrowheads="1"/>
          </p:cNvSpPr>
          <p:nvPr/>
        </p:nvSpPr>
        <p:spPr bwMode="auto">
          <a:xfrm>
            <a:off x="4860925" y="2792413"/>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84" name="Oval 87"/>
          <p:cNvSpPr>
            <a:spLocks noChangeAspect="1" noChangeArrowheads="1"/>
          </p:cNvSpPr>
          <p:nvPr/>
        </p:nvSpPr>
        <p:spPr bwMode="auto">
          <a:xfrm>
            <a:off x="4108450" y="2794000"/>
            <a:ext cx="92075" cy="92075"/>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85" name="TextBox 2"/>
          <p:cNvSpPr txBox="1">
            <a:spLocks noChangeArrowheads="1"/>
          </p:cNvSpPr>
          <p:nvPr/>
        </p:nvSpPr>
        <p:spPr bwMode="auto">
          <a:xfrm>
            <a:off x="7737475" y="65088"/>
            <a:ext cx="1265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solidFill>
                  <a:srgbClr val="FF0000"/>
                </a:solidFill>
              </a:rPr>
              <a:t>iClicker</a:t>
            </a:r>
          </a:p>
        </p:txBody>
      </p:sp>
      <p:sp>
        <p:nvSpPr>
          <p:cNvPr id="50" name="Oval 49"/>
          <p:cNvSpPr/>
          <p:nvPr/>
        </p:nvSpPr>
        <p:spPr>
          <a:xfrm>
            <a:off x="5981700" y="3962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54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90600" y="1905000"/>
            <a:ext cx="71628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t>What is the first line of this proof?</a:t>
            </a:r>
          </a:p>
          <a:p>
            <a:pPr eaLnBrk="1" hangingPunct="1">
              <a:spcBef>
                <a:spcPct val="50000"/>
              </a:spcBef>
              <a:buFontTx/>
              <a:buNone/>
            </a:pPr>
            <a:r>
              <a:rPr lang="en-US" altLang="en-US" sz="2800" dirty="0"/>
              <a:t>A).  Let v</a:t>
            </a:r>
            <a:r>
              <a:rPr lang="en-US" altLang="en-US" sz="2800" baseline="-25000" dirty="0"/>
              <a:t>1</a:t>
            </a:r>
            <a:r>
              <a:rPr lang="en-US" altLang="en-US" sz="2800" dirty="0"/>
              <a:t>v</a:t>
            </a:r>
            <a:r>
              <a:rPr lang="en-US" altLang="en-US" sz="2800" baseline="-25000" dirty="0"/>
              <a:t>2</a:t>
            </a:r>
            <a:r>
              <a:rPr lang="en-US" altLang="en-US" sz="2800" dirty="0"/>
              <a:t>…</a:t>
            </a:r>
            <a:r>
              <a:rPr lang="en-US" altLang="en-US" sz="2800" dirty="0" err="1"/>
              <a:t>v</a:t>
            </a:r>
            <a:r>
              <a:rPr lang="en-US" altLang="en-US" sz="2800" baseline="-25000" dirty="0" err="1"/>
              <a:t>n</a:t>
            </a:r>
            <a:r>
              <a:rPr lang="en-US" altLang="en-US" sz="2800" dirty="0"/>
              <a:t> be a u-v walk.</a:t>
            </a:r>
          </a:p>
          <a:p>
            <a:pPr eaLnBrk="1" hangingPunct="1">
              <a:spcBef>
                <a:spcPct val="50000"/>
              </a:spcBef>
              <a:buFontTx/>
              <a:buNone/>
            </a:pPr>
            <a:r>
              <a:rPr lang="en-US" altLang="en-US" sz="2800" dirty="0"/>
              <a:t>B).  Let v</a:t>
            </a:r>
            <a:r>
              <a:rPr lang="en-US" altLang="en-US" sz="2800" baseline="-25000" dirty="0"/>
              <a:t>1</a:t>
            </a:r>
            <a:r>
              <a:rPr lang="en-US" altLang="en-US" sz="2800" dirty="0"/>
              <a:t>v</a:t>
            </a:r>
            <a:r>
              <a:rPr lang="en-US" altLang="en-US" sz="2800" baseline="-25000" dirty="0"/>
              <a:t>2</a:t>
            </a:r>
            <a:r>
              <a:rPr lang="en-US" altLang="en-US" sz="2800" dirty="0"/>
              <a:t>…</a:t>
            </a:r>
            <a:r>
              <a:rPr lang="en-US" altLang="en-US" sz="2800" dirty="0" err="1"/>
              <a:t>v</a:t>
            </a:r>
            <a:r>
              <a:rPr lang="en-US" altLang="en-US" sz="2800" baseline="-25000" dirty="0" err="1"/>
              <a:t>n</a:t>
            </a:r>
            <a:r>
              <a:rPr lang="en-US" altLang="en-US" sz="2800" dirty="0"/>
              <a:t> be a u-v path.</a:t>
            </a:r>
          </a:p>
          <a:p>
            <a:pPr eaLnBrk="1" hangingPunct="1">
              <a:spcBef>
                <a:spcPct val="50000"/>
              </a:spcBef>
              <a:buFontTx/>
              <a:buNone/>
            </a:pPr>
            <a:r>
              <a:rPr lang="en-US" altLang="en-US" sz="2800" dirty="0"/>
              <a:t>C).  Assume that if P is a u-v walk, then P contains a u-v path.</a:t>
            </a:r>
          </a:p>
        </p:txBody>
      </p:sp>
      <p:sp>
        <p:nvSpPr>
          <p:cNvPr id="4099" name="TextBox 2"/>
          <p:cNvSpPr txBox="1">
            <a:spLocks noChangeArrowheads="1"/>
          </p:cNvSpPr>
          <p:nvPr/>
        </p:nvSpPr>
        <p:spPr bwMode="auto">
          <a:xfrm>
            <a:off x="7469188" y="6508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iClicker</a:t>
            </a:r>
          </a:p>
        </p:txBody>
      </p:sp>
      <p:sp>
        <p:nvSpPr>
          <p:cNvPr id="2" name="TextBox 1"/>
          <p:cNvSpPr txBox="1"/>
          <p:nvPr/>
        </p:nvSpPr>
        <p:spPr>
          <a:xfrm>
            <a:off x="990600" y="710625"/>
            <a:ext cx="6705600" cy="584775"/>
          </a:xfrm>
          <a:prstGeom prst="rect">
            <a:avLst/>
          </a:prstGeom>
          <a:noFill/>
        </p:spPr>
        <p:txBody>
          <a:bodyPr wrap="square" rtlCol="0">
            <a:spAutoFit/>
          </a:bodyPr>
          <a:lstStyle/>
          <a:p>
            <a:r>
              <a:rPr lang="en-US" altLang="en-US" sz="3200" i="1" dirty="0"/>
              <a:t>Every u-v walk contains a u-v path.</a:t>
            </a:r>
            <a:endParaRPr lang="en-US" sz="3200" i="1" dirty="0"/>
          </a:p>
        </p:txBody>
      </p:sp>
      <p:sp>
        <p:nvSpPr>
          <p:cNvPr id="5" name="Oval 4"/>
          <p:cNvSpPr/>
          <p:nvPr/>
        </p:nvSpPr>
        <p:spPr>
          <a:xfrm>
            <a:off x="800100" y="2514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5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90600" y="1824037"/>
            <a:ext cx="71628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t>What is the first line of this proof?</a:t>
            </a:r>
          </a:p>
          <a:p>
            <a:pPr eaLnBrk="1" hangingPunct="1">
              <a:spcBef>
                <a:spcPct val="50000"/>
              </a:spcBef>
              <a:buFontTx/>
              <a:buNone/>
            </a:pPr>
            <a:r>
              <a:rPr lang="en-US" altLang="en-US" sz="2800" dirty="0"/>
              <a:t>A).  Assume G is bipartite.</a:t>
            </a:r>
          </a:p>
          <a:p>
            <a:pPr eaLnBrk="1" hangingPunct="1">
              <a:spcBef>
                <a:spcPct val="50000"/>
              </a:spcBef>
              <a:buFontTx/>
              <a:buNone/>
            </a:pPr>
            <a:r>
              <a:rPr lang="en-US" altLang="en-US" sz="2800" dirty="0"/>
              <a:t>B).  Assume G has no odd cycles.</a:t>
            </a:r>
          </a:p>
          <a:p>
            <a:pPr eaLnBrk="1" hangingPunct="1">
              <a:spcBef>
                <a:spcPct val="50000"/>
              </a:spcBef>
              <a:buFontTx/>
              <a:buNone/>
            </a:pPr>
            <a:r>
              <a:rPr lang="en-US" altLang="en-US" sz="2800" dirty="0"/>
              <a:t>C).  Let C be an odd cycle.</a:t>
            </a:r>
          </a:p>
        </p:txBody>
      </p:sp>
      <p:sp>
        <p:nvSpPr>
          <p:cNvPr id="6147" name="TextBox 2"/>
          <p:cNvSpPr txBox="1">
            <a:spLocks noChangeArrowheads="1"/>
          </p:cNvSpPr>
          <p:nvPr/>
        </p:nvSpPr>
        <p:spPr bwMode="auto">
          <a:xfrm>
            <a:off x="7469188" y="6508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iClicker</a:t>
            </a:r>
          </a:p>
        </p:txBody>
      </p:sp>
      <p:sp>
        <p:nvSpPr>
          <p:cNvPr id="2" name="TextBox 1"/>
          <p:cNvSpPr txBox="1"/>
          <p:nvPr/>
        </p:nvSpPr>
        <p:spPr>
          <a:xfrm>
            <a:off x="228600" y="609600"/>
            <a:ext cx="8458200" cy="1107996"/>
          </a:xfrm>
          <a:prstGeom prst="rect">
            <a:avLst/>
          </a:prstGeom>
          <a:noFill/>
        </p:spPr>
        <p:txBody>
          <a:bodyPr wrap="square" rtlCol="0">
            <a:spAutoFit/>
          </a:bodyPr>
          <a:lstStyle/>
          <a:p>
            <a:r>
              <a:rPr lang="en-US" altLang="en-US" sz="2400" i="1" dirty="0"/>
              <a:t>A graph G is bipartite if and only if every cycle has an even number of edges. (Forward direction)</a:t>
            </a:r>
          </a:p>
          <a:p>
            <a:endParaRPr lang="en-US" dirty="0"/>
          </a:p>
        </p:txBody>
      </p:sp>
      <p:sp>
        <p:nvSpPr>
          <p:cNvPr id="5" name="Oval 4"/>
          <p:cNvSpPr/>
          <p:nvPr/>
        </p:nvSpPr>
        <p:spPr>
          <a:xfrm>
            <a:off x="800100" y="2514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5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90600" y="1828800"/>
            <a:ext cx="7162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t>What is the next line of this proof?</a:t>
            </a:r>
          </a:p>
          <a:p>
            <a:pPr eaLnBrk="1" hangingPunct="1">
              <a:spcBef>
                <a:spcPct val="50000"/>
              </a:spcBef>
              <a:buFontTx/>
              <a:buNone/>
            </a:pPr>
            <a:r>
              <a:rPr lang="en-US" altLang="en-US" sz="2800" dirty="0"/>
              <a:t>A).  Assume C is an even cycle.</a:t>
            </a:r>
          </a:p>
          <a:p>
            <a:pPr eaLnBrk="1" hangingPunct="1">
              <a:spcBef>
                <a:spcPct val="50000"/>
              </a:spcBef>
              <a:buFontTx/>
              <a:buNone/>
            </a:pPr>
            <a:r>
              <a:rPr lang="en-US" altLang="en-US" sz="2800" dirty="0"/>
              <a:t>B).  Assume G has no odd cycles.</a:t>
            </a:r>
          </a:p>
          <a:p>
            <a:pPr eaLnBrk="1" hangingPunct="1">
              <a:spcBef>
                <a:spcPct val="50000"/>
              </a:spcBef>
              <a:buFontTx/>
              <a:buNone/>
            </a:pPr>
            <a:r>
              <a:rPr lang="en-US" altLang="en-US" sz="2800" dirty="0"/>
              <a:t>C).  Let C be an odd cycle.</a:t>
            </a:r>
          </a:p>
          <a:p>
            <a:pPr eaLnBrk="1" hangingPunct="1">
              <a:spcBef>
                <a:spcPct val="50000"/>
              </a:spcBef>
              <a:buFontTx/>
              <a:buNone/>
            </a:pPr>
            <a:r>
              <a:rPr lang="en-US" altLang="en-US" sz="2800" dirty="0"/>
              <a:t>D).  Let C be any cycle.</a:t>
            </a:r>
          </a:p>
          <a:p>
            <a:pPr eaLnBrk="1" hangingPunct="1">
              <a:spcBef>
                <a:spcPct val="50000"/>
              </a:spcBef>
              <a:buFontTx/>
              <a:buNone/>
            </a:pPr>
            <a:r>
              <a:rPr lang="en-US" altLang="en-US" sz="2800" dirty="0"/>
              <a:t>E).  Assume that there are no even cycles.</a:t>
            </a:r>
          </a:p>
        </p:txBody>
      </p:sp>
      <p:sp>
        <p:nvSpPr>
          <p:cNvPr id="7171" name="TextBox 2"/>
          <p:cNvSpPr txBox="1">
            <a:spLocks noChangeArrowheads="1"/>
          </p:cNvSpPr>
          <p:nvPr/>
        </p:nvSpPr>
        <p:spPr bwMode="auto">
          <a:xfrm>
            <a:off x="7469188" y="6508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iClicker</a:t>
            </a:r>
          </a:p>
        </p:txBody>
      </p:sp>
      <p:sp>
        <p:nvSpPr>
          <p:cNvPr id="4" name="TextBox 3"/>
          <p:cNvSpPr txBox="1"/>
          <p:nvPr/>
        </p:nvSpPr>
        <p:spPr>
          <a:xfrm>
            <a:off x="228600" y="609600"/>
            <a:ext cx="8458200" cy="1107996"/>
          </a:xfrm>
          <a:prstGeom prst="rect">
            <a:avLst/>
          </a:prstGeom>
          <a:noFill/>
        </p:spPr>
        <p:txBody>
          <a:bodyPr wrap="square" rtlCol="0">
            <a:spAutoFit/>
          </a:bodyPr>
          <a:lstStyle/>
          <a:p>
            <a:r>
              <a:rPr lang="en-US" altLang="en-US" sz="2400" i="1" dirty="0"/>
              <a:t>A graph G is bipartite if and only if every cycle has an even number of edges. (Forward direction)</a:t>
            </a:r>
          </a:p>
          <a:p>
            <a:endParaRPr lang="en-US" dirty="0"/>
          </a:p>
        </p:txBody>
      </p:sp>
      <p:sp>
        <p:nvSpPr>
          <p:cNvPr id="5" name="Oval 4"/>
          <p:cNvSpPr/>
          <p:nvPr/>
        </p:nvSpPr>
        <p:spPr>
          <a:xfrm>
            <a:off x="723900" y="4419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1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1655762"/>
            <a:ext cx="716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t>What is the first line of this proof?</a:t>
            </a:r>
          </a:p>
          <a:p>
            <a:pPr eaLnBrk="1" hangingPunct="1">
              <a:spcBef>
                <a:spcPct val="50000"/>
              </a:spcBef>
              <a:buFontTx/>
              <a:buNone/>
            </a:pPr>
            <a:r>
              <a:rPr lang="en-US" altLang="en-US" sz="2800" dirty="0"/>
              <a:t>A).  Assume G is bipartite.</a:t>
            </a:r>
          </a:p>
          <a:p>
            <a:pPr eaLnBrk="1" hangingPunct="1">
              <a:spcBef>
                <a:spcPct val="50000"/>
              </a:spcBef>
              <a:buFontTx/>
              <a:buNone/>
            </a:pPr>
            <a:r>
              <a:rPr lang="en-US" altLang="en-US" sz="2800" dirty="0"/>
              <a:t>B).  Assume every cycle in G has an even number of edges.  </a:t>
            </a:r>
          </a:p>
          <a:p>
            <a:pPr eaLnBrk="1" hangingPunct="1">
              <a:spcBef>
                <a:spcPct val="50000"/>
              </a:spcBef>
              <a:buFontTx/>
              <a:buNone/>
            </a:pPr>
            <a:r>
              <a:rPr lang="en-US" altLang="en-US" sz="2800" dirty="0"/>
              <a:t>C).  Let C be an odd cycle.</a:t>
            </a:r>
          </a:p>
          <a:p>
            <a:pPr eaLnBrk="1" hangingPunct="1">
              <a:spcBef>
                <a:spcPct val="50000"/>
              </a:spcBef>
              <a:buFontTx/>
              <a:buNone/>
            </a:pPr>
            <a:r>
              <a:rPr lang="en-US" altLang="en-US" sz="2800" dirty="0"/>
              <a:t>D).  Let A and B be two vertex sets.</a:t>
            </a:r>
          </a:p>
          <a:p>
            <a:pPr eaLnBrk="1" hangingPunct="1">
              <a:spcBef>
                <a:spcPct val="50000"/>
              </a:spcBef>
              <a:buFontTx/>
              <a:buNone/>
            </a:pPr>
            <a:r>
              <a:rPr lang="en-US" altLang="en-US" sz="2800" dirty="0"/>
              <a:t>E).  Let C be an even cycle.</a:t>
            </a:r>
          </a:p>
        </p:txBody>
      </p:sp>
      <p:sp>
        <p:nvSpPr>
          <p:cNvPr id="8195" name="TextBox 2"/>
          <p:cNvSpPr txBox="1">
            <a:spLocks noChangeArrowheads="1"/>
          </p:cNvSpPr>
          <p:nvPr/>
        </p:nvSpPr>
        <p:spPr bwMode="auto">
          <a:xfrm>
            <a:off x="7469188" y="6508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iClicker</a:t>
            </a:r>
          </a:p>
        </p:txBody>
      </p:sp>
      <p:sp>
        <p:nvSpPr>
          <p:cNvPr id="4" name="TextBox 3"/>
          <p:cNvSpPr txBox="1"/>
          <p:nvPr/>
        </p:nvSpPr>
        <p:spPr>
          <a:xfrm>
            <a:off x="228600" y="609600"/>
            <a:ext cx="8458200" cy="1107996"/>
          </a:xfrm>
          <a:prstGeom prst="rect">
            <a:avLst/>
          </a:prstGeom>
          <a:noFill/>
        </p:spPr>
        <p:txBody>
          <a:bodyPr wrap="square" rtlCol="0">
            <a:spAutoFit/>
          </a:bodyPr>
          <a:lstStyle/>
          <a:p>
            <a:r>
              <a:rPr lang="en-US" altLang="en-US" sz="2400" i="1" dirty="0"/>
              <a:t>A graph G is bipartite if and only if every cycle has an even number of edges. (Backward direction)</a:t>
            </a:r>
          </a:p>
          <a:p>
            <a:endParaRPr lang="en-US" dirty="0"/>
          </a:p>
        </p:txBody>
      </p:sp>
      <p:sp>
        <p:nvSpPr>
          <p:cNvPr id="5" name="Oval 4"/>
          <p:cNvSpPr/>
          <p:nvPr/>
        </p:nvSpPr>
        <p:spPr>
          <a:xfrm>
            <a:off x="800100" y="29718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2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143000" y="304800"/>
            <a:ext cx="4800600" cy="3600450"/>
          </a:xfrm>
          <a:prstGeom prst="rect">
            <a:avLst/>
          </a:prstGeom>
          <a:noFill/>
          <a:ln w="9525">
            <a:noFill/>
            <a:miter lim="800000"/>
            <a:headEnd/>
            <a:tailEnd/>
          </a:ln>
        </p:spPr>
        <p:txBody>
          <a:bodyPr>
            <a:spAutoFit/>
          </a:bodyPr>
          <a:lstStyle/>
          <a:p>
            <a:pPr eaLnBrk="1" hangingPunct="1">
              <a:spcBef>
                <a:spcPct val="50000"/>
              </a:spcBef>
              <a:defRPr/>
            </a:pPr>
            <a:r>
              <a:rPr lang="en-US" sz="2400" dirty="0"/>
              <a:t>How many regions does the given graph have?</a:t>
            </a:r>
          </a:p>
          <a:p>
            <a:pPr marL="457200" indent="-457200" eaLnBrk="1" hangingPunct="1">
              <a:spcBef>
                <a:spcPct val="50000"/>
              </a:spcBef>
              <a:buFontTx/>
              <a:buAutoNum type="alphaUcPeriod"/>
              <a:defRPr/>
            </a:pPr>
            <a:r>
              <a:rPr lang="en-US" sz="2400" dirty="0"/>
              <a:t>5</a:t>
            </a:r>
          </a:p>
          <a:p>
            <a:pPr marL="457200" indent="-457200" eaLnBrk="1" hangingPunct="1">
              <a:spcBef>
                <a:spcPct val="50000"/>
              </a:spcBef>
              <a:buFontTx/>
              <a:buAutoNum type="alphaUcPeriod"/>
              <a:defRPr/>
            </a:pPr>
            <a:r>
              <a:rPr lang="en-US" sz="2400" dirty="0"/>
              <a:t>6</a:t>
            </a:r>
          </a:p>
          <a:p>
            <a:pPr marL="457200" indent="-457200" eaLnBrk="1" hangingPunct="1">
              <a:spcBef>
                <a:spcPct val="50000"/>
              </a:spcBef>
              <a:buFontTx/>
              <a:buAutoNum type="alphaUcPeriod"/>
              <a:defRPr/>
            </a:pPr>
            <a:r>
              <a:rPr lang="en-US" sz="2400" dirty="0"/>
              <a:t>7</a:t>
            </a:r>
          </a:p>
          <a:p>
            <a:pPr marL="457200" indent="-457200" eaLnBrk="1" hangingPunct="1">
              <a:spcBef>
                <a:spcPct val="50000"/>
              </a:spcBef>
              <a:buFontTx/>
              <a:buAutoNum type="alphaUcPeriod"/>
              <a:defRPr/>
            </a:pPr>
            <a:r>
              <a:rPr lang="en-US" sz="2400" dirty="0"/>
              <a:t>8</a:t>
            </a:r>
          </a:p>
          <a:p>
            <a:pPr marL="457200" indent="-457200" eaLnBrk="1" hangingPunct="1">
              <a:spcBef>
                <a:spcPct val="50000"/>
              </a:spcBef>
              <a:buFontTx/>
              <a:buAutoNum type="alphaUcPeriod"/>
              <a:defRPr/>
            </a:pPr>
            <a:r>
              <a:rPr lang="en-US" sz="2400" dirty="0"/>
              <a:t>9  </a:t>
            </a:r>
          </a:p>
        </p:txBody>
      </p:sp>
      <p:sp>
        <p:nvSpPr>
          <p:cNvPr id="8195" name="Line 3"/>
          <p:cNvSpPr>
            <a:spLocks noChangeShapeType="1"/>
          </p:cNvSpPr>
          <p:nvPr/>
        </p:nvSpPr>
        <p:spPr bwMode="auto">
          <a:xfrm>
            <a:off x="6477000" y="1981200"/>
            <a:ext cx="1981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Oval 4"/>
          <p:cNvSpPr>
            <a:spLocks noChangeAspect="1" noChangeArrowheads="1"/>
          </p:cNvSpPr>
          <p:nvPr/>
        </p:nvSpPr>
        <p:spPr bwMode="auto">
          <a:xfrm>
            <a:off x="8399463" y="1936750"/>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197" name="Oval 5"/>
          <p:cNvSpPr>
            <a:spLocks noChangeAspect="1" noChangeArrowheads="1"/>
          </p:cNvSpPr>
          <p:nvPr/>
        </p:nvSpPr>
        <p:spPr bwMode="auto">
          <a:xfrm>
            <a:off x="6434138" y="1914525"/>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198" name="Oval 6"/>
          <p:cNvSpPr>
            <a:spLocks noChangeAspect="1" noChangeArrowheads="1"/>
          </p:cNvSpPr>
          <p:nvPr/>
        </p:nvSpPr>
        <p:spPr bwMode="auto">
          <a:xfrm>
            <a:off x="8393113" y="896938"/>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199" name="Oval 7"/>
          <p:cNvSpPr>
            <a:spLocks noChangeAspect="1" noChangeArrowheads="1"/>
          </p:cNvSpPr>
          <p:nvPr/>
        </p:nvSpPr>
        <p:spPr bwMode="auto">
          <a:xfrm>
            <a:off x="6440488" y="933450"/>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200" name="Freeform 8"/>
          <p:cNvSpPr>
            <a:spLocks/>
          </p:cNvSpPr>
          <p:nvPr/>
        </p:nvSpPr>
        <p:spPr bwMode="auto">
          <a:xfrm>
            <a:off x="6475413" y="936625"/>
            <a:ext cx="1958975" cy="1042988"/>
          </a:xfrm>
          <a:custGeom>
            <a:avLst/>
            <a:gdLst>
              <a:gd name="T0" fmla="*/ 0 w 1234"/>
              <a:gd name="T1" fmla="*/ 2147483646 h 657"/>
              <a:gd name="T2" fmla="*/ 2147483646 w 1234"/>
              <a:gd name="T3" fmla="*/ 0 h 657"/>
              <a:gd name="T4" fmla="*/ 0 w 1234"/>
              <a:gd name="T5" fmla="*/ 2147483646 h 657"/>
              <a:gd name="T6" fmla="*/ 0 60000 65536"/>
              <a:gd name="T7" fmla="*/ 0 60000 65536"/>
              <a:gd name="T8" fmla="*/ 0 60000 65536"/>
              <a:gd name="T9" fmla="*/ 0 w 1234"/>
              <a:gd name="T10" fmla="*/ 0 h 657"/>
              <a:gd name="T11" fmla="*/ 1234 w 1234"/>
              <a:gd name="T12" fmla="*/ 657 h 657"/>
            </a:gdLst>
            <a:ahLst/>
            <a:cxnLst>
              <a:cxn ang="T6">
                <a:pos x="T0" y="T1"/>
              </a:cxn>
              <a:cxn ang="T7">
                <a:pos x="T2" y="T3"/>
              </a:cxn>
              <a:cxn ang="T8">
                <a:pos x="T4" y="T5"/>
              </a:cxn>
            </a:cxnLst>
            <a:rect l="T9" t="T10" r="T11" b="T12"/>
            <a:pathLst>
              <a:path w="1234" h="657">
                <a:moveTo>
                  <a:pt x="0" y="27"/>
                </a:moveTo>
                <a:lnTo>
                  <a:pt x="1234" y="0"/>
                </a:lnTo>
                <a:lnTo>
                  <a:pt x="0" y="657"/>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1" name="Line 10"/>
          <p:cNvSpPr>
            <a:spLocks noChangeShapeType="1"/>
          </p:cNvSpPr>
          <p:nvPr/>
        </p:nvSpPr>
        <p:spPr bwMode="auto">
          <a:xfrm flipH="1">
            <a:off x="6473825" y="973138"/>
            <a:ext cx="14288" cy="985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1"/>
          <p:cNvSpPr>
            <a:spLocks noChangeShapeType="1"/>
          </p:cNvSpPr>
          <p:nvPr/>
        </p:nvSpPr>
        <p:spPr bwMode="auto">
          <a:xfrm>
            <a:off x="8447088" y="928688"/>
            <a:ext cx="1587" cy="1074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Oval 12"/>
          <p:cNvSpPr>
            <a:spLocks noChangeAspect="1" noChangeArrowheads="1"/>
          </p:cNvSpPr>
          <p:nvPr/>
        </p:nvSpPr>
        <p:spPr bwMode="auto">
          <a:xfrm>
            <a:off x="7461250" y="3673475"/>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204" name="Oval 13"/>
          <p:cNvSpPr>
            <a:spLocks noChangeAspect="1" noChangeArrowheads="1"/>
          </p:cNvSpPr>
          <p:nvPr/>
        </p:nvSpPr>
        <p:spPr bwMode="auto">
          <a:xfrm>
            <a:off x="8318500" y="3146425"/>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205" name="Oval 14"/>
          <p:cNvSpPr>
            <a:spLocks noChangeAspect="1" noChangeArrowheads="1"/>
          </p:cNvSpPr>
          <p:nvPr/>
        </p:nvSpPr>
        <p:spPr bwMode="auto">
          <a:xfrm>
            <a:off x="6696075" y="3154363"/>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206" name="Oval 15"/>
          <p:cNvSpPr>
            <a:spLocks noChangeAspect="1" noChangeArrowheads="1"/>
          </p:cNvSpPr>
          <p:nvPr/>
        </p:nvSpPr>
        <p:spPr bwMode="auto">
          <a:xfrm>
            <a:off x="7408863" y="2549525"/>
            <a:ext cx="92075" cy="920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207" name="Freeform 16"/>
          <p:cNvSpPr>
            <a:spLocks/>
          </p:cNvSpPr>
          <p:nvPr/>
        </p:nvSpPr>
        <p:spPr bwMode="auto">
          <a:xfrm>
            <a:off x="6478588" y="1958975"/>
            <a:ext cx="1960562" cy="1776413"/>
          </a:xfrm>
          <a:custGeom>
            <a:avLst/>
            <a:gdLst>
              <a:gd name="T0" fmla="*/ 0 w 1235"/>
              <a:gd name="T1" fmla="*/ 0 h 1119"/>
              <a:gd name="T2" fmla="*/ 2147483646 w 1235"/>
              <a:gd name="T3" fmla="*/ 2147483646 h 1119"/>
              <a:gd name="T4" fmla="*/ 2147483646 w 1235"/>
              <a:gd name="T5" fmla="*/ 2147483646 h 1119"/>
              <a:gd name="T6" fmla="*/ 2147483646 w 1235"/>
              <a:gd name="T7" fmla="*/ 2147483646 h 1119"/>
              <a:gd name="T8" fmla="*/ 2147483646 w 1235"/>
              <a:gd name="T9" fmla="*/ 2147483646 h 1119"/>
              <a:gd name="T10" fmla="*/ 2147483646 w 1235"/>
              <a:gd name="T11" fmla="*/ 2147483646 h 1119"/>
              <a:gd name="T12" fmla="*/ 2147483646 w 1235"/>
              <a:gd name="T13" fmla="*/ 2147483646 h 1119"/>
              <a:gd name="T14" fmla="*/ 2147483646 w 1235"/>
              <a:gd name="T15" fmla="*/ 2147483646 h 1119"/>
              <a:gd name="T16" fmla="*/ 2147483646 w 1235"/>
              <a:gd name="T17" fmla="*/ 2147483646 h 1119"/>
              <a:gd name="T18" fmla="*/ 0 w 1235"/>
              <a:gd name="T19" fmla="*/ 0 h 1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5"/>
              <a:gd name="T31" fmla="*/ 0 h 1119"/>
              <a:gd name="T32" fmla="*/ 1235 w 1235"/>
              <a:gd name="T33" fmla="*/ 1119 h 1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5" h="1119">
                <a:moveTo>
                  <a:pt x="0" y="0"/>
                </a:moveTo>
                <a:lnTo>
                  <a:pt x="626" y="395"/>
                </a:lnTo>
                <a:lnTo>
                  <a:pt x="165" y="782"/>
                </a:lnTo>
                <a:lnTo>
                  <a:pt x="659" y="1119"/>
                </a:lnTo>
                <a:lnTo>
                  <a:pt x="1194" y="766"/>
                </a:lnTo>
                <a:lnTo>
                  <a:pt x="1235" y="17"/>
                </a:lnTo>
                <a:lnTo>
                  <a:pt x="618" y="395"/>
                </a:lnTo>
                <a:lnTo>
                  <a:pt x="1194" y="782"/>
                </a:lnTo>
                <a:lnTo>
                  <a:pt x="165" y="782"/>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TextBox 2"/>
          <p:cNvSpPr txBox="1">
            <a:spLocks noChangeArrowheads="1"/>
          </p:cNvSpPr>
          <p:nvPr/>
        </p:nvSpPr>
        <p:spPr bwMode="auto">
          <a:xfrm>
            <a:off x="7848600" y="9525"/>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iClicker</a:t>
            </a:r>
          </a:p>
        </p:txBody>
      </p:sp>
      <p:sp>
        <p:nvSpPr>
          <p:cNvPr id="17" name="Oval 16"/>
          <p:cNvSpPr/>
          <p:nvPr/>
        </p:nvSpPr>
        <p:spPr>
          <a:xfrm>
            <a:off x="876300" y="2895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6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416175"/>
            <a:ext cx="8382000" cy="1470025"/>
          </a:xfrm>
        </p:spPr>
        <p:txBody>
          <a:bodyPr/>
          <a:lstStyle/>
          <a:p>
            <a:pPr algn="l" eaLnBrk="1" hangingPunct="1"/>
            <a:r>
              <a:rPr lang="en-US" sz="3200" dirty="0"/>
              <a:t>How many of the following social media sites have you used in the last week?</a:t>
            </a:r>
            <a:br>
              <a:rPr lang="en-US" sz="3200" dirty="0"/>
            </a:br>
            <a:r>
              <a:rPr lang="en-US" sz="3200" i="1" dirty="0" err="1"/>
              <a:t>FaceBook</a:t>
            </a:r>
            <a:r>
              <a:rPr lang="en-US" sz="3200" i="1" dirty="0"/>
              <a:t>,  Twitter,  Instagram,  Snapchat</a:t>
            </a:r>
            <a:br>
              <a:rPr lang="en-US" sz="4000" dirty="0"/>
            </a:br>
            <a:br>
              <a:rPr lang="en-US" sz="1200" dirty="0"/>
            </a:br>
            <a:r>
              <a:rPr lang="en-US" sz="4000" dirty="0"/>
              <a:t>A. 0</a:t>
            </a:r>
            <a:br>
              <a:rPr lang="en-US" sz="4000" dirty="0"/>
            </a:br>
            <a:r>
              <a:rPr lang="en-US" sz="4000" dirty="0"/>
              <a:t>B. 1</a:t>
            </a:r>
            <a:br>
              <a:rPr lang="en-US" sz="4000" dirty="0"/>
            </a:br>
            <a:r>
              <a:rPr lang="en-US" sz="4000" dirty="0"/>
              <a:t>C. 2</a:t>
            </a:r>
            <a:br>
              <a:rPr lang="en-US" sz="4000" dirty="0"/>
            </a:br>
            <a:r>
              <a:rPr lang="en-US" sz="4000" dirty="0"/>
              <a:t>D. 3</a:t>
            </a:r>
            <a:br>
              <a:rPr lang="en-US" sz="4000" dirty="0"/>
            </a:br>
            <a:r>
              <a:rPr lang="en-US" sz="4000" dirty="0"/>
              <a:t>E. 4</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Tree>
    <p:extLst>
      <p:ext uri="{BB962C8B-B14F-4D97-AF65-F5344CB8AC3E}">
        <p14:creationId xmlns:p14="http://schemas.microsoft.com/office/powerpoint/2010/main" val="19924473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81000" y="609600"/>
            <a:ext cx="8153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800"/>
              <a:t>And some fun ones where all answers get credit…..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57200"/>
            <a:ext cx="8610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a:t>Do you believe Severus Snape is good or evil?</a:t>
            </a:r>
          </a:p>
          <a:p>
            <a:pPr eaLnBrk="1" hangingPunct="1">
              <a:spcBef>
                <a:spcPct val="50000"/>
              </a:spcBef>
              <a:buFontTx/>
              <a:buAutoNum type="alphaLcParenBoth"/>
            </a:pPr>
            <a:r>
              <a:rPr lang="en-US" altLang="en-US" sz="3200"/>
              <a:t> Good</a:t>
            </a:r>
          </a:p>
          <a:p>
            <a:pPr eaLnBrk="1" hangingPunct="1">
              <a:spcBef>
                <a:spcPct val="50000"/>
              </a:spcBef>
              <a:buFontTx/>
              <a:buAutoNum type="alphaLcParenBoth"/>
            </a:pPr>
            <a:r>
              <a:rPr lang="en-US" altLang="en-US" sz="3200"/>
              <a:t> Evil</a:t>
            </a:r>
          </a:p>
          <a:p>
            <a:pPr eaLnBrk="1" hangingPunct="1">
              <a:spcBef>
                <a:spcPct val="50000"/>
              </a:spcBef>
              <a:buFontTx/>
              <a:buAutoNum type="alphaLcParenBoth"/>
            </a:pPr>
            <a:r>
              <a:rPr lang="en-US" altLang="en-US" sz="3200"/>
              <a:t> Who the heck is Severus Snape???</a:t>
            </a:r>
          </a:p>
        </p:txBody>
      </p:sp>
      <p:pic>
        <p:nvPicPr>
          <p:cNvPr id="30723" name="PRS Question Icon" descr="PRS Question Icon"/>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8"/>
          <p:cNvSpPr txBox="1">
            <a:spLocks noChangeArrowheads="1"/>
          </p:cNvSpPr>
          <p:nvPr/>
        </p:nvSpPr>
        <p:spPr bwMode="auto">
          <a:xfrm>
            <a:off x="533400" y="838200"/>
            <a:ext cx="807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5400" dirty="0">
                <a:solidFill>
                  <a:srgbClr val="CC0000"/>
                </a:solidFill>
              </a:rPr>
              <a:t>Thank you!</a:t>
            </a:r>
          </a:p>
        </p:txBody>
      </p:sp>
      <p:sp>
        <p:nvSpPr>
          <p:cNvPr id="38915" name="Rectangle 9"/>
          <p:cNvSpPr>
            <a:spLocks noChangeArrowheads="1"/>
          </p:cNvSpPr>
          <p:nvPr/>
        </p:nvSpPr>
        <p:spPr bwMode="auto">
          <a:xfrm>
            <a:off x="381000" y="457200"/>
            <a:ext cx="8305800" cy="1752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8916" name="Text Box 11"/>
          <p:cNvSpPr txBox="1">
            <a:spLocks noChangeArrowheads="1"/>
          </p:cNvSpPr>
          <p:nvPr/>
        </p:nvSpPr>
        <p:spPr bwMode="auto">
          <a:xfrm>
            <a:off x="1676400" y="3512403"/>
            <a:ext cx="5562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800" dirty="0">
                <a:solidFill>
                  <a:schemeClr val="accent2"/>
                </a:solidFill>
                <a:hlinkClick r:id="rId3"/>
              </a:rPr>
              <a:t>plock@stlawu.edu</a:t>
            </a:r>
            <a:endParaRPr lang="en-US" altLang="en-US" sz="4800" dirty="0">
              <a:solidFill>
                <a:schemeClr val="accent2"/>
              </a:solidFill>
            </a:endParaRPr>
          </a:p>
          <a:p>
            <a:pPr algn="ctr" eaLnBrk="1" hangingPunct="1">
              <a:spcBef>
                <a:spcPct val="50000"/>
              </a:spcBef>
            </a:pPr>
            <a:r>
              <a:rPr lang="en-US" altLang="en-US" sz="4800" dirty="0">
                <a:solidFill>
                  <a:schemeClr val="accent2"/>
                </a:solidFill>
              </a:rPr>
              <a:t>www.lock5stat.com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416175"/>
            <a:ext cx="8382000" cy="1470025"/>
          </a:xfrm>
        </p:spPr>
        <p:txBody>
          <a:bodyPr/>
          <a:lstStyle/>
          <a:p>
            <a:pPr algn="l" eaLnBrk="1" hangingPunct="1"/>
            <a:r>
              <a:rPr lang="en-US" sz="3200" dirty="0"/>
              <a:t>Should students majoring in math be required to take an Intro Stat class?</a:t>
            </a:r>
            <a:br>
              <a:rPr lang="en-US" sz="3200" dirty="0"/>
            </a:br>
            <a:br>
              <a:rPr lang="en-US" sz="1600" dirty="0"/>
            </a:br>
            <a:r>
              <a:rPr lang="en-US" sz="3200" dirty="0"/>
              <a:t>A. No</a:t>
            </a:r>
            <a:br>
              <a:rPr lang="en-US" sz="3200" dirty="0"/>
            </a:br>
            <a:r>
              <a:rPr lang="en-US" sz="3200" dirty="0"/>
              <a:t>B. Yes</a:t>
            </a:r>
            <a:br>
              <a:rPr lang="en-US" sz="3200" dirty="0"/>
            </a:br>
            <a:r>
              <a:rPr lang="en-US" sz="3200" dirty="0"/>
              <a:t>C. Depends on their future plans</a:t>
            </a:r>
            <a:br>
              <a:rPr lang="en-US" sz="3200" dirty="0"/>
            </a:br>
            <a:r>
              <a:rPr lang="en-US" sz="3200" dirty="0"/>
              <a:t>D. Depends on the course </a:t>
            </a:r>
            <a:br>
              <a:rPr lang="en-US" sz="3200" dirty="0"/>
            </a:br>
            <a:r>
              <a:rPr lang="en-US" sz="3200" dirty="0"/>
              <a:t>E. Only if it doesn’t reduce their theoretical exposure</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Tree>
    <p:extLst>
      <p:ext uri="{BB962C8B-B14F-4D97-AF65-F5344CB8AC3E}">
        <p14:creationId xmlns:p14="http://schemas.microsoft.com/office/powerpoint/2010/main" val="423237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416175"/>
            <a:ext cx="8382000" cy="1470025"/>
          </a:xfrm>
        </p:spPr>
        <p:txBody>
          <a:bodyPr/>
          <a:lstStyle/>
          <a:p>
            <a:pPr algn="l" eaLnBrk="1" hangingPunct="1"/>
            <a:r>
              <a:rPr lang="en-US" sz="3200" dirty="0"/>
              <a:t>Should students majoring in math be required to take an applied data analysis class?</a:t>
            </a:r>
            <a:br>
              <a:rPr lang="en-US" sz="3200" dirty="0"/>
            </a:br>
            <a:br>
              <a:rPr lang="en-US" sz="1600" dirty="0"/>
            </a:br>
            <a:r>
              <a:rPr lang="en-US" sz="3200" dirty="0"/>
              <a:t>A. No</a:t>
            </a:r>
            <a:br>
              <a:rPr lang="en-US" sz="3200" dirty="0"/>
            </a:br>
            <a:r>
              <a:rPr lang="en-US" sz="3200" dirty="0"/>
              <a:t>B. Yes</a:t>
            </a:r>
            <a:br>
              <a:rPr lang="en-US" sz="3200" dirty="0"/>
            </a:br>
            <a:r>
              <a:rPr lang="en-US" sz="3200" dirty="0"/>
              <a:t>C. Depends on their future plans</a:t>
            </a:r>
            <a:br>
              <a:rPr lang="en-US" sz="3200" dirty="0"/>
            </a:br>
            <a:r>
              <a:rPr lang="en-US" sz="3200" dirty="0"/>
              <a:t>D. Depends on the course </a:t>
            </a:r>
            <a:br>
              <a:rPr lang="en-US" sz="3200" dirty="0"/>
            </a:br>
            <a:r>
              <a:rPr lang="en-US" sz="3200" dirty="0"/>
              <a:t>E. Only if it doesn’t reduce their theoretical exposure</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Tree>
    <p:extLst>
      <p:ext uri="{BB962C8B-B14F-4D97-AF65-F5344CB8AC3E}">
        <p14:creationId xmlns:p14="http://schemas.microsoft.com/office/powerpoint/2010/main" val="168036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416175"/>
            <a:ext cx="8382000" cy="1470025"/>
          </a:xfrm>
        </p:spPr>
        <p:txBody>
          <a:bodyPr/>
          <a:lstStyle/>
          <a:p>
            <a:pPr algn="l" eaLnBrk="1" hangingPunct="1"/>
            <a:r>
              <a:rPr lang="en-US" sz="3200" dirty="0"/>
              <a:t>Which of the following is NOT a parody by Weird Al </a:t>
            </a:r>
            <a:r>
              <a:rPr lang="en-US" sz="3200" dirty="0" err="1"/>
              <a:t>Yankovic</a:t>
            </a:r>
            <a:r>
              <a:rPr lang="en-US" sz="3200" dirty="0"/>
              <a:t>?</a:t>
            </a:r>
            <a:br>
              <a:rPr lang="en-US" sz="3200" dirty="0"/>
            </a:br>
            <a:br>
              <a:rPr lang="en-US" sz="2800" dirty="0"/>
            </a:br>
            <a:r>
              <a:rPr lang="en-US" sz="2800" dirty="0"/>
              <a:t>A. Word Crimes (</a:t>
            </a:r>
            <a:r>
              <a:rPr lang="en-US" sz="2400" dirty="0"/>
              <a:t>from </a:t>
            </a:r>
            <a:r>
              <a:rPr lang="en-US" sz="2400" i="1" dirty="0"/>
              <a:t>Blurred Lines</a:t>
            </a:r>
            <a:r>
              <a:rPr lang="en-US" sz="2800" dirty="0"/>
              <a:t>)</a:t>
            </a:r>
            <a:br>
              <a:rPr lang="en-US" sz="2800" dirty="0"/>
            </a:br>
            <a:r>
              <a:rPr lang="en-US" sz="2800" dirty="0"/>
              <a:t>B. You don’t take your showers </a:t>
            </a:r>
            <a:r>
              <a:rPr lang="en-US" sz="2400" dirty="0"/>
              <a:t>(from Y</a:t>
            </a:r>
            <a:r>
              <a:rPr lang="en-US" sz="2400" i="1" dirty="0"/>
              <a:t>ou don’t bring me flowers</a:t>
            </a:r>
            <a:r>
              <a:rPr lang="en-US" sz="2400" dirty="0"/>
              <a:t>)</a:t>
            </a:r>
            <a:br>
              <a:rPr lang="en-US" sz="2800" dirty="0"/>
            </a:br>
            <a:r>
              <a:rPr lang="en-US" sz="2800" dirty="0"/>
              <a:t>C. Gee, I’m a Nerd </a:t>
            </a:r>
            <a:r>
              <a:rPr lang="en-US" sz="2400" dirty="0"/>
              <a:t>(from </a:t>
            </a:r>
            <a:r>
              <a:rPr lang="en-US" sz="2400" i="1" dirty="0"/>
              <a:t>Free as a Bird</a:t>
            </a:r>
            <a:r>
              <a:rPr lang="en-US" sz="2400" dirty="0"/>
              <a:t>)</a:t>
            </a:r>
            <a:br>
              <a:rPr lang="en-US" sz="2400" dirty="0"/>
            </a:br>
            <a:r>
              <a:rPr lang="en-US" sz="2800" dirty="0"/>
              <a:t>D. I think I’m a Clone Now </a:t>
            </a:r>
            <a:r>
              <a:rPr lang="en-US" sz="2400" dirty="0"/>
              <a:t>(from </a:t>
            </a:r>
            <a:r>
              <a:rPr lang="en-US" sz="2400" i="1" dirty="0"/>
              <a:t>I think we’re alone now</a:t>
            </a:r>
            <a:r>
              <a:rPr lang="en-US" sz="2400" dirty="0"/>
              <a:t>) </a:t>
            </a:r>
            <a:br>
              <a:rPr lang="en-US" sz="2800" dirty="0"/>
            </a:br>
            <a:r>
              <a:rPr lang="en-US" sz="2800" dirty="0"/>
              <a:t>E. I Bought the Sandwich </a:t>
            </a:r>
            <a:r>
              <a:rPr lang="en-US" sz="2400" dirty="0"/>
              <a:t>(from </a:t>
            </a:r>
            <a:r>
              <a:rPr lang="en-US" sz="2400" i="1" dirty="0"/>
              <a:t>I Shot the Sheriff</a:t>
            </a:r>
            <a:r>
              <a:rPr lang="en-US" sz="2400" dirty="0"/>
              <a:t>)</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Tree>
    <p:extLst>
      <p:ext uri="{BB962C8B-B14F-4D97-AF65-F5344CB8AC3E}">
        <p14:creationId xmlns:p14="http://schemas.microsoft.com/office/powerpoint/2010/main" val="277277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
        <p:nvSpPr>
          <p:cNvPr id="5" name="TextBox 4"/>
          <p:cNvSpPr txBox="1"/>
          <p:nvPr/>
        </p:nvSpPr>
        <p:spPr>
          <a:xfrm>
            <a:off x="990600" y="1524000"/>
            <a:ext cx="7391400" cy="1323439"/>
          </a:xfrm>
          <a:prstGeom prst="rect">
            <a:avLst/>
          </a:prstGeom>
          <a:noFill/>
        </p:spPr>
        <p:txBody>
          <a:bodyPr wrap="square" rtlCol="0">
            <a:spAutoFit/>
          </a:bodyPr>
          <a:lstStyle/>
          <a:p>
            <a:r>
              <a:rPr lang="en-US" sz="4000" dirty="0"/>
              <a:t>What do you want to ask?  Come up with a question!</a:t>
            </a:r>
          </a:p>
        </p:txBody>
      </p:sp>
    </p:spTree>
    <p:extLst>
      <p:ext uri="{BB962C8B-B14F-4D97-AF65-F5344CB8AC3E}">
        <p14:creationId xmlns:p14="http://schemas.microsoft.com/office/powerpoint/2010/main" val="309832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pPr eaLnBrk="1" hangingPunct="1"/>
            <a:r>
              <a:rPr lang="en-US" altLang="en-US" b="1" u="sng" dirty="0"/>
              <a:t>How I use Clickers</a:t>
            </a:r>
          </a:p>
        </p:txBody>
      </p:sp>
      <p:sp>
        <p:nvSpPr>
          <p:cNvPr id="150531" name="Rectangle 3"/>
          <p:cNvSpPr>
            <a:spLocks noGrp="1" noChangeArrowheads="1"/>
          </p:cNvSpPr>
          <p:nvPr>
            <p:ph type="body" idx="1"/>
          </p:nvPr>
        </p:nvSpPr>
        <p:spPr>
          <a:xfrm>
            <a:off x="609600" y="1447800"/>
            <a:ext cx="8229600" cy="3657600"/>
          </a:xfrm>
        </p:spPr>
        <p:txBody>
          <a:bodyPr/>
          <a:lstStyle/>
          <a:p>
            <a:pPr eaLnBrk="1" hangingPunct="1">
              <a:lnSpc>
                <a:spcPct val="90000"/>
              </a:lnSpc>
            </a:pPr>
            <a:r>
              <a:rPr lang="en-US" altLang="en-US" sz="2800" dirty="0"/>
              <a:t>Questions are Fast, Easy, asked in Real Time.</a:t>
            </a:r>
          </a:p>
          <a:p>
            <a:pPr lvl="1" eaLnBrk="1" hangingPunct="1">
              <a:lnSpc>
                <a:spcPct val="90000"/>
              </a:lnSpc>
            </a:pPr>
            <a:r>
              <a:rPr lang="en-US" altLang="en-US" sz="1800" dirty="0"/>
              <a:t>Are you paying attention?  Have you processed what we just talked about?  Do you understand this concept or definition?</a:t>
            </a:r>
          </a:p>
          <a:p>
            <a:pPr lvl="1" eaLnBrk="1" hangingPunct="1">
              <a:lnSpc>
                <a:spcPct val="90000"/>
              </a:lnSpc>
            </a:pPr>
            <a:r>
              <a:rPr lang="en-US" altLang="en-US" sz="1800" dirty="0"/>
              <a:t>Are you staying engaged?  Is your brain turned on? Stick with us here!</a:t>
            </a:r>
          </a:p>
          <a:p>
            <a:pPr marL="457200" lvl="1" indent="0" eaLnBrk="1" hangingPunct="1">
              <a:lnSpc>
                <a:spcPct val="90000"/>
              </a:lnSpc>
              <a:buNone/>
            </a:pPr>
            <a:endParaRPr lang="en-US" altLang="en-US" dirty="0"/>
          </a:p>
          <a:p>
            <a:pPr eaLnBrk="1" hangingPunct="1">
              <a:lnSpc>
                <a:spcPct val="90000"/>
              </a:lnSpc>
            </a:pPr>
            <a:r>
              <a:rPr lang="en-US" altLang="en-US" sz="2800" dirty="0"/>
              <a:t>“Clicker grade” counts!  But minimally!</a:t>
            </a:r>
          </a:p>
          <a:p>
            <a:pPr lvl="1" eaLnBrk="1" hangingPunct="1">
              <a:lnSpc>
                <a:spcPct val="90000"/>
              </a:lnSpc>
            </a:pPr>
            <a:r>
              <a:rPr lang="en-US" altLang="en-US" sz="1800" dirty="0"/>
              <a:t>Clicker responses count for about 5% of final grade, with about 75% of that for participation and 25% for accuracy.</a:t>
            </a:r>
          </a:p>
          <a:p>
            <a:pPr lvl="1" eaLnBrk="1" hangingPunct="1">
              <a:lnSpc>
                <a:spcPct val="90000"/>
              </a:lnSpc>
            </a:pPr>
            <a:r>
              <a:rPr lang="en-US" altLang="en-US" sz="1800" dirty="0"/>
              <a:t>I am generous with the clicker grade!  </a:t>
            </a:r>
            <a:r>
              <a:rPr lang="en-US" altLang="en-US" sz="1600" i="1" dirty="0"/>
              <a:t>(Important for instructor sanity)</a:t>
            </a:r>
          </a:p>
          <a:p>
            <a:pPr lvl="1" eaLnBrk="1" hangingPunct="1">
              <a:lnSpc>
                <a:spcPct val="90000"/>
              </a:lnSpc>
            </a:pPr>
            <a:r>
              <a:rPr lang="en-US" altLang="en-US" sz="1800" dirty="0"/>
              <a:t>This was just one of multiple modes of assessment (quizzes, exams, group work, projects, homework, …)</a:t>
            </a:r>
          </a:p>
          <a:p>
            <a:pPr marL="457200" lvl="1" indent="0" eaLnBrk="1" hangingPunct="1">
              <a:lnSpc>
                <a:spcPct val="90000"/>
              </a:lnSpc>
              <a:buNone/>
            </a:pPr>
            <a:endParaRPr lang="en-US" altLang="en-US" sz="1800" dirty="0"/>
          </a:p>
          <a:p>
            <a:pPr marL="457200" lvl="1" indent="0" eaLnBrk="1" hangingPunct="1">
              <a:lnSpc>
                <a:spcPct val="90000"/>
              </a:lnSpc>
              <a:buNone/>
            </a:pPr>
            <a:endParaRPr lang="en-US" altLang="en-US" sz="1800" dirty="0"/>
          </a:p>
          <a:p>
            <a:pPr marL="457200" lvl="1" indent="0" eaLnBrk="1" hangingPunct="1">
              <a:lnSpc>
                <a:spcPct val="90000"/>
              </a:lnSpc>
              <a:buNone/>
            </a:pPr>
            <a:endParaRPr lang="en-US" altLang="en-US" sz="1800" dirty="0"/>
          </a:p>
          <a:p>
            <a:pPr marL="0" indent="0" eaLnBrk="1" hangingPunct="1">
              <a:lnSpc>
                <a:spcPct val="90000"/>
              </a:lnSpc>
              <a:buNone/>
            </a:pPr>
            <a:endParaRPr lang="en-US" altLang="en-US" sz="2200" dirty="0"/>
          </a:p>
        </p:txBody>
      </p:sp>
    </p:spTree>
    <p:extLst>
      <p:ext uri="{BB962C8B-B14F-4D97-AF65-F5344CB8AC3E}">
        <p14:creationId xmlns:p14="http://schemas.microsoft.com/office/powerpoint/2010/main" val="31526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0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eaLnBrk="1" hangingPunct="1"/>
            <a:r>
              <a:rPr lang="en-US" altLang="en-US" b="1" u="sng" dirty="0"/>
              <a:t>Outline</a:t>
            </a:r>
          </a:p>
        </p:txBody>
      </p:sp>
      <p:sp>
        <p:nvSpPr>
          <p:cNvPr id="3075" name="Rectangle 3"/>
          <p:cNvSpPr>
            <a:spLocks noGrp="1" noChangeArrowheads="1"/>
          </p:cNvSpPr>
          <p:nvPr>
            <p:ph type="body" idx="1"/>
          </p:nvPr>
        </p:nvSpPr>
        <p:spPr>
          <a:xfrm>
            <a:off x="1524000" y="1676400"/>
            <a:ext cx="6400800" cy="4419600"/>
          </a:xfrm>
        </p:spPr>
        <p:txBody>
          <a:bodyPr/>
          <a:lstStyle/>
          <a:p>
            <a:pPr eaLnBrk="1" hangingPunct="1"/>
            <a:r>
              <a:rPr lang="en-US" altLang="en-US" sz="2400" dirty="0">
                <a:solidFill>
                  <a:srgbClr val="CC0000"/>
                </a:solidFill>
              </a:rPr>
              <a:t>Introduction and Background</a:t>
            </a:r>
          </a:p>
          <a:p>
            <a:pPr eaLnBrk="1" hangingPunct="1"/>
            <a:r>
              <a:rPr lang="en-US" altLang="en-US" sz="2400" dirty="0">
                <a:solidFill>
                  <a:srgbClr val="CC0000"/>
                </a:solidFill>
              </a:rPr>
              <a:t>Test drive the system!  </a:t>
            </a:r>
          </a:p>
          <a:p>
            <a:pPr eaLnBrk="1" hangingPunct="1"/>
            <a:r>
              <a:rPr lang="en-US" altLang="en-US" sz="2400" dirty="0">
                <a:solidFill>
                  <a:srgbClr val="CC0000"/>
                </a:solidFill>
              </a:rPr>
              <a:t>Ways to use clickers</a:t>
            </a:r>
          </a:p>
          <a:p>
            <a:pPr eaLnBrk="1" hangingPunct="1"/>
            <a:r>
              <a:rPr lang="en-US" altLang="en-US" sz="2400" dirty="0">
                <a:solidFill>
                  <a:srgbClr val="CC0000"/>
                </a:solidFill>
              </a:rPr>
              <a:t>Discussion of student reaction and impact on learning and instructor reaction</a:t>
            </a:r>
          </a:p>
          <a:p>
            <a:pPr eaLnBrk="1" hangingPunct="1"/>
            <a:r>
              <a:rPr lang="en-US" altLang="en-US" sz="2400" dirty="0">
                <a:solidFill>
                  <a:srgbClr val="CC0000"/>
                </a:solidFill>
              </a:rPr>
              <a:t>Specific Examples:</a:t>
            </a:r>
          </a:p>
          <a:p>
            <a:pPr lvl="1" eaLnBrk="1" hangingPunct="1"/>
            <a:r>
              <a:rPr lang="en-US" altLang="en-US" sz="2000" dirty="0">
                <a:solidFill>
                  <a:srgbClr val="CC0000"/>
                </a:solidFill>
              </a:rPr>
              <a:t>Calculus</a:t>
            </a:r>
          </a:p>
          <a:p>
            <a:pPr lvl="1" eaLnBrk="1" hangingPunct="1"/>
            <a:r>
              <a:rPr lang="en-US" altLang="en-US" sz="2000" dirty="0">
                <a:solidFill>
                  <a:srgbClr val="CC0000"/>
                </a:solidFill>
              </a:rPr>
              <a:t>Intro Stat</a:t>
            </a:r>
          </a:p>
          <a:p>
            <a:pPr lvl="1" eaLnBrk="1" hangingPunct="1"/>
            <a:r>
              <a:rPr lang="en-US" altLang="en-US" sz="2000" dirty="0">
                <a:solidFill>
                  <a:srgbClr val="CC0000"/>
                </a:solidFill>
              </a:rPr>
              <a:t>Upper Level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pPr eaLnBrk="1" hangingPunct="1"/>
            <a:r>
              <a:rPr lang="en-US" altLang="en-US" b="1" u="sng" dirty="0"/>
              <a:t>Other Ways to use Clickers</a:t>
            </a:r>
          </a:p>
        </p:txBody>
      </p:sp>
      <p:sp>
        <p:nvSpPr>
          <p:cNvPr id="150531" name="Rectangle 3"/>
          <p:cNvSpPr>
            <a:spLocks noGrp="1" noChangeArrowheads="1"/>
          </p:cNvSpPr>
          <p:nvPr>
            <p:ph type="body" idx="1"/>
          </p:nvPr>
        </p:nvSpPr>
        <p:spPr>
          <a:xfrm>
            <a:off x="609600" y="1066800"/>
            <a:ext cx="8229600" cy="5105400"/>
          </a:xfrm>
        </p:spPr>
        <p:txBody>
          <a:bodyPr/>
          <a:lstStyle/>
          <a:p>
            <a:pPr eaLnBrk="1" hangingPunct="1">
              <a:lnSpc>
                <a:spcPct val="90000"/>
              </a:lnSpc>
            </a:pPr>
            <a:r>
              <a:rPr lang="en-US" altLang="en-US" sz="2200" dirty="0"/>
              <a:t>Introduction, or preview, of topic</a:t>
            </a:r>
          </a:p>
          <a:p>
            <a:pPr eaLnBrk="1" hangingPunct="1">
              <a:lnSpc>
                <a:spcPct val="90000"/>
              </a:lnSpc>
            </a:pPr>
            <a:r>
              <a:rPr lang="en-US" altLang="en-US" sz="2200" dirty="0"/>
              <a:t>Check to see whether you need to spend more time on topic before going on</a:t>
            </a:r>
          </a:p>
          <a:p>
            <a:pPr eaLnBrk="1" hangingPunct="1">
              <a:lnSpc>
                <a:spcPct val="90000"/>
              </a:lnSpc>
            </a:pPr>
            <a:r>
              <a:rPr lang="en-US" altLang="en-US" sz="2200" dirty="0"/>
              <a:t>Review</a:t>
            </a:r>
          </a:p>
          <a:p>
            <a:pPr eaLnBrk="1" hangingPunct="1">
              <a:lnSpc>
                <a:spcPct val="90000"/>
              </a:lnSpc>
            </a:pPr>
            <a:r>
              <a:rPr lang="en-US" altLang="en-US" sz="2200" dirty="0"/>
              <a:t>Make sure they get basic ideas, either in class or from reading</a:t>
            </a:r>
          </a:p>
          <a:p>
            <a:pPr eaLnBrk="1" hangingPunct="1">
              <a:lnSpc>
                <a:spcPct val="90000"/>
              </a:lnSpc>
            </a:pPr>
            <a:r>
              <a:rPr lang="en-US" altLang="en-US" sz="2200" dirty="0"/>
              <a:t>Quick quiz at beginning of class (have they done the homework?  Have they done the reading?)</a:t>
            </a:r>
          </a:p>
          <a:p>
            <a:pPr eaLnBrk="1" hangingPunct="1">
              <a:lnSpc>
                <a:spcPct val="90000"/>
              </a:lnSpc>
            </a:pPr>
            <a:r>
              <a:rPr lang="en-US" altLang="en-US" sz="2200" dirty="0"/>
              <a:t>Promote class discussion and class engagement (ask opinion questions – make them commit!)</a:t>
            </a:r>
          </a:p>
          <a:p>
            <a:pPr eaLnBrk="1" hangingPunct="1">
              <a:lnSpc>
                <a:spcPct val="90000"/>
              </a:lnSpc>
            </a:pPr>
            <a:r>
              <a:rPr lang="en-US" altLang="en-US" sz="2200" dirty="0"/>
              <a:t>Ask a more difficult question, give them time to talk in groups, ask the question again</a:t>
            </a:r>
          </a:p>
          <a:p>
            <a:pPr eaLnBrk="1" hangingPunct="1">
              <a:lnSpc>
                <a:spcPct val="90000"/>
              </a:lnSpc>
            </a:pPr>
            <a:r>
              <a:rPr lang="en-US" altLang="en-US" sz="2200" dirty="0"/>
              <a:t>More interesting (and fast) way to take attendance!</a:t>
            </a:r>
          </a:p>
          <a:p>
            <a:pPr eaLnBrk="1" hangingPunct="1">
              <a:lnSpc>
                <a:spcPct val="90000"/>
              </a:lnSpc>
            </a:pPr>
            <a:r>
              <a:rPr lang="en-US" altLang="en-US" sz="2200" dirty="0"/>
              <a:t>Peer review of student presentations</a:t>
            </a:r>
          </a:p>
          <a:p>
            <a:pPr eaLnBrk="1" hangingPunct="1">
              <a:lnSpc>
                <a:spcPct val="90000"/>
              </a:lnSpc>
            </a:pPr>
            <a:r>
              <a:rPr lang="en-US" altLang="en-US" sz="2200" dirty="0"/>
              <a:t>Straw poll of opinions</a:t>
            </a:r>
          </a:p>
        </p:txBody>
      </p:sp>
    </p:spTree>
    <p:extLst>
      <p:ext uri="{BB962C8B-B14F-4D97-AF65-F5344CB8AC3E}">
        <p14:creationId xmlns:p14="http://schemas.microsoft.com/office/powerpoint/2010/main" val="18557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5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053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053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0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152400"/>
            <a:ext cx="8153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u="sng"/>
              <a:t>My worries before starting</a:t>
            </a:r>
            <a:r>
              <a:rPr lang="en-US" altLang="en-US" sz="2400"/>
              <a:t>:  </a:t>
            </a:r>
          </a:p>
          <a:p>
            <a:pPr eaLnBrk="1" hangingPunct="1">
              <a:spcBef>
                <a:spcPct val="50000"/>
              </a:spcBef>
            </a:pPr>
            <a:r>
              <a:rPr lang="en-US" altLang="en-US" sz="2400"/>
              <a:t>multiple-choice questions maybe not best; </a:t>
            </a:r>
          </a:p>
          <a:p>
            <a:pPr eaLnBrk="1" hangingPunct="1">
              <a:spcBef>
                <a:spcPct val="50000"/>
              </a:spcBef>
            </a:pPr>
            <a:r>
              <a:rPr lang="en-US" altLang="en-US" sz="2400"/>
              <a:t>technology so impersonal; </a:t>
            </a:r>
          </a:p>
          <a:p>
            <a:pPr eaLnBrk="1" hangingPunct="1">
              <a:spcBef>
                <a:spcPct val="50000"/>
              </a:spcBef>
            </a:pPr>
            <a:r>
              <a:rPr lang="en-US" altLang="en-US" sz="2400"/>
              <a:t>students might not like the time pressure; …</a:t>
            </a:r>
          </a:p>
        </p:txBody>
      </p:sp>
      <p:sp>
        <p:nvSpPr>
          <p:cNvPr id="146435" name="Text Box 3"/>
          <p:cNvSpPr txBox="1">
            <a:spLocks noChangeArrowheads="1"/>
          </p:cNvSpPr>
          <p:nvPr/>
        </p:nvSpPr>
        <p:spPr bwMode="auto">
          <a:xfrm>
            <a:off x="304800" y="3048000"/>
            <a:ext cx="86868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u="sng" dirty="0"/>
              <a:t>Student reaction</a:t>
            </a:r>
            <a:r>
              <a:rPr lang="en-US" altLang="en-US" sz="2400" dirty="0"/>
              <a:t>:  </a:t>
            </a:r>
          </a:p>
          <a:p>
            <a:pPr eaLnBrk="1" hangingPunct="1"/>
            <a:r>
              <a:rPr lang="en-US" altLang="en-US" sz="2400" dirty="0"/>
              <a:t>Students </a:t>
            </a:r>
            <a:r>
              <a:rPr lang="en-US" altLang="en-US" sz="2400" b="1" i="1" dirty="0"/>
              <a:t>loved</a:t>
            </a:r>
            <a:r>
              <a:rPr lang="en-US" altLang="en-US" sz="2400" dirty="0"/>
              <a:t> using the clickers!</a:t>
            </a:r>
          </a:p>
          <a:p>
            <a:pPr eaLnBrk="1" hangingPunct="1"/>
            <a:r>
              <a:rPr lang="en-US" altLang="en-US" sz="2400" dirty="0"/>
              <a:t>	-- </a:t>
            </a:r>
            <a:r>
              <a:rPr lang="en-US" altLang="en-US" sz="1600" i="1" dirty="0"/>
              <a:t>I think the clicker questions are a great way for the instructor to see if any more time should be spent on the topic. It helped me understand the material better as well.</a:t>
            </a:r>
          </a:p>
          <a:p>
            <a:pPr eaLnBrk="1" hangingPunct="1"/>
            <a:r>
              <a:rPr lang="en-US" altLang="en-US" sz="1600" i="1" dirty="0"/>
              <a:t>	--  Clicker questions make the atmosphere fun and competitive … its a great idea to use them.</a:t>
            </a:r>
            <a:r>
              <a:rPr lang="en-US" altLang="en-US" dirty="0"/>
              <a:t> </a:t>
            </a:r>
          </a:p>
          <a:p>
            <a:pPr eaLnBrk="1" hangingPunct="1"/>
            <a:r>
              <a:rPr lang="en-US" altLang="en-US" dirty="0"/>
              <a:t>	-- </a:t>
            </a:r>
            <a:r>
              <a:rPr lang="en-US" altLang="en-US" sz="1600" i="1" dirty="0"/>
              <a:t>The clickers made it fun!</a:t>
            </a:r>
          </a:p>
          <a:p>
            <a:pPr eaLnBrk="1" hangingPunct="1"/>
            <a:r>
              <a:rPr lang="en-US" altLang="en-US" sz="1600" i="1" dirty="0"/>
              <a:t>	--  Clicker questions helped me stay engaged.</a:t>
            </a:r>
          </a:p>
          <a:p>
            <a:pPr eaLnBrk="1" hangingPunct="1"/>
            <a:endParaRPr lang="en-US" altLang="en-US" sz="1600" i="1" dirty="0"/>
          </a:p>
          <a:p>
            <a:pPr eaLnBrk="1" hangingPunct="1"/>
            <a:r>
              <a:rPr lang="en-US" altLang="en-US" sz="1600" b="1" dirty="0"/>
              <a:t>Very occasionally</a:t>
            </a:r>
            <a:r>
              <a:rPr lang="en-US" altLang="en-US" sz="1600" i="1" dirty="0"/>
              <a:t>:  </a:t>
            </a:r>
          </a:p>
          <a:p>
            <a:pPr eaLnBrk="1" hangingPunct="1"/>
            <a:r>
              <a:rPr lang="en-US" altLang="en-US" sz="1600" i="1" dirty="0"/>
              <a:t>	-- I tend to process things slowly and I don’t like the time pressure of the clickers.</a:t>
            </a:r>
            <a:r>
              <a:rPr lang="en-US" altLang="en-US" dirty="0"/>
              <a:t>   </a:t>
            </a:r>
          </a:p>
        </p:txBody>
      </p:sp>
      <p:sp>
        <p:nvSpPr>
          <p:cNvPr id="32772" name="Rectangle 4"/>
          <p:cNvSpPr>
            <a:spLocks noChangeArrowheads="1"/>
          </p:cNvSpPr>
          <p:nvPr/>
        </p:nvSpPr>
        <p:spPr bwMode="auto">
          <a:xfrm>
            <a:off x="457200" y="228600"/>
            <a:ext cx="81534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2975833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762000" y="762000"/>
            <a:ext cx="80772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t>Clickers were liked by</a:t>
            </a:r>
            <a:r>
              <a:rPr lang="en-US" altLang="en-US" sz="3200"/>
              <a:t>:</a:t>
            </a:r>
          </a:p>
          <a:p>
            <a:pPr eaLnBrk="1" hangingPunct="1">
              <a:spcBef>
                <a:spcPct val="50000"/>
              </a:spcBef>
              <a:buFontTx/>
              <a:buChar char="•"/>
            </a:pPr>
            <a:r>
              <a:rPr lang="en-US" altLang="en-US" sz="3200"/>
              <a:t> loud students and quiet students</a:t>
            </a:r>
          </a:p>
          <a:p>
            <a:pPr eaLnBrk="1" hangingPunct="1">
              <a:spcBef>
                <a:spcPct val="50000"/>
              </a:spcBef>
              <a:buFontTx/>
              <a:buChar char="•"/>
            </a:pPr>
            <a:r>
              <a:rPr lang="en-US" altLang="en-US" sz="3200"/>
              <a:t> smart students and not-so-smart students</a:t>
            </a:r>
          </a:p>
          <a:p>
            <a:pPr eaLnBrk="1" hangingPunct="1">
              <a:spcBef>
                <a:spcPct val="50000"/>
              </a:spcBef>
              <a:buFontTx/>
              <a:buChar char="•"/>
            </a:pPr>
            <a:r>
              <a:rPr lang="en-US" altLang="en-US" sz="3200"/>
              <a:t> competitive students and not-at-all competitive students</a:t>
            </a:r>
          </a:p>
        </p:txBody>
      </p:sp>
    </p:spTree>
    <p:extLst>
      <p:ext uri="{BB962C8B-B14F-4D97-AF65-F5344CB8AC3E}">
        <p14:creationId xmlns:p14="http://schemas.microsoft.com/office/powerpoint/2010/main" val="303945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600" u="sng"/>
              <a:t>Outcomes from my experience</a:t>
            </a:r>
          </a:p>
        </p:txBody>
      </p:sp>
      <p:sp>
        <p:nvSpPr>
          <p:cNvPr id="34819" name="Rectangle 3"/>
          <p:cNvSpPr>
            <a:spLocks noGrp="1" noChangeArrowheads="1"/>
          </p:cNvSpPr>
          <p:nvPr>
            <p:ph type="body" idx="1"/>
          </p:nvPr>
        </p:nvSpPr>
        <p:spPr/>
        <p:txBody>
          <a:bodyPr/>
          <a:lstStyle/>
          <a:p>
            <a:pPr eaLnBrk="1" hangingPunct="1">
              <a:lnSpc>
                <a:spcPct val="90000"/>
              </a:lnSpc>
              <a:spcBef>
                <a:spcPct val="100000"/>
              </a:spcBef>
            </a:pPr>
            <a:r>
              <a:rPr lang="en-US" altLang="en-US" sz="2600"/>
              <a:t>Improved learning?</a:t>
            </a:r>
          </a:p>
          <a:p>
            <a:pPr eaLnBrk="1" hangingPunct="1">
              <a:lnSpc>
                <a:spcPct val="90000"/>
              </a:lnSpc>
              <a:spcBef>
                <a:spcPct val="100000"/>
              </a:spcBef>
            </a:pPr>
            <a:r>
              <a:rPr lang="en-US" altLang="en-US" sz="2600"/>
              <a:t>Improved student engagement with the material?</a:t>
            </a:r>
          </a:p>
          <a:p>
            <a:pPr eaLnBrk="1" hangingPunct="1">
              <a:lnSpc>
                <a:spcPct val="90000"/>
              </a:lnSpc>
              <a:spcBef>
                <a:spcPct val="100000"/>
              </a:spcBef>
            </a:pPr>
            <a:r>
              <a:rPr lang="en-US" altLang="en-US" sz="2600"/>
              <a:t>Improved instructor ability to measure class understanding?</a:t>
            </a:r>
          </a:p>
          <a:p>
            <a:pPr eaLnBrk="1" hangingPunct="1">
              <a:lnSpc>
                <a:spcPct val="90000"/>
              </a:lnSpc>
              <a:spcBef>
                <a:spcPct val="100000"/>
              </a:spcBef>
            </a:pPr>
            <a:r>
              <a:rPr lang="en-US" altLang="en-US" sz="2600"/>
              <a:t>Made course more fun for the students (and me)?</a:t>
            </a:r>
          </a:p>
          <a:p>
            <a:pPr eaLnBrk="1" hangingPunct="1">
              <a:lnSpc>
                <a:spcPct val="90000"/>
              </a:lnSpc>
              <a:spcBef>
                <a:spcPct val="100000"/>
              </a:spcBef>
            </a:pPr>
            <a:r>
              <a:rPr lang="en-US" altLang="en-US" sz="2600"/>
              <a:t>Increased interaction (both student-student and student-professor)?</a:t>
            </a:r>
          </a:p>
        </p:txBody>
      </p:sp>
      <p:sp>
        <p:nvSpPr>
          <p:cNvPr id="152580" name="Text Box 4"/>
          <p:cNvSpPr txBox="1">
            <a:spLocks noChangeArrowheads="1"/>
          </p:cNvSpPr>
          <p:nvPr/>
        </p:nvSpPr>
        <p:spPr bwMode="auto">
          <a:xfrm>
            <a:off x="3810000" y="1828800"/>
            <a:ext cx="480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600" dirty="0">
                <a:solidFill>
                  <a:srgbClr val="CC0000"/>
                </a:solidFill>
              </a:rPr>
              <a:t>Yes, especially in certain areas </a:t>
            </a:r>
          </a:p>
        </p:txBody>
      </p:sp>
      <p:sp>
        <p:nvSpPr>
          <p:cNvPr id="152581" name="Text Box 5"/>
          <p:cNvSpPr txBox="1">
            <a:spLocks noChangeArrowheads="1"/>
          </p:cNvSpPr>
          <p:nvPr/>
        </p:nvSpPr>
        <p:spPr bwMode="auto">
          <a:xfrm>
            <a:off x="4114800" y="2743200"/>
            <a:ext cx="2514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600">
                <a:solidFill>
                  <a:srgbClr val="CC0000"/>
                </a:solidFill>
              </a:rPr>
              <a:t>Yes!</a:t>
            </a:r>
          </a:p>
        </p:txBody>
      </p:sp>
      <p:sp>
        <p:nvSpPr>
          <p:cNvPr id="152582" name="Text Box 6"/>
          <p:cNvSpPr txBox="1">
            <a:spLocks noChangeArrowheads="1"/>
          </p:cNvSpPr>
          <p:nvPr/>
        </p:nvSpPr>
        <p:spPr bwMode="auto">
          <a:xfrm>
            <a:off x="3429000" y="3429000"/>
            <a:ext cx="495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600">
                <a:solidFill>
                  <a:srgbClr val="CC0000"/>
                </a:solidFill>
              </a:rPr>
              <a:t>Usually results were as expected, but not always</a:t>
            </a:r>
          </a:p>
        </p:txBody>
      </p:sp>
      <p:sp>
        <p:nvSpPr>
          <p:cNvPr id="152583" name="Text Box 7"/>
          <p:cNvSpPr txBox="1">
            <a:spLocks noChangeArrowheads="1"/>
          </p:cNvSpPr>
          <p:nvPr/>
        </p:nvSpPr>
        <p:spPr bwMode="auto">
          <a:xfrm>
            <a:off x="3581400" y="4572000"/>
            <a:ext cx="3429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600">
                <a:solidFill>
                  <a:srgbClr val="CC0000"/>
                </a:solidFill>
              </a:rPr>
              <a:t>Definitely!</a:t>
            </a:r>
          </a:p>
        </p:txBody>
      </p:sp>
      <p:sp>
        <p:nvSpPr>
          <p:cNvPr id="152584" name="Text Box 8"/>
          <p:cNvSpPr txBox="1">
            <a:spLocks noChangeArrowheads="1"/>
          </p:cNvSpPr>
          <p:nvPr/>
        </p:nvSpPr>
        <p:spPr bwMode="auto">
          <a:xfrm>
            <a:off x="3886200" y="5562600"/>
            <a:ext cx="2743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600">
                <a:solidFill>
                  <a:srgbClr val="CC0000"/>
                </a:solidFill>
              </a:rPr>
              <a:t>Definitely!</a:t>
            </a:r>
          </a:p>
        </p:txBody>
      </p:sp>
    </p:spTree>
    <p:extLst>
      <p:ext uri="{BB962C8B-B14F-4D97-AF65-F5344CB8AC3E}">
        <p14:creationId xmlns:p14="http://schemas.microsoft.com/office/powerpoint/2010/main" val="3326682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1" grpId="0"/>
      <p:bldP spid="152582" grpId="0"/>
      <p:bldP spid="152583" grpId="0"/>
      <p:bldP spid="1525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lstStyle/>
          <a:p>
            <a:pPr eaLnBrk="1" hangingPunct="1"/>
            <a:r>
              <a:rPr lang="en-US" altLang="en-US" u="sng"/>
              <a:t>Advantages</a:t>
            </a:r>
          </a:p>
        </p:txBody>
      </p:sp>
      <p:sp>
        <p:nvSpPr>
          <p:cNvPr id="47107" name="Rectangle 3"/>
          <p:cNvSpPr>
            <a:spLocks noGrp="1" noChangeArrowheads="1"/>
          </p:cNvSpPr>
          <p:nvPr>
            <p:ph type="body" idx="1"/>
          </p:nvPr>
        </p:nvSpPr>
        <p:spPr>
          <a:xfrm>
            <a:off x="228600" y="990600"/>
            <a:ext cx="8915400" cy="4525963"/>
          </a:xfrm>
        </p:spPr>
        <p:txBody>
          <a:bodyPr/>
          <a:lstStyle/>
          <a:p>
            <a:pPr eaLnBrk="1" hangingPunct="1">
              <a:lnSpc>
                <a:spcPct val="90000"/>
              </a:lnSpc>
              <a:spcBef>
                <a:spcPct val="40000"/>
              </a:spcBef>
            </a:pPr>
            <a:r>
              <a:rPr lang="en-US" altLang="en-US" sz="2400"/>
              <a:t>More laughing in class (not to be underestimated!)</a:t>
            </a:r>
          </a:p>
          <a:p>
            <a:pPr eaLnBrk="1" hangingPunct="1">
              <a:lnSpc>
                <a:spcPct val="90000"/>
              </a:lnSpc>
              <a:spcBef>
                <a:spcPct val="40000"/>
              </a:spcBef>
            </a:pPr>
            <a:r>
              <a:rPr lang="en-US" altLang="en-US" sz="2400"/>
              <a:t>More focus on conceptual understanding</a:t>
            </a:r>
          </a:p>
          <a:p>
            <a:pPr eaLnBrk="1" hangingPunct="1">
              <a:lnSpc>
                <a:spcPct val="90000"/>
              </a:lnSpc>
              <a:spcBef>
                <a:spcPct val="40000"/>
              </a:spcBef>
            </a:pPr>
            <a:r>
              <a:rPr lang="en-US" altLang="en-US" sz="2400"/>
              <a:t>Feedback from </a:t>
            </a:r>
            <a:r>
              <a:rPr lang="en-US" altLang="en-US" sz="2400" b="1" u="sng"/>
              <a:t>all</a:t>
            </a:r>
            <a:r>
              <a:rPr lang="en-US" altLang="en-US" sz="2400"/>
              <a:t> students </a:t>
            </a:r>
          </a:p>
          <a:p>
            <a:pPr eaLnBrk="1" hangingPunct="1">
              <a:lnSpc>
                <a:spcPct val="90000"/>
              </a:lnSpc>
              <a:spcBef>
                <a:spcPct val="40000"/>
              </a:spcBef>
            </a:pPr>
            <a:r>
              <a:rPr lang="en-US" altLang="en-US" sz="2400"/>
              <a:t>Increased student engagement and focus during class</a:t>
            </a:r>
          </a:p>
          <a:p>
            <a:pPr eaLnBrk="1" hangingPunct="1">
              <a:lnSpc>
                <a:spcPct val="90000"/>
              </a:lnSpc>
              <a:spcBef>
                <a:spcPct val="40000"/>
              </a:spcBef>
            </a:pPr>
            <a:r>
              <a:rPr lang="en-US" altLang="en-US" sz="2400"/>
              <a:t>Improved faculty awareness of actual student comprehension </a:t>
            </a:r>
          </a:p>
          <a:p>
            <a:pPr eaLnBrk="1" hangingPunct="1">
              <a:lnSpc>
                <a:spcPct val="90000"/>
              </a:lnSpc>
              <a:spcBef>
                <a:spcPct val="40000"/>
              </a:spcBef>
            </a:pPr>
            <a:r>
              <a:rPr lang="en-US" altLang="en-US" sz="2400"/>
              <a:t>Assessment and record-keeping automated</a:t>
            </a:r>
          </a:p>
          <a:p>
            <a:pPr eaLnBrk="1" hangingPunct="1">
              <a:lnSpc>
                <a:spcPct val="90000"/>
              </a:lnSpc>
              <a:spcBef>
                <a:spcPct val="40000"/>
              </a:spcBef>
            </a:pPr>
            <a:r>
              <a:rPr lang="en-US" altLang="en-US" sz="2400"/>
              <a:t>Variety is good!  Multiple modes of assessment are good!</a:t>
            </a:r>
          </a:p>
          <a:p>
            <a:pPr eaLnBrk="1" hangingPunct="1">
              <a:lnSpc>
                <a:spcPct val="90000"/>
              </a:lnSpc>
              <a:spcBef>
                <a:spcPct val="40000"/>
              </a:spcBef>
            </a:pPr>
            <a:r>
              <a:rPr lang="en-US" altLang="en-US" sz="2400" b="1" u="sng"/>
              <a:t>Great</a:t>
            </a:r>
            <a:r>
              <a:rPr lang="en-US" altLang="en-US" sz="2400"/>
              <a:t> for large lecture classes (give minute quizzes, take attendance, all records kept automatically, easy feedback from all students, easy to take pulse of the class, easy to engage all students)</a:t>
            </a:r>
          </a:p>
          <a:p>
            <a:pPr eaLnBrk="1" hangingPunct="1">
              <a:lnSpc>
                <a:spcPct val="90000"/>
              </a:lnSpc>
              <a:spcBef>
                <a:spcPct val="40000"/>
              </a:spcBef>
            </a:pPr>
            <a:r>
              <a:rPr lang="en-US" altLang="en-US" sz="2400"/>
              <a:t>Also great for smaller classes!</a:t>
            </a:r>
          </a:p>
        </p:txBody>
      </p:sp>
    </p:spTree>
    <p:extLst>
      <p:ext uri="{BB962C8B-B14F-4D97-AF65-F5344CB8AC3E}">
        <p14:creationId xmlns:p14="http://schemas.microsoft.com/office/powerpoint/2010/main" val="833786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u="sng"/>
              <a:t>Disadvantages</a:t>
            </a:r>
          </a:p>
        </p:txBody>
      </p:sp>
      <p:sp>
        <p:nvSpPr>
          <p:cNvPr id="48131" name="Rectangle 3"/>
          <p:cNvSpPr>
            <a:spLocks noGrp="1" noChangeArrowheads="1"/>
          </p:cNvSpPr>
          <p:nvPr>
            <p:ph type="body" idx="1"/>
          </p:nvPr>
        </p:nvSpPr>
        <p:spPr>
          <a:xfrm>
            <a:off x="457200" y="1600200"/>
            <a:ext cx="8229600" cy="3352800"/>
          </a:xfrm>
        </p:spPr>
        <p:txBody>
          <a:bodyPr/>
          <a:lstStyle/>
          <a:p>
            <a:pPr eaLnBrk="1" hangingPunct="1">
              <a:lnSpc>
                <a:spcPct val="90000"/>
              </a:lnSpc>
              <a:spcBef>
                <a:spcPts val="1800"/>
              </a:spcBef>
            </a:pPr>
            <a:r>
              <a:rPr lang="en-US" altLang="en-US" sz="2400" b="1" dirty="0"/>
              <a:t>Professor time</a:t>
            </a:r>
            <a:r>
              <a:rPr lang="en-US" altLang="en-US" sz="2400" dirty="0"/>
              <a:t> </a:t>
            </a:r>
            <a:r>
              <a:rPr lang="en-US" altLang="en-US" sz="2200" dirty="0"/>
              <a:t>(This is not too bad, though, since the system is very easy to use, and questions are already available for some texts.  And questions can be used over and over in future semesters.)  </a:t>
            </a:r>
          </a:p>
          <a:p>
            <a:pPr lvl="1" eaLnBrk="1" hangingPunct="1">
              <a:lnSpc>
                <a:spcPct val="90000"/>
              </a:lnSpc>
              <a:spcBef>
                <a:spcPts val="600"/>
              </a:spcBef>
            </a:pPr>
            <a:r>
              <a:rPr lang="en-US" altLang="en-US" sz="1800" dirty="0"/>
              <a:t>Generous grading is important!  Minimalist grading is important!</a:t>
            </a:r>
          </a:p>
          <a:p>
            <a:pPr eaLnBrk="1" hangingPunct="1">
              <a:lnSpc>
                <a:spcPct val="90000"/>
              </a:lnSpc>
              <a:spcBef>
                <a:spcPts val="1800"/>
              </a:spcBef>
            </a:pPr>
            <a:r>
              <a:rPr lang="en-US" altLang="en-US" sz="2400" b="1" dirty="0"/>
              <a:t>Class time</a:t>
            </a:r>
            <a:r>
              <a:rPr lang="en-US" altLang="en-US" sz="2400" dirty="0"/>
              <a:t> </a:t>
            </a:r>
            <a:r>
              <a:rPr lang="en-US" altLang="en-US" sz="2200" dirty="0"/>
              <a:t>(Time spent on this is time </a:t>
            </a:r>
            <a:r>
              <a:rPr lang="en-US" altLang="en-US" sz="2200" i="1" dirty="0"/>
              <a:t>not</a:t>
            </a:r>
            <a:r>
              <a:rPr lang="en-US" altLang="en-US" sz="2200" dirty="0"/>
              <a:t> spent doing other things such as another example, another group problem, etc.  But it is a very nice way to add more variety to the class.  I generally spent 0 - 15 minutes on clicker questions in a class.)</a:t>
            </a:r>
          </a:p>
          <a:p>
            <a:pPr eaLnBrk="1" hangingPunct="1">
              <a:lnSpc>
                <a:spcPct val="90000"/>
              </a:lnSpc>
              <a:spcBef>
                <a:spcPts val="1800"/>
              </a:spcBef>
            </a:pPr>
            <a:r>
              <a:rPr lang="en-US" altLang="en-US" sz="2400" b="1" dirty="0"/>
              <a:t>Expense</a:t>
            </a:r>
            <a:r>
              <a:rPr lang="en-US" altLang="en-US" sz="2400" dirty="0"/>
              <a:t> </a:t>
            </a:r>
            <a:r>
              <a:rPr lang="en-US" altLang="en-US" sz="2200" dirty="0"/>
              <a:t>(Students purchase individual clickers for $25-50.  The cost of receivers and software is about $500-1000?)</a:t>
            </a:r>
          </a:p>
          <a:p>
            <a:pPr eaLnBrk="1" hangingPunct="1">
              <a:lnSpc>
                <a:spcPct val="90000"/>
              </a:lnSpc>
            </a:pPr>
            <a:endParaRPr lang="en-US" altLang="en-US" sz="2400" dirty="0"/>
          </a:p>
        </p:txBody>
      </p:sp>
    </p:spTree>
    <p:extLst>
      <p:ext uri="{BB962C8B-B14F-4D97-AF65-F5344CB8AC3E}">
        <p14:creationId xmlns:p14="http://schemas.microsoft.com/office/powerpoint/2010/main" val="2764702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609600"/>
            <a:ext cx="762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800" b="1" u="sng"/>
              <a:t>Biggest advantage:</a:t>
            </a:r>
          </a:p>
        </p:txBody>
      </p:sp>
      <p:sp>
        <p:nvSpPr>
          <p:cNvPr id="37891" name="Text Box 3"/>
          <p:cNvSpPr txBox="1">
            <a:spLocks noChangeArrowheads="1"/>
          </p:cNvSpPr>
          <p:nvPr/>
        </p:nvSpPr>
        <p:spPr bwMode="auto">
          <a:xfrm>
            <a:off x="762000" y="2133600"/>
            <a:ext cx="74676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a:solidFill>
                  <a:schemeClr val="accent2"/>
                </a:solidFill>
              </a:rPr>
              <a:t>Clickers provide an additional way to keep all students </a:t>
            </a:r>
            <a:r>
              <a:rPr lang="en-US" altLang="en-US" sz="4400" i="1">
                <a:solidFill>
                  <a:schemeClr val="accent2"/>
                </a:solidFill>
              </a:rPr>
              <a:t>active</a:t>
            </a:r>
            <a:r>
              <a:rPr lang="en-US" altLang="en-US" sz="4400">
                <a:solidFill>
                  <a:schemeClr val="accent2"/>
                </a:solidFill>
              </a:rPr>
              <a:t>, </a:t>
            </a:r>
            <a:r>
              <a:rPr lang="en-US" altLang="en-US" sz="4400" i="1">
                <a:solidFill>
                  <a:schemeClr val="accent2"/>
                </a:solidFill>
              </a:rPr>
              <a:t>thinking</a:t>
            </a:r>
            <a:r>
              <a:rPr lang="en-US" altLang="en-US" sz="4400">
                <a:solidFill>
                  <a:schemeClr val="accent2"/>
                </a:solidFill>
              </a:rPr>
              <a:t>, and </a:t>
            </a:r>
            <a:r>
              <a:rPr lang="en-US" altLang="en-US" sz="4400" i="1">
                <a:solidFill>
                  <a:schemeClr val="accent2"/>
                </a:solidFill>
              </a:rPr>
              <a:t>engaged</a:t>
            </a:r>
            <a:r>
              <a:rPr lang="en-US" altLang="en-US" sz="4400">
                <a:solidFill>
                  <a:schemeClr val="accent2"/>
                </a:solidFill>
              </a:rPr>
              <a:t> throughout class.</a:t>
            </a:r>
          </a:p>
        </p:txBody>
      </p:sp>
      <p:sp>
        <p:nvSpPr>
          <p:cNvPr id="37892" name="Rectangle 4"/>
          <p:cNvSpPr>
            <a:spLocks noChangeArrowheads="1"/>
          </p:cNvSpPr>
          <p:nvPr/>
        </p:nvSpPr>
        <p:spPr bwMode="auto">
          <a:xfrm>
            <a:off x="762000" y="2209800"/>
            <a:ext cx="7467600" cy="2743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4071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u="sng" dirty="0"/>
              <a:t>Education Research</a:t>
            </a:r>
          </a:p>
        </p:txBody>
      </p:sp>
      <p:sp>
        <p:nvSpPr>
          <p:cNvPr id="48131" name="Rectangle 3"/>
          <p:cNvSpPr>
            <a:spLocks noGrp="1" noChangeArrowheads="1"/>
          </p:cNvSpPr>
          <p:nvPr>
            <p:ph type="body" idx="1"/>
          </p:nvPr>
        </p:nvSpPr>
        <p:spPr>
          <a:xfrm>
            <a:off x="457200" y="1447800"/>
            <a:ext cx="8229600" cy="2590800"/>
          </a:xfrm>
        </p:spPr>
        <p:txBody>
          <a:bodyPr/>
          <a:lstStyle/>
          <a:p>
            <a:pPr eaLnBrk="1" hangingPunct="1">
              <a:lnSpc>
                <a:spcPct val="90000"/>
              </a:lnSpc>
              <a:spcBef>
                <a:spcPts val="1800"/>
              </a:spcBef>
            </a:pPr>
            <a:r>
              <a:rPr lang="en-US" altLang="en-US" sz="4000" b="1" dirty="0"/>
              <a:t>The 15 minute rule</a:t>
            </a:r>
          </a:p>
          <a:p>
            <a:pPr marL="0" indent="0" eaLnBrk="1" hangingPunct="1">
              <a:lnSpc>
                <a:spcPct val="90000"/>
              </a:lnSpc>
              <a:spcBef>
                <a:spcPts val="1800"/>
              </a:spcBef>
              <a:buNone/>
            </a:pPr>
            <a:endParaRPr lang="en-US" altLang="en-US" sz="4000" dirty="0"/>
          </a:p>
          <a:p>
            <a:pPr eaLnBrk="1" hangingPunct="1">
              <a:lnSpc>
                <a:spcPct val="90000"/>
              </a:lnSpc>
              <a:spcBef>
                <a:spcPts val="1800"/>
              </a:spcBef>
            </a:pPr>
            <a:r>
              <a:rPr lang="en-US" altLang="en-US" sz="4000" b="1" dirty="0"/>
              <a:t>Cell phones/laptops in class</a:t>
            </a:r>
          </a:p>
          <a:p>
            <a:pPr eaLnBrk="1" hangingPunct="1">
              <a:lnSpc>
                <a:spcPct val="90000"/>
              </a:lnSpc>
              <a:spcBef>
                <a:spcPts val="1800"/>
              </a:spcBef>
            </a:pPr>
            <a:endParaRPr lang="en-US" altLang="en-US" sz="4000" b="1" dirty="0"/>
          </a:p>
          <a:p>
            <a:pPr eaLnBrk="1" hangingPunct="1">
              <a:lnSpc>
                <a:spcPct val="90000"/>
              </a:lnSpc>
              <a:spcBef>
                <a:spcPts val="1800"/>
              </a:spcBef>
            </a:pPr>
            <a:r>
              <a:rPr lang="en-US" altLang="en-US" sz="4000" b="1" dirty="0"/>
              <a:t>Assessment matters! (both directions)</a:t>
            </a:r>
            <a:endParaRPr lang="en-US" altLang="en-US" sz="2400" dirty="0"/>
          </a:p>
        </p:txBody>
      </p:sp>
      <p:sp>
        <p:nvSpPr>
          <p:cNvPr id="2" name="TextBox 1"/>
          <p:cNvSpPr txBox="1"/>
          <p:nvPr/>
        </p:nvSpPr>
        <p:spPr>
          <a:xfrm>
            <a:off x="1447800" y="3657600"/>
            <a:ext cx="5181600" cy="646331"/>
          </a:xfrm>
          <a:prstGeom prst="rect">
            <a:avLst/>
          </a:prstGeom>
          <a:noFill/>
        </p:spPr>
        <p:txBody>
          <a:bodyPr wrap="square" rtlCol="0">
            <a:spAutoFit/>
          </a:bodyPr>
          <a:lstStyle/>
          <a:p>
            <a:r>
              <a:rPr lang="en-US" i="1" dirty="0">
                <a:solidFill>
                  <a:srgbClr val="C00000"/>
                </a:solidFill>
              </a:rPr>
              <a:t>Students in my class are required to buy clickers.  I don’t allow cell phones or laptops to be used.</a:t>
            </a:r>
          </a:p>
        </p:txBody>
      </p:sp>
      <p:sp>
        <p:nvSpPr>
          <p:cNvPr id="5" name="TextBox 4"/>
          <p:cNvSpPr txBox="1"/>
          <p:nvPr/>
        </p:nvSpPr>
        <p:spPr>
          <a:xfrm>
            <a:off x="1600200" y="2057400"/>
            <a:ext cx="6324600" cy="646331"/>
          </a:xfrm>
          <a:prstGeom prst="rect">
            <a:avLst/>
          </a:prstGeom>
          <a:noFill/>
        </p:spPr>
        <p:txBody>
          <a:bodyPr wrap="square" rtlCol="0">
            <a:spAutoFit/>
          </a:bodyPr>
          <a:lstStyle/>
          <a:p>
            <a:r>
              <a:rPr lang="en-US" i="1" dirty="0">
                <a:solidFill>
                  <a:srgbClr val="C00000"/>
                </a:solidFill>
              </a:rPr>
              <a:t>Try not to go more than 15 minutes in a class without having the students DO something.</a:t>
            </a:r>
          </a:p>
        </p:txBody>
      </p:sp>
      <p:sp>
        <p:nvSpPr>
          <p:cNvPr id="6" name="TextBox 5"/>
          <p:cNvSpPr txBox="1"/>
          <p:nvPr/>
        </p:nvSpPr>
        <p:spPr>
          <a:xfrm>
            <a:off x="1524000" y="5678269"/>
            <a:ext cx="4572000" cy="646331"/>
          </a:xfrm>
          <a:prstGeom prst="rect">
            <a:avLst/>
          </a:prstGeom>
          <a:noFill/>
        </p:spPr>
        <p:txBody>
          <a:bodyPr wrap="square" rtlCol="0">
            <a:spAutoFit/>
          </a:bodyPr>
          <a:lstStyle/>
          <a:p>
            <a:r>
              <a:rPr lang="en-US" i="1" dirty="0">
                <a:solidFill>
                  <a:srgbClr val="C00000"/>
                </a:solidFill>
              </a:rPr>
              <a:t>Clicker grade should count, but not much!!  And be generous! (Be nice to yourself)</a:t>
            </a:r>
          </a:p>
        </p:txBody>
      </p:sp>
    </p:spTree>
    <p:extLst>
      <p:ext uri="{BB962C8B-B14F-4D97-AF65-F5344CB8AC3E}">
        <p14:creationId xmlns:p14="http://schemas.microsoft.com/office/powerpoint/2010/main" val="92125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2"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304800" y="2133600"/>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t>These clicker questions for Calculus come primarily from </a:t>
            </a:r>
            <a:r>
              <a:rPr lang="en-US" altLang="en-US" sz="2400" i="1" dirty="0" err="1"/>
              <a:t>ConcepTests</a:t>
            </a:r>
            <a:r>
              <a:rPr lang="en-US" altLang="en-US" sz="2400" dirty="0"/>
              <a:t> available for </a:t>
            </a:r>
            <a:r>
              <a:rPr lang="en-US" altLang="en-US" sz="2400" u="sng" dirty="0"/>
              <a:t>Calculus</a:t>
            </a:r>
            <a:r>
              <a:rPr lang="en-US" altLang="en-US" sz="2400" dirty="0"/>
              <a:t>, </a:t>
            </a:r>
            <a:r>
              <a:rPr lang="en-US" altLang="en-US" sz="2400" u="sng" dirty="0"/>
              <a:t>Multivariable Calculus</a:t>
            </a:r>
            <a:r>
              <a:rPr lang="en-US" altLang="en-US" sz="2400" dirty="0"/>
              <a:t>, </a:t>
            </a:r>
            <a:r>
              <a:rPr lang="en-US" altLang="en-US" sz="2400" u="sng" dirty="0"/>
              <a:t>Applied Calculus</a:t>
            </a:r>
            <a:r>
              <a:rPr lang="en-US" altLang="en-US" sz="2400" dirty="0"/>
              <a:t>, and </a:t>
            </a:r>
            <a:r>
              <a:rPr lang="en-US" altLang="en-US" sz="2400" u="sng" dirty="0"/>
              <a:t>Functions Modeling Change</a:t>
            </a:r>
            <a:r>
              <a:rPr lang="en-US" altLang="en-US" sz="2400" dirty="0"/>
              <a:t> by Hughes-Hallett, McCallum, </a:t>
            </a:r>
            <a:r>
              <a:rPr lang="en-US" altLang="en-US" sz="2400" dirty="0" err="1"/>
              <a:t>Connally</a:t>
            </a:r>
            <a:r>
              <a:rPr lang="en-US" altLang="en-US" sz="2400" dirty="0"/>
              <a:t>, et.al.  Available online as PowerPoint slides ready to go from John Wiley and Sons.</a:t>
            </a:r>
          </a:p>
        </p:txBody>
      </p:sp>
      <p:sp>
        <p:nvSpPr>
          <p:cNvPr id="154627" name="Text Box 3"/>
          <p:cNvSpPr txBox="1">
            <a:spLocks noChangeArrowheads="1"/>
          </p:cNvSpPr>
          <p:nvPr/>
        </p:nvSpPr>
        <p:spPr bwMode="auto">
          <a:xfrm>
            <a:off x="457200" y="4876800"/>
            <a:ext cx="8458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u="sng"/>
              <a:t>Disclaimer</a:t>
            </a:r>
            <a:r>
              <a:rPr lang="en-US" altLang="en-US" sz="2000"/>
              <a:t>:  I am an author on these texts and on the ConcepTest supplements.  </a:t>
            </a:r>
          </a:p>
          <a:p>
            <a:pPr eaLnBrk="1" hangingPunct="1">
              <a:spcBef>
                <a:spcPct val="50000"/>
              </a:spcBef>
            </a:pPr>
            <a:r>
              <a:rPr lang="en-US" altLang="en-US" sz="2000"/>
              <a:t>(That’s how I got into the clicker business.)</a:t>
            </a:r>
            <a:r>
              <a:rPr lang="en-US" altLang="en-US" sz="2800"/>
              <a:t>    </a:t>
            </a:r>
          </a:p>
        </p:txBody>
      </p:sp>
      <p:sp>
        <p:nvSpPr>
          <p:cNvPr id="154628" name="Rectangle 4"/>
          <p:cNvSpPr>
            <a:spLocks noChangeArrowheads="1"/>
          </p:cNvSpPr>
          <p:nvPr/>
        </p:nvSpPr>
        <p:spPr bwMode="auto">
          <a:xfrm>
            <a:off x="304800" y="2057400"/>
            <a:ext cx="81915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21" name="Text Box 5"/>
          <p:cNvSpPr txBox="1">
            <a:spLocks noChangeArrowheads="1"/>
          </p:cNvSpPr>
          <p:nvPr/>
        </p:nvSpPr>
        <p:spPr bwMode="auto">
          <a:xfrm>
            <a:off x="304800" y="373559"/>
            <a:ext cx="838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u="sng" dirty="0"/>
              <a:t>For Calculus and </a:t>
            </a:r>
            <a:r>
              <a:rPr lang="en-US" altLang="en-US" sz="4400" u="sng" dirty="0" err="1"/>
              <a:t>Precalculus</a:t>
            </a:r>
            <a:r>
              <a:rPr lang="en-US" altLang="en-US" sz="44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p:bldP spid="1546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1143000" y="685800"/>
            <a:ext cx="7378700" cy="368300"/>
          </a:xfrm>
          <a:prstGeom prst="rect">
            <a:avLst/>
          </a:prstGeom>
          <a:noFill/>
          <a:ln w="9525">
            <a:noFill/>
            <a:miter lim="800000"/>
            <a:headEnd/>
            <a:tailEnd/>
          </a:ln>
        </p:spPr>
      </p:pic>
      <p:pic>
        <p:nvPicPr>
          <p:cNvPr id="4099" name="Picture 5"/>
          <p:cNvPicPr>
            <a:picLocks noChangeAspect="1" noChangeArrowheads="1"/>
          </p:cNvPicPr>
          <p:nvPr/>
        </p:nvPicPr>
        <p:blipFill>
          <a:blip r:embed="rId3" cstate="print"/>
          <a:srcRect/>
          <a:stretch>
            <a:fillRect/>
          </a:stretch>
        </p:blipFill>
        <p:spPr bwMode="auto">
          <a:xfrm>
            <a:off x="3657600" y="1219200"/>
            <a:ext cx="4068763" cy="4114800"/>
          </a:xfrm>
          <a:prstGeom prst="rect">
            <a:avLst/>
          </a:prstGeom>
          <a:noFill/>
          <a:ln w="9525">
            <a:noFill/>
            <a:miter lim="800000"/>
            <a:headEnd/>
            <a:tailEnd/>
          </a:ln>
        </p:spPr>
      </p:pic>
      <p:pic>
        <p:nvPicPr>
          <p:cNvPr id="4100" name="Picture 6"/>
          <p:cNvPicPr>
            <a:picLocks noChangeAspect="1" noChangeArrowheads="1"/>
          </p:cNvPicPr>
          <p:nvPr/>
        </p:nvPicPr>
        <p:blipFill>
          <a:blip r:embed="rId4" cstate="print"/>
          <a:srcRect/>
          <a:stretch>
            <a:fillRect/>
          </a:stretch>
        </p:blipFill>
        <p:spPr bwMode="auto">
          <a:xfrm>
            <a:off x="990600" y="1143000"/>
            <a:ext cx="1854200" cy="1130300"/>
          </a:xfrm>
          <a:prstGeom prst="rect">
            <a:avLst/>
          </a:prstGeom>
          <a:noFill/>
          <a:ln w="9525">
            <a:noFill/>
            <a:miter lim="800000"/>
            <a:headEnd/>
            <a:tailEnd/>
          </a:ln>
        </p:spPr>
      </p:pic>
      <p:sp>
        <p:nvSpPr>
          <p:cNvPr id="4101" name="TextBox 5"/>
          <p:cNvSpPr txBox="1">
            <a:spLocks noChangeArrowheads="1"/>
          </p:cNvSpPr>
          <p:nvPr/>
        </p:nvSpPr>
        <p:spPr bwMode="auto">
          <a:xfrm>
            <a:off x="6324600" y="228600"/>
            <a:ext cx="1600200" cy="461963"/>
          </a:xfrm>
          <a:prstGeom prst="rect">
            <a:avLst/>
          </a:prstGeom>
          <a:noFill/>
          <a:ln w="9525">
            <a:noFill/>
            <a:miter lim="800000"/>
            <a:headEnd/>
            <a:tailEnd/>
          </a:ln>
        </p:spPr>
        <p:txBody>
          <a:bodyPr>
            <a:spAutoFit/>
          </a:bodyPr>
          <a:lstStyle/>
          <a:p>
            <a:r>
              <a:rPr lang="en-US" sz="2400" i="1">
                <a:solidFill>
                  <a:srgbClr val="FF0000"/>
                </a:solidFill>
              </a:rPr>
              <a:t>iClicker</a:t>
            </a:r>
          </a:p>
        </p:txBody>
      </p:sp>
      <p:sp>
        <p:nvSpPr>
          <p:cNvPr id="2" name="Oval 1"/>
          <p:cNvSpPr/>
          <p:nvPr/>
        </p:nvSpPr>
        <p:spPr>
          <a:xfrm>
            <a:off x="838200" y="1371600"/>
            <a:ext cx="2286000" cy="4572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08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br>
              <a:rPr lang="en-US" altLang="en-US" b="1" dirty="0"/>
            </a:br>
            <a:r>
              <a:rPr lang="en-US" altLang="en-US" b="1" dirty="0"/>
              <a:t>Clickers</a:t>
            </a:r>
            <a:br>
              <a:rPr lang="en-US" altLang="en-US" b="1" dirty="0"/>
            </a:br>
            <a:endParaRPr lang="en-US" altLang="en-US" sz="3600" dirty="0"/>
          </a:p>
        </p:txBody>
      </p:sp>
      <p:sp>
        <p:nvSpPr>
          <p:cNvPr id="100355" name="Rectangle 3"/>
          <p:cNvSpPr>
            <a:spLocks noGrp="1" noChangeArrowheads="1"/>
          </p:cNvSpPr>
          <p:nvPr>
            <p:ph type="body" idx="1"/>
          </p:nvPr>
        </p:nvSpPr>
        <p:spPr>
          <a:xfrm>
            <a:off x="457200" y="1828800"/>
            <a:ext cx="8458200" cy="4419600"/>
          </a:xfrm>
        </p:spPr>
        <p:txBody>
          <a:bodyPr/>
          <a:lstStyle/>
          <a:p>
            <a:pPr eaLnBrk="1" hangingPunct="1">
              <a:lnSpc>
                <a:spcPct val="90000"/>
              </a:lnSpc>
              <a:spcBef>
                <a:spcPts val="1800"/>
              </a:spcBef>
            </a:pPr>
            <a:r>
              <a:rPr lang="en-US" altLang="en-US" sz="2400" dirty="0"/>
              <a:t>Several systems available.  I’ve used at least three; currently use </a:t>
            </a:r>
            <a:r>
              <a:rPr lang="en-US" altLang="en-US" sz="2400" dirty="0" err="1"/>
              <a:t>iClickers</a:t>
            </a:r>
            <a:r>
              <a:rPr lang="en-US" altLang="en-US" sz="2400" dirty="0"/>
              <a:t>.  </a:t>
            </a:r>
          </a:p>
          <a:p>
            <a:pPr eaLnBrk="1" hangingPunct="1">
              <a:lnSpc>
                <a:spcPct val="90000"/>
              </a:lnSpc>
              <a:spcBef>
                <a:spcPts val="1800"/>
              </a:spcBef>
            </a:pPr>
            <a:r>
              <a:rPr lang="en-US" altLang="en-US" sz="2400" dirty="0"/>
              <a:t>Multiple-choice questions are usually on a PowerPoint slide or equivalent.  </a:t>
            </a:r>
            <a:r>
              <a:rPr lang="en-US" altLang="en-US" sz="1800" dirty="0"/>
              <a:t>(but don’t have to be)</a:t>
            </a:r>
          </a:p>
          <a:p>
            <a:pPr lvl="1" eaLnBrk="1" hangingPunct="1">
              <a:lnSpc>
                <a:spcPct val="90000"/>
              </a:lnSpc>
              <a:spcBef>
                <a:spcPts val="600"/>
              </a:spcBef>
            </a:pPr>
            <a:r>
              <a:rPr lang="en-US" altLang="en-US" sz="2000" dirty="0"/>
              <a:t>Some clickers offer more flexibility (more options or short answer)</a:t>
            </a:r>
          </a:p>
          <a:p>
            <a:pPr eaLnBrk="1" hangingPunct="1">
              <a:lnSpc>
                <a:spcPct val="90000"/>
              </a:lnSpc>
              <a:spcBef>
                <a:spcPts val="1800"/>
              </a:spcBef>
            </a:pPr>
            <a:r>
              <a:rPr lang="en-US" altLang="en-US" sz="2400" dirty="0"/>
              <a:t>Students use wireless “clickers” to answer.</a:t>
            </a:r>
          </a:p>
          <a:p>
            <a:pPr lvl="1" eaLnBrk="1" hangingPunct="1">
              <a:lnSpc>
                <a:spcPct val="90000"/>
              </a:lnSpc>
              <a:spcBef>
                <a:spcPts val="600"/>
              </a:spcBef>
            </a:pPr>
            <a:r>
              <a:rPr lang="en-US" altLang="en-US" sz="2000" dirty="0"/>
              <a:t>Apps are available for using a smartphone or laptop</a:t>
            </a:r>
          </a:p>
          <a:p>
            <a:pPr eaLnBrk="1" hangingPunct="1">
              <a:lnSpc>
                <a:spcPct val="90000"/>
              </a:lnSpc>
              <a:spcBef>
                <a:spcPts val="1800"/>
              </a:spcBef>
            </a:pPr>
            <a:r>
              <a:rPr lang="en-US" altLang="en-US" sz="2400" dirty="0"/>
              <a:t>Clickers are assigned to students, and the software automatically keeps a complete record of results on all questions for the instructor.</a:t>
            </a:r>
          </a:p>
        </p:txBody>
      </p:sp>
      <p:sp>
        <p:nvSpPr>
          <p:cNvPr id="4100" name="Rectangle 4"/>
          <p:cNvSpPr>
            <a:spLocks noChangeArrowheads="1"/>
          </p:cNvSpPr>
          <p:nvPr/>
        </p:nvSpPr>
        <p:spPr bwMode="auto">
          <a:xfrm>
            <a:off x="381000" y="228600"/>
            <a:ext cx="83058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3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609600" y="838200"/>
            <a:ext cx="8229600" cy="3416300"/>
          </a:xfrm>
          <a:prstGeom prst="rect">
            <a:avLst/>
          </a:prstGeom>
          <a:noFill/>
          <a:ln w="9525">
            <a:noFill/>
            <a:miter lim="800000"/>
            <a:headEnd/>
            <a:tailEnd/>
          </a:ln>
        </p:spPr>
        <p:txBody>
          <a:bodyPr>
            <a:spAutoFit/>
          </a:bodyPr>
          <a:lstStyle/>
          <a:p>
            <a:pPr marL="342900" indent="-342900">
              <a:spcBef>
                <a:spcPct val="50000"/>
              </a:spcBef>
            </a:pPr>
            <a:r>
              <a:rPr lang="en-US" sz="2400"/>
              <a:t>To extract T tons of ore from a copper mine, the cost is C dollars.  If C is a linear function of T, the units of the slope of the line are:</a:t>
            </a:r>
          </a:p>
          <a:p>
            <a:pPr marL="342900" indent="-342900">
              <a:spcBef>
                <a:spcPct val="50000"/>
              </a:spcBef>
            </a:pPr>
            <a:r>
              <a:rPr lang="en-US" sz="2400"/>
              <a:t>1. Tons</a:t>
            </a:r>
          </a:p>
          <a:p>
            <a:pPr marL="342900" indent="-342900">
              <a:spcBef>
                <a:spcPct val="50000"/>
              </a:spcBef>
            </a:pPr>
            <a:r>
              <a:rPr lang="en-US" sz="2400"/>
              <a:t>2.  Dollars</a:t>
            </a:r>
          </a:p>
          <a:p>
            <a:pPr marL="342900" indent="-342900">
              <a:spcBef>
                <a:spcPct val="50000"/>
              </a:spcBef>
            </a:pPr>
            <a:r>
              <a:rPr lang="en-US" sz="2400"/>
              <a:t>3.  Tons/dollar</a:t>
            </a:r>
          </a:p>
          <a:p>
            <a:pPr marL="342900" indent="-342900">
              <a:spcBef>
                <a:spcPct val="50000"/>
              </a:spcBef>
            </a:pPr>
            <a:r>
              <a:rPr lang="en-US" sz="2400"/>
              <a:t>4.  Dollars/ton</a:t>
            </a:r>
          </a:p>
        </p:txBody>
      </p:sp>
      <p:sp>
        <p:nvSpPr>
          <p:cNvPr id="6147"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a:solidFill>
                  <a:srgbClr val="FF0000"/>
                </a:solidFill>
              </a:rPr>
              <a:t>iClicker</a:t>
            </a:r>
          </a:p>
        </p:txBody>
      </p:sp>
      <p:sp>
        <p:nvSpPr>
          <p:cNvPr id="4" name="Oval 3"/>
          <p:cNvSpPr/>
          <p:nvPr/>
        </p:nvSpPr>
        <p:spPr>
          <a:xfrm>
            <a:off x="533400" y="3810000"/>
            <a:ext cx="2286000" cy="4572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381000" y="4567969"/>
                <a:ext cx="8458200" cy="616964"/>
              </a:xfrm>
              <a:prstGeom prst="rect">
                <a:avLst/>
              </a:prstGeom>
              <a:noFill/>
            </p:spPr>
            <p:txBody>
              <a:bodyPr wrap="square" rtlCol="0">
                <a:spAutoFit/>
              </a:bodyPr>
              <a:lstStyle/>
              <a:p>
                <a:r>
                  <a:rPr lang="en-US" sz="2400" i="1" dirty="0">
                    <a:solidFill>
                      <a:srgbClr val="CC0000"/>
                    </a:solidFill>
                  </a:rPr>
                  <a:t>Since C = f(T), slope is </a:t>
                </a:r>
                <a14:m>
                  <m:oMath xmlns:m="http://schemas.openxmlformats.org/officeDocument/2006/math">
                    <m:f>
                      <m:fPr>
                        <m:ctrlPr>
                          <a:rPr lang="en-US" sz="2400" i="1" smtClean="0">
                            <a:solidFill>
                              <a:srgbClr val="CC0000"/>
                            </a:solidFill>
                            <a:latin typeface="Cambria Math" panose="02040503050406030204" pitchFamily="18" charset="0"/>
                          </a:rPr>
                        </m:ctrlPr>
                      </m:fPr>
                      <m:num>
                        <m:r>
                          <a:rPr lang="el-GR" sz="2400" i="1" smtClean="0">
                            <a:solidFill>
                              <a:srgbClr val="CC0000"/>
                            </a:solidFill>
                            <a:latin typeface="Cambria Math"/>
                          </a:rPr>
                          <m:t>𝛥</m:t>
                        </m:r>
                        <m:r>
                          <a:rPr lang="en-US" sz="2400" b="0" i="1" smtClean="0">
                            <a:solidFill>
                              <a:srgbClr val="CC0000"/>
                            </a:solidFill>
                            <a:latin typeface="Cambria Math"/>
                          </a:rPr>
                          <m:t>𝐶</m:t>
                        </m:r>
                      </m:num>
                      <m:den>
                        <m:r>
                          <a:rPr lang="el-GR" sz="2400" i="1" smtClean="0">
                            <a:solidFill>
                              <a:srgbClr val="CC0000"/>
                            </a:solidFill>
                            <a:latin typeface="Cambria Math"/>
                          </a:rPr>
                          <m:t>𝛥</m:t>
                        </m:r>
                        <m:r>
                          <a:rPr lang="en-US" sz="2400" b="0" i="1" smtClean="0">
                            <a:solidFill>
                              <a:srgbClr val="CC0000"/>
                            </a:solidFill>
                            <a:latin typeface="Cambria Math"/>
                          </a:rPr>
                          <m:t>𝑇</m:t>
                        </m:r>
                      </m:den>
                    </m:f>
                  </m:oMath>
                </a14:m>
                <a:r>
                  <a:rPr lang="en-US" sz="2400" i="1" dirty="0">
                    <a:solidFill>
                      <a:srgbClr val="CC0000"/>
                    </a:solidFill>
                  </a:rPr>
                  <a:t> so units are C-units over T-units</a:t>
                </a:r>
              </a:p>
            </p:txBody>
          </p:sp>
        </mc:Choice>
        <mc:Fallback xmlns="">
          <p:sp>
            <p:nvSpPr>
              <p:cNvPr id="2" name="TextBox 1"/>
              <p:cNvSpPr txBox="1">
                <a:spLocks noRot="1" noChangeAspect="1" noMove="1" noResize="1" noEditPoints="1" noAdjustHandles="1" noChangeArrowheads="1" noChangeShapeType="1" noTextEdit="1"/>
              </p:cNvSpPr>
              <p:nvPr/>
            </p:nvSpPr>
            <p:spPr>
              <a:xfrm>
                <a:off x="381000" y="4567969"/>
                <a:ext cx="8458200" cy="616964"/>
              </a:xfrm>
              <a:prstGeom prst="rect">
                <a:avLst/>
              </a:prstGeom>
              <a:blipFill rotWithShape="1">
                <a:blip r:embed="rId2"/>
                <a:stretch>
                  <a:fillRect l="-1154" b="-7843"/>
                </a:stretch>
              </a:blipFill>
            </p:spPr>
            <p:txBody>
              <a:bodyPr/>
              <a:lstStyle/>
              <a:p>
                <a:r>
                  <a:rPr lang="en-US">
                    <a:noFill/>
                  </a:rPr>
                  <a:t> </a:t>
                </a:r>
              </a:p>
            </p:txBody>
          </p:sp>
        </mc:Fallback>
      </mc:AlternateContent>
    </p:spTree>
    <p:extLst>
      <p:ext uri="{BB962C8B-B14F-4D97-AF65-F5344CB8AC3E}">
        <p14:creationId xmlns:p14="http://schemas.microsoft.com/office/powerpoint/2010/main" val="26054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533400" y="838200"/>
            <a:ext cx="8229600" cy="4339650"/>
          </a:xfrm>
          <a:prstGeom prst="rect">
            <a:avLst/>
          </a:prstGeom>
          <a:noFill/>
          <a:ln w="9525">
            <a:noFill/>
            <a:miter lim="800000"/>
            <a:headEnd/>
            <a:tailEnd/>
          </a:ln>
        </p:spPr>
        <p:txBody>
          <a:bodyPr wrap="square">
            <a:spAutoFit/>
          </a:bodyPr>
          <a:lstStyle/>
          <a:p>
            <a:pPr marL="342900" indent="-342900">
              <a:spcBef>
                <a:spcPct val="50000"/>
              </a:spcBef>
            </a:pPr>
            <a:r>
              <a:rPr lang="en-US" sz="2400" dirty="0"/>
              <a:t>A lake has a concentration of 85 mg/l of pollutants in it, and the concentration goes down by 4.6% each year.  A possible formula for the concentration C as a function of the number of years t is</a:t>
            </a:r>
          </a:p>
          <a:p>
            <a:pPr marL="342900" indent="-342900">
              <a:spcBef>
                <a:spcPct val="50000"/>
              </a:spcBef>
            </a:pPr>
            <a:r>
              <a:rPr lang="en-US" sz="2400" dirty="0"/>
              <a:t>A.   C = 85 – 4.6t	</a:t>
            </a:r>
          </a:p>
          <a:p>
            <a:pPr marL="342900" indent="-342900">
              <a:spcBef>
                <a:spcPct val="50000"/>
              </a:spcBef>
            </a:pPr>
            <a:r>
              <a:rPr lang="en-US" sz="2400" dirty="0"/>
              <a:t>B.   C = 85 – 0.046t</a:t>
            </a:r>
          </a:p>
          <a:p>
            <a:pPr marL="457200" indent="-457200">
              <a:spcBef>
                <a:spcPct val="50000"/>
              </a:spcBef>
              <a:buAutoNum type="alphaUcPeriod" startAt="3"/>
            </a:pPr>
            <a:r>
              <a:rPr lang="en-US" sz="2400" dirty="0"/>
              <a:t>C = 85(0.954) </a:t>
            </a:r>
            <a:r>
              <a:rPr lang="en-US" sz="2400" baseline="30000" dirty="0"/>
              <a:t>t		</a:t>
            </a:r>
          </a:p>
          <a:p>
            <a:pPr marL="457200" indent="-457200">
              <a:spcBef>
                <a:spcPct val="50000"/>
              </a:spcBef>
              <a:buAutoNum type="alphaUcPeriod" startAt="3"/>
            </a:pPr>
            <a:r>
              <a:rPr lang="en-US" sz="2400" dirty="0"/>
              <a:t>C = 85(1.046) </a:t>
            </a:r>
            <a:r>
              <a:rPr lang="en-US" sz="2400" baseline="30000" dirty="0"/>
              <a:t>t</a:t>
            </a:r>
            <a:endParaRPr lang="en-US" sz="2400" dirty="0"/>
          </a:p>
          <a:p>
            <a:pPr marL="342900" indent="-342900">
              <a:spcBef>
                <a:spcPct val="50000"/>
              </a:spcBef>
            </a:pPr>
            <a:r>
              <a:rPr lang="en-US" sz="2400" dirty="0"/>
              <a:t>E.   C = 85 e</a:t>
            </a:r>
            <a:r>
              <a:rPr lang="en-US" sz="2400" baseline="30000" dirty="0"/>
              <a:t>0.046t</a:t>
            </a:r>
            <a:r>
              <a:rPr lang="en-US" sz="2400" dirty="0"/>
              <a:t>			 </a:t>
            </a:r>
          </a:p>
        </p:txBody>
      </p:sp>
      <p:sp>
        <p:nvSpPr>
          <p:cNvPr id="4"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457200" y="3581400"/>
            <a:ext cx="2819400" cy="4572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5326636"/>
            <a:ext cx="8458200" cy="830997"/>
          </a:xfrm>
          <a:prstGeom prst="rect">
            <a:avLst/>
          </a:prstGeom>
          <a:noFill/>
        </p:spPr>
        <p:txBody>
          <a:bodyPr wrap="square" rtlCol="0">
            <a:spAutoFit/>
          </a:bodyPr>
          <a:lstStyle/>
          <a:p>
            <a:r>
              <a:rPr lang="en-US" sz="2400" i="1" dirty="0">
                <a:solidFill>
                  <a:srgbClr val="CC0000"/>
                </a:solidFill>
              </a:rPr>
              <a:t>Constant percent change per year =&gt; Exponential  (and note that it is decreasing)</a:t>
            </a:r>
          </a:p>
        </p:txBody>
      </p:sp>
    </p:spTree>
    <p:extLst>
      <p:ext uri="{BB962C8B-B14F-4D97-AF65-F5344CB8AC3E}">
        <p14:creationId xmlns:p14="http://schemas.microsoft.com/office/powerpoint/2010/main" val="237381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838200"/>
            <a:ext cx="7924800" cy="4339650"/>
          </a:xfrm>
          <a:prstGeom prst="rect">
            <a:avLst/>
          </a:prstGeom>
          <a:noFill/>
          <a:ln w="9525">
            <a:noFill/>
            <a:miter lim="800000"/>
            <a:headEnd/>
            <a:tailEnd/>
          </a:ln>
        </p:spPr>
        <p:txBody>
          <a:bodyPr wrap="square">
            <a:spAutoFit/>
          </a:bodyPr>
          <a:lstStyle/>
          <a:p>
            <a:pPr marL="342900" indent="-342900">
              <a:spcBef>
                <a:spcPct val="50000"/>
              </a:spcBef>
            </a:pPr>
            <a:r>
              <a:rPr lang="en-US" sz="2400" dirty="0"/>
              <a:t>A lake has a concentration of 85 mg/l of pollutants in it, and the concentration goes down by 4.6 mg/l each year.  A possible formula for the concentration C as a function of the number of years t is</a:t>
            </a:r>
          </a:p>
          <a:p>
            <a:pPr marL="342900" indent="-342900">
              <a:spcBef>
                <a:spcPct val="50000"/>
              </a:spcBef>
            </a:pPr>
            <a:r>
              <a:rPr lang="en-US" sz="2400" dirty="0"/>
              <a:t>A.  C = 85 – 4.6t	</a:t>
            </a:r>
          </a:p>
          <a:p>
            <a:pPr marL="342900" indent="-342900">
              <a:spcBef>
                <a:spcPct val="50000"/>
              </a:spcBef>
            </a:pPr>
            <a:r>
              <a:rPr lang="en-US" sz="2400" dirty="0"/>
              <a:t>B.  C = 85 – 0.046t</a:t>
            </a:r>
          </a:p>
          <a:p>
            <a:pPr marL="457200" indent="-457200">
              <a:spcBef>
                <a:spcPct val="50000"/>
              </a:spcBef>
              <a:buAutoNum type="alphaUcPeriod" startAt="3"/>
            </a:pPr>
            <a:r>
              <a:rPr lang="en-US" sz="2400" dirty="0"/>
              <a:t>C = 85(0.954) </a:t>
            </a:r>
            <a:r>
              <a:rPr lang="en-US" sz="2400" baseline="30000" dirty="0"/>
              <a:t>t		</a:t>
            </a:r>
            <a:endParaRPr lang="en-US" sz="2400" dirty="0"/>
          </a:p>
          <a:p>
            <a:pPr marL="457200" indent="-457200">
              <a:spcBef>
                <a:spcPct val="50000"/>
              </a:spcBef>
              <a:buAutoNum type="alphaUcPeriod" startAt="3"/>
            </a:pPr>
            <a:r>
              <a:rPr lang="en-US" sz="2400" dirty="0"/>
              <a:t>C = 85(1.046) </a:t>
            </a:r>
            <a:r>
              <a:rPr lang="en-US" sz="2400" baseline="30000" dirty="0"/>
              <a:t>t</a:t>
            </a:r>
            <a:endParaRPr lang="en-US" sz="2400" dirty="0"/>
          </a:p>
          <a:p>
            <a:pPr marL="342900" indent="-342900">
              <a:spcBef>
                <a:spcPct val="50000"/>
              </a:spcBef>
            </a:pPr>
            <a:r>
              <a:rPr lang="en-US" sz="2400" dirty="0"/>
              <a:t>E.  C = 85 e</a:t>
            </a:r>
            <a:r>
              <a:rPr lang="en-US" sz="2400" baseline="30000" dirty="0"/>
              <a:t>0.046t</a:t>
            </a:r>
            <a:r>
              <a:rPr lang="en-US" sz="2400" dirty="0"/>
              <a:t>			 </a:t>
            </a:r>
          </a:p>
        </p:txBody>
      </p:sp>
      <p:sp>
        <p:nvSpPr>
          <p:cNvPr id="4"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304800" y="2438400"/>
            <a:ext cx="29718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5326636"/>
            <a:ext cx="8458200" cy="461665"/>
          </a:xfrm>
          <a:prstGeom prst="rect">
            <a:avLst/>
          </a:prstGeom>
          <a:noFill/>
        </p:spPr>
        <p:txBody>
          <a:bodyPr wrap="square" rtlCol="0">
            <a:spAutoFit/>
          </a:bodyPr>
          <a:lstStyle/>
          <a:p>
            <a:r>
              <a:rPr lang="en-US" sz="2400" i="1" dirty="0">
                <a:solidFill>
                  <a:srgbClr val="CC0000"/>
                </a:solidFill>
              </a:rPr>
              <a:t>Constant absolute change per year =&gt; Linear</a:t>
            </a:r>
          </a:p>
        </p:txBody>
      </p:sp>
    </p:spTree>
    <p:extLst>
      <p:ext uri="{BB962C8B-B14F-4D97-AF65-F5344CB8AC3E}">
        <p14:creationId xmlns:p14="http://schemas.microsoft.com/office/powerpoint/2010/main" val="330005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838200" y="1066800"/>
            <a:ext cx="7797800" cy="395288"/>
          </a:xfrm>
          <a:prstGeom prst="rect">
            <a:avLst/>
          </a:prstGeom>
          <a:noFill/>
          <a:ln w="9525">
            <a:noFill/>
            <a:miter lim="800000"/>
            <a:headEnd/>
            <a:tailEnd/>
          </a:ln>
        </p:spPr>
      </p:pic>
      <p:pic>
        <p:nvPicPr>
          <p:cNvPr id="9219" name="Picture 5"/>
          <p:cNvPicPr>
            <a:picLocks noChangeAspect="1" noChangeArrowheads="1"/>
          </p:cNvPicPr>
          <p:nvPr/>
        </p:nvPicPr>
        <p:blipFill>
          <a:blip r:embed="rId4" cstate="print"/>
          <a:srcRect/>
          <a:stretch>
            <a:fillRect/>
          </a:stretch>
        </p:blipFill>
        <p:spPr bwMode="auto">
          <a:xfrm>
            <a:off x="4343400" y="1600200"/>
            <a:ext cx="3984625" cy="4138312"/>
          </a:xfrm>
          <a:prstGeom prst="rect">
            <a:avLst/>
          </a:prstGeom>
          <a:noFill/>
          <a:ln w="9525">
            <a:noFill/>
            <a:miter lim="800000"/>
            <a:headEnd/>
            <a:tailEnd/>
          </a:ln>
        </p:spPr>
      </p:pic>
      <p:sp>
        <p:nvSpPr>
          <p:cNvPr id="9220" name="Text Box 7"/>
          <p:cNvSpPr txBox="1">
            <a:spLocks noChangeArrowheads="1"/>
          </p:cNvSpPr>
          <p:nvPr/>
        </p:nvSpPr>
        <p:spPr bwMode="auto">
          <a:xfrm>
            <a:off x="914400" y="1600200"/>
            <a:ext cx="3124200" cy="3108543"/>
          </a:xfrm>
          <a:prstGeom prst="rect">
            <a:avLst/>
          </a:prstGeom>
          <a:noFill/>
          <a:ln w="9525">
            <a:noFill/>
            <a:miter lim="800000"/>
            <a:headEnd/>
            <a:tailEnd/>
          </a:ln>
        </p:spPr>
        <p:txBody>
          <a:bodyPr>
            <a:spAutoFit/>
          </a:bodyPr>
          <a:lstStyle/>
          <a:p>
            <a:pPr marL="342900" indent="-342900">
              <a:spcBef>
                <a:spcPct val="50000"/>
              </a:spcBef>
            </a:pPr>
            <a:r>
              <a:rPr lang="en-US" sz="2800" dirty="0"/>
              <a:t>A.  2</a:t>
            </a:r>
          </a:p>
          <a:p>
            <a:pPr marL="342900" indent="-342900">
              <a:spcBef>
                <a:spcPct val="50000"/>
              </a:spcBef>
            </a:pPr>
            <a:r>
              <a:rPr lang="en-US" sz="2800" dirty="0"/>
              <a:t>B.  3</a:t>
            </a:r>
          </a:p>
          <a:p>
            <a:pPr marL="342900" indent="-342900">
              <a:spcBef>
                <a:spcPct val="50000"/>
              </a:spcBef>
            </a:pPr>
            <a:r>
              <a:rPr lang="en-US" sz="2800" dirty="0"/>
              <a:t>C.  5</a:t>
            </a:r>
          </a:p>
          <a:p>
            <a:pPr marL="342900" indent="-342900">
              <a:spcBef>
                <a:spcPct val="50000"/>
              </a:spcBef>
            </a:pPr>
            <a:r>
              <a:rPr lang="en-US" sz="2800" dirty="0"/>
              <a:t>D.  8</a:t>
            </a:r>
          </a:p>
          <a:p>
            <a:pPr marL="342900" indent="-342900">
              <a:spcBef>
                <a:spcPct val="50000"/>
              </a:spcBef>
            </a:pPr>
            <a:r>
              <a:rPr lang="en-US" sz="2800" dirty="0"/>
              <a:t>E.  10</a:t>
            </a:r>
          </a:p>
        </p:txBody>
      </p:sp>
      <p:pic>
        <p:nvPicPr>
          <p:cNvPr id="9221" name="PRS Question Icon" descr="PRS Question Icon"/>
          <p:cNvPicPr>
            <a:picLocks noChangeAspect="1" noChangeArrowheads="1"/>
          </p:cNvPicPr>
          <p:nvPr>
            <p:custDataLst>
              <p:tags r:id="rId1"/>
            </p:custDataLst>
          </p:nvPr>
        </p:nvPicPr>
        <p:blipFill>
          <a:blip r:embed="rId5" cstate="print"/>
          <a:srcRect/>
          <a:stretch>
            <a:fillRect/>
          </a:stretch>
        </p:blipFill>
        <p:spPr bwMode="auto">
          <a:xfrm>
            <a:off x="63500" y="6223000"/>
            <a:ext cx="406400" cy="406400"/>
          </a:xfrm>
          <a:prstGeom prst="rect">
            <a:avLst/>
          </a:prstGeom>
          <a:noFill/>
          <a:ln w="9525">
            <a:noFill/>
            <a:miter lim="800000"/>
            <a:headEnd/>
            <a:tailEnd/>
          </a:ln>
        </p:spPr>
      </p:pic>
      <p:sp>
        <p:nvSpPr>
          <p:cNvPr id="6"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
        <p:nvSpPr>
          <p:cNvPr id="7" name="Oval 6"/>
          <p:cNvSpPr/>
          <p:nvPr/>
        </p:nvSpPr>
        <p:spPr>
          <a:xfrm>
            <a:off x="457200" y="2209800"/>
            <a:ext cx="17526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4737100" y="3429000"/>
            <a:ext cx="901700" cy="0"/>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3429000"/>
            <a:ext cx="0" cy="1600200"/>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58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914400"/>
            <a:ext cx="7620000" cy="3416320"/>
          </a:xfrm>
          <a:prstGeom prst="rect">
            <a:avLst/>
          </a:prstGeom>
          <a:noFill/>
        </p:spPr>
        <p:txBody>
          <a:bodyPr>
            <a:spAutoFit/>
          </a:bodyPr>
          <a:lstStyle/>
          <a:p>
            <a:pPr fontAlgn="auto">
              <a:spcBef>
                <a:spcPts val="0"/>
              </a:spcBef>
              <a:spcAft>
                <a:spcPts val="0"/>
              </a:spcAft>
              <a:defRPr/>
            </a:pPr>
            <a:r>
              <a:rPr lang="en-US" sz="3600" dirty="0">
                <a:latin typeface="+mn-lt"/>
                <a:cs typeface="+mn-cs"/>
              </a:rPr>
              <a:t>The solution to    9 = 5 (2</a:t>
            </a:r>
            <a:r>
              <a:rPr lang="en-US" sz="3600" baseline="30000" dirty="0">
                <a:latin typeface="+mn-lt"/>
                <a:cs typeface="+mn-cs"/>
              </a:rPr>
              <a:t>x</a:t>
            </a:r>
            <a:r>
              <a:rPr lang="en-US" sz="3600" dirty="0">
                <a:latin typeface="+mn-lt"/>
                <a:cs typeface="+mn-cs"/>
              </a:rPr>
              <a:t>)   is</a:t>
            </a:r>
          </a:p>
          <a:p>
            <a:pPr marL="742950" indent="-742950" fontAlgn="auto">
              <a:spcBef>
                <a:spcPts val="0"/>
              </a:spcBef>
              <a:spcAft>
                <a:spcPts val="0"/>
              </a:spcAft>
              <a:defRPr/>
            </a:pPr>
            <a:r>
              <a:rPr lang="en-US" sz="3600" dirty="0">
                <a:latin typeface="+mn-lt"/>
                <a:cs typeface="+mn-cs"/>
              </a:rPr>
              <a:t>A.   9 </a:t>
            </a:r>
            <a:r>
              <a:rPr lang="en-US" sz="3600" dirty="0" err="1">
                <a:latin typeface="+mn-lt"/>
                <a:cs typeface="+mn-cs"/>
              </a:rPr>
              <a:t>Ln</a:t>
            </a:r>
            <a:r>
              <a:rPr lang="en-US" sz="3600" dirty="0">
                <a:latin typeface="+mn-lt"/>
                <a:cs typeface="+mn-cs"/>
              </a:rPr>
              <a:t> (5/2)	</a:t>
            </a:r>
          </a:p>
          <a:p>
            <a:pPr marL="742950" indent="-742950" fontAlgn="auto">
              <a:spcBef>
                <a:spcPts val="0"/>
              </a:spcBef>
              <a:spcAft>
                <a:spcPts val="0"/>
              </a:spcAft>
              <a:buAutoNum type="alphaUcPeriod" startAt="2"/>
              <a:defRPr/>
            </a:pPr>
            <a:r>
              <a:rPr lang="en-US" sz="3600" dirty="0">
                <a:latin typeface="+mn-lt"/>
                <a:cs typeface="+mn-cs"/>
              </a:rPr>
              <a:t>2 </a:t>
            </a:r>
            <a:r>
              <a:rPr lang="en-US" sz="3600" dirty="0" err="1">
                <a:latin typeface="+mn-lt"/>
                <a:cs typeface="+mn-cs"/>
              </a:rPr>
              <a:t>Ln</a:t>
            </a:r>
            <a:r>
              <a:rPr lang="en-US" sz="3600" dirty="0">
                <a:latin typeface="+mn-lt"/>
                <a:cs typeface="+mn-cs"/>
              </a:rPr>
              <a:t> (9/5)</a:t>
            </a:r>
          </a:p>
          <a:p>
            <a:pPr marL="742950" indent="-742950" fontAlgn="auto">
              <a:spcBef>
                <a:spcPts val="0"/>
              </a:spcBef>
              <a:spcAft>
                <a:spcPts val="0"/>
              </a:spcAft>
              <a:buAutoNum type="alphaUcPeriod" startAt="2"/>
              <a:defRPr/>
            </a:pPr>
            <a:r>
              <a:rPr lang="en-US" sz="3600" dirty="0">
                <a:latin typeface="+mn-lt"/>
                <a:cs typeface="+mn-cs"/>
              </a:rPr>
              <a:t>2 </a:t>
            </a:r>
            <a:r>
              <a:rPr lang="en-US" sz="3600" dirty="0" err="1">
                <a:latin typeface="+mn-lt"/>
                <a:cs typeface="+mn-cs"/>
              </a:rPr>
              <a:t>Ln</a:t>
            </a:r>
            <a:r>
              <a:rPr lang="en-US" sz="3600" dirty="0">
                <a:latin typeface="+mn-lt"/>
                <a:cs typeface="+mn-cs"/>
              </a:rPr>
              <a:t> (5/9)</a:t>
            </a:r>
          </a:p>
          <a:p>
            <a:pPr marL="742950" indent="-742950" fontAlgn="auto">
              <a:spcBef>
                <a:spcPts val="0"/>
              </a:spcBef>
              <a:spcAft>
                <a:spcPts val="0"/>
              </a:spcAft>
              <a:buAutoNum type="alphaUcPeriod" startAt="4"/>
              <a:defRPr/>
            </a:pPr>
            <a:r>
              <a:rPr lang="en-US" sz="3600" dirty="0" err="1">
                <a:latin typeface="+mn-lt"/>
                <a:cs typeface="+mn-cs"/>
              </a:rPr>
              <a:t>Ln</a:t>
            </a:r>
            <a:r>
              <a:rPr lang="en-US" sz="3600" dirty="0">
                <a:latin typeface="+mn-lt"/>
                <a:cs typeface="+mn-cs"/>
              </a:rPr>
              <a:t> (9/5)/</a:t>
            </a:r>
            <a:r>
              <a:rPr lang="en-US" sz="3600" dirty="0" err="1">
                <a:latin typeface="+mn-lt"/>
                <a:cs typeface="+mn-cs"/>
              </a:rPr>
              <a:t>Ln</a:t>
            </a:r>
            <a:r>
              <a:rPr lang="en-US" sz="3600" dirty="0">
                <a:latin typeface="+mn-lt"/>
                <a:cs typeface="+mn-cs"/>
              </a:rPr>
              <a:t> (2)</a:t>
            </a:r>
          </a:p>
          <a:p>
            <a:pPr marL="742950" indent="-742950" fontAlgn="auto">
              <a:spcBef>
                <a:spcPts val="0"/>
              </a:spcBef>
              <a:spcAft>
                <a:spcPts val="0"/>
              </a:spcAft>
              <a:buAutoNum type="alphaUcPeriod" startAt="4"/>
              <a:defRPr/>
            </a:pPr>
            <a:r>
              <a:rPr lang="en-US" sz="3600" dirty="0" err="1">
                <a:latin typeface="+mn-lt"/>
                <a:cs typeface="+mn-cs"/>
              </a:rPr>
              <a:t>Ln</a:t>
            </a:r>
            <a:r>
              <a:rPr lang="en-US" sz="3600" dirty="0">
                <a:latin typeface="+mn-lt"/>
                <a:cs typeface="+mn-cs"/>
              </a:rPr>
              <a:t> (9)/ 5 </a:t>
            </a:r>
            <a:r>
              <a:rPr lang="en-US" sz="3600" dirty="0" err="1">
                <a:latin typeface="+mn-lt"/>
                <a:cs typeface="+mn-cs"/>
              </a:rPr>
              <a:t>Ln</a:t>
            </a:r>
            <a:r>
              <a:rPr lang="en-US" sz="3600" dirty="0">
                <a:latin typeface="+mn-lt"/>
                <a:cs typeface="+mn-cs"/>
              </a:rPr>
              <a:t> (2)</a:t>
            </a:r>
          </a:p>
        </p:txBody>
      </p:sp>
      <p:sp>
        <p:nvSpPr>
          <p:cNvPr id="4"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
        <p:nvSpPr>
          <p:cNvPr id="6" name="Oval 5"/>
          <p:cNvSpPr/>
          <p:nvPr/>
        </p:nvSpPr>
        <p:spPr>
          <a:xfrm>
            <a:off x="457200" y="3124200"/>
            <a:ext cx="4267200" cy="6858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22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60833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33401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6477000" y="3810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solidFill>
                  <a:srgbClr val="FF0000"/>
                </a:solidFill>
                <a:cs typeface="Arial" charset="0"/>
              </a:rPr>
              <a:t>iClicker</a:t>
            </a:r>
          </a:p>
        </p:txBody>
      </p:sp>
      <p:sp>
        <p:nvSpPr>
          <p:cNvPr id="5" name="TextBox 4"/>
          <p:cNvSpPr txBox="1"/>
          <p:nvPr/>
        </p:nvSpPr>
        <p:spPr>
          <a:xfrm>
            <a:off x="609600" y="3653135"/>
            <a:ext cx="2438400" cy="461665"/>
          </a:xfrm>
          <a:prstGeom prst="rect">
            <a:avLst/>
          </a:prstGeom>
          <a:noFill/>
        </p:spPr>
        <p:txBody>
          <a:bodyPr wrap="square" rtlCol="0">
            <a:spAutoFit/>
          </a:bodyPr>
          <a:lstStyle/>
          <a:p>
            <a:r>
              <a:rPr lang="en-US" sz="2400" i="1" dirty="0">
                <a:solidFill>
                  <a:srgbClr val="CC0000"/>
                </a:solidFill>
              </a:rPr>
              <a:t>Talk about it!</a:t>
            </a:r>
          </a:p>
        </p:txBody>
      </p:sp>
      <p:sp>
        <p:nvSpPr>
          <p:cNvPr id="6" name="Oval 5"/>
          <p:cNvSpPr/>
          <p:nvPr/>
        </p:nvSpPr>
        <p:spPr>
          <a:xfrm>
            <a:off x="457200" y="2514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371600"/>
            <a:ext cx="876300" cy="16002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25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a:stretch>
            <a:fillRect/>
          </a:stretch>
        </p:blipFill>
        <p:spPr bwMode="auto">
          <a:xfrm>
            <a:off x="609600" y="685800"/>
            <a:ext cx="7848600" cy="3063875"/>
          </a:xfrm>
          <a:prstGeom prst="rect">
            <a:avLst/>
          </a:prstGeom>
          <a:noFill/>
          <a:ln w="9525">
            <a:noFill/>
            <a:miter lim="800000"/>
            <a:headEnd/>
            <a:tailEnd/>
          </a:ln>
        </p:spPr>
      </p:pic>
      <p:pic>
        <p:nvPicPr>
          <p:cNvPr id="7171" name="Picture 5"/>
          <p:cNvPicPr>
            <a:picLocks noChangeAspect="1" noChangeArrowheads="1"/>
          </p:cNvPicPr>
          <p:nvPr/>
        </p:nvPicPr>
        <p:blipFill>
          <a:blip r:embed="rId3" cstate="print"/>
          <a:srcRect/>
          <a:stretch>
            <a:fillRect/>
          </a:stretch>
        </p:blipFill>
        <p:spPr bwMode="auto">
          <a:xfrm>
            <a:off x="685800" y="1371600"/>
            <a:ext cx="1828800" cy="550863"/>
          </a:xfrm>
          <a:prstGeom prst="rect">
            <a:avLst/>
          </a:prstGeom>
          <a:noFill/>
          <a:ln w="9525">
            <a:noFill/>
            <a:miter lim="800000"/>
            <a:headEnd/>
            <a:tailEnd/>
          </a:ln>
        </p:spPr>
      </p:pic>
      <p:sp>
        <p:nvSpPr>
          <p:cNvPr id="7172" name="Text Box 7"/>
          <p:cNvSpPr txBox="1">
            <a:spLocks noChangeArrowheads="1"/>
          </p:cNvSpPr>
          <p:nvPr/>
        </p:nvSpPr>
        <p:spPr bwMode="auto">
          <a:xfrm>
            <a:off x="3276600" y="1371600"/>
            <a:ext cx="1371600" cy="2225675"/>
          </a:xfrm>
          <a:prstGeom prst="rect">
            <a:avLst/>
          </a:prstGeom>
          <a:noFill/>
          <a:ln w="9525">
            <a:noFill/>
            <a:miter lim="800000"/>
            <a:headEnd/>
            <a:tailEnd/>
          </a:ln>
        </p:spPr>
        <p:txBody>
          <a:bodyPr>
            <a:spAutoFit/>
          </a:bodyPr>
          <a:lstStyle/>
          <a:p>
            <a:pPr marL="342900" indent="-342900">
              <a:spcBef>
                <a:spcPct val="50000"/>
              </a:spcBef>
            </a:pPr>
            <a:r>
              <a:rPr lang="en-US" sz="2000" dirty="0"/>
              <a:t>(A)  -2</a:t>
            </a:r>
          </a:p>
          <a:p>
            <a:pPr marL="342900" indent="-342900">
              <a:spcBef>
                <a:spcPct val="50000"/>
              </a:spcBef>
            </a:pPr>
            <a:r>
              <a:rPr lang="en-US" sz="2000" dirty="0"/>
              <a:t>(B)  -1</a:t>
            </a:r>
          </a:p>
          <a:p>
            <a:pPr marL="342900" indent="-342900">
              <a:spcBef>
                <a:spcPct val="50000"/>
              </a:spcBef>
            </a:pPr>
            <a:r>
              <a:rPr lang="en-US" sz="2000" dirty="0"/>
              <a:t>(C)   0</a:t>
            </a:r>
          </a:p>
          <a:p>
            <a:pPr marL="342900" indent="-342900">
              <a:spcBef>
                <a:spcPct val="50000"/>
              </a:spcBef>
            </a:pPr>
            <a:r>
              <a:rPr lang="en-US" sz="2000" dirty="0"/>
              <a:t>(D)   1</a:t>
            </a:r>
          </a:p>
          <a:p>
            <a:pPr marL="342900" indent="-342900">
              <a:spcBef>
                <a:spcPct val="50000"/>
              </a:spcBef>
            </a:pPr>
            <a:r>
              <a:rPr lang="en-US" sz="2000" dirty="0"/>
              <a:t>(E)   2</a:t>
            </a:r>
          </a:p>
        </p:txBody>
      </p:sp>
      <p:sp>
        <p:nvSpPr>
          <p:cNvPr id="6" name="TextBox 3"/>
          <p:cNvSpPr txBox="1">
            <a:spLocks noChangeArrowheads="1"/>
          </p:cNvSpPr>
          <p:nvPr/>
        </p:nvSpPr>
        <p:spPr bwMode="auto">
          <a:xfrm>
            <a:off x="7010400" y="2286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7" name="Oval 6"/>
          <p:cNvSpPr/>
          <p:nvPr/>
        </p:nvSpPr>
        <p:spPr>
          <a:xfrm>
            <a:off x="3314700" y="1295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295400" y="1922463"/>
            <a:ext cx="45719" cy="820737"/>
          </a:xfrm>
          <a:prstGeom prst="downArrow">
            <a:avLst/>
          </a:prstGeom>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295400" y="3522663"/>
            <a:ext cx="45719" cy="820737"/>
          </a:xfrm>
          <a:prstGeom prst="downArrow">
            <a:avLst/>
          </a:prstGeom>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22019" y="2819400"/>
            <a:ext cx="982981" cy="646331"/>
          </a:xfrm>
          <a:prstGeom prst="rect">
            <a:avLst/>
          </a:prstGeom>
          <a:noFill/>
        </p:spPr>
        <p:txBody>
          <a:bodyPr wrap="square" rtlCol="0">
            <a:spAutoFit/>
          </a:bodyPr>
          <a:lstStyle/>
          <a:p>
            <a:r>
              <a:rPr lang="en-US" sz="3600" i="1" dirty="0">
                <a:solidFill>
                  <a:srgbClr val="CC0000"/>
                </a:solidFill>
              </a:rPr>
              <a:t>f(0)</a:t>
            </a:r>
          </a:p>
        </p:txBody>
      </p:sp>
      <p:sp>
        <p:nvSpPr>
          <p:cNvPr id="12" name="TextBox 11"/>
          <p:cNvSpPr txBox="1"/>
          <p:nvPr/>
        </p:nvSpPr>
        <p:spPr>
          <a:xfrm>
            <a:off x="914400" y="4382869"/>
            <a:ext cx="982981" cy="646331"/>
          </a:xfrm>
          <a:prstGeom prst="rect">
            <a:avLst/>
          </a:prstGeom>
          <a:noFill/>
        </p:spPr>
        <p:txBody>
          <a:bodyPr wrap="square" rtlCol="0">
            <a:spAutoFit/>
          </a:bodyPr>
          <a:lstStyle/>
          <a:p>
            <a:r>
              <a:rPr lang="en-US" sz="3600" i="1" dirty="0">
                <a:solidFill>
                  <a:srgbClr val="CC0000"/>
                </a:solidFill>
              </a:rPr>
              <a:t>-2</a:t>
            </a:r>
          </a:p>
        </p:txBody>
      </p:sp>
    </p:spTree>
    <p:extLst>
      <p:ext uri="{BB962C8B-B14F-4D97-AF65-F5344CB8AC3E}">
        <p14:creationId xmlns:p14="http://schemas.microsoft.com/office/powerpoint/2010/main" val="51061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P spid="5"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Box 3"/>
          <p:cNvSpPr txBox="1">
            <a:spLocks noChangeArrowheads="1"/>
          </p:cNvSpPr>
          <p:nvPr/>
        </p:nvSpPr>
        <p:spPr bwMode="auto">
          <a:xfrm>
            <a:off x="6477000" y="381000"/>
            <a:ext cx="1600200" cy="461963"/>
          </a:xfrm>
          <a:prstGeom prst="rect">
            <a:avLst/>
          </a:prstGeom>
          <a:noFill/>
          <a:ln w="9525">
            <a:noFill/>
            <a:miter lim="800000"/>
            <a:headEnd/>
            <a:tailEnd/>
          </a:ln>
        </p:spPr>
        <p:txBody>
          <a:bodyPr>
            <a:spAutoFit/>
          </a:bodyPr>
          <a:lstStyle/>
          <a:p>
            <a:r>
              <a:rPr lang="en-US" sz="2400" i="1">
                <a:solidFill>
                  <a:srgbClr val="FF0000"/>
                </a:solidFill>
                <a:cs typeface="Arial" charset="0"/>
              </a:rPr>
              <a:t>iClicker</a:t>
            </a:r>
          </a:p>
        </p:txBody>
      </p:sp>
      <p:sp>
        <p:nvSpPr>
          <p:cNvPr id="6" name="TextBox 5"/>
          <p:cNvSpPr txBox="1"/>
          <p:nvPr/>
        </p:nvSpPr>
        <p:spPr>
          <a:xfrm>
            <a:off x="609600" y="838200"/>
            <a:ext cx="7924800" cy="4893647"/>
          </a:xfrm>
          <a:prstGeom prst="rect">
            <a:avLst/>
          </a:prstGeom>
          <a:noFill/>
        </p:spPr>
        <p:txBody>
          <a:bodyPr wrap="square" rtlCol="0">
            <a:spAutoFit/>
          </a:bodyPr>
          <a:lstStyle/>
          <a:p>
            <a:r>
              <a:rPr lang="en-US" sz="2400" dirty="0"/>
              <a:t>At a rock concert, the noise level in decibels (dB) is a function of the distance (in feet) from the performers.  If the rate of change of noise level as distance goes from 100 ft to 300 ft is M, this means: </a:t>
            </a:r>
          </a:p>
          <a:p>
            <a:endParaRPr lang="en-US" sz="1600" dirty="0"/>
          </a:p>
          <a:p>
            <a:pPr marL="514350" indent="-514350">
              <a:buAutoNum type="alphaUcPeriod"/>
            </a:pPr>
            <a:r>
              <a:rPr lang="en-US" sz="2400" dirty="0"/>
              <a:t>The noise level is M at 300 ft.</a:t>
            </a:r>
          </a:p>
          <a:p>
            <a:pPr marL="514350" indent="-514350">
              <a:buAutoNum type="alphaUcPeriod"/>
            </a:pPr>
            <a:r>
              <a:rPr lang="en-US" sz="2400" dirty="0"/>
              <a:t>The noise level is M at 100 ft.</a:t>
            </a:r>
          </a:p>
          <a:p>
            <a:pPr marL="514350" indent="-514350">
              <a:buAutoNum type="alphaUcPeriod"/>
            </a:pPr>
            <a:r>
              <a:rPr lang="en-US" sz="2400" dirty="0"/>
              <a:t>The noise level changes by M units as we go from 100 ft to 300 ft.</a:t>
            </a:r>
          </a:p>
          <a:p>
            <a:pPr marL="514350" indent="-514350">
              <a:buAutoNum type="alphaUcPeriod"/>
            </a:pPr>
            <a:r>
              <a:rPr lang="en-US" sz="2400" dirty="0"/>
              <a:t>The noise level changes by M units for every foot we go farther away from the performers.</a:t>
            </a:r>
          </a:p>
          <a:p>
            <a:pPr marL="514350" indent="-514350">
              <a:buAutoNum type="alphaUcPeriod"/>
            </a:pPr>
            <a:r>
              <a:rPr lang="en-US" sz="2400" dirty="0"/>
              <a:t>The noise level changes by M units for every 200 feet we go farther away from the performers.</a:t>
            </a:r>
            <a:r>
              <a:rPr lang="en-US" sz="2400" dirty="0">
                <a:sym typeface="Symbol"/>
              </a:rPr>
              <a:t> </a:t>
            </a:r>
            <a:endParaRPr lang="en-US" sz="2400" dirty="0"/>
          </a:p>
        </p:txBody>
      </p:sp>
      <p:sp>
        <p:nvSpPr>
          <p:cNvPr id="4" name="Oval 3"/>
          <p:cNvSpPr/>
          <p:nvPr/>
        </p:nvSpPr>
        <p:spPr>
          <a:xfrm>
            <a:off x="381000" y="3962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5634335"/>
            <a:ext cx="8610600" cy="461665"/>
          </a:xfrm>
          <a:prstGeom prst="rect">
            <a:avLst/>
          </a:prstGeom>
          <a:noFill/>
        </p:spPr>
        <p:txBody>
          <a:bodyPr wrap="square" rtlCol="0">
            <a:spAutoFit/>
          </a:bodyPr>
          <a:lstStyle/>
          <a:p>
            <a:r>
              <a:rPr lang="en-US" sz="2400" i="1" dirty="0">
                <a:solidFill>
                  <a:srgbClr val="CC0000"/>
                </a:solidFill>
              </a:rPr>
              <a:t>Rate of change gives change in noise level per unit distance.</a:t>
            </a:r>
          </a:p>
        </p:txBody>
      </p:sp>
    </p:spTree>
    <p:extLst>
      <p:ext uri="{BB962C8B-B14F-4D97-AF65-F5344CB8AC3E}">
        <p14:creationId xmlns:p14="http://schemas.microsoft.com/office/powerpoint/2010/main" val="30220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389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85800" y="685800"/>
            <a:ext cx="7391400" cy="1784350"/>
          </a:xfrm>
          <a:prstGeom prst="rect">
            <a:avLst/>
          </a:prstGeom>
          <a:noFill/>
          <a:ln w="9525">
            <a:noFill/>
            <a:miter lim="800000"/>
            <a:headEnd/>
            <a:tailEnd/>
          </a:ln>
          <a:effectLst/>
        </p:spPr>
        <p:txBody>
          <a:bodyPr>
            <a:spAutoFit/>
          </a:bodyPr>
          <a:lstStyle/>
          <a:p>
            <a:pPr>
              <a:spcBef>
                <a:spcPct val="50000"/>
              </a:spcBef>
              <a:defRPr/>
            </a:pPr>
            <a:r>
              <a:rPr lang="en-US" sz="2000" dirty="0"/>
              <a:t>The graph of y = f(x) is shown.  </a:t>
            </a:r>
          </a:p>
          <a:p>
            <a:pPr>
              <a:spcBef>
                <a:spcPct val="50000"/>
              </a:spcBef>
              <a:defRPr/>
            </a:pPr>
            <a:r>
              <a:rPr lang="en-US" sz="2000" dirty="0"/>
              <a:t>Is f ‘ (1) positive or negative?</a:t>
            </a:r>
          </a:p>
          <a:p>
            <a:pPr marL="457200" indent="-457200">
              <a:spcBef>
                <a:spcPct val="50000"/>
              </a:spcBef>
              <a:defRPr/>
            </a:pPr>
            <a:r>
              <a:rPr lang="en-US" sz="2000" dirty="0"/>
              <a:t>(A)  Positive</a:t>
            </a:r>
          </a:p>
          <a:p>
            <a:pPr marL="457200" indent="-457200">
              <a:spcBef>
                <a:spcPct val="50000"/>
              </a:spcBef>
              <a:defRPr/>
            </a:pPr>
            <a:r>
              <a:rPr lang="en-US" sz="2000" dirty="0"/>
              <a:t>(B)  Negative</a:t>
            </a:r>
          </a:p>
        </p:txBody>
      </p:sp>
      <p:sp>
        <p:nvSpPr>
          <p:cNvPr id="19460" name="TextBox 3"/>
          <p:cNvSpPr txBox="1">
            <a:spLocks noChangeArrowheads="1"/>
          </p:cNvSpPr>
          <p:nvPr/>
        </p:nvSpPr>
        <p:spPr bwMode="auto">
          <a:xfrm>
            <a:off x="7162800" y="22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cs typeface="Arial" charset="0"/>
              </a:rPr>
              <a:t>iClicker</a:t>
            </a:r>
          </a:p>
        </p:txBody>
      </p:sp>
      <p:sp>
        <p:nvSpPr>
          <p:cNvPr id="5" name="Oval 4"/>
          <p:cNvSpPr/>
          <p:nvPr/>
        </p:nvSpPr>
        <p:spPr>
          <a:xfrm>
            <a:off x="533400" y="1981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4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389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09600" y="838200"/>
            <a:ext cx="7391400" cy="1784350"/>
          </a:xfrm>
          <a:prstGeom prst="rect">
            <a:avLst/>
          </a:prstGeom>
          <a:noFill/>
          <a:ln w="9525">
            <a:noFill/>
            <a:miter lim="800000"/>
            <a:headEnd/>
            <a:tailEnd/>
          </a:ln>
          <a:effectLst/>
        </p:spPr>
        <p:txBody>
          <a:bodyPr>
            <a:spAutoFit/>
          </a:bodyPr>
          <a:lstStyle/>
          <a:p>
            <a:pPr>
              <a:spcBef>
                <a:spcPct val="50000"/>
              </a:spcBef>
              <a:defRPr/>
            </a:pPr>
            <a:r>
              <a:rPr lang="en-US" sz="2000" dirty="0"/>
              <a:t>The graph of y = f(x) is shown.  </a:t>
            </a:r>
          </a:p>
          <a:p>
            <a:pPr>
              <a:spcBef>
                <a:spcPct val="50000"/>
              </a:spcBef>
              <a:defRPr/>
            </a:pPr>
            <a:r>
              <a:rPr lang="en-US" sz="2000" dirty="0"/>
              <a:t>Is f ‘ (2) positive or negative?</a:t>
            </a:r>
          </a:p>
          <a:p>
            <a:pPr marL="457200" indent="-457200">
              <a:spcBef>
                <a:spcPct val="50000"/>
              </a:spcBef>
              <a:defRPr/>
            </a:pPr>
            <a:r>
              <a:rPr lang="en-US" sz="2000" dirty="0"/>
              <a:t>(A)  Positive</a:t>
            </a:r>
          </a:p>
          <a:p>
            <a:pPr marL="457200" indent="-457200">
              <a:spcBef>
                <a:spcPct val="50000"/>
              </a:spcBef>
              <a:defRPr/>
            </a:pPr>
            <a:r>
              <a:rPr lang="en-US" sz="2000" dirty="0"/>
              <a:t>(B)  Negative</a:t>
            </a:r>
          </a:p>
        </p:txBody>
      </p:sp>
      <p:sp>
        <p:nvSpPr>
          <p:cNvPr id="20484" name="TextBox 3"/>
          <p:cNvSpPr txBox="1">
            <a:spLocks noChangeArrowheads="1"/>
          </p:cNvSpPr>
          <p:nvPr/>
        </p:nvSpPr>
        <p:spPr bwMode="auto">
          <a:xfrm>
            <a:off x="7010400" y="152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cs typeface="Arial" charset="0"/>
              </a:rPr>
              <a:t>iClicker</a:t>
            </a:r>
          </a:p>
        </p:txBody>
      </p:sp>
      <p:sp>
        <p:nvSpPr>
          <p:cNvPr id="5" name="Oval 4"/>
          <p:cNvSpPr/>
          <p:nvPr/>
        </p:nvSpPr>
        <p:spPr>
          <a:xfrm>
            <a:off x="381000" y="1676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5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1143000"/>
          </a:xfrm>
        </p:spPr>
        <p:txBody>
          <a:bodyPr/>
          <a:lstStyle/>
          <a:p>
            <a:pPr eaLnBrk="1" hangingPunct="1"/>
            <a:r>
              <a:rPr lang="en-US" altLang="en-US" u="sng" dirty="0"/>
              <a:t>My experience</a:t>
            </a:r>
          </a:p>
        </p:txBody>
      </p:sp>
      <p:sp>
        <p:nvSpPr>
          <p:cNvPr id="5123" name="Rectangle 3"/>
          <p:cNvSpPr>
            <a:spLocks noGrp="1" noChangeArrowheads="1"/>
          </p:cNvSpPr>
          <p:nvPr>
            <p:ph type="body" idx="1"/>
          </p:nvPr>
        </p:nvSpPr>
        <p:spPr>
          <a:xfrm>
            <a:off x="762000" y="1143000"/>
            <a:ext cx="7924800" cy="5334000"/>
          </a:xfrm>
        </p:spPr>
        <p:txBody>
          <a:bodyPr/>
          <a:lstStyle/>
          <a:p>
            <a:pPr eaLnBrk="1" hangingPunct="1">
              <a:lnSpc>
                <a:spcPct val="90000"/>
              </a:lnSpc>
            </a:pPr>
            <a:r>
              <a:rPr lang="en-US" altLang="en-US" dirty="0"/>
              <a:t>I’ve used clickers since at least 2005.</a:t>
            </a:r>
          </a:p>
          <a:p>
            <a:pPr eaLnBrk="1" hangingPunct="1">
              <a:lnSpc>
                <a:spcPct val="90000"/>
              </a:lnSpc>
            </a:pPr>
            <a:r>
              <a:rPr lang="en-US" altLang="en-US" dirty="0"/>
              <a:t>Used in </a:t>
            </a:r>
          </a:p>
          <a:p>
            <a:pPr eaLnBrk="1" hangingPunct="1">
              <a:lnSpc>
                <a:spcPct val="90000"/>
              </a:lnSpc>
              <a:buFontTx/>
              <a:buNone/>
            </a:pPr>
            <a:r>
              <a:rPr lang="en-US" altLang="en-US" dirty="0"/>
              <a:t>		Calculus I</a:t>
            </a:r>
          </a:p>
          <a:p>
            <a:pPr eaLnBrk="1" hangingPunct="1">
              <a:lnSpc>
                <a:spcPct val="90000"/>
              </a:lnSpc>
              <a:buFontTx/>
              <a:buNone/>
            </a:pPr>
            <a:r>
              <a:rPr lang="en-US" altLang="en-US" dirty="0"/>
              <a:t>		Calculus II</a:t>
            </a:r>
          </a:p>
          <a:p>
            <a:pPr eaLnBrk="1" hangingPunct="1">
              <a:lnSpc>
                <a:spcPct val="90000"/>
              </a:lnSpc>
              <a:buFontTx/>
              <a:buNone/>
            </a:pPr>
            <a:r>
              <a:rPr lang="en-US" altLang="en-US" dirty="0"/>
              <a:t>		Calculus III</a:t>
            </a:r>
          </a:p>
          <a:p>
            <a:pPr eaLnBrk="1" hangingPunct="1">
              <a:lnSpc>
                <a:spcPct val="90000"/>
              </a:lnSpc>
              <a:buFontTx/>
              <a:buNone/>
            </a:pPr>
            <a:r>
              <a:rPr lang="en-US" altLang="en-US" dirty="0"/>
              <a:t>		Intro Stats</a:t>
            </a:r>
          </a:p>
          <a:p>
            <a:pPr eaLnBrk="1" hangingPunct="1">
              <a:lnSpc>
                <a:spcPct val="90000"/>
              </a:lnSpc>
              <a:buFontTx/>
              <a:buNone/>
            </a:pPr>
            <a:r>
              <a:rPr lang="en-US" altLang="en-US" dirty="0"/>
              <a:t>		Bridge to Higher Mathematics </a:t>
            </a:r>
          </a:p>
          <a:p>
            <a:pPr eaLnBrk="1" hangingPunct="1">
              <a:lnSpc>
                <a:spcPct val="90000"/>
              </a:lnSpc>
              <a:buFontTx/>
              <a:buNone/>
            </a:pPr>
            <a:r>
              <a:rPr lang="en-US" altLang="en-US" dirty="0"/>
              <a:t>		Abstract Algebra (Group Theory)</a:t>
            </a:r>
          </a:p>
          <a:p>
            <a:pPr eaLnBrk="1" hangingPunct="1">
              <a:lnSpc>
                <a:spcPct val="90000"/>
              </a:lnSpc>
              <a:buFontTx/>
              <a:buNone/>
            </a:pPr>
            <a:r>
              <a:rPr lang="en-US" altLang="en-US" dirty="0"/>
              <a:t>		Graph Theory</a:t>
            </a:r>
          </a:p>
          <a:p>
            <a:pPr eaLnBrk="1" hangingPunct="1">
              <a:lnSpc>
                <a:spcPct val="90000"/>
              </a:lnSpc>
              <a:buFontTx/>
              <a:buNone/>
            </a:pPr>
            <a:r>
              <a:rPr lang="en-US" altLang="en-US" dirty="0"/>
              <a:t>		First Year Seminars </a:t>
            </a:r>
          </a:p>
          <a:p>
            <a:pPr eaLnBrk="1" hangingPunct="1">
              <a:lnSpc>
                <a:spcPct val="90000"/>
              </a:lnSpc>
              <a:buFontTx/>
              <a:buNone/>
            </a:pPr>
            <a:r>
              <a:rPr lang="en-US" altLang="en-US" dirty="0"/>
              <a:t>		</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389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09600" y="685800"/>
            <a:ext cx="7391400" cy="1784350"/>
          </a:xfrm>
          <a:prstGeom prst="rect">
            <a:avLst/>
          </a:prstGeom>
          <a:noFill/>
          <a:ln w="9525">
            <a:noFill/>
            <a:miter lim="800000"/>
            <a:headEnd/>
            <a:tailEnd/>
          </a:ln>
          <a:effectLst/>
        </p:spPr>
        <p:txBody>
          <a:bodyPr>
            <a:spAutoFit/>
          </a:bodyPr>
          <a:lstStyle/>
          <a:p>
            <a:pPr>
              <a:spcBef>
                <a:spcPct val="50000"/>
              </a:spcBef>
              <a:defRPr/>
            </a:pPr>
            <a:r>
              <a:rPr lang="en-US" sz="2000" dirty="0"/>
              <a:t>The graph of y = f(x) is shown.  </a:t>
            </a:r>
          </a:p>
          <a:p>
            <a:pPr>
              <a:spcBef>
                <a:spcPct val="50000"/>
              </a:spcBef>
              <a:defRPr/>
            </a:pPr>
            <a:r>
              <a:rPr lang="en-US" sz="2000" dirty="0"/>
              <a:t>Is f ‘ (4) positive or negative?</a:t>
            </a:r>
          </a:p>
          <a:p>
            <a:pPr marL="457200" indent="-457200">
              <a:spcBef>
                <a:spcPct val="50000"/>
              </a:spcBef>
              <a:defRPr/>
            </a:pPr>
            <a:r>
              <a:rPr lang="en-US" sz="2000" dirty="0"/>
              <a:t>(A)  Positive</a:t>
            </a:r>
          </a:p>
          <a:p>
            <a:pPr marL="457200" indent="-457200">
              <a:spcBef>
                <a:spcPct val="50000"/>
              </a:spcBef>
              <a:defRPr/>
            </a:pPr>
            <a:r>
              <a:rPr lang="en-US" sz="2000" dirty="0"/>
              <a:t>(B)  Negative</a:t>
            </a:r>
          </a:p>
        </p:txBody>
      </p:sp>
      <p:sp>
        <p:nvSpPr>
          <p:cNvPr id="21508" name="TextBox 3"/>
          <p:cNvSpPr txBox="1">
            <a:spLocks noChangeArrowheads="1"/>
          </p:cNvSpPr>
          <p:nvPr/>
        </p:nvSpPr>
        <p:spPr bwMode="auto">
          <a:xfrm>
            <a:off x="7162800" y="152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cs typeface="Arial" charset="0"/>
              </a:rPr>
              <a:t>iClicker</a:t>
            </a:r>
          </a:p>
        </p:txBody>
      </p:sp>
      <p:sp>
        <p:nvSpPr>
          <p:cNvPr id="5" name="Oval 4"/>
          <p:cNvSpPr/>
          <p:nvPr/>
        </p:nvSpPr>
        <p:spPr>
          <a:xfrm>
            <a:off x="533400" y="1524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70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389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09600" y="685800"/>
            <a:ext cx="7391400" cy="1784350"/>
          </a:xfrm>
          <a:prstGeom prst="rect">
            <a:avLst/>
          </a:prstGeom>
          <a:noFill/>
          <a:ln w="9525">
            <a:noFill/>
            <a:miter lim="800000"/>
            <a:headEnd/>
            <a:tailEnd/>
          </a:ln>
          <a:effectLst/>
        </p:spPr>
        <p:txBody>
          <a:bodyPr>
            <a:spAutoFit/>
          </a:bodyPr>
          <a:lstStyle/>
          <a:p>
            <a:pPr>
              <a:spcBef>
                <a:spcPct val="50000"/>
              </a:spcBef>
              <a:defRPr/>
            </a:pPr>
            <a:r>
              <a:rPr lang="en-US" sz="2000" dirty="0"/>
              <a:t>The graph of y = f(x) is shown.  </a:t>
            </a:r>
          </a:p>
          <a:p>
            <a:pPr>
              <a:spcBef>
                <a:spcPct val="50000"/>
              </a:spcBef>
              <a:defRPr/>
            </a:pPr>
            <a:r>
              <a:rPr lang="en-US" sz="2000" dirty="0"/>
              <a:t>Is f (3) positive or negative?</a:t>
            </a:r>
          </a:p>
          <a:p>
            <a:pPr marL="457200" indent="-457200">
              <a:spcBef>
                <a:spcPct val="50000"/>
              </a:spcBef>
              <a:defRPr/>
            </a:pPr>
            <a:r>
              <a:rPr lang="en-US" sz="2000" dirty="0"/>
              <a:t>(A)  Positive</a:t>
            </a:r>
          </a:p>
          <a:p>
            <a:pPr marL="457200" indent="-457200">
              <a:spcBef>
                <a:spcPct val="50000"/>
              </a:spcBef>
              <a:defRPr/>
            </a:pPr>
            <a:r>
              <a:rPr lang="en-US" sz="2000" dirty="0"/>
              <a:t>(B)  Negative</a:t>
            </a:r>
          </a:p>
        </p:txBody>
      </p:sp>
      <p:sp>
        <p:nvSpPr>
          <p:cNvPr id="22532" name="TextBox 3"/>
          <p:cNvSpPr txBox="1">
            <a:spLocks noChangeArrowheads="1"/>
          </p:cNvSpPr>
          <p:nvPr/>
        </p:nvSpPr>
        <p:spPr bwMode="auto">
          <a:xfrm>
            <a:off x="7315200" y="152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cs typeface="Arial" charset="0"/>
              </a:rPr>
              <a:t>iClicker</a:t>
            </a:r>
          </a:p>
        </p:txBody>
      </p:sp>
      <p:sp>
        <p:nvSpPr>
          <p:cNvPr id="5" name="Oval 4"/>
          <p:cNvSpPr/>
          <p:nvPr/>
        </p:nvSpPr>
        <p:spPr>
          <a:xfrm>
            <a:off x="457200" y="1524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2971800"/>
            <a:ext cx="2514600" cy="461665"/>
          </a:xfrm>
          <a:prstGeom prst="rect">
            <a:avLst/>
          </a:prstGeom>
          <a:noFill/>
        </p:spPr>
        <p:txBody>
          <a:bodyPr wrap="square" rtlCol="0">
            <a:spAutoFit/>
          </a:bodyPr>
          <a:lstStyle/>
          <a:p>
            <a:r>
              <a:rPr lang="en-US" sz="2400" i="1" dirty="0">
                <a:solidFill>
                  <a:srgbClr val="CC0000"/>
                </a:solidFill>
              </a:rPr>
              <a:t>Trick Question!</a:t>
            </a:r>
          </a:p>
        </p:txBody>
      </p:sp>
    </p:spTree>
    <p:extLst>
      <p:ext uri="{BB962C8B-B14F-4D97-AF65-F5344CB8AC3E}">
        <p14:creationId xmlns:p14="http://schemas.microsoft.com/office/powerpoint/2010/main" val="21066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7239000" y="22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cs typeface="Arial" charset="0"/>
              </a:rPr>
              <a:t>iClicker</a:t>
            </a:r>
          </a:p>
        </p:txBody>
      </p:sp>
      <p:sp>
        <p:nvSpPr>
          <p:cNvPr id="3" name="TextBox 2"/>
          <p:cNvSpPr txBox="1"/>
          <p:nvPr/>
        </p:nvSpPr>
        <p:spPr>
          <a:xfrm>
            <a:off x="762000" y="762000"/>
            <a:ext cx="7620000" cy="4154984"/>
          </a:xfrm>
          <a:prstGeom prst="rect">
            <a:avLst/>
          </a:prstGeom>
          <a:noFill/>
        </p:spPr>
        <p:txBody>
          <a:bodyPr>
            <a:spAutoFit/>
          </a:bodyPr>
          <a:lstStyle/>
          <a:p>
            <a:pPr>
              <a:defRPr/>
            </a:pPr>
            <a:r>
              <a:rPr lang="en-US" sz="2400" dirty="0"/>
              <a:t>Q represents the quantity of tar in gallons in a sink hole at time t days.  We have Q=f(t).  Also</a:t>
            </a:r>
          </a:p>
          <a:p>
            <a:pPr>
              <a:defRPr/>
            </a:pPr>
            <a:r>
              <a:rPr lang="en-US" sz="2400" dirty="0"/>
              <a:t>f(30) = 27 and f </a:t>
            </a:r>
            <a:r>
              <a:rPr lang="en-US" sz="2400" dirty="0">
                <a:sym typeface="Symbol"/>
              </a:rPr>
              <a:t>(30) = 15.</a:t>
            </a:r>
          </a:p>
          <a:p>
            <a:pPr>
              <a:defRPr/>
            </a:pPr>
            <a:endParaRPr lang="en-US" sz="2400" dirty="0">
              <a:sym typeface="Symbol"/>
            </a:endParaRPr>
          </a:p>
          <a:p>
            <a:pPr>
              <a:defRPr/>
            </a:pPr>
            <a:r>
              <a:rPr lang="en-US" sz="2400" dirty="0">
                <a:sym typeface="Symbol"/>
              </a:rPr>
              <a:t>The units of 30 are:</a:t>
            </a:r>
          </a:p>
          <a:p>
            <a:pPr>
              <a:defRPr/>
            </a:pPr>
            <a:endParaRPr lang="en-US" sz="2400" dirty="0">
              <a:sym typeface="Symbol"/>
            </a:endParaRPr>
          </a:p>
          <a:p>
            <a:pPr marL="457200" indent="-457200">
              <a:buFontTx/>
              <a:buAutoNum type="alphaUcPeriod"/>
              <a:defRPr/>
            </a:pPr>
            <a:r>
              <a:rPr lang="en-US" sz="2400" dirty="0">
                <a:sym typeface="Symbol"/>
              </a:rPr>
              <a:t>Gallons</a:t>
            </a:r>
          </a:p>
          <a:p>
            <a:pPr marL="457200" indent="-457200">
              <a:buFontTx/>
              <a:buAutoNum type="alphaUcPeriod"/>
              <a:defRPr/>
            </a:pPr>
            <a:r>
              <a:rPr lang="en-US" sz="2400" dirty="0">
                <a:sym typeface="Symbol"/>
              </a:rPr>
              <a:t>Days</a:t>
            </a:r>
          </a:p>
          <a:p>
            <a:pPr marL="457200" indent="-457200">
              <a:buFontTx/>
              <a:buAutoNum type="alphaUcPeriod"/>
              <a:defRPr/>
            </a:pPr>
            <a:r>
              <a:rPr lang="en-US" sz="2400" dirty="0">
                <a:sym typeface="Symbol"/>
              </a:rPr>
              <a:t>Gallons/Day</a:t>
            </a:r>
          </a:p>
          <a:p>
            <a:pPr marL="457200" indent="-457200">
              <a:buFontTx/>
              <a:buAutoNum type="alphaUcPeriod"/>
              <a:defRPr/>
            </a:pPr>
            <a:r>
              <a:rPr lang="en-US" sz="2400" dirty="0">
                <a:sym typeface="Symbol"/>
              </a:rPr>
              <a:t>Days/Gallon</a:t>
            </a:r>
          </a:p>
          <a:p>
            <a:pPr marL="457200" indent="-457200">
              <a:buFontTx/>
              <a:buAutoNum type="alphaUcPeriod"/>
              <a:defRPr/>
            </a:pPr>
            <a:r>
              <a:rPr lang="en-US" sz="2400" dirty="0">
                <a:sym typeface="Symbol"/>
              </a:rPr>
              <a:t>Gallons per 30 days</a:t>
            </a:r>
            <a:r>
              <a:rPr lang="en-US" sz="2400" dirty="0"/>
              <a:t> </a:t>
            </a:r>
          </a:p>
        </p:txBody>
      </p:sp>
      <p:sp>
        <p:nvSpPr>
          <p:cNvPr id="2" name="TextBox 1"/>
          <p:cNvSpPr txBox="1"/>
          <p:nvPr/>
        </p:nvSpPr>
        <p:spPr>
          <a:xfrm>
            <a:off x="1524000" y="4971871"/>
            <a:ext cx="5257800" cy="1200329"/>
          </a:xfrm>
          <a:prstGeom prst="rect">
            <a:avLst/>
          </a:prstGeom>
          <a:noFill/>
        </p:spPr>
        <p:txBody>
          <a:bodyPr wrap="square" rtlCol="0">
            <a:spAutoFit/>
          </a:bodyPr>
          <a:lstStyle/>
          <a:p>
            <a:r>
              <a:rPr lang="en-US" sz="2400" i="1" dirty="0">
                <a:solidFill>
                  <a:srgbClr val="CC0000"/>
                </a:solidFill>
              </a:rPr>
              <a:t>                  f(t) = Q</a:t>
            </a:r>
          </a:p>
          <a:p>
            <a:r>
              <a:rPr lang="en-US" sz="2400" i="1" dirty="0">
                <a:solidFill>
                  <a:srgbClr val="CC0000"/>
                </a:solidFill>
              </a:rPr>
              <a:t>f(time in days) = quantity in gallons</a:t>
            </a:r>
          </a:p>
          <a:p>
            <a:r>
              <a:rPr lang="en-US" sz="2400" i="1" dirty="0">
                <a:solidFill>
                  <a:srgbClr val="CC0000"/>
                </a:solidFill>
              </a:rPr>
              <a:t>               f(30) = 27</a:t>
            </a:r>
          </a:p>
        </p:txBody>
      </p:sp>
      <p:sp>
        <p:nvSpPr>
          <p:cNvPr id="5" name="Oval 4"/>
          <p:cNvSpPr/>
          <p:nvPr/>
        </p:nvSpPr>
        <p:spPr>
          <a:xfrm>
            <a:off x="495300" y="3276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239000" y="22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cs typeface="Arial" charset="0"/>
              </a:rPr>
              <a:t>iClicker</a:t>
            </a:r>
          </a:p>
        </p:txBody>
      </p:sp>
      <p:sp>
        <p:nvSpPr>
          <p:cNvPr id="3" name="TextBox 2"/>
          <p:cNvSpPr txBox="1"/>
          <p:nvPr/>
        </p:nvSpPr>
        <p:spPr>
          <a:xfrm>
            <a:off x="762000" y="762000"/>
            <a:ext cx="7620000" cy="4154984"/>
          </a:xfrm>
          <a:prstGeom prst="rect">
            <a:avLst/>
          </a:prstGeom>
          <a:noFill/>
        </p:spPr>
        <p:txBody>
          <a:bodyPr>
            <a:spAutoFit/>
          </a:bodyPr>
          <a:lstStyle/>
          <a:p>
            <a:pPr>
              <a:defRPr/>
            </a:pPr>
            <a:r>
              <a:rPr lang="en-US" sz="2400" dirty="0"/>
              <a:t>Q represents the quantity of tar in gallons in a sink hole at time t days.  We have Q=f(t).  Also</a:t>
            </a:r>
          </a:p>
          <a:p>
            <a:pPr>
              <a:defRPr/>
            </a:pPr>
            <a:r>
              <a:rPr lang="en-US" sz="2400" dirty="0"/>
              <a:t>f(30) = 27 and f </a:t>
            </a:r>
            <a:r>
              <a:rPr lang="en-US" sz="2400" dirty="0">
                <a:sym typeface="Symbol"/>
              </a:rPr>
              <a:t>(30) = 15.</a:t>
            </a:r>
          </a:p>
          <a:p>
            <a:pPr>
              <a:defRPr/>
            </a:pPr>
            <a:endParaRPr lang="en-US" sz="2400" dirty="0">
              <a:sym typeface="Symbol"/>
            </a:endParaRPr>
          </a:p>
          <a:p>
            <a:pPr>
              <a:defRPr/>
            </a:pPr>
            <a:r>
              <a:rPr lang="en-US" sz="2400" dirty="0">
                <a:sym typeface="Symbol"/>
              </a:rPr>
              <a:t>The units of 27 are:</a:t>
            </a:r>
          </a:p>
          <a:p>
            <a:pPr>
              <a:defRPr/>
            </a:pPr>
            <a:endParaRPr lang="en-US" sz="2400" dirty="0">
              <a:sym typeface="Symbol"/>
            </a:endParaRPr>
          </a:p>
          <a:p>
            <a:pPr marL="457200" indent="-457200">
              <a:buFontTx/>
              <a:buAutoNum type="alphaUcPeriod"/>
              <a:defRPr/>
            </a:pPr>
            <a:r>
              <a:rPr lang="en-US" sz="2400" dirty="0">
                <a:sym typeface="Symbol"/>
              </a:rPr>
              <a:t>Gallons</a:t>
            </a:r>
          </a:p>
          <a:p>
            <a:pPr marL="457200" indent="-457200">
              <a:buFontTx/>
              <a:buAutoNum type="alphaUcPeriod"/>
              <a:defRPr/>
            </a:pPr>
            <a:r>
              <a:rPr lang="en-US" sz="2400" dirty="0">
                <a:sym typeface="Symbol"/>
              </a:rPr>
              <a:t>Days</a:t>
            </a:r>
          </a:p>
          <a:p>
            <a:pPr marL="457200" indent="-457200">
              <a:buFontTx/>
              <a:buAutoNum type="alphaUcPeriod"/>
              <a:defRPr/>
            </a:pPr>
            <a:r>
              <a:rPr lang="en-US" sz="2400" dirty="0">
                <a:sym typeface="Symbol"/>
              </a:rPr>
              <a:t>Gallons/Day</a:t>
            </a:r>
          </a:p>
          <a:p>
            <a:pPr marL="457200" indent="-457200">
              <a:buFontTx/>
              <a:buAutoNum type="alphaUcPeriod"/>
              <a:defRPr/>
            </a:pPr>
            <a:r>
              <a:rPr lang="en-US" sz="2400" dirty="0">
                <a:sym typeface="Symbol"/>
              </a:rPr>
              <a:t>Days/Gallon</a:t>
            </a:r>
          </a:p>
          <a:p>
            <a:pPr marL="457200" indent="-457200">
              <a:buFontTx/>
              <a:buAutoNum type="alphaUcPeriod"/>
              <a:defRPr/>
            </a:pPr>
            <a:r>
              <a:rPr lang="en-US" sz="2400" dirty="0">
                <a:sym typeface="Symbol"/>
              </a:rPr>
              <a:t>Gallons per 30 days</a:t>
            </a:r>
            <a:r>
              <a:rPr lang="en-US" sz="2400" dirty="0"/>
              <a:t> </a:t>
            </a:r>
          </a:p>
        </p:txBody>
      </p:sp>
      <p:sp>
        <p:nvSpPr>
          <p:cNvPr id="4" name="Oval 3"/>
          <p:cNvSpPr/>
          <p:nvPr/>
        </p:nvSpPr>
        <p:spPr>
          <a:xfrm>
            <a:off x="571500" y="2895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4971871"/>
            <a:ext cx="5257800" cy="1200329"/>
          </a:xfrm>
          <a:prstGeom prst="rect">
            <a:avLst/>
          </a:prstGeom>
          <a:noFill/>
        </p:spPr>
        <p:txBody>
          <a:bodyPr wrap="square" rtlCol="0">
            <a:spAutoFit/>
          </a:bodyPr>
          <a:lstStyle/>
          <a:p>
            <a:r>
              <a:rPr lang="en-US" sz="2400" i="1" dirty="0">
                <a:solidFill>
                  <a:srgbClr val="CC0000"/>
                </a:solidFill>
              </a:rPr>
              <a:t>                  f(t) = Q</a:t>
            </a:r>
          </a:p>
          <a:p>
            <a:r>
              <a:rPr lang="en-US" sz="2400" i="1" dirty="0">
                <a:solidFill>
                  <a:srgbClr val="CC0000"/>
                </a:solidFill>
              </a:rPr>
              <a:t>f(time in days) = quantity in gallons</a:t>
            </a:r>
          </a:p>
          <a:p>
            <a:r>
              <a:rPr lang="en-US" sz="2400" i="1" dirty="0">
                <a:solidFill>
                  <a:srgbClr val="CC0000"/>
                </a:solidFill>
              </a:rPr>
              <a:t>               f(30) = 27</a:t>
            </a:r>
          </a:p>
        </p:txBody>
      </p:sp>
    </p:spTree>
    <p:extLst>
      <p:ext uri="{BB962C8B-B14F-4D97-AF65-F5344CB8AC3E}">
        <p14:creationId xmlns:p14="http://schemas.microsoft.com/office/powerpoint/2010/main" val="37573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7239000" y="22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err="1">
                <a:solidFill>
                  <a:srgbClr val="FF0000"/>
                </a:solidFill>
                <a:cs typeface="Arial" charset="0"/>
              </a:rPr>
              <a:t>iClicker</a:t>
            </a:r>
            <a:endParaRPr lang="en-US" altLang="en-US" sz="2400" i="1" dirty="0">
              <a:solidFill>
                <a:srgbClr val="FF0000"/>
              </a:solidFill>
              <a:cs typeface="Arial" charset="0"/>
            </a:endParaRPr>
          </a:p>
        </p:txBody>
      </p:sp>
      <p:sp>
        <p:nvSpPr>
          <p:cNvPr id="3" name="TextBox 2"/>
          <p:cNvSpPr txBox="1"/>
          <p:nvPr/>
        </p:nvSpPr>
        <p:spPr>
          <a:xfrm>
            <a:off x="762000" y="762000"/>
            <a:ext cx="7620000" cy="4154984"/>
          </a:xfrm>
          <a:prstGeom prst="rect">
            <a:avLst/>
          </a:prstGeom>
          <a:noFill/>
        </p:spPr>
        <p:txBody>
          <a:bodyPr>
            <a:spAutoFit/>
          </a:bodyPr>
          <a:lstStyle/>
          <a:p>
            <a:pPr>
              <a:defRPr/>
            </a:pPr>
            <a:r>
              <a:rPr lang="en-US" sz="2400" dirty="0"/>
              <a:t>Q represents the quantity of tar in gallons in a sink hole at time t days.  We have Q=f(t).  Also</a:t>
            </a:r>
          </a:p>
          <a:p>
            <a:pPr>
              <a:defRPr/>
            </a:pPr>
            <a:r>
              <a:rPr lang="en-US" sz="2400" dirty="0"/>
              <a:t>f(30) = 27 and f </a:t>
            </a:r>
            <a:r>
              <a:rPr lang="en-US" sz="2400" dirty="0">
                <a:sym typeface="Symbol"/>
              </a:rPr>
              <a:t>(30) = 15.</a:t>
            </a:r>
          </a:p>
          <a:p>
            <a:pPr>
              <a:defRPr/>
            </a:pPr>
            <a:endParaRPr lang="en-US" sz="2400" dirty="0">
              <a:sym typeface="Symbol"/>
            </a:endParaRPr>
          </a:p>
          <a:p>
            <a:pPr>
              <a:defRPr/>
            </a:pPr>
            <a:r>
              <a:rPr lang="en-US" sz="2400" dirty="0">
                <a:sym typeface="Symbol"/>
              </a:rPr>
              <a:t>The units of 15 are:</a:t>
            </a:r>
          </a:p>
          <a:p>
            <a:pPr>
              <a:defRPr/>
            </a:pPr>
            <a:endParaRPr lang="en-US" sz="2400" dirty="0">
              <a:sym typeface="Symbol"/>
            </a:endParaRPr>
          </a:p>
          <a:p>
            <a:pPr marL="457200" indent="-457200">
              <a:buFontTx/>
              <a:buAutoNum type="alphaUcPeriod"/>
              <a:defRPr/>
            </a:pPr>
            <a:r>
              <a:rPr lang="en-US" sz="2400" dirty="0">
                <a:sym typeface="Symbol"/>
              </a:rPr>
              <a:t>Gallons</a:t>
            </a:r>
          </a:p>
          <a:p>
            <a:pPr marL="457200" indent="-457200">
              <a:buFontTx/>
              <a:buAutoNum type="alphaUcPeriod"/>
              <a:defRPr/>
            </a:pPr>
            <a:r>
              <a:rPr lang="en-US" sz="2400" dirty="0">
                <a:sym typeface="Symbol"/>
              </a:rPr>
              <a:t>Days</a:t>
            </a:r>
          </a:p>
          <a:p>
            <a:pPr marL="457200" indent="-457200">
              <a:buFontTx/>
              <a:buAutoNum type="alphaUcPeriod"/>
              <a:defRPr/>
            </a:pPr>
            <a:r>
              <a:rPr lang="en-US" sz="2400" dirty="0">
                <a:sym typeface="Symbol"/>
              </a:rPr>
              <a:t>Gallons/Day</a:t>
            </a:r>
          </a:p>
          <a:p>
            <a:pPr marL="457200" indent="-457200">
              <a:buFontTx/>
              <a:buAutoNum type="alphaUcPeriod"/>
              <a:defRPr/>
            </a:pPr>
            <a:r>
              <a:rPr lang="en-US" sz="2400" dirty="0">
                <a:sym typeface="Symbol"/>
              </a:rPr>
              <a:t>Days/Gallon</a:t>
            </a:r>
          </a:p>
          <a:p>
            <a:pPr marL="457200" indent="-457200">
              <a:buFontTx/>
              <a:buAutoNum type="alphaUcPeriod"/>
              <a:defRPr/>
            </a:pPr>
            <a:r>
              <a:rPr lang="en-US" sz="2400" dirty="0">
                <a:sym typeface="Symbol"/>
              </a:rPr>
              <a:t>Gallons per 30 days</a:t>
            </a:r>
            <a:r>
              <a:rPr lang="en-US" sz="2400" dirty="0"/>
              <a:t> </a:t>
            </a:r>
          </a:p>
        </p:txBody>
      </p:sp>
      <p:sp>
        <p:nvSpPr>
          <p:cNvPr id="4" name="Oval 3"/>
          <p:cNvSpPr/>
          <p:nvPr/>
        </p:nvSpPr>
        <p:spPr>
          <a:xfrm>
            <a:off x="540190" y="3657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066800" y="4971871"/>
                <a:ext cx="7315200" cy="1365887"/>
              </a:xfrm>
              <a:prstGeom prst="rect">
                <a:avLst/>
              </a:prstGeom>
              <a:noFill/>
            </p:spPr>
            <p:txBody>
              <a:bodyPr wrap="square" rtlCol="0">
                <a:spAutoFit/>
              </a:bodyPr>
              <a:lstStyle/>
              <a:p>
                <a:r>
                  <a:rPr lang="en-US" sz="2400" i="1" dirty="0">
                    <a:solidFill>
                      <a:srgbClr val="CC0000"/>
                    </a:solidFill>
                  </a:rPr>
                  <a:t>                  f(t) = Q</a:t>
                </a:r>
              </a:p>
              <a:p>
                <a:r>
                  <a:rPr lang="en-US" sz="2400" i="1" dirty="0">
                    <a:solidFill>
                      <a:srgbClr val="CC0000"/>
                    </a:solidFill>
                  </a:rPr>
                  <a:t>f(time in days) = quantity in gallons</a:t>
                </a:r>
              </a:p>
              <a:p>
                <a:r>
                  <a:rPr lang="en-US" sz="2400" i="1" dirty="0">
                    <a:solidFill>
                      <a:srgbClr val="CC0000"/>
                    </a:solidFill>
                  </a:rPr>
                  <a:t>Rate of change of f is </a:t>
                </a:r>
                <a14:m>
                  <m:oMath xmlns:m="http://schemas.openxmlformats.org/officeDocument/2006/math">
                    <m:f>
                      <m:fPr>
                        <m:ctrlPr>
                          <a:rPr lang="en-US" sz="2400" i="1" smtClean="0">
                            <a:solidFill>
                              <a:srgbClr val="CC0000"/>
                            </a:solidFill>
                            <a:latin typeface="Cambria Math" panose="02040503050406030204" pitchFamily="18" charset="0"/>
                          </a:rPr>
                        </m:ctrlPr>
                      </m:fPr>
                      <m:num>
                        <m:r>
                          <m:rPr>
                            <m:sty m:val="p"/>
                          </m:rPr>
                          <a:rPr lang="el-GR" sz="2400" i="1" smtClean="0">
                            <a:solidFill>
                              <a:srgbClr val="CC0000"/>
                            </a:solidFill>
                            <a:latin typeface="Cambria Math"/>
                          </a:rPr>
                          <m:t>Δ</m:t>
                        </m:r>
                        <m:r>
                          <a:rPr lang="en-US" sz="2400" b="0" i="1" smtClean="0">
                            <a:solidFill>
                              <a:srgbClr val="CC0000"/>
                            </a:solidFill>
                            <a:latin typeface="Cambria Math"/>
                          </a:rPr>
                          <m:t>𝑄</m:t>
                        </m:r>
                      </m:num>
                      <m:den>
                        <m:r>
                          <m:rPr>
                            <m:sty m:val="p"/>
                          </m:rPr>
                          <a:rPr lang="el-GR" sz="2400" i="1" smtClean="0">
                            <a:solidFill>
                              <a:srgbClr val="CC0000"/>
                            </a:solidFill>
                            <a:latin typeface="Cambria Math"/>
                          </a:rPr>
                          <m:t>Δ</m:t>
                        </m:r>
                        <m:r>
                          <a:rPr lang="en-US" sz="2400" b="0" i="1" smtClean="0">
                            <a:solidFill>
                              <a:srgbClr val="CC0000"/>
                            </a:solidFill>
                            <a:latin typeface="Cambria Math"/>
                          </a:rPr>
                          <m:t>𝑡</m:t>
                        </m:r>
                      </m:den>
                    </m:f>
                  </m:oMath>
                </a14:m>
                <a:r>
                  <a:rPr lang="en-US" sz="2400" i="1" dirty="0">
                    <a:solidFill>
                      <a:srgbClr val="CC0000"/>
                    </a:solidFill>
                  </a:rPr>
                  <a:t> so has Q-units over t-units</a:t>
                </a:r>
              </a:p>
            </p:txBody>
          </p:sp>
        </mc:Choice>
        <mc:Fallback xmlns="">
          <p:sp>
            <p:nvSpPr>
              <p:cNvPr id="5" name="TextBox 4"/>
              <p:cNvSpPr txBox="1">
                <a:spLocks noRot="1" noChangeAspect="1" noMove="1" noResize="1" noEditPoints="1" noAdjustHandles="1" noChangeArrowheads="1" noChangeShapeType="1" noTextEdit="1"/>
              </p:cNvSpPr>
              <p:nvPr/>
            </p:nvSpPr>
            <p:spPr>
              <a:xfrm>
                <a:off x="1066800" y="4971871"/>
                <a:ext cx="7315200" cy="1365887"/>
              </a:xfrm>
              <a:prstGeom prst="rect">
                <a:avLst/>
              </a:prstGeom>
              <a:blipFill rotWithShape="1">
                <a:blip r:embed="rId2"/>
                <a:stretch>
                  <a:fillRect l="-1250" t="-3125" b="-3125"/>
                </a:stretch>
              </a:blipFill>
            </p:spPr>
            <p:txBody>
              <a:bodyPr/>
              <a:lstStyle/>
              <a:p>
                <a:r>
                  <a:rPr lang="en-US">
                    <a:noFill/>
                  </a:rPr>
                  <a:t> </a:t>
                </a:r>
              </a:p>
            </p:txBody>
          </p:sp>
        </mc:Fallback>
      </mc:AlternateContent>
    </p:spTree>
    <p:extLst>
      <p:ext uri="{BB962C8B-B14F-4D97-AF65-F5344CB8AC3E}">
        <p14:creationId xmlns:p14="http://schemas.microsoft.com/office/powerpoint/2010/main" val="169487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34877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p:cNvSpPr txBox="1">
            <a:spLocks noChangeArrowheads="1"/>
          </p:cNvSpPr>
          <p:nvPr/>
        </p:nvSpPr>
        <p:spPr bwMode="auto">
          <a:xfrm>
            <a:off x="533400" y="228600"/>
            <a:ext cx="4419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t>In the graph shown, at x = 0 the signs of the function and the first and second derivatives, in order, are:</a:t>
            </a:r>
          </a:p>
          <a:p>
            <a:pPr eaLnBrk="1" hangingPunct="1">
              <a:spcBef>
                <a:spcPct val="50000"/>
              </a:spcBef>
              <a:buFontTx/>
              <a:buAutoNum type="alphaLcParenBoth"/>
            </a:pPr>
            <a:r>
              <a:rPr lang="en-US" altLang="en-US" sz="2400" dirty="0"/>
              <a:t> –, +, +	    </a:t>
            </a:r>
          </a:p>
          <a:p>
            <a:pPr eaLnBrk="1" hangingPunct="1">
              <a:spcBef>
                <a:spcPct val="50000"/>
              </a:spcBef>
              <a:buFontTx/>
              <a:buAutoNum type="alphaLcParenBoth"/>
            </a:pPr>
            <a:r>
              <a:rPr lang="en-US" altLang="en-US" sz="2400" dirty="0"/>
              <a:t> –, –, – </a:t>
            </a:r>
          </a:p>
          <a:p>
            <a:pPr eaLnBrk="1" hangingPunct="1">
              <a:spcBef>
                <a:spcPct val="50000"/>
              </a:spcBef>
            </a:pPr>
            <a:r>
              <a:rPr lang="en-US" altLang="en-US" sz="2400" dirty="0"/>
              <a:t>(c) –, +, –	    </a:t>
            </a:r>
          </a:p>
          <a:p>
            <a:pPr eaLnBrk="1" hangingPunct="1">
              <a:spcBef>
                <a:spcPct val="50000"/>
              </a:spcBef>
            </a:pPr>
            <a:r>
              <a:rPr lang="en-US" altLang="en-US" sz="2400" dirty="0"/>
              <a:t>(d) +, –, –  </a:t>
            </a:r>
          </a:p>
          <a:p>
            <a:pPr eaLnBrk="1" hangingPunct="1">
              <a:spcBef>
                <a:spcPct val="50000"/>
              </a:spcBef>
            </a:pPr>
            <a:r>
              <a:rPr lang="en-US" altLang="en-US" sz="2400" dirty="0"/>
              <a:t>(e) +, –, + 	     </a:t>
            </a:r>
          </a:p>
        </p:txBody>
      </p:sp>
      <p:sp>
        <p:nvSpPr>
          <p:cNvPr id="13317" name="Rectangle 6"/>
          <p:cNvSpPr>
            <a:spLocks noChangeArrowheads="1"/>
          </p:cNvSpPr>
          <p:nvPr/>
        </p:nvSpPr>
        <p:spPr bwMode="auto">
          <a:xfrm>
            <a:off x="6324600" y="3886200"/>
            <a:ext cx="990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 name="TextBox 3"/>
          <p:cNvSpPr txBox="1">
            <a:spLocks noChangeArrowheads="1"/>
          </p:cNvSpPr>
          <p:nvPr/>
        </p:nvSpPr>
        <p:spPr bwMode="auto">
          <a:xfrm>
            <a:off x="7239000" y="22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err="1">
                <a:solidFill>
                  <a:srgbClr val="FF0000"/>
                </a:solidFill>
                <a:cs typeface="Arial" charset="0"/>
              </a:rPr>
              <a:t>iClicker</a:t>
            </a:r>
            <a:endParaRPr lang="en-US" altLang="en-US" sz="2400" i="1" dirty="0">
              <a:solidFill>
                <a:srgbClr val="FF0000"/>
              </a:solidFill>
              <a:cs typeface="Arial" charset="0"/>
            </a:endParaRPr>
          </a:p>
        </p:txBody>
      </p:sp>
      <p:sp>
        <p:nvSpPr>
          <p:cNvPr id="7" name="Oval 6"/>
          <p:cNvSpPr/>
          <p:nvPr/>
        </p:nvSpPr>
        <p:spPr>
          <a:xfrm>
            <a:off x="342900" y="4038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4971871"/>
            <a:ext cx="7315200" cy="830997"/>
          </a:xfrm>
          <a:prstGeom prst="rect">
            <a:avLst/>
          </a:prstGeom>
          <a:noFill/>
        </p:spPr>
        <p:txBody>
          <a:bodyPr wrap="square" rtlCol="0">
            <a:spAutoFit/>
          </a:bodyPr>
          <a:lstStyle/>
          <a:p>
            <a:r>
              <a:rPr lang="en-US" sz="2400" i="1" dirty="0">
                <a:solidFill>
                  <a:srgbClr val="CC0000"/>
                </a:solidFill>
              </a:rPr>
              <a:t>       </a:t>
            </a:r>
            <a:r>
              <a:rPr lang="en-US" sz="2400" i="1" u="sng" dirty="0">
                <a:solidFill>
                  <a:srgbClr val="CC0000"/>
                </a:solidFill>
              </a:rPr>
              <a:t>function</a:t>
            </a:r>
            <a:r>
              <a:rPr lang="en-US" sz="2400" i="1" dirty="0">
                <a:solidFill>
                  <a:srgbClr val="CC0000"/>
                </a:solidFill>
              </a:rPr>
              <a:t>         </a:t>
            </a:r>
            <a:r>
              <a:rPr lang="en-US" sz="2400" i="1" u="sng" dirty="0">
                <a:solidFill>
                  <a:srgbClr val="CC0000"/>
                </a:solidFill>
              </a:rPr>
              <a:t>derivative</a:t>
            </a:r>
            <a:r>
              <a:rPr lang="en-US" sz="2400" i="1" dirty="0">
                <a:solidFill>
                  <a:srgbClr val="CC0000"/>
                </a:solidFill>
              </a:rPr>
              <a:t>       </a:t>
            </a:r>
            <a:r>
              <a:rPr lang="en-US" sz="2400" i="1" u="sng" dirty="0">
                <a:solidFill>
                  <a:srgbClr val="CC0000"/>
                </a:solidFill>
              </a:rPr>
              <a:t>second derivative</a:t>
            </a:r>
          </a:p>
          <a:p>
            <a:r>
              <a:rPr lang="en-US" sz="2400" i="1" dirty="0">
                <a:solidFill>
                  <a:srgbClr val="CC0000"/>
                </a:solidFill>
              </a:rPr>
              <a:t>     y-coordinate       slope               concavity</a:t>
            </a:r>
          </a:p>
        </p:txBody>
      </p:sp>
      <p:sp>
        <p:nvSpPr>
          <p:cNvPr id="2" name="Oval 1"/>
          <p:cNvSpPr/>
          <p:nvPr/>
        </p:nvSpPr>
        <p:spPr>
          <a:xfrm>
            <a:off x="6172200" y="2362200"/>
            <a:ext cx="152400" cy="1524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01600" y="990600"/>
            <a:ext cx="9042400" cy="2921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533400" y="1295400"/>
            <a:ext cx="2044700" cy="3429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2590800" y="1295400"/>
            <a:ext cx="6337300" cy="2921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a:stretch>
            <a:fillRect/>
          </a:stretch>
        </p:blipFill>
        <p:spPr bwMode="auto">
          <a:xfrm>
            <a:off x="533400" y="1600200"/>
            <a:ext cx="1574800" cy="292100"/>
          </a:xfrm>
          <a:prstGeom prst="rect">
            <a:avLst/>
          </a:prstGeom>
          <a:noFill/>
          <a:ln w="9525">
            <a:noFill/>
            <a:miter lim="800000"/>
            <a:headEnd/>
            <a:tailEnd/>
          </a:ln>
        </p:spPr>
      </p:pic>
      <p:pic>
        <p:nvPicPr>
          <p:cNvPr id="13318" name="Picture 6"/>
          <p:cNvPicPr>
            <a:picLocks noChangeAspect="1" noChangeArrowheads="1"/>
          </p:cNvPicPr>
          <p:nvPr/>
        </p:nvPicPr>
        <p:blipFill>
          <a:blip r:embed="rId6" cstate="print"/>
          <a:srcRect/>
          <a:stretch>
            <a:fillRect/>
          </a:stretch>
        </p:blipFill>
        <p:spPr bwMode="auto">
          <a:xfrm>
            <a:off x="685800" y="2133600"/>
            <a:ext cx="8001000" cy="1219200"/>
          </a:xfrm>
          <a:prstGeom prst="rect">
            <a:avLst/>
          </a:prstGeom>
          <a:noFill/>
          <a:ln w="9525">
            <a:noFill/>
            <a:miter lim="800000"/>
            <a:headEnd/>
            <a:tailEnd/>
          </a:ln>
        </p:spPr>
      </p:pic>
      <p:sp>
        <p:nvSpPr>
          <p:cNvPr id="8" name="TextBox 3"/>
          <p:cNvSpPr txBox="1">
            <a:spLocks noChangeArrowheads="1"/>
          </p:cNvSpPr>
          <p:nvPr/>
        </p:nvSpPr>
        <p:spPr bwMode="auto">
          <a:xfrm>
            <a:off x="7315200" y="2286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9" name="TextBox 8"/>
          <p:cNvSpPr txBox="1"/>
          <p:nvPr/>
        </p:nvSpPr>
        <p:spPr>
          <a:xfrm>
            <a:off x="609600" y="3653135"/>
            <a:ext cx="2438400" cy="461665"/>
          </a:xfrm>
          <a:prstGeom prst="rect">
            <a:avLst/>
          </a:prstGeom>
          <a:noFill/>
        </p:spPr>
        <p:txBody>
          <a:bodyPr wrap="square" rtlCol="0">
            <a:spAutoFit/>
          </a:bodyPr>
          <a:lstStyle/>
          <a:p>
            <a:r>
              <a:rPr lang="en-US" sz="2400" i="1" dirty="0">
                <a:solidFill>
                  <a:srgbClr val="CC0000"/>
                </a:solidFill>
              </a:rPr>
              <a:t>Talk about it!</a:t>
            </a:r>
          </a:p>
        </p:txBody>
      </p:sp>
      <p:sp>
        <p:nvSpPr>
          <p:cNvPr id="10" name="TextBox 9"/>
          <p:cNvSpPr txBox="1"/>
          <p:nvPr/>
        </p:nvSpPr>
        <p:spPr>
          <a:xfrm>
            <a:off x="304800" y="4267200"/>
            <a:ext cx="5181600" cy="461665"/>
          </a:xfrm>
          <a:prstGeom prst="rect">
            <a:avLst/>
          </a:prstGeom>
          <a:noFill/>
        </p:spPr>
        <p:txBody>
          <a:bodyPr wrap="square" rtlCol="0">
            <a:spAutoFit/>
          </a:bodyPr>
          <a:lstStyle/>
          <a:p>
            <a:r>
              <a:rPr lang="en-US" sz="2400" i="1" dirty="0">
                <a:solidFill>
                  <a:srgbClr val="CC0000"/>
                </a:solidFill>
              </a:rPr>
              <a:t>At one time, f' &gt; 0 =&gt; f increasing</a:t>
            </a:r>
          </a:p>
        </p:txBody>
      </p:sp>
      <p:sp>
        <p:nvSpPr>
          <p:cNvPr id="11" name="TextBox 10"/>
          <p:cNvSpPr txBox="1"/>
          <p:nvPr/>
        </p:nvSpPr>
        <p:spPr>
          <a:xfrm>
            <a:off x="228600" y="4796135"/>
            <a:ext cx="5334000" cy="461665"/>
          </a:xfrm>
          <a:prstGeom prst="rect">
            <a:avLst/>
          </a:prstGeom>
          <a:noFill/>
        </p:spPr>
        <p:txBody>
          <a:bodyPr wrap="square" rtlCol="0">
            <a:spAutoFit/>
          </a:bodyPr>
          <a:lstStyle/>
          <a:p>
            <a:r>
              <a:rPr lang="en-US" sz="2400" i="1" dirty="0">
                <a:solidFill>
                  <a:srgbClr val="CC0000"/>
                </a:solidFill>
              </a:rPr>
              <a:t>For all time, f'' &lt; 0 =&gt; f concave down</a:t>
            </a:r>
          </a:p>
        </p:txBody>
      </p:sp>
      <p:sp>
        <p:nvSpPr>
          <p:cNvPr id="2" name="Freeform 1"/>
          <p:cNvSpPr/>
          <p:nvPr/>
        </p:nvSpPr>
        <p:spPr>
          <a:xfrm>
            <a:off x="5669280" y="3578714"/>
            <a:ext cx="1375954" cy="1367755"/>
          </a:xfrm>
          <a:custGeom>
            <a:avLst/>
            <a:gdLst>
              <a:gd name="connsiteX0" fmla="*/ 0 w 1375954"/>
              <a:gd name="connsiteY0" fmla="*/ 1367755 h 1367755"/>
              <a:gd name="connsiteX1" fmla="*/ 43543 w 1375954"/>
              <a:gd name="connsiteY1" fmla="*/ 1332920 h 1367755"/>
              <a:gd name="connsiteX2" fmla="*/ 69669 w 1375954"/>
              <a:gd name="connsiteY2" fmla="*/ 1280669 h 1367755"/>
              <a:gd name="connsiteX3" fmla="*/ 78377 w 1375954"/>
              <a:gd name="connsiteY3" fmla="*/ 1237126 h 1367755"/>
              <a:gd name="connsiteX4" fmla="*/ 95794 w 1375954"/>
              <a:gd name="connsiteY4" fmla="*/ 1202292 h 1367755"/>
              <a:gd name="connsiteX5" fmla="*/ 113211 w 1375954"/>
              <a:gd name="connsiteY5" fmla="*/ 1132623 h 1367755"/>
              <a:gd name="connsiteX6" fmla="*/ 121920 w 1375954"/>
              <a:gd name="connsiteY6" fmla="*/ 1106497 h 1367755"/>
              <a:gd name="connsiteX7" fmla="*/ 148046 w 1375954"/>
              <a:gd name="connsiteY7" fmla="*/ 967160 h 1367755"/>
              <a:gd name="connsiteX8" fmla="*/ 165463 w 1375954"/>
              <a:gd name="connsiteY8" fmla="*/ 932326 h 1367755"/>
              <a:gd name="connsiteX9" fmla="*/ 182880 w 1375954"/>
              <a:gd name="connsiteY9" fmla="*/ 801697 h 1367755"/>
              <a:gd name="connsiteX10" fmla="*/ 209006 w 1375954"/>
              <a:gd name="connsiteY10" fmla="*/ 740737 h 1367755"/>
              <a:gd name="connsiteX11" fmla="*/ 226423 w 1375954"/>
              <a:gd name="connsiteY11" fmla="*/ 688486 h 1367755"/>
              <a:gd name="connsiteX12" fmla="*/ 235131 w 1375954"/>
              <a:gd name="connsiteY12" fmla="*/ 662360 h 1367755"/>
              <a:gd name="connsiteX13" fmla="*/ 252549 w 1375954"/>
              <a:gd name="connsiteY13" fmla="*/ 644943 h 1367755"/>
              <a:gd name="connsiteX14" fmla="*/ 269966 w 1375954"/>
              <a:gd name="connsiteY14" fmla="*/ 610109 h 1367755"/>
              <a:gd name="connsiteX15" fmla="*/ 287383 w 1375954"/>
              <a:gd name="connsiteY15" fmla="*/ 557857 h 1367755"/>
              <a:gd name="connsiteX16" fmla="*/ 313509 w 1375954"/>
              <a:gd name="connsiteY16" fmla="*/ 514315 h 1367755"/>
              <a:gd name="connsiteX17" fmla="*/ 322217 w 1375954"/>
              <a:gd name="connsiteY17" fmla="*/ 488189 h 1367755"/>
              <a:gd name="connsiteX18" fmla="*/ 339634 w 1375954"/>
              <a:gd name="connsiteY18" fmla="*/ 462063 h 1367755"/>
              <a:gd name="connsiteX19" fmla="*/ 374469 w 1375954"/>
              <a:gd name="connsiteY19" fmla="*/ 392395 h 1367755"/>
              <a:gd name="connsiteX20" fmla="*/ 400594 w 1375954"/>
              <a:gd name="connsiteY20" fmla="*/ 340143 h 1367755"/>
              <a:gd name="connsiteX21" fmla="*/ 409303 w 1375954"/>
              <a:gd name="connsiteY21" fmla="*/ 314017 h 1367755"/>
              <a:gd name="connsiteX22" fmla="*/ 496389 w 1375954"/>
              <a:gd name="connsiteY22" fmla="*/ 209515 h 1367755"/>
              <a:gd name="connsiteX23" fmla="*/ 566057 w 1375954"/>
              <a:gd name="connsiteY23" fmla="*/ 157263 h 1367755"/>
              <a:gd name="connsiteX24" fmla="*/ 644434 w 1375954"/>
              <a:gd name="connsiteY24" fmla="*/ 131137 h 1367755"/>
              <a:gd name="connsiteX25" fmla="*/ 696686 w 1375954"/>
              <a:gd name="connsiteY25" fmla="*/ 113720 h 1367755"/>
              <a:gd name="connsiteX26" fmla="*/ 731520 w 1375954"/>
              <a:gd name="connsiteY26" fmla="*/ 96303 h 1367755"/>
              <a:gd name="connsiteX27" fmla="*/ 783771 w 1375954"/>
              <a:gd name="connsiteY27" fmla="*/ 87595 h 1367755"/>
              <a:gd name="connsiteX28" fmla="*/ 870857 w 1375954"/>
              <a:gd name="connsiteY28" fmla="*/ 70177 h 1367755"/>
              <a:gd name="connsiteX29" fmla="*/ 949234 w 1375954"/>
              <a:gd name="connsiteY29" fmla="*/ 52760 h 1367755"/>
              <a:gd name="connsiteX30" fmla="*/ 1088571 w 1375954"/>
              <a:gd name="connsiteY30" fmla="*/ 26635 h 1367755"/>
              <a:gd name="connsiteX31" fmla="*/ 1314994 w 1375954"/>
              <a:gd name="connsiteY31" fmla="*/ 9217 h 1367755"/>
              <a:gd name="connsiteX32" fmla="*/ 1375954 w 1375954"/>
              <a:gd name="connsiteY32" fmla="*/ 509 h 13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75954" h="1367755">
                <a:moveTo>
                  <a:pt x="0" y="1367755"/>
                </a:moveTo>
                <a:cubicBezTo>
                  <a:pt x="14514" y="1356143"/>
                  <a:pt x="30400" y="1346063"/>
                  <a:pt x="43543" y="1332920"/>
                </a:cubicBezTo>
                <a:cubicBezTo>
                  <a:pt x="57732" y="1318731"/>
                  <a:pt x="64947" y="1299556"/>
                  <a:pt x="69669" y="1280669"/>
                </a:cubicBezTo>
                <a:cubicBezTo>
                  <a:pt x="73259" y="1266309"/>
                  <a:pt x="73696" y="1251168"/>
                  <a:pt x="78377" y="1237126"/>
                </a:cubicBezTo>
                <a:cubicBezTo>
                  <a:pt x="82482" y="1224810"/>
                  <a:pt x="91689" y="1214608"/>
                  <a:pt x="95794" y="1202292"/>
                </a:cubicBezTo>
                <a:cubicBezTo>
                  <a:pt x="103364" y="1179583"/>
                  <a:pt x="105641" y="1155332"/>
                  <a:pt x="113211" y="1132623"/>
                </a:cubicBezTo>
                <a:lnTo>
                  <a:pt x="121920" y="1106497"/>
                </a:lnTo>
                <a:cubicBezTo>
                  <a:pt x="126072" y="1073286"/>
                  <a:pt x="132651" y="997949"/>
                  <a:pt x="148046" y="967160"/>
                </a:cubicBezTo>
                <a:lnTo>
                  <a:pt x="165463" y="932326"/>
                </a:lnTo>
                <a:cubicBezTo>
                  <a:pt x="167584" y="915358"/>
                  <a:pt x="178871" y="821740"/>
                  <a:pt x="182880" y="801697"/>
                </a:cubicBezTo>
                <a:cubicBezTo>
                  <a:pt x="188486" y="773670"/>
                  <a:pt x="197679" y="769054"/>
                  <a:pt x="209006" y="740737"/>
                </a:cubicBezTo>
                <a:cubicBezTo>
                  <a:pt x="215824" y="723691"/>
                  <a:pt x="220617" y="705903"/>
                  <a:pt x="226423" y="688486"/>
                </a:cubicBezTo>
                <a:cubicBezTo>
                  <a:pt x="229326" y="679777"/>
                  <a:pt x="228640" y="668851"/>
                  <a:pt x="235131" y="662360"/>
                </a:cubicBezTo>
                <a:lnTo>
                  <a:pt x="252549" y="644943"/>
                </a:lnTo>
                <a:cubicBezTo>
                  <a:pt x="258355" y="633332"/>
                  <a:pt x="265145" y="622162"/>
                  <a:pt x="269966" y="610109"/>
                </a:cubicBezTo>
                <a:cubicBezTo>
                  <a:pt x="276784" y="593063"/>
                  <a:pt x="277937" y="573600"/>
                  <a:pt x="287383" y="557857"/>
                </a:cubicBezTo>
                <a:cubicBezTo>
                  <a:pt x="296092" y="543343"/>
                  <a:pt x="305939" y="529454"/>
                  <a:pt x="313509" y="514315"/>
                </a:cubicBezTo>
                <a:cubicBezTo>
                  <a:pt x="317614" y="506104"/>
                  <a:pt x="318112" y="496400"/>
                  <a:pt x="322217" y="488189"/>
                </a:cubicBezTo>
                <a:cubicBezTo>
                  <a:pt x="326898" y="478827"/>
                  <a:pt x="335383" y="471627"/>
                  <a:pt x="339634" y="462063"/>
                </a:cubicBezTo>
                <a:cubicBezTo>
                  <a:pt x="371655" y="390016"/>
                  <a:pt x="338699" y="428163"/>
                  <a:pt x="374469" y="392395"/>
                </a:cubicBezTo>
                <a:cubicBezTo>
                  <a:pt x="396355" y="326733"/>
                  <a:pt x="366834" y="407663"/>
                  <a:pt x="400594" y="340143"/>
                </a:cubicBezTo>
                <a:cubicBezTo>
                  <a:pt x="404699" y="331932"/>
                  <a:pt x="404845" y="322042"/>
                  <a:pt x="409303" y="314017"/>
                </a:cubicBezTo>
                <a:cubicBezTo>
                  <a:pt x="439615" y="259455"/>
                  <a:pt x="450733" y="255171"/>
                  <a:pt x="496389" y="209515"/>
                </a:cubicBezTo>
                <a:cubicBezTo>
                  <a:pt x="517022" y="188882"/>
                  <a:pt x="536509" y="167112"/>
                  <a:pt x="566057" y="157263"/>
                </a:cubicBezTo>
                <a:lnTo>
                  <a:pt x="644434" y="131137"/>
                </a:lnTo>
                <a:lnTo>
                  <a:pt x="696686" y="113720"/>
                </a:lnTo>
                <a:cubicBezTo>
                  <a:pt x="708297" y="107914"/>
                  <a:pt x="719086" y="100033"/>
                  <a:pt x="731520" y="96303"/>
                </a:cubicBezTo>
                <a:cubicBezTo>
                  <a:pt x="748433" y="91229"/>
                  <a:pt x="766416" y="90849"/>
                  <a:pt x="783771" y="87595"/>
                </a:cubicBezTo>
                <a:cubicBezTo>
                  <a:pt x="812868" y="82139"/>
                  <a:pt x="842137" y="77357"/>
                  <a:pt x="870857" y="70177"/>
                </a:cubicBezTo>
                <a:cubicBezTo>
                  <a:pt x="955801" y="48942"/>
                  <a:pt x="849742" y="74869"/>
                  <a:pt x="949234" y="52760"/>
                </a:cubicBezTo>
                <a:cubicBezTo>
                  <a:pt x="1008488" y="39593"/>
                  <a:pt x="1001298" y="33908"/>
                  <a:pt x="1088571" y="26635"/>
                </a:cubicBezTo>
                <a:cubicBezTo>
                  <a:pt x="1233677" y="14542"/>
                  <a:pt x="1158208" y="20417"/>
                  <a:pt x="1314994" y="9217"/>
                </a:cubicBezTo>
                <a:cubicBezTo>
                  <a:pt x="1352136" y="-3163"/>
                  <a:pt x="1331940" y="509"/>
                  <a:pt x="1375954" y="509"/>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271657" y="3561806"/>
            <a:ext cx="1471772" cy="1375954"/>
          </a:xfrm>
          <a:custGeom>
            <a:avLst/>
            <a:gdLst>
              <a:gd name="connsiteX0" fmla="*/ 0 w 1471772"/>
              <a:gd name="connsiteY0" fmla="*/ 1375954 h 1375954"/>
              <a:gd name="connsiteX1" fmla="*/ 26126 w 1471772"/>
              <a:gd name="connsiteY1" fmla="*/ 1332411 h 1375954"/>
              <a:gd name="connsiteX2" fmla="*/ 43543 w 1471772"/>
              <a:gd name="connsiteY2" fmla="*/ 1280160 h 1375954"/>
              <a:gd name="connsiteX3" fmla="*/ 60960 w 1471772"/>
              <a:gd name="connsiteY3" fmla="*/ 1227908 h 1375954"/>
              <a:gd name="connsiteX4" fmla="*/ 78377 w 1471772"/>
              <a:gd name="connsiteY4" fmla="*/ 1175657 h 1375954"/>
              <a:gd name="connsiteX5" fmla="*/ 87086 w 1471772"/>
              <a:gd name="connsiteY5" fmla="*/ 1149531 h 1375954"/>
              <a:gd name="connsiteX6" fmla="*/ 104503 w 1471772"/>
              <a:gd name="connsiteY6" fmla="*/ 1079863 h 1375954"/>
              <a:gd name="connsiteX7" fmla="*/ 121920 w 1471772"/>
              <a:gd name="connsiteY7" fmla="*/ 1053737 h 1375954"/>
              <a:gd name="connsiteX8" fmla="*/ 130629 w 1471772"/>
              <a:gd name="connsiteY8" fmla="*/ 1018903 h 1375954"/>
              <a:gd name="connsiteX9" fmla="*/ 139337 w 1471772"/>
              <a:gd name="connsiteY9" fmla="*/ 975360 h 1375954"/>
              <a:gd name="connsiteX10" fmla="*/ 165463 w 1471772"/>
              <a:gd name="connsiteY10" fmla="*/ 914400 h 1375954"/>
              <a:gd name="connsiteX11" fmla="*/ 174172 w 1471772"/>
              <a:gd name="connsiteY11" fmla="*/ 879565 h 1375954"/>
              <a:gd name="connsiteX12" fmla="*/ 200297 w 1471772"/>
              <a:gd name="connsiteY12" fmla="*/ 809897 h 1375954"/>
              <a:gd name="connsiteX13" fmla="*/ 217714 w 1471772"/>
              <a:gd name="connsiteY13" fmla="*/ 757645 h 1375954"/>
              <a:gd name="connsiteX14" fmla="*/ 235132 w 1471772"/>
              <a:gd name="connsiteY14" fmla="*/ 687977 h 1375954"/>
              <a:gd name="connsiteX15" fmla="*/ 243840 w 1471772"/>
              <a:gd name="connsiteY15" fmla="*/ 661851 h 1375954"/>
              <a:gd name="connsiteX16" fmla="*/ 287383 w 1471772"/>
              <a:gd name="connsiteY16" fmla="*/ 600891 h 1375954"/>
              <a:gd name="connsiteX17" fmla="*/ 313509 w 1471772"/>
              <a:gd name="connsiteY17" fmla="*/ 539931 h 1375954"/>
              <a:gd name="connsiteX18" fmla="*/ 330926 w 1471772"/>
              <a:gd name="connsiteY18" fmla="*/ 487680 h 1375954"/>
              <a:gd name="connsiteX19" fmla="*/ 348343 w 1471772"/>
              <a:gd name="connsiteY19" fmla="*/ 452845 h 1375954"/>
              <a:gd name="connsiteX20" fmla="*/ 357052 w 1471772"/>
              <a:gd name="connsiteY20" fmla="*/ 426720 h 1375954"/>
              <a:gd name="connsiteX21" fmla="*/ 391886 w 1471772"/>
              <a:gd name="connsiteY21" fmla="*/ 374468 h 1375954"/>
              <a:gd name="connsiteX22" fmla="*/ 409303 w 1471772"/>
              <a:gd name="connsiteY22" fmla="*/ 348343 h 1375954"/>
              <a:gd name="connsiteX23" fmla="*/ 444137 w 1471772"/>
              <a:gd name="connsiteY23" fmla="*/ 278674 h 1375954"/>
              <a:gd name="connsiteX24" fmla="*/ 461554 w 1471772"/>
              <a:gd name="connsiteY24" fmla="*/ 235131 h 1375954"/>
              <a:gd name="connsiteX25" fmla="*/ 505097 w 1471772"/>
              <a:gd name="connsiteY25" fmla="*/ 174171 h 1375954"/>
              <a:gd name="connsiteX26" fmla="*/ 539932 w 1471772"/>
              <a:gd name="connsiteY26" fmla="*/ 130628 h 1375954"/>
              <a:gd name="connsiteX27" fmla="*/ 548640 w 1471772"/>
              <a:gd name="connsiteY27" fmla="*/ 104503 h 1375954"/>
              <a:gd name="connsiteX28" fmla="*/ 592183 w 1471772"/>
              <a:gd name="connsiteY28" fmla="*/ 78377 h 1375954"/>
              <a:gd name="connsiteX29" fmla="*/ 644434 w 1471772"/>
              <a:gd name="connsiteY29" fmla="*/ 43543 h 1375954"/>
              <a:gd name="connsiteX30" fmla="*/ 670560 w 1471772"/>
              <a:gd name="connsiteY30" fmla="*/ 34834 h 1375954"/>
              <a:gd name="connsiteX31" fmla="*/ 696686 w 1471772"/>
              <a:gd name="connsiteY31" fmla="*/ 17417 h 1375954"/>
              <a:gd name="connsiteX32" fmla="*/ 731520 w 1471772"/>
              <a:gd name="connsiteY32" fmla="*/ 8708 h 1375954"/>
              <a:gd name="connsiteX33" fmla="*/ 757646 w 1471772"/>
              <a:gd name="connsiteY33" fmla="*/ 0 h 1375954"/>
              <a:gd name="connsiteX34" fmla="*/ 949234 w 1471772"/>
              <a:gd name="connsiteY34" fmla="*/ 8708 h 1375954"/>
              <a:gd name="connsiteX35" fmla="*/ 1010194 w 1471772"/>
              <a:gd name="connsiteY35" fmla="*/ 26125 h 1375954"/>
              <a:gd name="connsiteX36" fmla="*/ 1062446 w 1471772"/>
              <a:gd name="connsiteY36" fmla="*/ 52251 h 1375954"/>
              <a:gd name="connsiteX37" fmla="*/ 1114697 w 1471772"/>
              <a:gd name="connsiteY37" fmla="*/ 78377 h 1375954"/>
              <a:gd name="connsiteX38" fmla="*/ 1158240 w 1471772"/>
              <a:gd name="connsiteY38" fmla="*/ 113211 h 1375954"/>
              <a:gd name="connsiteX39" fmla="*/ 1184366 w 1471772"/>
              <a:gd name="connsiteY39" fmla="*/ 148045 h 1375954"/>
              <a:gd name="connsiteX40" fmla="*/ 1227909 w 1471772"/>
              <a:gd name="connsiteY40" fmla="*/ 191588 h 1375954"/>
              <a:gd name="connsiteX41" fmla="*/ 1262743 w 1471772"/>
              <a:gd name="connsiteY41" fmla="*/ 243840 h 1375954"/>
              <a:gd name="connsiteX42" fmla="*/ 1280160 w 1471772"/>
              <a:gd name="connsiteY42" fmla="*/ 269965 h 1375954"/>
              <a:gd name="connsiteX43" fmla="*/ 1306286 w 1471772"/>
              <a:gd name="connsiteY43" fmla="*/ 322217 h 1375954"/>
              <a:gd name="connsiteX44" fmla="*/ 1332412 w 1471772"/>
              <a:gd name="connsiteY44" fmla="*/ 391885 h 1375954"/>
              <a:gd name="connsiteX45" fmla="*/ 1349829 w 1471772"/>
              <a:gd name="connsiteY45" fmla="*/ 444137 h 1375954"/>
              <a:gd name="connsiteX46" fmla="*/ 1358537 w 1471772"/>
              <a:gd name="connsiteY46" fmla="*/ 470263 h 1375954"/>
              <a:gd name="connsiteX47" fmla="*/ 1375954 w 1471772"/>
              <a:gd name="connsiteY47" fmla="*/ 539931 h 1375954"/>
              <a:gd name="connsiteX48" fmla="*/ 1393372 w 1471772"/>
              <a:gd name="connsiteY48" fmla="*/ 705394 h 1375954"/>
              <a:gd name="connsiteX49" fmla="*/ 1402080 w 1471772"/>
              <a:gd name="connsiteY49" fmla="*/ 748937 h 1375954"/>
              <a:gd name="connsiteX50" fmla="*/ 1419497 w 1471772"/>
              <a:gd name="connsiteY50" fmla="*/ 809897 h 1375954"/>
              <a:gd name="connsiteX51" fmla="*/ 1428206 w 1471772"/>
              <a:gd name="connsiteY51" fmla="*/ 870857 h 1375954"/>
              <a:gd name="connsiteX52" fmla="*/ 1454332 w 1471772"/>
              <a:gd name="connsiteY52" fmla="*/ 1071154 h 1375954"/>
              <a:gd name="connsiteX53" fmla="*/ 1463040 w 1471772"/>
              <a:gd name="connsiteY53" fmla="*/ 1166948 h 1375954"/>
              <a:gd name="connsiteX54" fmla="*/ 1471749 w 1471772"/>
              <a:gd name="connsiteY54" fmla="*/ 1201783 h 137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71772" h="1375954">
                <a:moveTo>
                  <a:pt x="0" y="1375954"/>
                </a:moveTo>
                <a:cubicBezTo>
                  <a:pt x="8709" y="1361440"/>
                  <a:pt x="19122" y="1347820"/>
                  <a:pt x="26126" y="1332411"/>
                </a:cubicBezTo>
                <a:cubicBezTo>
                  <a:pt x="33723" y="1315697"/>
                  <a:pt x="37737" y="1297577"/>
                  <a:pt x="43543" y="1280160"/>
                </a:cubicBezTo>
                <a:lnTo>
                  <a:pt x="60960" y="1227908"/>
                </a:lnTo>
                <a:lnTo>
                  <a:pt x="78377" y="1175657"/>
                </a:lnTo>
                <a:cubicBezTo>
                  <a:pt x="81280" y="1166948"/>
                  <a:pt x="85286" y="1158533"/>
                  <a:pt x="87086" y="1149531"/>
                </a:cubicBezTo>
                <a:cubicBezTo>
                  <a:pt x="90399" y="1132963"/>
                  <a:pt x="95575" y="1097719"/>
                  <a:pt x="104503" y="1079863"/>
                </a:cubicBezTo>
                <a:cubicBezTo>
                  <a:pt x="109184" y="1070502"/>
                  <a:pt x="116114" y="1062446"/>
                  <a:pt x="121920" y="1053737"/>
                </a:cubicBezTo>
                <a:cubicBezTo>
                  <a:pt x="124823" y="1042126"/>
                  <a:pt x="128033" y="1030587"/>
                  <a:pt x="130629" y="1018903"/>
                </a:cubicBezTo>
                <a:cubicBezTo>
                  <a:pt x="133840" y="1004454"/>
                  <a:pt x="135747" y="989720"/>
                  <a:pt x="139337" y="975360"/>
                </a:cubicBezTo>
                <a:cubicBezTo>
                  <a:pt x="150148" y="932114"/>
                  <a:pt x="146773" y="964239"/>
                  <a:pt x="165463" y="914400"/>
                </a:cubicBezTo>
                <a:cubicBezTo>
                  <a:pt x="169666" y="903193"/>
                  <a:pt x="170884" y="891074"/>
                  <a:pt x="174172" y="879565"/>
                </a:cubicBezTo>
                <a:cubicBezTo>
                  <a:pt x="182800" y="849365"/>
                  <a:pt x="188025" y="843647"/>
                  <a:pt x="200297" y="809897"/>
                </a:cubicBezTo>
                <a:cubicBezTo>
                  <a:pt x="206571" y="792643"/>
                  <a:pt x="213261" y="775456"/>
                  <a:pt x="217714" y="757645"/>
                </a:cubicBezTo>
                <a:cubicBezTo>
                  <a:pt x="223520" y="734422"/>
                  <a:pt x="227563" y="710686"/>
                  <a:pt x="235132" y="687977"/>
                </a:cubicBezTo>
                <a:cubicBezTo>
                  <a:pt x="238035" y="679268"/>
                  <a:pt x="239735" y="670062"/>
                  <a:pt x="243840" y="661851"/>
                </a:cubicBezTo>
                <a:cubicBezTo>
                  <a:pt x="250208" y="649114"/>
                  <a:pt x="281464" y="608783"/>
                  <a:pt x="287383" y="600891"/>
                </a:cubicBezTo>
                <a:cubicBezTo>
                  <a:pt x="310422" y="508742"/>
                  <a:pt x="279142" y="617257"/>
                  <a:pt x="313509" y="539931"/>
                </a:cubicBezTo>
                <a:cubicBezTo>
                  <a:pt x="320965" y="523154"/>
                  <a:pt x="322716" y="504101"/>
                  <a:pt x="330926" y="487680"/>
                </a:cubicBezTo>
                <a:cubicBezTo>
                  <a:pt x="336732" y="476068"/>
                  <a:pt x="343229" y="464777"/>
                  <a:pt x="348343" y="452845"/>
                </a:cubicBezTo>
                <a:cubicBezTo>
                  <a:pt x="351959" y="444408"/>
                  <a:pt x="352594" y="434744"/>
                  <a:pt x="357052" y="426720"/>
                </a:cubicBezTo>
                <a:cubicBezTo>
                  <a:pt x="367218" y="408421"/>
                  <a:pt x="380275" y="391885"/>
                  <a:pt x="391886" y="374468"/>
                </a:cubicBezTo>
                <a:cubicBezTo>
                  <a:pt x="397692" y="365760"/>
                  <a:pt x="404622" y="357704"/>
                  <a:pt x="409303" y="348343"/>
                </a:cubicBezTo>
                <a:cubicBezTo>
                  <a:pt x="420914" y="325120"/>
                  <a:pt x="434494" y="302781"/>
                  <a:pt x="444137" y="278674"/>
                </a:cubicBezTo>
                <a:cubicBezTo>
                  <a:pt x="449943" y="264160"/>
                  <a:pt x="454563" y="249113"/>
                  <a:pt x="461554" y="235131"/>
                </a:cubicBezTo>
                <a:cubicBezTo>
                  <a:pt x="467919" y="222402"/>
                  <a:pt x="499184" y="182055"/>
                  <a:pt x="505097" y="174171"/>
                </a:cubicBezTo>
                <a:cubicBezTo>
                  <a:pt x="526988" y="108502"/>
                  <a:pt x="494913" y="186902"/>
                  <a:pt x="539932" y="130628"/>
                </a:cubicBezTo>
                <a:cubicBezTo>
                  <a:pt x="545666" y="123460"/>
                  <a:pt x="543917" y="112374"/>
                  <a:pt x="548640" y="104503"/>
                </a:cubicBezTo>
                <a:cubicBezTo>
                  <a:pt x="560595" y="84578"/>
                  <a:pt x="571631" y="85227"/>
                  <a:pt x="592183" y="78377"/>
                </a:cubicBezTo>
                <a:cubicBezTo>
                  <a:pt x="609600" y="66766"/>
                  <a:pt x="624576" y="50163"/>
                  <a:pt x="644434" y="43543"/>
                </a:cubicBezTo>
                <a:cubicBezTo>
                  <a:pt x="653143" y="40640"/>
                  <a:pt x="662349" y="38939"/>
                  <a:pt x="670560" y="34834"/>
                </a:cubicBezTo>
                <a:cubicBezTo>
                  <a:pt x="679921" y="30153"/>
                  <a:pt x="687066" y="21540"/>
                  <a:pt x="696686" y="17417"/>
                </a:cubicBezTo>
                <a:cubicBezTo>
                  <a:pt x="707687" y="12702"/>
                  <a:pt x="720012" y="11996"/>
                  <a:pt x="731520" y="8708"/>
                </a:cubicBezTo>
                <a:cubicBezTo>
                  <a:pt x="740346" y="6186"/>
                  <a:pt x="748937" y="2903"/>
                  <a:pt x="757646" y="0"/>
                </a:cubicBezTo>
                <a:cubicBezTo>
                  <a:pt x="821509" y="2903"/>
                  <a:pt x="885494" y="3805"/>
                  <a:pt x="949234" y="8708"/>
                </a:cubicBezTo>
                <a:cubicBezTo>
                  <a:pt x="963447" y="9801"/>
                  <a:pt x="995359" y="21180"/>
                  <a:pt x="1010194" y="26125"/>
                </a:cubicBezTo>
                <a:cubicBezTo>
                  <a:pt x="1085059" y="76037"/>
                  <a:pt x="990343" y="16201"/>
                  <a:pt x="1062446" y="52251"/>
                </a:cubicBezTo>
                <a:cubicBezTo>
                  <a:pt x="1129984" y="86019"/>
                  <a:pt x="1049022" y="56484"/>
                  <a:pt x="1114697" y="78377"/>
                </a:cubicBezTo>
                <a:cubicBezTo>
                  <a:pt x="1168036" y="158386"/>
                  <a:pt x="1095145" y="60634"/>
                  <a:pt x="1158240" y="113211"/>
                </a:cubicBezTo>
                <a:cubicBezTo>
                  <a:pt x="1169390" y="122503"/>
                  <a:pt x="1174723" y="137197"/>
                  <a:pt x="1184366" y="148045"/>
                </a:cubicBezTo>
                <a:cubicBezTo>
                  <a:pt x="1198003" y="163387"/>
                  <a:pt x="1216523" y="174509"/>
                  <a:pt x="1227909" y="191588"/>
                </a:cubicBezTo>
                <a:lnTo>
                  <a:pt x="1262743" y="243840"/>
                </a:lnTo>
                <a:cubicBezTo>
                  <a:pt x="1268549" y="252548"/>
                  <a:pt x="1276850" y="260036"/>
                  <a:pt x="1280160" y="269965"/>
                </a:cubicBezTo>
                <a:cubicBezTo>
                  <a:pt x="1292179" y="306020"/>
                  <a:pt x="1283777" y="288453"/>
                  <a:pt x="1306286" y="322217"/>
                </a:cubicBezTo>
                <a:cubicBezTo>
                  <a:pt x="1332158" y="399840"/>
                  <a:pt x="1290773" y="277379"/>
                  <a:pt x="1332412" y="391885"/>
                </a:cubicBezTo>
                <a:cubicBezTo>
                  <a:pt x="1338686" y="409139"/>
                  <a:pt x="1344023" y="426720"/>
                  <a:pt x="1349829" y="444137"/>
                </a:cubicBezTo>
                <a:cubicBezTo>
                  <a:pt x="1352732" y="452846"/>
                  <a:pt x="1356311" y="461357"/>
                  <a:pt x="1358537" y="470263"/>
                </a:cubicBezTo>
                <a:lnTo>
                  <a:pt x="1375954" y="539931"/>
                </a:lnTo>
                <a:cubicBezTo>
                  <a:pt x="1380989" y="595319"/>
                  <a:pt x="1384914" y="650416"/>
                  <a:pt x="1393372" y="705394"/>
                </a:cubicBezTo>
                <a:cubicBezTo>
                  <a:pt x="1395623" y="720024"/>
                  <a:pt x="1398490" y="734577"/>
                  <a:pt x="1402080" y="748937"/>
                </a:cubicBezTo>
                <a:cubicBezTo>
                  <a:pt x="1414519" y="798695"/>
                  <a:pt x="1408634" y="750149"/>
                  <a:pt x="1419497" y="809897"/>
                </a:cubicBezTo>
                <a:cubicBezTo>
                  <a:pt x="1423169" y="830092"/>
                  <a:pt x="1424832" y="850610"/>
                  <a:pt x="1428206" y="870857"/>
                </a:cubicBezTo>
                <a:cubicBezTo>
                  <a:pt x="1448879" y="994896"/>
                  <a:pt x="1429400" y="796884"/>
                  <a:pt x="1454332" y="1071154"/>
                </a:cubicBezTo>
                <a:cubicBezTo>
                  <a:pt x="1457235" y="1103085"/>
                  <a:pt x="1458506" y="1135207"/>
                  <a:pt x="1463040" y="1166948"/>
                </a:cubicBezTo>
                <a:cubicBezTo>
                  <a:pt x="1472667" y="1234338"/>
                  <a:pt x="1471749" y="1171716"/>
                  <a:pt x="1471749" y="1201783"/>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0" y="3695700"/>
            <a:ext cx="152400" cy="1524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96200" y="3657600"/>
            <a:ext cx="152400" cy="1524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19100" y="2895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9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3"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92100" y="533400"/>
            <a:ext cx="8851900" cy="29210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533400" y="762000"/>
            <a:ext cx="2260600" cy="30480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2819400" y="762000"/>
            <a:ext cx="6045200" cy="304800"/>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457200" y="990600"/>
            <a:ext cx="5105400" cy="279400"/>
          </a:xfrm>
          <a:prstGeom prst="rect">
            <a:avLst/>
          </a:prstGeom>
          <a:noFill/>
          <a:ln w="9525">
            <a:noFill/>
            <a:miter lim="800000"/>
            <a:headEnd/>
            <a:tailEnd/>
          </a:ln>
        </p:spPr>
      </p:pic>
      <p:pic>
        <p:nvPicPr>
          <p:cNvPr id="14342" name="Picture 6"/>
          <p:cNvPicPr>
            <a:picLocks noChangeAspect="1" noChangeArrowheads="1"/>
          </p:cNvPicPr>
          <p:nvPr/>
        </p:nvPicPr>
        <p:blipFill>
          <a:blip r:embed="rId6" cstate="print"/>
          <a:srcRect/>
          <a:stretch>
            <a:fillRect/>
          </a:stretch>
        </p:blipFill>
        <p:spPr bwMode="auto">
          <a:xfrm>
            <a:off x="5562600" y="990600"/>
            <a:ext cx="2679700" cy="279400"/>
          </a:xfrm>
          <a:prstGeom prst="rect">
            <a:avLst/>
          </a:prstGeom>
          <a:noFill/>
          <a:ln w="9525">
            <a:noFill/>
            <a:miter lim="800000"/>
            <a:headEnd/>
            <a:tailEnd/>
          </a:ln>
        </p:spPr>
      </p:pic>
      <p:pic>
        <p:nvPicPr>
          <p:cNvPr id="14343" name="Picture 7"/>
          <p:cNvPicPr>
            <a:picLocks noChangeAspect="1" noChangeArrowheads="1"/>
          </p:cNvPicPr>
          <p:nvPr/>
        </p:nvPicPr>
        <p:blipFill>
          <a:blip r:embed="rId7" cstate="print"/>
          <a:srcRect/>
          <a:stretch>
            <a:fillRect/>
          </a:stretch>
        </p:blipFill>
        <p:spPr bwMode="auto">
          <a:xfrm>
            <a:off x="711200" y="1219200"/>
            <a:ext cx="8432800" cy="266700"/>
          </a:xfrm>
          <a:prstGeom prst="rect">
            <a:avLst/>
          </a:prstGeom>
          <a:noFill/>
          <a:ln w="9525">
            <a:noFill/>
            <a:miter lim="800000"/>
            <a:headEnd/>
            <a:tailEnd/>
          </a:ln>
        </p:spPr>
      </p:pic>
      <p:pic>
        <p:nvPicPr>
          <p:cNvPr id="14344" name="Picture 8"/>
          <p:cNvPicPr>
            <a:picLocks noChangeAspect="1" noChangeArrowheads="1"/>
          </p:cNvPicPr>
          <p:nvPr/>
        </p:nvPicPr>
        <p:blipFill>
          <a:blip r:embed="rId8" cstate="print"/>
          <a:srcRect/>
          <a:stretch>
            <a:fillRect/>
          </a:stretch>
        </p:blipFill>
        <p:spPr bwMode="auto">
          <a:xfrm>
            <a:off x="558800" y="1447800"/>
            <a:ext cx="8585200" cy="266700"/>
          </a:xfrm>
          <a:prstGeom prst="rect">
            <a:avLst/>
          </a:prstGeom>
          <a:noFill/>
          <a:ln w="9525">
            <a:noFill/>
            <a:miter lim="800000"/>
            <a:headEnd/>
            <a:tailEnd/>
          </a:ln>
        </p:spPr>
      </p:pic>
      <p:pic>
        <p:nvPicPr>
          <p:cNvPr id="14345" name="Picture 9"/>
          <p:cNvPicPr>
            <a:picLocks noChangeAspect="1" noChangeArrowheads="1"/>
          </p:cNvPicPr>
          <p:nvPr/>
        </p:nvPicPr>
        <p:blipFill>
          <a:blip r:embed="rId9" cstate="print"/>
          <a:srcRect/>
          <a:stretch>
            <a:fillRect/>
          </a:stretch>
        </p:blipFill>
        <p:spPr bwMode="auto">
          <a:xfrm>
            <a:off x="762000" y="1676400"/>
            <a:ext cx="2565400" cy="279400"/>
          </a:xfrm>
          <a:prstGeom prst="rect">
            <a:avLst/>
          </a:prstGeom>
          <a:noFill/>
          <a:ln w="9525">
            <a:noFill/>
            <a:miter lim="800000"/>
            <a:headEnd/>
            <a:tailEnd/>
          </a:ln>
        </p:spPr>
      </p:pic>
      <p:pic>
        <p:nvPicPr>
          <p:cNvPr id="14346" name="Picture 10"/>
          <p:cNvPicPr>
            <a:picLocks noChangeAspect="1" noChangeArrowheads="1"/>
          </p:cNvPicPr>
          <p:nvPr/>
        </p:nvPicPr>
        <p:blipFill>
          <a:blip r:embed="rId10" cstate="print"/>
          <a:srcRect/>
          <a:stretch>
            <a:fillRect/>
          </a:stretch>
        </p:blipFill>
        <p:spPr bwMode="auto">
          <a:xfrm>
            <a:off x="3352800" y="1676400"/>
            <a:ext cx="2908300" cy="330200"/>
          </a:xfrm>
          <a:prstGeom prst="rect">
            <a:avLst/>
          </a:prstGeom>
          <a:noFill/>
          <a:ln w="9525">
            <a:noFill/>
            <a:miter lim="800000"/>
            <a:headEnd/>
            <a:tailEnd/>
          </a:ln>
        </p:spPr>
      </p:pic>
      <p:pic>
        <p:nvPicPr>
          <p:cNvPr id="14347" name="Picture 11"/>
          <p:cNvPicPr>
            <a:picLocks noChangeAspect="1" noChangeArrowheads="1"/>
          </p:cNvPicPr>
          <p:nvPr/>
        </p:nvPicPr>
        <p:blipFill>
          <a:blip r:embed="rId11" cstate="print"/>
          <a:srcRect/>
          <a:stretch>
            <a:fillRect/>
          </a:stretch>
        </p:blipFill>
        <p:spPr bwMode="auto">
          <a:xfrm>
            <a:off x="457200" y="2514600"/>
            <a:ext cx="2319338" cy="2362200"/>
          </a:xfrm>
          <a:prstGeom prst="rect">
            <a:avLst/>
          </a:prstGeom>
          <a:noFill/>
          <a:ln w="9525">
            <a:noFill/>
            <a:miter lim="800000"/>
            <a:headEnd/>
            <a:tailEnd/>
          </a:ln>
        </p:spPr>
      </p:pic>
      <p:pic>
        <p:nvPicPr>
          <p:cNvPr id="14348" name="Picture 12"/>
          <p:cNvPicPr>
            <a:picLocks noChangeAspect="1" noChangeArrowheads="1"/>
          </p:cNvPicPr>
          <p:nvPr/>
        </p:nvPicPr>
        <p:blipFill>
          <a:blip r:embed="rId12" cstate="print"/>
          <a:srcRect/>
          <a:stretch>
            <a:fillRect/>
          </a:stretch>
        </p:blipFill>
        <p:spPr bwMode="auto">
          <a:xfrm>
            <a:off x="3505200" y="2057400"/>
            <a:ext cx="3657600" cy="1557338"/>
          </a:xfrm>
          <a:prstGeom prst="rect">
            <a:avLst/>
          </a:prstGeom>
          <a:noFill/>
          <a:ln w="9525">
            <a:noFill/>
            <a:miter lim="800000"/>
            <a:headEnd/>
            <a:tailEnd/>
          </a:ln>
        </p:spPr>
      </p:pic>
      <p:pic>
        <p:nvPicPr>
          <p:cNvPr id="14349" name="Picture 13"/>
          <p:cNvPicPr>
            <a:picLocks noGrp="1" noChangeAspect="1" noChangeArrowheads="1"/>
          </p:cNvPicPr>
          <p:nvPr>
            <p:ph/>
          </p:nvPr>
        </p:nvPicPr>
        <p:blipFill>
          <a:blip r:embed="rId13" cstate="print"/>
          <a:srcRect/>
          <a:stretch>
            <a:fillRect/>
          </a:stretch>
        </p:blipFill>
        <p:spPr>
          <a:xfrm>
            <a:off x="5334000" y="3505200"/>
            <a:ext cx="3505200" cy="1504950"/>
          </a:xfrm>
          <a:noFill/>
        </p:spPr>
      </p:pic>
      <p:sp>
        <p:nvSpPr>
          <p:cNvPr id="15" name="TextBox 3"/>
          <p:cNvSpPr txBox="1">
            <a:spLocks noChangeArrowheads="1"/>
          </p:cNvSpPr>
          <p:nvPr/>
        </p:nvSpPr>
        <p:spPr bwMode="auto">
          <a:xfrm>
            <a:off x="7391400" y="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16" name="Text Box 18"/>
          <p:cNvSpPr txBox="1">
            <a:spLocks noChangeArrowheads="1"/>
          </p:cNvSpPr>
          <p:nvPr/>
        </p:nvSpPr>
        <p:spPr bwMode="auto">
          <a:xfrm>
            <a:off x="3276600" y="3762375"/>
            <a:ext cx="2209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t>Which of these is a possible corresponding graph of position?</a:t>
            </a:r>
          </a:p>
        </p:txBody>
      </p:sp>
      <p:sp>
        <p:nvSpPr>
          <p:cNvPr id="17" name="Rectangle 19"/>
          <p:cNvSpPr>
            <a:spLocks noChangeArrowheads="1"/>
          </p:cNvSpPr>
          <p:nvPr/>
        </p:nvSpPr>
        <p:spPr bwMode="auto">
          <a:xfrm>
            <a:off x="152400" y="2362200"/>
            <a:ext cx="2743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 name="Text Box 17"/>
          <p:cNvSpPr txBox="1">
            <a:spLocks noChangeArrowheads="1"/>
          </p:cNvSpPr>
          <p:nvPr/>
        </p:nvSpPr>
        <p:spPr bwMode="auto">
          <a:xfrm>
            <a:off x="228600" y="5105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t>Graph of Acceleration</a:t>
            </a:r>
          </a:p>
        </p:txBody>
      </p:sp>
      <p:sp>
        <p:nvSpPr>
          <p:cNvPr id="2" name="TextBox 1"/>
          <p:cNvSpPr txBox="1"/>
          <p:nvPr/>
        </p:nvSpPr>
        <p:spPr>
          <a:xfrm>
            <a:off x="3276600" y="1905000"/>
            <a:ext cx="533400" cy="369332"/>
          </a:xfrm>
          <a:prstGeom prst="rect">
            <a:avLst/>
          </a:prstGeom>
          <a:noFill/>
        </p:spPr>
        <p:txBody>
          <a:bodyPr wrap="square" rtlCol="0">
            <a:spAutoFit/>
          </a:bodyPr>
          <a:lstStyle/>
          <a:p>
            <a:r>
              <a:rPr lang="en-US" dirty="0"/>
              <a:t>(A)</a:t>
            </a:r>
          </a:p>
        </p:txBody>
      </p:sp>
      <p:sp>
        <p:nvSpPr>
          <p:cNvPr id="19" name="TextBox 18"/>
          <p:cNvSpPr txBox="1"/>
          <p:nvPr/>
        </p:nvSpPr>
        <p:spPr>
          <a:xfrm>
            <a:off x="5181600" y="1905000"/>
            <a:ext cx="533400" cy="369332"/>
          </a:xfrm>
          <a:prstGeom prst="rect">
            <a:avLst/>
          </a:prstGeom>
          <a:noFill/>
        </p:spPr>
        <p:txBody>
          <a:bodyPr wrap="square" rtlCol="0">
            <a:spAutoFit/>
          </a:bodyPr>
          <a:lstStyle/>
          <a:p>
            <a:r>
              <a:rPr lang="en-US" dirty="0"/>
              <a:t>(B)</a:t>
            </a:r>
          </a:p>
        </p:txBody>
      </p:sp>
      <p:sp>
        <p:nvSpPr>
          <p:cNvPr id="20" name="TextBox 19"/>
          <p:cNvSpPr txBox="1"/>
          <p:nvPr/>
        </p:nvSpPr>
        <p:spPr>
          <a:xfrm>
            <a:off x="5105400" y="3352800"/>
            <a:ext cx="533400" cy="369332"/>
          </a:xfrm>
          <a:prstGeom prst="rect">
            <a:avLst/>
          </a:prstGeom>
          <a:noFill/>
        </p:spPr>
        <p:txBody>
          <a:bodyPr wrap="square" rtlCol="0">
            <a:spAutoFit/>
          </a:bodyPr>
          <a:lstStyle/>
          <a:p>
            <a:r>
              <a:rPr lang="en-US" dirty="0"/>
              <a:t>(C)</a:t>
            </a:r>
          </a:p>
        </p:txBody>
      </p:sp>
      <p:sp>
        <p:nvSpPr>
          <p:cNvPr id="21" name="TextBox 20"/>
          <p:cNvSpPr txBox="1"/>
          <p:nvPr/>
        </p:nvSpPr>
        <p:spPr>
          <a:xfrm>
            <a:off x="6934200" y="3352800"/>
            <a:ext cx="533400" cy="369332"/>
          </a:xfrm>
          <a:prstGeom prst="rect">
            <a:avLst/>
          </a:prstGeom>
          <a:noFill/>
        </p:spPr>
        <p:txBody>
          <a:bodyPr wrap="square" rtlCol="0">
            <a:spAutoFit/>
          </a:bodyPr>
          <a:lstStyle/>
          <a:p>
            <a:r>
              <a:rPr lang="en-US" dirty="0"/>
              <a:t>(D)</a:t>
            </a:r>
          </a:p>
        </p:txBody>
      </p:sp>
      <p:sp>
        <p:nvSpPr>
          <p:cNvPr id="22" name="TextBox 21"/>
          <p:cNvSpPr txBox="1"/>
          <p:nvPr/>
        </p:nvSpPr>
        <p:spPr>
          <a:xfrm>
            <a:off x="3657600" y="5410200"/>
            <a:ext cx="4648200" cy="461665"/>
          </a:xfrm>
          <a:prstGeom prst="rect">
            <a:avLst/>
          </a:prstGeom>
          <a:noFill/>
        </p:spPr>
        <p:txBody>
          <a:bodyPr wrap="square" rtlCol="0">
            <a:spAutoFit/>
          </a:bodyPr>
          <a:lstStyle/>
          <a:p>
            <a:r>
              <a:rPr lang="en-US" sz="2400" i="1" dirty="0">
                <a:solidFill>
                  <a:srgbClr val="CC0000"/>
                </a:solidFill>
              </a:rPr>
              <a:t>Acceleration =&gt; f'' =&gt; concavity</a:t>
            </a:r>
          </a:p>
        </p:txBody>
      </p:sp>
      <p:cxnSp>
        <p:nvCxnSpPr>
          <p:cNvPr id="4" name="Straight Arrow Connector 3"/>
          <p:cNvCxnSpPr/>
          <p:nvPr/>
        </p:nvCxnSpPr>
        <p:spPr>
          <a:xfrm flipV="1">
            <a:off x="990600" y="3505200"/>
            <a:ext cx="0" cy="1840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600200" y="3874532"/>
            <a:ext cx="0" cy="1840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209800" y="4255532"/>
            <a:ext cx="0" cy="1840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5472113"/>
            <a:ext cx="1066800" cy="276999"/>
          </a:xfrm>
          <a:prstGeom prst="rect">
            <a:avLst/>
          </a:prstGeom>
          <a:noFill/>
        </p:spPr>
        <p:txBody>
          <a:bodyPr wrap="square" rtlCol="0">
            <a:spAutoFit/>
          </a:bodyPr>
          <a:lstStyle/>
          <a:p>
            <a:r>
              <a:rPr lang="en-US" sz="1200" b="1" dirty="0">
                <a:solidFill>
                  <a:srgbClr val="C00000"/>
                </a:solidFill>
              </a:rPr>
              <a:t>Concave up</a:t>
            </a:r>
          </a:p>
        </p:txBody>
      </p:sp>
      <p:sp>
        <p:nvSpPr>
          <p:cNvPr id="28" name="TextBox 27"/>
          <p:cNvSpPr txBox="1"/>
          <p:nvPr/>
        </p:nvSpPr>
        <p:spPr>
          <a:xfrm>
            <a:off x="1295400" y="5742801"/>
            <a:ext cx="1066800" cy="276999"/>
          </a:xfrm>
          <a:prstGeom prst="rect">
            <a:avLst/>
          </a:prstGeom>
          <a:noFill/>
        </p:spPr>
        <p:txBody>
          <a:bodyPr wrap="square" rtlCol="0">
            <a:spAutoFit/>
          </a:bodyPr>
          <a:lstStyle/>
          <a:p>
            <a:r>
              <a:rPr lang="en-US" sz="1200" b="1" dirty="0">
                <a:solidFill>
                  <a:srgbClr val="C00000"/>
                </a:solidFill>
              </a:rPr>
              <a:t>Linear</a:t>
            </a:r>
          </a:p>
        </p:txBody>
      </p:sp>
      <p:sp>
        <p:nvSpPr>
          <p:cNvPr id="29" name="TextBox 28"/>
          <p:cNvSpPr txBox="1"/>
          <p:nvPr/>
        </p:nvSpPr>
        <p:spPr>
          <a:xfrm>
            <a:off x="1743890" y="6113778"/>
            <a:ext cx="1304109" cy="276999"/>
          </a:xfrm>
          <a:prstGeom prst="rect">
            <a:avLst/>
          </a:prstGeom>
          <a:noFill/>
        </p:spPr>
        <p:txBody>
          <a:bodyPr wrap="square" rtlCol="0">
            <a:spAutoFit/>
          </a:bodyPr>
          <a:lstStyle/>
          <a:p>
            <a:r>
              <a:rPr lang="en-US" sz="1200" b="1" dirty="0">
                <a:solidFill>
                  <a:srgbClr val="C00000"/>
                </a:solidFill>
              </a:rPr>
              <a:t>Concave down</a:t>
            </a:r>
          </a:p>
        </p:txBody>
      </p:sp>
      <p:sp>
        <p:nvSpPr>
          <p:cNvPr id="30" name="Oval 29"/>
          <p:cNvSpPr/>
          <p:nvPr/>
        </p:nvSpPr>
        <p:spPr>
          <a:xfrm>
            <a:off x="4991100" y="3276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3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P spid="28" grpId="0"/>
      <p:bldP spid="29" grpId="0"/>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BDAAkGBwgHBgkIBwgKCgkLDRYPDQwMDRsUFRAWIB0iIiAdHx8kKDQsJCYxJx8fLT0tMTU3Ojo6Iys/RD84QzQ5Ojf/2wBDAQoKCg0MDRoPDxo3JR8lNzc3Nzc3Nzc3Nzc3Nzc3Nzc3Nzc3Nzc3Nzc3Nzc3Nzc3Nzc3Nzc3Nzc3Nzc3Nzc3Nzf/wAARCADCAQMDASIAAhEBAxEB/8QAGwABAAMBAQEBAAAAAAAAAAAAAAQFBgMBAgf/xABFEAABBAIAAwQFCAUJCQAAAAAAAQIDBAUREiExBhMUQSJRYXGBFSQyU5GVodMzNEJ0sxZSVGJjcpSx0iMlQ4KSosHR8f/EABcBAQEBAQAAAAAAAAAAAAAAAAADAgH/xAAmEQEAAgIBAwMEAwAAAAAAAAAAAQIDERIiMVEhQXEEE4HwocHh/9oADAMBAAIRAxEAPwD9xAAAAAAAAAAAAAAAAAAAAAc4J4rDXOhej0a9zHKnk5q6VPgqHQquzv6tb/f7P8VxagAAAAAAAAAAAAAAAAAAAAAAAAAAAAAAAAAAAAAAAACHfZkHqzwFirEiIvF38DpN+7T26Jh4oGYwEWbWva7u5jmol2wi7pyLte8dtf0pqCq7O8q1vaLzvWfL+1cWoAAAAAAAAAAAAAAAAAAAAAAAAAAAAAAAAAAAAAAAAAiXsXj8grVv0a1lWIqNWaFr+Hfq2hLId+5PVViQ46zbRyLtYXRJw+/je38NgUeA7PYSSvaV+Ix7lS7YairVYukSRyInQ1BlsDk7ba9pG4PIP3dsKqo+vyXvHcucpqQAAAAAAAAAAAAAAAAAAAAAAAAAAAAAAAAAAAA+JpY4YnyzPayNjVc5zl0jUTmqqZ7s9FO/IzyyxpC+PfeP2veWEeu2d4mk0rW8kTa63pNJyKVpyrNvA0gAJgAQ79Oe0rFhyNqojUXaQNiXi9/Gx34aAjdnf1a3+/2f4ri1MtgcXbfXs8OcyDNXbCKjY63Ne8dz5xGpAAAAAAAAAAAAAAAAAAAAAAAAAAAAAAAAAAEPJWXwRsir6WzO7u4kXoi9VcvsaiKvt1rqqHaxMzqBwsL8pXlqJzrVnNdYX+e/k5rPh6Ll+Cc0VT2p6GeyDE6Ohgl+KrI3X2MT7VJdKsynWbCxVXW1c5ernKu1Vfaqqq/EiTf7PtDVcnJJq0jHa/aVrmK3fuRX69XEvrKxMTusdtf7/TqyABFwId/KY/HKxt+9VrK9FVqTzNZxa9W1TZMPFQDL4DtFg469pJMxjmqt2w5EW3Gm0WR2l6l/dvNqqxjYpZ5pNqyKJE4lRNbXmqJpNp1XzTzUidneda3tV/XrPn/auJl6lBei7uw12k6OZI5jm+XJzVRU5cuSmq8d9XYdK08VqvFYgdxRStR7Ha1tFTaHUr8I9W1VpyaSWmvcu0muJEROF2va3S+xdp5FgLxxtMAADIAAAAAAAAAAAAAAAAAEG9cfWuY+FiNVtmd0b1XqiJG9/L4tQCcBsg4+4+1PfjejUStZ7puvNOBjuft25QJwIWauPoYm3biRrnwxK9qO6KqesmbA9BCdcemZjpab3bqzpVd57RzU+zmTFVE6qgHksjIo3SSORrGIrnOcukRE8yBjI3zyOyNhqtklTULHclji8k966Ry+rev2SuxWQTtLBA9r4n1I3udO6JyKyRzXLwMRefTSOXn/ADU5oqoWmTuPqJV7tGr31lkTuLyR3VU9pSYmkanvInH57Bc7Wr2nvS5qpHHiKVhsleRGojWtVeDbV6uRY3uc7f0VROmtH6Fsr4bHjLuSpTMYsUSManL6SObtdm8OaMe91id/x8CwBSNvuxmKtRWXsSxRruc10i6SVjW8n/8AhefJfem7SjYbapQWGuY5JY2v2xdou03yJWrNR3Id+TIMVngK1aZFReJZrLote7Ubt/gfNi4+LK06jUarJ2Sucq9U4eHWv+pSbsyMxgZs2le13dDHuRbthV3fkTS947afoTUFT2dX5tb/AH+z/FcScvcfRppNEjXO76JmndNOka1fwcoHHIfM7sGQTlG7UFj1I1V9Fy/3XLr2I9yr05WZzsQx2IJIJmo6ORqtc3fVF6lThb9h+Qs4u0rXSU4I1c9U05/E6REcvlzaxq8k68SeWk3PVXfj9/fwJedkyEWHtvw0Uct9sSrAyRdI5xW9hLGetdn45O1EKRXuNyInCjXOZ5K5qckXry9SIaBVIeFuPv4ejclRrZLFeOVzW9EVzUVdfaajJEY5pxjvvfv8CaCDfuPrWsdExGq2zYWJ6r1REikfy+LE/EnbJACDj7r7NrIxPRqNq2EiYqdVRYo38/i9fwGbuPx+Gv3YUa6SvWkla13RVa1VTfs5ATgeIpCmuvZmatJEb3cteaVzvNFY6JE/iL9iATgeKvIhYi4+7VkllRrXNszxIjfUyV7E+OmoBOBCy1x9KtHLGjXK6xBEqO9T5WMX8HKTEXaAegADnYhbYhfFIr0a9NKrHuY74K1UVPgpnMpgaqZDEo12Qci2X8S+PsLwp3Mnnx8ueufw8zTgCq+QKX1uR+8rH5hW4nA1VtZXjdkGolzTV8fYTiTuo+f0+fPfP/0acAZjtHgarcDfWN2Qe/uHcLVv2HbXXq4+ZZfIFL63IfeVj8wtQBmH4Gr/ACihTiyHB4N6q/x9jrxs5b4/wJlzsvj7dSatNLkFjmYrHf7xnXkqa6K9U+1FQuwdiZidwMT2G7G0cZgmsWW+sskr3PVLUsO9OVqeixyJ0RPb+BPzWBqolHgdkH7uRovz+w7SbXn9Pl7zTg1kyWyWm953Miq+QKX1uR+8rH5hW0MDVXMZRHOyCNRYuF3j7CcXoevj5mnBgZntB2Xoz4qy9HXnTQxPfCrr07+F3CvRFf59DriezVOHHQI6W/xuYj3ql+wzbl5ryR/Lmv8A96krtXnGdnMFZyj60lhIUTUca62qrpNr5Jz5r5ETAdra+YxFbIeByEPfN2rEqySIi70unNbpycuS/wCReMWa2LlEdO9fkcreBqpncciOyCsWKfid4+wvD9DXPj5efvLL5ApfW5D7ysfmH38tV/6PkP8AAzf6R8tV/wCj5D/Azf6Sf2r+BU4DB05K9pVkvpq7Yb6OQsJvUjv6/U9z+BqpjkWN2Qe7xEHorfsO5d8zfLj9W+fl1PrAZaCOvaR1e9zu2HJqlKvJZHf1SL2v7d1+zmOjtJjbthXyJGiSQvgYnnze5vqRdJ5m8f0+XJaK1r6yaXXyBS+tyP3lY/MKC3h4avaZ06y5BKaVoY5vn9j9t8iI7i49rwqjU1vSI9VNZQtNvUa9tkckbZ4myIyRunNRyIulTyXmdLEMdiCSGZiPjkarXtXoqKmlQxHTbUitXAUtfpch95WfzCu7N4CqvZ7GLK7IMf4SLib4+w3S8CbTXHy9xcYeaR0D61hyvsVX91I9f201trvi1UVfbtPLZPM2rxnQzGVwFVL2I4HZByLbdxL4+wvCncTc98fLnpN+3XmWXyBS+tyP3lY/MLUHBl8TgKy3sxxuyDUS43gXx9hOJO4h574+fPab9mvI97TYCsnZzKLE/IPk8HNwt8fYdteBdJrj5+404AqUwFL63IfeVn8wrbGArfyjoojsgsfg7G3ePscl44NJvj5efLz17DUACqXAUtfpch95WfzCtwGAqrSl7x+QavjLWk8fYby7+TS64/NNLvz3vzNOAMxn8BVSlF3b8g5fGVdp4+w7l38e11x+SbXflrfkXNHF16UvewvtOcreHU1uWVPse5U+JOAAAAAAAAAAAAAAAAAAAAfL2NkY5kjUcxyKjmuTaKnqUMYyNjWMajWtTSNRNIieo+gA0eaPSHeivyKzwNuGuiIvEklfvN/9yaAi9nU+bW/3+z/FcWcsMc0axzRskYutte1FRdc05GawFbMLXtd3lKyJ42xvdJV5947f/ENQAAAFZkE8HegyDUTgdqvY/uqvoO/5XL9j3L77MiZWvJbx81eJW7kbwqjujm/tN9m02m9Lre+ZE7PPl4LcMzZY3RT6bBLJ3jo2K1qp6W14kVdrva63r9krrlTfvAtgASAAAAAAAAAAAAAAAAAAAAAAAAAAAAAAAAA5yzRRaSWVjN9OJyJs6Ee1RqXFaturBOrU9FZY0dr3bQCs7PWqyVre7ESfPrC/TT6xxdmd7P4jGPrWlfjaa6u2ETddnRJHa8jRAAAAKzI/M7sGQTaRrqCz6kYq+i5f7rl6+SOcq9NpZnOxDHYgkhmbxRyNVrmr5ovU1S2p9ew6AgYeaRYX1bL1dYqu7t7lTm9OrXfFulXXLe08iectXjOgABwAAAAAAAAAAAAAAAAAAAAAAAAAAAAAAh3rFuBWJVoutIqLxKkrWcP2kwAZfA3sk2va4cM927thVXxMfJe8dy6moKrs7+rW/wB/s/xXFqAAAAAAYntrls9h89i34LCuussp3Vh6bVH+lyauvoKm3Kjl5ekvqNsAVvki1K146mPfyAAJAAAAAAAAAAAAAAAAAAAAAAAAAAAAAAEO9R8YrF8Vag4UXlBLw795MId/JVKCsS1I5qvRVbwxud/kigUeAw/HXtL8pZJNXbCcrHqkd7DUGXwGfxsde0jppNrdsO5QSdFkd/VNQAAAAAAAAAAAAAAAAAAAAAAAAAAAAAAAAAAAAAAAAAAAFV2d/Vrf7/Z/iuLUi4+m2lHKxr1f3k8kyqqdFe5Xa/El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DCAQMDASIAAhEBAxEB/8QAGwABAAMBAQEBAAAAAAAAAAAAAAQFBgMBAgf/xABFEAABBAIAAwQFCAUJCQAAAAAAAQIDBAUREiExBhMUQSJRYXGBFSQyU5GVodMzNEJ0sxZSVGJjcpSx0iMlQ4KSosHR8f/EABcBAQEBAQAAAAAAAAAAAAAAAAADAgH/xAAmEQEAAgIBAwMEAwAAAAAAAAAAAQIDERIiMVEhQXEEE4HwocHh/9oADAMBAAIRAxEAPwD9xAAAAAAAAAAAAAAAAAAAAAc4J4rDXOhej0a9zHKnk5q6VPgqHQquzv6tb/f7P8VxagAAAAAAAAAAAAAAAAAAAAAAAAAAAAAAAAAAAAAAAACHfZkHqzwFirEiIvF38DpN+7T26Jh4oGYwEWbWva7u5jmol2wi7pyLte8dtf0pqCq7O8q1vaLzvWfL+1cWoAAAAAAAAAAAAAAAAAAAAAAAAAAAAAAAAAAAAAAAAAiXsXj8grVv0a1lWIqNWaFr+Hfq2hLId+5PVViQ46zbRyLtYXRJw+/je38NgUeA7PYSSvaV+Ix7lS7YairVYukSRyInQ1BlsDk7ba9pG4PIP3dsKqo+vyXvHcucpqQAAAAAAAAAAAAAAAAAAAAAAAAAAAAAAAAAAAA+JpY4YnyzPayNjVc5zl0jUTmqqZ7s9FO/IzyyxpC+PfeP2veWEeu2d4mk0rW8kTa63pNJyKVpyrNvA0gAJgAQ79Oe0rFhyNqojUXaQNiXi9/Gx34aAjdnf1a3+/2f4ri1MtgcXbfXs8OcyDNXbCKjY63Ne8dz5xGpAAAAAAAAAAAAAAAAAAAAAAAAAAAAAAAAAAEPJWXwRsir6WzO7u4kXoi9VcvsaiKvt1rqqHaxMzqBwsL8pXlqJzrVnNdYX+e/k5rPh6Ll+Cc0VT2p6GeyDE6Ohgl+KrI3X2MT7VJdKsynWbCxVXW1c5ernKu1Vfaqqq/EiTf7PtDVcnJJq0jHa/aVrmK3fuRX69XEvrKxMTusdtf7/TqyABFwId/KY/HKxt+9VrK9FVqTzNZxa9W1TZMPFQDL4DtFg469pJMxjmqt2w5EW3Gm0WR2l6l/dvNqqxjYpZ5pNqyKJE4lRNbXmqJpNp1XzTzUidneda3tV/XrPn/auJl6lBei7uw12k6OZI5jm+XJzVRU5cuSmq8d9XYdK08VqvFYgdxRStR7Ha1tFTaHUr8I9W1VpyaSWmvcu0muJEROF2va3S+xdp5FgLxxtMAADIAAAAAAAAAAAAAAAAAEG9cfWuY+FiNVtmd0b1XqiJG9/L4tQCcBsg4+4+1PfjejUStZ7puvNOBjuft25QJwIWauPoYm3biRrnwxK9qO6KqesmbA9BCdcemZjpab3bqzpVd57RzU+zmTFVE6qgHksjIo3SSORrGIrnOcukRE8yBjI3zyOyNhqtklTULHclji8k966Ry+rev2SuxWQTtLBA9r4n1I3udO6JyKyRzXLwMRefTSOXn/ADU5oqoWmTuPqJV7tGr31lkTuLyR3VU9pSYmkanvInH57Bc7Wr2nvS5qpHHiKVhsleRGojWtVeDbV6uRY3uc7f0VROmtH6Fsr4bHjLuSpTMYsUSManL6SObtdm8OaMe91id/x8CwBSNvuxmKtRWXsSxRruc10i6SVjW8n/8AhefJfem7SjYbapQWGuY5JY2v2xdou03yJWrNR3Id+TIMVngK1aZFReJZrLote7Ubt/gfNi4+LK06jUarJ2Sucq9U4eHWv+pSbsyMxgZs2le13dDHuRbthV3fkTS947afoTUFT2dX5tb/AH+z/FcScvcfRppNEjXO76JmndNOka1fwcoHHIfM7sGQTlG7UFj1I1V9Fy/3XLr2I9yr05WZzsQx2IJIJmo6ORqtc3fVF6lThb9h+Qs4u0rXSU4I1c9U05/E6REcvlzaxq8k68SeWk3PVXfj9/fwJedkyEWHtvw0Uct9sSrAyRdI5xW9hLGetdn45O1EKRXuNyInCjXOZ5K5qckXry9SIaBVIeFuPv4ejclRrZLFeOVzW9EVzUVdfaajJEY5pxjvvfv8CaCDfuPrWsdExGq2zYWJ6r1REikfy+LE/EnbJACDj7r7NrIxPRqNq2EiYqdVRYo38/i9fwGbuPx+Gv3YUa6SvWkla13RVa1VTfs5ATgeIpCmuvZmatJEb3cteaVzvNFY6JE/iL9iATgeKvIhYi4+7VkllRrXNszxIjfUyV7E+OmoBOBCy1x9KtHLGjXK6xBEqO9T5WMX8HKTEXaAegADnYhbYhfFIr0a9NKrHuY74K1UVPgpnMpgaqZDEo12Qci2X8S+PsLwp3Mnnx8ueufw8zTgCq+QKX1uR+8rH5hW4nA1VtZXjdkGolzTV8fYTiTuo+f0+fPfP/0acAZjtHgarcDfWN2Qe/uHcLVv2HbXXq4+ZZfIFL63IfeVj8wtQBmH4Gr/ACihTiyHB4N6q/x9jrxs5b4/wJlzsvj7dSatNLkFjmYrHf7xnXkqa6K9U+1FQuwdiZidwMT2G7G0cZgmsWW+sskr3PVLUsO9OVqeixyJ0RPb+BPzWBqolHgdkH7uRovz+w7SbXn9Pl7zTg1kyWyWm953Miq+QKX1uR+8rH5hW0MDVXMZRHOyCNRYuF3j7CcXoevj5mnBgZntB2Xoz4qy9HXnTQxPfCrr07+F3CvRFf59DriezVOHHQI6W/xuYj3ql+wzbl5ryR/Lmv8A96krtXnGdnMFZyj60lhIUTUca62qrpNr5Jz5r5ETAdra+YxFbIeByEPfN2rEqySIi70unNbpycuS/wCReMWa2LlEdO9fkcreBqpncciOyCsWKfid4+wvD9DXPj5efvLL5ApfW5D7ysfmH38tV/6PkP8AAzf6R8tV/wCj5D/Azf6Sf2r+BU4DB05K9pVkvpq7Yb6OQsJvUjv6/U9z+BqpjkWN2Qe7xEHorfsO5d8zfLj9W+fl1PrAZaCOvaR1e9zu2HJqlKvJZHf1SL2v7d1+zmOjtJjbthXyJGiSQvgYnnze5vqRdJ5m8f0+XJaK1r6yaXXyBS+tyP3lY/MKC3h4avaZ06y5BKaVoY5vn9j9t8iI7i49rwqjU1vSI9VNZQtNvUa9tkckbZ4myIyRunNRyIulTyXmdLEMdiCSGZiPjkarXtXoqKmlQxHTbUitXAUtfpch95WfzCu7N4CqvZ7GLK7IMf4SLib4+w3S8CbTXHy9xcYeaR0D61hyvsVX91I9f201trvi1UVfbtPLZPM2rxnQzGVwFVL2I4HZByLbdxL4+wvCncTc98fLnpN+3XmWXyBS+tyP3lY/MLUHBl8TgKy3sxxuyDUS43gXx9hOJO4h574+fPab9mvI97TYCsnZzKLE/IPk8HNwt8fYdteBdJrj5+404AqUwFL63IfeVn8wrbGArfyjoojsgsfg7G3ePscl44NJvj5efLz17DUACqXAUtfpch95WfzCtwGAqrSl7x+QavjLWk8fYby7+TS64/NNLvz3vzNOAMxn8BVSlF3b8g5fGVdp4+w7l38e11x+SbXflrfkXNHF16UvewvtOcreHU1uWVPse5U+JOAAAAAAAAAAAAAAAAAAAAfL2NkY5kjUcxyKjmuTaKnqUMYyNjWMajWtTSNRNIieo+gA0eaPSHeivyKzwNuGuiIvEklfvN/9yaAi9nU+bW/3+z/FcWcsMc0axzRskYutte1FRdc05GawFbMLXtd3lKyJ42xvdJV5947f/ENQAAAFZkE8HegyDUTgdqvY/uqvoO/5XL9j3L77MiZWvJbx81eJW7kbwqjujm/tN9m02m9Lre+ZE7PPl4LcMzZY3RT6bBLJ3jo2K1qp6W14kVdrva63r9krrlTfvAtgASAAAAAAAAAAAAAAAAAAAAAAAAAAAAAAAAA5yzRRaSWVjN9OJyJs6Ee1RqXFaturBOrU9FZY0dr3bQCs7PWqyVre7ESfPrC/TT6xxdmd7P4jGPrWlfjaa6u2ETddnRJHa8jRAAAAKzI/M7sGQTaRrqCz6kYq+i5f7rl6+SOcq9NpZnOxDHYgkhmbxRyNVrmr5ovU1S2p9ew6AgYeaRYX1bL1dYqu7t7lTm9OrXfFulXXLe08iectXjOgABwAAAAAAAAAAAAAAAAAAAAAAAAAAAAAAh3rFuBWJVoutIqLxKkrWcP2kwAZfA3sk2va4cM927thVXxMfJe8dy6moKrs7+rW/wB/s/xXFqAAAAAAYntrls9h89i34LCuussp3Vh6bVH+lyauvoKm3Kjl5ekvqNsAVvki1K146mPfyAAJAAAAAAAAAAAAAAAAAAAAAAAAAAAAAAEO9R8YrF8Vag4UXlBLw795MId/JVKCsS1I5qvRVbwxud/kigUeAw/HXtL8pZJNXbCcrHqkd7DUGXwGfxsde0jppNrdsO5QSdFkd/VNQAAAAAAAAAAAAAAAAAAAAAAAAAAAAAAAAAAAAAAAAAAAFV2d/Vrf7/Z/iuLUi4+m2lHKxr1f3k8kyqqdFe5Xa/ElAAAAAAAAAAAAAAAAAAAAAAAAAAAAAAAAAAAAAAAAAAAAAAAAAAAAAAA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oregonstate.edu/instruct/mth251/cq/Stage3/Images/P3graph-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019300"/>
            <a:ext cx="5715000" cy="4286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460375" y="827544"/>
                <a:ext cx="7921625" cy="2677656"/>
              </a:xfrm>
              <a:prstGeom prst="rect">
                <a:avLst/>
              </a:prstGeom>
              <a:noFill/>
            </p:spPr>
            <p:txBody>
              <a:bodyPr wrap="square" rtlCol="0">
                <a:spAutoFit/>
              </a:bodyPr>
              <a:lstStyle/>
              <a:p>
                <a:r>
                  <a:rPr lang="en-US" sz="2400" dirty="0"/>
                  <a:t>The graph of y = f(x) is shown.  Find </a:t>
                </a:r>
                <a14:m>
                  <m:oMath xmlns:m="http://schemas.openxmlformats.org/officeDocument/2006/math">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i="0" smtClean="0">
                                <a:latin typeface="Cambria Math"/>
                              </a:rPr>
                              <m:t>lim</m:t>
                            </m:r>
                          </m:e>
                          <m:lim>
                            <m:r>
                              <a:rPr lang="en-US" sz="2400" b="0" i="1" smtClean="0">
                                <a:latin typeface="Cambria Math"/>
                              </a:rPr>
                              <m:t>𝑥</m:t>
                            </m:r>
                            <m:r>
                              <a:rPr lang="en-US" sz="2400" b="0" i="1" smtClean="0">
                                <a:latin typeface="Cambria Math"/>
                                <a:ea typeface="Cambria Math"/>
                              </a:rPr>
                              <m:t>→3</m:t>
                            </m:r>
                          </m:lim>
                        </m:limLow>
                      </m:fName>
                      <m:e>
                        <m:r>
                          <a:rPr lang="en-US" sz="2400" b="0" i="1" smtClean="0">
                            <a:latin typeface="Cambria Math"/>
                          </a:rPr>
                          <m:t>𝑓</m:t>
                        </m:r>
                        <m:r>
                          <a:rPr lang="en-US" sz="2400" b="0" i="1" smtClean="0">
                            <a:latin typeface="Cambria Math"/>
                          </a:rPr>
                          <m:t>(</m:t>
                        </m:r>
                        <m:r>
                          <a:rPr lang="en-US" sz="2400" b="0" i="1" smtClean="0">
                            <a:latin typeface="Cambria Math"/>
                          </a:rPr>
                          <m:t>𝑥</m:t>
                        </m:r>
                        <m:r>
                          <a:rPr lang="en-US" sz="2400" b="0" i="1" smtClean="0">
                            <a:latin typeface="Cambria Math"/>
                          </a:rPr>
                          <m:t>)</m:t>
                        </m:r>
                      </m:e>
                    </m:func>
                  </m:oMath>
                </a14:m>
                <a:r>
                  <a:rPr lang="en-US" sz="2400" dirty="0"/>
                  <a:t>.</a:t>
                </a:r>
              </a:p>
              <a:p>
                <a:endParaRPr lang="en-US" sz="2400" dirty="0"/>
              </a:p>
              <a:p>
                <a:pPr marL="457200" indent="-457200">
                  <a:buAutoNum type="alphaUcPeriod"/>
                </a:pPr>
                <a:r>
                  <a:rPr lang="en-US" sz="2400" dirty="0"/>
                  <a:t>1</a:t>
                </a:r>
              </a:p>
              <a:p>
                <a:pPr marL="457200" indent="-457200">
                  <a:buAutoNum type="alphaUcPeriod"/>
                </a:pPr>
                <a:r>
                  <a:rPr lang="en-US" sz="2400" dirty="0"/>
                  <a:t>-2</a:t>
                </a:r>
              </a:p>
              <a:p>
                <a:pPr marL="457200" indent="-457200">
                  <a:buAutoNum type="alphaUcPeriod"/>
                </a:pPr>
                <a:r>
                  <a:rPr lang="en-US" sz="2400" dirty="0"/>
                  <a:t>-1</a:t>
                </a:r>
              </a:p>
              <a:p>
                <a:pPr marL="457200" indent="-457200">
                  <a:buAutoNum type="alphaUcPeriod"/>
                </a:pPr>
                <a:r>
                  <a:rPr lang="en-US" sz="2400" dirty="0"/>
                  <a:t>∞</a:t>
                </a:r>
              </a:p>
              <a:p>
                <a:pPr marL="457200" indent="-457200">
                  <a:buAutoNum type="alphaUcPeriod"/>
                </a:pPr>
                <a:r>
                  <a:rPr lang="en-US" sz="2400" dirty="0"/>
                  <a:t>Does not exist</a:t>
                </a:r>
              </a:p>
            </p:txBody>
          </p:sp>
        </mc:Choice>
        <mc:Fallback xmlns="">
          <p:sp>
            <p:nvSpPr>
              <p:cNvPr id="4" name="TextBox 3"/>
              <p:cNvSpPr txBox="1">
                <a:spLocks noRot="1" noChangeAspect="1" noMove="1" noResize="1" noEditPoints="1" noAdjustHandles="1" noChangeArrowheads="1" noChangeShapeType="1" noTextEdit="1"/>
              </p:cNvSpPr>
              <p:nvPr/>
            </p:nvSpPr>
            <p:spPr>
              <a:xfrm>
                <a:off x="460375" y="827544"/>
                <a:ext cx="7921625" cy="2677656"/>
              </a:xfrm>
              <a:prstGeom prst="rect">
                <a:avLst/>
              </a:prstGeom>
              <a:blipFill rotWithShape="1">
                <a:blip r:embed="rId3"/>
                <a:stretch>
                  <a:fillRect l="-1232" t="-1822" b="-4328"/>
                </a:stretch>
              </a:blipFill>
            </p:spPr>
            <p:txBody>
              <a:bodyPr/>
              <a:lstStyle/>
              <a:p>
                <a:r>
                  <a:rPr lang="en-US">
                    <a:noFill/>
                  </a:rPr>
                  <a:t> </a:t>
                </a:r>
              </a:p>
            </p:txBody>
          </p:sp>
        </mc:Fallback>
      </mc:AlternateContent>
      <p:sp>
        <p:nvSpPr>
          <p:cNvPr id="6" name="Oval 5"/>
          <p:cNvSpPr/>
          <p:nvPr/>
        </p:nvSpPr>
        <p:spPr>
          <a:xfrm>
            <a:off x="495300" y="1981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23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609600" y="457200"/>
            <a:ext cx="7924800" cy="4524315"/>
          </a:xfrm>
          <a:prstGeom prst="rect">
            <a:avLst/>
          </a:prstGeom>
          <a:noFill/>
          <a:ln w="9525">
            <a:noFill/>
            <a:miter lim="800000"/>
            <a:headEnd/>
            <a:tailEnd/>
          </a:ln>
        </p:spPr>
        <p:txBody>
          <a:bodyPr>
            <a:spAutoFit/>
          </a:bodyPr>
          <a:lstStyle/>
          <a:p>
            <a:pPr marL="342900" indent="-342900">
              <a:spcBef>
                <a:spcPct val="50000"/>
              </a:spcBef>
            </a:pPr>
            <a:r>
              <a:rPr lang="en-US" sz="3600" dirty="0"/>
              <a:t>If W = f(a) = a</a:t>
            </a:r>
            <a:r>
              <a:rPr lang="en-US" sz="3600" baseline="30000" dirty="0"/>
              <a:t>2</a:t>
            </a:r>
            <a:r>
              <a:rPr lang="en-US" sz="3600" dirty="0"/>
              <a:t> + 3a, with W in mg and a in lbs, then f </a:t>
            </a:r>
            <a:r>
              <a:rPr lang="en-US" sz="3600" dirty="0">
                <a:sym typeface="Symbol" pitchFamily="18" charset="2"/>
              </a:rPr>
              <a:t></a:t>
            </a:r>
            <a:r>
              <a:rPr lang="en-US" sz="3600" dirty="0">
                <a:latin typeface="Times New Roman" pitchFamily="18" charset="0"/>
              </a:rPr>
              <a:t>(2</a:t>
            </a:r>
            <a:r>
              <a:rPr lang="en-US" sz="3600" dirty="0"/>
              <a:t>) = </a:t>
            </a:r>
          </a:p>
          <a:p>
            <a:pPr marL="342900" indent="-342900">
              <a:spcBef>
                <a:spcPct val="20000"/>
              </a:spcBef>
            </a:pPr>
            <a:r>
              <a:rPr lang="en-US" sz="3600" dirty="0"/>
              <a:t>(A)  7 mg/lb</a:t>
            </a:r>
          </a:p>
          <a:p>
            <a:pPr marL="342900" indent="-342900">
              <a:spcBef>
                <a:spcPct val="20000"/>
              </a:spcBef>
            </a:pPr>
            <a:r>
              <a:rPr lang="en-US" sz="3600" dirty="0"/>
              <a:t>(B)  5 mg/lb</a:t>
            </a:r>
          </a:p>
          <a:p>
            <a:pPr marL="342900" indent="-342900">
              <a:spcBef>
                <a:spcPct val="20000"/>
              </a:spcBef>
            </a:pPr>
            <a:r>
              <a:rPr lang="en-US" sz="3600" dirty="0"/>
              <a:t>(C)  15 mg</a:t>
            </a:r>
          </a:p>
          <a:p>
            <a:pPr marL="742950" indent="-742950">
              <a:spcBef>
                <a:spcPct val="20000"/>
              </a:spcBef>
              <a:buAutoNum type="alphaUcParenBoth" startAt="4"/>
            </a:pPr>
            <a:r>
              <a:rPr lang="en-US" sz="3600" dirty="0"/>
              <a:t> 5 lb/mg</a:t>
            </a:r>
          </a:p>
          <a:p>
            <a:pPr marL="742950" indent="-742950">
              <a:spcBef>
                <a:spcPct val="20000"/>
              </a:spcBef>
              <a:buAutoNum type="alphaUcParenBoth" startAt="4"/>
            </a:pPr>
            <a:r>
              <a:rPr lang="en-US" sz="3600" dirty="0"/>
              <a:t> 7 lb/mg</a:t>
            </a:r>
          </a:p>
        </p:txBody>
      </p:sp>
      <p:sp>
        <p:nvSpPr>
          <p:cNvPr id="4" name="TextBox 3"/>
          <p:cNvSpPr txBox="1">
            <a:spLocks noChangeArrowheads="1"/>
          </p:cNvSpPr>
          <p:nvPr/>
        </p:nvSpPr>
        <p:spPr bwMode="auto">
          <a:xfrm>
            <a:off x="7391400" y="1524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5" name="Oval 4"/>
          <p:cNvSpPr/>
          <p:nvPr/>
        </p:nvSpPr>
        <p:spPr>
          <a:xfrm>
            <a:off x="609600" y="1752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0" y="2057400"/>
            <a:ext cx="4038600" cy="461665"/>
          </a:xfrm>
          <a:prstGeom prst="rect">
            <a:avLst/>
          </a:prstGeom>
          <a:noFill/>
        </p:spPr>
        <p:txBody>
          <a:bodyPr wrap="square" rtlCol="0">
            <a:spAutoFit/>
          </a:bodyPr>
          <a:lstStyle/>
          <a:p>
            <a:r>
              <a:rPr lang="en-US" sz="2400" i="1" dirty="0">
                <a:solidFill>
                  <a:srgbClr val="C00000"/>
                </a:solidFill>
              </a:rPr>
              <a:t>f'(a) = 2a + 3, so f'(2) = 7</a:t>
            </a:r>
          </a:p>
        </p:txBody>
      </p:sp>
      <mc:AlternateContent xmlns:mc="http://schemas.openxmlformats.org/markup-compatibility/2006" xmlns:a14="http://schemas.microsoft.com/office/drawing/2010/main">
        <mc:Choice Requires="a14">
          <p:sp>
            <p:nvSpPr>
              <p:cNvPr id="6" name="TextBox 5"/>
              <p:cNvSpPr txBox="1"/>
              <p:nvPr/>
            </p:nvSpPr>
            <p:spPr>
              <a:xfrm>
                <a:off x="3810000" y="2738735"/>
                <a:ext cx="4343400" cy="624273"/>
              </a:xfrm>
              <a:prstGeom prst="rect">
                <a:avLst/>
              </a:prstGeom>
              <a:noFill/>
            </p:spPr>
            <p:txBody>
              <a:bodyPr wrap="square" rtlCol="0">
                <a:spAutoFit/>
              </a:bodyPr>
              <a:lstStyle/>
              <a:p>
                <a:r>
                  <a:rPr lang="en-US" sz="2400" i="1" dirty="0">
                    <a:solidFill>
                      <a:srgbClr val="C00000"/>
                    </a:solidFill>
                  </a:rPr>
                  <a:t>f'(a) = </a:t>
                </a:r>
                <a14:m>
                  <m:oMath xmlns:m="http://schemas.openxmlformats.org/officeDocument/2006/math">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𝑑𝑊</m:t>
                        </m:r>
                      </m:num>
                      <m:den>
                        <m:r>
                          <a:rPr lang="en-US" sz="2400" b="0" i="1" smtClean="0">
                            <a:solidFill>
                              <a:srgbClr val="C00000"/>
                            </a:solidFill>
                            <a:latin typeface="Cambria Math" panose="02040503050406030204" pitchFamily="18" charset="0"/>
                          </a:rPr>
                          <m:t>𝑑𝑎</m:t>
                        </m:r>
                      </m:den>
                    </m:f>
                  </m:oMath>
                </a14:m>
                <a:r>
                  <a:rPr lang="en-US" sz="2400" i="1" dirty="0">
                    <a:solidFill>
                      <a:srgbClr val="C00000"/>
                    </a:solidFill>
                  </a:rPr>
                  <a:t> so units are mg/</a:t>
                </a:r>
                <a:r>
                  <a:rPr lang="en-US" sz="2400" i="1" dirty="0" err="1">
                    <a:solidFill>
                      <a:srgbClr val="C00000"/>
                    </a:solidFill>
                  </a:rPr>
                  <a:t>lb</a:t>
                </a:r>
                <a:endParaRPr lang="en-US" sz="2400" i="1"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10000" y="2738735"/>
                <a:ext cx="4343400" cy="624273"/>
              </a:xfrm>
              <a:prstGeom prst="rect">
                <a:avLst/>
              </a:prstGeom>
              <a:blipFill rotWithShape="0">
                <a:blip r:embed="rId2"/>
                <a:stretch>
                  <a:fillRect l="-2104" b="-7767"/>
                </a:stretch>
              </a:blipFill>
            </p:spPr>
            <p:txBody>
              <a:bodyPr/>
              <a:lstStyle/>
              <a:p>
                <a:r>
                  <a:rPr lang="en-US">
                    <a:noFill/>
                  </a:rPr>
                  <a:t> </a:t>
                </a:r>
              </a:p>
            </p:txBody>
          </p:sp>
        </mc:Fallback>
      </mc:AlternateContent>
    </p:spTree>
    <p:extLst>
      <p:ext uri="{BB962C8B-B14F-4D97-AF65-F5344CB8AC3E}">
        <p14:creationId xmlns:p14="http://schemas.microsoft.com/office/powerpoint/2010/main" val="370797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5262979"/>
          </a:xfrm>
          <a:prstGeom prst="rect">
            <a:avLst/>
          </a:prstGeom>
          <a:noFill/>
        </p:spPr>
        <p:txBody>
          <a:bodyPr wrap="square" rtlCol="0">
            <a:spAutoFit/>
          </a:bodyPr>
          <a:lstStyle/>
          <a:p>
            <a:r>
              <a:rPr lang="en-US" sz="4400" dirty="0"/>
              <a:t>Let’s go!</a:t>
            </a:r>
          </a:p>
          <a:p>
            <a:r>
              <a:rPr lang="en-US" sz="4400" dirty="0"/>
              <a:t>Turn your clicker on!</a:t>
            </a:r>
          </a:p>
          <a:p>
            <a:endParaRPr lang="en-US" sz="4400" dirty="0"/>
          </a:p>
          <a:p>
            <a:r>
              <a:rPr lang="en-US" sz="3600" u="sng" dirty="0"/>
              <a:t>To sign in to this class</a:t>
            </a:r>
            <a:r>
              <a:rPr lang="en-US" sz="3600" dirty="0"/>
              <a:t>:</a:t>
            </a:r>
          </a:p>
          <a:p>
            <a:r>
              <a:rPr lang="en-US" sz="3600" dirty="0"/>
              <a:t>Hold the power button down until the power light flashes.  </a:t>
            </a:r>
          </a:p>
          <a:p>
            <a:r>
              <a:rPr lang="en-US" sz="3600" dirty="0"/>
              <a:t>Press A, then press A again.  </a:t>
            </a:r>
          </a:p>
          <a:p>
            <a:r>
              <a:rPr lang="en-US" sz="3600" dirty="0"/>
              <a:t>The “Vote Status” light should turn green.</a:t>
            </a:r>
            <a:endParaRPr lang="en-US" sz="2400" dirty="0"/>
          </a:p>
          <a:p>
            <a:endParaRPr lang="en-US" sz="2400" dirty="0"/>
          </a:p>
        </p:txBody>
      </p:sp>
    </p:spTree>
    <p:extLst>
      <p:ext uri="{BB962C8B-B14F-4D97-AF65-F5344CB8AC3E}">
        <p14:creationId xmlns:p14="http://schemas.microsoft.com/office/powerpoint/2010/main" val="96882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609600" y="457200"/>
            <a:ext cx="7924800" cy="3276600"/>
          </a:xfrm>
          <a:prstGeom prst="rect">
            <a:avLst/>
          </a:prstGeom>
          <a:noFill/>
          <a:ln w="9525">
            <a:noFill/>
            <a:miter lim="800000"/>
            <a:headEnd/>
            <a:tailEnd/>
          </a:ln>
        </p:spPr>
        <p:txBody>
          <a:bodyPr>
            <a:spAutoFit/>
          </a:bodyPr>
          <a:lstStyle/>
          <a:p>
            <a:pPr marL="342900" indent="-342900">
              <a:spcBef>
                <a:spcPct val="50000"/>
              </a:spcBef>
            </a:pPr>
            <a:r>
              <a:rPr lang="en-US" sz="3600" dirty="0"/>
              <a:t>If f(x) = (x</a:t>
            </a:r>
            <a:r>
              <a:rPr lang="en-US" sz="3600" baseline="30000" dirty="0"/>
              <a:t>2</a:t>
            </a:r>
            <a:r>
              <a:rPr lang="en-US" sz="3600" dirty="0"/>
              <a:t> + 1)</a:t>
            </a:r>
            <a:r>
              <a:rPr lang="en-US" sz="3600" baseline="30000" dirty="0"/>
              <a:t>5</a:t>
            </a:r>
            <a:r>
              <a:rPr lang="en-US" sz="3600" dirty="0"/>
              <a:t>, then f </a:t>
            </a:r>
            <a:r>
              <a:rPr lang="en-US" sz="3600" dirty="0">
                <a:sym typeface="Symbol" pitchFamily="18" charset="2"/>
              </a:rPr>
              <a:t></a:t>
            </a:r>
            <a:r>
              <a:rPr lang="en-US" sz="3600" dirty="0">
                <a:latin typeface="Times New Roman" pitchFamily="18" charset="0"/>
              </a:rPr>
              <a:t>(</a:t>
            </a:r>
            <a:r>
              <a:rPr lang="en-US" sz="3600" dirty="0"/>
              <a:t>x) = </a:t>
            </a:r>
          </a:p>
          <a:p>
            <a:pPr marL="342900" indent="-342900">
              <a:spcBef>
                <a:spcPct val="20000"/>
              </a:spcBef>
            </a:pPr>
            <a:r>
              <a:rPr lang="en-US" sz="3600" dirty="0"/>
              <a:t>(A)  (2x)</a:t>
            </a:r>
            <a:r>
              <a:rPr lang="en-US" sz="3600" baseline="30000" dirty="0"/>
              <a:t>5</a:t>
            </a:r>
            <a:endParaRPr lang="en-US" sz="3600" dirty="0"/>
          </a:p>
          <a:p>
            <a:pPr marL="342900" indent="-342900">
              <a:spcBef>
                <a:spcPct val="20000"/>
              </a:spcBef>
            </a:pPr>
            <a:r>
              <a:rPr lang="en-US" sz="3600" dirty="0"/>
              <a:t>(B)  5(2x)</a:t>
            </a:r>
            <a:r>
              <a:rPr lang="en-US" sz="3600" baseline="30000" dirty="0"/>
              <a:t>4</a:t>
            </a:r>
            <a:endParaRPr lang="en-US" sz="3600" dirty="0"/>
          </a:p>
          <a:p>
            <a:pPr marL="342900" indent="-342900">
              <a:spcBef>
                <a:spcPct val="20000"/>
              </a:spcBef>
            </a:pPr>
            <a:r>
              <a:rPr lang="en-US" sz="3600" dirty="0"/>
              <a:t>(C)  10x(x</a:t>
            </a:r>
            <a:r>
              <a:rPr lang="en-US" sz="3600" baseline="30000" dirty="0"/>
              <a:t>2</a:t>
            </a:r>
            <a:r>
              <a:rPr lang="en-US" sz="3600" dirty="0"/>
              <a:t> + 1)</a:t>
            </a:r>
            <a:r>
              <a:rPr lang="en-US" sz="3600" baseline="30000" dirty="0"/>
              <a:t>4</a:t>
            </a:r>
            <a:endParaRPr lang="en-US" sz="3600" dirty="0"/>
          </a:p>
          <a:p>
            <a:pPr marL="342900" indent="-342900">
              <a:spcBef>
                <a:spcPct val="20000"/>
              </a:spcBef>
            </a:pPr>
            <a:r>
              <a:rPr lang="en-US" sz="3600" dirty="0"/>
              <a:t>(D)  5(2x</a:t>
            </a:r>
            <a:r>
              <a:rPr lang="en-US" sz="3600" baseline="30000" dirty="0"/>
              <a:t>3</a:t>
            </a:r>
            <a:r>
              <a:rPr lang="en-US" sz="3600" dirty="0"/>
              <a:t> + 2x)</a:t>
            </a:r>
            <a:r>
              <a:rPr lang="en-US" sz="3600" baseline="30000" dirty="0"/>
              <a:t>4</a:t>
            </a:r>
            <a:endParaRPr lang="en-US" sz="3600" dirty="0"/>
          </a:p>
        </p:txBody>
      </p:sp>
      <p:sp>
        <p:nvSpPr>
          <p:cNvPr id="4" name="TextBox 3"/>
          <p:cNvSpPr txBox="1">
            <a:spLocks noChangeArrowheads="1"/>
          </p:cNvSpPr>
          <p:nvPr/>
        </p:nvSpPr>
        <p:spPr bwMode="auto">
          <a:xfrm>
            <a:off x="7391400" y="1524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5" name="Oval 4"/>
          <p:cNvSpPr/>
          <p:nvPr/>
        </p:nvSpPr>
        <p:spPr>
          <a:xfrm>
            <a:off x="571500" y="2514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9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228600" y="685800"/>
            <a:ext cx="8458200" cy="2917825"/>
          </a:xfrm>
          <a:prstGeom prst="rect">
            <a:avLst/>
          </a:prstGeom>
          <a:noFill/>
          <a:ln w="9525">
            <a:noFill/>
            <a:miter lim="800000"/>
            <a:headEnd/>
            <a:tailEnd/>
          </a:ln>
        </p:spPr>
      </p:pic>
      <p:sp>
        <p:nvSpPr>
          <p:cNvPr id="4" name="TextBox 3"/>
          <p:cNvSpPr txBox="1">
            <a:spLocks noChangeArrowheads="1"/>
          </p:cNvSpPr>
          <p:nvPr/>
        </p:nvSpPr>
        <p:spPr bwMode="auto">
          <a:xfrm>
            <a:off x="7162800" y="228600"/>
            <a:ext cx="1600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609600" y="2133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1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838200" y="685800"/>
            <a:ext cx="7620000" cy="4339650"/>
          </a:xfrm>
          <a:prstGeom prst="rect">
            <a:avLst/>
          </a:prstGeom>
          <a:noFill/>
          <a:ln w="9525">
            <a:noFill/>
            <a:miter lim="800000"/>
            <a:headEnd/>
            <a:tailEnd/>
          </a:ln>
        </p:spPr>
        <p:txBody>
          <a:bodyPr>
            <a:spAutoFit/>
          </a:bodyPr>
          <a:lstStyle/>
          <a:p>
            <a:pPr marL="342900" indent="-342900">
              <a:spcBef>
                <a:spcPct val="50000"/>
              </a:spcBef>
            </a:pPr>
            <a:r>
              <a:rPr lang="en-US" sz="2400" dirty="0"/>
              <a:t>Assume </a:t>
            </a:r>
            <a:r>
              <a:rPr lang="en-US" sz="2400" i="1" dirty="0"/>
              <a:t>b</a:t>
            </a:r>
            <a:r>
              <a:rPr lang="en-US" sz="2400" dirty="0"/>
              <a:t> gives the average blood pressure of a patient following a dose </a:t>
            </a:r>
            <a:r>
              <a:rPr lang="en-US" sz="2400" i="1" dirty="0"/>
              <a:t>a</a:t>
            </a:r>
            <a:r>
              <a:rPr lang="en-US" sz="2400" dirty="0"/>
              <a:t> of a drug.  We wish to find the dose that minimizes average blood pressure.  To find the answer analytically, we expect to:</a:t>
            </a:r>
          </a:p>
          <a:p>
            <a:pPr marL="342900" indent="-342900">
              <a:spcBef>
                <a:spcPct val="50000"/>
              </a:spcBef>
            </a:pPr>
            <a:r>
              <a:rPr lang="en-US" sz="2400" dirty="0"/>
              <a:t>(A)  Find db/</a:t>
            </a:r>
            <a:r>
              <a:rPr lang="en-US" sz="2400" dirty="0" err="1"/>
              <a:t>da</a:t>
            </a:r>
            <a:r>
              <a:rPr lang="en-US" sz="2400" dirty="0"/>
              <a:t>, substitute a = 0, and evaluate.</a:t>
            </a:r>
          </a:p>
          <a:p>
            <a:pPr marL="342900" indent="-342900">
              <a:spcBef>
                <a:spcPct val="50000"/>
              </a:spcBef>
            </a:pPr>
            <a:r>
              <a:rPr lang="en-US" sz="2400" dirty="0"/>
              <a:t>(B)  Find db/</a:t>
            </a:r>
            <a:r>
              <a:rPr lang="en-US" sz="2400" dirty="0" err="1"/>
              <a:t>da</a:t>
            </a:r>
            <a:r>
              <a:rPr lang="en-US" sz="2400" dirty="0"/>
              <a:t>, substitute b = 0, and evaluate.</a:t>
            </a:r>
          </a:p>
          <a:p>
            <a:pPr marL="342900" indent="-342900">
              <a:spcBef>
                <a:spcPct val="50000"/>
              </a:spcBef>
            </a:pPr>
            <a:r>
              <a:rPr lang="en-US" sz="2400" dirty="0"/>
              <a:t>(C)  Find </a:t>
            </a:r>
            <a:r>
              <a:rPr lang="en-US" sz="2400" dirty="0" err="1"/>
              <a:t>da</a:t>
            </a:r>
            <a:r>
              <a:rPr lang="en-US" sz="2400" dirty="0"/>
              <a:t>/db, set it equal to 0, and solve for a.</a:t>
            </a:r>
          </a:p>
          <a:p>
            <a:pPr marL="342900" indent="-342900">
              <a:spcBef>
                <a:spcPct val="50000"/>
              </a:spcBef>
            </a:pPr>
            <a:r>
              <a:rPr lang="en-US" sz="2400" dirty="0"/>
              <a:t>(D)  Find db/</a:t>
            </a:r>
            <a:r>
              <a:rPr lang="en-US" sz="2400" dirty="0" err="1"/>
              <a:t>da</a:t>
            </a:r>
            <a:r>
              <a:rPr lang="en-US" sz="2400" dirty="0"/>
              <a:t>, set it equal to 0, and solve for a.</a:t>
            </a:r>
          </a:p>
          <a:p>
            <a:pPr marL="342900" indent="-342900">
              <a:spcBef>
                <a:spcPct val="50000"/>
              </a:spcBef>
            </a:pPr>
            <a:r>
              <a:rPr lang="en-US" sz="2400" dirty="0"/>
              <a:t>(E)  Find db/</a:t>
            </a:r>
            <a:r>
              <a:rPr lang="en-US" sz="2400" dirty="0" err="1"/>
              <a:t>da</a:t>
            </a:r>
            <a:r>
              <a:rPr lang="en-US" sz="2400" dirty="0"/>
              <a:t>, set it equal to 0, and solve for b.</a:t>
            </a:r>
          </a:p>
        </p:txBody>
      </p:sp>
      <p:sp>
        <p:nvSpPr>
          <p:cNvPr id="4" name="TextBox 3"/>
          <p:cNvSpPr txBox="1">
            <a:spLocks noChangeArrowheads="1"/>
          </p:cNvSpPr>
          <p:nvPr/>
        </p:nvSpPr>
        <p:spPr bwMode="auto">
          <a:xfrm>
            <a:off x="7086600" y="152400"/>
            <a:ext cx="1600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723900" y="3962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400" y="5181600"/>
            <a:ext cx="7543800" cy="400110"/>
          </a:xfrm>
          <a:prstGeom prst="rect">
            <a:avLst/>
          </a:prstGeom>
          <a:noFill/>
        </p:spPr>
        <p:txBody>
          <a:bodyPr wrap="square" rtlCol="0">
            <a:spAutoFit/>
          </a:bodyPr>
          <a:lstStyle/>
          <a:p>
            <a:r>
              <a:rPr lang="en-US" sz="2000" dirty="0">
                <a:solidFill>
                  <a:srgbClr val="C00000"/>
                </a:solidFill>
              </a:rPr>
              <a:t>Minimize </a:t>
            </a:r>
            <a:r>
              <a:rPr lang="en-US" sz="2000" b="1" i="1" dirty="0">
                <a:solidFill>
                  <a:srgbClr val="C00000"/>
                </a:solidFill>
              </a:rPr>
              <a:t>b</a:t>
            </a:r>
            <a:r>
              <a:rPr lang="en-US" sz="2000" dirty="0">
                <a:solidFill>
                  <a:srgbClr val="C00000"/>
                </a:solidFill>
              </a:rPr>
              <a:t> with respect to </a:t>
            </a:r>
            <a:r>
              <a:rPr lang="en-US" sz="2000" b="1" i="1" dirty="0">
                <a:solidFill>
                  <a:srgbClr val="C00000"/>
                </a:solidFill>
              </a:rPr>
              <a:t>a</a:t>
            </a:r>
            <a:r>
              <a:rPr lang="en-US" sz="2000" dirty="0">
                <a:solidFill>
                  <a:srgbClr val="C00000"/>
                </a:solidFill>
              </a:rPr>
              <a:t> =&gt; appropriate derivative is </a:t>
            </a:r>
            <a:r>
              <a:rPr lang="en-US" sz="2000" b="1" i="1" dirty="0" err="1">
                <a:solidFill>
                  <a:srgbClr val="C00000"/>
                </a:solidFill>
              </a:rPr>
              <a:t>db</a:t>
            </a:r>
            <a:r>
              <a:rPr lang="en-US" sz="2000" b="1" i="1" dirty="0">
                <a:solidFill>
                  <a:srgbClr val="C00000"/>
                </a:solidFill>
              </a:rPr>
              <a:t>/da</a:t>
            </a:r>
          </a:p>
        </p:txBody>
      </p:sp>
      <p:sp>
        <p:nvSpPr>
          <p:cNvPr id="6" name="TextBox 5"/>
          <p:cNvSpPr txBox="1"/>
          <p:nvPr/>
        </p:nvSpPr>
        <p:spPr>
          <a:xfrm>
            <a:off x="533400" y="5619690"/>
            <a:ext cx="7543800" cy="707886"/>
          </a:xfrm>
          <a:prstGeom prst="rect">
            <a:avLst/>
          </a:prstGeom>
          <a:noFill/>
        </p:spPr>
        <p:txBody>
          <a:bodyPr wrap="square" rtlCol="0">
            <a:spAutoFit/>
          </a:bodyPr>
          <a:lstStyle/>
          <a:p>
            <a:r>
              <a:rPr lang="en-US" sz="2000" dirty="0">
                <a:solidFill>
                  <a:srgbClr val="C00000"/>
                </a:solidFill>
              </a:rPr>
              <a:t>To find critical points, we set the derivative equal to zero and solve for the independent variable.</a:t>
            </a:r>
            <a:endParaRPr lang="en-US" sz="2000" b="1" i="1" dirty="0">
              <a:solidFill>
                <a:srgbClr val="C00000"/>
              </a:solidFill>
            </a:endParaRPr>
          </a:p>
        </p:txBody>
      </p:sp>
    </p:spTree>
    <p:extLst>
      <p:ext uri="{BB962C8B-B14F-4D97-AF65-F5344CB8AC3E}">
        <p14:creationId xmlns:p14="http://schemas.microsoft.com/office/powerpoint/2010/main" val="63815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914400" y="762000"/>
            <a:ext cx="7620000" cy="3416320"/>
          </a:xfrm>
          <a:prstGeom prst="rect">
            <a:avLst/>
          </a:prstGeom>
          <a:noFill/>
          <a:ln w="9525">
            <a:noFill/>
            <a:miter lim="800000"/>
            <a:headEnd/>
            <a:tailEnd/>
          </a:ln>
        </p:spPr>
        <p:txBody>
          <a:bodyPr>
            <a:spAutoFit/>
          </a:bodyPr>
          <a:lstStyle/>
          <a:p>
            <a:pPr marL="342900" indent="-342900">
              <a:spcBef>
                <a:spcPct val="50000"/>
              </a:spcBef>
            </a:pPr>
            <a:r>
              <a:rPr lang="en-US" dirty="0"/>
              <a:t>Assume </a:t>
            </a:r>
            <a:r>
              <a:rPr lang="en-US" i="1" dirty="0"/>
              <a:t>b</a:t>
            </a:r>
            <a:r>
              <a:rPr lang="en-US" dirty="0"/>
              <a:t> gives the average blood pressure of a patient following a dose </a:t>
            </a:r>
            <a:r>
              <a:rPr lang="en-US" i="1" dirty="0"/>
              <a:t>a</a:t>
            </a:r>
            <a:r>
              <a:rPr lang="en-US" dirty="0"/>
              <a:t> of a drug.  We wish to find the dose that minimizes average blood pressure.  To find the answer analytically, we expect to:</a:t>
            </a:r>
          </a:p>
          <a:p>
            <a:pPr marL="342900" indent="-342900">
              <a:spcBef>
                <a:spcPct val="50000"/>
              </a:spcBef>
            </a:pPr>
            <a:r>
              <a:rPr lang="en-US" dirty="0"/>
              <a:t>(A)  Find db/</a:t>
            </a:r>
            <a:r>
              <a:rPr lang="en-US" dirty="0" err="1"/>
              <a:t>da</a:t>
            </a:r>
            <a:r>
              <a:rPr lang="en-US" dirty="0"/>
              <a:t>, substitute b = 0, and evaluate.</a:t>
            </a:r>
          </a:p>
          <a:p>
            <a:pPr marL="342900" indent="-342900">
              <a:spcBef>
                <a:spcPct val="50000"/>
              </a:spcBef>
            </a:pPr>
            <a:r>
              <a:rPr lang="en-US" dirty="0"/>
              <a:t>(B)  Find db/</a:t>
            </a:r>
            <a:r>
              <a:rPr lang="en-US" dirty="0" err="1"/>
              <a:t>da</a:t>
            </a:r>
            <a:r>
              <a:rPr lang="en-US" dirty="0"/>
              <a:t>, set it equal to 0, and solve for a.</a:t>
            </a:r>
          </a:p>
          <a:p>
            <a:pPr marL="342900" indent="-342900">
              <a:spcBef>
                <a:spcPct val="50000"/>
              </a:spcBef>
            </a:pPr>
            <a:r>
              <a:rPr lang="en-US" dirty="0"/>
              <a:t>(C)  Find </a:t>
            </a:r>
            <a:r>
              <a:rPr lang="en-US" dirty="0" err="1"/>
              <a:t>da</a:t>
            </a:r>
            <a:r>
              <a:rPr lang="en-US" dirty="0"/>
              <a:t>/db, substitute a = 0, and evaluate.</a:t>
            </a:r>
          </a:p>
          <a:p>
            <a:pPr marL="342900" indent="-342900">
              <a:spcBef>
                <a:spcPct val="50000"/>
              </a:spcBef>
            </a:pPr>
            <a:r>
              <a:rPr lang="en-US" dirty="0"/>
              <a:t>(D)  Find db/</a:t>
            </a:r>
            <a:r>
              <a:rPr lang="en-US" dirty="0" err="1"/>
              <a:t>da</a:t>
            </a:r>
            <a:r>
              <a:rPr lang="en-US" dirty="0"/>
              <a:t>, substitute a = 0, and evaluate.</a:t>
            </a:r>
          </a:p>
          <a:p>
            <a:pPr marL="342900" indent="-342900">
              <a:spcBef>
                <a:spcPct val="50000"/>
              </a:spcBef>
            </a:pPr>
            <a:r>
              <a:rPr lang="en-US" dirty="0"/>
              <a:t>(E)  Find db/</a:t>
            </a:r>
            <a:r>
              <a:rPr lang="en-US" dirty="0" err="1"/>
              <a:t>da</a:t>
            </a:r>
            <a:r>
              <a:rPr lang="en-US" dirty="0"/>
              <a:t>, set it equal to 0, and solve for b.</a:t>
            </a:r>
          </a:p>
          <a:p>
            <a:pPr marL="342900" indent="-342900">
              <a:spcBef>
                <a:spcPct val="50000"/>
              </a:spcBef>
            </a:pPr>
            <a:endParaRPr lang="en-US" dirty="0"/>
          </a:p>
        </p:txBody>
      </p:sp>
      <p:sp>
        <p:nvSpPr>
          <p:cNvPr id="4" name="TextBox 3"/>
          <p:cNvSpPr txBox="1">
            <a:spLocks noChangeArrowheads="1"/>
          </p:cNvSpPr>
          <p:nvPr/>
        </p:nvSpPr>
        <p:spPr bwMode="auto">
          <a:xfrm>
            <a:off x="7086600" y="152400"/>
            <a:ext cx="1600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723900" y="2057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0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14400" y="685800"/>
            <a:ext cx="7620000" cy="4755148"/>
          </a:xfrm>
          <a:prstGeom prst="rect">
            <a:avLst/>
          </a:prstGeom>
          <a:noFill/>
          <a:ln w="9525">
            <a:noFill/>
            <a:miter lim="800000"/>
            <a:headEnd/>
            <a:tailEnd/>
          </a:ln>
        </p:spPr>
        <p:txBody>
          <a:bodyPr>
            <a:spAutoFit/>
          </a:bodyPr>
          <a:lstStyle/>
          <a:p>
            <a:pPr marL="342900" indent="-342900">
              <a:spcBef>
                <a:spcPct val="50000"/>
              </a:spcBef>
            </a:pPr>
            <a:r>
              <a:rPr lang="en-US" sz="2400" dirty="0"/>
              <a:t>Assume D gives the density of an object based on its length L along a continuum.  We wish to find the length that maximizes density.  To find the answer analytically, we expect to:</a:t>
            </a:r>
          </a:p>
          <a:p>
            <a:pPr marL="342900" indent="-342900">
              <a:spcBef>
                <a:spcPct val="50000"/>
              </a:spcBef>
            </a:pPr>
            <a:r>
              <a:rPr lang="en-US" sz="2400" dirty="0"/>
              <a:t>(A) Find </a:t>
            </a:r>
            <a:r>
              <a:rPr lang="en-US" sz="2400" dirty="0" err="1"/>
              <a:t>dD</a:t>
            </a:r>
            <a:r>
              <a:rPr lang="en-US" sz="2400" dirty="0"/>
              <a:t>/</a:t>
            </a:r>
            <a:r>
              <a:rPr lang="en-US" sz="2400" dirty="0" err="1"/>
              <a:t>dL</a:t>
            </a:r>
            <a:r>
              <a:rPr lang="en-US" sz="2400" dirty="0"/>
              <a:t>, set it equal to 0, and solve for L.</a:t>
            </a:r>
          </a:p>
          <a:p>
            <a:pPr marL="342900" indent="-342900">
              <a:spcBef>
                <a:spcPct val="50000"/>
              </a:spcBef>
            </a:pPr>
            <a:r>
              <a:rPr lang="en-US" sz="2400" dirty="0"/>
              <a:t>(B)  Find </a:t>
            </a:r>
            <a:r>
              <a:rPr lang="en-US" sz="2400" dirty="0" err="1"/>
              <a:t>dL</a:t>
            </a:r>
            <a:r>
              <a:rPr lang="en-US" sz="2400" dirty="0"/>
              <a:t>/</a:t>
            </a:r>
            <a:r>
              <a:rPr lang="en-US" sz="2400" dirty="0" err="1"/>
              <a:t>dD</a:t>
            </a:r>
            <a:r>
              <a:rPr lang="en-US" sz="2400" dirty="0"/>
              <a:t>, set it equal to 0, and solve for L.</a:t>
            </a:r>
          </a:p>
          <a:p>
            <a:pPr marL="342900" indent="-342900">
              <a:spcBef>
                <a:spcPct val="50000"/>
              </a:spcBef>
            </a:pPr>
            <a:r>
              <a:rPr lang="en-US" sz="2400" dirty="0"/>
              <a:t>(C)  Find </a:t>
            </a:r>
            <a:r>
              <a:rPr lang="en-US" sz="2400" dirty="0" err="1"/>
              <a:t>dD</a:t>
            </a:r>
            <a:r>
              <a:rPr lang="en-US" sz="2400" dirty="0"/>
              <a:t>/</a:t>
            </a:r>
            <a:r>
              <a:rPr lang="en-US" sz="2400" dirty="0" err="1"/>
              <a:t>dL</a:t>
            </a:r>
            <a:r>
              <a:rPr lang="en-US" sz="2400" dirty="0"/>
              <a:t>, set it equal to 0, and solve for D.</a:t>
            </a:r>
          </a:p>
          <a:p>
            <a:pPr marL="342900" indent="-342900">
              <a:spcBef>
                <a:spcPct val="50000"/>
              </a:spcBef>
              <a:buAutoNum type="alphaUcParenBoth" startAt="4"/>
            </a:pPr>
            <a:r>
              <a:rPr lang="en-US" sz="2400" dirty="0"/>
              <a:t>Find </a:t>
            </a:r>
            <a:r>
              <a:rPr lang="en-US" sz="2400" dirty="0" err="1"/>
              <a:t>dL</a:t>
            </a:r>
            <a:r>
              <a:rPr lang="en-US" sz="2400" dirty="0"/>
              <a:t>/</a:t>
            </a:r>
            <a:r>
              <a:rPr lang="en-US" sz="2400" dirty="0" err="1"/>
              <a:t>dD</a:t>
            </a:r>
            <a:r>
              <a:rPr lang="en-US" sz="2400" dirty="0"/>
              <a:t>, set it equal to 0, and solve for D.</a:t>
            </a:r>
          </a:p>
          <a:p>
            <a:pPr marL="342900" indent="-342900">
              <a:spcBef>
                <a:spcPct val="50000"/>
              </a:spcBef>
              <a:buAutoNum type="alphaUcParenBoth" startAt="4"/>
            </a:pPr>
            <a:r>
              <a:rPr lang="en-US" sz="2400" dirty="0"/>
              <a:t>Find </a:t>
            </a:r>
            <a:r>
              <a:rPr lang="en-US" sz="2400" dirty="0" err="1"/>
              <a:t>dD</a:t>
            </a:r>
            <a:r>
              <a:rPr lang="en-US" sz="2400" dirty="0"/>
              <a:t>/</a:t>
            </a:r>
            <a:r>
              <a:rPr lang="en-US" sz="2400" dirty="0" err="1"/>
              <a:t>dL</a:t>
            </a:r>
            <a:r>
              <a:rPr lang="en-US" sz="2400" dirty="0"/>
              <a:t>, substitute L = 0, and evaluate.</a:t>
            </a:r>
          </a:p>
          <a:p>
            <a:pPr marL="342900" indent="-342900">
              <a:spcBef>
                <a:spcPct val="50000"/>
              </a:spcBef>
            </a:pPr>
            <a:endParaRPr lang="en-US" dirty="0"/>
          </a:p>
        </p:txBody>
      </p:sp>
      <p:sp>
        <p:nvSpPr>
          <p:cNvPr id="4" name="TextBox 3"/>
          <p:cNvSpPr txBox="1">
            <a:spLocks noChangeArrowheads="1"/>
          </p:cNvSpPr>
          <p:nvPr/>
        </p:nvSpPr>
        <p:spPr bwMode="auto">
          <a:xfrm>
            <a:off x="7086600" y="152400"/>
            <a:ext cx="1600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723900" y="2286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7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14400" y="838200"/>
            <a:ext cx="7620000" cy="4339650"/>
          </a:xfrm>
          <a:prstGeom prst="rect">
            <a:avLst/>
          </a:prstGeom>
          <a:noFill/>
          <a:ln w="9525">
            <a:noFill/>
            <a:miter lim="800000"/>
            <a:headEnd/>
            <a:tailEnd/>
          </a:ln>
        </p:spPr>
        <p:txBody>
          <a:bodyPr>
            <a:spAutoFit/>
          </a:bodyPr>
          <a:lstStyle/>
          <a:p>
            <a:pPr marL="342900" indent="-342900">
              <a:spcBef>
                <a:spcPct val="50000"/>
              </a:spcBef>
            </a:pPr>
            <a:r>
              <a:rPr lang="en-US" sz="2400" dirty="0"/>
              <a:t>Assume D gives the density of an object based on its length L along a continuum.  We wish to find the length that maximizes density.  To find the answer analytically, we expect to:</a:t>
            </a:r>
          </a:p>
          <a:p>
            <a:pPr marL="342900" indent="-342900">
              <a:spcBef>
                <a:spcPct val="50000"/>
              </a:spcBef>
            </a:pPr>
            <a:r>
              <a:rPr lang="en-US" sz="2400" dirty="0"/>
              <a:t>(A)  Find </a:t>
            </a:r>
            <a:r>
              <a:rPr lang="en-US" sz="2400" dirty="0" err="1"/>
              <a:t>dD</a:t>
            </a:r>
            <a:r>
              <a:rPr lang="en-US" sz="2400" dirty="0"/>
              <a:t>/</a:t>
            </a:r>
            <a:r>
              <a:rPr lang="en-US" sz="2400" dirty="0" err="1"/>
              <a:t>dL</a:t>
            </a:r>
            <a:r>
              <a:rPr lang="en-US" sz="2400" dirty="0"/>
              <a:t>, substitute L = 0, and evaluate.</a:t>
            </a:r>
          </a:p>
          <a:p>
            <a:pPr marL="342900" indent="-342900">
              <a:spcBef>
                <a:spcPct val="50000"/>
              </a:spcBef>
            </a:pPr>
            <a:r>
              <a:rPr lang="en-US" sz="2400" dirty="0"/>
              <a:t>(B)  Find </a:t>
            </a:r>
            <a:r>
              <a:rPr lang="en-US" sz="2400" dirty="0" err="1"/>
              <a:t>dD</a:t>
            </a:r>
            <a:r>
              <a:rPr lang="en-US" sz="2400" dirty="0"/>
              <a:t>/</a:t>
            </a:r>
            <a:r>
              <a:rPr lang="en-US" sz="2400" dirty="0" err="1"/>
              <a:t>dL</a:t>
            </a:r>
            <a:r>
              <a:rPr lang="en-US" sz="2400" dirty="0"/>
              <a:t>, substitute D = 0, and evaluate.</a:t>
            </a:r>
          </a:p>
          <a:p>
            <a:pPr marL="342900" indent="-342900">
              <a:spcBef>
                <a:spcPct val="50000"/>
              </a:spcBef>
            </a:pPr>
            <a:r>
              <a:rPr lang="en-US" sz="2400" dirty="0"/>
              <a:t>(C)  Find </a:t>
            </a:r>
            <a:r>
              <a:rPr lang="en-US" sz="2400" dirty="0" err="1"/>
              <a:t>dD</a:t>
            </a:r>
            <a:r>
              <a:rPr lang="en-US" sz="2400" dirty="0"/>
              <a:t>/</a:t>
            </a:r>
            <a:r>
              <a:rPr lang="en-US" sz="2400" dirty="0" err="1"/>
              <a:t>dL</a:t>
            </a:r>
            <a:r>
              <a:rPr lang="en-US" sz="2400" dirty="0"/>
              <a:t>, set it equal to 0, and solve for L.</a:t>
            </a:r>
          </a:p>
          <a:p>
            <a:pPr marL="342900" indent="-342900">
              <a:spcBef>
                <a:spcPct val="50000"/>
              </a:spcBef>
            </a:pPr>
            <a:r>
              <a:rPr lang="en-US" sz="2400" dirty="0"/>
              <a:t>(D)  Find </a:t>
            </a:r>
            <a:r>
              <a:rPr lang="en-US" sz="2400" dirty="0" err="1"/>
              <a:t>dD</a:t>
            </a:r>
            <a:r>
              <a:rPr lang="en-US" sz="2400" dirty="0"/>
              <a:t>/</a:t>
            </a:r>
            <a:r>
              <a:rPr lang="en-US" sz="2400" dirty="0" err="1"/>
              <a:t>dL</a:t>
            </a:r>
            <a:r>
              <a:rPr lang="en-US" sz="2400" dirty="0"/>
              <a:t>, set it equal to 0, and solve for D.</a:t>
            </a:r>
          </a:p>
          <a:p>
            <a:pPr marL="342900" indent="-342900">
              <a:spcBef>
                <a:spcPct val="50000"/>
              </a:spcBef>
            </a:pPr>
            <a:r>
              <a:rPr lang="en-US" sz="2400" dirty="0"/>
              <a:t>(E)  Find </a:t>
            </a:r>
            <a:r>
              <a:rPr lang="en-US" sz="2400" dirty="0" err="1"/>
              <a:t>dL</a:t>
            </a:r>
            <a:r>
              <a:rPr lang="en-US" sz="2400" dirty="0"/>
              <a:t>/</a:t>
            </a:r>
            <a:r>
              <a:rPr lang="en-US" sz="2400" dirty="0" err="1"/>
              <a:t>dD</a:t>
            </a:r>
            <a:r>
              <a:rPr lang="en-US" sz="2400" dirty="0"/>
              <a:t>, substitute D = 0, and evaluate.</a:t>
            </a:r>
          </a:p>
        </p:txBody>
      </p:sp>
      <p:sp>
        <p:nvSpPr>
          <p:cNvPr id="4" name="TextBox 3"/>
          <p:cNvSpPr txBox="1">
            <a:spLocks noChangeArrowheads="1"/>
          </p:cNvSpPr>
          <p:nvPr/>
        </p:nvSpPr>
        <p:spPr bwMode="auto">
          <a:xfrm>
            <a:off x="7086600" y="152400"/>
            <a:ext cx="1600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800100" y="3581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7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1066800" y="685800"/>
            <a:ext cx="7620000" cy="822325"/>
          </a:xfrm>
          <a:prstGeom prst="rect">
            <a:avLst/>
          </a:prstGeom>
          <a:noFill/>
          <a:ln w="9525">
            <a:noFill/>
            <a:miter lim="800000"/>
            <a:headEnd/>
            <a:tailEnd/>
          </a:ln>
        </p:spPr>
        <p:txBody>
          <a:bodyPr>
            <a:spAutoFit/>
          </a:bodyPr>
          <a:lstStyle/>
          <a:p>
            <a:pPr>
              <a:spcBef>
                <a:spcPct val="50000"/>
              </a:spcBef>
            </a:pPr>
            <a:r>
              <a:rPr lang="en-US" sz="2400" dirty="0"/>
              <a:t>If f(x) is measured in pounds and x is measured in feet, then </a:t>
            </a:r>
          </a:p>
        </p:txBody>
      </p:sp>
      <p:graphicFrame>
        <p:nvGraphicFramePr>
          <p:cNvPr id="1026" name="Object 6"/>
          <p:cNvGraphicFramePr>
            <a:graphicFrameLocks noChangeAspect="1"/>
          </p:cNvGraphicFramePr>
          <p:nvPr/>
        </p:nvGraphicFramePr>
        <p:xfrm>
          <a:off x="3657600" y="1143000"/>
          <a:ext cx="1905000" cy="1574800"/>
        </p:xfrm>
        <a:graphic>
          <a:graphicData uri="http://schemas.openxmlformats.org/presentationml/2006/ole">
            <mc:AlternateContent xmlns:mc="http://schemas.openxmlformats.org/markup-compatibility/2006">
              <mc:Choice xmlns:v="urn:schemas-microsoft-com:vml" Requires="v">
                <p:oleObj spid="_x0000_s2132" name="Equation" r:id="rId3" imgW="583920" imgH="482400" progId="Equation.3">
                  <p:embed/>
                </p:oleObj>
              </mc:Choice>
              <mc:Fallback>
                <p:oleObj name="Equation" r:id="rId3" imgW="58392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143000"/>
                        <a:ext cx="19050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7"/>
          <p:cNvSpPr txBox="1">
            <a:spLocks noChangeArrowheads="1"/>
          </p:cNvSpPr>
          <p:nvPr/>
        </p:nvSpPr>
        <p:spPr bwMode="auto">
          <a:xfrm>
            <a:off x="990600" y="2362200"/>
            <a:ext cx="7620000" cy="2743200"/>
          </a:xfrm>
          <a:prstGeom prst="rect">
            <a:avLst/>
          </a:prstGeom>
          <a:noFill/>
          <a:ln w="9525">
            <a:noFill/>
            <a:miter lim="800000"/>
            <a:headEnd/>
            <a:tailEnd/>
          </a:ln>
        </p:spPr>
        <p:txBody>
          <a:bodyPr>
            <a:spAutoFit/>
          </a:bodyPr>
          <a:lstStyle/>
          <a:p>
            <a:pPr marL="342900" indent="-342900">
              <a:spcBef>
                <a:spcPct val="50000"/>
              </a:spcBef>
            </a:pPr>
            <a:r>
              <a:rPr lang="en-US" sz="2400" dirty="0"/>
              <a:t>is measured in:</a:t>
            </a:r>
          </a:p>
          <a:p>
            <a:pPr marL="342900" indent="-342900">
              <a:spcBef>
                <a:spcPct val="50000"/>
              </a:spcBef>
            </a:pPr>
            <a:r>
              <a:rPr lang="en-US" sz="2000" dirty="0"/>
              <a:t>(A)  Feet</a:t>
            </a:r>
          </a:p>
          <a:p>
            <a:pPr marL="342900" indent="-342900">
              <a:spcBef>
                <a:spcPct val="50000"/>
              </a:spcBef>
            </a:pPr>
            <a:r>
              <a:rPr lang="en-US" sz="2000" dirty="0"/>
              <a:t>(B)  Pounds/Foot</a:t>
            </a:r>
          </a:p>
          <a:p>
            <a:pPr marL="342900" indent="-342900">
              <a:spcBef>
                <a:spcPct val="50000"/>
              </a:spcBef>
            </a:pPr>
            <a:r>
              <a:rPr lang="en-US" sz="2000" dirty="0"/>
              <a:t>(C)  Pounds			</a:t>
            </a:r>
          </a:p>
          <a:p>
            <a:pPr marL="342900" indent="-342900">
              <a:spcBef>
                <a:spcPct val="50000"/>
              </a:spcBef>
            </a:pPr>
            <a:r>
              <a:rPr lang="en-US" sz="2000" dirty="0"/>
              <a:t>(D)  Pounds times Feet</a:t>
            </a:r>
          </a:p>
          <a:p>
            <a:pPr marL="342900" indent="-342900">
              <a:spcBef>
                <a:spcPct val="50000"/>
              </a:spcBef>
              <a:buFontTx/>
              <a:buAutoNum type="alphaLcPeriod"/>
            </a:pPr>
            <a:endParaRPr lang="en-US" sz="2000" dirty="0"/>
          </a:p>
        </p:txBody>
      </p:sp>
      <p:sp>
        <p:nvSpPr>
          <p:cNvPr id="6" name="TextBox 2"/>
          <p:cNvSpPr txBox="1"/>
          <p:nvPr/>
        </p:nvSpPr>
        <p:spPr>
          <a:xfrm>
            <a:off x="6781800" y="2286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7" name="Oval 6"/>
          <p:cNvSpPr/>
          <p:nvPr/>
        </p:nvSpPr>
        <p:spPr>
          <a:xfrm>
            <a:off x="800100" y="4191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Brace 1"/>
          <p:cNvSpPr/>
          <p:nvPr/>
        </p:nvSpPr>
        <p:spPr>
          <a:xfrm rot="16200000" flipV="1">
            <a:off x="4234339" y="2242661"/>
            <a:ext cx="381000" cy="772478"/>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rgbClr val="C00000"/>
                </a:solidFill>
              </a:ln>
            </a:endParaRPr>
          </a:p>
        </p:txBody>
      </p:sp>
      <p:sp>
        <p:nvSpPr>
          <p:cNvPr id="8" name="Left Brace 7"/>
          <p:cNvSpPr/>
          <p:nvPr/>
        </p:nvSpPr>
        <p:spPr>
          <a:xfrm rot="16200000" flipV="1">
            <a:off x="5138261" y="2242661"/>
            <a:ext cx="381000" cy="772478"/>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rgbClr val="C00000"/>
                </a:solidFill>
              </a:ln>
            </a:endParaRPr>
          </a:p>
        </p:txBody>
      </p:sp>
      <p:cxnSp>
        <p:nvCxnSpPr>
          <p:cNvPr id="9" name="Straight Arrow Connector 8"/>
          <p:cNvCxnSpPr/>
          <p:nvPr/>
        </p:nvCxnSpPr>
        <p:spPr>
          <a:xfrm flipV="1">
            <a:off x="4419600" y="2971800"/>
            <a:ext cx="0" cy="1840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34000" y="2971800"/>
            <a:ext cx="0" cy="1840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81400" y="4953000"/>
            <a:ext cx="3048000" cy="461665"/>
          </a:xfrm>
          <a:prstGeom prst="rect">
            <a:avLst/>
          </a:prstGeom>
          <a:noFill/>
        </p:spPr>
        <p:txBody>
          <a:bodyPr wrap="square" rtlCol="0">
            <a:spAutoFit/>
          </a:bodyPr>
          <a:lstStyle/>
          <a:p>
            <a:r>
              <a:rPr lang="en-US" sz="2400" i="1" dirty="0">
                <a:solidFill>
                  <a:srgbClr val="C00000"/>
                </a:solidFill>
              </a:rPr>
              <a:t>f-units times x-units</a:t>
            </a:r>
          </a:p>
        </p:txBody>
      </p:sp>
      <p:sp>
        <p:nvSpPr>
          <p:cNvPr id="12" name="TextBox 11"/>
          <p:cNvSpPr txBox="1"/>
          <p:nvPr/>
        </p:nvSpPr>
        <p:spPr>
          <a:xfrm>
            <a:off x="3352800" y="5405735"/>
            <a:ext cx="3048000" cy="461665"/>
          </a:xfrm>
          <a:prstGeom prst="rect">
            <a:avLst/>
          </a:prstGeom>
          <a:noFill/>
        </p:spPr>
        <p:txBody>
          <a:bodyPr wrap="square" rtlCol="0">
            <a:spAutoFit/>
          </a:bodyPr>
          <a:lstStyle/>
          <a:p>
            <a:r>
              <a:rPr lang="en-US" sz="2400" i="1" dirty="0">
                <a:solidFill>
                  <a:srgbClr val="C00000"/>
                </a:solidFill>
              </a:rPr>
              <a:t>Pounds times Feet</a:t>
            </a:r>
          </a:p>
        </p:txBody>
      </p:sp>
    </p:spTree>
    <p:extLst>
      <p:ext uri="{BB962C8B-B14F-4D97-AF65-F5344CB8AC3E}">
        <p14:creationId xmlns:p14="http://schemas.microsoft.com/office/powerpoint/2010/main" val="14878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cstate="print"/>
          <a:srcRect/>
          <a:stretch>
            <a:fillRect/>
          </a:stretch>
        </p:blipFill>
        <p:spPr bwMode="auto">
          <a:xfrm>
            <a:off x="3733800" y="1828800"/>
            <a:ext cx="3886200" cy="3724275"/>
          </a:xfrm>
          <a:prstGeom prst="rect">
            <a:avLst/>
          </a:prstGeom>
          <a:noFill/>
          <a:ln w="9525">
            <a:noFill/>
            <a:miter lim="800000"/>
            <a:headEnd/>
            <a:tailEnd/>
          </a:ln>
        </p:spPr>
      </p:pic>
      <p:sp>
        <p:nvSpPr>
          <p:cNvPr id="3076" name="Text Box 3"/>
          <p:cNvSpPr txBox="1">
            <a:spLocks noChangeArrowheads="1"/>
          </p:cNvSpPr>
          <p:nvPr/>
        </p:nvSpPr>
        <p:spPr bwMode="auto">
          <a:xfrm>
            <a:off x="1219200" y="1295400"/>
            <a:ext cx="6858000" cy="457200"/>
          </a:xfrm>
          <a:prstGeom prst="rect">
            <a:avLst/>
          </a:prstGeom>
          <a:noFill/>
          <a:ln w="9525">
            <a:noFill/>
            <a:miter lim="800000"/>
            <a:headEnd/>
            <a:tailEnd/>
          </a:ln>
        </p:spPr>
        <p:txBody>
          <a:bodyPr>
            <a:spAutoFit/>
          </a:bodyPr>
          <a:lstStyle/>
          <a:p>
            <a:pPr>
              <a:spcBef>
                <a:spcPct val="50000"/>
              </a:spcBef>
            </a:pPr>
            <a:r>
              <a:rPr lang="en-US" sz="2400" dirty="0"/>
              <a:t>The graph of y = f(x) is shown.  What is </a:t>
            </a:r>
          </a:p>
        </p:txBody>
      </p:sp>
      <p:graphicFrame>
        <p:nvGraphicFramePr>
          <p:cNvPr id="3074" name="Object 4"/>
          <p:cNvGraphicFramePr>
            <a:graphicFrameLocks noChangeAspect="1"/>
          </p:cNvGraphicFramePr>
          <p:nvPr/>
        </p:nvGraphicFramePr>
        <p:xfrm>
          <a:off x="6934200" y="1066800"/>
          <a:ext cx="1295400" cy="1069975"/>
        </p:xfrm>
        <a:graphic>
          <a:graphicData uri="http://schemas.openxmlformats.org/presentationml/2006/ole">
            <mc:AlternateContent xmlns:mc="http://schemas.openxmlformats.org/markup-compatibility/2006">
              <mc:Choice xmlns:v="urn:schemas-microsoft-com:vml" Requires="v">
                <p:oleObj spid="_x0000_s1110" name="Equation" r:id="rId4" imgW="583920" imgH="482400" progId="Equation.3">
                  <p:embed/>
                </p:oleObj>
              </mc:Choice>
              <mc:Fallback>
                <p:oleObj name="Equation" r:id="rId4" imgW="58392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066800"/>
                        <a:ext cx="1295400"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5"/>
          <p:cNvSpPr txBox="1">
            <a:spLocks noChangeArrowheads="1"/>
          </p:cNvSpPr>
          <p:nvPr/>
        </p:nvSpPr>
        <p:spPr bwMode="auto">
          <a:xfrm>
            <a:off x="1447800" y="1905000"/>
            <a:ext cx="3124200" cy="2647950"/>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n-US" sz="2400" dirty="0"/>
              <a:t>1</a:t>
            </a:r>
          </a:p>
          <a:p>
            <a:pPr marL="342900" indent="-342900">
              <a:spcBef>
                <a:spcPct val="50000"/>
              </a:spcBef>
              <a:buFontTx/>
              <a:buAutoNum type="alphaLcPeriod"/>
            </a:pPr>
            <a:r>
              <a:rPr lang="en-US" sz="2400" dirty="0"/>
              <a:t>6</a:t>
            </a:r>
          </a:p>
          <a:p>
            <a:pPr marL="342900" indent="-342900">
              <a:spcBef>
                <a:spcPct val="50000"/>
              </a:spcBef>
              <a:buFontTx/>
              <a:buAutoNum type="alphaLcPeriod"/>
            </a:pPr>
            <a:r>
              <a:rPr lang="en-US" sz="2400" dirty="0"/>
              <a:t>7</a:t>
            </a:r>
          </a:p>
          <a:p>
            <a:pPr marL="342900" indent="-342900">
              <a:spcBef>
                <a:spcPct val="50000"/>
              </a:spcBef>
              <a:buFontTx/>
              <a:buAutoNum type="alphaLcPeriod"/>
            </a:pPr>
            <a:r>
              <a:rPr lang="en-US" sz="2400" dirty="0"/>
              <a:t>13</a:t>
            </a:r>
          </a:p>
          <a:p>
            <a:pPr marL="342900" indent="-342900">
              <a:spcBef>
                <a:spcPct val="50000"/>
              </a:spcBef>
              <a:buFontTx/>
              <a:buAutoNum type="alphaLcPeriod"/>
            </a:pPr>
            <a:r>
              <a:rPr lang="en-US" sz="2400" dirty="0"/>
              <a:t>-1</a:t>
            </a:r>
          </a:p>
        </p:txBody>
      </p:sp>
      <p:sp>
        <p:nvSpPr>
          <p:cNvPr id="7" name="TextBox 2"/>
          <p:cNvSpPr txBox="1"/>
          <p:nvPr/>
        </p:nvSpPr>
        <p:spPr>
          <a:xfrm>
            <a:off x="64008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8" name="Oval 7"/>
          <p:cNvSpPr/>
          <p:nvPr/>
        </p:nvSpPr>
        <p:spPr>
          <a:xfrm>
            <a:off x="1333500" y="1905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5112603"/>
            <a:ext cx="3886200" cy="830997"/>
          </a:xfrm>
          <a:prstGeom prst="rect">
            <a:avLst/>
          </a:prstGeom>
          <a:noFill/>
        </p:spPr>
        <p:txBody>
          <a:bodyPr wrap="square" rtlCol="0">
            <a:spAutoFit/>
          </a:bodyPr>
          <a:lstStyle/>
          <a:p>
            <a:r>
              <a:rPr lang="en-US" sz="2400" i="1" dirty="0">
                <a:solidFill>
                  <a:srgbClr val="C00000"/>
                </a:solidFill>
              </a:rPr>
              <a:t>Integral is </a:t>
            </a:r>
            <a:r>
              <a:rPr lang="en-US" sz="2400" b="1" i="1" u="sng" dirty="0">
                <a:solidFill>
                  <a:srgbClr val="C00000"/>
                </a:solidFill>
              </a:rPr>
              <a:t>signed area      </a:t>
            </a:r>
            <a:r>
              <a:rPr lang="en-US" sz="2400" i="1" dirty="0">
                <a:solidFill>
                  <a:srgbClr val="C00000"/>
                </a:solidFill>
              </a:rPr>
              <a:t>= area above – area below</a:t>
            </a:r>
          </a:p>
        </p:txBody>
      </p:sp>
    </p:spTree>
    <p:extLst>
      <p:ext uri="{BB962C8B-B14F-4D97-AF65-F5344CB8AC3E}">
        <p14:creationId xmlns:p14="http://schemas.microsoft.com/office/powerpoint/2010/main" val="31193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76600" y="1905000"/>
            <a:ext cx="4114800" cy="3943350"/>
          </a:xfrm>
          <a:prstGeom prst="rect">
            <a:avLst/>
          </a:prstGeom>
          <a:noFill/>
          <a:ln w="9525">
            <a:noFill/>
            <a:miter lim="800000"/>
            <a:headEnd/>
            <a:tailEnd/>
          </a:ln>
        </p:spPr>
      </p:pic>
      <p:sp>
        <p:nvSpPr>
          <p:cNvPr id="8195" name="Text Box 3"/>
          <p:cNvSpPr txBox="1">
            <a:spLocks noChangeArrowheads="1"/>
          </p:cNvSpPr>
          <p:nvPr/>
        </p:nvSpPr>
        <p:spPr bwMode="auto">
          <a:xfrm>
            <a:off x="1295400" y="990600"/>
            <a:ext cx="6858000" cy="822325"/>
          </a:xfrm>
          <a:prstGeom prst="rect">
            <a:avLst/>
          </a:prstGeom>
          <a:noFill/>
          <a:ln w="9525">
            <a:noFill/>
            <a:miter lim="800000"/>
            <a:headEnd/>
            <a:tailEnd/>
          </a:ln>
        </p:spPr>
        <p:txBody>
          <a:bodyPr>
            <a:spAutoFit/>
          </a:bodyPr>
          <a:lstStyle/>
          <a:p>
            <a:pPr>
              <a:spcBef>
                <a:spcPct val="50000"/>
              </a:spcBef>
            </a:pPr>
            <a:r>
              <a:rPr lang="en-US" sz="2400" dirty="0"/>
              <a:t>The graph of y = f(x) is shown.  What is the total area shaded? </a:t>
            </a:r>
          </a:p>
        </p:txBody>
      </p:sp>
      <p:sp>
        <p:nvSpPr>
          <p:cNvPr id="8196" name="Text Box 4"/>
          <p:cNvSpPr txBox="1">
            <a:spLocks noChangeArrowheads="1"/>
          </p:cNvSpPr>
          <p:nvPr/>
        </p:nvSpPr>
        <p:spPr bwMode="auto">
          <a:xfrm>
            <a:off x="1447800" y="1905000"/>
            <a:ext cx="3124200" cy="2647950"/>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n-US" sz="2400" dirty="0"/>
              <a:t>1</a:t>
            </a:r>
          </a:p>
          <a:p>
            <a:pPr marL="342900" indent="-342900">
              <a:spcBef>
                <a:spcPct val="50000"/>
              </a:spcBef>
              <a:buFontTx/>
              <a:buAutoNum type="alphaLcPeriod"/>
            </a:pPr>
            <a:r>
              <a:rPr lang="en-US" sz="2400" dirty="0"/>
              <a:t>6</a:t>
            </a:r>
          </a:p>
          <a:p>
            <a:pPr marL="342900" indent="-342900">
              <a:spcBef>
                <a:spcPct val="50000"/>
              </a:spcBef>
              <a:buFontTx/>
              <a:buAutoNum type="alphaLcPeriod"/>
            </a:pPr>
            <a:r>
              <a:rPr lang="en-US" sz="2400" dirty="0"/>
              <a:t>7</a:t>
            </a:r>
          </a:p>
          <a:p>
            <a:pPr marL="342900" indent="-342900">
              <a:spcBef>
                <a:spcPct val="50000"/>
              </a:spcBef>
              <a:buFontTx/>
              <a:buAutoNum type="alphaLcPeriod"/>
            </a:pPr>
            <a:r>
              <a:rPr lang="en-US" sz="2400" dirty="0"/>
              <a:t>13</a:t>
            </a:r>
          </a:p>
          <a:p>
            <a:pPr marL="342900" indent="-342900">
              <a:spcBef>
                <a:spcPct val="50000"/>
              </a:spcBef>
              <a:buFontTx/>
              <a:buAutoNum type="alphaLcPeriod"/>
            </a:pPr>
            <a:r>
              <a:rPr lang="en-US" sz="2400" dirty="0"/>
              <a:t>-1</a:t>
            </a:r>
          </a:p>
        </p:txBody>
      </p:sp>
      <p:sp>
        <p:nvSpPr>
          <p:cNvPr id="6" name="TextBox 2"/>
          <p:cNvSpPr txBox="1"/>
          <p:nvPr/>
        </p:nvSpPr>
        <p:spPr>
          <a:xfrm>
            <a:off x="64008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7" name="TextBox 6"/>
          <p:cNvSpPr txBox="1"/>
          <p:nvPr/>
        </p:nvSpPr>
        <p:spPr>
          <a:xfrm>
            <a:off x="381000" y="5417403"/>
            <a:ext cx="3886200" cy="830997"/>
          </a:xfrm>
          <a:prstGeom prst="rect">
            <a:avLst/>
          </a:prstGeom>
          <a:noFill/>
        </p:spPr>
        <p:txBody>
          <a:bodyPr wrap="square" rtlCol="0">
            <a:spAutoFit/>
          </a:bodyPr>
          <a:lstStyle/>
          <a:p>
            <a:r>
              <a:rPr lang="en-US" sz="2400" i="1" dirty="0">
                <a:solidFill>
                  <a:srgbClr val="C00000"/>
                </a:solidFill>
              </a:rPr>
              <a:t>Area is a physical quantity and is always positive</a:t>
            </a:r>
          </a:p>
        </p:txBody>
      </p:sp>
      <p:sp>
        <p:nvSpPr>
          <p:cNvPr id="8" name="Oval 7"/>
          <p:cNvSpPr/>
          <p:nvPr/>
        </p:nvSpPr>
        <p:spPr>
          <a:xfrm>
            <a:off x="1447800" y="3505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83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4191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7"/>
          <p:cNvSpPr txBox="1">
            <a:spLocks noChangeArrowheads="1"/>
          </p:cNvSpPr>
          <p:nvPr/>
        </p:nvSpPr>
        <p:spPr bwMode="auto">
          <a:xfrm>
            <a:off x="6324600" y="228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solidFill>
                  <a:srgbClr val="FF0000"/>
                </a:solidFill>
              </a:rPr>
              <a:t>iClicker</a:t>
            </a:r>
          </a:p>
        </p:txBody>
      </p:sp>
      <p:sp>
        <p:nvSpPr>
          <p:cNvPr id="5" name="Rectangle 4"/>
          <p:cNvSpPr/>
          <p:nvPr/>
        </p:nvSpPr>
        <p:spPr>
          <a:xfrm>
            <a:off x="1295400" y="4343400"/>
            <a:ext cx="5715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485900" y="3276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93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5339923"/>
          </a:xfrm>
          <a:prstGeom prst="rect">
            <a:avLst/>
          </a:prstGeom>
          <a:noFill/>
        </p:spPr>
        <p:txBody>
          <a:bodyPr wrap="square" rtlCol="0">
            <a:spAutoFit/>
          </a:bodyPr>
          <a:lstStyle/>
          <a:p>
            <a:endParaRPr lang="en-US" sz="4400" dirty="0"/>
          </a:p>
          <a:p>
            <a:r>
              <a:rPr lang="en-US" sz="3600" dirty="0"/>
              <a:t>Multiple ways for students to register for a given class:  [Only done once]</a:t>
            </a:r>
          </a:p>
          <a:p>
            <a:endParaRPr lang="en-US" sz="3600" u="sng" dirty="0"/>
          </a:p>
          <a:p>
            <a:pPr marL="457200" indent="-457200">
              <a:spcAft>
                <a:spcPts val="1800"/>
              </a:spcAft>
              <a:buFont typeface="Arial" panose="020B0604020202020204" pitchFamily="34" charset="0"/>
              <a:buChar char="•"/>
            </a:pPr>
            <a:r>
              <a:rPr lang="en-US" sz="3200" i="1" dirty="0"/>
              <a:t>Online</a:t>
            </a:r>
          </a:p>
          <a:p>
            <a:pPr marL="457200" indent="-457200">
              <a:spcAft>
                <a:spcPts val="1800"/>
              </a:spcAft>
              <a:buFont typeface="Arial" panose="020B0604020202020204" pitchFamily="34" charset="0"/>
              <a:buChar char="•"/>
            </a:pPr>
            <a:r>
              <a:rPr lang="en-US" sz="3200" i="1" dirty="0"/>
              <a:t>Through your learning management system</a:t>
            </a:r>
          </a:p>
          <a:p>
            <a:pPr marL="457200" indent="-457200">
              <a:spcAft>
                <a:spcPts val="1800"/>
              </a:spcAft>
              <a:buFont typeface="Arial" panose="020B0604020202020204" pitchFamily="34" charset="0"/>
              <a:buChar char="•"/>
            </a:pPr>
            <a:r>
              <a:rPr lang="en-US" sz="3200" i="1" dirty="0"/>
              <a:t>In class</a:t>
            </a:r>
          </a:p>
          <a:p>
            <a:endParaRPr lang="en-US" sz="2400" dirty="0"/>
          </a:p>
          <a:p>
            <a:endParaRPr lang="en-US" sz="2400" dirty="0"/>
          </a:p>
        </p:txBody>
      </p:sp>
      <p:sp>
        <p:nvSpPr>
          <p:cNvPr id="3" name="Oval 2"/>
          <p:cNvSpPr/>
          <p:nvPr/>
        </p:nvSpPr>
        <p:spPr>
          <a:xfrm>
            <a:off x="304800" y="3886200"/>
            <a:ext cx="259080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3048000" y="4419600"/>
            <a:ext cx="13716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95800" y="4114800"/>
            <a:ext cx="4191000" cy="584775"/>
          </a:xfrm>
          <a:prstGeom prst="rect">
            <a:avLst/>
          </a:prstGeom>
          <a:noFill/>
        </p:spPr>
        <p:txBody>
          <a:bodyPr wrap="square" rtlCol="0">
            <a:spAutoFit/>
          </a:bodyPr>
          <a:lstStyle/>
          <a:p>
            <a:r>
              <a:rPr lang="en-US" sz="3200" b="1" i="1" dirty="0">
                <a:solidFill>
                  <a:srgbClr val="C00000"/>
                </a:solidFill>
              </a:rPr>
              <a:t>This is the most fun!</a:t>
            </a:r>
          </a:p>
        </p:txBody>
      </p:sp>
    </p:spTree>
    <p:extLst>
      <p:ext uri="{BB962C8B-B14F-4D97-AF65-F5344CB8AC3E}">
        <p14:creationId xmlns:p14="http://schemas.microsoft.com/office/powerpoint/2010/main" val="41741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7415" y="1143000"/>
            <a:ext cx="8930385" cy="2286000"/>
          </a:xfrm>
          <a:prstGeom prst="rect">
            <a:avLst/>
          </a:prstGeom>
          <a:noFill/>
          <a:ln w="9525">
            <a:noFill/>
            <a:miter lim="800000"/>
            <a:headEnd/>
            <a:tailEnd/>
          </a:ln>
        </p:spPr>
      </p:pic>
      <p:sp>
        <p:nvSpPr>
          <p:cNvPr id="6" name="TextBox 3"/>
          <p:cNvSpPr txBox="1">
            <a:spLocks noChangeArrowheads="1"/>
          </p:cNvSpPr>
          <p:nvPr/>
        </p:nvSpPr>
        <p:spPr bwMode="auto">
          <a:xfrm>
            <a:off x="6477000" y="3810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4" name="Oval 3"/>
          <p:cNvSpPr/>
          <p:nvPr/>
        </p:nvSpPr>
        <p:spPr>
          <a:xfrm>
            <a:off x="76200" y="22098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7772400" cy="2616101"/>
          </a:xfrm>
          <a:prstGeom prst="rect">
            <a:avLst/>
          </a:prstGeom>
          <a:noFill/>
        </p:spPr>
        <p:txBody>
          <a:bodyPr wrap="square" rtlCol="0">
            <a:spAutoFit/>
          </a:bodyPr>
          <a:lstStyle/>
          <a:p>
            <a:r>
              <a:rPr lang="en-US" sz="2200" dirty="0"/>
              <a:t>A quantity Q decreases by 8% per unit time and increases by 5 units of Q per unit time.  Which of the following gives a differential equation modeling this situation?</a:t>
            </a:r>
          </a:p>
          <a:p>
            <a:endParaRPr lang="en-US" sz="2200" dirty="0"/>
          </a:p>
          <a:p>
            <a:r>
              <a:rPr lang="en-US" sz="2200" dirty="0"/>
              <a:t>(a)			(b)			(c)</a:t>
            </a:r>
          </a:p>
          <a:p>
            <a:endParaRPr lang="en-US" sz="3200" dirty="0"/>
          </a:p>
          <a:p>
            <a:r>
              <a:rPr lang="en-US" sz="2200" dirty="0"/>
              <a:t>(d)			(e)</a:t>
            </a:r>
          </a:p>
        </p:txBody>
      </p:sp>
      <p:graphicFrame>
        <p:nvGraphicFramePr>
          <p:cNvPr id="5124" name="Object 4"/>
          <p:cNvGraphicFramePr>
            <a:graphicFrameLocks noChangeAspect="1"/>
          </p:cNvGraphicFramePr>
          <p:nvPr/>
        </p:nvGraphicFramePr>
        <p:xfrm>
          <a:off x="1371600" y="1905000"/>
          <a:ext cx="1804988" cy="717550"/>
        </p:xfrm>
        <a:graphic>
          <a:graphicData uri="http://schemas.openxmlformats.org/presentationml/2006/ole">
            <mc:AlternateContent xmlns:mc="http://schemas.openxmlformats.org/markup-compatibility/2006">
              <mc:Choice xmlns:v="urn:schemas-microsoft-com:vml" Requires="v">
                <p:oleObj spid="_x0000_s3484" name="Equation" r:id="rId3" imgW="990360" imgH="393480" progId="Equation.3">
                  <p:embed/>
                </p:oleObj>
              </mc:Choice>
              <mc:Fallback>
                <p:oleObj name="Equation" r:id="rId3" imgW="9903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05000"/>
                        <a:ext cx="1804988"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4038600" y="1981200"/>
          <a:ext cx="2011362" cy="717550"/>
        </p:xfrm>
        <a:graphic>
          <a:graphicData uri="http://schemas.openxmlformats.org/presentationml/2006/ole">
            <mc:AlternateContent xmlns:mc="http://schemas.openxmlformats.org/markup-compatibility/2006">
              <mc:Choice xmlns:v="urn:schemas-microsoft-com:vml" Requires="v">
                <p:oleObj spid="_x0000_s3485" name="Equation" r:id="rId5" imgW="1104840" imgH="393480" progId="Equation.3">
                  <p:embed/>
                </p:oleObj>
              </mc:Choice>
              <mc:Fallback>
                <p:oleObj name="Equation" r:id="rId5" imgW="11048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981200"/>
                        <a:ext cx="2011362"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6"/>
          <p:cNvGraphicFramePr>
            <a:graphicFrameLocks noChangeAspect="1"/>
          </p:cNvGraphicFramePr>
          <p:nvPr/>
        </p:nvGraphicFramePr>
        <p:xfrm>
          <a:off x="6858000" y="1905000"/>
          <a:ext cx="1965325" cy="763588"/>
        </p:xfrm>
        <a:graphic>
          <a:graphicData uri="http://schemas.openxmlformats.org/presentationml/2006/ole">
            <mc:AlternateContent xmlns:mc="http://schemas.openxmlformats.org/markup-compatibility/2006">
              <mc:Choice xmlns:v="urn:schemas-microsoft-com:vml" Requires="v">
                <p:oleObj spid="_x0000_s3486" name="Equation" r:id="rId7" imgW="1079280" imgH="419040" progId="Equation.3">
                  <p:embed/>
                </p:oleObj>
              </mc:Choice>
              <mc:Fallback>
                <p:oleObj name="Equation" r:id="rId7" imgW="107928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905000"/>
                        <a:ext cx="196532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7"/>
          <p:cNvGraphicFramePr>
            <a:graphicFrameLocks noChangeAspect="1"/>
          </p:cNvGraphicFramePr>
          <p:nvPr/>
        </p:nvGraphicFramePr>
        <p:xfrm>
          <a:off x="1371600" y="2743200"/>
          <a:ext cx="1689100" cy="763588"/>
        </p:xfrm>
        <a:graphic>
          <a:graphicData uri="http://schemas.openxmlformats.org/presentationml/2006/ole">
            <mc:AlternateContent xmlns:mc="http://schemas.openxmlformats.org/markup-compatibility/2006">
              <mc:Choice xmlns:v="urn:schemas-microsoft-com:vml" Requires="v">
                <p:oleObj spid="_x0000_s3487" name="Equation" r:id="rId9" imgW="927000" imgH="419040" progId="Equation.3">
                  <p:embed/>
                </p:oleObj>
              </mc:Choice>
              <mc:Fallback>
                <p:oleObj name="Equation" r:id="rId9" imgW="92700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743200"/>
                        <a:ext cx="1689100"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8" name="Object 8"/>
          <p:cNvGraphicFramePr>
            <a:graphicFrameLocks noChangeAspect="1"/>
          </p:cNvGraphicFramePr>
          <p:nvPr/>
        </p:nvGraphicFramePr>
        <p:xfrm>
          <a:off x="4114800" y="2819400"/>
          <a:ext cx="1828800" cy="717550"/>
        </p:xfrm>
        <a:graphic>
          <a:graphicData uri="http://schemas.openxmlformats.org/presentationml/2006/ole">
            <mc:AlternateContent xmlns:mc="http://schemas.openxmlformats.org/markup-compatibility/2006">
              <mc:Choice xmlns:v="urn:schemas-microsoft-com:vml" Requires="v">
                <p:oleObj spid="_x0000_s3488" name="Equation" r:id="rId11" imgW="1002960" imgH="393480" progId="Equation.3">
                  <p:embed/>
                </p:oleObj>
              </mc:Choice>
              <mc:Fallback>
                <p:oleObj name="Equation" r:id="rId11" imgW="100296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2819400"/>
                        <a:ext cx="18288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7086600" y="152400"/>
            <a:ext cx="1600200" cy="4619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i="1" dirty="0" err="1">
                <a:solidFill>
                  <a:srgbClr val="FF0000"/>
                </a:solidFill>
              </a:rPr>
              <a:t>iClicker</a:t>
            </a:r>
            <a:endParaRPr lang="en-US" sz="2400" i="1" dirty="0">
              <a:solidFill>
                <a:srgbClr val="FF0000"/>
              </a:solidFill>
            </a:endParaRPr>
          </a:p>
        </p:txBody>
      </p:sp>
      <p:sp>
        <p:nvSpPr>
          <p:cNvPr id="10" name="Oval 9"/>
          <p:cNvSpPr/>
          <p:nvPr/>
        </p:nvSpPr>
        <p:spPr>
          <a:xfrm>
            <a:off x="571500" y="2057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4191000"/>
            <a:ext cx="8001000" cy="400110"/>
          </a:xfrm>
          <a:prstGeom prst="rect">
            <a:avLst/>
          </a:prstGeom>
          <a:noFill/>
        </p:spPr>
        <p:txBody>
          <a:bodyPr wrap="square" rtlCol="0">
            <a:spAutoFit/>
          </a:bodyPr>
          <a:lstStyle/>
          <a:p>
            <a:r>
              <a:rPr lang="en-US" sz="2000" dirty="0">
                <a:solidFill>
                  <a:srgbClr val="C00000"/>
                </a:solidFill>
              </a:rPr>
              <a:t>Quantity </a:t>
            </a:r>
            <a:r>
              <a:rPr lang="en-US" sz="2000" b="1" i="1" dirty="0">
                <a:solidFill>
                  <a:srgbClr val="C00000"/>
                </a:solidFill>
              </a:rPr>
              <a:t>Q</a:t>
            </a:r>
            <a:r>
              <a:rPr lang="en-US" sz="2000" dirty="0">
                <a:solidFill>
                  <a:srgbClr val="C00000"/>
                </a:solidFill>
              </a:rPr>
              <a:t> is changing over time </a:t>
            </a:r>
            <a:r>
              <a:rPr lang="en-US" sz="2000" b="1" i="1" dirty="0">
                <a:solidFill>
                  <a:srgbClr val="C00000"/>
                </a:solidFill>
              </a:rPr>
              <a:t>t</a:t>
            </a:r>
            <a:r>
              <a:rPr lang="en-US" sz="2000" dirty="0">
                <a:solidFill>
                  <a:srgbClr val="C00000"/>
                </a:solidFill>
              </a:rPr>
              <a:t> =&gt; appropriate derivative is </a:t>
            </a:r>
            <a:r>
              <a:rPr lang="en-US" sz="2000" b="1" i="1" dirty="0" err="1">
                <a:solidFill>
                  <a:srgbClr val="C00000"/>
                </a:solidFill>
              </a:rPr>
              <a:t>dQ</a:t>
            </a:r>
            <a:r>
              <a:rPr lang="en-US" sz="2000" b="1" i="1" dirty="0">
                <a:solidFill>
                  <a:srgbClr val="C00000"/>
                </a:solidFill>
              </a:rPr>
              <a:t>/</a:t>
            </a:r>
            <a:r>
              <a:rPr lang="en-US" sz="2000" b="1" i="1" dirty="0" err="1">
                <a:solidFill>
                  <a:srgbClr val="C00000"/>
                </a:solidFill>
              </a:rPr>
              <a:t>dt</a:t>
            </a:r>
            <a:endParaRPr lang="en-US" sz="2000" b="1" i="1" dirty="0">
              <a:solidFill>
                <a:srgbClr val="C00000"/>
              </a:solidFill>
            </a:endParaRPr>
          </a:p>
        </p:txBody>
      </p:sp>
      <p:sp>
        <p:nvSpPr>
          <p:cNvPr id="12" name="TextBox 11"/>
          <p:cNvSpPr txBox="1"/>
          <p:nvPr/>
        </p:nvSpPr>
        <p:spPr>
          <a:xfrm>
            <a:off x="533400" y="4702314"/>
            <a:ext cx="8001000" cy="707886"/>
          </a:xfrm>
          <a:prstGeom prst="rect">
            <a:avLst/>
          </a:prstGeom>
          <a:noFill/>
        </p:spPr>
        <p:txBody>
          <a:bodyPr wrap="square" rtlCol="0">
            <a:spAutoFit/>
          </a:bodyPr>
          <a:lstStyle/>
          <a:p>
            <a:r>
              <a:rPr lang="en-US" sz="2000" dirty="0">
                <a:solidFill>
                  <a:srgbClr val="C00000"/>
                </a:solidFill>
              </a:rPr>
              <a:t>Each time unit, </a:t>
            </a:r>
            <a:r>
              <a:rPr lang="en-US" sz="2000" i="1" dirty="0">
                <a:solidFill>
                  <a:srgbClr val="C00000"/>
                </a:solidFill>
              </a:rPr>
              <a:t>Q</a:t>
            </a:r>
            <a:r>
              <a:rPr lang="en-US" sz="2000" dirty="0">
                <a:solidFill>
                  <a:srgbClr val="C00000"/>
                </a:solidFill>
              </a:rPr>
              <a:t> is going down by 8% times current quantity and is going up by 5.  </a:t>
            </a:r>
            <a:endParaRPr lang="en-US" sz="2000" b="1" i="1" dirty="0">
              <a:solidFill>
                <a:srgbClr val="C00000"/>
              </a:solidFill>
            </a:endParaRPr>
          </a:p>
        </p:txBody>
      </p:sp>
      <p:sp>
        <p:nvSpPr>
          <p:cNvPr id="13" name="TextBox 12"/>
          <p:cNvSpPr txBox="1"/>
          <p:nvPr/>
        </p:nvSpPr>
        <p:spPr>
          <a:xfrm>
            <a:off x="533400" y="5464314"/>
            <a:ext cx="8001000" cy="400110"/>
          </a:xfrm>
          <a:prstGeom prst="rect">
            <a:avLst/>
          </a:prstGeom>
          <a:noFill/>
        </p:spPr>
        <p:txBody>
          <a:bodyPr wrap="square" rtlCol="0">
            <a:spAutoFit/>
          </a:bodyPr>
          <a:lstStyle/>
          <a:p>
            <a:r>
              <a:rPr lang="en-US" sz="2000" dirty="0">
                <a:solidFill>
                  <a:srgbClr val="C00000"/>
                </a:solidFill>
              </a:rPr>
              <a:t>Rate of change is negative 0.08Q and positive 5.    </a:t>
            </a:r>
            <a:endParaRPr lang="en-US" sz="2000" b="1" i="1" dirty="0">
              <a:solidFill>
                <a:srgbClr val="C00000"/>
              </a:solidFill>
            </a:endParaRPr>
          </a:p>
        </p:txBody>
      </p:sp>
    </p:spTree>
    <p:extLst>
      <p:ext uri="{BB962C8B-B14F-4D97-AF65-F5344CB8AC3E}">
        <p14:creationId xmlns:p14="http://schemas.microsoft.com/office/powerpoint/2010/main" val="25799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543800" cy="3908762"/>
          </a:xfrm>
          <a:prstGeom prst="rect">
            <a:avLst/>
          </a:prstGeom>
          <a:noFill/>
        </p:spPr>
        <p:txBody>
          <a:bodyPr wrap="square" rtlCol="0">
            <a:spAutoFit/>
          </a:bodyPr>
          <a:lstStyle/>
          <a:p>
            <a:pPr algn="ctr"/>
            <a:r>
              <a:rPr lang="en-US" sz="3200" u="sng" dirty="0"/>
              <a:t>Write some for Calculus?</a:t>
            </a:r>
          </a:p>
          <a:p>
            <a:pPr algn="ctr"/>
            <a:endParaRPr lang="en-US" sz="3200" dirty="0"/>
          </a:p>
          <a:p>
            <a:pPr algn="ctr"/>
            <a:r>
              <a:rPr lang="en-US" sz="3200" dirty="0"/>
              <a:t>Come up with some fast and easy ones!  </a:t>
            </a:r>
            <a:r>
              <a:rPr lang="en-US" sz="2400" dirty="0"/>
              <a:t>(To the student: Are you paying attention?)</a:t>
            </a:r>
          </a:p>
          <a:p>
            <a:pPr algn="ctr"/>
            <a:endParaRPr lang="en-US" sz="3200" dirty="0"/>
          </a:p>
          <a:p>
            <a:pPr algn="ctr"/>
            <a:r>
              <a:rPr lang="en-US" sz="3200" dirty="0"/>
              <a:t>And/or</a:t>
            </a:r>
          </a:p>
          <a:p>
            <a:pPr algn="ctr"/>
            <a:endParaRPr lang="en-US" sz="3200" dirty="0"/>
          </a:p>
          <a:p>
            <a:pPr algn="ctr"/>
            <a:r>
              <a:rPr lang="en-US" sz="3200" dirty="0"/>
              <a:t>Some thought-provoking ones.</a:t>
            </a:r>
          </a:p>
        </p:txBody>
      </p:sp>
    </p:spTree>
    <p:extLst>
      <p:ext uri="{BB962C8B-B14F-4D97-AF65-F5344CB8AC3E}">
        <p14:creationId xmlns:p14="http://schemas.microsoft.com/office/powerpoint/2010/main" val="819753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304800" y="21336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t>These clicker questions for Intro Stats come from the Instructor Resources for </a:t>
            </a:r>
            <a:r>
              <a:rPr lang="en-US" altLang="en-US" sz="2400" b="1" u="sng" dirty="0"/>
              <a:t>Statistics:  Unlocking the Power of Data </a:t>
            </a:r>
            <a:r>
              <a:rPr lang="en-US" altLang="en-US" sz="2400" dirty="0"/>
              <a:t>by Lock, Lock, Lock, Lock, and Lock.    Available online as PowerPoint slides ready to go from John Wiley and Sons.</a:t>
            </a:r>
          </a:p>
        </p:txBody>
      </p:sp>
      <p:sp>
        <p:nvSpPr>
          <p:cNvPr id="154627" name="Text Box 3"/>
          <p:cNvSpPr txBox="1">
            <a:spLocks noChangeArrowheads="1"/>
          </p:cNvSpPr>
          <p:nvPr/>
        </p:nvSpPr>
        <p:spPr bwMode="auto">
          <a:xfrm>
            <a:off x="457200" y="4876800"/>
            <a:ext cx="845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u="sng" dirty="0"/>
              <a:t>Disclaimer</a:t>
            </a:r>
            <a:r>
              <a:rPr lang="en-US" altLang="en-US" sz="2000" dirty="0"/>
              <a:t>:  I am an author on this text and on the Clicker question supplements.  </a:t>
            </a:r>
          </a:p>
        </p:txBody>
      </p:sp>
      <p:sp>
        <p:nvSpPr>
          <p:cNvPr id="154628" name="Rectangle 4"/>
          <p:cNvSpPr>
            <a:spLocks noChangeArrowheads="1"/>
          </p:cNvSpPr>
          <p:nvPr/>
        </p:nvSpPr>
        <p:spPr bwMode="auto">
          <a:xfrm>
            <a:off x="304800" y="2057400"/>
            <a:ext cx="8229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21" name="Text Box 5"/>
          <p:cNvSpPr txBox="1">
            <a:spLocks noChangeArrowheads="1"/>
          </p:cNvSpPr>
          <p:nvPr/>
        </p:nvSpPr>
        <p:spPr bwMode="auto">
          <a:xfrm>
            <a:off x="304800" y="228600"/>
            <a:ext cx="838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u="sng" dirty="0"/>
              <a:t>From Intro Stats</a:t>
            </a:r>
            <a:r>
              <a:rPr lang="en-US" altLang="en-US" sz="4400" dirty="0"/>
              <a:t>:</a:t>
            </a:r>
          </a:p>
        </p:txBody>
      </p:sp>
    </p:spTree>
    <p:extLst>
      <p:ext uri="{BB962C8B-B14F-4D97-AF65-F5344CB8AC3E}">
        <p14:creationId xmlns:p14="http://schemas.microsoft.com/office/powerpoint/2010/main" val="611991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p:bldP spid="15462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381000" y="685800"/>
            <a:ext cx="8305800" cy="4708981"/>
          </a:xfrm>
          <a:prstGeom prst="rect">
            <a:avLst/>
          </a:prstGeom>
          <a:noFill/>
          <a:ln w="9525">
            <a:noFill/>
            <a:miter lim="800000"/>
            <a:headEnd/>
            <a:tailEnd/>
          </a:ln>
        </p:spPr>
        <p:txBody>
          <a:bodyPr wrap="square">
            <a:spAutoFit/>
          </a:bodyPr>
          <a:lstStyle/>
          <a:p>
            <a:pPr>
              <a:spcBef>
                <a:spcPct val="50000"/>
              </a:spcBef>
            </a:pPr>
            <a:r>
              <a:rPr lang="en-US" dirty="0">
                <a:solidFill>
                  <a:schemeClr val="tx1"/>
                </a:solidFill>
              </a:rPr>
              <a:t>A recent headline stated “Exercise reduces risk of </a:t>
            </a:r>
            <a:r>
              <a:rPr lang="en-US" dirty="0" err="1">
                <a:solidFill>
                  <a:schemeClr val="tx1"/>
                </a:solidFill>
              </a:rPr>
              <a:t>Alzheimers</a:t>
            </a:r>
            <a:r>
              <a:rPr lang="en-US" dirty="0">
                <a:solidFill>
                  <a:schemeClr val="tx1"/>
                </a:solidFill>
              </a:rPr>
              <a:t>” in reporting on a study of elderly people that recorded how much each exercised and then whether or not the person got Alzheimer’s disease over the next 10 years. Does the headline imply causation? Can we conclude causation from the study? </a:t>
            </a:r>
          </a:p>
          <a:p>
            <a:pPr marL="514350" indent="-514350">
              <a:spcBef>
                <a:spcPct val="50000"/>
              </a:spcBef>
              <a:buAutoNum type="alphaUcPeriod"/>
            </a:pPr>
            <a:r>
              <a:rPr lang="en-US" dirty="0">
                <a:solidFill>
                  <a:schemeClr val="tx1"/>
                </a:solidFill>
              </a:rPr>
              <a:t>Yes, Yes</a:t>
            </a:r>
          </a:p>
          <a:p>
            <a:pPr marL="514350" indent="-514350">
              <a:spcBef>
                <a:spcPct val="50000"/>
              </a:spcBef>
              <a:buAutoNum type="alphaUcPeriod"/>
            </a:pPr>
            <a:r>
              <a:rPr lang="en-US" dirty="0">
                <a:solidFill>
                  <a:schemeClr val="tx1"/>
                </a:solidFill>
              </a:rPr>
              <a:t>Yes, No</a:t>
            </a:r>
          </a:p>
          <a:p>
            <a:pPr marL="514350" indent="-514350">
              <a:spcBef>
                <a:spcPct val="50000"/>
              </a:spcBef>
              <a:buAutoNum type="alphaUcPeriod"/>
            </a:pPr>
            <a:r>
              <a:rPr lang="en-US" dirty="0">
                <a:solidFill>
                  <a:schemeClr val="tx1"/>
                </a:solidFill>
              </a:rPr>
              <a:t>No, Yes</a:t>
            </a:r>
          </a:p>
          <a:p>
            <a:pPr marL="514350" indent="-514350">
              <a:spcBef>
                <a:spcPct val="50000"/>
              </a:spcBef>
              <a:buAutoNum type="alphaUcPeriod"/>
            </a:pPr>
            <a:r>
              <a:rPr lang="en-US" dirty="0">
                <a:solidFill>
                  <a:schemeClr val="tx1"/>
                </a:solidFill>
              </a:rPr>
              <a:t>No, No</a:t>
            </a:r>
          </a:p>
          <a:p>
            <a:pPr marL="514350" indent="-514350">
              <a:spcBef>
                <a:spcPct val="50000"/>
              </a:spcBef>
              <a:buAutoNum type="alphaUcPeriod"/>
            </a:pPr>
            <a:r>
              <a:rPr lang="en-US" dirty="0">
                <a:solidFill>
                  <a:schemeClr val="tx1"/>
                </a:solidFill>
              </a:rPr>
              <a:t>What the heck is causation? </a:t>
            </a:r>
          </a:p>
        </p:txBody>
      </p:sp>
      <p:sp>
        <p:nvSpPr>
          <p:cNvPr id="6" name="TextBox 2"/>
          <p:cNvSpPr txBox="1"/>
          <p:nvPr/>
        </p:nvSpPr>
        <p:spPr>
          <a:xfrm>
            <a:off x="6781800" y="2286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4" name="TextBox 3"/>
          <p:cNvSpPr txBox="1"/>
          <p:nvPr/>
        </p:nvSpPr>
        <p:spPr>
          <a:xfrm>
            <a:off x="533400" y="4191000"/>
            <a:ext cx="8001000" cy="400110"/>
          </a:xfrm>
          <a:prstGeom prst="rect">
            <a:avLst/>
          </a:prstGeom>
          <a:noFill/>
        </p:spPr>
        <p:txBody>
          <a:bodyPr wrap="square" rtlCol="0">
            <a:spAutoFit/>
          </a:bodyPr>
          <a:lstStyle/>
          <a:p>
            <a:r>
              <a:rPr lang="en-US" sz="2000" dirty="0">
                <a:solidFill>
                  <a:srgbClr val="C00000"/>
                </a:solidFill>
              </a:rPr>
              <a:t>“Exercise </a:t>
            </a:r>
            <a:r>
              <a:rPr lang="en-US" sz="2000" u="sng" dirty="0">
                <a:solidFill>
                  <a:srgbClr val="C00000"/>
                </a:solidFill>
              </a:rPr>
              <a:t>reduces</a:t>
            </a:r>
            <a:r>
              <a:rPr lang="en-US" sz="2000" dirty="0">
                <a:solidFill>
                  <a:srgbClr val="C00000"/>
                </a:solidFill>
              </a:rPr>
              <a:t> risk of </a:t>
            </a:r>
            <a:r>
              <a:rPr lang="en-US" sz="2000" dirty="0" err="1">
                <a:solidFill>
                  <a:srgbClr val="C00000"/>
                </a:solidFill>
              </a:rPr>
              <a:t>Alzheimers</a:t>
            </a:r>
            <a:r>
              <a:rPr lang="en-US" sz="2000" dirty="0">
                <a:solidFill>
                  <a:srgbClr val="C00000"/>
                </a:solidFill>
              </a:rPr>
              <a:t>” =&gt; implies causation</a:t>
            </a:r>
            <a:endParaRPr lang="en-US" sz="2000" b="1" i="1" dirty="0">
              <a:solidFill>
                <a:srgbClr val="C00000"/>
              </a:solidFill>
            </a:endParaRPr>
          </a:p>
        </p:txBody>
      </p:sp>
      <p:sp>
        <p:nvSpPr>
          <p:cNvPr id="5" name="TextBox 4"/>
          <p:cNvSpPr txBox="1"/>
          <p:nvPr/>
        </p:nvSpPr>
        <p:spPr>
          <a:xfrm>
            <a:off x="609600" y="4705290"/>
            <a:ext cx="8001000" cy="400110"/>
          </a:xfrm>
          <a:prstGeom prst="rect">
            <a:avLst/>
          </a:prstGeom>
          <a:noFill/>
        </p:spPr>
        <p:txBody>
          <a:bodyPr wrap="square" rtlCol="0">
            <a:spAutoFit/>
          </a:bodyPr>
          <a:lstStyle/>
          <a:p>
            <a:r>
              <a:rPr lang="en-US" sz="2000" dirty="0">
                <a:solidFill>
                  <a:srgbClr val="C00000"/>
                </a:solidFill>
              </a:rPr>
              <a:t>Not a randomized experiment =&gt; cannot conclude causation</a:t>
            </a:r>
            <a:endParaRPr lang="en-US" sz="2000" b="1" i="1" dirty="0">
              <a:solidFill>
                <a:srgbClr val="C00000"/>
              </a:solidFill>
            </a:endParaRPr>
          </a:p>
        </p:txBody>
      </p:sp>
      <p:sp>
        <p:nvSpPr>
          <p:cNvPr id="7" name="Oval 6"/>
          <p:cNvSpPr/>
          <p:nvPr/>
        </p:nvSpPr>
        <p:spPr>
          <a:xfrm>
            <a:off x="105624" y="22098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6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6477000" y="2286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6" name="TextBox 5"/>
          <p:cNvSpPr txBox="1"/>
          <p:nvPr/>
        </p:nvSpPr>
        <p:spPr>
          <a:xfrm>
            <a:off x="914400" y="762000"/>
            <a:ext cx="7543800" cy="2954655"/>
          </a:xfrm>
          <a:prstGeom prst="rect">
            <a:avLst/>
          </a:prstGeom>
          <a:noFill/>
        </p:spPr>
        <p:txBody>
          <a:bodyPr wrap="square" rtlCol="0">
            <a:spAutoFit/>
          </a:bodyPr>
          <a:lstStyle/>
          <a:p>
            <a:r>
              <a:rPr lang="en-US" sz="2800" dirty="0"/>
              <a:t>Do you believe there is only one true love for each person?</a:t>
            </a:r>
          </a:p>
          <a:p>
            <a:pPr marL="514350" indent="-514350"/>
            <a:endParaRPr lang="en-US" dirty="0"/>
          </a:p>
          <a:p>
            <a:pPr marL="514350" indent="-514350">
              <a:buAutoNum type="alphaUcPeriod"/>
            </a:pPr>
            <a:r>
              <a:rPr lang="en-US" sz="2800" dirty="0"/>
              <a:t>    Yes</a:t>
            </a:r>
          </a:p>
          <a:p>
            <a:pPr marL="514350" indent="-514350">
              <a:buAutoNum type="alphaUcPeriod"/>
            </a:pPr>
            <a:r>
              <a:rPr lang="en-US" sz="2800" dirty="0"/>
              <a:t>    No</a:t>
            </a:r>
          </a:p>
          <a:p>
            <a:pPr marL="514350" indent="-514350">
              <a:buAutoNum type="alphaUcPeriod"/>
            </a:pPr>
            <a:r>
              <a:rPr lang="en-US" sz="2800" dirty="0"/>
              <a:t>    Don’t know   </a:t>
            </a:r>
          </a:p>
          <a:p>
            <a:pPr marL="514350" indent="-514350"/>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505191299"/>
              </p:ext>
            </p:extLst>
          </p:nvPr>
        </p:nvGraphicFramePr>
        <p:xfrm>
          <a:off x="3581400" y="3733800"/>
          <a:ext cx="4267200" cy="17526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70840">
                <a:tc>
                  <a:txBody>
                    <a:bodyPr/>
                    <a:lstStyle/>
                    <a:p>
                      <a:r>
                        <a:rPr lang="en-US" dirty="0"/>
                        <a:t>Response</a:t>
                      </a:r>
                    </a:p>
                  </a:txBody>
                  <a:tcPr/>
                </a:tc>
                <a:tc>
                  <a:txBody>
                    <a:bodyPr/>
                    <a:lstStyle/>
                    <a:p>
                      <a:r>
                        <a:rPr lang="en-US" dirty="0"/>
                        <a:t>Frequency</a:t>
                      </a:r>
                    </a:p>
                  </a:txBody>
                  <a:tcPr/>
                </a:tc>
                <a:tc>
                  <a:txBody>
                    <a:bodyPr/>
                    <a:lstStyle/>
                    <a:p>
                      <a:r>
                        <a:rPr lang="en-US" dirty="0"/>
                        <a:t>Relative Frequency</a:t>
                      </a:r>
                    </a:p>
                  </a:txBody>
                  <a:tcPr/>
                </a:tc>
                <a:extLst>
                  <a:ext uri="{0D108BD9-81ED-4DB2-BD59-A6C34878D82A}">
                    <a16:rowId xmlns:a16="http://schemas.microsoft.com/office/drawing/2014/main" val="10000"/>
                  </a:ext>
                </a:extLst>
              </a:tr>
              <a:tr h="370840">
                <a:tc>
                  <a:txBody>
                    <a:bodyPr/>
                    <a:lstStyle/>
                    <a:p>
                      <a:r>
                        <a:rPr lang="en-US" dirty="0"/>
                        <a:t>Yes</a:t>
                      </a:r>
                    </a:p>
                  </a:txBody>
                  <a:tcPr/>
                </a:tc>
                <a:tc>
                  <a:txBody>
                    <a:bodyPr/>
                    <a:lstStyle/>
                    <a:p>
                      <a:pPr algn="ctr"/>
                      <a:r>
                        <a:rPr lang="en-US" dirty="0"/>
                        <a:t>735</a:t>
                      </a:r>
                    </a:p>
                  </a:txBody>
                  <a:tcPr/>
                </a:tc>
                <a:tc>
                  <a:txBody>
                    <a:bodyPr/>
                    <a:lstStyle/>
                    <a:p>
                      <a:pPr algn="ctr"/>
                      <a:r>
                        <a:rPr lang="en-US" dirty="0"/>
                        <a:t>0.28</a:t>
                      </a:r>
                    </a:p>
                  </a:txBody>
                  <a:tcPr/>
                </a:tc>
                <a:extLst>
                  <a:ext uri="{0D108BD9-81ED-4DB2-BD59-A6C34878D82A}">
                    <a16:rowId xmlns:a16="http://schemas.microsoft.com/office/drawing/2014/main" val="10001"/>
                  </a:ext>
                </a:extLst>
              </a:tr>
              <a:tr h="370840">
                <a:tc>
                  <a:txBody>
                    <a:bodyPr/>
                    <a:lstStyle/>
                    <a:p>
                      <a:r>
                        <a:rPr lang="en-US" dirty="0"/>
                        <a:t>No</a:t>
                      </a:r>
                    </a:p>
                  </a:txBody>
                  <a:tcPr/>
                </a:tc>
                <a:tc>
                  <a:txBody>
                    <a:bodyPr/>
                    <a:lstStyle/>
                    <a:p>
                      <a:pPr algn="ctr"/>
                      <a:r>
                        <a:rPr lang="en-US" dirty="0"/>
                        <a:t>1812</a:t>
                      </a:r>
                    </a:p>
                  </a:txBody>
                  <a:tcPr/>
                </a:tc>
                <a:tc>
                  <a:txBody>
                    <a:bodyPr/>
                    <a:lstStyle/>
                    <a:p>
                      <a:pPr algn="ctr"/>
                      <a:r>
                        <a:rPr lang="en-US" dirty="0"/>
                        <a:t>0.69</a:t>
                      </a:r>
                    </a:p>
                  </a:txBody>
                  <a:tcPr/>
                </a:tc>
                <a:extLst>
                  <a:ext uri="{0D108BD9-81ED-4DB2-BD59-A6C34878D82A}">
                    <a16:rowId xmlns:a16="http://schemas.microsoft.com/office/drawing/2014/main" val="10002"/>
                  </a:ext>
                </a:extLst>
              </a:tr>
              <a:tr h="370840">
                <a:tc>
                  <a:txBody>
                    <a:bodyPr/>
                    <a:lstStyle/>
                    <a:p>
                      <a:r>
                        <a:rPr lang="en-US" dirty="0"/>
                        <a:t>Don’t know</a:t>
                      </a:r>
                    </a:p>
                  </a:txBody>
                  <a:tcPr/>
                </a:tc>
                <a:tc>
                  <a:txBody>
                    <a:bodyPr/>
                    <a:lstStyle/>
                    <a:p>
                      <a:pPr algn="ctr"/>
                      <a:r>
                        <a:rPr lang="en-US" dirty="0"/>
                        <a:t>78</a:t>
                      </a:r>
                    </a:p>
                  </a:txBody>
                  <a:tcPr/>
                </a:tc>
                <a:tc>
                  <a:txBody>
                    <a:bodyPr/>
                    <a:lstStyle/>
                    <a:p>
                      <a:pPr algn="ctr"/>
                      <a:r>
                        <a:rPr lang="en-US" dirty="0"/>
                        <a:t>0.03</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3124200" y="5638800"/>
            <a:ext cx="5334000" cy="369332"/>
          </a:xfrm>
          <a:prstGeom prst="rect">
            <a:avLst/>
          </a:prstGeom>
          <a:noFill/>
        </p:spPr>
        <p:txBody>
          <a:bodyPr wrap="square" rtlCol="0">
            <a:spAutoFit/>
          </a:bodyPr>
          <a:lstStyle/>
          <a:p>
            <a:r>
              <a:rPr lang="en-US" dirty="0"/>
              <a:t>Pew Research, random sample of 2625 US adults.</a:t>
            </a:r>
          </a:p>
        </p:txBody>
      </p:sp>
    </p:spTree>
    <p:extLst>
      <p:ext uri="{BB962C8B-B14F-4D97-AF65-F5344CB8AC3E}">
        <p14:creationId xmlns:p14="http://schemas.microsoft.com/office/powerpoint/2010/main" val="36182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3"/>
          <p:cNvSpPr txBox="1">
            <a:spLocks noChangeArrowheads="1"/>
          </p:cNvSpPr>
          <p:nvPr/>
        </p:nvSpPr>
        <p:spPr bwMode="auto">
          <a:xfrm>
            <a:off x="6705600" y="3810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graphicFrame>
        <p:nvGraphicFramePr>
          <p:cNvPr id="7" name="Table 6"/>
          <p:cNvGraphicFramePr>
            <a:graphicFrameLocks noGrp="1"/>
          </p:cNvGraphicFramePr>
          <p:nvPr/>
        </p:nvGraphicFramePr>
        <p:xfrm>
          <a:off x="1524000" y="13970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solidFill>
                          <a:schemeClr val="tx1"/>
                        </a:solidFill>
                      </a:endParaRPr>
                    </a:p>
                  </a:txBody>
                  <a:tcPr>
                    <a:solidFill>
                      <a:srgbClr val="00FFCC"/>
                    </a:solidFill>
                  </a:tcPr>
                </a:tc>
                <a:tc>
                  <a:txBody>
                    <a:bodyPr/>
                    <a:lstStyle/>
                    <a:p>
                      <a:r>
                        <a:rPr lang="en-US" dirty="0">
                          <a:solidFill>
                            <a:schemeClr val="tx1"/>
                          </a:solidFill>
                        </a:rPr>
                        <a:t>Aspirin</a:t>
                      </a:r>
                    </a:p>
                  </a:txBody>
                  <a:tcPr>
                    <a:solidFill>
                      <a:srgbClr val="00FFCC"/>
                    </a:solidFill>
                  </a:tcPr>
                </a:tc>
                <a:tc>
                  <a:txBody>
                    <a:bodyPr/>
                    <a:lstStyle/>
                    <a:p>
                      <a:r>
                        <a:rPr lang="en-US" dirty="0">
                          <a:solidFill>
                            <a:schemeClr val="tx1"/>
                          </a:solidFill>
                        </a:rPr>
                        <a:t>Placebo</a:t>
                      </a:r>
                    </a:p>
                  </a:txBody>
                  <a:tcPr>
                    <a:solidFill>
                      <a:srgbClr val="00FFCC"/>
                    </a:solidFill>
                  </a:tcPr>
                </a:tc>
                <a:tc>
                  <a:txBody>
                    <a:bodyPr/>
                    <a:lstStyle/>
                    <a:p>
                      <a:r>
                        <a:rPr lang="en-US" dirty="0">
                          <a:solidFill>
                            <a:schemeClr val="tx1"/>
                          </a:solidFill>
                        </a:rPr>
                        <a:t>Total</a:t>
                      </a:r>
                    </a:p>
                  </a:txBody>
                  <a:tcPr>
                    <a:solidFill>
                      <a:srgbClr val="00FFCC"/>
                    </a:solidFill>
                  </a:tcPr>
                </a:tc>
                <a:extLst>
                  <a:ext uri="{0D108BD9-81ED-4DB2-BD59-A6C34878D82A}">
                    <a16:rowId xmlns:a16="http://schemas.microsoft.com/office/drawing/2014/main" val="10000"/>
                  </a:ext>
                </a:extLst>
              </a:tr>
              <a:tr h="370840">
                <a:tc>
                  <a:txBody>
                    <a:bodyPr/>
                    <a:lstStyle/>
                    <a:p>
                      <a:r>
                        <a:rPr lang="en-US" dirty="0"/>
                        <a:t>Heart Attack</a:t>
                      </a:r>
                    </a:p>
                  </a:txBody>
                  <a:tcPr>
                    <a:solidFill>
                      <a:srgbClr val="00FFCC"/>
                    </a:solidFill>
                  </a:tcPr>
                </a:tc>
                <a:tc>
                  <a:txBody>
                    <a:bodyPr/>
                    <a:lstStyle/>
                    <a:p>
                      <a:r>
                        <a:rPr lang="en-US" dirty="0"/>
                        <a:t>10</a:t>
                      </a:r>
                    </a:p>
                  </a:txBody>
                  <a:tcPr/>
                </a:tc>
                <a:tc>
                  <a:txBody>
                    <a:bodyPr/>
                    <a:lstStyle/>
                    <a:p>
                      <a:r>
                        <a:rPr lang="en-US" dirty="0"/>
                        <a:t>40</a:t>
                      </a:r>
                    </a:p>
                  </a:txBody>
                  <a:tcPr/>
                </a:tc>
                <a:tc>
                  <a:txBody>
                    <a:bodyPr/>
                    <a:lstStyle/>
                    <a:p>
                      <a:r>
                        <a:rPr lang="en-US" dirty="0"/>
                        <a:t>50</a:t>
                      </a:r>
                    </a:p>
                  </a:txBody>
                  <a:tcPr/>
                </a:tc>
                <a:extLst>
                  <a:ext uri="{0D108BD9-81ED-4DB2-BD59-A6C34878D82A}">
                    <a16:rowId xmlns:a16="http://schemas.microsoft.com/office/drawing/2014/main" val="10001"/>
                  </a:ext>
                </a:extLst>
              </a:tr>
              <a:tr h="370840">
                <a:tc>
                  <a:txBody>
                    <a:bodyPr/>
                    <a:lstStyle/>
                    <a:p>
                      <a:r>
                        <a:rPr lang="en-US" dirty="0"/>
                        <a:t>Stroke</a:t>
                      </a:r>
                    </a:p>
                  </a:txBody>
                  <a:tcPr>
                    <a:solidFill>
                      <a:srgbClr val="00FFCC"/>
                    </a:solidFill>
                  </a:tcPr>
                </a:tc>
                <a:tc>
                  <a:txBody>
                    <a:bodyPr/>
                    <a:lstStyle/>
                    <a:p>
                      <a:r>
                        <a:rPr lang="en-US" dirty="0"/>
                        <a:t>20</a:t>
                      </a:r>
                    </a:p>
                  </a:txBody>
                  <a:tcPr/>
                </a:tc>
                <a:tc>
                  <a:txBody>
                    <a:bodyPr/>
                    <a:lstStyle/>
                    <a:p>
                      <a:r>
                        <a:rPr lang="en-US" dirty="0"/>
                        <a:t>30</a:t>
                      </a:r>
                    </a:p>
                  </a:txBody>
                  <a:tcPr/>
                </a:tc>
                <a:tc>
                  <a:txBody>
                    <a:bodyPr/>
                    <a:lstStyle/>
                    <a:p>
                      <a:r>
                        <a:rPr lang="en-US" dirty="0"/>
                        <a:t>50</a:t>
                      </a:r>
                    </a:p>
                  </a:txBody>
                  <a:tcPr/>
                </a:tc>
                <a:extLst>
                  <a:ext uri="{0D108BD9-81ED-4DB2-BD59-A6C34878D82A}">
                    <a16:rowId xmlns:a16="http://schemas.microsoft.com/office/drawing/2014/main" val="10002"/>
                  </a:ext>
                </a:extLst>
              </a:tr>
              <a:tr h="370840">
                <a:tc>
                  <a:txBody>
                    <a:bodyPr/>
                    <a:lstStyle/>
                    <a:p>
                      <a:r>
                        <a:rPr lang="en-US" dirty="0"/>
                        <a:t>Neither</a:t>
                      </a:r>
                    </a:p>
                  </a:txBody>
                  <a:tcPr>
                    <a:solidFill>
                      <a:srgbClr val="00FFCC"/>
                    </a:solidFill>
                  </a:tcPr>
                </a:tc>
                <a:tc>
                  <a:txBody>
                    <a:bodyPr/>
                    <a:lstStyle/>
                    <a:p>
                      <a:r>
                        <a:rPr lang="en-US" dirty="0"/>
                        <a:t>70</a:t>
                      </a:r>
                    </a:p>
                  </a:txBody>
                  <a:tcPr/>
                </a:tc>
                <a:tc>
                  <a:txBody>
                    <a:bodyPr/>
                    <a:lstStyle/>
                    <a:p>
                      <a:r>
                        <a:rPr lang="en-US" dirty="0"/>
                        <a:t>30</a:t>
                      </a:r>
                    </a:p>
                  </a:txBody>
                  <a:tcPr/>
                </a:tc>
                <a:tc>
                  <a:txBody>
                    <a:bodyPr/>
                    <a:lstStyle/>
                    <a:p>
                      <a:r>
                        <a:rPr lang="en-US" dirty="0"/>
                        <a:t>100</a:t>
                      </a:r>
                    </a:p>
                  </a:txBody>
                  <a:tcPr/>
                </a:tc>
                <a:extLst>
                  <a:ext uri="{0D108BD9-81ED-4DB2-BD59-A6C34878D82A}">
                    <a16:rowId xmlns:a16="http://schemas.microsoft.com/office/drawing/2014/main" val="10003"/>
                  </a:ext>
                </a:extLst>
              </a:tr>
              <a:tr h="370840">
                <a:tc>
                  <a:txBody>
                    <a:bodyPr/>
                    <a:lstStyle/>
                    <a:p>
                      <a:r>
                        <a:rPr lang="en-US" dirty="0"/>
                        <a:t>Total</a:t>
                      </a:r>
                    </a:p>
                  </a:txBody>
                  <a:tcPr>
                    <a:solidFill>
                      <a:srgbClr val="00FFCC"/>
                    </a:solidFill>
                  </a:tcPr>
                </a:tc>
                <a:tc>
                  <a:txBody>
                    <a:bodyPr/>
                    <a:lstStyle/>
                    <a:p>
                      <a:r>
                        <a:rPr lang="en-US" dirty="0"/>
                        <a:t>100</a:t>
                      </a:r>
                    </a:p>
                  </a:txBody>
                  <a:tcPr/>
                </a:tc>
                <a:tc>
                  <a:txBody>
                    <a:bodyPr/>
                    <a:lstStyle/>
                    <a:p>
                      <a:r>
                        <a:rPr lang="en-US" dirty="0"/>
                        <a:t>100</a:t>
                      </a:r>
                    </a:p>
                  </a:txBody>
                  <a:tcPr/>
                </a:tc>
                <a:tc>
                  <a:txBody>
                    <a:bodyPr/>
                    <a:lstStyle/>
                    <a:p>
                      <a:r>
                        <a:rPr lang="en-US" dirty="0"/>
                        <a:t>200</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304800" y="762000"/>
            <a:ext cx="5943600" cy="461665"/>
          </a:xfrm>
          <a:prstGeom prst="rect">
            <a:avLst/>
          </a:prstGeom>
          <a:noFill/>
        </p:spPr>
        <p:txBody>
          <a:bodyPr wrap="square" rtlCol="0">
            <a:spAutoFit/>
          </a:bodyPr>
          <a:lstStyle/>
          <a:p>
            <a:r>
              <a:rPr lang="en-US" sz="2400" dirty="0"/>
              <a:t>Fake version of Physician’s Health Study</a:t>
            </a:r>
          </a:p>
        </p:txBody>
      </p:sp>
      <p:sp>
        <p:nvSpPr>
          <p:cNvPr id="9" name="TextBox 8"/>
          <p:cNvSpPr txBox="1"/>
          <p:nvPr/>
        </p:nvSpPr>
        <p:spPr>
          <a:xfrm>
            <a:off x="304800" y="3581400"/>
            <a:ext cx="8382000" cy="2308324"/>
          </a:xfrm>
          <a:prstGeom prst="rect">
            <a:avLst/>
          </a:prstGeom>
          <a:noFill/>
        </p:spPr>
        <p:txBody>
          <a:bodyPr wrap="square" rtlCol="0">
            <a:spAutoFit/>
          </a:bodyPr>
          <a:lstStyle/>
          <a:p>
            <a:r>
              <a:rPr lang="en-US" sz="2400" dirty="0"/>
              <a:t>What percent of heart attack victims took aspirin?</a:t>
            </a:r>
          </a:p>
          <a:p>
            <a:pPr marL="457200" indent="-457200">
              <a:buAutoNum type="alphaUcPeriod"/>
            </a:pPr>
            <a:r>
              <a:rPr lang="en-US" sz="2400" dirty="0"/>
              <a:t>10%</a:t>
            </a:r>
          </a:p>
          <a:p>
            <a:pPr marL="457200" indent="-457200">
              <a:buAutoNum type="alphaUcPeriod"/>
            </a:pPr>
            <a:r>
              <a:rPr lang="en-US" sz="2400" dirty="0"/>
              <a:t>20%</a:t>
            </a:r>
          </a:p>
          <a:p>
            <a:pPr marL="457200" indent="-457200">
              <a:buAutoNum type="alphaUcPeriod"/>
            </a:pPr>
            <a:r>
              <a:rPr lang="en-US" sz="2400" dirty="0"/>
              <a:t>30%</a:t>
            </a:r>
          </a:p>
          <a:p>
            <a:pPr marL="457200" indent="-457200">
              <a:buAutoNum type="alphaUcPeriod"/>
            </a:pPr>
            <a:r>
              <a:rPr lang="en-US" sz="2400" dirty="0"/>
              <a:t>50%</a:t>
            </a:r>
          </a:p>
          <a:p>
            <a:pPr marL="457200" indent="-457200">
              <a:buAutoNum type="alphaUcPeriod"/>
            </a:pPr>
            <a:r>
              <a:rPr lang="en-US" sz="2400" dirty="0"/>
              <a:t>70%</a:t>
            </a:r>
          </a:p>
        </p:txBody>
      </p:sp>
      <mc:AlternateContent xmlns:mc="http://schemas.openxmlformats.org/markup-compatibility/2006" xmlns:a14="http://schemas.microsoft.com/office/drawing/2010/main">
        <mc:Choice Requires="a14">
          <p:sp>
            <p:nvSpPr>
              <p:cNvPr id="6" name="TextBox 5"/>
              <p:cNvSpPr txBox="1"/>
              <p:nvPr/>
            </p:nvSpPr>
            <p:spPr>
              <a:xfrm>
                <a:off x="1905000" y="4191000"/>
                <a:ext cx="6477000" cy="676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C00000"/>
                              </a:solidFill>
                              <a:latin typeface="Cambria Math" panose="02040503050406030204" pitchFamily="18" charset="0"/>
                            </a:rPr>
                          </m:ctrlPr>
                        </m:fPr>
                        <m:num>
                          <m:r>
                            <a:rPr lang="en-US" sz="2000" b="0" i="1" smtClean="0">
                              <a:solidFill>
                                <a:srgbClr val="C00000"/>
                              </a:solidFill>
                              <a:latin typeface="Cambria Math"/>
                            </a:rPr>
                            <m:t>𝐻𝑒𝑎𝑟𝑡</m:t>
                          </m:r>
                          <m:r>
                            <a:rPr lang="en-US" sz="2000" b="0" i="1" smtClean="0">
                              <a:solidFill>
                                <a:srgbClr val="C00000"/>
                              </a:solidFill>
                              <a:latin typeface="Cambria Math"/>
                            </a:rPr>
                            <m:t> </m:t>
                          </m:r>
                          <m:r>
                            <a:rPr lang="en-US" sz="2000" b="0" i="1" smtClean="0">
                              <a:solidFill>
                                <a:srgbClr val="C00000"/>
                              </a:solidFill>
                              <a:latin typeface="Cambria Math"/>
                            </a:rPr>
                            <m:t>𝑎𝑡𝑡𝑎𝑐𝑘</m:t>
                          </m:r>
                          <m:r>
                            <a:rPr lang="en-US" sz="2000" b="0" i="1" smtClean="0">
                              <a:solidFill>
                                <a:srgbClr val="C00000"/>
                              </a:solidFill>
                              <a:latin typeface="Cambria Math"/>
                            </a:rPr>
                            <m:t> </m:t>
                          </m:r>
                          <m:r>
                            <a:rPr lang="en-US" sz="2000" b="0" i="1" smtClean="0">
                              <a:solidFill>
                                <a:srgbClr val="C00000"/>
                              </a:solidFill>
                              <a:latin typeface="Cambria Math"/>
                            </a:rPr>
                            <m:t>𝑣𝑖𝑐𝑡𝑖𝑚𝑠</m:t>
                          </m:r>
                          <m:r>
                            <a:rPr lang="en-US" sz="2000" b="0" i="1" smtClean="0">
                              <a:solidFill>
                                <a:srgbClr val="C00000"/>
                              </a:solidFill>
                              <a:latin typeface="Cambria Math"/>
                            </a:rPr>
                            <m:t> </m:t>
                          </m:r>
                          <m:r>
                            <a:rPr lang="en-US" sz="2000" b="0" i="1" smtClean="0">
                              <a:solidFill>
                                <a:srgbClr val="C00000"/>
                              </a:solidFill>
                              <a:latin typeface="Cambria Math"/>
                            </a:rPr>
                            <m:t>𝑤h𝑜</m:t>
                          </m:r>
                          <m:r>
                            <a:rPr lang="en-US" sz="2000" b="0" i="1" smtClean="0">
                              <a:solidFill>
                                <a:srgbClr val="C00000"/>
                              </a:solidFill>
                              <a:latin typeface="Cambria Math"/>
                            </a:rPr>
                            <m:t> </m:t>
                          </m:r>
                          <m:r>
                            <a:rPr lang="en-US" sz="2000" b="0" i="1" smtClean="0">
                              <a:solidFill>
                                <a:srgbClr val="C00000"/>
                              </a:solidFill>
                              <a:latin typeface="Cambria Math"/>
                            </a:rPr>
                            <m:t>𝑡𝑜𝑜𝑘</m:t>
                          </m:r>
                          <m:r>
                            <a:rPr lang="en-US" sz="2000" b="0" i="1" smtClean="0">
                              <a:solidFill>
                                <a:srgbClr val="C00000"/>
                              </a:solidFill>
                              <a:latin typeface="Cambria Math"/>
                            </a:rPr>
                            <m:t> </m:t>
                          </m:r>
                          <m:r>
                            <a:rPr lang="en-US" sz="2000" b="0" i="1" smtClean="0">
                              <a:solidFill>
                                <a:srgbClr val="C00000"/>
                              </a:solidFill>
                              <a:latin typeface="Cambria Math"/>
                            </a:rPr>
                            <m:t>𝑎𝑠𝑝𝑖𝑟𝑖𝑛</m:t>
                          </m:r>
                        </m:num>
                        <m:den>
                          <m:r>
                            <a:rPr lang="en-US" sz="2000" b="0" i="1" smtClean="0">
                              <a:solidFill>
                                <a:srgbClr val="C00000"/>
                              </a:solidFill>
                              <a:latin typeface="Cambria Math"/>
                            </a:rPr>
                            <m:t>𝐻𝑒𝑎𝑟𝑡</m:t>
                          </m:r>
                          <m:r>
                            <a:rPr lang="en-US" sz="2000" b="0" i="1" smtClean="0">
                              <a:solidFill>
                                <a:srgbClr val="C00000"/>
                              </a:solidFill>
                              <a:latin typeface="Cambria Math"/>
                            </a:rPr>
                            <m:t> </m:t>
                          </m:r>
                          <m:r>
                            <a:rPr lang="en-US" sz="2000" b="0" i="1" smtClean="0">
                              <a:solidFill>
                                <a:srgbClr val="C00000"/>
                              </a:solidFill>
                              <a:latin typeface="Cambria Math"/>
                            </a:rPr>
                            <m:t>𝑎𝑡𝑡𝑎𝑐𝑘</m:t>
                          </m:r>
                          <m:r>
                            <a:rPr lang="en-US" sz="2000" b="0" i="1" smtClean="0">
                              <a:solidFill>
                                <a:srgbClr val="C00000"/>
                              </a:solidFill>
                              <a:latin typeface="Cambria Math"/>
                            </a:rPr>
                            <m:t> </m:t>
                          </m:r>
                          <m:r>
                            <a:rPr lang="en-US" sz="2000" b="0" i="1" smtClean="0">
                              <a:solidFill>
                                <a:srgbClr val="C00000"/>
                              </a:solidFill>
                              <a:latin typeface="Cambria Math"/>
                            </a:rPr>
                            <m:t>𝑣𝑖𝑐𝑡𝑖𝑚𝑠</m:t>
                          </m:r>
                        </m:den>
                      </m:f>
                      <m:r>
                        <a:rPr lang="en-US" sz="2000" b="0" i="1" smtClean="0">
                          <a:solidFill>
                            <a:srgbClr val="C00000"/>
                          </a:solidFill>
                          <a:latin typeface="Cambria Math"/>
                        </a:rPr>
                        <m:t>=</m:t>
                      </m:r>
                      <m:f>
                        <m:fPr>
                          <m:ctrlPr>
                            <a:rPr lang="en-US" sz="2000" b="0" i="1" smtClean="0">
                              <a:solidFill>
                                <a:srgbClr val="C00000"/>
                              </a:solidFill>
                              <a:latin typeface="Cambria Math" panose="02040503050406030204" pitchFamily="18" charset="0"/>
                            </a:rPr>
                          </m:ctrlPr>
                        </m:fPr>
                        <m:num>
                          <m:r>
                            <a:rPr lang="en-US" sz="2000" b="0" i="1" smtClean="0">
                              <a:solidFill>
                                <a:srgbClr val="C00000"/>
                              </a:solidFill>
                              <a:latin typeface="Cambria Math"/>
                            </a:rPr>
                            <m:t>10</m:t>
                          </m:r>
                        </m:num>
                        <m:den>
                          <m:r>
                            <a:rPr lang="en-US" sz="2000" b="0" i="1" smtClean="0">
                              <a:solidFill>
                                <a:srgbClr val="C00000"/>
                              </a:solidFill>
                              <a:latin typeface="Cambria Math"/>
                            </a:rPr>
                            <m:t>50</m:t>
                          </m:r>
                        </m:den>
                      </m:f>
                      <m:r>
                        <a:rPr lang="en-US" sz="2000" b="0" i="1" smtClean="0">
                          <a:solidFill>
                            <a:srgbClr val="C00000"/>
                          </a:solidFill>
                          <a:latin typeface="Cambria Math"/>
                        </a:rPr>
                        <m:t>=0.20</m:t>
                      </m:r>
                    </m:oMath>
                  </m:oMathPara>
                </a14:m>
                <a:endParaRPr lang="en-US" sz="2000" b="1" i="1"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05000" y="4191000"/>
                <a:ext cx="6477000" cy="676852"/>
              </a:xfrm>
              <a:prstGeom prst="rect">
                <a:avLst/>
              </a:prstGeom>
              <a:blipFill rotWithShape="1">
                <a:blip r:embed="rId2"/>
                <a:stretch>
                  <a:fillRect/>
                </a:stretch>
              </a:blipFill>
            </p:spPr>
            <p:txBody>
              <a:bodyPr/>
              <a:lstStyle/>
              <a:p>
                <a:r>
                  <a:rPr lang="en-US">
                    <a:noFill/>
                  </a:rPr>
                  <a:t> </a:t>
                </a:r>
              </a:p>
            </p:txBody>
          </p:sp>
        </mc:Fallback>
      </mc:AlternateContent>
      <p:sp>
        <p:nvSpPr>
          <p:cNvPr id="10" name="Oval 9"/>
          <p:cNvSpPr/>
          <p:nvPr/>
        </p:nvSpPr>
        <p:spPr>
          <a:xfrm>
            <a:off x="105624" y="4267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8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4114800" y="2590800"/>
            <a:ext cx="5029200" cy="4420222"/>
          </a:xfrm>
          <a:prstGeom prst="rect">
            <a:avLst/>
          </a:prstGeom>
          <a:noFill/>
          <a:ln w="9525">
            <a:noFill/>
            <a:miter lim="800000"/>
            <a:headEnd/>
            <a:tailEnd/>
          </a:ln>
          <a:effectLst/>
        </p:spPr>
      </p:pic>
      <p:sp>
        <p:nvSpPr>
          <p:cNvPr id="5" name="TextBox 3"/>
          <p:cNvSpPr txBox="1">
            <a:spLocks noChangeArrowheads="1"/>
          </p:cNvSpPr>
          <p:nvPr/>
        </p:nvSpPr>
        <p:spPr bwMode="auto">
          <a:xfrm>
            <a:off x="7391400" y="1524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6" name="TextBox 5"/>
          <p:cNvSpPr txBox="1"/>
          <p:nvPr/>
        </p:nvSpPr>
        <p:spPr>
          <a:xfrm>
            <a:off x="533400" y="609600"/>
            <a:ext cx="8382000" cy="3046988"/>
          </a:xfrm>
          <a:prstGeom prst="rect">
            <a:avLst/>
          </a:prstGeom>
          <a:noFill/>
        </p:spPr>
        <p:txBody>
          <a:bodyPr wrap="square" rtlCol="0">
            <a:spAutoFit/>
          </a:bodyPr>
          <a:lstStyle/>
          <a:p>
            <a:r>
              <a:rPr lang="en-US" sz="2400" dirty="0"/>
              <a:t>The variables are year (categorical) and number of times a week the student goes off-campus (quantitative).  </a:t>
            </a:r>
          </a:p>
          <a:p>
            <a:r>
              <a:rPr lang="en-US" sz="2400" dirty="0"/>
              <a:t>We see that</a:t>
            </a:r>
          </a:p>
          <a:p>
            <a:pPr marL="457200" indent="-457200">
              <a:buAutoNum type="alphaUcPeriod"/>
            </a:pPr>
            <a:r>
              <a:rPr lang="en-US" sz="2400" dirty="0"/>
              <a:t>There is no association between the variables</a:t>
            </a:r>
          </a:p>
          <a:p>
            <a:pPr marL="457200" indent="-457200">
              <a:buAutoNum type="alphaUcPeriod"/>
            </a:pPr>
            <a:r>
              <a:rPr lang="en-US" sz="2400" dirty="0"/>
              <a:t>There is an association and seniors are more likely to go off-campus </a:t>
            </a:r>
          </a:p>
          <a:p>
            <a:pPr marL="457200" indent="-457200">
              <a:buAutoNum type="alphaUcPeriod"/>
            </a:pPr>
            <a:r>
              <a:rPr lang="en-US" sz="2400" dirty="0"/>
              <a:t>There is an association and seniors are less likely to go off campus </a:t>
            </a:r>
          </a:p>
        </p:txBody>
      </p:sp>
      <p:sp>
        <p:nvSpPr>
          <p:cNvPr id="7" name="Oval 6"/>
          <p:cNvSpPr/>
          <p:nvPr/>
        </p:nvSpPr>
        <p:spPr>
          <a:xfrm>
            <a:off x="342900" y="2057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80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4114800" y="2590800"/>
            <a:ext cx="5029200" cy="4420222"/>
          </a:xfrm>
          <a:prstGeom prst="rect">
            <a:avLst/>
          </a:prstGeom>
          <a:noFill/>
          <a:ln w="9525">
            <a:noFill/>
            <a:miter lim="800000"/>
            <a:headEnd/>
            <a:tailEnd/>
          </a:ln>
          <a:effectLst/>
        </p:spPr>
      </p:pic>
      <p:sp>
        <p:nvSpPr>
          <p:cNvPr id="5" name="TextBox 3"/>
          <p:cNvSpPr txBox="1">
            <a:spLocks noChangeArrowheads="1"/>
          </p:cNvSpPr>
          <p:nvPr/>
        </p:nvSpPr>
        <p:spPr bwMode="auto">
          <a:xfrm>
            <a:off x="7391400" y="1524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6" name="TextBox 5"/>
          <p:cNvSpPr txBox="1"/>
          <p:nvPr/>
        </p:nvSpPr>
        <p:spPr>
          <a:xfrm>
            <a:off x="533400" y="609600"/>
            <a:ext cx="8382000" cy="2677656"/>
          </a:xfrm>
          <a:prstGeom prst="rect">
            <a:avLst/>
          </a:prstGeom>
          <a:noFill/>
        </p:spPr>
        <p:txBody>
          <a:bodyPr wrap="square" rtlCol="0">
            <a:spAutoFit/>
          </a:bodyPr>
          <a:lstStyle/>
          <a:p>
            <a:r>
              <a:rPr lang="en-US" sz="2400" dirty="0"/>
              <a:t>The variables are year (categorical) and number of times a week the student goes off-campus (quantitative).  </a:t>
            </a:r>
          </a:p>
          <a:p>
            <a:r>
              <a:rPr lang="en-US" sz="2400" dirty="0"/>
              <a:t>We see that</a:t>
            </a:r>
          </a:p>
          <a:p>
            <a:pPr marL="457200" indent="-457200">
              <a:buAutoNum type="alphaUcPeriod"/>
            </a:pPr>
            <a:r>
              <a:rPr lang="en-US" sz="2400" dirty="0"/>
              <a:t>Every group has outliers.</a:t>
            </a:r>
          </a:p>
          <a:p>
            <a:pPr marL="457200" indent="-457200">
              <a:buAutoNum type="alphaUcPeriod"/>
            </a:pPr>
            <a:r>
              <a:rPr lang="en-US" sz="2400" dirty="0"/>
              <a:t>Only sophomores have outliers</a:t>
            </a:r>
          </a:p>
          <a:p>
            <a:pPr marL="457200" indent="-457200">
              <a:buAutoNum type="alphaUcPeriod"/>
            </a:pPr>
            <a:r>
              <a:rPr lang="en-US" sz="2400" dirty="0"/>
              <a:t>Only seniors have outliers</a:t>
            </a:r>
          </a:p>
          <a:p>
            <a:pPr marL="457200" indent="-457200">
              <a:buAutoNum type="alphaUcPeriod"/>
            </a:pPr>
            <a:r>
              <a:rPr lang="en-US" sz="2400" dirty="0"/>
              <a:t>Seniors and Juniors have outliers </a:t>
            </a:r>
          </a:p>
        </p:txBody>
      </p:sp>
      <p:sp>
        <p:nvSpPr>
          <p:cNvPr id="7" name="Oval 6"/>
          <p:cNvSpPr/>
          <p:nvPr/>
        </p:nvSpPr>
        <p:spPr>
          <a:xfrm>
            <a:off x="342900" y="2057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39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4114800" y="2590800"/>
            <a:ext cx="5029200" cy="4420222"/>
          </a:xfrm>
          <a:prstGeom prst="rect">
            <a:avLst/>
          </a:prstGeom>
          <a:noFill/>
          <a:ln w="9525">
            <a:noFill/>
            <a:miter lim="800000"/>
            <a:headEnd/>
            <a:tailEnd/>
          </a:ln>
          <a:effectLst/>
        </p:spPr>
      </p:pic>
      <p:sp>
        <p:nvSpPr>
          <p:cNvPr id="5" name="TextBox 3"/>
          <p:cNvSpPr txBox="1">
            <a:spLocks noChangeArrowheads="1"/>
          </p:cNvSpPr>
          <p:nvPr/>
        </p:nvSpPr>
        <p:spPr bwMode="auto">
          <a:xfrm>
            <a:off x="7391400" y="1524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
        <p:nvSpPr>
          <p:cNvPr id="6" name="TextBox 5"/>
          <p:cNvSpPr txBox="1"/>
          <p:nvPr/>
        </p:nvSpPr>
        <p:spPr>
          <a:xfrm>
            <a:off x="533400" y="914400"/>
            <a:ext cx="8382000" cy="1938992"/>
          </a:xfrm>
          <a:prstGeom prst="rect">
            <a:avLst/>
          </a:prstGeom>
          <a:noFill/>
        </p:spPr>
        <p:txBody>
          <a:bodyPr wrap="square" rtlCol="0">
            <a:spAutoFit/>
          </a:bodyPr>
          <a:lstStyle/>
          <a:p>
            <a:r>
              <a:rPr lang="en-US" sz="2400" dirty="0"/>
              <a:t>The group with the largest standard deviation is:</a:t>
            </a:r>
          </a:p>
          <a:p>
            <a:pPr marL="457200" indent="-457200">
              <a:buAutoNum type="alphaUcPeriod"/>
            </a:pPr>
            <a:r>
              <a:rPr lang="en-US" sz="2400" dirty="0"/>
              <a:t>First Years</a:t>
            </a:r>
          </a:p>
          <a:p>
            <a:pPr marL="457200" indent="-457200">
              <a:buAutoNum type="alphaUcPeriod"/>
            </a:pPr>
            <a:r>
              <a:rPr lang="en-US" sz="2400" dirty="0"/>
              <a:t>Sophomores</a:t>
            </a:r>
          </a:p>
          <a:p>
            <a:pPr marL="457200" indent="-457200">
              <a:buAutoNum type="alphaUcPeriod"/>
            </a:pPr>
            <a:r>
              <a:rPr lang="en-US" sz="2400" dirty="0"/>
              <a:t>Juniors </a:t>
            </a:r>
          </a:p>
          <a:p>
            <a:pPr marL="457200" indent="-457200">
              <a:buAutoNum type="alphaUcPeriod"/>
            </a:pPr>
            <a:r>
              <a:rPr lang="en-US" sz="2400" dirty="0"/>
              <a:t>Seniors </a:t>
            </a:r>
          </a:p>
        </p:txBody>
      </p:sp>
      <p:sp>
        <p:nvSpPr>
          <p:cNvPr id="7" name="Oval 6"/>
          <p:cNvSpPr/>
          <p:nvPr/>
        </p:nvSpPr>
        <p:spPr>
          <a:xfrm>
            <a:off x="266700" y="2362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28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620000" cy="5693866"/>
          </a:xfrm>
          <a:prstGeom prst="rect">
            <a:avLst/>
          </a:prstGeom>
          <a:noFill/>
        </p:spPr>
        <p:txBody>
          <a:bodyPr wrap="square" rtlCol="0">
            <a:spAutoFit/>
          </a:bodyPr>
          <a:lstStyle/>
          <a:p>
            <a:r>
              <a:rPr lang="en-US" sz="2800" dirty="0"/>
              <a:t>First, we register the clickers.  This requires you to </a:t>
            </a:r>
          </a:p>
          <a:p>
            <a:pPr>
              <a:buFont typeface="Arial" pitchFamily="34" charset="0"/>
              <a:buChar char="•"/>
            </a:pPr>
            <a:r>
              <a:rPr lang="en-US" sz="2800" dirty="0"/>
              <a:t> Read your name (they will be alphabetical)</a:t>
            </a:r>
          </a:p>
          <a:p>
            <a:pPr>
              <a:buFont typeface="Arial" pitchFamily="34" charset="0"/>
              <a:buChar char="•"/>
            </a:pPr>
            <a:r>
              <a:rPr lang="en-US" sz="2800" dirty="0"/>
              <a:t> When your name passes the first line, a letter will appear.  Enter the letter indicated next to your name (A, B, C, D, or E).</a:t>
            </a:r>
          </a:p>
          <a:p>
            <a:pPr>
              <a:buFont typeface="Arial" pitchFamily="34" charset="0"/>
              <a:buChar char="•"/>
            </a:pPr>
            <a:r>
              <a:rPr lang="en-US" sz="2800" dirty="0"/>
              <a:t>  If you do this correctly, a second letter will appear.  Enter the second letter indicated next to your name.</a:t>
            </a:r>
          </a:p>
          <a:p>
            <a:pPr>
              <a:buFont typeface="Arial" pitchFamily="34" charset="0"/>
              <a:buChar char="•"/>
            </a:pPr>
            <a:r>
              <a:rPr lang="en-US" sz="2800" dirty="0"/>
              <a:t> If you miss it the first time around, it will scroll around again (and again, and again…. So relax!)</a:t>
            </a:r>
          </a:p>
          <a:p>
            <a:pPr>
              <a:buFont typeface="Arial" pitchFamily="34" charset="0"/>
              <a:buChar char="•"/>
            </a:pPr>
            <a:r>
              <a:rPr lang="en-US" sz="2800" dirty="0"/>
              <a:t> If you mess up, press DD.</a:t>
            </a:r>
          </a:p>
        </p:txBody>
      </p:sp>
      <p:cxnSp>
        <p:nvCxnSpPr>
          <p:cNvPr id="4" name="Straight Connector 3"/>
          <p:cNvCxnSpPr/>
          <p:nvPr/>
        </p:nvCxnSpPr>
        <p:spPr>
          <a:xfrm>
            <a:off x="1066800" y="1600200"/>
            <a:ext cx="6781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3600" y="990600"/>
            <a:ext cx="4953000" cy="461665"/>
          </a:xfrm>
          <a:prstGeom prst="rect">
            <a:avLst/>
          </a:prstGeom>
          <a:noFill/>
        </p:spPr>
        <p:txBody>
          <a:bodyPr wrap="square" rtlCol="0">
            <a:spAutoFit/>
          </a:bodyPr>
          <a:lstStyle/>
          <a:p>
            <a:r>
              <a:rPr lang="en-US" sz="2400" dirty="0">
                <a:solidFill>
                  <a:srgbClr val="C00000"/>
                </a:solidFill>
              </a:rPr>
              <a:t>Assigned names!</a:t>
            </a:r>
          </a:p>
        </p:txBody>
      </p:sp>
      <p:cxnSp>
        <p:nvCxnSpPr>
          <p:cNvPr id="6" name="Straight Connector 5"/>
          <p:cNvCxnSpPr/>
          <p:nvPr/>
        </p:nvCxnSpPr>
        <p:spPr>
          <a:xfrm>
            <a:off x="1066800" y="5867400"/>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0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91600" cy="1295400"/>
          </a:xfrm>
        </p:spPr>
        <p:txBody>
          <a:bodyPr>
            <a:normAutofit/>
          </a:bodyPr>
          <a:lstStyle/>
          <a:p>
            <a:r>
              <a:rPr lang="en-US" b="1" dirty="0"/>
              <a:t>Descriptive Statistics</a:t>
            </a:r>
          </a:p>
        </p:txBody>
      </p:sp>
      <p:sp>
        <p:nvSpPr>
          <p:cNvPr id="2" name="Content Placeholder 1"/>
          <p:cNvSpPr>
            <a:spLocks noGrp="1"/>
          </p:cNvSpPr>
          <p:nvPr>
            <p:ph idx="1"/>
          </p:nvPr>
        </p:nvSpPr>
        <p:spPr>
          <a:xfrm>
            <a:off x="304800" y="1295400"/>
            <a:ext cx="8610600" cy="5791200"/>
          </a:xfrm>
        </p:spPr>
        <p:txBody>
          <a:bodyPr>
            <a:normAutofit/>
          </a:bodyPr>
          <a:lstStyle/>
          <a:p>
            <a:pPr marL="0" lvl="1" indent="0">
              <a:spcBef>
                <a:spcPts val="0"/>
              </a:spcBef>
              <a:buNone/>
            </a:pPr>
            <a:r>
              <a:rPr lang="en-US" sz="3200" dirty="0">
                <a:solidFill>
                  <a:schemeClr val="tx2"/>
                </a:solidFill>
              </a:rPr>
              <a:t>Think of a topic or question you would like to use data to help you answer. </a:t>
            </a:r>
          </a:p>
          <a:p>
            <a:pPr marL="0" lvl="1" indent="0">
              <a:spcBef>
                <a:spcPts val="0"/>
              </a:spcBef>
              <a:buNone/>
            </a:pPr>
            <a:endParaRPr lang="en-US" sz="3200" dirty="0">
              <a:solidFill>
                <a:schemeClr val="tx2"/>
              </a:solidFill>
            </a:endParaRPr>
          </a:p>
          <a:p>
            <a:pPr marL="0" lvl="1" indent="0">
              <a:spcBef>
                <a:spcPts val="0"/>
              </a:spcBef>
            </a:pPr>
            <a:r>
              <a:rPr lang="en-US" sz="3200" dirty="0">
                <a:solidFill>
                  <a:schemeClr val="tx2"/>
                </a:solidFill>
              </a:rPr>
              <a:t> What would the cases be?  </a:t>
            </a:r>
          </a:p>
          <a:p>
            <a:pPr marL="0" lvl="1" indent="0">
              <a:spcBef>
                <a:spcPts val="0"/>
              </a:spcBef>
            </a:pPr>
            <a:r>
              <a:rPr lang="en-US" sz="3200" dirty="0">
                <a:solidFill>
                  <a:schemeClr val="tx2"/>
                </a:solidFill>
              </a:rPr>
              <a:t> What would the variables be? </a:t>
            </a:r>
          </a:p>
          <a:p>
            <a:pPr marL="0" lvl="1" indent="0">
              <a:spcBef>
                <a:spcPts val="0"/>
              </a:spcBef>
              <a:buNone/>
            </a:pPr>
            <a:r>
              <a:rPr lang="en-US" sz="3200" dirty="0">
                <a:solidFill>
                  <a:schemeClr val="tx2"/>
                </a:solidFill>
              </a:rPr>
              <a:t>(Limit to one or two variables)</a:t>
            </a:r>
          </a:p>
          <a:p>
            <a:pPr marL="0" lvl="1" indent="0">
              <a:spcBef>
                <a:spcPts val="0"/>
              </a:spcBef>
              <a:buNone/>
            </a:pPr>
            <a:endParaRPr lang="en-US" dirty="0">
              <a:solidFill>
                <a:schemeClr val="tx2"/>
              </a:solidFill>
            </a:endParaRPr>
          </a:p>
          <a:p>
            <a:pPr marL="514350" lvl="1" indent="-514350">
              <a:spcBef>
                <a:spcPts val="0"/>
              </a:spcBef>
              <a:buFont typeface="+mj-lt"/>
              <a:buAutoNum type="alphaLcParenR"/>
            </a:pPr>
            <a:endParaRPr lang="en-US" sz="3200" dirty="0">
              <a:solidFill>
                <a:schemeClr val="tx2"/>
              </a:solidFill>
            </a:endParaRPr>
          </a:p>
          <a:p>
            <a:pPr marL="800100" lvl="2" indent="-514350">
              <a:spcBef>
                <a:spcPts val="0"/>
              </a:spcBef>
              <a:buNone/>
            </a:pPr>
            <a:endParaRPr lang="en-US" sz="2800" dirty="0">
              <a:solidFill>
                <a:schemeClr val="tx2"/>
              </a:solidFill>
            </a:endParaRPr>
          </a:p>
          <a:p>
            <a:pPr marL="0" indent="-514350">
              <a:spcBef>
                <a:spcPts val="0"/>
              </a:spcBef>
            </a:pPr>
            <a:endParaRPr lang="en-US" dirty="0">
              <a:solidFill>
                <a:schemeClr val="tx2"/>
              </a:solidFill>
            </a:endParaRPr>
          </a:p>
          <a:p>
            <a:pPr marL="400050" lvl="1" indent="-514350">
              <a:spcBef>
                <a:spcPts val="0"/>
              </a:spcBef>
            </a:pPr>
            <a:endParaRPr lang="en-US" dirty="0">
              <a:solidFill>
                <a:schemeClr val="tx2"/>
              </a:solidFill>
            </a:endParaRPr>
          </a:p>
          <a:p>
            <a:pPr marL="0" indent="-514350">
              <a:spcBef>
                <a:spcPts val="0"/>
              </a:spcBef>
              <a:buNone/>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buNone/>
            </a:pPr>
            <a:endParaRPr lang="en-US" dirty="0">
              <a:solidFill>
                <a:schemeClr val="tx2"/>
              </a:solidFill>
            </a:endParaRPr>
          </a:p>
        </p:txBody>
      </p:sp>
    </p:spTree>
    <p:custDataLst>
      <p:tags r:id="rId1"/>
    </p:custDataLst>
    <p:extLst>
      <p:ext uri="{BB962C8B-B14F-4D97-AF65-F5344CB8AC3E}">
        <p14:creationId xmlns:p14="http://schemas.microsoft.com/office/powerpoint/2010/main" val="629972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610600" cy="5791200"/>
          </a:xfrm>
        </p:spPr>
        <p:txBody>
          <a:bodyPr>
            <a:normAutofit/>
          </a:bodyPr>
          <a:lstStyle/>
          <a:p>
            <a:pPr marL="0" lvl="1" indent="0">
              <a:spcBef>
                <a:spcPts val="0"/>
              </a:spcBef>
              <a:buNone/>
            </a:pPr>
            <a:r>
              <a:rPr lang="en-US" sz="3200" dirty="0">
                <a:solidFill>
                  <a:schemeClr val="tx2"/>
                </a:solidFill>
              </a:rPr>
              <a:t>For your classmate’s study, how would you visualize and summarize the variable or relationship between variables?</a:t>
            </a:r>
          </a:p>
          <a:p>
            <a:pPr marL="0" lvl="1" indent="0">
              <a:spcBef>
                <a:spcPts val="0"/>
              </a:spcBef>
              <a:buNone/>
            </a:pPr>
            <a:endParaRPr lang="en-US" sz="1800" dirty="0">
              <a:solidFill>
                <a:schemeClr val="tx2"/>
              </a:solidFill>
            </a:endParaRPr>
          </a:p>
          <a:p>
            <a:pPr marL="514350" lvl="1" indent="-514350">
              <a:spcBef>
                <a:spcPts val="0"/>
              </a:spcBef>
              <a:spcAft>
                <a:spcPts val="600"/>
              </a:spcAft>
              <a:buFont typeface="+mj-lt"/>
              <a:buAutoNum type="alphaLcParenR"/>
            </a:pPr>
            <a:r>
              <a:rPr lang="en-US" dirty="0">
                <a:solidFill>
                  <a:schemeClr val="tx2"/>
                </a:solidFill>
              </a:rPr>
              <a:t>bar chart/pie chart, proportions, frequency table/relative frequency table </a:t>
            </a:r>
          </a:p>
          <a:p>
            <a:pPr marL="514350" lvl="1" indent="-514350">
              <a:spcBef>
                <a:spcPts val="0"/>
              </a:spcBef>
              <a:spcAft>
                <a:spcPts val="600"/>
              </a:spcAft>
              <a:buFont typeface="+mj-lt"/>
              <a:buAutoNum type="alphaLcParenR"/>
            </a:pPr>
            <a:r>
              <a:rPr lang="en-US" dirty="0" err="1">
                <a:solidFill>
                  <a:schemeClr val="tx2"/>
                </a:solidFill>
              </a:rPr>
              <a:t>dotplot</a:t>
            </a:r>
            <a:r>
              <a:rPr lang="en-US" dirty="0">
                <a:solidFill>
                  <a:schemeClr val="tx2"/>
                </a:solidFill>
              </a:rPr>
              <a:t>/histogram/boxplot, mean/median, </a:t>
            </a:r>
            <a:r>
              <a:rPr lang="en-US" dirty="0" err="1">
                <a:solidFill>
                  <a:schemeClr val="tx2"/>
                </a:solidFill>
              </a:rPr>
              <a:t>sd</a:t>
            </a:r>
            <a:r>
              <a:rPr lang="en-US" dirty="0">
                <a:solidFill>
                  <a:schemeClr val="tx2"/>
                </a:solidFill>
              </a:rPr>
              <a:t>/range/IQR, five number summary </a:t>
            </a:r>
          </a:p>
          <a:p>
            <a:pPr marL="514350" lvl="1" indent="-514350">
              <a:spcBef>
                <a:spcPts val="0"/>
              </a:spcBef>
              <a:spcAft>
                <a:spcPts val="600"/>
              </a:spcAft>
              <a:buFont typeface="+mj-lt"/>
              <a:buAutoNum type="alphaLcParenR"/>
            </a:pPr>
            <a:r>
              <a:rPr lang="en-US" dirty="0">
                <a:solidFill>
                  <a:schemeClr val="tx2"/>
                </a:solidFill>
              </a:rPr>
              <a:t>side-by-side or segmented bar charts, two-way table, proportions </a:t>
            </a:r>
          </a:p>
          <a:p>
            <a:pPr marL="514350" lvl="1" indent="-514350">
              <a:spcBef>
                <a:spcPts val="0"/>
              </a:spcBef>
              <a:spcAft>
                <a:spcPts val="600"/>
              </a:spcAft>
              <a:buFont typeface="+mj-lt"/>
              <a:buAutoNum type="alphaLcParenR"/>
            </a:pPr>
            <a:r>
              <a:rPr lang="en-US" dirty="0">
                <a:solidFill>
                  <a:schemeClr val="tx2"/>
                </a:solidFill>
              </a:rPr>
              <a:t>side-by-side boxplot, stats by group</a:t>
            </a:r>
          </a:p>
          <a:p>
            <a:pPr marL="514350" lvl="1" indent="-514350">
              <a:spcBef>
                <a:spcPts val="0"/>
              </a:spcBef>
              <a:spcAft>
                <a:spcPts val="600"/>
              </a:spcAft>
              <a:buFont typeface="+mj-lt"/>
              <a:buAutoNum type="alphaLcParenR"/>
            </a:pPr>
            <a:r>
              <a:rPr lang="en-US" dirty="0">
                <a:solidFill>
                  <a:schemeClr val="tx2"/>
                </a:solidFill>
              </a:rPr>
              <a:t>scatterplot, correlation, regression</a:t>
            </a:r>
          </a:p>
          <a:p>
            <a:pPr marL="514350" lvl="1" indent="-514350">
              <a:spcBef>
                <a:spcPts val="0"/>
              </a:spcBef>
              <a:buFont typeface="+mj-lt"/>
              <a:buAutoNum type="alphaLcParenR"/>
            </a:pPr>
            <a:endParaRPr lang="en-US" sz="3200" dirty="0">
              <a:solidFill>
                <a:schemeClr val="tx2"/>
              </a:solidFill>
            </a:endParaRPr>
          </a:p>
          <a:p>
            <a:pPr marL="800100" lvl="2" indent="-514350">
              <a:spcBef>
                <a:spcPts val="0"/>
              </a:spcBef>
              <a:buNone/>
            </a:pPr>
            <a:endParaRPr lang="en-US" sz="2800" dirty="0">
              <a:solidFill>
                <a:schemeClr val="tx2"/>
              </a:solidFill>
            </a:endParaRPr>
          </a:p>
          <a:p>
            <a:pPr marL="0" indent="-514350">
              <a:spcBef>
                <a:spcPts val="0"/>
              </a:spcBef>
            </a:pPr>
            <a:endParaRPr lang="en-US" dirty="0">
              <a:solidFill>
                <a:schemeClr val="tx2"/>
              </a:solidFill>
            </a:endParaRPr>
          </a:p>
          <a:p>
            <a:pPr marL="400050" lvl="1" indent="-514350">
              <a:spcBef>
                <a:spcPts val="0"/>
              </a:spcBef>
            </a:pPr>
            <a:endParaRPr lang="en-US" dirty="0">
              <a:solidFill>
                <a:schemeClr val="tx2"/>
              </a:solidFill>
            </a:endParaRPr>
          </a:p>
          <a:p>
            <a:pPr marL="0" indent="-514350">
              <a:spcBef>
                <a:spcPts val="0"/>
              </a:spcBef>
              <a:buNone/>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pPr>
            <a:endParaRPr lang="en-US" dirty="0">
              <a:solidFill>
                <a:schemeClr val="tx2"/>
              </a:solidFill>
            </a:endParaRPr>
          </a:p>
          <a:p>
            <a:pPr marL="0" indent="-514350">
              <a:spcBef>
                <a:spcPts val="0"/>
              </a:spcBef>
              <a:buNone/>
            </a:pPr>
            <a:endParaRPr lang="en-US" dirty="0">
              <a:solidFill>
                <a:schemeClr val="tx2"/>
              </a:solidFill>
            </a:endParaRPr>
          </a:p>
        </p:txBody>
      </p:sp>
      <p:sp>
        <p:nvSpPr>
          <p:cNvPr id="6" name="TextBox 3"/>
          <p:cNvSpPr txBox="1">
            <a:spLocks noChangeArrowheads="1"/>
          </p:cNvSpPr>
          <p:nvPr/>
        </p:nvSpPr>
        <p:spPr bwMode="auto">
          <a:xfrm>
            <a:off x="7010400" y="152400"/>
            <a:ext cx="1600200" cy="461963"/>
          </a:xfrm>
          <a:prstGeom prst="rect">
            <a:avLst/>
          </a:prstGeom>
          <a:noFill/>
          <a:ln w="9525">
            <a:noFill/>
            <a:miter lim="800000"/>
            <a:headEnd/>
            <a:tailEnd/>
          </a:ln>
        </p:spPr>
        <p:txBody>
          <a:bodyPr>
            <a:spAutoFit/>
          </a:bodyPr>
          <a:lstStyle/>
          <a:p>
            <a:r>
              <a:rPr lang="en-US" sz="2400" i="1" dirty="0" err="1">
                <a:solidFill>
                  <a:srgbClr val="FF0000"/>
                </a:solidFill>
                <a:cs typeface="Arial" charset="0"/>
              </a:rPr>
              <a:t>iClicker</a:t>
            </a:r>
            <a:endParaRPr lang="en-US" sz="2400" i="1" dirty="0">
              <a:solidFill>
                <a:srgbClr val="FF0000"/>
              </a:solidFill>
              <a:cs typeface="Arial" charset="0"/>
            </a:endParaRPr>
          </a:p>
        </p:txBody>
      </p:sp>
    </p:spTree>
    <p:custDataLst>
      <p:tags r:id="rId1"/>
    </p:custDataLst>
    <p:extLst>
      <p:ext uri="{BB962C8B-B14F-4D97-AF65-F5344CB8AC3E}">
        <p14:creationId xmlns:p14="http://schemas.microsoft.com/office/powerpoint/2010/main" val="3003642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3816429"/>
          </a:xfrm>
          <a:prstGeom prst="rect">
            <a:avLst/>
          </a:prstGeom>
          <a:noFill/>
        </p:spPr>
        <p:txBody>
          <a:bodyPr wrap="square" rtlCol="0">
            <a:spAutoFit/>
          </a:bodyPr>
          <a:lstStyle/>
          <a:p>
            <a:r>
              <a:rPr lang="en-US" sz="3200" dirty="0">
                <a:solidFill>
                  <a:schemeClr val="tx2"/>
                </a:solidFill>
              </a:rPr>
              <a:t>A 98% confidence interval for mean pulse rate is 65 to 71.  The interpretation “I am 98% sure that all students will have pulse rates between 65 and 71.” is </a:t>
            </a:r>
          </a:p>
          <a:p>
            <a:endParaRPr lang="en-US" dirty="0">
              <a:solidFill>
                <a:schemeClr val="tx2"/>
              </a:solidFill>
            </a:endParaRPr>
          </a:p>
          <a:p>
            <a:pPr marL="514350" indent="-514350">
              <a:buAutoNum type="alphaUcPeriod"/>
            </a:pPr>
            <a:r>
              <a:rPr lang="en-US" sz="3200" dirty="0">
                <a:solidFill>
                  <a:schemeClr val="tx2"/>
                </a:solidFill>
              </a:rPr>
              <a:t>Correct</a:t>
            </a:r>
          </a:p>
          <a:p>
            <a:pPr marL="514350" indent="-514350">
              <a:buAutoNum type="alphaUcPeriod"/>
            </a:pPr>
            <a:r>
              <a:rPr lang="en-US" sz="3200" dirty="0">
                <a:solidFill>
                  <a:schemeClr val="tx2"/>
                </a:solidFill>
              </a:rPr>
              <a:t>Incorrect</a:t>
            </a:r>
          </a:p>
          <a:p>
            <a:pPr marL="514350" indent="-514350"/>
            <a:endParaRPr lang="en-US" sz="3200" dirty="0">
              <a:solidFill>
                <a:schemeClr val="tx2"/>
              </a:solidFill>
            </a:endParaRPr>
          </a:p>
          <a:p>
            <a:pPr marL="514350" indent="-514350"/>
            <a:endParaRPr lang="en-US" sz="3200" dirty="0">
              <a:solidFill>
                <a:schemeClr val="tx2"/>
              </a:solidFill>
            </a:endParaRPr>
          </a:p>
        </p:txBody>
      </p:sp>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0" y="3810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4552890"/>
            <a:ext cx="8382000" cy="400110"/>
          </a:xfrm>
          <a:prstGeom prst="rect">
            <a:avLst/>
          </a:prstGeom>
          <a:noFill/>
        </p:spPr>
        <p:txBody>
          <a:bodyPr wrap="square" rtlCol="0">
            <a:spAutoFit/>
          </a:bodyPr>
          <a:lstStyle/>
          <a:p>
            <a:r>
              <a:rPr lang="en-US" sz="2000" dirty="0">
                <a:solidFill>
                  <a:srgbClr val="C00000"/>
                </a:solidFill>
              </a:rPr>
              <a:t>The confidence interval is about the population </a:t>
            </a:r>
            <a:r>
              <a:rPr lang="en-US" sz="2000" u="sng" dirty="0">
                <a:solidFill>
                  <a:srgbClr val="C00000"/>
                </a:solidFill>
              </a:rPr>
              <a:t>mean</a:t>
            </a:r>
            <a:r>
              <a:rPr lang="en-US" sz="2000" dirty="0">
                <a:solidFill>
                  <a:srgbClr val="C00000"/>
                </a:solidFill>
              </a:rPr>
              <a:t>, not all students!</a:t>
            </a:r>
            <a:endParaRPr lang="en-US" sz="2000" b="1" i="1" dirty="0">
              <a:solidFill>
                <a:srgbClr val="C00000"/>
              </a:solidFill>
            </a:endParaRPr>
          </a:p>
        </p:txBody>
      </p:sp>
    </p:spTree>
    <p:extLst>
      <p:ext uri="{BB962C8B-B14F-4D97-AF65-F5344CB8AC3E}">
        <p14:creationId xmlns:p14="http://schemas.microsoft.com/office/powerpoint/2010/main" val="38071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4308872"/>
          </a:xfrm>
          <a:prstGeom prst="rect">
            <a:avLst/>
          </a:prstGeom>
          <a:noFill/>
        </p:spPr>
        <p:txBody>
          <a:bodyPr wrap="square" rtlCol="0">
            <a:spAutoFit/>
          </a:bodyPr>
          <a:lstStyle/>
          <a:p>
            <a:r>
              <a:rPr lang="en-US" sz="3200" dirty="0">
                <a:solidFill>
                  <a:schemeClr val="tx2"/>
                </a:solidFill>
              </a:rPr>
              <a:t>A 98% confidence interval for mean pulse rate is 65 to 71.  The interpretation “I am 98% sure that the mean pulse rate for this sample of students will fall between 65 and 71” is </a:t>
            </a:r>
          </a:p>
          <a:p>
            <a:endParaRPr lang="en-US" dirty="0">
              <a:solidFill>
                <a:schemeClr val="tx2"/>
              </a:solidFill>
            </a:endParaRPr>
          </a:p>
          <a:p>
            <a:pPr marL="514350" indent="-514350">
              <a:buAutoNum type="alphaUcPeriod"/>
            </a:pPr>
            <a:r>
              <a:rPr lang="en-US" sz="3200" dirty="0">
                <a:solidFill>
                  <a:schemeClr val="tx2"/>
                </a:solidFill>
              </a:rPr>
              <a:t>Correct</a:t>
            </a:r>
          </a:p>
          <a:p>
            <a:pPr marL="514350" indent="-514350">
              <a:buAutoNum type="alphaUcPeriod"/>
            </a:pPr>
            <a:r>
              <a:rPr lang="en-US" sz="3200" dirty="0">
                <a:solidFill>
                  <a:schemeClr val="tx2"/>
                </a:solidFill>
              </a:rPr>
              <a:t>Incorrect</a:t>
            </a:r>
          </a:p>
          <a:p>
            <a:pPr marL="514350" indent="-514350"/>
            <a:endParaRPr lang="en-US" sz="3200" dirty="0">
              <a:solidFill>
                <a:schemeClr val="tx2"/>
              </a:solidFill>
            </a:endParaRPr>
          </a:p>
          <a:p>
            <a:pPr marL="514350" indent="-514350"/>
            <a:endParaRPr lang="en-US" sz="3200" dirty="0">
              <a:solidFill>
                <a:schemeClr val="tx2"/>
              </a:solidFill>
            </a:endParaRPr>
          </a:p>
        </p:txBody>
      </p:sp>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0" y="3810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4552890"/>
            <a:ext cx="8763000" cy="400110"/>
          </a:xfrm>
          <a:prstGeom prst="rect">
            <a:avLst/>
          </a:prstGeom>
          <a:noFill/>
        </p:spPr>
        <p:txBody>
          <a:bodyPr wrap="square" rtlCol="0">
            <a:spAutoFit/>
          </a:bodyPr>
          <a:lstStyle/>
          <a:p>
            <a:r>
              <a:rPr lang="en-US" sz="2000" dirty="0">
                <a:solidFill>
                  <a:srgbClr val="C00000"/>
                </a:solidFill>
              </a:rPr>
              <a:t>The confidence interval is about the </a:t>
            </a:r>
            <a:r>
              <a:rPr lang="en-US" sz="2000" u="sng" dirty="0">
                <a:solidFill>
                  <a:srgbClr val="C00000"/>
                </a:solidFill>
              </a:rPr>
              <a:t>population</a:t>
            </a:r>
            <a:r>
              <a:rPr lang="en-US" sz="2000" dirty="0">
                <a:solidFill>
                  <a:srgbClr val="C00000"/>
                </a:solidFill>
              </a:rPr>
              <a:t> mean, not the sample mean!</a:t>
            </a:r>
            <a:endParaRPr lang="en-US" sz="2000" b="1" i="1" dirty="0">
              <a:solidFill>
                <a:srgbClr val="C00000"/>
              </a:solidFill>
            </a:endParaRPr>
          </a:p>
        </p:txBody>
      </p:sp>
    </p:spTree>
    <p:extLst>
      <p:ext uri="{BB962C8B-B14F-4D97-AF65-F5344CB8AC3E}">
        <p14:creationId xmlns:p14="http://schemas.microsoft.com/office/powerpoint/2010/main" val="34738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4308872"/>
          </a:xfrm>
          <a:prstGeom prst="rect">
            <a:avLst/>
          </a:prstGeom>
          <a:noFill/>
        </p:spPr>
        <p:txBody>
          <a:bodyPr wrap="square" rtlCol="0">
            <a:spAutoFit/>
          </a:bodyPr>
          <a:lstStyle/>
          <a:p>
            <a:r>
              <a:rPr lang="en-US" sz="3200" dirty="0">
                <a:solidFill>
                  <a:schemeClr val="tx2"/>
                </a:solidFill>
              </a:rPr>
              <a:t>A 98% confidence interval for mean pulse rate is 65 to 71.  The interpretation “I am 98% sure that the mean pulse rate for the population of all students will fall between 65 and 71” is </a:t>
            </a:r>
          </a:p>
          <a:p>
            <a:endParaRPr lang="en-US" dirty="0">
              <a:solidFill>
                <a:schemeClr val="tx2"/>
              </a:solidFill>
            </a:endParaRPr>
          </a:p>
          <a:p>
            <a:pPr marL="514350" indent="-514350">
              <a:buAutoNum type="alphaUcPeriod"/>
            </a:pPr>
            <a:r>
              <a:rPr lang="en-US" sz="3200" dirty="0">
                <a:solidFill>
                  <a:schemeClr val="tx2"/>
                </a:solidFill>
              </a:rPr>
              <a:t>Correct</a:t>
            </a:r>
          </a:p>
          <a:p>
            <a:pPr marL="514350" indent="-514350">
              <a:buAutoNum type="alphaUcPeriod"/>
            </a:pPr>
            <a:r>
              <a:rPr lang="en-US" sz="3200" dirty="0">
                <a:solidFill>
                  <a:schemeClr val="tx2"/>
                </a:solidFill>
              </a:rPr>
              <a:t>Incorrect</a:t>
            </a:r>
          </a:p>
          <a:p>
            <a:pPr marL="514350" indent="-514350"/>
            <a:endParaRPr lang="en-US" sz="3200" dirty="0">
              <a:solidFill>
                <a:schemeClr val="tx2"/>
              </a:solidFill>
            </a:endParaRPr>
          </a:p>
          <a:p>
            <a:pPr marL="514350" indent="-514350"/>
            <a:endParaRPr lang="en-US" sz="3200" dirty="0">
              <a:solidFill>
                <a:schemeClr val="tx2"/>
              </a:solidFill>
            </a:endParaRPr>
          </a:p>
        </p:txBody>
      </p:sp>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38100" y="33528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5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4308872"/>
          </a:xfrm>
          <a:prstGeom prst="rect">
            <a:avLst/>
          </a:prstGeom>
          <a:noFill/>
        </p:spPr>
        <p:txBody>
          <a:bodyPr wrap="square" rtlCol="0">
            <a:spAutoFit/>
          </a:bodyPr>
          <a:lstStyle/>
          <a:p>
            <a:r>
              <a:rPr lang="en-US" sz="3200" dirty="0">
                <a:solidFill>
                  <a:schemeClr val="tx2"/>
                </a:solidFill>
              </a:rPr>
              <a:t>A 98% confidence interval for mean pulse rate is 65 to 71.  The interpretation “98% of the pulse rates for students at this college will fall between 65 and 71” is </a:t>
            </a:r>
          </a:p>
          <a:p>
            <a:endParaRPr lang="en-US" dirty="0">
              <a:solidFill>
                <a:schemeClr val="tx2"/>
              </a:solidFill>
            </a:endParaRPr>
          </a:p>
          <a:p>
            <a:pPr marL="514350" indent="-514350">
              <a:buAutoNum type="alphaUcPeriod"/>
            </a:pPr>
            <a:r>
              <a:rPr lang="en-US" sz="3200" dirty="0">
                <a:solidFill>
                  <a:schemeClr val="tx2"/>
                </a:solidFill>
              </a:rPr>
              <a:t>Correct</a:t>
            </a:r>
          </a:p>
          <a:p>
            <a:pPr marL="514350" indent="-514350">
              <a:buAutoNum type="alphaUcPeriod"/>
            </a:pPr>
            <a:r>
              <a:rPr lang="en-US" sz="3200" dirty="0">
                <a:solidFill>
                  <a:schemeClr val="tx2"/>
                </a:solidFill>
              </a:rPr>
              <a:t>Incorrect</a:t>
            </a:r>
          </a:p>
          <a:p>
            <a:pPr marL="514350" indent="-514350"/>
            <a:endParaRPr lang="en-US" sz="3200" dirty="0">
              <a:solidFill>
                <a:schemeClr val="tx2"/>
              </a:solidFill>
            </a:endParaRPr>
          </a:p>
          <a:p>
            <a:pPr marL="514350" indent="-514350"/>
            <a:endParaRPr lang="en-US" sz="3200" dirty="0">
              <a:solidFill>
                <a:schemeClr val="tx2"/>
              </a:solidFill>
            </a:endParaRPr>
          </a:p>
        </p:txBody>
      </p:sp>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0" y="3810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4552890"/>
            <a:ext cx="8382000" cy="400110"/>
          </a:xfrm>
          <a:prstGeom prst="rect">
            <a:avLst/>
          </a:prstGeom>
          <a:noFill/>
        </p:spPr>
        <p:txBody>
          <a:bodyPr wrap="square" rtlCol="0">
            <a:spAutoFit/>
          </a:bodyPr>
          <a:lstStyle/>
          <a:p>
            <a:r>
              <a:rPr lang="en-US" sz="2000" dirty="0">
                <a:solidFill>
                  <a:srgbClr val="C00000"/>
                </a:solidFill>
              </a:rPr>
              <a:t>The confidence interval is about the population </a:t>
            </a:r>
            <a:r>
              <a:rPr lang="en-US" sz="2000" u="sng" dirty="0">
                <a:solidFill>
                  <a:srgbClr val="C00000"/>
                </a:solidFill>
              </a:rPr>
              <a:t>mean</a:t>
            </a:r>
            <a:r>
              <a:rPr lang="en-US" sz="2000" dirty="0">
                <a:solidFill>
                  <a:srgbClr val="C00000"/>
                </a:solidFill>
              </a:rPr>
              <a:t>, not all students!</a:t>
            </a:r>
            <a:endParaRPr lang="en-US" sz="2000" b="1" i="1" dirty="0">
              <a:solidFill>
                <a:srgbClr val="C00000"/>
              </a:solidFill>
            </a:endParaRPr>
          </a:p>
        </p:txBody>
      </p:sp>
    </p:spTree>
    <p:extLst>
      <p:ext uri="{BB962C8B-B14F-4D97-AF65-F5344CB8AC3E}">
        <p14:creationId xmlns:p14="http://schemas.microsoft.com/office/powerpoint/2010/main" val="1712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85800" y="914400"/>
                <a:ext cx="8229600" cy="3600986"/>
              </a:xfrm>
              <a:prstGeom prst="rect">
                <a:avLst/>
              </a:prstGeom>
              <a:noFill/>
            </p:spPr>
            <p:txBody>
              <a:bodyPr wrap="square" rtlCol="0">
                <a:spAutoFit/>
              </a:bodyPr>
              <a:lstStyle/>
              <a:p>
                <a:r>
                  <a:rPr lang="en-US" sz="3200" dirty="0">
                    <a:solidFill>
                      <a:prstClr val="black"/>
                    </a:solidFill>
                    <a:cs typeface="Times New Roman" pitchFamily="18" charset="0"/>
                  </a:rPr>
                  <a:t>Are the following hypotheses valid for a statistical test?</a:t>
                </a:r>
              </a:p>
              <a:p>
                <a:endParaRPr lang="en-US" sz="120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0</m:t>
                          </m:r>
                        </m:sub>
                      </m:sSub>
                      <m:r>
                        <a:rPr lang="en-US" sz="3200" b="0" i="1" smtClean="0">
                          <a:solidFill>
                            <a:prstClr val="black"/>
                          </a:solidFill>
                          <a:latin typeface="Cambria Math"/>
                          <a:cs typeface="Times New Roman" pitchFamily="18" charset="0"/>
                        </a:rPr>
                        <m:t>:</m:t>
                      </m:r>
                      <m:r>
                        <a:rPr lang="en-US" sz="3200" b="0" i="1" smtClean="0">
                          <a:solidFill>
                            <a:prstClr val="black"/>
                          </a:solidFill>
                          <a:latin typeface="Cambria Math"/>
                          <a:cs typeface="Times New Roman" pitchFamily="18" charset="0"/>
                        </a:rPr>
                        <m:t>𝑝</m:t>
                      </m:r>
                      <m:r>
                        <a:rPr lang="en-US" sz="3200" b="0" i="1" smtClean="0">
                          <a:solidFill>
                            <a:prstClr val="black"/>
                          </a:solidFill>
                          <a:latin typeface="Cambria Math"/>
                          <a:cs typeface="Times New Roman" pitchFamily="18" charset="0"/>
                        </a:rPr>
                        <m:t>=0.3</m:t>
                      </m:r>
                    </m:oMath>
                  </m:oMathPara>
                </a14:m>
                <a:endParaRPr lang="en-US" sz="3200" b="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𝑎</m:t>
                          </m:r>
                        </m:sub>
                      </m:sSub>
                      <m:r>
                        <a:rPr lang="en-US" sz="3200" b="0" i="1" smtClean="0">
                          <a:solidFill>
                            <a:prstClr val="black"/>
                          </a:solidFill>
                          <a:latin typeface="Cambria Math"/>
                          <a:cs typeface="Times New Roman" pitchFamily="18" charset="0"/>
                        </a:rPr>
                        <m:t>:</m:t>
                      </m:r>
                      <m:r>
                        <a:rPr lang="en-US" sz="3200" b="0" i="1" smtClean="0">
                          <a:solidFill>
                            <a:prstClr val="black"/>
                          </a:solidFill>
                          <a:latin typeface="Cambria Math"/>
                          <a:cs typeface="Times New Roman" pitchFamily="18" charset="0"/>
                        </a:rPr>
                        <m:t>𝑝</m:t>
                      </m:r>
                      <m:r>
                        <a:rPr lang="en-US" sz="3200" b="0" i="1" smtClean="0">
                          <a:solidFill>
                            <a:prstClr val="black"/>
                          </a:solidFill>
                          <a:latin typeface="Cambria Math"/>
                          <a:cs typeface="Times New Roman" pitchFamily="18" charset="0"/>
                        </a:rPr>
                        <m:t>&lt;0.3</m:t>
                      </m:r>
                    </m:oMath>
                  </m:oMathPara>
                </a14:m>
                <a:endParaRPr lang="en-US" sz="3200" b="0" dirty="0">
                  <a:solidFill>
                    <a:prstClr val="black"/>
                  </a:solidFill>
                  <a:cs typeface="Times New Roman" pitchFamily="18" charset="0"/>
                </a:endParaRPr>
              </a:p>
              <a:p>
                <a:endParaRPr lang="en-US" sz="2400" dirty="0">
                  <a:solidFill>
                    <a:prstClr val="black"/>
                  </a:solidFill>
                  <a:cs typeface="Times New Roman" pitchFamily="18" charset="0"/>
                </a:endParaRPr>
              </a:p>
              <a:p>
                <a:r>
                  <a:rPr lang="en-US" sz="3200" dirty="0">
                    <a:solidFill>
                      <a:prstClr val="black"/>
                    </a:solidFill>
                    <a:cs typeface="Times New Roman" pitchFamily="18" charset="0"/>
                  </a:rPr>
                  <a:t>	(A) Yes                </a:t>
                </a:r>
              </a:p>
              <a:p>
                <a:r>
                  <a:rPr lang="en-US" sz="3200" dirty="0">
                    <a:solidFill>
                      <a:prstClr val="black"/>
                    </a:solidFill>
                    <a:cs typeface="Times New Roman" pitchFamily="18" charset="0"/>
                  </a:rPr>
                  <a:t>	(B) No</a:t>
                </a:r>
                <a:endParaRPr lang="en-US" sz="2800" i="1" dirty="0">
                  <a:solidFill>
                    <a:prstClr val="black"/>
                  </a:solidFill>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914400"/>
                <a:ext cx="8229600" cy="3600986"/>
              </a:xfrm>
              <a:prstGeom prst="rect">
                <a:avLst/>
              </a:prstGeom>
              <a:blipFill rotWithShape="1">
                <a:blip r:embed="rId3"/>
                <a:stretch>
                  <a:fillRect l="-1926" t="-2200" b="-4569"/>
                </a:stretch>
              </a:blipFill>
            </p:spPr>
            <p:txBody>
              <a:bodyPr/>
              <a:lstStyle/>
              <a:p>
                <a:r>
                  <a:rPr lang="en-US">
                    <a:noFill/>
                  </a:rPr>
                  <a:t> </a:t>
                </a:r>
              </a:p>
            </p:txBody>
          </p:sp>
        </mc:Fallback>
      </mc:AlternateContent>
      <p:sp>
        <p:nvSpPr>
          <p:cNvPr id="2" name="TextBox 1"/>
          <p:cNvSpPr txBox="1"/>
          <p:nvPr/>
        </p:nvSpPr>
        <p:spPr>
          <a:xfrm>
            <a:off x="3886200" y="3810000"/>
            <a:ext cx="4343400" cy="830997"/>
          </a:xfrm>
          <a:prstGeom prst="rect">
            <a:avLst/>
          </a:prstGeom>
          <a:noFill/>
        </p:spPr>
        <p:txBody>
          <a:bodyPr wrap="square" rtlCol="0">
            <a:spAutoFit/>
          </a:bodyPr>
          <a:lstStyle/>
          <a:p>
            <a:r>
              <a:rPr lang="en-US" sz="4800" dirty="0">
                <a:solidFill>
                  <a:srgbClr val="C00000"/>
                </a:solidFill>
              </a:rPr>
              <a:t>Yes!</a:t>
            </a:r>
          </a:p>
        </p:txBody>
      </p:sp>
      <p:sp>
        <p:nvSpPr>
          <p:cNvPr id="6" name="Oval 5"/>
          <p:cNvSpPr/>
          <p:nvPr/>
        </p:nvSpPr>
        <p:spPr>
          <a:xfrm>
            <a:off x="1485900" y="3429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5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85800" y="914400"/>
                <a:ext cx="8229600" cy="3600986"/>
              </a:xfrm>
              <a:prstGeom prst="rect">
                <a:avLst/>
              </a:prstGeom>
              <a:noFill/>
            </p:spPr>
            <p:txBody>
              <a:bodyPr wrap="square" rtlCol="0">
                <a:spAutoFit/>
              </a:bodyPr>
              <a:lstStyle/>
              <a:p>
                <a:r>
                  <a:rPr lang="en-US" sz="3200" dirty="0">
                    <a:solidFill>
                      <a:prstClr val="black"/>
                    </a:solidFill>
                    <a:cs typeface="Times New Roman" pitchFamily="18" charset="0"/>
                  </a:rPr>
                  <a:t>Are the following hypotheses valid for a statistical test?</a:t>
                </a:r>
              </a:p>
              <a:p>
                <a:endParaRPr lang="en-US" sz="120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0</m:t>
                          </m:r>
                        </m:sub>
                      </m:sSub>
                      <m:r>
                        <a:rPr lang="en-US" sz="3200" b="0" i="1" smtClean="0">
                          <a:solidFill>
                            <a:prstClr val="black"/>
                          </a:solidFill>
                          <a:latin typeface="Cambria Math"/>
                          <a:cs typeface="Times New Roman" pitchFamily="18" charset="0"/>
                        </a:rPr>
                        <m:t>:</m:t>
                      </m:r>
                      <m:r>
                        <a:rPr lang="en-US" sz="3200" b="0" i="1" smtClean="0">
                          <a:solidFill>
                            <a:prstClr val="black"/>
                          </a:solidFill>
                          <a:latin typeface="Cambria Math"/>
                          <a:ea typeface="Cambria Math"/>
                          <a:cs typeface="Times New Roman" pitchFamily="18" charset="0"/>
                        </a:rPr>
                        <m:t>𝜇</m:t>
                      </m:r>
                      <m:r>
                        <a:rPr lang="en-US" sz="3200" b="0" i="1" smtClean="0">
                          <a:solidFill>
                            <a:prstClr val="black"/>
                          </a:solidFill>
                          <a:latin typeface="Cambria Math"/>
                          <a:ea typeface="Cambria Math"/>
                          <a:cs typeface="Times New Roman" pitchFamily="18" charset="0"/>
                        </a:rPr>
                        <m:t>≠7</m:t>
                      </m:r>
                    </m:oMath>
                  </m:oMathPara>
                </a14:m>
                <a:endParaRPr lang="en-US" sz="3200" b="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𝑎</m:t>
                          </m:r>
                        </m:sub>
                      </m:sSub>
                      <m:r>
                        <a:rPr lang="en-US" sz="3200" b="0" i="1" smtClean="0">
                          <a:solidFill>
                            <a:prstClr val="black"/>
                          </a:solidFill>
                          <a:latin typeface="Cambria Math"/>
                          <a:cs typeface="Times New Roman" pitchFamily="18" charset="0"/>
                        </a:rPr>
                        <m:t>:</m:t>
                      </m:r>
                      <m:r>
                        <a:rPr lang="en-US" sz="3200" b="0" i="1" smtClean="0">
                          <a:solidFill>
                            <a:prstClr val="black"/>
                          </a:solidFill>
                          <a:latin typeface="Cambria Math"/>
                          <a:ea typeface="Cambria Math"/>
                          <a:cs typeface="Times New Roman" pitchFamily="18" charset="0"/>
                        </a:rPr>
                        <m:t>𝜇</m:t>
                      </m:r>
                      <m:r>
                        <a:rPr lang="en-US" sz="3200" b="0" i="1" smtClean="0">
                          <a:solidFill>
                            <a:prstClr val="black"/>
                          </a:solidFill>
                          <a:latin typeface="Cambria Math"/>
                          <a:ea typeface="Cambria Math"/>
                          <a:cs typeface="Times New Roman" pitchFamily="18" charset="0"/>
                        </a:rPr>
                        <m:t>=7</m:t>
                      </m:r>
                    </m:oMath>
                  </m:oMathPara>
                </a14:m>
                <a:endParaRPr lang="en-US" sz="3200" b="0" dirty="0">
                  <a:solidFill>
                    <a:prstClr val="black"/>
                  </a:solidFill>
                  <a:cs typeface="Times New Roman" pitchFamily="18" charset="0"/>
                </a:endParaRPr>
              </a:p>
              <a:p>
                <a:endParaRPr lang="en-US" sz="2400" dirty="0">
                  <a:solidFill>
                    <a:prstClr val="black"/>
                  </a:solidFill>
                  <a:cs typeface="Times New Roman" pitchFamily="18" charset="0"/>
                </a:endParaRPr>
              </a:p>
              <a:p>
                <a:r>
                  <a:rPr lang="en-US" sz="3200" dirty="0">
                    <a:solidFill>
                      <a:prstClr val="black"/>
                    </a:solidFill>
                    <a:cs typeface="Times New Roman" pitchFamily="18" charset="0"/>
                  </a:rPr>
                  <a:t>	(A) Yes                </a:t>
                </a:r>
              </a:p>
              <a:p>
                <a:r>
                  <a:rPr lang="en-US" sz="3200" dirty="0">
                    <a:solidFill>
                      <a:prstClr val="black"/>
                    </a:solidFill>
                    <a:cs typeface="Times New Roman" pitchFamily="18" charset="0"/>
                  </a:rPr>
                  <a:t>	(B) No</a:t>
                </a:r>
                <a:endParaRPr lang="en-US" sz="2800" i="1" dirty="0">
                  <a:solidFill>
                    <a:prstClr val="black"/>
                  </a:solidFill>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914400"/>
                <a:ext cx="8229600" cy="3600986"/>
              </a:xfrm>
              <a:prstGeom prst="rect">
                <a:avLst/>
              </a:prstGeom>
              <a:blipFill rotWithShape="1">
                <a:blip r:embed="rId3"/>
                <a:stretch>
                  <a:fillRect l="-1926" t="-2200" b="-4569"/>
                </a:stretch>
              </a:blipFill>
            </p:spPr>
            <p:txBody>
              <a:bodyPr/>
              <a:lstStyle/>
              <a:p>
                <a:r>
                  <a:rPr lang="en-US">
                    <a:noFill/>
                  </a:rPr>
                  <a:t> </a:t>
                </a:r>
              </a:p>
            </p:txBody>
          </p:sp>
        </mc:Fallback>
      </mc:AlternateContent>
      <p:sp>
        <p:nvSpPr>
          <p:cNvPr id="2" name="TextBox 1"/>
          <p:cNvSpPr txBox="1"/>
          <p:nvPr/>
        </p:nvSpPr>
        <p:spPr>
          <a:xfrm>
            <a:off x="3886200" y="3810000"/>
            <a:ext cx="4343400" cy="1569660"/>
          </a:xfrm>
          <a:prstGeom prst="rect">
            <a:avLst/>
          </a:prstGeom>
          <a:noFill/>
        </p:spPr>
        <p:txBody>
          <a:bodyPr wrap="square" rtlCol="0">
            <a:spAutoFit/>
          </a:bodyPr>
          <a:lstStyle/>
          <a:p>
            <a:r>
              <a:rPr lang="en-US" sz="4800" dirty="0">
                <a:solidFill>
                  <a:srgbClr val="C00000"/>
                </a:solidFill>
              </a:rPr>
              <a:t>No! “Equals” must be in H</a:t>
            </a:r>
            <a:r>
              <a:rPr lang="en-US" sz="4800" baseline="-25000" dirty="0">
                <a:solidFill>
                  <a:srgbClr val="C00000"/>
                </a:solidFill>
              </a:rPr>
              <a:t>0</a:t>
            </a:r>
            <a:r>
              <a:rPr lang="en-US" sz="4800" dirty="0">
                <a:solidFill>
                  <a:srgbClr val="C00000"/>
                </a:solidFill>
              </a:rPr>
              <a:t>.</a:t>
            </a:r>
          </a:p>
        </p:txBody>
      </p:sp>
      <p:sp>
        <p:nvSpPr>
          <p:cNvPr id="6" name="Oval 5"/>
          <p:cNvSpPr/>
          <p:nvPr/>
        </p:nvSpPr>
        <p:spPr>
          <a:xfrm>
            <a:off x="1485900" y="3962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4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85800" y="914400"/>
                <a:ext cx="8229600" cy="3644587"/>
              </a:xfrm>
              <a:prstGeom prst="rect">
                <a:avLst/>
              </a:prstGeom>
              <a:noFill/>
            </p:spPr>
            <p:txBody>
              <a:bodyPr wrap="square" rtlCol="0">
                <a:spAutoFit/>
              </a:bodyPr>
              <a:lstStyle/>
              <a:p>
                <a:r>
                  <a:rPr lang="en-US" sz="3200" dirty="0">
                    <a:solidFill>
                      <a:prstClr val="black"/>
                    </a:solidFill>
                    <a:cs typeface="Times New Roman" pitchFamily="18" charset="0"/>
                  </a:rPr>
                  <a:t>Are the following hypotheses valid for a statistical test?</a:t>
                </a:r>
              </a:p>
              <a:p>
                <a:endParaRPr lang="en-US" sz="120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0</m:t>
                          </m:r>
                        </m:sub>
                      </m:sSub>
                      <m:r>
                        <a:rPr lang="en-US" sz="3200" b="0" i="1" smtClean="0">
                          <a:solidFill>
                            <a:prstClr val="black"/>
                          </a:solidFill>
                          <a:latin typeface="Cambria Math"/>
                          <a:cs typeface="Times New Roman" pitchFamily="18" charset="0"/>
                        </a:rPr>
                        <m:t>:</m:t>
                      </m:r>
                      <m:acc>
                        <m:accPr>
                          <m:chr m:val="̅"/>
                          <m:ctrlPr>
                            <a:rPr lang="en-US" sz="3200" b="0" i="1" smtClean="0">
                              <a:solidFill>
                                <a:prstClr val="black"/>
                              </a:solidFill>
                              <a:latin typeface="Cambria Math" panose="02040503050406030204" pitchFamily="18" charset="0"/>
                              <a:cs typeface="Times New Roman" pitchFamily="18" charset="0"/>
                            </a:rPr>
                          </m:ctrlPr>
                        </m:accPr>
                        <m:e>
                          <m:r>
                            <a:rPr lang="en-US" sz="3200" b="0" i="1" smtClean="0">
                              <a:solidFill>
                                <a:prstClr val="black"/>
                              </a:solidFill>
                              <a:latin typeface="Cambria Math"/>
                              <a:cs typeface="Times New Roman" pitchFamily="18" charset="0"/>
                            </a:rPr>
                            <m:t>𝑥</m:t>
                          </m:r>
                        </m:e>
                      </m:acc>
                      <m:r>
                        <a:rPr lang="en-US" sz="3200" b="0" i="1" smtClean="0">
                          <a:solidFill>
                            <a:prstClr val="black"/>
                          </a:solidFill>
                          <a:latin typeface="Cambria Math"/>
                          <a:cs typeface="Times New Roman" pitchFamily="18" charset="0"/>
                        </a:rPr>
                        <m:t>=5</m:t>
                      </m:r>
                    </m:oMath>
                  </m:oMathPara>
                </a14:m>
                <a:endParaRPr lang="en-US" sz="3200" b="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𝑎</m:t>
                          </m:r>
                        </m:sub>
                      </m:sSub>
                      <m:r>
                        <a:rPr lang="en-US" sz="3200" b="0" i="1" smtClean="0">
                          <a:solidFill>
                            <a:prstClr val="black"/>
                          </a:solidFill>
                          <a:latin typeface="Cambria Math"/>
                          <a:cs typeface="Times New Roman" pitchFamily="18" charset="0"/>
                        </a:rPr>
                        <m:t>:</m:t>
                      </m:r>
                      <m:acc>
                        <m:accPr>
                          <m:chr m:val="̅"/>
                          <m:ctrlPr>
                            <a:rPr lang="en-US" sz="3200" b="0" i="1" smtClean="0">
                              <a:solidFill>
                                <a:prstClr val="black"/>
                              </a:solidFill>
                              <a:latin typeface="Cambria Math" panose="02040503050406030204" pitchFamily="18" charset="0"/>
                              <a:cs typeface="Times New Roman" pitchFamily="18" charset="0"/>
                            </a:rPr>
                          </m:ctrlPr>
                        </m:accPr>
                        <m:e>
                          <m:r>
                            <a:rPr lang="en-US" sz="3200" b="0" i="1" smtClean="0">
                              <a:solidFill>
                                <a:prstClr val="black"/>
                              </a:solidFill>
                              <a:latin typeface="Cambria Math"/>
                              <a:cs typeface="Times New Roman" pitchFamily="18" charset="0"/>
                            </a:rPr>
                            <m:t>𝑥</m:t>
                          </m:r>
                        </m:e>
                      </m:acc>
                      <m:r>
                        <a:rPr lang="en-US" sz="3200" i="1" smtClean="0">
                          <a:solidFill>
                            <a:prstClr val="black"/>
                          </a:solidFill>
                          <a:latin typeface="Cambria Math"/>
                          <a:ea typeface="Cambria Math"/>
                          <a:cs typeface="Times New Roman" pitchFamily="18" charset="0"/>
                        </a:rPr>
                        <m:t>≠</m:t>
                      </m:r>
                      <m:r>
                        <a:rPr lang="en-US" sz="3200" b="0" i="1" smtClean="0">
                          <a:solidFill>
                            <a:prstClr val="black"/>
                          </a:solidFill>
                          <a:latin typeface="Cambria Math"/>
                          <a:ea typeface="Cambria Math"/>
                          <a:cs typeface="Times New Roman" pitchFamily="18" charset="0"/>
                        </a:rPr>
                        <m:t>5</m:t>
                      </m:r>
                    </m:oMath>
                  </m:oMathPara>
                </a14:m>
                <a:endParaRPr lang="en-US" sz="3200" b="0" dirty="0">
                  <a:solidFill>
                    <a:prstClr val="black"/>
                  </a:solidFill>
                  <a:cs typeface="Times New Roman" pitchFamily="18" charset="0"/>
                </a:endParaRPr>
              </a:p>
              <a:p>
                <a:endParaRPr lang="en-US" sz="2400" dirty="0">
                  <a:solidFill>
                    <a:prstClr val="black"/>
                  </a:solidFill>
                  <a:cs typeface="Times New Roman" pitchFamily="18" charset="0"/>
                </a:endParaRPr>
              </a:p>
              <a:p>
                <a:r>
                  <a:rPr lang="en-US" sz="3200" dirty="0">
                    <a:solidFill>
                      <a:prstClr val="black"/>
                    </a:solidFill>
                    <a:cs typeface="Times New Roman" pitchFamily="18" charset="0"/>
                  </a:rPr>
                  <a:t>	(A) Yes                </a:t>
                </a:r>
              </a:p>
              <a:p>
                <a:r>
                  <a:rPr lang="en-US" sz="3200" dirty="0">
                    <a:solidFill>
                      <a:prstClr val="black"/>
                    </a:solidFill>
                    <a:cs typeface="Times New Roman" pitchFamily="18" charset="0"/>
                  </a:rPr>
                  <a:t>	(B) No</a:t>
                </a:r>
                <a:endParaRPr lang="en-US" sz="2800" i="1" dirty="0">
                  <a:solidFill>
                    <a:prstClr val="black"/>
                  </a:solidFill>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914400"/>
                <a:ext cx="8229600" cy="3644587"/>
              </a:xfrm>
              <a:prstGeom prst="rect">
                <a:avLst/>
              </a:prstGeom>
              <a:blipFill rotWithShape="1">
                <a:blip r:embed="rId3"/>
                <a:stretch>
                  <a:fillRect l="-1926" t="-2174" b="-3344"/>
                </a:stretch>
              </a:blipFill>
            </p:spPr>
            <p:txBody>
              <a:bodyPr/>
              <a:lstStyle/>
              <a:p>
                <a:r>
                  <a:rPr lang="en-US">
                    <a:noFill/>
                  </a:rPr>
                  <a:t> </a:t>
                </a:r>
              </a:p>
            </p:txBody>
          </p:sp>
        </mc:Fallback>
      </mc:AlternateContent>
      <p:sp>
        <p:nvSpPr>
          <p:cNvPr id="2" name="TextBox 1"/>
          <p:cNvSpPr txBox="1"/>
          <p:nvPr/>
        </p:nvSpPr>
        <p:spPr>
          <a:xfrm>
            <a:off x="3200400" y="3581400"/>
            <a:ext cx="5715000" cy="2677656"/>
          </a:xfrm>
          <a:prstGeom prst="rect">
            <a:avLst/>
          </a:prstGeom>
          <a:noFill/>
        </p:spPr>
        <p:txBody>
          <a:bodyPr wrap="square" rtlCol="0">
            <a:spAutoFit/>
          </a:bodyPr>
          <a:lstStyle/>
          <a:p>
            <a:r>
              <a:rPr lang="en-US" sz="4800" dirty="0">
                <a:solidFill>
                  <a:srgbClr val="C00000"/>
                </a:solidFill>
              </a:rPr>
              <a:t>No! </a:t>
            </a:r>
            <a:r>
              <a:rPr lang="en-US" sz="4000" dirty="0">
                <a:solidFill>
                  <a:srgbClr val="C00000"/>
                </a:solidFill>
              </a:rPr>
              <a:t>Hypotheses are always in terms of population parameters not sample statistics.</a:t>
            </a:r>
          </a:p>
        </p:txBody>
      </p:sp>
      <p:sp>
        <p:nvSpPr>
          <p:cNvPr id="6" name="Oval 5"/>
          <p:cNvSpPr/>
          <p:nvPr/>
        </p:nvSpPr>
        <p:spPr>
          <a:xfrm>
            <a:off x="1562100" y="3962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8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7239000" y="30480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85800" y="914400"/>
                <a:ext cx="8229600" cy="3644587"/>
              </a:xfrm>
              <a:prstGeom prst="rect">
                <a:avLst/>
              </a:prstGeom>
              <a:noFill/>
            </p:spPr>
            <p:txBody>
              <a:bodyPr wrap="square" rtlCol="0">
                <a:spAutoFit/>
              </a:bodyPr>
              <a:lstStyle/>
              <a:p>
                <a:r>
                  <a:rPr lang="en-US" sz="3200" dirty="0">
                    <a:solidFill>
                      <a:prstClr val="black"/>
                    </a:solidFill>
                    <a:cs typeface="Times New Roman" pitchFamily="18" charset="0"/>
                  </a:rPr>
                  <a:t>Are the following hypotheses valid for a statistical test?</a:t>
                </a:r>
              </a:p>
              <a:p>
                <a:endParaRPr lang="en-US" sz="120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0</m:t>
                          </m:r>
                        </m:sub>
                      </m:sSub>
                      <m:r>
                        <a:rPr lang="en-US" sz="3200" b="0" i="1" smtClean="0">
                          <a:solidFill>
                            <a:prstClr val="black"/>
                          </a:solidFill>
                          <a:latin typeface="Cambria Math"/>
                          <a:cs typeface="Times New Roman" pitchFamily="18" charset="0"/>
                        </a:rPr>
                        <m:t>: </m:t>
                      </m:r>
                      <m:sSub>
                        <m:sSubPr>
                          <m:ctrlPr>
                            <a:rPr lang="en-US" sz="3200" b="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ea typeface="Cambria Math"/>
                              <a:cs typeface="Times New Roman" pitchFamily="18" charset="0"/>
                            </a:rPr>
                            <m:t>𝜇</m:t>
                          </m:r>
                        </m:e>
                        <m:sub>
                          <m:r>
                            <a:rPr lang="en-US" sz="3200" b="0" i="1" smtClean="0">
                              <a:solidFill>
                                <a:prstClr val="black"/>
                              </a:solidFill>
                              <a:latin typeface="Cambria Math"/>
                              <a:cs typeface="Times New Roman" pitchFamily="18" charset="0"/>
                            </a:rPr>
                            <m:t>1</m:t>
                          </m:r>
                        </m:sub>
                      </m:sSub>
                      <m:r>
                        <a:rPr lang="en-US" sz="3200" b="0" i="1" smtClean="0">
                          <a:solidFill>
                            <a:prstClr val="black"/>
                          </a:solidFill>
                          <a:latin typeface="Cambria Math"/>
                          <a:cs typeface="Times New Roman" pitchFamily="18" charset="0"/>
                        </a:rPr>
                        <m:t>=</m:t>
                      </m:r>
                      <m:sSub>
                        <m:sSubPr>
                          <m:ctrlPr>
                            <a:rPr lang="en-US" sz="3200" b="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ea typeface="Cambria Math"/>
                              <a:cs typeface="Times New Roman" pitchFamily="18" charset="0"/>
                            </a:rPr>
                            <m:t>𝜇</m:t>
                          </m:r>
                        </m:e>
                        <m:sub>
                          <m:r>
                            <a:rPr lang="en-US" sz="3200" b="0" i="1" smtClean="0">
                              <a:solidFill>
                                <a:prstClr val="black"/>
                              </a:solidFill>
                              <a:latin typeface="Cambria Math"/>
                              <a:cs typeface="Times New Roman" pitchFamily="18" charset="0"/>
                            </a:rPr>
                            <m:t>2</m:t>
                          </m:r>
                        </m:sub>
                      </m:sSub>
                    </m:oMath>
                  </m:oMathPara>
                </a14:m>
                <a:endParaRPr lang="en-US" sz="3200" b="0" dirty="0">
                  <a:solidFill>
                    <a:prstClr val="black"/>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cs typeface="Times New Roman" pitchFamily="18" charset="0"/>
                            </a:rPr>
                            <m:t>𝐻</m:t>
                          </m:r>
                        </m:e>
                        <m:sub>
                          <m:r>
                            <a:rPr lang="en-US" sz="3200" b="0" i="1" smtClean="0">
                              <a:solidFill>
                                <a:prstClr val="black"/>
                              </a:solidFill>
                              <a:latin typeface="Cambria Math"/>
                              <a:cs typeface="Times New Roman" pitchFamily="18" charset="0"/>
                            </a:rPr>
                            <m:t>𝑎</m:t>
                          </m:r>
                        </m:sub>
                      </m:sSub>
                      <m:r>
                        <a:rPr lang="en-US" sz="3200" b="0" i="1" smtClean="0">
                          <a:solidFill>
                            <a:prstClr val="black"/>
                          </a:solidFill>
                          <a:latin typeface="Cambria Math"/>
                          <a:cs typeface="Times New Roman" pitchFamily="18" charset="0"/>
                        </a:rPr>
                        <m:t>: </m:t>
                      </m:r>
                      <m:sSub>
                        <m:sSubPr>
                          <m:ctrlPr>
                            <a:rPr lang="en-US" sz="3200" b="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ea typeface="Cambria Math"/>
                              <a:cs typeface="Times New Roman" pitchFamily="18" charset="0"/>
                            </a:rPr>
                            <m:t>𝜇</m:t>
                          </m:r>
                        </m:e>
                        <m:sub>
                          <m:r>
                            <a:rPr lang="en-US" sz="3200" b="0" i="1" smtClean="0">
                              <a:solidFill>
                                <a:prstClr val="black"/>
                              </a:solidFill>
                              <a:latin typeface="Cambria Math"/>
                              <a:cs typeface="Times New Roman" pitchFamily="18" charset="0"/>
                            </a:rPr>
                            <m:t>1</m:t>
                          </m:r>
                        </m:sub>
                      </m:sSub>
                      <m:r>
                        <a:rPr lang="en-US" sz="3200" b="0" i="1" smtClean="0">
                          <a:solidFill>
                            <a:prstClr val="black"/>
                          </a:solidFill>
                          <a:latin typeface="Cambria Math"/>
                          <a:cs typeface="Times New Roman" pitchFamily="18" charset="0"/>
                        </a:rPr>
                        <m:t>&gt;</m:t>
                      </m:r>
                      <m:sSub>
                        <m:sSubPr>
                          <m:ctrlPr>
                            <a:rPr lang="en-US" sz="3200" b="0" i="1" smtClean="0">
                              <a:solidFill>
                                <a:prstClr val="black"/>
                              </a:solidFill>
                              <a:latin typeface="Cambria Math" panose="02040503050406030204" pitchFamily="18" charset="0"/>
                              <a:cs typeface="Times New Roman" pitchFamily="18" charset="0"/>
                            </a:rPr>
                          </m:ctrlPr>
                        </m:sSubPr>
                        <m:e>
                          <m:r>
                            <a:rPr lang="en-US" sz="3200" b="0" i="1" smtClean="0">
                              <a:solidFill>
                                <a:prstClr val="black"/>
                              </a:solidFill>
                              <a:latin typeface="Cambria Math"/>
                              <a:ea typeface="Cambria Math"/>
                              <a:cs typeface="Times New Roman" pitchFamily="18" charset="0"/>
                            </a:rPr>
                            <m:t>𝜇</m:t>
                          </m:r>
                        </m:e>
                        <m:sub>
                          <m:r>
                            <a:rPr lang="en-US" sz="3200" b="0" i="1" smtClean="0">
                              <a:solidFill>
                                <a:prstClr val="black"/>
                              </a:solidFill>
                              <a:latin typeface="Cambria Math"/>
                              <a:cs typeface="Times New Roman" pitchFamily="18" charset="0"/>
                            </a:rPr>
                            <m:t>2</m:t>
                          </m:r>
                        </m:sub>
                      </m:sSub>
                    </m:oMath>
                  </m:oMathPara>
                </a14:m>
                <a:endParaRPr lang="en-US" sz="3200" b="0" dirty="0">
                  <a:solidFill>
                    <a:prstClr val="black"/>
                  </a:solidFill>
                  <a:cs typeface="Times New Roman" pitchFamily="18" charset="0"/>
                </a:endParaRPr>
              </a:p>
              <a:p>
                <a:endParaRPr lang="en-US" sz="2400" dirty="0">
                  <a:solidFill>
                    <a:prstClr val="black"/>
                  </a:solidFill>
                  <a:cs typeface="Times New Roman" pitchFamily="18" charset="0"/>
                </a:endParaRPr>
              </a:p>
              <a:p>
                <a:r>
                  <a:rPr lang="en-US" sz="3200" dirty="0">
                    <a:solidFill>
                      <a:prstClr val="black"/>
                    </a:solidFill>
                    <a:cs typeface="Times New Roman" pitchFamily="18" charset="0"/>
                  </a:rPr>
                  <a:t>	(A) Yes                </a:t>
                </a:r>
              </a:p>
              <a:p>
                <a:r>
                  <a:rPr lang="en-US" sz="3200" dirty="0">
                    <a:solidFill>
                      <a:prstClr val="black"/>
                    </a:solidFill>
                    <a:cs typeface="Times New Roman" pitchFamily="18" charset="0"/>
                  </a:rPr>
                  <a:t>	(B) No</a:t>
                </a:r>
                <a:endParaRPr lang="en-US" sz="2800" i="1" dirty="0">
                  <a:solidFill>
                    <a:prstClr val="black"/>
                  </a:solidFill>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914400"/>
                <a:ext cx="8229600" cy="3644587"/>
              </a:xfrm>
              <a:prstGeom prst="rect">
                <a:avLst/>
              </a:prstGeom>
              <a:blipFill rotWithShape="1">
                <a:blip r:embed="rId3"/>
                <a:stretch>
                  <a:fillRect l="-1926" t="-2174" b="-3344"/>
                </a:stretch>
              </a:blipFill>
            </p:spPr>
            <p:txBody>
              <a:bodyPr/>
              <a:lstStyle/>
              <a:p>
                <a:r>
                  <a:rPr lang="en-US">
                    <a:noFill/>
                  </a:rPr>
                  <a:t> </a:t>
                </a:r>
              </a:p>
            </p:txBody>
          </p:sp>
        </mc:Fallback>
      </mc:AlternateContent>
      <p:sp>
        <p:nvSpPr>
          <p:cNvPr id="2" name="TextBox 1"/>
          <p:cNvSpPr txBox="1"/>
          <p:nvPr/>
        </p:nvSpPr>
        <p:spPr>
          <a:xfrm>
            <a:off x="4114800" y="3969603"/>
            <a:ext cx="1371600" cy="830997"/>
          </a:xfrm>
          <a:prstGeom prst="rect">
            <a:avLst/>
          </a:prstGeom>
          <a:noFill/>
        </p:spPr>
        <p:txBody>
          <a:bodyPr wrap="square" rtlCol="0">
            <a:spAutoFit/>
          </a:bodyPr>
          <a:lstStyle/>
          <a:p>
            <a:r>
              <a:rPr lang="en-US" sz="4800" dirty="0">
                <a:solidFill>
                  <a:srgbClr val="C00000"/>
                </a:solidFill>
              </a:rPr>
              <a:t>Yes! </a:t>
            </a:r>
            <a:endParaRPr lang="en-US" sz="4000" dirty="0">
              <a:solidFill>
                <a:srgbClr val="C00000"/>
              </a:solidFill>
            </a:endParaRPr>
          </a:p>
        </p:txBody>
      </p:sp>
      <p:sp>
        <p:nvSpPr>
          <p:cNvPr id="6" name="Oval 5"/>
          <p:cNvSpPr/>
          <p:nvPr/>
        </p:nvSpPr>
        <p:spPr>
          <a:xfrm>
            <a:off x="1562100" y="3429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6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11375"/>
            <a:ext cx="7772400" cy="1470025"/>
          </a:xfrm>
        </p:spPr>
        <p:txBody>
          <a:bodyPr/>
          <a:lstStyle/>
          <a:p>
            <a:pPr algn="l" eaLnBrk="1" hangingPunct="1"/>
            <a:r>
              <a:rPr lang="en-US" sz="4000" dirty="0"/>
              <a:t>Can you use your clicker?</a:t>
            </a:r>
            <a:br>
              <a:rPr lang="en-US" sz="4000" dirty="0"/>
            </a:br>
            <a:br>
              <a:rPr lang="en-US" sz="1200" dirty="0"/>
            </a:br>
            <a:r>
              <a:rPr lang="en-US" sz="4000" dirty="0"/>
              <a:t>A. Yes</a:t>
            </a:r>
            <a:br>
              <a:rPr lang="en-US" sz="4000" dirty="0"/>
            </a:br>
            <a:r>
              <a:rPr lang="en-US" sz="4000" dirty="0"/>
              <a:t>B. No</a:t>
            </a:r>
            <a:br>
              <a:rPr lang="en-US" sz="4000" dirty="0"/>
            </a:br>
            <a:r>
              <a:rPr lang="en-US" sz="4000" dirty="0"/>
              <a:t>C. I don’t know</a:t>
            </a:r>
            <a:br>
              <a:rPr lang="en-US" sz="4000" dirty="0"/>
            </a:br>
            <a:r>
              <a:rPr lang="en-US" sz="4000" dirty="0"/>
              <a:t>D. I don’t have a clicker</a:t>
            </a:r>
            <a:br>
              <a:rPr lang="en-US" sz="4000" dirty="0"/>
            </a:br>
            <a:r>
              <a:rPr lang="en-US" sz="4000" dirty="0"/>
              <a:t>E.  What is a clicker?</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a:solidFill>
                  <a:srgbClr val="FF0000"/>
                </a:solidFill>
              </a:rPr>
              <a:t>iClicker</a:t>
            </a:r>
          </a:p>
        </p:txBody>
      </p:sp>
    </p:spTree>
    <p:extLst>
      <p:ext uri="{BB962C8B-B14F-4D97-AF65-F5344CB8AC3E}">
        <p14:creationId xmlns:p14="http://schemas.microsoft.com/office/powerpoint/2010/main" val="9778554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8991600" cy="2062103"/>
          </a:xfrm>
          <a:prstGeom prst="rect">
            <a:avLst/>
          </a:prstGeom>
          <a:noFill/>
        </p:spPr>
        <p:txBody>
          <a:bodyPr wrap="square" rtlCol="0">
            <a:spAutoFit/>
          </a:bodyPr>
          <a:lstStyle/>
          <a:p>
            <a:r>
              <a:rPr lang="en-US" sz="3200" dirty="0">
                <a:solidFill>
                  <a:schemeClr val="tx2"/>
                </a:solidFill>
              </a:rPr>
              <a:t>Which of the following p-values gives the strongest evidence against H</a:t>
            </a:r>
            <a:r>
              <a:rPr lang="en-US" sz="3200" baseline="-25000" dirty="0">
                <a:solidFill>
                  <a:schemeClr val="tx2"/>
                </a:solidFill>
              </a:rPr>
              <a:t>0</a:t>
            </a:r>
            <a:r>
              <a:rPr lang="en-US" sz="3200" dirty="0">
                <a:solidFill>
                  <a:schemeClr val="tx2"/>
                </a:solidFill>
              </a:rPr>
              <a:t> ?</a:t>
            </a:r>
          </a:p>
          <a:p>
            <a:r>
              <a:rPr lang="en-US" sz="3200" dirty="0">
                <a:solidFill>
                  <a:schemeClr val="tx2"/>
                </a:solidFill>
              </a:rPr>
              <a:t> </a:t>
            </a:r>
          </a:p>
          <a:p>
            <a:r>
              <a:rPr lang="en-US" sz="3200" dirty="0">
                <a:solidFill>
                  <a:schemeClr val="tx2"/>
                </a:solidFill>
              </a:rPr>
              <a:t>A. 0.005      B.  0.03      C.  0.08      D.  0.42      E.  0.79</a:t>
            </a: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0" y="2362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4038600"/>
            <a:ext cx="8382000" cy="1569660"/>
          </a:xfrm>
          <a:prstGeom prst="rect">
            <a:avLst/>
          </a:prstGeom>
          <a:noFill/>
        </p:spPr>
        <p:txBody>
          <a:bodyPr wrap="square" rtlCol="0">
            <a:spAutoFit/>
          </a:bodyPr>
          <a:lstStyle/>
          <a:p>
            <a:r>
              <a:rPr lang="en-US" sz="3200" dirty="0">
                <a:solidFill>
                  <a:srgbClr val="C00000"/>
                </a:solidFill>
              </a:rPr>
              <a:t>The smaller the p-value, the stronger the evidence against the null hypothesis and in support of the alternative hypothesis!</a:t>
            </a:r>
            <a:endParaRPr lang="en-US" sz="3200" b="1" i="1" dirty="0">
              <a:solidFill>
                <a:srgbClr val="C00000"/>
              </a:solidFill>
            </a:endParaRPr>
          </a:p>
        </p:txBody>
      </p:sp>
    </p:spTree>
    <p:extLst>
      <p:ext uri="{BB962C8B-B14F-4D97-AF65-F5344CB8AC3E}">
        <p14:creationId xmlns:p14="http://schemas.microsoft.com/office/powerpoint/2010/main" val="31330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8991600" cy="2739211"/>
          </a:xfrm>
          <a:prstGeom prst="rect">
            <a:avLst/>
          </a:prstGeom>
          <a:noFill/>
        </p:spPr>
        <p:txBody>
          <a:bodyPr wrap="square" rtlCol="0">
            <a:spAutoFit/>
          </a:bodyPr>
          <a:lstStyle/>
          <a:p>
            <a:r>
              <a:rPr lang="en-US" sz="3200" b="1" u="sng" dirty="0">
                <a:solidFill>
                  <a:schemeClr val="tx2"/>
                </a:solidFill>
              </a:rPr>
              <a:t>How many </a:t>
            </a:r>
            <a:r>
              <a:rPr lang="en-US" sz="3200" dirty="0">
                <a:solidFill>
                  <a:schemeClr val="tx2"/>
                </a:solidFill>
              </a:rPr>
              <a:t>of the following p-values are significant at the 5% level?</a:t>
            </a:r>
          </a:p>
          <a:p>
            <a:r>
              <a:rPr lang="en-US" sz="1200" dirty="0">
                <a:solidFill>
                  <a:schemeClr val="tx2"/>
                </a:solidFill>
              </a:rPr>
              <a:t> </a:t>
            </a:r>
          </a:p>
          <a:p>
            <a:r>
              <a:rPr lang="en-US" sz="3200" dirty="0">
                <a:solidFill>
                  <a:schemeClr val="tx2"/>
                </a:solidFill>
              </a:rPr>
              <a:t>         0.005       0.03       0.08       0.42       0.79</a:t>
            </a:r>
          </a:p>
          <a:p>
            <a:endParaRPr lang="en-US" sz="3200" dirty="0">
              <a:solidFill>
                <a:schemeClr val="tx2"/>
              </a:solidFill>
            </a:endParaRPr>
          </a:p>
          <a:p>
            <a:r>
              <a:rPr lang="en-US" sz="3200" dirty="0">
                <a:solidFill>
                  <a:schemeClr val="tx2"/>
                </a:solidFill>
              </a:rPr>
              <a:t>A.   1            B.  2          C.  3          D.  4         E.  0 or 5</a:t>
            </a: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0" y="3048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191000" y="1905000"/>
            <a:ext cx="0" cy="914400"/>
          </a:xfrm>
          <a:prstGeom prst="line">
            <a:avLst/>
          </a:prstGeom>
          <a:ln w="76200">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Left Brace 5"/>
          <p:cNvSpPr/>
          <p:nvPr/>
        </p:nvSpPr>
        <p:spPr>
          <a:xfrm rot="16200000">
            <a:off x="2286000" y="1295401"/>
            <a:ext cx="457200" cy="2743200"/>
          </a:xfrm>
          <a:prstGeom prst="leftBrace">
            <a:avLst>
              <a:gd name="adj1" fmla="val 0"/>
              <a:gd name="adj2" fmla="val 50000"/>
            </a:avLst>
          </a:prstGeom>
          <a:ln w="571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535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991600" cy="4524315"/>
          </a:xfrm>
          <a:prstGeom prst="rect">
            <a:avLst/>
          </a:prstGeom>
          <a:noFill/>
        </p:spPr>
        <p:txBody>
          <a:bodyPr wrap="square" rtlCol="0">
            <a:spAutoFit/>
          </a:bodyPr>
          <a:lstStyle/>
          <a:p>
            <a:r>
              <a:rPr lang="en-US" sz="3200" dirty="0">
                <a:solidFill>
                  <a:schemeClr val="tx2"/>
                </a:solidFill>
              </a:rPr>
              <a:t>In a hypothesis test of </a:t>
            </a:r>
          </a:p>
          <a:p>
            <a:r>
              <a:rPr lang="en-US" sz="3200" dirty="0">
                <a:solidFill>
                  <a:schemeClr val="tx2"/>
                </a:solidFill>
              </a:rPr>
              <a:t>	 H</a:t>
            </a:r>
            <a:r>
              <a:rPr lang="en-US" sz="3200" baseline="-25000" dirty="0">
                <a:solidFill>
                  <a:schemeClr val="tx2"/>
                </a:solidFill>
              </a:rPr>
              <a:t>0</a:t>
            </a:r>
            <a:r>
              <a:rPr lang="en-US" sz="3200" dirty="0">
                <a:solidFill>
                  <a:schemeClr val="tx2"/>
                </a:solidFill>
              </a:rPr>
              <a:t> : </a:t>
            </a:r>
            <a:r>
              <a:rPr lang="en-US" sz="3200" dirty="0">
                <a:solidFill>
                  <a:schemeClr val="tx2"/>
                </a:solidFill>
                <a:sym typeface="Symbol"/>
              </a:rPr>
              <a:t> = 10     </a:t>
            </a:r>
            <a:r>
              <a:rPr lang="en-US" sz="3200" dirty="0" err="1">
                <a:solidFill>
                  <a:schemeClr val="tx2"/>
                </a:solidFill>
                <a:sym typeface="Symbol"/>
              </a:rPr>
              <a:t>vs</a:t>
            </a:r>
            <a:r>
              <a:rPr lang="en-US" sz="3200" dirty="0">
                <a:solidFill>
                  <a:schemeClr val="tx2"/>
                </a:solidFill>
                <a:sym typeface="Symbol"/>
              </a:rPr>
              <a:t>    H</a:t>
            </a:r>
            <a:r>
              <a:rPr lang="en-US" sz="3200" baseline="-25000" dirty="0">
                <a:solidFill>
                  <a:schemeClr val="tx2"/>
                </a:solidFill>
                <a:sym typeface="Symbol"/>
              </a:rPr>
              <a:t>a</a:t>
            </a:r>
            <a:r>
              <a:rPr lang="en-US" sz="3200" dirty="0">
                <a:solidFill>
                  <a:schemeClr val="tx2"/>
                </a:solidFill>
                <a:sym typeface="Symbol"/>
              </a:rPr>
              <a:t> :  &lt; 10</a:t>
            </a:r>
            <a:r>
              <a:rPr lang="en-US" sz="3200" baseline="-25000" dirty="0">
                <a:solidFill>
                  <a:schemeClr val="tx2"/>
                </a:solidFill>
                <a:sym typeface="Symbol"/>
              </a:rPr>
              <a:t>      </a:t>
            </a:r>
            <a:endParaRPr lang="en-US" sz="3200" dirty="0">
              <a:solidFill>
                <a:schemeClr val="tx2"/>
              </a:solidFill>
            </a:endParaRPr>
          </a:p>
          <a:p>
            <a:r>
              <a:rPr lang="en-US" sz="3200" dirty="0">
                <a:solidFill>
                  <a:schemeClr val="tx2"/>
                </a:solidFill>
              </a:rPr>
              <a:t>With a p-value of 0.002, we conclude:</a:t>
            </a:r>
          </a:p>
          <a:p>
            <a:r>
              <a:rPr lang="en-US" sz="3200" dirty="0">
                <a:solidFill>
                  <a:schemeClr val="tx2"/>
                </a:solidFill>
              </a:rPr>
              <a:t> </a:t>
            </a:r>
          </a:p>
          <a:p>
            <a:pPr marL="514350" indent="-514350">
              <a:buAutoNum type="alphaUcPeriod"/>
            </a:pPr>
            <a:r>
              <a:rPr lang="en-US" sz="3200" dirty="0">
                <a:solidFill>
                  <a:schemeClr val="tx2"/>
                </a:solidFill>
              </a:rPr>
              <a:t>Reject H</a:t>
            </a:r>
            <a:r>
              <a:rPr lang="en-US" sz="3200" baseline="-25000" dirty="0">
                <a:solidFill>
                  <a:schemeClr val="tx2"/>
                </a:solidFill>
              </a:rPr>
              <a:t>0</a:t>
            </a:r>
          </a:p>
          <a:p>
            <a:pPr marL="514350" indent="-514350">
              <a:buAutoNum type="alphaUcPeriod" startAt="2"/>
            </a:pPr>
            <a:r>
              <a:rPr lang="en-US" sz="3200" dirty="0">
                <a:solidFill>
                  <a:schemeClr val="tx2"/>
                </a:solidFill>
              </a:rPr>
              <a:t>Do not reject H</a:t>
            </a:r>
            <a:r>
              <a:rPr lang="en-US" sz="3200" baseline="-25000" dirty="0">
                <a:solidFill>
                  <a:schemeClr val="tx2"/>
                </a:solidFill>
              </a:rPr>
              <a:t>0</a:t>
            </a:r>
            <a:r>
              <a:rPr lang="en-US" sz="3200" dirty="0">
                <a:solidFill>
                  <a:schemeClr val="tx2"/>
                </a:solidFill>
              </a:rPr>
              <a:t>  </a:t>
            </a:r>
          </a:p>
          <a:p>
            <a:pPr marL="514350" indent="-514350">
              <a:buAutoNum type="alphaUcPeriod" startAt="2"/>
            </a:pPr>
            <a:r>
              <a:rPr lang="en-US" sz="3200" dirty="0">
                <a:solidFill>
                  <a:schemeClr val="tx2"/>
                </a:solidFill>
              </a:rPr>
              <a:t>Reject </a:t>
            </a:r>
            <a:r>
              <a:rPr lang="en-US" sz="3200" dirty="0">
                <a:solidFill>
                  <a:schemeClr val="tx2"/>
                </a:solidFill>
                <a:sym typeface="Symbol"/>
              </a:rPr>
              <a:t>H</a:t>
            </a:r>
            <a:r>
              <a:rPr lang="en-US" sz="3200" baseline="-25000" dirty="0">
                <a:solidFill>
                  <a:schemeClr val="tx2"/>
                </a:solidFill>
                <a:sym typeface="Symbol"/>
              </a:rPr>
              <a:t>a</a:t>
            </a:r>
            <a:endParaRPr lang="en-US" sz="3200" dirty="0">
              <a:solidFill>
                <a:schemeClr val="tx2"/>
              </a:solidFill>
            </a:endParaRPr>
          </a:p>
          <a:p>
            <a:pPr marL="514350" indent="-514350">
              <a:buAutoNum type="alphaUcPeriod" startAt="2"/>
            </a:pPr>
            <a:r>
              <a:rPr lang="en-US" sz="3200" dirty="0">
                <a:solidFill>
                  <a:schemeClr val="tx2"/>
                </a:solidFill>
              </a:rPr>
              <a:t>Do not reject </a:t>
            </a:r>
            <a:r>
              <a:rPr lang="en-US" sz="3200" dirty="0">
                <a:solidFill>
                  <a:schemeClr val="tx2"/>
                </a:solidFill>
                <a:sym typeface="Symbol"/>
              </a:rPr>
              <a:t>H</a:t>
            </a:r>
            <a:r>
              <a:rPr lang="en-US" sz="3200" baseline="-25000" dirty="0">
                <a:solidFill>
                  <a:schemeClr val="tx2"/>
                </a:solidFill>
                <a:sym typeface="Symbol"/>
              </a:rPr>
              <a:t>a</a:t>
            </a:r>
            <a:endParaRPr lang="en-US" sz="3200" dirty="0">
              <a:solidFill>
                <a:schemeClr val="tx2"/>
              </a:solidFill>
            </a:endParaRPr>
          </a:p>
          <a:p>
            <a:pPr marL="514350" indent="-514350"/>
            <a:endParaRPr lang="en-US" sz="3200" dirty="0">
              <a:solidFill>
                <a:schemeClr val="tx2"/>
              </a:solidFill>
            </a:endParaRP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0" y="25146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4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991600" cy="4031873"/>
          </a:xfrm>
          <a:prstGeom prst="rect">
            <a:avLst/>
          </a:prstGeom>
          <a:noFill/>
        </p:spPr>
        <p:txBody>
          <a:bodyPr wrap="square" rtlCol="0">
            <a:spAutoFit/>
          </a:bodyPr>
          <a:lstStyle/>
          <a:p>
            <a:r>
              <a:rPr lang="en-US" sz="3200" dirty="0">
                <a:solidFill>
                  <a:schemeClr val="tx2"/>
                </a:solidFill>
              </a:rPr>
              <a:t>In a hypothesis test of </a:t>
            </a:r>
          </a:p>
          <a:p>
            <a:r>
              <a:rPr lang="en-US" sz="3200" dirty="0">
                <a:solidFill>
                  <a:schemeClr val="tx2"/>
                </a:solidFill>
              </a:rPr>
              <a:t>	 H</a:t>
            </a:r>
            <a:r>
              <a:rPr lang="en-US" sz="3200" baseline="-25000" dirty="0">
                <a:solidFill>
                  <a:schemeClr val="tx2"/>
                </a:solidFill>
              </a:rPr>
              <a:t>0</a:t>
            </a:r>
            <a:r>
              <a:rPr lang="en-US" sz="3200" dirty="0">
                <a:solidFill>
                  <a:schemeClr val="tx2"/>
                </a:solidFill>
              </a:rPr>
              <a:t> : </a:t>
            </a:r>
            <a:r>
              <a:rPr lang="en-US" sz="3200" dirty="0">
                <a:solidFill>
                  <a:schemeClr val="tx2"/>
                </a:solidFill>
                <a:sym typeface="Symbol"/>
              </a:rPr>
              <a:t> = 10     </a:t>
            </a:r>
            <a:r>
              <a:rPr lang="en-US" sz="3200" dirty="0" err="1">
                <a:solidFill>
                  <a:schemeClr val="tx2"/>
                </a:solidFill>
                <a:sym typeface="Symbol"/>
              </a:rPr>
              <a:t>vs</a:t>
            </a:r>
            <a:r>
              <a:rPr lang="en-US" sz="3200" dirty="0">
                <a:solidFill>
                  <a:schemeClr val="tx2"/>
                </a:solidFill>
                <a:sym typeface="Symbol"/>
              </a:rPr>
              <a:t>    H</a:t>
            </a:r>
            <a:r>
              <a:rPr lang="en-US" sz="3200" baseline="-25000" dirty="0">
                <a:solidFill>
                  <a:schemeClr val="tx2"/>
                </a:solidFill>
                <a:sym typeface="Symbol"/>
              </a:rPr>
              <a:t>a</a:t>
            </a:r>
            <a:r>
              <a:rPr lang="en-US" sz="3200" dirty="0">
                <a:solidFill>
                  <a:schemeClr val="tx2"/>
                </a:solidFill>
                <a:sym typeface="Symbol"/>
              </a:rPr>
              <a:t> :  &lt; 10</a:t>
            </a:r>
            <a:r>
              <a:rPr lang="en-US" sz="3200" baseline="-25000" dirty="0">
                <a:solidFill>
                  <a:schemeClr val="tx2"/>
                </a:solidFill>
                <a:sym typeface="Symbol"/>
              </a:rPr>
              <a:t>      </a:t>
            </a:r>
            <a:endParaRPr lang="en-US" sz="3200" dirty="0">
              <a:solidFill>
                <a:schemeClr val="tx2"/>
              </a:solidFill>
            </a:endParaRPr>
          </a:p>
          <a:p>
            <a:r>
              <a:rPr lang="en-US" sz="3200" dirty="0">
                <a:solidFill>
                  <a:schemeClr val="tx2"/>
                </a:solidFill>
              </a:rPr>
              <a:t>With a p-value of 0.002, we conclude:</a:t>
            </a:r>
          </a:p>
          <a:p>
            <a:r>
              <a:rPr lang="en-US" sz="3200" dirty="0">
                <a:solidFill>
                  <a:schemeClr val="tx2"/>
                </a:solidFill>
              </a:rPr>
              <a:t> </a:t>
            </a:r>
          </a:p>
          <a:p>
            <a:pPr marL="514350" indent="-514350">
              <a:buAutoNum type="alphaUcPeriod"/>
            </a:pPr>
            <a:r>
              <a:rPr lang="en-US" sz="3200" dirty="0">
                <a:solidFill>
                  <a:schemeClr val="tx2"/>
                </a:solidFill>
              </a:rPr>
              <a:t>There is evidence that </a:t>
            </a:r>
            <a:r>
              <a:rPr lang="en-US" sz="3200" dirty="0">
                <a:solidFill>
                  <a:schemeClr val="tx2"/>
                </a:solidFill>
                <a:sym typeface="Symbol"/>
              </a:rPr>
              <a:t> = 10</a:t>
            </a:r>
            <a:endParaRPr lang="en-US" sz="3200" baseline="-25000" dirty="0">
              <a:solidFill>
                <a:schemeClr val="tx2"/>
              </a:solidFill>
            </a:endParaRPr>
          </a:p>
          <a:p>
            <a:pPr marL="514350" indent="-514350">
              <a:buAutoNum type="alphaUcPeriod" startAt="2"/>
            </a:pPr>
            <a:r>
              <a:rPr lang="en-US" sz="3200" dirty="0">
                <a:solidFill>
                  <a:schemeClr val="tx2"/>
                </a:solidFill>
              </a:rPr>
              <a:t>There is evidence that </a:t>
            </a:r>
            <a:r>
              <a:rPr lang="en-US" sz="3200" dirty="0">
                <a:solidFill>
                  <a:schemeClr val="tx2"/>
                </a:solidFill>
                <a:sym typeface="Symbol"/>
              </a:rPr>
              <a:t> &lt; 10</a:t>
            </a:r>
            <a:r>
              <a:rPr lang="en-US" sz="3200" dirty="0">
                <a:solidFill>
                  <a:schemeClr val="tx2"/>
                </a:solidFill>
              </a:rPr>
              <a:t>  </a:t>
            </a:r>
          </a:p>
          <a:p>
            <a:pPr marL="514350" indent="-514350">
              <a:buAutoNum type="alphaUcPeriod" startAt="2"/>
            </a:pPr>
            <a:r>
              <a:rPr lang="en-US" sz="3200" dirty="0">
                <a:solidFill>
                  <a:schemeClr val="tx2"/>
                </a:solidFill>
              </a:rPr>
              <a:t>There is no evidence of anything.</a:t>
            </a:r>
          </a:p>
          <a:p>
            <a:pPr marL="514350" indent="-514350"/>
            <a:endParaRPr lang="en-US" sz="3200" dirty="0">
              <a:solidFill>
                <a:schemeClr val="tx2"/>
              </a:solidFill>
            </a:endParaRP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38100" y="3048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2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991600" cy="4524315"/>
          </a:xfrm>
          <a:prstGeom prst="rect">
            <a:avLst/>
          </a:prstGeom>
          <a:noFill/>
        </p:spPr>
        <p:txBody>
          <a:bodyPr wrap="square" rtlCol="0">
            <a:spAutoFit/>
          </a:bodyPr>
          <a:lstStyle/>
          <a:p>
            <a:r>
              <a:rPr lang="en-US" sz="3200" dirty="0">
                <a:solidFill>
                  <a:schemeClr val="tx2"/>
                </a:solidFill>
              </a:rPr>
              <a:t>In a hypothesis test of </a:t>
            </a:r>
          </a:p>
          <a:p>
            <a:r>
              <a:rPr lang="en-US" sz="3200" dirty="0">
                <a:solidFill>
                  <a:schemeClr val="tx2"/>
                </a:solidFill>
              </a:rPr>
              <a:t>	 H</a:t>
            </a:r>
            <a:r>
              <a:rPr lang="en-US" sz="3200" baseline="-25000" dirty="0">
                <a:solidFill>
                  <a:schemeClr val="tx2"/>
                </a:solidFill>
              </a:rPr>
              <a:t>0</a:t>
            </a:r>
            <a:r>
              <a:rPr lang="en-US" sz="3200" dirty="0">
                <a:solidFill>
                  <a:schemeClr val="tx2"/>
                </a:solidFill>
              </a:rPr>
              <a:t> : </a:t>
            </a:r>
            <a:r>
              <a:rPr lang="en-US" sz="3200" dirty="0">
                <a:solidFill>
                  <a:schemeClr val="tx2"/>
                </a:solidFill>
                <a:sym typeface="Symbol"/>
              </a:rPr>
              <a:t> = 10     </a:t>
            </a:r>
            <a:r>
              <a:rPr lang="en-US" sz="3200" dirty="0" err="1">
                <a:solidFill>
                  <a:schemeClr val="tx2"/>
                </a:solidFill>
                <a:sym typeface="Symbol"/>
              </a:rPr>
              <a:t>vs</a:t>
            </a:r>
            <a:r>
              <a:rPr lang="en-US" sz="3200" dirty="0">
                <a:solidFill>
                  <a:schemeClr val="tx2"/>
                </a:solidFill>
                <a:sym typeface="Symbol"/>
              </a:rPr>
              <a:t>    H</a:t>
            </a:r>
            <a:r>
              <a:rPr lang="en-US" sz="3200" baseline="-25000" dirty="0">
                <a:solidFill>
                  <a:schemeClr val="tx2"/>
                </a:solidFill>
                <a:sym typeface="Symbol"/>
              </a:rPr>
              <a:t>a</a:t>
            </a:r>
            <a:r>
              <a:rPr lang="en-US" sz="3200" dirty="0">
                <a:solidFill>
                  <a:schemeClr val="tx2"/>
                </a:solidFill>
                <a:sym typeface="Symbol"/>
              </a:rPr>
              <a:t> :  &lt; 10</a:t>
            </a:r>
            <a:r>
              <a:rPr lang="en-US" sz="3200" baseline="-25000" dirty="0">
                <a:solidFill>
                  <a:schemeClr val="tx2"/>
                </a:solidFill>
                <a:sym typeface="Symbol"/>
              </a:rPr>
              <a:t>      </a:t>
            </a:r>
            <a:endParaRPr lang="en-US" sz="3200" dirty="0">
              <a:solidFill>
                <a:schemeClr val="tx2"/>
              </a:solidFill>
            </a:endParaRPr>
          </a:p>
          <a:p>
            <a:r>
              <a:rPr lang="en-US" sz="3200" dirty="0">
                <a:solidFill>
                  <a:schemeClr val="tx2"/>
                </a:solidFill>
              </a:rPr>
              <a:t>With a p-value of 0.31, we conclude:</a:t>
            </a:r>
          </a:p>
          <a:p>
            <a:r>
              <a:rPr lang="en-US" sz="3200" dirty="0">
                <a:solidFill>
                  <a:schemeClr val="tx2"/>
                </a:solidFill>
              </a:rPr>
              <a:t> </a:t>
            </a:r>
          </a:p>
          <a:p>
            <a:pPr marL="514350" indent="-514350">
              <a:buAutoNum type="alphaUcPeriod"/>
            </a:pPr>
            <a:r>
              <a:rPr lang="en-US" sz="3200" dirty="0">
                <a:solidFill>
                  <a:schemeClr val="tx2"/>
                </a:solidFill>
              </a:rPr>
              <a:t>Reject H</a:t>
            </a:r>
            <a:r>
              <a:rPr lang="en-US" sz="3200" baseline="-25000" dirty="0">
                <a:solidFill>
                  <a:schemeClr val="tx2"/>
                </a:solidFill>
              </a:rPr>
              <a:t>0</a:t>
            </a:r>
          </a:p>
          <a:p>
            <a:pPr marL="514350" indent="-514350">
              <a:buAutoNum type="alphaUcPeriod" startAt="2"/>
            </a:pPr>
            <a:r>
              <a:rPr lang="en-US" sz="3200" dirty="0">
                <a:solidFill>
                  <a:schemeClr val="tx2"/>
                </a:solidFill>
              </a:rPr>
              <a:t>Do not reject H</a:t>
            </a:r>
            <a:r>
              <a:rPr lang="en-US" sz="3200" baseline="-25000" dirty="0">
                <a:solidFill>
                  <a:schemeClr val="tx2"/>
                </a:solidFill>
              </a:rPr>
              <a:t>0</a:t>
            </a:r>
            <a:r>
              <a:rPr lang="en-US" sz="3200" dirty="0">
                <a:solidFill>
                  <a:schemeClr val="tx2"/>
                </a:solidFill>
              </a:rPr>
              <a:t>  </a:t>
            </a:r>
          </a:p>
          <a:p>
            <a:pPr marL="514350" indent="-514350">
              <a:buAutoNum type="alphaUcPeriod" startAt="2"/>
            </a:pPr>
            <a:r>
              <a:rPr lang="en-US" sz="3200" dirty="0">
                <a:solidFill>
                  <a:schemeClr val="tx2"/>
                </a:solidFill>
              </a:rPr>
              <a:t>Reject </a:t>
            </a:r>
            <a:r>
              <a:rPr lang="en-US" sz="3200" dirty="0">
                <a:solidFill>
                  <a:schemeClr val="tx2"/>
                </a:solidFill>
                <a:sym typeface="Symbol"/>
              </a:rPr>
              <a:t>H</a:t>
            </a:r>
            <a:r>
              <a:rPr lang="en-US" sz="3200" baseline="-25000" dirty="0">
                <a:solidFill>
                  <a:schemeClr val="tx2"/>
                </a:solidFill>
                <a:sym typeface="Symbol"/>
              </a:rPr>
              <a:t>a</a:t>
            </a:r>
            <a:endParaRPr lang="en-US" sz="3200" dirty="0">
              <a:solidFill>
                <a:schemeClr val="tx2"/>
              </a:solidFill>
            </a:endParaRPr>
          </a:p>
          <a:p>
            <a:pPr marL="514350" indent="-514350">
              <a:buAutoNum type="alphaUcPeriod" startAt="2"/>
            </a:pPr>
            <a:r>
              <a:rPr lang="en-US" sz="3200" dirty="0">
                <a:solidFill>
                  <a:schemeClr val="tx2"/>
                </a:solidFill>
              </a:rPr>
              <a:t>Do not reject </a:t>
            </a:r>
            <a:r>
              <a:rPr lang="en-US" sz="3200" dirty="0">
                <a:solidFill>
                  <a:schemeClr val="tx2"/>
                </a:solidFill>
                <a:sym typeface="Symbol"/>
              </a:rPr>
              <a:t>H</a:t>
            </a:r>
            <a:r>
              <a:rPr lang="en-US" sz="3200" baseline="-25000" dirty="0">
                <a:solidFill>
                  <a:schemeClr val="tx2"/>
                </a:solidFill>
                <a:sym typeface="Symbol"/>
              </a:rPr>
              <a:t>a</a:t>
            </a:r>
            <a:endParaRPr lang="en-US" sz="3200" dirty="0">
              <a:solidFill>
                <a:schemeClr val="tx2"/>
              </a:solidFill>
            </a:endParaRPr>
          </a:p>
          <a:p>
            <a:pPr marL="514350" indent="-514350"/>
            <a:endParaRPr lang="en-US" sz="3200" dirty="0">
              <a:solidFill>
                <a:schemeClr val="tx2"/>
              </a:solidFill>
            </a:endParaRP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0" y="3048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87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991600" cy="4031873"/>
          </a:xfrm>
          <a:prstGeom prst="rect">
            <a:avLst/>
          </a:prstGeom>
          <a:noFill/>
        </p:spPr>
        <p:txBody>
          <a:bodyPr wrap="square" rtlCol="0">
            <a:spAutoFit/>
          </a:bodyPr>
          <a:lstStyle/>
          <a:p>
            <a:r>
              <a:rPr lang="en-US" sz="3200" dirty="0">
                <a:solidFill>
                  <a:schemeClr val="tx2"/>
                </a:solidFill>
              </a:rPr>
              <a:t>In a hypothesis test of </a:t>
            </a:r>
          </a:p>
          <a:p>
            <a:r>
              <a:rPr lang="en-US" sz="3200" dirty="0">
                <a:solidFill>
                  <a:schemeClr val="tx2"/>
                </a:solidFill>
              </a:rPr>
              <a:t>	 H</a:t>
            </a:r>
            <a:r>
              <a:rPr lang="en-US" sz="3200" baseline="-25000" dirty="0">
                <a:solidFill>
                  <a:schemeClr val="tx2"/>
                </a:solidFill>
              </a:rPr>
              <a:t>0</a:t>
            </a:r>
            <a:r>
              <a:rPr lang="en-US" sz="3200" dirty="0">
                <a:solidFill>
                  <a:schemeClr val="tx2"/>
                </a:solidFill>
              </a:rPr>
              <a:t> : </a:t>
            </a:r>
            <a:r>
              <a:rPr lang="en-US" sz="3200" dirty="0">
                <a:solidFill>
                  <a:schemeClr val="tx2"/>
                </a:solidFill>
                <a:sym typeface="Symbol"/>
              </a:rPr>
              <a:t> = 10     </a:t>
            </a:r>
            <a:r>
              <a:rPr lang="en-US" sz="3200" dirty="0" err="1">
                <a:solidFill>
                  <a:schemeClr val="tx2"/>
                </a:solidFill>
                <a:sym typeface="Symbol"/>
              </a:rPr>
              <a:t>vs</a:t>
            </a:r>
            <a:r>
              <a:rPr lang="en-US" sz="3200" dirty="0">
                <a:solidFill>
                  <a:schemeClr val="tx2"/>
                </a:solidFill>
                <a:sym typeface="Symbol"/>
              </a:rPr>
              <a:t>    H</a:t>
            </a:r>
            <a:r>
              <a:rPr lang="en-US" sz="3200" baseline="-25000" dirty="0">
                <a:solidFill>
                  <a:schemeClr val="tx2"/>
                </a:solidFill>
                <a:sym typeface="Symbol"/>
              </a:rPr>
              <a:t>a</a:t>
            </a:r>
            <a:r>
              <a:rPr lang="en-US" sz="3200" dirty="0">
                <a:solidFill>
                  <a:schemeClr val="tx2"/>
                </a:solidFill>
                <a:sym typeface="Symbol"/>
              </a:rPr>
              <a:t> :  &lt; 10</a:t>
            </a:r>
            <a:r>
              <a:rPr lang="en-US" sz="3200" baseline="-25000" dirty="0">
                <a:solidFill>
                  <a:schemeClr val="tx2"/>
                </a:solidFill>
                <a:sym typeface="Symbol"/>
              </a:rPr>
              <a:t>      </a:t>
            </a:r>
            <a:endParaRPr lang="en-US" sz="3200" dirty="0">
              <a:solidFill>
                <a:schemeClr val="tx2"/>
              </a:solidFill>
            </a:endParaRPr>
          </a:p>
          <a:p>
            <a:r>
              <a:rPr lang="en-US" sz="3200" dirty="0">
                <a:solidFill>
                  <a:schemeClr val="tx2"/>
                </a:solidFill>
              </a:rPr>
              <a:t>With a p-value of 0.31, we conclude:</a:t>
            </a:r>
          </a:p>
          <a:p>
            <a:r>
              <a:rPr lang="en-US" sz="3200" dirty="0">
                <a:solidFill>
                  <a:schemeClr val="tx2"/>
                </a:solidFill>
              </a:rPr>
              <a:t> </a:t>
            </a:r>
          </a:p>
          <a:p>
            <a:pPr marL="514350" indent="-514350">
              <a:buAutoNum type="alphaUcPeriod"/>
            </a:pPr>
            <a:r>
              <a:rPr lang="en-US" sz="3200" dirty="0">
                <a:solidFill>
                  <a:schemeClr val="tx2"/>
                </a:solidFill>
              </a:rPr>
              <a:t>There is evidence that </a:t>
            </a:r>
            <a:r>
              <a:rPr lang="en-US" sz="3200" dirty="0">
                <a:solidFill>
                  <a:schemeClr val="tx2"/>
                </a:solidFill>
                <a:sym typeface="Symbol"/>
              </a:rPr>
              <a:t> = 10</a:t>
            </a:r>
            <a:endParaRPr lang="en-US" sz="3200" baseline="-25000" dirty="0">
              <a:solidFill>
                <a:schemeClr val="tx2"/>
              </a:solidFill>
            </a:endParaRPr>
          </a:p>
          <a:p>
            <a:pPr marL="514350" indent="-514350">
              <a:buAutoNum type="alphaUcPeriod" startAt="2"/>
            </a:pPr>
            <a:r>
              <a:rPr lang="en-US" sz="3200" dirty="0">
                <a:solidFill>
                  <a:schemeClr val="tx2"/>
                </a:solidFill>
              </a:rPr>
              <a:t>There is evidence that </a:t>
            </a:r>
            <a:r>
              <a:rPr lang="en-US" sz="3200" dirty="0">
                <a:solidFill>
                  <a:schemeClr val="tx2"/>
                </a:solidFill>
                <a:sym typeface="Symbol"/>
              </a:rPr>
              <a:t> &lt; 10</a:t>
            </a:r>
            <a:r>
              <a:rPr lang="en-US" sz="3200" dirty="0">
                <a:solidFill>
                  <a:schemeClr val="tx2"/>
                </a:solidFill>
              </a:rPr>
              <a:t>  </a:t>
            </a:r>
          </a:p>
          <a:p>
            <a:pPr marL="514350" indent="-514350">
              <a:buAutoNum type="alphaUcPeriod" startAt="2"/>
            </a:pPr>
            <a:r>
              <a:rPr lang="en-US" sz="3200" dirty="0">
                <a:solidFill>
                  <a:schemeClr val="tx2"/>
                </a:solidFill>
              </a:rPr>
              <a:t>There is no evidence of anything.</a:t>
            </a:r>
          </a:p>
          <a:p>
            <a:pPr marL="514350" indent="-514350"/>
            <a:endParaRPr lang="en-US" sz="3200" dirty="0">
              <a:solidFill>
                <a:schemeClr val="tx2"/>
              </a:solidFill>
            </a:endParaRP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0" y="3505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7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3908762"/>
          </a:xfrm>
          <a:prstGeom prst="rect">
            <a:avLst/>
          </a:prstGeom>
          <a:noFill/>
        </p:spPr>
        <p:txBody>
          <a:bodyPr wrap="square" rtlCol="0">
            <a:spAutoFit/>
          </a:bodyPr>
          <a:lstStyle/>
          <a:p>
            <a:r>
              <a:rPr lang="en-US" sz="2800" dirty="0"/>
              <a:t>Is the following question best assessed using a confidence interval, a hypothesis test, or is statistical inference not relevant?</a:t>
            </a:r>
          </a:p>
          <a:p>
            <a:endParaRPr lang="en-US" sz="1200" dirty="0"/>
          </a:p>
          <a:p>
            <a:r>
              <a:rPr lang="en-US" sz="2800" dirty="0"/>
              <a:t>What percent of US voters support instituting a national K-12 math curriculum?</a:t>
            </a:r>
          </a:p>
          <a:p>
            <a:endParaRPr lang="en-US" sz="1200" dirty="0"/>
          </a:p>
          <a:p>
            <a:pPr marL="514350" indent="-514350">
              <a:buAutoNum type="alphaUcPeriod"/>
            </a:pPr>
            <a:r>
              <a:rPr lang="en-US" sz="2800" dirty="0"/>
              <a:t>Confidence interval</a:t>
            </a:r>
          </a:p>
          <a:p>
            <a:pPr marL="514350" indent="-514350">
              <a:buAutoNum type="alphaUcPeriod"/>
            </a:pPr>
            <a:r>
              <a:rPr lang="en-US" sz="2800" dirty="0"/>
              <a:t>Hypothesis test</a:t>
            </a:r>
          </a:p>
          <a:p>
            <a:pPr marL="514350" indent="-514350">
              <a:buAutoNum type="alphaUcPeriod"/>
            </a:pPr>
            <a:r>
              <a:rPr lang="en-US" sz="2800" dirty="0"/>
              <a:t>Statistical inference is not relevant</a:t>
            </a: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 y="3048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4339650"/>
          </a:xfrm>
          <a:prstGeom prst="rect">
            <a:avLst/>
          </a:prstGeom>
          <a:noFill/>
        </p:spPr>
        <p:txBody>
          <a:bodyPr wrap="square" rtlCol="0">
            <a:spAutoFit/>
          </a:bodyPr>
          <a:lstStyle/>
          <a:p>
            <a:r>
              <a:rPr lang="en-US" sz="2800" dirty="0"/>
              <a:t>Is the following question best assessed using a confidence interval, a hypothesis test, or is statistical inference not relevant?</a:t>
            </a:r>
          </a:p>
          <a:p>
            <a:endParaRPr lang="en-US" sz="1200" dirty="0"/>
          </a:p>
          <a:p>
            <a:r>
              <a:rPr lang="en-US" sz="2800" dirty="0"/>
              <a:t>Do basketball players hit a higher proportion of free throws when they are playing at home than when they are playing away?</a:t>
            </a:r>
          </a:p>
          <a:p>
            <a:endParaRPr lang="en-US" sz="1200" dirty="0"/>
          </a:p>
          <a:p>
            <a:pPr marL="514350" indent="-514350">
              <a:buAutoNum type="alphaUcPeriod"/>
            </a:pPr>
            <a:r>
              <a:rPr lang="en-US" sz="2800" dirty="0"/>
              <a:t>Confidence interval</a:t>
            </a:r>
          </a:p>
          <a:p>
            <a:pPr marL="514350" indent="-514350">
              <a:buAutoNum type="alphaUcPeriod"/>
            </a:pPr>
            <a:r>
              <a:rPr lang="en-US" sz="2800" dirty="0"/>
              <a:t>Hypothesis test</a:t>
            </a:r>
          </a:p>
          <a:p>
            <a:pPr marL="514350" indent="-514350">
              <a:buAutoNum type="alphaUcPeriod"/>
            </a:pPr>
            <a:r>
              <a:rPr lang="en-US" sz="2800" dirty="0"/>
              <a:t>Statistical inference is not relevant</a:t>
            </a: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 y="3886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3477875"/>
          </a:xfrm>
          <a:prstGeom prst="rect">
            <a:avLst/>
          </a:prstGeom>
          <a:noFill/>
        </p:spPr>
        <p:txBody>
          <a:bodyPr wrap="square" rtlCol="0">
            <a:spAutoFit/>
          </a:bodyPr>
          <a:lstStyle/>
          <a:p>
            <a:r>
              <a:rPr lang="en-US" sz="2800" dirty="0"/>
              <a:t>Is the following question best assessed using a confidence interval, a hypothesis test, or is statistical inference not relevant?</a:t>
            </a:r>
          </a:p>
          <a:p>
            <a:endParaRPr lang="en-US" sz="1200" dirty="0"/>
          </a:p>
          <a:p>
            <a:r>
              <a:rPr lang="en-US" sz="2800" dirty="0"/>
              <a:t>Do a majority of adults riding a bicycle wear a helmet?</a:t>
            </a:r>
          </a:p>
          <a:p>
            <a:endParaRPr lang="en-US" sz="1200" dirty="0"/>
          </a:p>
          <a:p>
            <a:pPr marL="514350" indent="-514350">
              <a:buAutoNum type="alphaUcPeriod"/>
            </a:pPr>
            <a:r>
              <a:rPr lang="en-US" sz="2800" dirty="0"/>
              <a:t>Confidence interval</a:t>
            </a:r>
          </a:p>
          <a:p>
            <a:pPr marL="514350" indent="-514350">
              <a:buAutoNum type="alphaUcPeriod"/>
            </a:pPr>
            <a:r>
              <a:rPr lang="en-US" sz="2800" dirty="0"/>
              <a:t>Hypothesis test</a:t>
            </a:r>
          </a:p>
          <a:p>
            <a:pPr marL="514350" indent="-514350">
              <a:buAutoNum type="alphaUcPeriod"/>
            </a:pPr>
            <a:r>
              <a:rPr lang="en-US" sz="2800" dirty="0"/>
              <a:t>Statistical inference is not relevant</a:t>
            </a: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 y="3505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6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4339650"/>
          </a:xfrm>
          <a:prstGeom prst="rect">
            <a:avLst/>
          </a:prstGeom>
          <a:noFill/>
        </p:spPr>
        <p:txBody>
          <a:bodyPr wrap="square" rtlCol="0">
            <a:spAutoFit/>
          </a:bodyPr>
          <a:lstStyle/>
          <a:p>
            <a:r>
              <a:rPr lang="en-US" sz="2800" dirty="0"/>
              <a:t>Is the following question best assessed using a confidence interval, a hypothesis test, or is statistical inference not relevant?</a:t>
            </a:r>
          </a:p>
          <a:p>
            <a:endParaRPr lang="en-US" sz="1200" dirty="0"/>
          </a:p>
          <a:p>
            <a:r>
              <a:rPr lang="en-US" sz="2800" dirty="0"/>
              <a:t>On average, were the 23 players on the 2010 Canadian Olympic hockey team older than the 23 players on the 2010 US Olympic hockey team?</a:t>
            </a:r>
          </a:p>
          <a:p>
            <a:endParaRPr lang="en-US" sz="1200" dirty="0"/>
          </a:p>
          <a:p>
            <a:pPr marL="514350" indent="-514350">
              <a:buAutoNum type="alphaUcPeriod"/>
            </a:pPr>
            <a:r>
              <a:rPr lang="en-US" sz="2800" dirty="0"/>
              <a:t>Confidence interval</a:t>
            </a:r>
          </a:p>
          <a:p>
            <a:pPr marL="514350" indent="-514350">
              <a:buAutoNum type="alphaUcPeriod"/>
            </a:pPr>
            <a:r>
              <a:rPr lang="en-US" sz="2800" dirty="0"/>
              <a:t>Hypothesis test</a:t>
            </a:r>
          </a:p>
          <a:p>
            <a:pPr marL="514350" indent="-514350">
              <a:buAutoNum type="alphaUcPeriod"/>
            </a:pPr>
            <a:r>
              <a:rPr lang="en-US" sz="2800" dirty="0"/>
              <a:t>Statistical inference is not relevant</a:t>
            </a: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304800" y="43434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3600" y="5181600"/>
            <a:ext cx="3124200" cy="584775"/>
          </a:xfrm>
          <a:prstGeom prst="rect">
            <a:avLst/>
          </a:prstGeom>
          <a:noFill/>
        </p:spPr>
        <p:txBody>
          <a:bodyPr wrap="square" rtlCol="0">
            <a:spAutoFit/>
          </a:bodyPr>
          <a:lstStyle/>
          <a:p>
            <a:r>
              <a:rPr lang="en-US" sz="3200" dirty="0">
                <a:solidFill>
                  <a:srgbClr val="C00000"/>
                </a:solidFill>
              </a:rPr>
              <a:t>Trick question!</a:t>
            </a:r>
            <a:endParaRPr lang="en-US" sz="3200" b="1" i="1" dirty="0">
              <a:solidFill>
                <a:srgbClr val="C00000"/>
              </a:solidFill>
            </a:endParaRPr>
          </a:p>
        </p:txBody>
      </p:sp>
    </p:spTree>
    <p:extLst>
      <p:ext uri="{BB962C8B-B14F-4D97-AF65-F5344CB8AC3E}">
        <p14:creationId xmlns:p14="http://schemas.microsoft.com/office/powerpoint/2010/main" val="41563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772400" cy="4953001"/>
          </a:xfrm>
        </p:spPr>
        <p:txBody>
          <a:bodyPr/>
          <a:lstStyle/>
          <a:p>
            <a:pPr algn="l" eaLnBrk="1" hangingPunct="1"/>
            <a:r>
              <a:rPr lang="en-US" sz="3200" dirty="0"/>
              <a:t>What is the name of the planet that is fourth in distance from the Sun in the Solar System?</a:t>
            </a:r>
            <a:br>
              <a:rPr lang="en-US" sz="3200" dirty="0"/>
            </a:br>
            <a:br>
              <a:rPr lang="en-US" sz="1600" dirty="0"/>
            </a:br>
            <a:r>
              <a:rPr lang="en-US" sz="3200" dirty="0"/>
              <a:t>A. Earth</a:t>
            </a:r>
            <a:br>
              <a:rPr lang="en-US" sz="3200" dirty="0"/>
            </a:br>
            <a:r>
              <a:rPr lang="en-US" sz="3200" dirty="0"/>
              <a:t>B. Mars</a:t>
            </a:r>
            <a:br>
              <a:rPr lang="en-US" sz="3200" dirty="0"/>
            </a:br>
            <a:r>
              <a:rPr lang="en-US" sz="3200" dirty="0"/>
              <a:t>C. Jupiter</a:t>
            </a:r>
            <a:br>
              <a:rPr lang="en-US" sz="3200" dirty="0"/>
            </a:br>
            <a:r>
              <a:rPr lang="en-US" sz="3200" dirty="0"/>
              <a:t>D. Starship Enterprise</a:t>
            </a:r>
            <a:br>
              <a:rPr lang="en-US" sz="3200" dirty="0"/>
            </a:br>
            <a:r>
              <a:rPr lang="en-US" sz="3200" dirty="0"/>
              <a:t>E.  Venus</a:t>
            </a:r>
          </a:p>
        </p:txBody>
      </p:sp>
      <p:sp>
        <p:nvSpPr>
          <p:cNvPr id="2051" name="TextBox 3"/>
          <p:cNvSpPr txBox="1">
            <a:spLocks noChangeArrowheads="1"/>
          </p:cNvSpPr>
          <p:nvPr/>
        </p:nvSpPr>
        <p:spPr bwMode="auto">
          <a:xfrm>
            <a:off x="6324600" y="304800"/>
            <a:ext cx="1600200" cy="461963"/>
          </a:xfrm>
          <a:prstGeom prst="rect">
            <a:avLst/>
          </a:prstGeom>
          <a:noFill/>
          <a:ln w="9525">
            <a:noFill/>
            <a:miter lim="800000"/>
            <a:headEnd/>
            <a:tailEnd/>
          </a:ln>
        </p:spPr>
        <p:txBody>
          <a:bodyPr>
            <a:spAutoFit/>
          </a:bodyPr>
          <a:lstStyle/>
          <a:p>
            <a:r>
              <a:rPr lang="en-US" sz="2400" i="1" dirty="0" err="1">
                <a:solidFill>
                  <a:srgbClr val="FF0000"/>
                </a:solidFill>
              </a:rPr>
              <a:t>iClicker</a:t>
            </a:r>
            <a:endParaRPr lang="en-US" sz="2400" i="1" dirty="0">
              <a:solidFill>
                <a:srgbClr val="FF0000"/>
              </a:solidFill>
            </a:endParaRPr>
          </a:p>
        </p:txBody>
      </p:sp>
    </p:spTree>
    <p:extLst>
      <p:ext uri="{BB962C8B-B14F-4D97-AF65-F5344CB8AC3E}">
        <p14:creationId xmlns:p14="http://schemas.microsoft.com/office/powerpoint/2010/main" val="26253259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4739759"/>
          </a:xfrm>
          <a:prstGeom prst="rect">
            <a:avLst/>
          </a:prstGeom>
          <a:noFill/>
        </p:spPr>
        <p:txBody>
          <a:bodyPr wrap="square" rtlCol="0">
            <a:spAutoFit/>
          </a:bodyPr>
          <a:lstStyle/>
          <a:p>
            <a:r>
              <a:rPr lang="en-US" sz="2400" dirty="0"/>
              <a:t>In a random sample of 500 US citizens, 280 plan to vote in the upcoming election.  We want to test to see if this provides evidence that the proportion of US citizens who plan to vote is greater than half.  </a:t>
            </a:r>
          </a:p>
          <a:p>
            <a:endParaRPr lang="en-US" sz="2400" dirty="0"/>
          </a:p>
          <a:p>
            <a:r>
              <a:rPr lang="en-US" sz="2800" dirty="0"/>
              <a:t>Is this test:  </a:t>
            </a:r>
          </a:p>
          <a:p>
            <a:endParaRPr lang="en-US" sz="1400" dirty="0"/>
          </a:p>
          <a:p>
            <a:pPr marL="514350" indent="-514350">
              <a:buAutoNum type="alphaUcPeriod"/>
            </a:pPr>
            <a:r>
              <a:rPr lang="en-US" sz="2800" dirty="0"/>
              <a:t>Right-tailed</a:t>
            </a:r>
          </a:p>
          <a:p>
            <a:pPr marL="514350" indent="-514350">
              <a:buAutoNum type="alphaUcPeriod"/>
            </a:pPr>
            <a:r>
              <a:rPr lang="en-US" sz="2800" dirty="0"/>
              <a:t>Left-tailed</a:t>
            </a:r>
          </a:p>
          <a:p>
            <a:pPr marL="514350" indent="-514350">
              <a:buAutoNum type="alphaUcPeriod"/>
            </a:pPr>
            <a:r>
              <a:rPr lang="en-US" sz="2800" dirty="0"/>
              <a:t>Two-tailed</a:t>
            </a:r>
          </a:p>
          <a:p>
            <a:pPr marL="514350" indent="-514350">
              <a:buAutoNum type="alphaUcPeriod"/>
            </a:pPr>
            <a:r>
              <a:rPr lang="en-US" sz="2800" dirty="0"/>
              <a:t>No-tailed</a:t>
            </a:r>
          </a:p>
          <a:p>
            <a:endParaRPr lang="en-US" sz="2800" dirty="0"/>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2" name="TextBox 1"/>
          <p:cNvSpPr txBox="1"/>
          <p:nvPr/>
        </p:nvSpPr>
        <p:spPr>
          <a:xfrm>
            <a:off x="4419600" y="2903279"/>
            <a:ext cx="1905000" cy="1200329"/>
          </a:xfrm>
          <a:prstGeom prst="rect">
            <a:avLst/>
          </a:prstGeom>
          <a:noFill/>
        </p:spPr>
        <p:txBody>
          <a:bodyPr wrap="square" rtlCol="0">
            <a:spAutoFit/>
          </a:bodyPr>
          <a:lstStyle/>
          <a:p>
            <a:r>
              <a:rPr lang="en-US" sz="2400" dirty="0">
                <a:solidFill>
                  <a:srgbClr val="C00000"/>
                </a:solidFill>
              </a:rPr>
              <a:t>H</a:t>
            </a:r>
            <a:r>
              <a:rPr lang="en-US" sz="2400" baseline="-25000" dirty="0">
                <a:solidFill>
                  <a:srgbClr val="C00000"/>
                </a:solidFill>
              </a:rPr>
              <a:t>0 </a:t>
            </a:r>
            <a:r>
              <a:rPr lang="en-US" sz="2400" dirty="0">
                <a:solidFill>
                  <a:srgbClr val="C00000"/>
                </a:solidFill>
              </a:rPr>
              <a:t> : p = 0.5</a:t>
            </a:r>
          </a:p>
          <a:p>
            <a:r>
              <a:rPr lang="en-US" sz="2400" dirty="0">
                <a:solidFill>
                  <a:srgbClr val="C00000"/>
                </a:solidFill>
              </a:rPr>
              <a:t>H</a:t>
            </a:r>
            <a:r>
              <a:rPr lang="en-US" sz="2400" baseline="-25000" dirty="0">
                <a:solidFill>
                  <a:srgbClr val="C00000"/>
                </a:solidFill>
              </a:rPr>
              <a:t>a </a:t>
            </a:r>
            <a:r>
              <a:rPr lang="en-US" sz="2400" dirty="0">
                <a:solidFill>
                  <a:srgbClr val="C00000"/>
                </a:solidFill>
              </a:rPr>
              <a:t> : p &gt; 0.5</a:t>
            </a:r>
          </a:p>
          <a:p>
            <a:endParaRPr lang="en-US" sz="2400" dirty="0">
              <a:solidFill>
                <a:srgbClr val="C00000"/>
              </a:solidFill>
            </a:endParaRPr>
          </a:p>
        </p:txBody>
      </p:sp>
      <p:sp>
        <p:nvSpPr>
          <p:cNvPr id="5" name="Oval 4"/>
          <p:cNvSpPr/>
          <p:nvPr/>
        </p:nvSpPr>
        <p:spPr>
          <a:xfrm>
            <a:off x="304800" y="3048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5170646"/>
          </a:xfrm>
          <a:prstGeom prst="rect">
            <a:avLst/>
          </a:prstGeom>
          <a:noFill/>
        </p:spPr>
        <p:txBody>
          <a:bodyPr wrap="square" rtlCol="0">
            <a:spAutoFit/>
          </a:bodyPr>
          <a:lstStyle/>
          <a:p>
            <a:r>
              <a:rPr lang="en-US" sz="2400" dirty="0"/>
              <a:t>In a random sample of 500 US citizens, 280 plan to vote in the upcoming election.  We want to test to see if this provides evidence that the proportion of US citizens who plan to vote is greater than half.  </a:t>
            </a:r>
          </a:p>
          <a:p>
            <a:endParaRPr lang="en-US" sz="2400" dirty="0"/>
          </a:p>
          <a:p>
            <a:r>
              <a:rPr lang="en-US" sz="2800" dirty="0"/>
              <a:t>What is the sample proportion in this test:  </a:t>
            </a:r>
          </a:p>
          <a:p>
            <a:endParaRPr lang="en-US" sz="1400" dirty="0"/>
          </a:p>
          <a:p>
            <a:pPr marL="514350" indent="-514350">
              <a:buAutoNum type="alphaUcPeriod"/>
            </a:pPr>
            <a:r>
              <a:rPr lang="en-US" sz="2800" dirty="0"/>
              <a:t>0.5</a:t>
            </a:r>
          </a:p>
          <a:p>
            <a:pPr marL="514350" indent="-514350">
              <a:buAutoNum type="alphaUcPeriod"/>
            </a:pPr>
            <a:r>
              <a:rPr lang="en-US" sz="2800" dirty="0"/>
              <a:t>250</a:t>
            </a:r>
          </a:p>
          <a:p>
            <a:pPr marL="514350" indent="-514350">
              <a:buAutoNum type="alphaUcPeriod"/>
            </a:pPr>
            <a:r>
              <a:rPr lang="en-US" sz="2800" dirty="0"/>
              <a:t>56</a:t>
            </a:r>
          </a:p>
          <a:p>
            <a:pPr marL="514350" indent="-514350">
              <a:buAutoNum type="alphaUcPeriod"/>
            </a:pPr>
            <a:r>
              <a:rPr lang="en-US" sz="2800" dirty="0"/>
              <a:t>0.56</a:t>
            </a:r>
          </a:p>
          <a:p>
            <a:pPr marL="514350" indent="-514350">
              <a:buAutoNum type="alphaUcPeriod"/>
            </a:pPr>
            <a:r>
              <a:rPr lang="en-US" sz="2800" dirty="0"/>
              <a:t>0.28</a:t>
            </a:r>
          </a:p>
          <a:p>
            <a:endParaRPr lang="en-US" sz="2800" dirty="0"/>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 y="4267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4126871" y="2951430"/>
                <a:ext cx="2689647"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rgbClr val="C00000"/>
                              </a:solidFill>
                              <a:latin typeface="Cambria Math" panose="02040503050406030204" pitchFamily="18" charset="0"/>
                            </a:rPr>
                          </m:ctrlPr>
                        </m:accPr>
                        <m:e>
                          <m:r>
                            <a:rPr lang="en-US" sz="2800" b="0" i="1" smtClean="0">
                              <a:solidFill>
                                <a:srgbClr val="C00000"/>
                              </a:solidFill>
                              <a:latin typeface="Cambria Math"/>
                            </a:rPr>
                            <m:t>𝑝</m:t>
                          </m:r>
                        </m:e>
                      </m:acc>
                      <m:r>
                        <a:rPr lang="en-US" sz="2800" b="0" i="1" smtClean="0">
                          <a:solidFill>
                            <a:srgbClr val="C00000"/>
                          </a:solidFill>
                          <a:latin typeface="Cambria Math"/>
                        </a:rPr>
                        <m:t>=</m:t>
                      </m:r>
                      <m:f>
                        <m:fPr>
                          <m:ctrlPr>
                            <a:rPr lang="en-US" sz="2800" b="0" i="1" smtClean="0">
                              <a:solidFill>
                                <a:srgbClr val="C00000"/>
                              </a:solidFill>
                              <a:latin typeface="Cambria Math" panose="02040503050406030204" pitchFamily="18" charset="0"/>
                            </a:rPr>
                          </m:ctrlPr>
                        </m:fPr>
                        <m:num>
                          <m:r>
                            <a:rPr lang="en-US" sz="2800" b="0" i="1" smtClean="0">
                              <a:solidFill>
                                <a:srgbClr val="C00000"/>
                              </a:solidFill>
                              <a:latin typeface="Cambria Math"/>
                            </a:rPr>
                            <m:t>280</m:t>
                          </m:r>
                        </m:num>
                        <m:den>
                          <m:r>
                            <a:rPr lang="en-US" sz="2800" b="0" i="1" smtClean="0">
                              <a:solidFill>
                                <a:srgbClr val="C00000"/>
                              </a:solidFill>
                              <a:latin typeface="Cambria Math"/>
                            </a:rPr>
                            <m:t>500</m:t>
                          </m:r>
                        </m:den>
                      </m:f>
                      <m:r>
                        <a:rPr lang="en-US" sz="2800" b="0" i="1" smtClean="0">
                          <a:solidFill>
                            <a:srgbClr val="C00000"/>
                          </a:solidFill>
                          <a:latin typeface="Cambria Math"/>
                        </a:rPr>
                        <m:t>=0.56</m:t>
                      </m:r>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4126871" y="2951430"/>
                <a:ext cx="2689647" cy="90178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92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5386090"/>
          </a:xfrm>
          <a:prstGeom prst="rect">
            <a:avLst/>
          </a:prstGeom>
          <a:noFill/>
        </p:spPr>
        <p:txBody>
          <a:bodyPr wrap="square" rtlCol="0">
            <a:spAutoFit/>
          </a:bodyPr>
          <a:lstStyle/>
          <a:p>
            <a:r>
              <a:rPr lang="en-US" sz="2400" dirty="0"/>
              <a:t>In a random sample of 500 US citizens, 280 plan to vote in the upcoming election.  We want to test to see if this provides evidence that the proportion of US citizens who plan to vote is greater than half.  </a:t>
            </a:r>
          </a:p>
          <a:p>
            <a:endParaRPr lang="en-US" sz="2400" dirty="0"/>
          </a:p>
          <a:p>
            <a:r>
              <a:rPr lang="en-US" sz="2800" dirty="0"/>
              <a:t>What is the standard error for the test?    </a:t>
            </a:r>
          </a:p>
          <a:p>
            <a:endParaRPr lang="en-US" sz="1600" dirty="0"/>
          </a:p>
          <a:p>
            <a:pPr marL="514350" indent="-514350">
              <a:buAutoNum type="alphaUcPeriod"/>
            </a:pPr>
            <a:r>
              <a:rPr lang="en-US" sz="2800" dirty="0"/>
              <a:t>0.0222</a:t>
            </a:r>
          </a:p>
          <a:p>
            <a:pPr marL="514350" indent="-514350">
              <a:buAutoNum type="alphaUcPeriod"/>
            </a:pPr>
            <a:r>
              <a:rPr lang="en-US" sz="2800" dirty="0"/>
              <a:t>0.0365</a:t>
            </a:r>
          </a:p>
          <a:p>
            <a:pPr marL="514350" indent="-514350">
              <a:buAutoNum type="alphaUcPeriod"/>
            </a:pPr>
            <a:r>
              <a:rPr lang="en-US" sz="2800" dirty="0"/>
              <a:t>0.02236</a:t>
            </a:r>
          </a:p>
          <a:p>
            <a:pPr marL="514350" indent="-514350">
              <a:buAutoNum type="alphaUcPeriod"/>
            </a:pPr>
            <a:r>
              <a:rPr lang="en-US" sz="2800" dirty="0"/>
              <a:t>0.04</a:t>
            </a:r>
          </a:p>
          <a:p>
            <a:pPr marL="514350" indent="-514350">
              <a:buAutoNum type="alphaUcPeriod"/>
            </a:pPr>
            <a:r>
              <a:rPr lang="en-US" sz="2800" dirty="0"/>
              <a:t>0.06</a:t>
            </a:r>
          </a:p>
          <a:p>
            <a:endParaRPr lang="en-US" sz="2800" dirty="0"/>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6" name="Oval 5"/>
          <p:cNvSpPr/>
          <p:nvPr/>
        </p:nvSpPr>
        <p:spPr>
          <a:xfrm>
            <a:off x="228600" y="3886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2514600" y="2951430"/>
                <a:ext cx="6477000"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a:rPr>
                        <m:t>𝑆𝐸</m:t>
                      </m:r>
                      <m:r>
                        <a:rPr lang="en-US" sz="2000" b="0" i="1" smtClean="0">
                          <a:solidFill>
                            <a:srgbClr val="C00000"/>
                          </a:solidFill>
                          <a:latin typeface="Cambria Math"/>
                        </a:rPr>
                        <m:t>=</m:t>
                      </m:r>
                      <m:rad>
                        <m:radPr>
                          <m:degHide m:val="on"/>
                          <m:ctrlPr>
                            <a:rPr lang="en-US" sz="2000" b="0" i="1" smtClean="0">
                              <a:solidFill>
                                <a:srgbClr val="C00000"/>
                              </a:solidFill>
                              <a:latin typeface="Cambria Math" panose="02040503050406030204" pitchFamily="18" charset="0"/>
                            </a:rPr>
                          </m:ctrlPr>
                        </m:radPr>
                        <m:deg/>
                        <m:e>
                          <m:f>
                            <m:fPr>
                              <m:ctrlPr>
                                <a:rPr lang="en-US" sz="2000" b="0" i="1" smtClean="0">
                                  <a:solidFill>
                                    <a:srgbClr val="C00000"/>
                                  </a:solidFill>
                                  <a:latin typeface="Cambria Math" panose="02040503050406030204" pitchFamily="18" charset="0"/>
                                </a:rPr>
                              </m:ctrlPr>
                            </m:fPr>
                            <m:num>
                              <m:r>
                                <a:rPr lang="en-US" sz="2000" b="0" i="1" smtClean="0">
                                  <a:solidFill>
                                    <a:srgbClr val="C00000"/>
                                  </a:solidFill>
                                  <a:latin typeface="Cambria Math"/>
                                </a:rPr>
                                <m:t>𝑝</m:t>
                              </m:r>
                              <m:r>
                                <a:rPr lang="en-US" sz="2000" b="0" i="1" smtClean="0">
                                  <a:solidFill>
                                    <a:srgbClr val="C00000"/>
                                  </a:solidFill>
                                  <a:latin typeface="Cambria Math"/>
                                </a:rPr>
                                <m:t>(1−</m:t>
                              </m:r>
                              <m:r>
                                <a:rPr lang="en-US" sz="2000" b="0" i="1" smtClean="0">
                                  <a:solidFill>
                                    <a:srgbClr val="C00000"/>
                                  </a:solidFill>
                                  <a:latin typeface="Cambria Math"/>
                                </a:rPr>
                                <m:t>𝑝</m:t>
                              </m:r>
                              <m:r>
                                <a:rPr lang="en-US" sz="2000" b="0" i="1" smtClean="0">
                                  <a:solidFill>
                                    <a:srgbClr val="C00000"/>
                                  </a:solidFill>
                                  <a:latin typeface="Cambria Math"/>
                                </a:rPr>
                                <m:t>)</m:t>
                              </m:r>
                            </m:num>
                            <m:den>
                              <m:r>
                                <a:rPr lang="en-US" sz="2000" b="0" i="1" smtClean="0">
                                  <a:solidFill>
                                    <a:srgbClr val="C00000"/>
                                  </a:solidFill>
                                  <a:latin typeface="Cambria Math"/>
                                </a:rPr>
                                <m:t>𝑛</m:t>
                              </m:r>
                            </m:den>
                          </m:f>
                        </m:e>
                      </m:rad>
                      <m:r>
                        <a:rPr lang="en-US" sz="2000" b="0" i="1" smtClean="0">
                          <a:solidFill>
                            <a:srgbClr val="C00000"/>
                          </a:solidFill>
                          <a:latin typeface="Cambria Math"/>
                        </a:rPr>
                        <m:t>=</m:t>
                      </m:r>
                      <m:rad>
                        <m:radPr>
                          <m:degHide m:val="on"/>
                          <m:ctrlPr>
                            <a:rPr lang="en-US" sz="2000" b="0" i="1" smtClean="0">
                              <a:solidFill>
                                <a:srgbClr val="C00000"/>
                              </a:solidFill>
                              <a:latin typeface="Cambria Math" panose="02040503050406030204" pitchFamily="18" charset="0"/>
                            </a:rPr>
                          </m:ctrlPr>
                        </m:radPr>
                        <m:deg/>
                        <m:e>
                          <m:f>
                            <m:fPr>
                              <m:ctrlPr>
                                <a:rPr lang="en-US" sz="2000" b="0" i="1" smtClean="0">
                                  <a:solidFill>
                                    <a:srgbClr val="C00000"/>
                                  </a:solidFill>
                                  <a:latin typeface="Cambria Math" panose="02040503050406030204" pitchFamily="18" charset="0"/>
                                </a:rPr>
                              </m:ctrlPr>
                            </m:fPr>
                            <m:num>
                              <m:r>
                                <a:rPr lang="en-US" sz="2000" b="0" i="1" smtClean="0">
                                  <a:solidFill>
                                    <a:srgbClr val="C00000"/>
                                  </a:solidFill>
                                  <a:latin typeface="Cambria Math"/>
                                </a:rPr>
                                <m:t>0.5(0.5)</m:t>
                              </m:r>
                            </m:num>
                            <m:den>
                              <m:r>
                                <a:rPr lang="en-US" sz="2000" b="0" i="1" smtClean="0">
                                  <a:solidFill>
                                    <a:srgbClr val="C00000"/>
                                  </a:solidFill>
                                  <a:latin typeface="Cambria Math"/>
                                </a:rPr>
                                <m:t>500</m:t>
                              </m:r>
                            </m:den>
                          </m:f>
                        </m:e>
                      </m:rad>
                      <m:r>
                        <a:rPr lang="en-US" sz="2000" b="0" i="1" smtClean="0">
                          <a:solidFill>
                            <a:srgbClr val="C00000"/>
                          </a:solidFill>
                          <a:latin typeface="Cambria Math"/>
                        </a:rPr>
                        <m:t>=0.02236</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514600" y="2951430"/>
                <a:ext cx="6477000" cy="1001684"/>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3657600" y="4038600"/>
            <a:ext cx="3886200" cy="707886"/>
          </a:xfrm>
          <a:prstGeom prst="rect">
            <a:avLst/>
          </a:prstGeom>
          <a:noFill/>
        </p:spPr>
        <p:txBody>
          <a:bodyPr wrap="square" rtlCol="0">
            <a:spAutoFit/>
          </a:bodyPr>
          <a:lstStyle/>
          <a:p>
            <a:r>
              <a:rPr lang="en-US" sz="2000" i="1" dirty="0">
                <a:solidFill>
                  <a:srgbClr val="C00000"/>
                </a:solidFill>
              </a:rPr>
              <a:t>Remember to use the null value and not the sample statistic for p</a:t>
            </a:r>
            <a:endParaRPr lang="en-US" sz="2000" b="1" i="1" dirty="0">
              <a:solidFill>
                <a:srgbClr val="C00000"/>
              </a:solidFill>
            </a:endParaRPr>
          </a:p>
        </p:txBody>
      </p:sp>
    </p:spTree>
    <p:extLst>
      <p:ext uri="{BB962C8B-B14F-4D97-AF65-F5344CB8AC3E}">
        <p14:creationId xmlns:p14="http://schemas.microsoft.com/office/powerpoint/2010/main" val="22614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5170646"/>
          </a:xfrm>
          <a:prstGeom prst="rect">
            <a:avLst/>
          </a:prstGeom>
          <a:noFill/>
        </p:spPr>
        <p:txBody>
          <a:bodyPr wrap="square" rtlCol="0">
            <a:spAutoFit/>
          </a:bodyPr>
          <a:lstStyle/>
          <a:p>
            <a:r>
              <a:rPr lang="en-US" sz="2400" dirty="0"/>
              <a:t>In a random sample of 500 US citizens, 280 plan to vote in the upcoming election.  We want to test to see if this provides evidence that the proportion of US citizens who plan to vote is greater than half.  </a:t>
            </a:r>
          </a:p>
          <a:p>
            <a:endParaRPr lang="en-US" sz="2400" dirty="0"/>
          </a:p>
          <a:p>
            <a:r>
              <a:rPr lang="en-US" sz="2800" dirty="0"/>
              <a:t>What is the test statistic?    </a:t>
            </a:r>
          </a:p>
          <a:p>
            <a:endParaRPr lang="en-US" sz="1400" dirty="0"/>
          </a:p>
          <a:p>
            <a:pPr marL="514350" indent="-514350">
              <a:buAutoNum type="alphaUcPeriod"/>
            </a:pPr>
            <a:r>
              <a:rPr lang="en-US" sz="2800" dirty="0"/>
              <a:t>2.703</a:t>
            </a:r>
          </a:p>
          <a:p>
            <a:pPr marL="514350" indent="-514350">
              <a:buAutoNum type="alphaUcPeriod"/>
            </a:pPr>
            <a:r>
              <a:rPr lang="en-US" sz="2800" dirty="0"/>
              <a:t>25.225</a:t>
            </a:r>
          </a:p>
          <a:p>
            <a:pPr marL="514350" indent="-514350">
              <a:buAutoNum type="alphaUcPeriod"/>
            </a:pPr>
            <a:r>
              <a:rPr lang="en-US" sz="2800" dirty="0"/>
              <a:t>25.045</a:t>
            </a:r>
          </a:p>
          <a:p>
            <a:pPr marL="514350" indent="-514350">
              <a:buAutoNum type="alphaUcPeriod"/>
            </a:pPr>
            <a:r>
              <a:rPr lang="en-US" sz="2800" dirty="0"/>
              <a:t>2.683</a:t>
            </a:r>
          </a:p>
          <a:p>
            <a:pPr marL="514350" indent="-514350">
              <a:buAutoNum type="alphaUcPeriod"/>
            </a:pPr>
            <a:r>
              <a:rPr lang="en-US" sz="2800" dirty="0"/>
              <a:t>0.05</a:t>
            </a:r>
          </a:p>
          <a:p>
            <a:endParaRPr lang="en-US" sz="2800" dirty="0"/>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 y="4267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2514600" y="2951430"/>
                <a:ext cx="6477000" cy="6769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a:rPr>
                        <m:t>𝑧</m:t>
                      </m:r>
                      <m:r>
                        <a:rPr lang="en-US" sz="2000" b="0" i="1" smtClean="0">
                          <a:solidFill>
                            <a:srgbClr val="C00000"/>
                          </a:solidFill>
                          <a:latin typeface="Cambria Math"/>
                        </a:rPr>
                        <m:t>=</m:t>
                      </m:r>
                      <m:f>
                        <m:fPr>
                          <m:ctrlPr>
                            <a:rPr lang="en-US" sz="2000" b="0" i="1" smtClean="0">
                              <a:solidFill>
                                <a:srgbClr val="C00000"/>
                              </a:solidFill>
                              <a:latin typeface="Cambria Math" panose="02040503050406030204" pitchFamily="18" charset="0"/>
                            </a:rPr>
                          </m:ctrlPr>
                        </m:fPr>
                        <m:num>
                          <m:r>
                            <a:rPr lang="en-US" sz="2000" b="0" i="1" smtClean="0">
                              <a:solidFill>
                                <a:srgbClr val="C00000"/>
                              </a:solidFill>
                              <a:latin typeface="Cambria Math"/>
                            </a:rPr>
                            <m:t>𝑆𝑡𝑎𝑡𝑖𝑠𝑡𝑖𝑐</m:t>
                          </m:r>
                          <m:r>
                            <a:rPr lang="en-US" sz="2000" b="0" i="1" smtClean="0">
                              <a:solidFill>
                                <a:srgbClr val="C00000"/>
                              </a:solidFill>
                              <a:latin typeface="Cambria Math"/>
                            </a:rPr>
                            <m:t>−</m:t>
                          </m:r>
                          <m:r>
                            <a:rPr lang="en-US" sz="2000" b="0" i="1" smtClean="0">
                              <a:solidFill>
                                <a:srgbClr val="C00000"/>
                              </a:solidFill>
                              <a:latin typeface="Cambria Math"/>
                            </a:rPr>
                            <m:t>𝑁𝑢𝑙𝑙</m:t>
                          </m:r>
                        </m:num>
                        <m:den>
                          <m:r>
                            <a:rPr lang="en-US" sz="2000" b="0" i="1" smtClean="0">
                              <a:solidFill>
                                <a:srgbClr val="C00000"/>
                              </a:solidFill>
                              <a:latin typeface="Cambria Math"/>
                            </a:rPr>
                            <m:t>𝑆𝐸</m:t>
                          </m:r>
                        </m:den>
                      </m:f>
                      <m:r>
                        <a:rPr lang="en-US" sz="2000" b="0" i="1" smtClean="0">
                          <a:solidFill>
                            <a:srgbClr val="C00000"/>
                          </a:solidFill>
                          <a:latin typeface="Cambria Math"/>
                        </a:rPr>
                        <m:t>=</m:t>
                      </m:r>
                      <m:f>
                        <m:fPr>
                          <m:ctrlPr>
                            <a:rPr lang="en-US" sz="2000" b="0" i="1" smtClean="0">
                              <a:solidFill>
                                <a:srgbClr val="C00000"/>
                              </a:solidFill>
                              <a:latin typeface="Cambria Math" panose="02040503050406030204" pitchFamily="18" charset="0"/>
                            </a:rPr>
                          </m:ctrlPr>
                        </m:fPr>
                        <m:num>
                          <m:r>
                            <a:rPr lang="en-US" sz="2000" b="0" i="1" smtClean="0">
                              <a:solidFill>
                                <a:srgbClr val="C00000"/>
                              </a:solidFill>
                              <a:latin typeface="Cambria Math"/>
                            </a:rPr>
                            <m:t>0.56−0.5</m:t>
                          </m:r>
                        </m:num>
                        <m:den>
                          <m:r>
                            <a:rPr lang="en-US" sz="2000" b="0" i="1" smtClean="0">
                              <a:solidFill>
                                <a:srgbClr val="C00000"/>
                              </a:solidFill>
                              <a:latin typeface="Cambria Math"/>
                            </a:rPr>
                            <m:t>0.02236</m:t>
                          </m:r>
                        </m:den>
                      </m:f>
                      <m:r>
                        <a:rPr lang="en-US" sz="2000" b="0" i="1" smtClean="0">
                          <a:solidFill>
                            <a:srgbClr val="C00000"/>
                          </a:solidFill>
                          <a:latin typeface="Cambria Math"/>
                        </a:rPr>
                        <m:t>=2.683</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514600" y="2951430"/>
                <a:ext cx="6477000" cy="67691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252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5170646"/>
          </a:xfrm>
          <a:prstGeom prst="rect">
            <a:avLst/>
          </a:prstGeom>
          <a:noFill/>
        </p:spPr>
        <p:txBody>
          <a:bodyPr wrap="square" rtlCol="0">
            <a:spAutoFit/>
          </a:bodyPr>
          <a:lstStyle/>
          <a:p>
            <a:r>
              <a:rPr lang="en-US" sz="2400" dirty="0"/>
              <a:t>In a random sample of 500 US citizens, 280 plan to vote in the upcoming election.  We want to test to see if this provides evidence that the proportion of US citizens who plan to vote is greater than half.  </a:t>
            </a:r>
          </a:p>
          <a:p>
            <a:endParaRPr lang="en-US" sz="2400" dirty="0"/>
          </a:p>
          <a:p>
            <a:r>
              <a:rPr lang="en-US" sz="2800" dirty="0"/>
              <a:t>What is the p-value?    [test statistic is z = 2.683]</a:t>
            </a:r>
          </a:p>
          <a:p>
            <a:endParaRPr lang="en-US" sz="1400" dirty="0"/>
          </a:p>
          <a:p>
            <a:pPr marL="514350" indent="-514350">
              <a:buAutoNum type="alphaUcPeriod"/>
            </a:pPr>
            <a:r>
              <a:rPr lang="en-US" sz="2800" dirty="0"/>
              <a:t>0.0072</a:t>
            </a:r>
          </a:p>
          <a:p>
            <a:pPr marL="514350" indent="-514350">
              <a:buAutoNum type="alphaUcPeriod"/>
            </a:pPr>
            <a:r>
              <a:rPr lang="en-US" sz="2800" dirty="0"/>
              <a:t>0.0036</a:t>
            </a:r>
          </a:p>
          <a:p>
            <a:pPr marL="514350" indent="-514350">
              <a:buAutoNum type="alphaUcPeriod"/>
            </a:pPr>
            <a:r>
              <a:rPr lang="en-US" sz="2800" dirty="0"/>
              <a:t>0.036</a:t>
            </a:r>
          </a:p>
          <a:p>
            <a:pPr marL="514350" indent="-514350">
              <a:buAutoNum type="alphaUcPeriod"/>
            </a:pPr>
            <a:r>
              <a:rPr lang="en-US" sz="2800" dirty="0"/>
              <a:t>0.072</a:t>
            </a:r>
          </a:p>
          <a:p>
            <a:pPr marL="514350" indent="-514350">
              <a:buAutoNum type="alphaUcPeriod"/>
            </a:pPr>
            <a:r>
              <a:rPr lang="en-US" sz="2800" dirty="0"/>
              <a:t>0.05</a:t>
            </a:r>
          </a:p>
          <a:p>
            <a:endParaRPr lang="en-US" sz="2800" dirty="0"/>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 y="34290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3505200"/>
            <a:ext cx="5638800" cy="707886"/>
          </a:xfrm>
          <a:prstGeom prst="rect">
            <a:avLst/>
          </a:prstGeom>
          <a:noFill/>
        </p:spPr>
        <p:txBody>
          <a:bodyPr wrap="square" rtlCol="0">
            <a:spAutoFit/>
          </a:bodyPr>
          <a:lstStyle/>
          <a:p>
            <a:r>
              <a:rPr lang="en-US" sz="2000" i="1" dirty="0">
                <a:solidFill>
                  <a:srgbClr val="C00000"/>
                </a:solidFill>
              </a:rPr>
              <a:t>Find the area beyond the test statistic z = 2.683 in the right tail of a standard normal distribution.</a:t>
            </a:r>
            <a:endParaRPr lang="en-US" sz="2000" b="1" i="1" dirty="0">
              <a:solidFill>
                <a:srgbClr val="C00000"/>
              </a:solidFill>
            </a:endParaRPr>
          </a:p>
        </p:txBody>
      </p:sp>
    </p:spTree>
    <p:extLst>
      <p:ext uri="{BB962C8B-B14F-4D97-AF65-F5344CB8AC3E}">
        <p14:creationId xmlns:p14="http://schemas.microsoft.com/office/powerpoint/2010/main" val="123579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509200"/>
          </a:xfrm>
          <a:prstGeom prst="rect">
            <a:avLst/>
          </a:prstGeom>
          <a:noFill/>
        </p:spPr>
        <p:txBody>
          <a:bodyPr wrap="square" rtlCol="0">
            <a:spAutoFit/>
          </a:bodyPr>
          <a:lstStyle/>
          <a:p>
            <a:r>
              <a:rPr lang="en-US" sz="2400" dirty="0"/>
              <a:t>In a random sample of 500 US citizens, 280 plan to vote in the upcoming election.  We want to test to see if this provides evidence that the proportion of US citizens who plan to vote is greater than half.  </a:t>
            </a:r>
          </a:p>
          <a:p>
            <a:endParaRPr lang="en-US" sz="2400" dirty="0"/>
          </a:p>
          <a:p>
            <a:r>
              <a:rPr lang="en-US" sz="2800" dirty="0"/>
              <a:t>What is the conclusion?  [p-value = 0.0036]   </a:t>
            </a:r>
          </a:p>
          <a:p>
            <a:endParaRPr lang="en-US" sz="1200" dirty="0"/>
          </a:p>
          <a:p>
            <a:pPr marL="514350" indent="-514350">
              <a:buAutoNum type="alphaUcPeriod"/>
            </a:pPr>
            <a:r>
              <a:rPr lang="en-US" sz="2400" dirty="0"/>
              <a:t>Reject H</a:t>
            </a:r>
            <a:r>
              <a:rPr lang="en-US" sz="2400" baseline="-25000" dirty="0"/>
              <a:t>0</a:t>
            </a:r>
            <a:r>
              <a:rPr lang="en-US" sz="2400" dirty="0"/>
              <a:t> and conclude that more than half of US citizens plan to vote.</a:t>
            </a:r>
          </a:p>
          <a:p>
            <a:pPr marL="514350" indent="-514350">
              <a:buAutoNum type="alphaUcPeriod"/>
            </a:pPr>
            <a:r>
              <a:rPr lang="en-US" sz="2400" dirty="0"/>
              <a:t>Reject H</a:t>
            </a:r>
            <a:r>
              <a:rPr lang="en-US" sz="2400" baseline="-25000" dirty="0"/>
              <a:t>0</a:t>
            </a:r>
            <a:r>
              <a:rPr lang="en-US" sz="2400" dirty="0"/>
              <a:t> and conclude that it is not true that more than half of US citizens plan to vote.</a:t>
            </a:r>
          </a:p>
          <a:p>
            <a:pPr marL="514350" indent="-514350">
              <a:buAutoNum type="alphaUcPeriod"/>
            </a:pPr>
            <a:r>
              <a:rPr lang="en-US" sz="2400" dirty="0"/>
              <a:t>Do not reject H</a:t>
            </a:r>
            <a:r>
              <a:rPr lang="en-US" sz="2400" baseline="-25000" dirty="0"/>
              <a:t>0</a:t>
            </a:r>
            <a:r>
              <a:rPr lang="en-US" sz="2400" dirty="0"/>
              <a:t> and conclude that more than half of US citizens plan to vote.  </a:t>
            </a:r>
          </a:p>
          <a:p>
            <a:pPr marL="514350" indent="-514350">
              <a:buFontTx/>
              <a:buAutoNum type="alphaUcPeriod"/>
            </a:pPr>
            <a:r>
              <a:rPr lang="en-US" sz="2400" dirty="0"/>
              <a:t>Do not reject H</a:t>
            </a:r>
            <a:r>
              <a:rPr lang="en-US" sz="2400" baseline="-25000" dirty="0"/>
              <a:t>0</a:t>
            </a:r>
            <a:r>
              <a:rPr lang="en-US" sz="2400" dirty="0"/>
              <a:t> and conclude that it is not true that more than half of US citizens plan to vote.</a:t>
            </a:r>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sp>
        <p:nvSpPr>
          <p:cNvPr id="5" name="Oval 4"/>
          <p:cNvSpPr/>
          <p:nvPr/>
        </p:nvSpPr>
        <p:spPr>
          <a:xfrm>
            <a:off x="228600" y="2743200"/>
            <a:ext cx="876300" cy="5334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7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152400"/>
            <a:ext cx="8153400" cy="1219200"/>
          </a:xfrm>
          <a:prstGeom prst="rect">
            <a:avLst/>
          </a:prstGeom>
        </p:spPr>
        <p:txBody>
          <a:bodyPr/>
          <a:lstStyle/>
          <a:p>
            <a:pPr lvl="0" algn="ctr">
              <a:spcBef>
                <a:spcPct val="0"/>
              </a:spcBef>
              <a:defRPr/>
            </a:pPr>
            <a:r>
              <a:rPr lang="en-US" sz="4400" b="1" dirty="0">
                <a:solidFill>
                  <a:schemeClr val="tx2"/>
                </a:solidFill>
              </a:rPr>
              <a:t>Split or Steal?</a:t>
            </a:r>
            <a:endParaRPr lang="en-US" sz="4000" b="1" dirty="0">
              <a:solidFill>
                <a:schemeClr val="tx2"/>
              </a:solidFill>
            </a:endParaRPr>
          </a:p>
        </p:txBody>
      </p:sp>
      <p:sp>
        <p:nvSpPr>
          <p:cNvPr id="5" name="TextBox 4"/>
          <p:cNvSpPr txBox="1"/>
          <p:nvPr/>
        </p:nvSpPr>
        <p:spPr>
          <a:xfrm>
            <a:off x="152400" y="1219200"/>
            <a:ext cx="8915400" cy="4339650"/>
          </a:xfrm>
          <a:prstGeom prst="rect">
            <a:avLst/>
          </a:prstGeom>
          <a:noFill/>
        </p:spPr>
        <p:txBody>
          <a:bodyPr wrap="square" rtlCol="0">
            <a:spAutoFit/>
          </a:bodyPr>
          <a:lstStyle/>
          <a:p>
            <a:pPr>
              <a:buClr>
                <a:schemeClr val="accent1"/>
              </a:buClr>
            </a:pPr>
            <a:r>
              <a:rPr lang="en-US" sz="3200" dirty="0"/>
              <a:t> </a:t>
            </a:r>
            <a:r>
              <a:rPr lang="en-US" sz="3200" dirty="0">
                <a:hlinkClick r:id="rId4"/>
              </a:rPr>
              <a:t>http://www.youtube.com/watch?v=p3Uos2fzIJ0</a:t>
            </a:r>
            <a:endParaRPr lang="en-US" sz="3200" dirty="0"/>
          </a:p>
          <a:p>
            <a:pPr>
              <a:buClr>
                <a:schemeClr val="accent1"/>
              </a:buClr>
            </a:pPr>
            <a:endParaRPr lang="en-US" sz="3200" dirty="0">
              <a:solidFill>
                <a:prstClr val="black"/>
              </a:solidFill>
              <a:cs typeface="Times New Roman" pitchFamily="18" charset="0"/>
            </a:endParaRPr>
          </a:p>
          <a:p>
            <a:pPr marL="457200" indent="-457200">
              <a:buClr>
                <a:schemeClr val="accent1"/>
              </a:buClr>
              <a:buFont typeface="Arial" pitchFamily="34" charset="0"/>
              <a:buChar char="•"/>
            </a:pPr>
            <a:r>
              <a:rPr lang="en-US" sz="3200" dirty="0">
                <a:solidFill>
                  <a:prstClr val="black"/>
                </a:solidFill>
                <a:cs typeface="Times New Roman" pitchFamily="18" charset="0"/>
              </a:rPr>
              <a:t>Both choose “split”: split the jackpot</a:t>
            </a:r>
          </a:p>
          <a:p>
            <a:pPr marL="457200" indent="-457200">
              <a:buClr>
                <a:schemeClr val="accent1"/>
              </a:buClr>
              <a:buFont typeface="Arial" pitchFamily="34" charset="0"/>
              <a:buChar char="•"/>
            </a:pPr>
            <a:r>
              <a:rPr lang="en-US" sz="3200" dirty="0">
                <a:solidFill>
                  <a:prstClr val="black"/>
                </a:solidFill>
                <a:cs typeface="Times New Roman" pitchFamily="18" charset="0"/>
              </a:rPr>
              <a:t>Both choose “steal”: both get nothing</a:t>
            </a:r>
          </a:p>
          <a:p>
            <a:pPr marL="457200" indent="-457200">
              <a:buClr>
                <a:schemeClr val="accent1"/>
              </a:buClr>
              <a:buFont typeface="Arial" pitchFamily="34" charset="0"/>
              <a:buChar char="•"/>
            </a:pPr>
            <a:r>
              <a:rPr lang="en-US" sz="3200" dirty="0">
                <a:solidFill>
                  <a:prstClr val="black"/>
                </a:solidFill>
                <a:cs typeface="Times New Roman" pitchFamily="18" charset="0"/>
              </a:rPr>
              <a:t>One “steal,” one “split: stealer gets everything</a:t>
            </a:r>
          </a:p>
          <a:p>
            <a:endParaRPr lang="en-US" sz="1600" dirty="0">
              <a:solidFill>
                <a:prstClr val="black"/>
              </a:solidFill>
              <a:cs typeface="Times New Roman" pitchFamily="18" charset="0"/>
            </a:endParaRPr>
          </a:p>
          <a:p>
            <a:r>
              <a:rPr lang="en-US" sz="3200" dirty="0">
                <a:solidFill>
                  <a:prstClr val="black"/>
                </a:solidFill>
                <a:cs typeface="Times New Roman" pitchFamily="18" charset="0"/>
              </a:rPr>
              <a:t>What would you do???</a:t>
            </a:r>
          </a:p>
          <a:p>
            <a:r>
              <a:rPr lang="en-US" sz="3200" dirty="0">
                <a:solidFill>
                  <a:prstClr val="black"/>
                </a:solidFill>
                <a:cs typeface="Times New Roman" pitchFamily="18" charset="0"/>
              </a:rPr>
              <a:t>	(a) Split</a:t>
            </a:r>
          </a:p>
          <a:p>
            <a:r>
              <a:rPr lang="en-US" sz="3200" dirty="0">
                <a:solidFill>
                  <a:prstClr val="black"/>
                </a:solidFill>
                <a:cs typeface="Times New Roman" pitchFamily="18" charset="0"/>
              </a:rPr>
              <a:t>	(b) Steal</a:t>
            </a:r>
            <a:endParaRPr lang="en-US" dirty="0">
              <a:solidFill>
                <a:prstClr val="black"/>
              </a:solidFill>
              <a:cs typeface="Times New Roman" pitchFamily="18" charset="0"/>
            </a:endParaRPr>
          </a:p>
        </p:txBody>
      </p:sp>
      <p:pic>
        <p:nvPicPr>
          <p:cNvPr id="7" name="Picture 2" descr="http://t3.gstatic.com/images?q=tbn:ANd9GcTYmiLh9B_aVjviHh1xZIewSwIAVBJM6GGUwjQGMknDgt1O3VWWMFpakkXX"/>
          <p:cNvPicPr>
            <a:picLocks noChangeAspect="1" noChangeArrowheads="1"/>
          </p:cNvPicPr>
          <p:nvPr/>
        </p:nvPicPr>
        <p:blipFill>
          <a:blip r:embed="rId5" cstate="print"/>
          <a:srcRect t="17160" b="8480"/>
          <a:stretch>
            <a:fillRect/>
          </a:stretch>
        </p:blipFill>
        <p:spPr bwMode="auto">
          <a:xfrm>
            <a:off x="228600" y="228600"/>
            <a:ext cx="1066800" cy="990600"/>
          </a:xfrm>
          <a:prstGeom prst="rect">
            <a:avLst/>
          </a:prstGeom>
          <a:noFill/>
        </p:spPr>
      </p:pic>
      <p:pic>
        <p:nvPicPr>
          <p:cNvPr id="9218" name="Picture 2" descr="https://encrypted-tbn3.gstatic.com/images?q=tbn:ANd9GcQdiPCRWdCSutedZ12QFpyVFpZLbi1Uqq2NqFO-AAgG_SciIR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903617"/>
            <a:ext cx="1943100" cy="2442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5646003"/>
            <a:ext cx="6781800" cy="584775"/>
          </a:xfrm>
          <a:prstGeom prst="rect">
            <a:avLst/>
          </a:prstGeom>
          <a:noFill/>
        </p:spPr>
        <p:txBody>
          <a:bodyPr wrap="square" rtlCol="0">
            <a:spAutoFit/>
          </a:bodyPr>
          <a:lstStyle/>
          <a:p>
            <a:r>
              <a:rPr lang="en-US" sz="1600" dirty="0"/>
              <a:t>Van den </a:t>
            </a:r>
            <a:r>
              <a:rPr lang="en-US" sz="1600" dirty="0" err="1"/>
              <a:t>Assem</a:t>
            </a:r>
            <a:r>
              <a:rPr lang="en-US" sz="1600" dirty="0"/>
              <a:t>, M., Van </a:t>
            </a:r>
            <a:r>
              <a:rPr lang="en-US" sz="1600" dirty="0" err="1"/>
              <a:t>Dolder</a:t>
            </a:r>
            <a:r>
              <a:rPr lang="en-US" sz="1600" dirty="0"/>
              <a:t>, D., and </a:t>
            </a:r>
            <a:r>
              <a:rPr lang="en-US" sz="1600" dirty="0" err="1"/>
              <a:t>Thaler</a:t>
            </a:r>
            <a:r>
              <a:rPr lang="en-US" sz="1600" dirty="0"/>
              <a:t>, R., “</a:t>
            </a:r>
            <a:r>
              <a:rPr lang="en-US" sz="1600" dirty="0">
                <a:hlinkClick r:id="rId7"/>
              </a:rPr>
              <a:t>Split or Steal? Cooperative Behavior When the Stakes Are Large</a:t>
            </a:r>
            <a:r>
              <a:rPr lang="en-US" sz="1600" dirty="0"/>
              <a:t>,”  2/19/11.</a:t>
            </a:r>
          </a:p>
        </p:txBody>
      </p:sp>
    </p:spTree>
    <p:custDataLst>
      <p:tags r:id="rId1"/>
    </p:custDataLst>
    <p:extLst>
      <p:ext uri="{BB962C8B-B14F-4D97-AF65-F5344CB8AC3E}">
        <p14:creationId xmlns:p14="http://schemas.microsoft.com/office/powerpoint/2010/main" val="447653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229600" cy="4524315"/>
          </a:xfrm>
          <a:prstGeom prst="rect">
            <a:avLst/>
          </a:prstGeom>
          <a:noFill/>
        </p:spPr>
        <p:txBody>
          <a:bodyPr wrap="square" rtlCol="0">
            <a:spAutoFit/>
          </a:bodyPr>
          <a:lstStyle/>
          <a:p>
            <a:r>
              <a:rPr lang="en-US" sz="4800" dirty="0"/>
              <a:t>What do you think happens?    </a:t>
            </a:r>
          </a:p>
          <a:p>
            <a:endParaRPr lang="en-US" sz="2000" dirty="0"/>
          </a:p>
          <a:p>
            <a:pPr marL="514350" indent="-514350">
              <a:buAutoNum type="alphaUcPeriod"/>
            </a:pPr>
            <a:r>
              <a:rPr lang="en-US" sz="4800" dirty="0"/>
              <a:t>Both steal</a:t>
            </a:r>
          </a:p>
          <a:p>
            <a:pPr marL="514350" indent="-514350">
              <a:buAutoNum type="alphaUcPeriod"/>
            </a:pPr>
            <a:r>
              <a:rPr lang="en-US" sz="4800" dirty="0"/>
              <a:t>He steals</a:t>
            </a:r>
          </a:p>
          <a:p>
            <a:pPr marL="514350" indent="-514350">
              <a:buAutoNum type="alphaUcPeriod"/>
            </a:pPr>
            <a:r>
              <a:rPr lang="en-US" sz="4800" dirty="0"/>
              <a:t>She steals</a:t>
            </a:r>
          </a:p>
          <a:p>
            <a:pPr marL="514350" indent="-514350">
              <a:buAutoNum type="alphaUcPeriod"/>
            </a:pPr>
            <a:r>
              <a:rPr lang="en-US" sz="4800" dirty="0"/>
              <a:t>Both split</a:t>
            </a:r>
          </a:p>
          <a:p>
            <a:endParaRPr lang="en-US" sz="2800" dirty="0"/>
          </a:p>
        </p:txBody>
      </p:sp>
      <p:sp>
        <p:nvSpPr>
          <p:cNvPr id="7" name="TextBox 2"/>
          <p:cNvSpPr txBox="1"/>
          <p:nvPr/>
        </p:nvSpPr>
        <p:spPr>
          <a:xfrm>
            <a:off x="7239000" y="0"/>
            <a:ext cx="1600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solidFill>
                  <a:srgbClr val="FF0000"/>
                </a:solidFill>
              </a:rPr>
              <a:t>iClicker</a:t>
            </a:r>
            <a:endParaRPr lang="en-US" sz="2400" i="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17351470"/>
              </p:ext>
            </p:extLst>
          </p:nvPr>
        </p:nvGraphicFramePr>
        <p:xfrm>
          <a:off x="4395915" y="3078480"/>
          <a:ext cx="4519485" cy="1828800"/>
        </p:xfrm>
        <a:graphic>
          <a:graphicData uri="http://schemas.openxmlformats.org/drawingml/2006/table">
            <a:tbl>
              <a:tblPr firstRow="1" bandRow="1">
                <a:tableStyleId>{5C22544A-7EE6-4342-B048-85BDC9FD1C3A}</a:tableStyleId>
              </a:tblPr>
              <a:tblGrid>
                <a:gridCol w="124288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400050">
                <a:tc>
                  <a:txBody>
                    <a:bodyPr/>
                    <a:lstStyle/>
                    <a:p>
                      <a:pPr algn="ct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0050">
                <a:tc>
                  <a:txBody>
                    <a:bodyPr/>
                    <a:lstStyle/>
                    <a:p>
                      <a:pPr algn="ctr"/>
                      <a:r>
                        <a:rPr lang="en-US" sz="2400" b="1" dirty="0">
                          <a:solidFill>
                            <a:srgbClr val="C00000"/>
                          </a:solidFill>
                        </a:rPr>
                        <a:t>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163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303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0050">
                <a:tc>
                  <a:txBody>
                    <a:bodyPr/>
                    <a:lstStyle/>
                    <a:p>
                      <a:pPr algn="ctr"/>
                      <a:r>
                        <a:rPr lang="en-US" sz="2400" b="1" dirty="0">
                          <a:solidFill>
                            <a:srgbClr val="C00000"/>
                          </a:solidFill>
                        </a:rPr>
                        <a:t>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271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050">
                <a:tc>
                  <a:txBody>
                    <a:bodyPr/>
                    <a:lstStyle/>
                    <a:p>
                      <a:pPr algn="ctr"/>
                      <a:r>
                        <a:rPr lang="en-US" sz="2400" b="1" dirty="0">
                          <a:solidFill>
                            <a:srgbClr val="C00000"/>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269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C00000"/>
                          </a:solidFill>
                        </a:rPr>
                        <a:t>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6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381000"/>
            <a:ext cx="8153400" cy="1219200"/>
          </a:xfrm>
          <a:prstGeom prst="rect">
            <a:avLst/>
          </a:prstGeom>
        </p:spPr>
        <p:txBody>
          <a:bodyPr/>
          <a:lstStyle/>
          <a:p>
            <a:pPr lvl="0" algn="ctr">
              <a:spcBef>
                <a:spcPct val="0"/>
              </a:spcBef>
              <a:defRPr/>
            </a:pPr>
            <a:r>
              <a:rPr lang="en-US" sz="4400" b="1" dirty="0">
                <a:solidFill>
                  <a:schemeClr val="tx2"/>
                </a:solidFill>
              </a:rPr>
              <a:t>One Proportion or Two?</a:t>
            </a:r>
            <a:endParaRPr lang="en-US" sz="4000" b="1" dirty="0">
              <a:solidFill>
                <a:schemeClr val="tx2"/>
              </a:solidFill>
            </a:endParaRPr>
          </a:p>
        </p:txBody>
      </p:sp>
      <p:sp>
        <p:nvSpPr>
          <p:cNvPr id="6" name="TextBox 5"/>
          <p:cNvSpPr txBox="1"/>
          <p:nvPr/>
        </p:nvSpPr>
        <p:spPr>
          <a:xfrm>
            <a:off x="228600" y="1373862"/>
            <a:ext cx="8763000" cy="6201698"/>
          </a:xfrm>
          <a:prstGeom prst="rect">
            <a:avLst/>
          </a:prstGeom>
          <a:noFill/>
        </p:spPr>
        <p:txBody>
          <a:bodyPr wrap="square" rtlCol="0">
            <a:spAutoFit/>
          </a:bodyPr>
          <a:lstStyle/>
          <a:p>
            <a:pPr>
              <a:spcAft>
                <a:spcPts val="1800"/>
              </a:spcAft>
            </a:pPr>
            <a:r>
              <a:rPr lang="en-US" sz="3200" dirty="0">
                <a:solidFill>
                  <a:prstClr val="black"/>
                </a:solidFill>
                <a:cs typeface="Times New Roman" pitchFamily="18" charset="0"/>
              </a:rPr>
              <a:t>You want to…</a:t>
            </a:r>
          </a:p>
          <a:p>
            <a:pPr>
              <a:spcAft>
                <a:spcPts val="1800"/>
              </a:spcAft>
            </a:pPr>
            <a:r>
              <a:rPr lang="en-US" sz="3200" i="1" dirty="0">
                <a:solidFill>
                  <a:prstClr val="black"/>
                </a:solidFill>
                <a:cs typeface="Times New Roman" pitchFamily="18" charset="0"/>
              </a:rPr>
              <a:t>compare the proportion of students who use a Windows-based PC to the proportion who use a Mac.</a:t>
            </a:r>
          </a:p>
          <a:p>
            <a:pPr>
              <a:spcAft>
                <a:spcPts val="1800"/>
              </a:spcAft>
            </a:pPr>
            <a:r>
              <a:rPr lang="en-US" sz="3200" dirty="0">
                <a:solidFill>
                  <a:prstClr val="black"/>
                </a:solidFill>
                <a:cs typeface="Times New Roman" pitchFamily="18" charset="0"/>
              </a:rPr>
              <a:t>This is…</a:t>
            </a:r>
          </a:p>
          <a:p>
            <a:pPr marL="971550" lvl="1" indent="-514350">
              <a:buFont typeface="+mj-lt"/>
              <a:buAutoNum type="alphaLcParenR"/>
            </a:pPr>
            <a:r>
              <a:rPr lang="en-US" sz="3200" dirty="0">
                <a:solidFill>
                  <a:prstClr val="black"/>
                </a:solidFill>
                <a:cs typeface="Times New Roman" pitchFamily="18" charset="0"/>
              </a:rPr>
              <a:t>Inference for one proportion</a:t>
            </a:r>
          </a:p>
          <a:p>
            <a:pPr marL="971550" lvl="1" indent="-514350">
              <a:buFont typeface="+mj-lt"/>
              <a:buAutoNum type="alphaLcParenR"/>
            </a:pPr>
            <a:r>
              <a:rPr lang="en-US" sz="3200" dirty="0">
                <a:solidFill>
                  <a:prstClr val="black"/>
                </a:solidFill>
                <a:cs typeface="Times New Roman" pitchFamily="18" charset="0"/>
              </a:rPr>
              <a:t>Inference for two proportions</a:t>
            </a:r>
          </a:p>
          <a:p>
            <a:pPr marL="971550" lvl="1" indent="-514350"/>
            <a:endParaRPr lang="en-US" sz="3200" dirty="0">
              <a:solidFill>
                <a:prstClr val="black"/>
              </a:solidFill>
              <a:cs typeface="Times New Roman" pitchFamily="18" charset="0"/>
            </a:endParaRPr>
          </a:p>
          <a:p>
            <a:pPr>
              <a:buFont typeface="Arial" pitchFamily="34" charset="0"/>
              <a:buChar char="•"/>
            </a:pPr>
            <a:endParaRPr lang="en-US" sz="3200" dirty="0">
              <a:solidFill>
                <a:prstClr val="black"/>
              </a:solidFill>
              <a:cs typeface="Times New Roman" pitchFamily="18" charset="0"/>
            </a:endParaRPr>
          </a:p>
          <a:p>
            <a:endParaRPr lang="en-US" sz="3200" dirty="0">
              <a:solidFill>
                <a:prstClr val="black"/>
              </a:solidFill>
              <a:cs typeface="Times New Roman" pitchFamily="18" charset="0"/>
            </a:endParaRPr>
          </a:p>
          <a:p>
            <a:pPr>
              <a:spcAft>
                <a:spcPts val="1800"/>
              </a:spcAft>
            </a:pPr>
            <a:endParaRPr lang="en-US" sz="3200" dirty="0">
              <a:solidFill>
                <a:prstClr val="black"/>
              </a:solidFill>
              <a:cs typeface="Times New Roman" pitchFamily="18" charset="0"/>
            </a:endParaRPr>
          </a:p>
        </p:txBody>
      </p:sp>
      <p:sp>
        <p:nvSpPr>
          <p:cNvPr id="5" name="Oval 4"/>
          <p:cNvSpPr/>
          <p:nvPr/>
        </p:nvSpPr>
        <p:spPr>
          <a:xfrm>
            <a:off x="495300" y="4474711"/>
            <a:ext cx="6400800" cy="5334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C00000"/>
              </a:solidFill>
            </a:endParaRPr>
          </a:p>
        </p:txBody>
      </p:sp>
      <p:sp>
        <p:nvSpPr>
          <p:cNvPr id="7" name="TextBox 6"/>
          <p:cNvSpPr txBox="1"/>
          <p:nvPr/>
        </p:nvSpPr>
        <p:spPr>
          <a:xfrm>
            <a:off x="519170" y="5638800"/>
            <a:ext cx="801523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C00000"/>
                </a:solidFill>
                <a:latin typeface="Segoe Print" pitchFamily="2" charset="0"/>
              </a:rPr>
              <a:t>This is one categorical variable: type of computer used</a:t>
            </a:r>
          </a:p>
        </p:txBody>
      </p:sp>
      <p:pic>
        <p:nvPicPr>
          <p:cNvPr id="8" name="Picture 2" descr="http://t3.gstatic.com/images?q=tbn:ANd9GcTYmiLh9B_aVjviHh1xZIewSwIAVBJM6GGUwjQGMknDgt1O3VWWMFpakkXX"/>
          <p:cNvPicPr>
            <a:picLocks noChangeAspect="1" noChangeArrowheads="1"/>
          </p:cNvPicPr>
          <p:nvPr/>
        </p:nvPicPr>
        <p:blipFill>
          <a:blip r:embed="rId3" cstate="print"/>
          <a:srcRect t="17160" b="8480"/>
          <a:stretch>
            <a:fillRect/>
          </a:stretch>
        </p:blipFill>
        <p:spPr bwMode="auto">
          <a:xfrm>
            <a:off x="228600" y="228600"/>
            <a:ext cx="1066800" cy="990600"/>
          </a:xfrm>
          <a:prstGeom prst="rect">
            <a:avLst/>
          </a:prstGeom>
          <a:noFill/>
        </p:spPr>
      </p:pic>
    </p:spTree>
    <p:custDataLst>
      <p:tags r:id="rId1"/>
    </p:custDataLst>
    <p:extLst>
      <p:ext uri="{BB962C8B-B14F-4D97-AF65-F5344CB8AC3E}">
        <p14:creationId xmlns:p14="http://schemas.microsoft.com/office/powerpoint/2010/main" val="528625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381000"/>
            <a:ext cx="8153400" cy="1219200"/>
          </a:xfrm>
          <a:prstGeom prst="rect">
            <a:avLst/>
          </a:prstGeom>
        </p:spPr>
        <p:txBody>
          <a:bodyPr/>
          <a:lstStyle/>
          <a:p>
            <a:pPr lvl="0" algn="ctr">
              <a:spcBef>
                <a:spcPct val="0"/>
              </a:spcBef>
              <a:defRPr/>
            </a:pPr>
            <a:r>
              <a:rPr lang="en-US" sz="4400" b="1" dirty="0">
                <a:solidFill>
                  <a:schemeClr val="tx2"/>
                </a:solidFill>
              </a:rPr>
              <a:t>One Proportion or Two?</a:t>
            </a:r>
            <a:endParaRPr lang="en-US" sz="4000" b="1" dirty="0">
              <a:solidFill>
                <a:schemeClr val="tx2"/>
              </a:solidFill>
            </a:endParaRPr>
          </a:p>
        </p:txBody>
      </p:sp>
      <p:sp>
        <p:nvSpPr>
          <p:cNvPr id="6" name="TextBox 5"/>
          <p:cNvSpPr txBox="1"/>
          <p:nvPr/>
        </p:nvSpPr>
        <p:spPr>
          <a:xfrm>
            <a:off x="228600" y="1373862"/>
            <a:ext cx="8763000" cy="6201698"/>
          </a:xfrm>
          <a:prstGeom prst="rect">
            <a:avLst/>
          </a:prstGeom>
          <a:noFill/>
        </p:spPr>
        <p:txBody>
          <a:bodyPr wrap="square" rtlCol="0">
            <a:spAutoFit/>
          </a:bodyPr>
          <a:lstStyle/>
          <a:p>
            <a:pPr>
              <a:spcAft>
                <a:spcPts val="1800"/>
              </a:spcAft>
            </a:pPr>
            <a:r>
              <a:rPr lang="en-US" sz="3200" dirty="0">
                <a:solidFill>
                  <a:prstClr val="black"/>
                </a:solidFill>
                <a:cs typeface="Times New Roman" pitchFamily="18" charset="0"/>
              </a:rPr>
              <a:t>You want to…</a:t>
            </a:r>
          </a:p>
          <a:p>
            <a:pPr>
              <a:spcAft>
                <a:spcPts val="1800"/>
              </a:spcAft>
            </a:pPr>
            <a:r>
              <a:rPr lang="en-US" sz="3200" i="1" dirty="0">
                <a:solidFill>
                  <a:prstClr val="black"/>
                </a:solidFill>
                <a:cs typeface="Times New Roman" pitchFamily="18" charset="0"/>
              </a:rPr>
              <a:t>compare the proportion of students who study abroad between those attending public universities and those at private universities.</a:t>
            </a:r>
          </a:p>
          <a:p>
            <a:pPr>
              <a:spcAft>
                <a:spcPts val="1800"/>
              </a:spcAft>
            </a:pPr>
            <a:r>
              <a:rPr lang="en-US" sz="3200" dirty="0">
                <a:solidFill>
                  <a:prstClr val="black"/>
                </a:solidFill>
                <a:cs typeface="Times New Roman" pitchFamily="18" charset="0"/>
              </a:rPr>
              <a:t>This is…</a:t>
            </a:r>
          </a:p>
          <a:p>
            <a:pPr marL="971550" lvl="1" indent="-514350">
              <a:buFont typeface="+mj-lt"/>
              <a:buAutoNum type="alphaLcParenR"/>
            </a:pPr>
            <a:r>
              <a:rPr lang="en-US" sz="3200" dirty="0">
                <a:solidFill>
                  <a:prstClr val="black"/>
                </a:solidFill>
                <a:cs typeface="Times New Roman" pitchFamily="18" charset="0"/>
              </a:rPr>
              <a:t>Inference for one proportion</a:t>
            </a:r>
          </a:p>
          <a:p>
            <a:pPr marL="971550" lvl="1" indent="-514350">
              <a:buFont typeface="+mj-lt"/>
              <a:buAutoNum type="alphaLcParenR"/>
            </a:pPr>
            <a:r>
              <a:rPr lang="en-US" sz="3200" dirty="0">
                <a:solidFill>
                  <a:prstClr val="black"/>
                </a:solidFill>
                <a:cs typeface="Times New Roman" pitchFamily="18" charset="0"/>
              </a:rPr>
              <a:t>Inference for two proportions</a:t>
            </a:r>
          </a:p>
          <a:p>
            <a:pPr marL="971550" lvl="1" indent="-514350"/>
            <a:endParaRPr lang="en-US" sz="3200" dirty="0">
              <a:solidFill>
                <a:prstClr val="black"/>
              </a:solidFill>
              <a:cs typeface="Times New Roman" pitchFamily="18" charset="0"/>
            </a:endParaRPr>
          </a:p>
          <a:p>
            <a:pPr>
              <a:buFont typeface="Arial" pitchFamily="34" charset="0"/>
              <a:buChar char="•"/>
            </a:pPr>
            <a:endParaRPr lang="en-US" sz="3200" dirty="0">
              <a:solidFill>
                <a:prstClr val="black"/>
              </a:solidFill>
              <a:cs typeface="Times New Roman" pitchFamily="18" charset="0"/>
            </a:endParaRPr>
          </a:p>
          <a:p>
            <a:endParaRPr lang="en-US" sz="3200" dirty="0">
              <a:solidFill>
                <a:prstClr val="black"/>
              </a:solidFill>
              <a:cs typeface="Times New Roman" pitchFamily="18" charset="0"/>
            </a:endParaRPr>
          </a:p>
          <a:p>
            <a:pPr>
              <a:spcAft>
                <a:spcPts val="1800"/>
              </a:spcAft>
            </a:pPr>
            <a:endParaRPr lang="en-US" sz="3200" dirty="0">
              <a:solidFill>
                <a:prstClr val="black"/>
              </a:solidFill>
              <a:cs typeface="Times New Roman" pitchFamily="18" charset="0"/>
            </a:endParaRPr>
          </a:p>
        </p:txBody>
      </p:sp>
      <p:sp>
        <p:nvSpPr>
          <p:cNvPr id="5" name="Oval 4"/>
          <p:cNvSpPr/>
          <p:nvPr/>
        </p:nvSpPr>
        <p:spPr>
          <a:xfrm>
            <a:off x="519170" y="4998957"/>
            <a:ext cx="6400800" cy="533400"/>
          </a:xfrm>
          <a:prstGeom prst="ellipse">
            <a:avLst/>
          </a:prstGeom>
          <a:noFill/>
          <a:ln>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519170" y="5638800"/>
            <a:ext cx="801523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C00000"/>
                </a:solidFill>
                <a:latin typeface="Segoe Print" pitchFamily="2" charset="0"/>
              </a:rPr>
              <a:t>This is two categorical variables: study abroad or not, and public or private university</a:t>
            </a:r>
          </a:p>
        </p:txBody>
      </p:sp>
      <p:pic>
        <p:nvPicPr>
          <p:cNvPr id="8" name="Picture 2" descr="http://t3.gstatic.com/images?q=tbn:ANd9GcTYmiLh9B_aVjviHh1xZIewSwIAVBJM6GGUwjQGMknDgt1O3VWWMFpakkXX"/>
          <p:cNvPicPr>
            <a:picLocks noChangeAspect="1" noChangeArrowheads="1"/>
          </p:cNvPicPr>
          <p:nvPr/>
        </p:nvPicPr>
        <p:blipFill>
          <a:blip r:embed="rId3" cstate="print"/>
          <a:srcRect t="17160" b="8480"/>
          <a:stretch>
            <a:fillRect/>
          </a:stretch>
        </p:blipFill>
        <p:spPr bwMode="auto">
          <a:xfrm>
            <a:off x="228600" y="228600"/>
            <a:ext cx="1066800" cy="990600"/>
          </a:xfrm>
          <a:prstGeom prst="rect">
            <a:avLst/>
          </a:prstGeom>
          <a:noFill/>
        </p:spPr>
      </p:pic>
    </p:spTree>
    <p:custDataLst>
      <p:tags r:id="rId1"/>
    </p:custDataLst>
    <p:extLst>
      <p:ext uri="{BB962C8B-B14F-4D97-AF65-F5344CB8AC3E}">
        <p14:creationId xmlns:p14="http://schemas.microsoft.com/office/powerpoint/2010/main" val="3562749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4"/>
  <p:tag name="QUESTIONANSWER" val="2"/>
  <p:tag name="QUESTIONDIFFICULTY" val=" 0"/>
  <p:tag name="QUESTIONPOINTS" val=" 1"/>
  <p:tag name="QUESTIONCHANCES" val=" 3"/>
  <p:tag name="QUESTIONTIMER" val="00:30"/>
  <p:tag name="QUESTIONCHOICESTYPE" val=" 0"/>
  <p:tag name="QUESTIONCHARTTYPE" val="0"/>
  <p:tag name="MANUALQUESTIONSTART" val="No"/>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10"/>
  <p:tag name="QUESTIONANSWER" val=" 6"/>
  <p:tag name="QUESTIONDIFFICULTY" val=" 0"/>
  <p:tag name="QUESTIONPOINTS" val=" 1"/>
  <p:tag name="QUESTIONCHANCES" val=" 3"/>
  <p:tag name="QUESTIONTIMER" val="00:30"/>
</p:tagLst>
</file>

<file path=ppt/tags/tag1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4"/>
  <p:tag name="QUESTIONDIFFICULTY" val=" 0"/>
  <p:tag name="QUESTIONPOINTS" val=" 1"/>
  <p:tag name="QUESTIONCHANCES" val=" 3"/>
  <p:tag name="QUESTIONTIMER" val="00:30"/>
  <p:tag name="QUESTIONCHOICESTYPE" val=" 0"/>
  <p:tag name="QUESTIONCHARTTYPE" val="0"/>
  <p:tag name="MANUALQUESTIONSTART" val="No"/>
</p:tagLst>
</file>

<file path=ppt/tags/tag14.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4"/>
  <p:tag name="QUESTIONANSWER" val="4"/>
  <p:tag name="QUESTIONDIFFICULTY" val=" 0"/>
  <p:tag name="QUESTIONPOINTS" val=" 1"/>
  <p:tag name="QUESTIONCHANCES" val=" 3"/>
  <p:tag name="QUESTIONTIMER" val="00:30"/>
  <p:tag name="QUESTIONCHOICESTYPE" val=" 0"/>
  <p:tag name="QUESTIONCHARTTYPE" val="0"/>
  <p:tag name="MANUALQUESTIONSTART" val="No"/>
</p:tagLst>
</file>

<file path=ppt/tags/tag1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4"/>
  <p:tag name="QUESTIONANSWER" val="5"/>
  <p:tag name="QUESTIONDIFFICULTY" val=" 0"/>
  <p:tag name="QUESTIONPOINTS" val=" 1"/>
  <p:tag name="QUESTIONCHANCES" val=" 3"/>
  <p:tag name="QUESTIONTIMER" val="00:30"/>
  <p:tag name="QUESTIONCHOICESTYPE" val=" 0"/>
  <p:tag name="QUESTIONCHARTTYPE" val="0"/>
  <p:tag name="MANUALQUESTIONSTART" val="No"/>
</p:tagLst>
</file>

<file path=ppt/tags/tag1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4"/>
  <p:tag name="QUESTIONANSWER" val="4"/>
  <p:tag name="QUESTIONDIFFICULTY" val=" 0"/>
  <p:tag name="QUESTIONPOINTS" val=" 1"/>
  <p:tag name="QUESTIONCHANCES" val=" 3"/>
  <p:tag name="QUESTIONTIMER" val="00:30"/>
  <p:tag name="QUESTIONCHOICESTYPE" val=" 0"/>
  <p:tag name="QUESTIONCHARTTYPE" val="0"/>
  <p:tag name="MANUALQUESTIONSTART" val="No"/>
</p:tagLst>
</file>

<file path=ppt/tags/tag17.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6"/>
  <p:tag name="QUESTIONANSWER" val=" 2"/>
  <p:tag name="QUESTIONDIFFICULTY" val=" 0"/>
  <p:tag name="QUESTIONPOINTS" val=" 1"/>
  <p:tag name="QUESTIONCHANCES" val=" 3"/>
  <p:tag name="QUESTIONTIMER" val="00:30"/>
</p:tagLst>
</file>

<file path=ppt/tags/tag18.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6"/>
  <p:tag name="QUESTIONANSWER" val=" 3"/>
  <p:tag name="QUESTIONDIFFICULTY" val=" 0"/>
  <p:tag name="QUESTIONPOINTS" val=" 1"/>
  <p:tag name="QUESTIONCHANCES" val=" 3"/>
  <p:tag name="QUESTIONTIMER" val="00:30"/>
</p:tagLst>
</file>

<file path=ppt/tags/tag19.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2"/>
  <p:tag name="QUESTIONDIFFICULTY" val=" 0"/>
  <p:tag name="QUESTIONPOINTS" val=" 1"/>
  <p:tag name="QUESTIONCHANCES" val=" 3"/>
  <p:tag name="QUESTIONTIMER" val="00:30"/>
  <p:tag name="QUESTIONCHOICESTYPE" val=" 0"/>
  <p:tag name="QUESTIONCHARTTYPE" val="0"/>
  <p:tag name="MANUALQUESTIONSTART" val="No"/>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10"/>
  <p:tag name="QUESTIONANSWER" val=" 1"/>
  <p:tag name="QUESTIONDIFFICULTY" val=" 0"/>
  <p:tag name="QUESTIONPOINTS" val=" 1"/>
  <p:tag name="QUESTIONCHANCES" val=" 3"/>
  <p:tag name="QUESTIONTIMER" val="00:30"/>
</p:tagLst>
</file>

<file path=ppt/tags/tag21.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0"/>
  <p:tag name="QUESTIONANSWER" val="1"/>
  <p:tag name="QUESTIONDIFFICULTY" val=" 0"/>
  <p:tag name="QUESTIONPOINTS" val=" 1"/>
  <p:tag name="QUESTIONCHANCES" val=" 3"/>
  <p:tag name="QUESTIONTIMER" val="00:30"/>
  <p:tag name="QUESTIONCHOICESTYPE" val=" 0"/>
  <p:tag name="QUESTIONCHARTTYPE" val="0"/>
  <p:tag name="MANUALQUESTIONSTART" val="No"/>
</p:tagLst>
</file>

<file path=ppt/tags/tag22.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0"/>
  <p:tag name="QUESTIONANSWER" val="1"/>
  <p:tag name="QUESTIONDIFFICULTY" val=" 0"/>
  <p:tag name="QUESTIONPOINTS" val=" 1"/>
  <p:tag name="QUESTIONCHANCES" val=" 3"/>
  <p:tag name="QUESTIONTIMER" val="00:30"/>
  <p:tag name="QUESTIONCHOICESTYPE" val=" 0"/>
  <p:tag name="QUESTIONCHARTTYPE" val="0"/>
  <p:tag name="MANUALQUESTIONSTART" val="No"/>
</p:tagLst>
</file>

<file path=ppt/tags/tag2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0"/>
  <p:tag name="QUESTIONANSWER" val="2"/>
  <p:tag name="QUESTIONDIFFICULTY" val=" 0"/>
  <p:tag name="QUESTIONPOINTS" val=" 1"/>
  <p:tag name="QUESTIONCHANCES" val=" 3"/>
  <p:tag name="QUESTIONTIMER" val="00:30"/>
  <p:tag name="QUESTIONCHOICESTYPE" val=" 0"/>
  <p:tag name="QUESTIONCHARTTYPE" val="0"/>
  <p:tag name="MANUALQUESTIONSTART" val="No"/>
</p:tagLst>
</file>

<file path=ppt/tags/tag24.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2"/>
  <p:tag name="QUESTIONANSWER" val=" 2"/>
  <p:tag name="QUESTIONDIFFICULTY" val=" 0"/>
  <p:tag name="QUESTIONPOINTS" val=" 1"/>
  <p:tag name="QUESTIONCHANCES" val=" 3"/>
  <p:tag name="QUESTIONTIMER" val="00:30"/>
</p:tagLst>
</file>

<file path=ppt/tags/tag25.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2"/>
  <p:tag name="QUESTIONANSWER" val=" 2"/>
  <p:tag name="QUESTIONDIFFICULTY" val=" 0"/>
  <p:tag name="QUESTIONPOINTS" val=" 1"/>
  <p:tag name="QUESTIONCHANCES" val=" 3"/>
  <p:tag name="QUESTIONTIMER" val="00:30"/>
</p:tagLst>
</file>

<file path=ppt/tags/tag26.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2"/>
  <p:tag name="QUESTIONANSWER" val=" 2"/>
  <p:tag name="QUESTIONDIFFICULTY" val=" 0"/>
  <p:tag name="QUESTIONPOINTS" val=" 1"/>
  <p:tag name="QUESTIONCHANCES" val=" 3"/>
  <p:tag name="QUESTIONTIMER" val="00:30"/>
</p:tagLst>
</file>

<file path=ppt/tags/tag27.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2"/>
  <p:tag name="QUESTIONANSWER" val=" 2"/>
  <p:tag name="QUESTIONDIFFICULTY" val=" 0"/>
  <p:tag name="QUESTIONPOINTS" val=" 1"/>
  <p:tag name="QUESTIONCHANCES" val=" 3"/>
  <p:tag name="QUESTIONTIMER" val="00:30"/>
</p:tagLst>
</file>

<file path=ppt/tags/tag28.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6"/>
  <p:tag name="QUESTIONANSWER" val=" 4"/>
  <p:tag name="QUESTIONDIFFICULTY" val=" 0"/>
  <p:tag name="QUESTIONPOINTS" val=" 1"/>
  <p:tag name="QUESTIONCHANCES" val=" 3"/>
  <p:tag name="QUESTIONTIMER" val="00:30"/>
</p:tagLst>
</file>

<file path=ppt/tags/tag29.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3"/>
  <p:tag name="QUESTIONANSWER" val=" 2"/>
  <p:tag name="QUESTIONDIFFICULTY" val=" 0"/>
  <p:tag name="QUESTIONPOINTS" val=" 1"/>
  <p:tag name="QUESTIONCHANCES" val=" 3"/>
  <p:tag name="QUESTIONTIMER" val="00:30"/>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4"/>
  <p:tag name="QUESTIONANSWER" val=" 4"/>
  <p:tag name="QUESTIONDIFFICULTY" val=" 0"/>
  <p:tag name="QUESTIONPOINTS" val=" 1"/>
  <p:tag name="QUESTIONCHANCES" val=" 3"/>
  <p:tag name="QUESTIONTIMER" val="00:30"/>
</p:tagLst>
</file>

<file path=ppt/tags/tag31.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4"/>
  <p:tag name="QUESTIONANSWER" val=" 1"/>
  <p:tag name="QUESTIONDIFFICULTY" val=" 0"/>
  <p:tag name="QUESTIONPOINTS" val=" 1"/>
  <p:tag name="QUESTIONCHANCES" val=" 3"/>
  <p:tag name="QUESTIONTIMER" val="00:30"/>
</p:tagLst>
</file>

<file path=ppt/tags/tag32.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4"/>
  <p:tag name="QUESTIONANSWER" val=" 1"/>
  <p:tag name="QUESTIONDIFFICULTY" val=" 0"/>
  <p:tag name="QUESTIONPOINTS" val=" 1"/>
  <p:tag name="QUESTIONCHANCES" val=" 3"/>
  <p:tag name="QUESTIONTIMER" val="00:30"/>
</p:tagLst>
</file>

<file path=ppt/tags/tag33.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4"/>
  <p:tag name="QUESTIONANSWER" val=" 3"/>
  <p:tag name="QUESTIONDIFFICULTY" val=" 0"/>
  <p:tag name="QUESTIONPOINTS" val=" 1"/>
  <p:tag name="QUESTIONCHANCES" val=" 3"/>
  <p:tag name="QUESTIONTIMER" val="00:30"/>
</p:tagLst>
</file>

<file path=ppt/tags/tag34.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6"/>
  <p:tag name="QUESTIONANSWER" val=" 4"/>
  <p:tag name="QUESTIONDIFFICULTY" val=" 0"/>
  <p:tag name="QUESTIONPOINTS" val=" 1"/>
  <p:tag name="QUESTIONCHANCES" val=" 3"/>
  <p:tag name="QUESTIONTIMER" val="00:30"/>
</p:tagLst>
</file>

<file path=ppt/tags/tag35.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5"/>
  <p:tag name="QUESTIONANSWER" val=" 2"/>
  <p:tag name="QUESTIONDIFFICULTY" val=" 0"/>
  <p:tag name="QUESTIONPOINTS" val=" 1"/>
  <p:tag name="QUESTIONCHANCES" val=" 3"/>
  <p:tag name="QUESTIONTIMER" val="00:30"/>
</p:tagLst>
</file>

<file path=ppt/tags/tag36.xml><?xml version="1.0" encoding="utf-8"?>
<p:tagLst xmlns:a="http://schemas.openxmlformats.org/drawingml/2006/main" xmlns:r="http://schemas.openxmlformats.org/officeDocument/2006/relationships" xmlns:p="http://schemas.openxmlformats.org/presentationml/2006/main">
  <p:tag name="VERSION" val="0.2"/>
  <p:tag name="QUESTIONNAME" val=" "/>
  <p:tag name="QUESTIONTYPE" val=" 0"/>
  <p:tag name="QUESTIONCHOICES" val=" 3"/>
  <p:tag name="QUESTIONANSWER" val=" 4"/>
  <p:tag name="QUESTIONDIFFICULTY" val=" 0"/>
  <p:tag name="QUESTIONPOINTS" val=" 1"/>
  <p:tag name="QUESTIONCHANCES" val=" 3"/>
  <p:tag name="QUESTIONTIMER" val="00:30"/>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7285</Words>
  <Application>Microsoft Office PowerPoint</Application>
  <PresentationFormat>On-screen Show (4:3)</PresentationFormat>
  <Paragraphs>1067</Paragraphs>
  <Slides>142</Slides>
  <Notes>72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142</vt:i4>
      </vt:variant>
    </vt:vector>
  </HeadingPairs>
  <TitlesOfParts>
    <vt:vector size="152" baseType="lpstr">
      <vt:lpstr>Arial</vt:lpstr>
      <vt:lpstr>Cambria Math</vt:lpstr>
      <vt:lpstr>Lucida Sans Unicode</vt:lpstr>
      <vt:lpstr>RapidPi-B</vt:lpstr>
      <vt:lpstr>Segoe Print</vt:lpstr>
      <vt:lpstr>Symbol</vt:lpstr>
      <vt:lpstr>SymbolPi</vt:lpstr>
      <vt:lpstr>Times New Roman</vt:lpstr>
      <vt:lpstr>Default Design</vt:lpstr>
      <vt:lpstr>Equation</vt:lpstr>
      <vt:lpstr>PowerPoint Presentation</vt:lpstr>
      <vt:lpstr>Outline</vt:lpstr>
      <vt:lpstr> Clickers </vt:lpstr>
      <vt:lpstr>My experience</vt:lpstr>
      <vt:lpstr>PowerPoint Presentation</vt:lpstr>
      <vt:lpstr>PowerPoint Presentation</vt:lpstr>
      <vt:lpstr>PowerPoint Presentation</vt:lpstr>
      <vt:lpstr>Can you use your clicker?  A. Yes B. No C. I don’t know D. I don’t have a clicker E.  What is a clicker?</vt:lpstr>
      <vt:lpstr>What is the name of the planet that is fourth in distance from the Sun in the Solar System?  A. Earth B. Mars C. Jupiter D. Starship Enterprise E.  Venus</vt:lpstr>
      <vt:lpstr>PowerPoint Presentation</vt:lpstr>
      <vt:lpstr>Have you watched “Game of Thrones”?  A. Never B. Some C. Almost all D. All</vt:lpstr>
      <vt:lpstr>Who shot the sheriff? (But did not shoot the deputy.)  A. You did B. I did C. Ramona did D. Jack and Diane did E.  Natasha did</vt:lpstr>
      <vt:lpstr>“Take It to the Limit” is a great song to play in Calc 1.  Who sings it?  A. Jackson Browne B. The Doobie Brothers C. Chicago D. REO Speedwagon E. The Eagles</vt:lpstr>
      <vt:lpstr>How many of the following social media sites have you used in the last week? FaceBook,  Twitter,  Instagram,  Snapchat  A. 0 B. 1 C. 2 D. 3 E. 4</vt:lpstr>
      <vt:lpstr>Should students majoring in math be required to take an Intro Stat class?  A. No B. Yes C. Depends on their future plans D. Depends on the course  E. Only if it doesn’t reduce their theoretical exposure</vt:lpstr>
      <vt:lpstr>Should students majoring in math be required to take an applied data analysis class?  A. No B. Yes C. Depends on their future plans D. Depends on the course  E. Only if it doesn’t reduce their theoretical exposure</vt:lpstr>
      <vt:lpstr>Which of the following is NOT a parody by Weird Al Yankovic?  A. Word Crimes (from Blurred Lines) B. You don’t take your showers (from You don’t bring me flowers) C. Gee, I’m a Nerd (from Free as a Bird) D. I think I’m a Clone Now (from I think we’re alone now)  E. I Bought the Sandwich (from I Shot the Sheriff)</vt:lpstr>
      <vt:lpstr>PowerPoint Presentation</vt:lpstr>
      <vt:lpstr>How I use Clickers</vt:lpstr>
      <vt:lpstr>Other Ways to use Clickers</vt:lpstr>
      <vt:lpstr>PowerPoint Presentation</vt:lpstr>
      <vt:lpstr>PowerPoint Presentation</vt:lpstr>
      <vt:lpstr>Outcomes from my experience</vt:lpstr>
      <vt:lpstr>Advantages</vt:lpstr>
      <vt:lpstr>Disadvantages</vt:lpstr>
      <vt:lpstr>PowerPoint Presentation</vt:lpstr>
      <vt:lpstr>Education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Descriptive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Paired Data or Separate Samples?</vt:lpstr>
      <vt:lpstr>Paired Data or Separate Samples?</vt:lpstr>
      <vt:lpstr>PowerPoint Presentation</vt:lpstr>
      <vt:lpstr>Paired Data or Separate Samples?</vt:lpstr>
      <vt:lpstr>Paired Data or Separate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Lawrence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Patti Frazer Lock</dc:creator>
  <cp:lastModifiedBy>Robin</cp:lastModifiedBy>
  <cp:revision>177</cp:revision>
  <dcterms:created xsi:type="dcterms:W3CDTF">2005-12-06T16:28:22Z</dcterms:created>
  <dcterms:modified xsi:type="dcterms:W3CDTF">2018-04-13T20:17:59Z</dcterms:modified>
</cp:coreProperties>
</file>