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3" r:id="rId3"/>
    <p:sldId id="284" r:id="rId4"/>
    <p:sldId id="289" r:id="rId5"/>
    <p:sldId id="294" r:id="rId6"/>
    <p:sldId id="293" r:id="rId7"/>
    <p:sldId id="291" r:id="rId8"/>
    <p:sldId id="272" r:id="rId9"/>
    <p:sldId id="295" r:id="rId10"/>
    <p:sldId id="296" r:id="rId11"/>
    <p:sldId id="297" r:id="rId12"/>
    <p:sldId id="271" r:id="rId13"/>
    <p:sldId id="270" r:id="rId14"/>
    <p:sldId id="288" r:id="rId15"/>
    <p:sldId id="298" r:id="rId16"/>
    <p:sldId id="324" r:id="rId17"/>
    <p:sldId id="299" r:id="rId18"/>
    <p:sldId id="300" r:id="rId19"/>
    <p:sldId id="301" r:id="rId20"/>
    <p:sldId id="302" r:id="rId21"/>
    <p:sldId id="303" r:id="rId22"/>
    <p:sldId id="292" r:id="rId23"/>
    <p:sldId id="304" r:id="rId24"/>
    <p:sldId id="305" r:id="rId25"/>
    <p:sldId id="280" r:id="rId26"/>
    <p:sldId id="306" r:id="rId27"/>
    <p:sldId id="307" r:id="rId28"/>
    <p:sldId id="281" r:id="rId29"/>
    <p:sldId id="285" r:id="rId30"/>
    <p:sldId id="286" r:id="rId31"/>
    <p:sldId id="287" r:id="rId32"/>
    <p:sldId id="318" r:id="rId33"/>
    <p:sldId id="319" r:id="rId34"/>
    <p:sldId id="320" r:id="rId35"/>
    <p:sldId id="308" r:id="rId36"/>
    <p:sldId id="321" r:id="rId37"/>
    <p:sldId id="309" r:id="rId38"/>
    <p:sldId id="310" r:id="rId39"/>
    <p:sldId id="311" r:id="rId40"/>
    <p:sldId id="312" r:id="rId41"/>
    <p:sldId id="313" r:id="rId42"/>
    <p:sldId id="315" r:id="rId43"/>
    <p:sldId id="322" r:id="rId44"/>
    <p:sldId id="325" r:id="rId45"/>
    <p:sldId id="31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5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65C29-9622-48F5-A98F-6FE434C1ADCC}" type="datetimeFigureOut">
              <a:rPr lang="en-US" smtClean="0"/>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F806D-3419-49BF-A5D3-28390088B036}" type="slidenum">
              <a:rPr lang="en-US" smtClean="0"/>
              <a:t>‹#›</a:t>
            </a:fld>
            <a:endParaRPr lang="en-US"/>
          </a:p>
        </p:txBody>
      </p:sp>
    </p:spTree>
    <p:extLst>
      <p:ext uri="{BB962C8B-B14F-4D97-AF65-F5344CB8AC3E}">
        <p14:creationId xmlns:p14="http://schemas.microsoft.com/office/powerpoint/2010/main" val="348013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F806D-3419-49BF-A5D3-28390088B036}" type="slidenum">
              <a:rPr lang="en-US" smtClean="0"/>
              <a:t>3</a:t>
            </a:fld>
            <a:endParaRPr lang="en-US"/>
          </a:p>
        </p:txBody>
      </p:sp>
    </p:spTree>
    <p:extLst>
      <p:ext uri="{BB962C8B-B14F-4D97-AF65-F5344CB8AC3E}">
        <p14:creationId xmlns:p14="http://schemas.microsoft.com/office/powerpoint/2010/main" val="339723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t>45</a:t>
            </a:fld>
            <a:endParaRPr lang="en-US"/>
          </a:p>
        </p:txBody>
      </p:sp>
    </p:spTree>
    <p:extLst>
      <p:ext uri="{BB962C8B-B14F-4D97-AF65-F5344CB8AC3E}">
        <p14:creationId xmlns:p14="http://schemas.microsoft.com/office/powerpoint/2010/main" val="398088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6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0.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14651"/>
          </a:xfrm>
        </p:spPr>
        <p:txBody>
          <a:bodyPr>
            <a:noAutofit/>
          </a:bodyPr>
          <a:lstStyle/>
          <a:p>
            <a:r>
              <a:rPr lang="en-US" sz="4800" b="1" dirty="0" smtClean="0"/>
              <a:t>Bootstrapping:</a:t>
            </a:r>
            <a:br>
              <a:rPr lang="en-US" sz="4800" b="1" dirty="0" smtClean="0"/>
            </a:br>
            <a:r>
              <a:rPr lang="en-US" sz="4800" b="1" dirty="0" smtClean="0"/>
              <a:t>Let Your Data Be Your Guide</a:t>
            </a:r>
            <a:endParaRPr lang="en-US" sz="4800" b="1" dirty="0"/>
          </a:p>
        </p:txBody>
      </p:sp>
      <p:sp>
        <p:nvSpPr>
          <p:cNvPr id="3" name="Subtitle 2"/>
          <p:cNvSpPr>
            <a:spLocks noGrp="1"/>
          </p:cNvSpPr>
          <p:nvPr>
            <p:ph type="subTitle" idx="1"/>
          </p:nvPr>
        </p:nvSpPr>
        <p:spPr/>
        <p:txBody>
          <a:bodyPr>
            <a:noAutofit/>
          </a:bodyPr>
          <a:lstStyle/>
          <a:p>
            <a:r>
              <a:rPr lang="en-US" sz="2400" b="1" dirty="0" smtClean="0">
                <a:solidFill>
                  <a:schemeClr val="tx1">
                    <a:lumMod val="85000"/>
                    <a:lumOff val="15000"/>
                  </a:schemeClr>
                </a:solidFill>
              </a:rPr>
              <a:t>Robin H. Lock</a:t>
            </a:r>
          </a:p>
          <a:p>
            <a:r>
              <a:rPr lang="en-US" sz="2400" b="1" dirty="0" smtClean="0">
                <a:solidFill>
                  <a:schemeClr val="tx1">
                    <a:lumMod val="85000"/>
                    <a:lumOff val="15000"/>
                  </a:schemeClr>
                </a:solidFill>
              </a:rPr>
              <a:t>Burry Professor of Statistics</a:t>
            </a:r>
          </a:p>
          <a:p>
            <a:r>
              <a:rPr lang="en-US" sz="2400" b="1" dirty="0" smtClean="0">
                <a:solidFill>
                  <a:schemeClr val="tx1">
                    <a:lumMod val="85000"/>
                    <a:lumOff val="15000"/>
                  </a:schemeClr>
                </a:solidFill>
              </a:rPr>
              <a:t>St. Lawrence University</a:t>
            </a:r>
          </a:p>
          <a:p>
            <a:endParaRPr lang="en-US" sz="2400" dirty="0">
              <a:solidFill>
                <a:schemeClr val="tx1">
                  <a:lumMod val="85000"/>
                  <a:lumOff val="15000"/>
                </a:schemeClr>
              </a:solidFill>
            </a:endParaRPr>
          </a:p>
          <a:p>
            <a:r>
              <a:rPr lang="en-US" sz="2400" dirty="0" smtClean="0">
                <a:solidFill>
                  <a:schemeClr val="tx1">
                    <a:lumMod val="85000"/>
                    <a:lumOff val="15000"/>
                  </a:schemeClr>
                </a:solidFill>
              </a:rPr>
              <a:t>MAA Seaway Section Meeting</a:t>
            </a:r>
          </a:p>
          <a:p>
            <a:r>
              <a:rPr lang="en-US" sz="2400" dirty="0" smtClean="0">
                <a:solidFill>
                  <a:schemeClr val="tx1">
                    <a:lumMod val="85000"/>
                    <a:lumOff val="15000"/>
                  </a:schemeClr>
                </a:solidFill>
              </a:rPr>
              <a:t>Hamilton College, April 2012</a:t>
            </a:r>
          </a:p>
        </p:txBody>
      </p:sp>
      <p:sp>
        <p:nvSpPr>
          <p:cNvPr id="4" name="Rectangle 3"/>
          <p:cNvSpPr/>
          <p:nvPr/>
        </p:nvSpPr>
        <p:spPr>
          <a:xfrm>
            <a:off x="533400" y="1066800"/>
            <a:ext cx="7696200" cy="2209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3347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16144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Atlanta Commutes</a:t>
            </a:r>
            <a:endParaRPr lang="en-US" dirty="0"/>
          </a:p>
        </p:txBody>
      </p:sp>
      <p:sp>
        <p:nvSpPr>
          <p:cNvPr id="3" name="TextBox 2"/>
          <p:cNvSpPr txBox="1"/>
          <p:nvPr/>
        </p:nvSpPr>
        <p:spPr>
          <a:xfrm>
            <a:off x="390525" y="2699455"/>
            <a:ext cx="7762875" cy="954107"/>
          </a:xfrm>
          <a:prstGeom prst="rect">
            <a:avLst/>
          </a:prstGeom>
          <a:noFill/>
        </p:spPr>
        <p:txBody>
          <a:bodyPr wrap="square" rtlCol="0">
            <a:spAutoFit/>
          </a:bodyPr>
          <a:lstStyle/>
          <a:p>
            <a:r>
              <a:rPr lang="en-US" sz="2800" dirty="0" smtClean="0"/>
              <a:t>Data: The American Housing Survey (AHS) collected data from Atlanta in 2004. </a:t>
            </a:r>
          </a:p>
        </p:txBody>
      </p:sp>
      <p:sp>
        <p:nvSpPr>
          <p:cNvPr id="4" name="TextBox 3"/>
          <p:cNvSpPr txBox="1"/>
          <p:nvPr/>
        </p:nvSpPr>
        <p:spPr>
          <a:xfrm>
            <a:off x="546753" y="1295400"/>
            <a:ext cx="7965649" cy="1200329"/>
          </a:xfrm>
          <a:prstGeom prst="rect">
            <a:avLst/>
          </a:prstGeom>
          <a:solidFill>
            <a:schemeClr val="accent2">
              <a:lumMod val="60000"/>
              <a:lumOff val="40000"/>
            </a:schemeClr>
          </a:solidFill>
        </p:spPr>
        <p:txBody>
          <a:bodyPr wrap="square" rtlCol="0">
            <a:spAutoFit/>
          </a:bodyPr>
          <a:lstStyle/>
          <a:p>
            <a:r>
              <a:rPr lang="en-US" sz="3600" i="1" dirty="0" smtClean="0"/>
              <a:t>What’s the mean commute time for workers in metropolitan Atlanta? </a:t>
            </a:r>
            <a:endParaRPr lang="en-US" sz="3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342" y="3348377"/>
            <a:ext cx="3982375"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85" y="3856040"/>
            <a:ext cx="3810000" cy="2667000"/>
          </a:xfrm>
          <a:prstGeom prst="rect">
            <a:avLst/>
          </a:prstGeom>
        </p:spPr>
      </p:pic>
    </p:spTree>
    <p:extLst>
      <p:ext uri="{BB962C8B-B14F-4D97-AF65-F5344CB8AC3E}">
        <p14:creationId xmlns:p14="http://schemas.microsoft.com/office/powerpoint/2010/main" val="20004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402211"/>
            <a:ext cx="8436989" cy="1143000"/>
          </a:xfrm>
        </p:spPr>
        <p:txBody>
          <a:bodyPr/>
          <a:lstStyle/>
          <a:p>
            <a:r>
              <a:rPr lang="en-US" dirty="0" smtClean="0"/>
              <a:t>Sample of n=500 Atlanta Commutes</a:t>
            </a:r>
            <a:endParaRPr lang="en-US" dirty="0"/>
          </a:p>
        </p:txBody>
      </p:sp>
      <p:sp>
        <p:nvSpPr>
          <p:cNvPr id="5" name="TextBox 4"/>
          <p:cNvSpPr txBox="1"/>
          <p:nvPr/>
        </p:nvSpPr>
        <p:spPr>
          <a:xfrm>
            <a:off x="685800" y="5181600"/>
            <a:ext cx="7315200" cy="769441"/>
          </a:xfrm>
          <a:prstGeom prst="rect">
            <a:avLst/>
          </a:prstGeom>
          <a:solidFill>
            <a:srgbClr val="FFFF99"/>
          </a:solidFill>
        </p:spPr>
        <p:txBody>
          <a:bodyPr wrap="square" rtlCol="0">
            <a:spAutoFit/>
          </a:bodyPr>
          <a:lstStyle/>
          <a:p>
            <a:r>
              <a:rPr lang="en-US" sz="4400" dirty="0" smtClean="0">
                <a:solidFill>
                  <a:schemeClr val="tx1"/>
                </a:solidFill>
              </a:rPr>
              <a:t>Where is the “true” mean (µ)?</a:t>
            </a:r>
            <a:endParaRPr lang="en-US" sz="4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732"/>
            <a:ext cx="8553450" cy="351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191000" y="1676400"/>
                <a:ext cx="3930978" cy="1754326"/>
              </a:xfrm>
              <a:prstGeom prst="rect">
                <a:avLst/>
              </a:prstGeom>
              <a:noFill/>
            </p:spPr>
            <p:txBody>
              <a:bodyPr wrap="square" rtlCol="0">
                <a:spAutoFit/>
              </a:bodyPr>
              <a:lstStyle/>
              <a:p>
                <a:r>
                  <a:rPr lang="en-US" sz="3600" i="1" dirty="0" smtClean="0"/>
                  <a:t>n </a:t>
                </a:r>
                <a:r>
                  <a:rPr lang="en-US" sz="3600" dirty="0" smtClean="0"/>
                  <a:t>= 500</a:t>
                </a:r>
              </a:p>
              <a:p>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m:t>
                    </m:r>
                  </m:oMath>
                </a14:m>
                <a:r>
                  <a:rPr lang="en-US" sz="3600" dirty="0" smtClean="0"/>
                  <a:t>29.11 minutes</a:t>
                </a:r>
              </a:p>
              <a:p>
                <a:r>
                  <a:rPr lang="en-US" sz="3600" dirty="0" smtClean="0"/>
                  <a:t>s  = 20.72 minutes</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191000" y="1676400"/>
                <a:ext cx="3930978" cy="1754326"/>
              </a:xfrm>
              <a:prstGeom prst="rect">
                <a:avLst/>
              </a:prstGeom>
              <a:blipFill rotWithShape="1">
                <a:blip r:embed="rId3"/>
                <a:stretch>
                  <a:fillRect l="-4814" t="-5208" b="-12153"/>
                </a:stretch>
              </a:blipFill>
            </p:spPr>
            <p:txBody>
              <a:bodyPr/>
              <a:lstStyle/>
              <a:p>
                <a:r>
                  <a:rPr lang="en-US">
                    <a:noFill/>
                  </a:rPr>
                  <a:t> </a:t>
                </a:r>
              </a:p>
            </p:txBody>
          </p:sp>
        </mc:Fallback>
      </mc:AlternateContent>
    </p:spTree>
    <p:extLst>
      <p:ext uri="{BB962C8B-B14F-4D97-AF65-F5344CB8AC3E}">
        <p14:creationId xmlns:p14="http://schemas.microsoft.com/office/powerpoint/2010/main" val="8455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52400" y="26670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Original Sample</a:t>
            </a:r>
          </a:p>
        </p:txBody>
      </p:sp>
      <p:sp>
        <p:nvSpPr>
          <p:cNvPr id="27" name="Rounded Rectangle 26"/>
          <p:cNvSpPr/>
          <p:nvPr/>
        </p:nvSpPr>
        <p:spPr>
          <a:xfrm>
            <a:off x="2362200" y="4572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2D89">
                    <a:lumMod val="75000"/>
                  </a:srgbClr>
                </a:solidFill>
                <a:effectLst/>
                <a:uLnTx/>
                <a:uFillTx/>
                <a:latin typeface="Cambria"/>
                <a:ea typeface="+mn-ea"/>
                <a:cs typeface="+mn-cs"/>
              </a:rPr>
              <a:t>BootstrapSample</a:t>
            </a:r>
            <a:endPar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endParaRPr>
          </a:p>
        </p:txBody>
      </p:sp>
      <p:cxnSp>
        <p:nvCxnSpPr>
          <p:cNvPr id="28" name="Straight Arrow Connector 27"/>
          <p:cNvCxnSpPr>
            <a:stCxn id="26" idx="3"/>
            <a:endCxn id="27" idx="1"/>
          </p:cNvCxnSpPr>
          <p:nvPr/>
        </p:nvCxnSpPr>
        <p:spPr>
          <a:xfrm flipV="1">
            <a:off x="1981200" y="1104900"/>
            <a:ext cx="381000" cy="2209800"/>
          </a:xfrm>
          <a:prstGeom prst="straightConnector1">
            <a:avLst/>
          </a:prstGeom>
          <a:noFill/>
          <a:ln w="9525" cap="flat" cmpd="sng" algn="ctr">
            <a:solidFill>
              <a:srgbClr val="4F81BD">
                <a:shade val="95000"/>
                <a:satMod val="105000"/>
              </a:srgbClr>
            </a:solidFill>
            <a:prstDash val="solid"/>
            <a:tailEnd type="arrow"/>
          </a:ln>
          <a:effectLst/>
        </p:spPr>
      </p:cxnSp>
      <p:sp>
        <p:nvSpPr>
          <p:cNvPr id="29" name="Rounded Rectangle 28"/>
          <p:cNvSpPr/>
          <p:nvPr/>
        </p:nvSpPr>
        <p:spPr>
          <a:xfrm>
            <a:off x="2362200" y="19050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2D89">
                    <a:lumMod val="75000"/>
                  </a:srgbClr>
                </a:solidFill>
                <a:effectLst/>
                <a:uLnTx/>
                <a:uFillTx/>
                <a:latin typeface="Cambria"/>
                <a:ea typeface="+mn-ea"/>
                <a:cs typeface="+mn-cs"/>
              </a:rPr>
              <a:t>BootstrapSample</a:t>
            </a:r>
            <a:endPar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endParaRPr>
          </a:p>
        </p:txBody>
      </p:sp>
      <p:cxnSp>
        <p:nvCxnSpPr>
          <p:cNvPr id="30" name="Straight Arrow Connector 29"/>
          <p:cNvCxnSpPr>
            <a:stCxn id="26" idx="3"/>
            <a:endCxn id="29" idx="1"/>
          </p:cNvCxnSpPr>
          <p:nvPr/>
        </p:nvCxnSpPr>
        <p:spPr>
          <a:xfrm flipV="1">
            <a:off x="1981200" y="2552700"/>
            <a:ext cx="381000" cy="762000"/>
          </a:xfrm>
          <a:prstGeom prst="straightConnector1">
            <a:avLst/>
          </a:prstGeom>
          <a:noFill/>
          <a:ln w="9525" cap="flat" cmpd="sng" algn="ctr">
            <a:solidFill>
              <a:srgbClr val="4F81BD">
                <a:shade val="95000"/>
                <a:satMod val="105000"/>
              </a:srgbClr>
            </a:solidFill>
            <a:prstDash val="solid"/>
            <a:tailEnd type="arrow"/>
          </a:ln>
          <a:effectLst/>
        </p:spPr>
      </p:cxnSp>
      <p:sp>
        <p:nvSpPr>
          <p:cNvPr id="31" name="Rounded Rectangle 30"/>
          <p:cNvSpPr/>
          <p:nvPr/>
        </p:nvSpPr>
        <p:spPr>
          <a:xfrm>
            <a:off x="2438400" y="5105400"/>
            <a:ext cx="1828800" cy="1295400"/>
          </a:xfrm>
          <a:prstGeom prst="roundRect">
            <a:avLst/>
          </a:prstGeom>
          <a:solidFill>
            <a:srgbClr val="FFE48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2D89">
                    <a:lumMod val="75000"/>
                  </a:srgbClr>
                </a:solidFill>
                <a:effectLst/>
                <a:uLnTx/>
                <a:uFillTx/>
                <a:latin typeface="Cambria"/>
                <a:ea typeface="+mn-ea"/>
                <a:cs typeface="+mn-cs"/>
              </a:rPr>
              <a:t>BootstrapSample</a:t>
            </a:r>
            <a:endPar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endParaRPr>
          </a:p>
        </p:txBody>
      </p:sp>
      <p:cxnSp>
        <p:nvCxnSpPr>
          <p:cNvPr id="32" name="Straight Arrow Connector 31"/>
          <p:cNvCxnSpPr>
            <a:stCxn id="26" idx="3"/>
            <a:endCxn id="31" idx="1"/>
          </p:cNvCxnSpPr>
          <p:nvPr/>
        </p:nvCxnSpPr>
        <p:spPr>
          <a:xfrm>
            <a:off x="1981200" y="3314700"/>
            <a:ext cx="457200" cy="2438400"/>
          </a:xfrm>
          <a:prstGeom prst="straightConnector1">
            <a:avLst/>
          </a:prstGeom>
          <a:noFill/>
          <a:ln w="9525" cap="flat" cmpd="sng" algn="ctr">
            <a:solidFill>
              <a:srgbClr val="4F81BD">
                <a:shade val="95000"/>
                <a:satMod val="105000"/>
              </a:srgbClr>
            </a:solidFill>
            <a:prstDash val="solid"/>
            <a:tailEnd type="arrow"/>
          </a:ln>
          <a:effectLst/>
        </p:spPr>
      </p:cxnSp>
      <p:sp>
        <p:nvSpPr>
          <p:cNvPr id="33" name="TextBox 32"/>
          <p:cNvSpPr txBox="1"/>
          <p:nvPr/>
        </p:nvSpPr>
        <p:spPr>
          <a:xfrm>
            <a:off x="2743200" y="3415605"/>
            <a:ext cx="1143000"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p:txBody>
      </p:sp>
      <p:sp>
        <p:nvSpPr>
          <p:cNvPr id="34" name="Rectangle 33"/>
          <p:cNvSpPr/>
          <p:nvPr/>
        </p:nvSpPr>
        <p:spPr>
          <a:xfrm>
            <a:off x="4419600" y="6858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Statistic</a:t>
            </a:r>
          </a:p>
        </p:txBody>
      </p:sp>
      <p:sp>
        <p:nvSpPr>
          <p:cNvPr id="35" name="Rectangle 34"/>
          <p:cNvSpPr/>
          <p:nvPr/>
        </p:nvSpPr>
        <p:spPr>
          <a:xfrm>
            <a:off x="198120" y="43434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Sample Statistic</a:t>
            </a:r>
          </a:p>
        </p:txBody>
      </p:sp>
      <p:cxnSp>
        <p:nvCxnSpPr>
          <p:cNvPr id="36" name="Straight Arrow Connector 35"/>
          <p:cNvCxnSpPr>
            <a:stCxn id="26" idx="2"/>
            <a:endCxn id="35" idx="0"/>
          </p:cNvCxnSpPr>
          <p:nvPr/>
        </p:nvCxnSpPr>
        <p:spPr>
          <a:xfrm>
            <a:off x="1066800" y="3962400"/>
            <a:ext cx="7620" cy="381000"/>
          </a:xfrm>
          <a:prstGeom prst="straightConnector1">
            <a:avLst/>
          </a:prstGeom>
          <a:noFill/>
          <a:ln w="9525" cap="flat" cmpd="sng" algn="ctr">
            <a:solidFill>
              <a:srgbClr val="4F81BD">
                <a:shade val="95000"/>
                <a:satMod val="105000"/>
              </a:srgbClr>
            </a:solidFill>
            <a:prstDash val="solid"/>
            <a:tailEnd type="arrow"/>
          </a:ln>
          <a:effectLst/>
        </p:spPr>
      </p:cxnSp>
      <p:cxnSp>
        <p:nvCxnSpPr>
          <p:cNvPr id="37" name="Straight Arrow Connector 36"/>
          <p:cNvCxnSpPr>
            <a:stCxn id="27" idx="3"/>
            <a:endCxn id="34" idx="1"/>
          </p:cNvCxnSpPr>
          <p:nvPr/>
        </p:nvCxnSpPr>
        <p:spPr>
          <a:xfrm>
            <a:off x="4191000" y="1104900"/>
            <a:ext cx="228600" cy="38100"/>
          </a:xfrm>
          <a:prstGeom prst="straightConnector1">
            <a:avLst/>
          </a:prstGeom>
          <a:noFill/>
          <a:ln w="9525" cap="flat" cmpd="sng" algn="ctr">
            <a:solidFill>
              <a:srgbClr val="4F81BD">
                <a:shade val="95000"/>
                <a:satMod val="105000"/>
              </a:srgbClr>
            </a:solidFill>
            <a:prstDash val="solid"/>
            <a:tailEnd type="arrow"/>
          </a:ln>
          <a:effectLst/>
        </p:spPr>
      </p:cxnSp>
      <p:sp>
        <p:nvSpPr>
          <p:cNvPr id="38" name="Rectangle 37"/>
          <p:cNvSpPr/>
          <p:nvPr/>
        </p:nvSpPr>
        <p:spPr>
          <a:xfrm>
            <a:off x="4419600" y="20574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Statistic</a:t>
            </a:r>
          </a:p>
        </p:txBody>
      </p:sp>
      <p:cxnSp>
        <p:nvCxnSpPr>
          <p:cNvPr id="39" name="Straight Arrow Connector 38"/>
          <p:cNvCxnSpPr>
            <a:stCxn id="29" idx="3"/>
            <a:endCxn id="38" idx="1"/>
          </p:cNvCxnSpPr>
          <p:nvPr/>
        </p:nvCxnSpPr>
        <p:spPr>
          <a:xfrm flipV="1">
            <a:off x="4191000" y="2514600"/>
            <a:ext cx="228600" cy="38100"/>
          </a:xfrm>
          <a:prstGeom prst="straightConnector1">
            <a:avLst/>
          </a:prstGeom>
          <a:noFill/>
          <a:ln w="9525" cap="flat" cmpd="sng" algn="ctr">
            <a:solidFill>
              <a:srgbClr val="4F81BD">
                <a:shade val="95000"/>
                <a:satMod val="105000"/>
              </a:srgbClr>
            </a:solidFill>
            <a:prstDash val="solid"/>
            <a:tailEnd type="arrow"/>
          </a:ln>
          <a:effectLst/>
        </p:spPr>
      </p:cxnSp>
      <p:sp>
        <p:nvSpPr>
          <p:cNvPr id="40" name="Rectangle 39"/>
          <p:cNvSpPr/>
          <p:nvPr/>
        </p:nvSpPr>
        <p:spPr>
          <a:xfrm>
            <a:off x="4572000" y="5334000"/>
            <a:ext cx="1752600" cy="9144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Statistic</a:t>
            </a:r>
          </a:p>
        </p:txBody>
      </p:sp>
      <p:cxnSp>
        <p:nvCxnSpPr>
          <p:cNvPr id="41" name="Straight Arrow Connector 40"/>
          <p:cNvCxnSpPr>
            <a:stCxn id="31" idx="3"/>
            <a:endCxn id="40" idx="1"/>
          </p:cNvCxnSpPr>
          <p:nvPr/>
        </p:nvCxnSpPr>
        <p:spPr>
          <a:xfrm>
            <a:off x="4267200" y="5753100"/>
            <a:ext cx="304800" cy="38100"/>
          </a:xfrm>
          <a:prstGeom prst="straightConnector1">
            <a:avLst/>
          </a:prstGeom>
          <a:noFill/>
          <a:ln w="9525" cap="flat" cmpd="sng" algn="ctr">
            <a:solidFill>
              <a:srgbClr val="4F81BD">
                <a:shade val="95000"/>
                <a:satMod val="105000"/>
              </a:srgbClr>
            </a:solidFill>
            <a:prstDash val="solid"/>
            <a:tailEnd type="arrow"/>
          </a:ln>
          <a:effectLst/>
        </p:spPr>
      </p:cxnSp>
      <p:sp>
        <p:nvSpPr>
          <p:cNvPr id="42" name="TextBox 41"/>
          <p:cNvSpPr txBox="1"/>
          <p:nvPr/>
        </p:nvSpPr>
        <p:spPr>
          <a:xfrm>
            <a:off x="5105400" y="3352800"/>
            <a:ext cx="1143000"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D89"/>
                </a:solidFill>
                <a:effectLst/>
                <a:uLnTx/>
                <a:uFillTx/>
              </a:rPr>
              <a:t>.</a:t>
            </a:r>
          </a:p>
        </p:txBody>
      </p:sp>
      <p:sp>
        <p:nvSpPr>
          <p:cNvPr id="43" name="Oval 42"/>
          <p:cNvSpPr/>
          <p:nvPr/>
        </p:nvSpPr>
        <p:spPr>
          <a:xfrm>
            <a:off x="6477000" y="2819400"/>
            <a:ext cx="2590800" cy="1295400"/>
          </a:xfrm>
          <a:prstGeom prst="ellipse">
            <a:avLst/>
          </a:prstGeom>
          <a:solidFill>
            <a:srgbClr val="FF9999"/>
          </a:solidFill>
          <a:ln w="25400" cap="flat" cmpd="sng" algn="ctr">
            <a:solidFill>
              <a:srgbClr val="4F81BD">
                <a:shade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srgbClr val="002D89">
                    <a:lumMod val="75000"/>
                  </a:srgbClr>
                </a:solidFill>
                <a:effectLst/>
                <a:uLnTx/>
                <a:uFillTx/>
                <a:latin typeface="Cambria"/>
                <a:ea typeface="+mn-ea"/>
                <a:cs typeface="+mn-cs"/>
              </a:rPr>
              <a:t>Bootstrap Distribution</a:t>
            </a:r>
          </a:p>
        </p:txBody>
      </p:sp>
      <p:cxnSp>
        <p:nvCxnSpPr>
          <p:cNvPr id="44" name="Straight Arrow Connector 43"/>
          <p:cNvCxnSpPr>
            <a:stCxn id="34" idx="3"/>
            <a:endCxn id="43" idx="2"/>
          </p:cNvCxnSpPr>
          <p:nvPr/>
        </p:nvCxnSpPr>
        <p:spPr>
          <a:xfrm>
            <a:off x="6172200" y="1143000"/>
            <a:ext cx="304800" cy="2324100"/>
          </a:xfrm>
          <a:prstGeom prst="straightConnector1">
            <a:avLst/>
          </a:prstGeom>
          <a:noFill/>
          <a:ln w="9525" cap="flat" cmpd="sng" algn="ctr">
            <a:solidFill>
              <a:srgbClr val="4F81BD">
                <a:shade val="95000"/>
                <a:satMod val="105000"/>
              </a:srgbClr>
            </a:solidFill>
            <a:prstDash val="solid"/>
            <a:tailEnd type="arrow"/>
          </a:ln>
          <a:effectLst/>
        </p:spPr>
      </p:cxnSp>
      <p:cxnSp>
        <p:nvCxnSpPr>
          <p:cNvPr id="45" name="Straight Arrow Connector 44"/>
          <p:cNvCxnSpPr>
            <a:stCxn id="38" idx="3"/>
            <a:endCxn id="43" idx="2"/>
          </p:cNvCxnSpPr>
          <p:nvPr/>
        </p:nvCxnSpPr>
        <p:spPr>
          <a:xfrm>
            <a:off x="6172200" y="2514600"/>
            <a:ext cx="304800" cy="952500"/>
          </a:xfrm>
          <a:prstGeom prst="straightConnector1">
            <a:avLst/>
          </a:prstGeom>
          <a:noFill/>
          <a:ln w="9525" cap="flat" cmpd="sng" algn="ctr">
            <a:solidFill>
              <a:srgbClr val="4F81BD">
                <a:shade val="95000"/>
                <a:satMod val="105000"/>
              </a:srgbClr>
            </a:solidFill>
            <a:prstDash val="solid"/>
            <a:tailEnd type="arrow"/>
          </a:ln>
          <a:effectLst/>
        </p:spPr>
      </p:cxnSp>
      <p:cxnSp>
        <p:nvCxnSpPr>
          <p:cNvPr id="46" name="Straight Arrow Connector 45"/>
          <p:cNvCxnSpPr>
            <a:stCxn id="40" idx="3"/>
            <a:endCxn id="43" idx="2"/>
          </p:cNvCxnSpPr>
          <p:nvPr/>
        </p:nvCxnSpPr>
        <p:spPr>
          <a:xfrm flipV="1">
            <a:off x="6324600" y="3467100"/>
            <a:ext cx="152400" cy="2324100"/>
          </a:xfrm>
          <a:prstGeom prst="straightConnector1">
            <a:avLst/>
          </a:prstGeom>
          <a:noFill/>
          <a:ln w="9525" cap="flat" cmpd="sng" algn="ctr">
            <a:solidFill>
              <a:srgbClr val="4F81BD">
                <a:shade val="95000"/>
                <a:satMod val="105000"/>
              </a:srgbClr>
            </a:solidFill>
            <a:prstDash val="solid"/>
            <a:tailEnd type="arrow"/>
          </a:ln>
          <a:effectLst/>
        </p:spPr>
      </p:cxnSp>
    </p:spTree>
    <p:custDataLst>
      <p:tags r:id="rId1"/>
    </p:custDataLst>
    <p:extLst>
      <p:ext uri="{BB962C8B-B14F-4D97-AF65-F5344CB8AC3E}">
        <p14:creationId xmlns:p14="http://schemas.microsoft.com/office/powerpoint/2010/main" val="19127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1500"/>
                            </p:stCondLst>
                            <p:childTnLst>
                              <p:par>
                                <p:cTn id="45" presetID="53"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53"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0" fill="hold" nodeType="with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par>
                                <p:cTn id="107" presetID="53" presetClass="entr" presetSubtype="0" fill="hold"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500" fill="hold"/>
                                        <p:tgtEl>
                                          <p:spTgt spid="43"/>
                                        </p:tgtEl>
                                        <p:attrNameLst>
                                          <p:attrName>ppt_w</p:attrName>
                                        </p:attrNameLst>
                                      </p:cBhvr>
                                      <p:tavLst>
                                        <p:tav tm="0">
                                          <p:val>
                                            <p:fltVal val="0"/>
                                          </p:val>
                                        </p:tav>
                                        <p:tav tm="100000">
                                          <p:val>
                                            <p:strVal val="#ppt_w"/>
                                          </p:val>
                                        </p:tav>
                                      </p:tavLst>
                                    </p:anim>
                                    <p:anim calcmode="lin" valueType="num">
                                      <p:cBhvr>
                                        <p:cTn id="115" dur="500" fill="hold"/>
                                        <p:tgtEl>
                                          <p:spTgt spid="43"/>
                                        </p:tgtEl>
                                        <p:attrNameLst>
                                          <p:attrName>ppt_h</p:attrName>
                                        </p:attrNameLst>
                                      </p:cBhvr>
                                      <p:tavLst>
                                        <p:tav tm="0">
                                          <p:val>
                                            <p:fltVal val="0"/>
                                          </p:val>
                                        </p:tav>
                                        <p:tav tm="100000">
                                          <p:val>
                                            <p:strVal val="#ppt_h"/>
                                          </p:val>
                                        </p:tav>
                                      </p:tavLst>
                                    </p:anim>
                                    <p:animEffect transition="in" filter="fade">
                                      <p:cBhvr>
                                        <p:cTn id="1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3" grpId="0"/>
      <p:bldP spid="34" grpId="0" animBg="1"/>
      <p:bldP spid="35" grpId="0" animBg="1"/>
      <p:bldP spid="38" grpId="0" animBg="1"/>
      <p:bldP spid="40" grpId="0" animBg="1"/>
      <p:bldP spid="42"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12184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19199"/>
            <a:ext cx="86201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3800" y="2824609"/>
            <a:ext cx="2743200" cy="1077218"/>
          </a:xfrm>
          <a:prstGeom prst="rect">
            <a:avLst/>
          </a:prstGeom>
          <a:noFill/>
        </p:spPr>
        <p:txBody>
          <a:bodyPr wrap="square" rtlCol="0">
            <a:spAutoFit/>
          </a:bodyPr>
          <a:lstStyle/>
          <a:p>
            <a:pPr algn="ctr"/>
            <a:r>
              <a:rPr lang="en-US" sz="3200" dirty="0" smtClean="0">
                <a:solidFill>
                  <a:srgbClr val="C00000"/>
                </a:solidFill>
              </a:rPr>
              <a:t>Three Distributions</a:t>
            </a:r>
            <a:endParaRPr lang="en-US" sz="3200" dirty="0">
              <a:solidFill>
                <a:srgbClr val="C00000"/>
              </a:solidFill>
            </a:endParaRPr>
          </a:p>
        </p:txBody>
      </p:sp>
      <p:cxnSp>
        <p:nvCxnSpPr>
          <p:cNvPr id="4" name="Straight Arrow Connector 3"/>
          <p:cNvCxnSpPr/>
          <p:nvPr/>
        </p:nvCxnSpPr>
        <p:spPr>
          <a:xfrm rot="5400000">
            <a:off x="4191000" y="3967609"/>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6200000" flipH="1">
            <a:off x="5410200" y="3891409"/>
            <a:ext cx="10668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67400" y="3205609"/>
            <a:ext cx="685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2801243"/>
            <a:ext cx="2743200" cy="954107"/>
          </a:xfrm>
          <a:prstGeom prst="rect">
            <a:avLst/>
          </a:prstGeom>
          <a:noFill/>
        </p:spPr>
        <p:txBody>
          <a:bodyPr wrap="square" rtlCol="0">
            <a:spAutoFit/>
          </a:bodyPr>
          <a:lstStyle/>
          <a:p>
            <a:pPr algn="ctr"/>
            <a:r>
              <a:rPr lang="en-US" sz="2800" dirty="0" smtClean="0">
                <a:solidFill>
                  <a:srgbClr val="C00000"/>
                </a:solidFill>
              </a:rPr>
              <a:t>One to Many Samples</a:t>
            </a:r>
            <a:endParaRPr lang="en-US" sz="2800" dirty="0">
              <a:solidFill>
                <a:srgbClr val="C00000"/>
              </a:solidFill>
            </a:endParaRPr>
          </a:p>
        </p:txBody>
      </p:sp>
      <p:cxnSp>
        <p:nvCxnSpPr>
          <p:cNvPr id="8" name="Straight Arrow Connector 7"/>
          <p:cNvCxnSpPr/>
          <p:nvPr/>
        </p:nvCxnSpPr>
        <p:spPr>
          <a:xfrm flipV="1">
            <a:off x="762000" y="2006352"/>
            <a:ext cx="190500" cy="965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09800" y="2006352"/>
            <a:ext cx="2514600" cy="965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419100" y="104774"/>
            <a:ext cx="8229600" cy="1143000"/>
          </a:xfrm>
        </p:spPr>
        <p:txBody>
          <a:bodyPr/>
          <a:lstStyle/>
          <a:p>
            <a:r>
              <a:rPr lang="en-US" dirty="0" err="1" smtClean="0"/>
              <a:t>StatKey</a:t>
            </a:r>
            <a:endParaRPr lang="en-US" dirty="0"/>
          </a:p>
        </p:txBody>
      </p:sp>
    </p:spTree>
    <p:extLst>
      <p:ext uri="{BB962C8B-B14F-4D97-AF65-F5344CB8AC3E}">
        <p14:creationId xmlns:p14="http://schemas.microsoft.com/office/powerpoint/2010/main" val="41900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par>
                                <p:cTn id="10" presetID="2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get a confidence interval from a bootstrap distribution?</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752600"/>
            <a:ext cx="8651463" cy="395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239000" y="2209800"/>
            <a:ext cx="1295400" cy="190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5867399"/>
            <a:ext cx="8422862" cy="954107"/>
          </a:xfrm>
          <a:prstGeom prst="rect">
            <a:avLst/>
          </a:prstGeom>
          <a:noFill/>
        </p:spPr>
        <p:txBody>
          <a:bodyPr wrap="square" rtlCol="0">
            <a:spAutoFit/>
          </a:bodyPr>
          <a:lstStyle/>
          <a:p>
            <a:r>
              <a:rPr lang="en-US" sz="2800" dirty="0" smtClean="0"/>
              <a:t>Method #1:  Use the standard deviation of the bootstrap statistics as a “yardstick”</a:t>
            </a:r>
            <a:endParaRPr lang="en-US" sz="2800" dirty="0"/>
          </a:p>
        </p:txBody>
      </p:sp>
    </p:spTree>
    <p:extLst>
      <p:ext uri="{BB962C8B-B14F-4D97-AF65-F5344CB8AC3E}">
        <p14:creationId xmlns:p14="http://schemas.microsoft.com/office/powerpoint/2010/main" val="36937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Version #1</a:t>
            </a:r>
            <a:endParaRPr lang="en-US" dirty="0"/>
          </a:p>
        </p:txBody>
      </p:sp>
      <p:sp>
        <p:nvSpPr>
          <p:cNvPr id="3" name="TextBox 2"/>
          <p:cNvSpPr txBox="1"/>
          <p:nvPr/>
        </p:nvSpPr>
        <p:spPr>
          <a:xfrm>
            <a:off x="76200" y="1712893"/>
            <a:ext cx="8763000" cy="1077218"/>
          </a:xfrm>
          <a:prstGeom prst="rect">
            <a:avLst/>
          </a:prstGeom>
          <a:solidFill>
            <a:srgbClr val="FFFF99"/>
          </a:solidFill>
        </p:spPr>
        <p:txBody>
          <a:bodyPr wrap="square" rtlCol="0">
            <a:spAutoFit/>
          </a:bodyPr>
          <a:lstStyle/>
          <a:p>
            <a:r>
              <a:rPr lang="en-US" sz="3200" dirty="0" smtClean="0"/>
              <a:t>The standard deviation of the bootstrap statistics estimates the </a:t>
            </a:r>
            <a:r>
              <a:rPr lang="en-US" sz="3200" b="1" dirty="0" smtClean="0"/>
              <a:t>standard error </a:t>
            </a:r>
            <a:r>
              <a:rPr lang="en-US" sz="3200" dirty="0" smtClean="0"/>
              <a:t>of the sample statistic.</a:t>
            </a:r>
            <a:endParaRPr lang="en-US" sz="32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Atlanta commute time:</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29.11</m:t>
                      </m:r>
                      <m:r>
                        <a:rPr lang="en-US" sz="3600" i="1" dirty="0" smtClean="0">
                          <a:latin typeface="Cambria Math"/>
                          <a:ea typeface="Cambria Math"/>
                        </a:rPr>
                        <m:t>±</m:t>
                      </m:r>
                      <m:r>
                        <a:rPr lang="en-US" sz="3600" b="0" i="1" dirty="0" smtClean="0">
                          <a:latin typeface="Cambria Math"/>
                          <a:ea typeface="Cambria Math"/>
                        </a:rPr>
                        <m:t>2∙0.92=29.11±1.84=(27.27, 30.95)</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74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24" y="1382889"/>
            <a:ext cx="8651463" cy="395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1368661"/>
            <a:ext cx="86296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Version #2</a:t>
            </a:r>
            <a:endParaRPr lang="en-US" dirty="0">
              <a:solidFill>
                <a:srgbClr val="FFFF66"/>
              </a:solidFill>
            </a:endParaRPr>
          </a:p>
        </p:txBody>
      </p:sp>
      <p:sp>
        <p:nvSpPr>
          <p:cNvPr id="12" name="Oval 11"/>
          <p:cNvSpPr/>
          <p:nvPr/>
        </p:nvSpPr>
        <p:spPr bwMode="auto">
          <a:xfrm>
            <a:off x="3276600" y="3657600"/>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95%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326324" y="3538039"/>
            <a:ext cx="1862918" cy="954107"/>
          </a:xfrm>
          <a:prstGeom prst="rect">
            <a:avLst/>
          </a:prstGeom>
          <a:solidFill>
            <a:schemeClr val="bg1"/>
          </a:solid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20" name="TextBox 19"/>
          <p:cNvSpPr txBox="1"/>
          <p:nvPr/>
        </p:nvSpPr>
        <p:spPr>
          <a:xfrm>
            <a:off x="7012510" y="3567465"/>
            <a:ext cx="1965277" cy="954107"/>
          </a:xfrm>
          <a:prstGeom prst="rect">
            <a:avLst/>
          </a:prstGeom>
          <a:no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3" name="TextBox 2"/>
          <p:cNvSpPr txBox="1"/>
          <p:nvPr/>
        </p:nvSpPr>
        <p:spPr>
          <a:xfrm>
            <a:off x="326324" y="5486400"/>
            <a:ext cx="8489763" cy="1077218"/>
          </a:xfrm>
          <a:prstGeom prst="rect">
            <a:avLst/>
          </a:prstGeom>
          <a:noFill/>
        </p:spPr>
        <p:txBody>
          <a:bodyPr wrap="square" rtlCol="0">
            <a:spAutoFit/>
          </a:bodyPr>
          <a:lstStyle/>
          <a:p>
            <a:r>
              <a:rPr lang="en-US" sz="3200" dirty="0" smtClean="0"/>
              <a:t>For a 95% CI, find the 2.5%-tile and 97.5%-tile in the bootstrap distribution</a:t>
            </a:r>
            <a:endParaRPr lang="en-US" sz="3200" dirty="0"/>
          </a:p>
        </p:txBody>
      </p:sp>
      <p:sp>
        <p:nvSpPr>
          <p:cNvPr id="4" name="TextBox 3"/>
          <p:cNvSpPr txBox="1"/>
          <p:nvPr/>
        </p:nvSpPr>
        <p:spPr>
          <a:xfrm>
            <a:off x="5435215" y="2338372"/>
            <a:ext cx="3562065" cy="523220"/>
          </a:xfrm>
          <a:prstGeom prst="rect">
            <a:avLst/>
          </a:prstGeom>
          <a:noFill/>
        </p:spPr>
        <p:txBody>
          <a:bodyPr wrap="square" rtlCol="0">
            <a:spAutoFit/>
          </a:bodyPr>
          <a:lstStyle/>
          <a:p>
            <a:r>
              <a:rPr lang="en-US" sz="2800" dirty="0" smtClean="0">
                <a:solidFill>
                  <a:schemeClr val="tx1"/>
                </a:solidFill>
              </a:rPr>
              <a:t>95% CI=(27.35,30.96)</a:t>
            </a:r>
            <a:endParaRPr lang="en-US" sz="2800" dirty="0">
              <a:solidFill>
                <a:schemeClr val="tx1"/>
              </a:solidFill>
            </a:endParaRPr>
          </a:p>
        </p:txBody>
      </p:sp>
    </p:spTree>
    <p:extLst>
      <p:ext uri="{BB962C8B-B14F-4D97-AF65-F5344CB8AC3E}">
        <p14:creationId xmlns:p14="http://schemas.microsoft.com/office/powerpoint/2010/main" val="244812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Address</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pPr>
              <a:spcBef>
                <a:spcPts val="2400"/>
              </a:spcBef>
            </a:pPr>
            <a:r>
              <a:rPr lang="en-US" sz="3600" dirty="0" smtClean="0"/>
              <a:t>What is bootstrapping?</a:t>
            </a:r>
          </a:p>
          <a:p>
            <a:pPr>
              <a:spcBef>
                <a:spcPts val="2400"/>
              </a:spcBef>
            </a:pPr>
            <a:r>
              <a:rPr lang="en-US" sz="3600" dirty="0" smtClean="0"/>
              <a:t>How/why does it work?</a:t>
            </a:r>
          </a:p>
          <a:p>
            <a:pPr>
              <a:spcBef>
                <a:spcPts val="2400"/>
              </a:spcBef>
            </a:pPr>
            <a:r>
              <a:rPr lang="en-US" sz="3600" dirty="0" smtClean="0"/>
              <a:t>Can it be made accessible to intro statistics students?</a:t>
            </a:r>
          </a:p>
          <a:p>
            <a:pPr>
              <a:spcBef>
                <a:spcPts val="2400"/>
              </a:spcBef>
            </a:pPr>
            <a:r>
              <a:rPr lang="en-US" sz="3600" dirty="0" smtClean="0"/>
              <a:t>Can it be used as the way to </a:t>
            </a:r>
            <a:r>
              <a:rPr lang="en-US" sz="3600" i="1" dirty="0" smtClean="0"/>
              <a:t>introduce </a:t>
            </a:r>
            <a:r>
              <a:rPr lang="en-US" sz="3600" dirty="0" smtClean="0"/>
              <a:t>students to key ideas of statistical inference? </a:t>
            </a:r>
            <a:endParaRPr lang="en-US" sz="3600" dirty="0"/>
          </a:p>
        </p:txBody>
      </p:sp>
    </p:spTree>
    <p:extLst>
      <p:ext uri="{BB962C8B-B14F-4D97-AF65-F5344CB8AC3E}">
        <p14:creationId xmlns:p14="http://schemas.microsoft.com/office/powerpoint/2010/main" val="24826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93" y="1073483"/>
            <a:ext cx="8780463"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6259" y="159221"/>
            <a:ext cx="8318308" cy="1143000"/>
          </a:xfrm>
        </p:spPr>
        <p:txBody>
          <a:bodyPr/>
          <a:lstStyle/>
          <a:p>
            <a:r>
              <a:rPr lang="en-US" dirty="0" smtClean="0"/>
              <a:t>90% CI for Mean Atlanta Commute</a:t>
            </a:r>
            <a:endParaRPr lang="en-US"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066800"/>
            <a:ext cx="8601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bwMode="auto">
          <a:xfrm>
            <a:off x="3129683" y="3308070"/>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90%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345892" y="3311801"/>
            <a:ext cx="1862918" cy="954107"/>
          </a:xfrm>
          <a:prstGeom prst="rect">
            <a:avLst/>
          </a:prstGeom>
          <a:solidFill>
            <a:schemeClr val="bg1"/>
          </a:solid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20" name="TextBox 19"/>
          <p:cNvSpPr txBox="1"/>
          <p:nvPr/>
        </p:nvSpPr>
        <p:spPr>
          <a:xfrm>
            <a:off x="7023863" y="3308070"/>
            <a:ext cx="1856097" cy="954107"/>
          </a:xfrm>
          <a:prstGeom prst="rect">
            <a:avLst/>
          </a:prstGeom>
          <a:no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3" name="TextBox 2"/>
          <p:cNvSpPr txBox="1"/>
          <p:nvPr/>
        </p:nvSpPr>
        <p:spPr>
          <a:xfrm>
            <a:off x="349436" y="5334000"/>
            <a:ext cx="8413564" cy="1077218"/>
          </a:xfrm>
          <a:prstGeom prst="rect">
            <a:avLst/>
          </a:prstGeom>
          <a:noFill/>
        </p:spPr>
        <p:txBody>
          <a:bodyPr wrap="square" rtlCol="0">
            <a:spAutoFit/>
          </a:bodyPr>
          <a:lstStyle/>
          <a:p>
            <a:r>
              <a:rPr lang="en-US" sz="3200" dirty="0" smtClean="0"/>
              <a:t>For a 90% CI, find the 5%-tile and 95%-tile in the bootstrap distribution</a:t>
            </a:r>
            <a:endParaRPr lang="en-US" sz="3200" dirty="0"/>
          </a:p>
        </p:txBody>
      </p:sp>
      <p:sp>
        <p:nvSpPr>
          <p:cNvPr id="18" name="TextBox 17"/>
          <p:cNvSpPr txBox="1"/>
          <p:nvPr/>
        </p:nvSpPr>
        <p:spPr>
          <a:xfrm>
            <a:off x="5379519" y="2149200"/>
            <a:ext cx="3562065" cy="523220"/>
          </a:xfrm>
          <a:prstGeom prst="rect">
            <a:avLst/>
          </a:prstGeom>
          <a:noFill/>
        </p:spPr>
        <p:txBody>
          <a:bodyPr wrap="square" rtlCol="0">
            <a:spAutoFit/>
          </a:bodyPr>
          <a:lstStyle/>
          <a:p>
            <a:r>
              <a:rPr lang="en-US" sz="2800" dirty="0" smtClean="0">
                <a:solidFill>
                  <a:schemeClr val="tx1"/>
                </a:solidFill>
              </a:rPr>
              <a:t>90% CI=(27.64,30.65)</a:t>
            </a:r>
            <a:endParaRPr lang="en-US" sz="2800" dirty="0">
              <a:solidFill>
                <a:schemeClr val="tx1"/>
              </a:solidFill>
            </a:endParaRPr>
          </a:p>
        </p:txBody>
      </p:sp>
    </p:spTree>
    <p:extLst>
      <p:ext uri="{BB962C8B-B14F-4D97-AF65-F5344CB8AC3E}">
        <p14:creationId xmlns:p14="http://schemas.microsoft.com/office/powerpoint/2010/main" val="6426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24800" cy="5201424"/>
          </a:xfrm>
          <a:prstGeom prst="rect">
            <a:avLst/>
          </a:prstGeom>
          <a:noFill/>
        </p:spPr>
        <p:txBody>
          <a:bodyPr wrap="square" rtlCol="0">
            <a:spAutoFit/>
          </a:bodyPr>
          <a:lstStyle/>
          <a:p>
            <a:pPr algn="ctr"/>
            <a:r>
              <a:rPr lang="en-US" sz="4000" b="1" dirty="0" smtClean="0"/>
              <a:t>Bootstrap Confidence Intervals</a:t>
            </a:r>
          </a:p>
          <a:p>
            <a:endParaRPr lang="en-US" sz="4000" dirty="0"/>
          </a:p>
          <a:p>
            <a:r>
              <a:rPr lang="en-US" sz="3600" u="sng" dirty="0" smtClean="0"/>
              <a:t>Version 1 (Statistic </a:t>
            </a:r>
            <a:r>
              <a:rPr lang="en-US" sz="3600" u="sng" dirty="0" smtClean="0">
                <a:sym typeface="Symbol"/>
              </a:rPr>
              <a:t> </a:t>
            </a:r>
            <a:r>
              <a:rPr lang="en-US" sz="3600" u="sng" dirty="0" smtClean="0"/>
              <a:t>2 SE)</a:t>
            </a:r>
            <a:r>
              <a:rPr lang="en-US" sz="3600" dirty="0" smtClean="0"/>
              <a:t>:  </a:t>
            </a:r>
          </a:p>
          <a:p>
            <a:r>
              <a:rPr lang="en-US" sz="3600" dirty="0" smtClean="0"/>
              <a:t>Great preparation for moving to </a:t>
            </a:r>
          </a:p>
          <a:p>
            <a:r>
              <a:rPr lang="en-US" sz="3600" dirty="0" smtClean="0"/>
              <a:t>traditional methods</a:t>
            </a:r>
          </a:p>
          <a:p>
            <a:endParaRPr lang="en-US" sz="3600" dirty="0"/>
          </a:p>
          <a:p>
            <a:r>
              <a:rPr lang="en-US" sz="3600" u="sng" dirty="0" smtClean="0"/>
              <a:t>Version 2 (Percentiles)</a:t>
            </a:r>
            <a:r>
              <a:rPr lang="en-US" sz="3600" dirty="0" smtClean="0"/>
              <a:t>:  </a:t>
            </a:r>
          </a:p>
          <a:p>
            <a:r>
              <a:rPr lang="en-US" sz="3600" dirty="0" smtClean="0"/>
              <a:t>Great at building understanding of </a:t>
            </a:r>
          </a:p>
          <a:p>
            <a:r>
              <a:rPr lang="en-US" sz="3600" dirty="0" smtClean="0"/>
              <a:t>confidence intervals</a:t>
            </a:r>
            <a:endParaRPr lang="en-US" sz="3600" dirty="0"/>
          </a:p>
        </p:txBody>
      </p:sp>
    </p:spTree>
    <p:extLst>
      <p:ext uri="{BB962C8B-B14F-4D97-AF65-F5344CB8AC3E}">
        <p14:creationId xmlns:p14="http://schemas.microsoft.com/office/powerpoint/2010/main" val="39589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7163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12043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of Bootstraps</a:t>
            </a:r>
            <a:endParaRPr lang="en-US" dirty="0"/>
          </a:p>
        </p:txBody>
      </p:sp>
      <p:sp>
        <p:nvSpPr>
          <p:cNvPr id="4" name="TextBox 3"/>
          <p:cNvSpPr txBox="1"/>
          <p:nvPr/>
        </p:nvSpPr>
        <p:spPr>
          <a:xfrm>
            <a:off x="838200" y="1676400"/>
            <a:ext cx="7467600" cy="3785652"/>
          </a:xfrm>
          <a:prstGeom prst="rect">
            <a:avLst/>
          </a:prstGeom>
          <a:solidFill>
            <a:srgbClr val="FFFF99"/>
          </a:solidFill>
        </p:spPr>
        <p:txBody>
          <a:bodyPr wrap="square" rtlCol="0">
            <a:spAutoFit/>
          </a:bodyPr>
          <a:lstStyle/>
          <a:p>
            <a:r>
              <a:rPr lang="en-US" sz="4800" dirty="0" smtClean="0"/>
              <a:t>The </a:t>
            </a:r>
            <a:r>
              <a:rPr lang="en-US" sz="4800" b="1" i="1" dirty="0" smtClean="0"/>
              <a:t>bootstrap statistics </a:t>
            </a:r>
            <a:r>
              <a:rPr lang="en-US" sz="4800" dirty="0" smtClean="0"/>
              <a:t>are to the </a:t>
            </a:r>
            <a:r>
              <a:rPr lang="en-US" sz="4800" b="1" i="1" dirty="0" smtClean="0"/>
              <a:t>original statistic </a:t>
            </a:r>
          </a:p>
          <a:p>
            <a:pPr algn="ctr"/>
            <a:r>
              <a:rPr lang="en-US" sz="4800" dirty="0" smtClean="0"/>
              <a:t>as </a:t>
            </a:r>
          </a:p>
          <a:p>
            <a:r>
              <a:rPr lang="en-US" sz="4800" dirty="0" smtClean="0"/>
              <a:t>the </a:t>
            </a:r>
            <a:r>
              <a:rPr lang="en-US" sz="4800" b="1" i="1" dirty="0" smtClean="0"/>
              <a:t>original statistic</a:t>
            </a:r>
            <a:r>
              <a:rPr lang="en-US" sz="4800" dirty="0" smtClean="0"/>
              <a:t> is to the </a:t>
            </a:r>
            <a:r>
              <a:rPr lang="en-US" sz="4800" b="1" i="1" dirty="0" smtClean="0"/>
              <a:t>population parameter</a:t>
            </a:r>
            <a:r>
              <a:rPr lang="en-US" sz="4800" dirty="0" smtClean="0"/>
              <a:t>.</a:t>
            </a:r>
            <a:endParaRPr lang="en-US" sz="4800" dirty="0"/>
          </a:p>
        </p:txBody>
      </p:sp>
    </p:spTree>
    <p:extLst>
      <p:ext uri="{BB962C8B-B14F-4D97-AF65-F5344CB8AC3E}">
        <p14:creationId xmlns:p14="http://schemas.microsoft.com/office/powerpoint/2010/main" val="668496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Other Parameters?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304800" y="1295400"/>
                <a:ext cx="8229600" cy="5062924"/>
              </a:xfrm>
              <a:prstGeom prst="rect">
                <a:avLst/>
              </a:prstGeom>
            </p:spPr>
            <p:txBody>
              <a:bodyPr wrap="square">
                <a:spAutoFit/>
              </a:bodyPr>
              <a:lstStyle/>
              <a:p>
                <a:r>
                  <a:rPr lang="en-US" sz="3200" dirty="0" smtClean="0"/>
                  <a:t>Estimate the standard error and/or a confidence interval for...</a:t>
                </a:r>
              </a:p>
              <a:p>
                <a:pPr marL="457200" indent="-457200">
                  <a:spcBef>
                    <a:spcPts val="600"/>
                  </a:spcBef>
                  <a:buFont typeface="Arial" pitchFamily="34" charset="0"/>
                  <a:buChar char="•"/>
                </a:pPr>
                <a:r>
                  <a:rPr lang="en-US" sz="3200" dirty="0" smtClean="0"/>
                  <a:t>proportion (</a:t>
                </a:r>
                <a14:m>
                  <m:oMath xmlns:m="http://schemas.openxmlformats.org/officeDocument/2006/math">
                    <m:r>
                      <a:rPr lang="en-US" sz="3200" i="1" dirty="0" smtClean="0">
                        <a:latin typeface="Cambria Math"/>
                      </a:rPr>
                      <m:t>𝑝</m:t>
                    </m:r>
                  </m:oMath>
                </a14:m>
                <a:r>
                  <a:rPr lang="en-US" sz="3200" dirty="0" smtClean="0"/>
                  <a:t>)</a:t>
                </a:r>
              </a:p>
              <a:p>
                <a:pPr marL="457200" indent="-457200">
                  <a:spcBef>
                    <a:spcPts val="600"/>
                  </a:spcBef>
                  <a:buFont typeface="Arial" pitchFamily="34" charset="0"/>
                  <a:buChar char="•"/>
                </a:pPr>
                <a:r>
                  <a:rPr lang="en-US" sz="3200" dirty="0" smtClean="0"/>
                  <a:t>difference in means (</a:t>
                </a:r>
                <a14:m>
                  <m:oMath xmlns:m="http://schemas.openxmlformats.org/officeDocument/2006/math">
                    <m:r>
                      <a:rPr lang="en-US" sz="3200" i="1" dirty="0" smtClean="0">
                        <a:latin typeface="Cambria Math"/>
                      </a:rPr>
                      <m:t>µ</m:t>
                    </m:r>
                    <m:r>
                      <a:rPr lang="en-US" sz="3200" i="1" baseline="-25000" dirty="0" smtClean="0">
                        <a:latin typeface="Cambria Math"/>
                      </a:rPr>
                      <m:t>1</m:t>
                    </m:r>
                    <m:r>
                      <a:rPr lang="en-US" sz="3200" i="1" dirty="0" smtClean="0">
                        <a:latin typeface="Cambria Math"/>
                      </a:rPr>
                      <m:t> −µ</m:t>
                    </m:r>
                    <m:r>
                      <a:rPr lang="en-US" sz="3200" i="1" baseline="-25000" dirty="0" smtClean="0">
                        <a:latin typeface="Cambria Math"/>
                      </a:rPr>
                      <m:t>2</m:t>
                    </m:r>
                    <m:r>
                      <a:rPr lang="en-US" sz="3200" i="1" dirty="0">
                        <a:latin typeface="Cambria Math"/>
                      </a:rPr>
                      <m:t> </m:t>
                    </m:r>
                  </m:oMath>
                </a14:m>
                <a:r>
                  <a:rPr lang="en-US" sz="3200" dirty="0" smtClean="0"/>
                  <a:t>)</a:t>
                </a:r>
              </a:p>
              <a:p>
                <a:pPr marL="457200" indent="-457200">
                  <a:spcBef>
                    <a:spcPts val="600"/>
                  </a:spcBef>
                  <a:buFont typeface="Arial" pitchFamily="34" charset="0"/>
                  <a:buChar char="•"/>
                </a:pPr>
                <a:r>
                  <a:rPr lang="en-US" sz="3200" dirty="0" smtClean="0"/>
                  <a:t>difference in proportions </a:t>
                </a:r>
                <a:r>
                  <a:rPr lang="en-US" sz="3200" dirty="0"/>
                  <a:t>(</a:t>
                </a:r>
                <a14:m>
                  <m:oMath xmlns:m="http://schemas.openxmlformats.org/officeDocument/2006/math">
                    <m:r>
                      <a:rPr lang="en-US" sz="3200" b="0" i="1" dirty="0" smtClean="0">
                        <a:latin typeface="Cambria Math"/>
                      </a:rPr>
                      <m:t>𝑝</m:t>
                    </m:r>
                    <m:r>
                      <a:rPr lang="en-US" sz="3200" i="1" baseline="-25000" dirty="0">
                        <a:latin typeface="Cambria Math"/>
                      </a:rPr>
                      <m:t>1</m:t>
                    </m:r>
                    <m:r>
                      <a:rPr lang="en-US" sz="3200" i="1" dirty="0">
                        <a:latin typeface="Cambria Math"/>
                      </a:rPr>
                      <m:t> −</m:t>
                    </m:r>
                    <m:r>
                      <a:rPr lang="en-US" sz="3200" b="0" i="1" dirty="0" smtClean="0">
                        <a:latin typeface="Cambria Math"/>
                      </a:rPr>
                      <m:t>𝑝</m:t>
                    </m:r>
                    <m:r>
                      <a:rPr lang="en-US" sz="3200" i="1" baseline="-25000" dirty="0">
                        <a:latin typeface="Cambria Math"/>
                      </a:rPr>
                      <m:t>2</m:t>
                    </m:r>
                    <m:r>
                      <a:rPr lang="en-US" sz="3200" i="1" dirty="0">
                        <a:latin typeface="Cambria Math"/>
                      </a:rPr>
                      <m:t> </m:t>
                    </m:r>
                  </m:oMath>
                </a14:m>
                <a:r>
                  <a:rPr lang="en-US" sz="3200" dirty="0" smtClean="0"/>
                  <a:t>)</a:t>
                </a:r>
              </a:p>
              <a:p>
                <a:pPr marL="457200" indent="-457200">
                  <a:spcBef>
                    <a:spcPts val="600"/>
                  </a:spcBef>
                  <a:buFont typeface="Arial" pitchFamily="34" charset="0"/>
                  <a:buChar char="•"/>
                </a:pPr>
                <a:r>
                  <a:rPr lang="en-US" sz="3200" dirty="0" smtClean="0"/>
                  <a:t>standard deviation (</a:t>
                </a:r>
                <a14:m>
                  <m:oMath xmlns:m="http://schemas.openxmlformats.org/officeDocument/2006/math">
                    <m:r>
                      <a:rPr lang="en-US" sz="3200" i="1" smtClean="0">
                        <a:latin typeface="Cambria Math"/>
                        <a:ea typeface="Cambria Math"/>
                      </a:rPr>
                      <m:t>𝜎</m:t>
                    </m:r>
                  </m:oMath>
                </a14:m>
                <a:r>
                  <a:rPr lang="en-US" sz="3200" dirty="0" smtClean="0"/>
                  <a:t>)</a:t>
                </a:r>
                <a:endParaRPr lang="en-US" sz="3200" dirty="0"/>
              </a:p>
              <a:p>
                <a:pPr marL="457200" indent="-457200">
                  <a:spcBef>
                    <a:spcPts val="600"/>
                  </a:spcBef>
                  <a:buFont typeface="Arial" pitchFamily="34" charset="0"/>
                  <a:buChar char="•"/>
                </a:pPr>
                <a:r>
                  <a:rPr lang="en-US" sz="3200" dirty="0" smtClean="0"/>
                  <a:t>correlation (</a:t>
                </a:r>
                <a14:m>
                  <m:oMath xmlns:m="http://schemas.openxmlformats.org/officeDocument/2006/math">
                    <m:r>
                      <a:rPr lang="en-US" sz="3200" i="1" smtClean="0">
                        <a:latin typeface="Cambria Math"/>
                        <a:ea typeface="Cambria Math"/>
                      </a:rPr>
                      <m:t>𝜌</m:t>
                    </m:r>
                  </m:oMath>
                </a14:m>
                <a:r>
                  <a:rPr lang="en-US" sz="3200" dirty="0" smtClean="0"/>
                  <a:t>)</a:t>
                </a:r>
              </a:p>
              <a:p>
                <a:pPr marL="457200" indent="-457200">
                  <a:spcBef>
                    <a:spcPts val="600"/>
                  </a:spcBef>
                  <a:buFont typeface="Arial" pitchFamily="34" charset="0"/>
                  <a:buChar char="•"/>
                </a:pPr>
                <a:r>
                  <a:rPr lang="en-US" sz="3200" dirty="0" smtClean="0"/>
                  <a:t>slope (</a:t>
                </a:r>
                <a14:m>
                  <m:oMath xmlns:m="http://schemas.openxmlformats.org/officeDocument/2006/math">
                    <m:r>
                      <a:rPr lang="en-US" sz="3200" i="1" smtClean="0">
                        <a:latin typeface="Cambria Math"/>
                        <a:ea typeface="Cambria Math"/>
                      </a:rPr>
                      <m:t>𝛽</m:t>
                    </m:r>
                  </m:oMath>
                </a14:m>
                <a:r>
                  <a:rPr lang="en-US" sz="3200" dirty="0" smtClean="0"/>
                  <a:t>)</a:t>
                </a:r>
              </a:p>
              <a:p>
                <a:pPr marL="457200" indent="-457200">
                  <a:spcBef>
                    <a:spcPts val="600"/>
                  </a:spcBef>
                  <a:buFont typeface="Arial" pitchFamily="34" charset="0"/>
                  <a:buChar char="•"/>
                </a:pPr>
                <a:r>
                  <a:rPr lang="en-US" sz="3200" dirty="0" smtClean="0"/>
                  <a:t>...</a:t>
                </a:r>
              </a:p>
            </p:txBody>
          </p:sp>
        </mc:Choice>
        <mc:Fallback xmlns="">
          <p:sp>
            <p:nvSpPr>
              <p:cNvPr id="3" name="Rectangle 2"/>
              <p:cNvSpPr>
                <a:spLocks noRot="1" noChangeAspect="1" noMove="1" noResize="1" noEditPoints="1" noAdjustHandles="1" noChangeArrowheads="1" noChangeShapeType="1" noTextEdit="1"/>
              </p:cNvSpPr>
              <p:nvPr/>
            </p:nvSpPr>
            <p:spPr>
              <a:xfrm>
                <a:off x="304800" y="1295400"/>
                <a:ext cx="8229600" cy="5062924"/>
              </a:xfrm>
              <a:prstGeom prst="rect">
                <a:avLst/>
              </a:prstGeom>
              <a:blipFill rotWithShape="1">
                <a:blip r:embed="rId2"/>
                <a:stretch>
                  <a:fillRect l="-1852" t="-1566" r="-2000" b="-3012"/>
                </a:stretch>
              </a:blipFill>
            </p:spPr>
            <p:txBody>
              <a:bodyPr/>
              <a:lstStyle/>
              <a:p>
                <a:r>
                  <a:rPr lang="en-US">
                    <a:noFill/>
                  </a:rPr>
                  <a:t> </a:t>
                </a:r>
              </a:p>
            </p:txBody>
          </p:sp>
        </mc:Fallback>
      </mc:AlternateContent>
      <p:sp>
        <p:nvSpPr>
          <p:cNvPr id="4" name="TextBox 3"/>
          <p:cNvSpPr txBox="1"/>
          <p:nvPr/>
        </p:nvSpPr>
        <p:spPr>
          <a:xfrm>
            <a:off x="3429000" y="4963804"/>
            <a:ext cx="5410200" cy="1384995"/>
          </a:xfrm>
          <a:prstGeom prst="rect">
            <a:avLst/>
          </a:prstGeom>
          <a:solidFill>
            <a:srgbClr val="FFFF99"/>
          </a:solidFill>
          <a:ln>
            <a:solidFill>
              <a:schemeClr val="tx1"/>
            </a:solidFill>
          </a:ln>
        </p:spPr>
        <p:txBody>
          <a:bodyPr wrap="square" rtlCol="0">
            <a:spAutoFit/>
          </a:bodyPr>
          <a:lstStyle/>
          <a:p>
            <a:r>
              <a:rPr lang="en-US" sz="2800" dirty="0" smtClean="0"/>
              <a:t>Generate samples with replacement</a:t>
            </a:r>
          </a:p>
          <a:p>
            <a:r>
              <a:rPr lang="en-US" sz="2800" dirty="0" smtClean="0"/>
              <a:t>Calculate sample statistic</a:t>
            </a:r>
          </a:p>
          <a:p>
            <a:r>
              <a:rPr lang="en-US" sz="2800" dirty="0" smtClean="0"/>
              <a:t>Repeat...</a:t>
            </a:r>
            <a:endParaRPr lang="en-US" sz="2800" dirty="0"/>
          </a:p>
        </p:txBody>
      </p:sp>
    </p:spTree>
    <p:extLst>
      <p:ext uri="{BB962C8B-B14F-4D97-AF65-F5344CB8AC3E}">
        <p14:creationId xmlns:p14="http://schemas.microsoft.com/office/powerpoint/2010/main" val="25858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Example: Proportion of Home Wins in Soccer, </a:t>
                </a:r>
                <a14:m>
                  <m:oMath xmlns:m="http://schemas.openxmlformats.org/officeDocument/2006/math">
                    <m:acc>
                      <m:accPr>
                        <m:chr m:val="̂"/>
                        <m:ctrlPr>
                          <a:rPr lang="en-US" i="1" smtClean="0">
                            <a:latin typeface="Cambria Math"/>
                          </a:rPr>
                        </m:ctrlPr>
                      </m:accPr>
                      <m:e>
                        <m:r>
                          <a:rPr lang="en-US" b="0" i="1" smtClean="0">
                            <a:latin typeface="Cambria Math"/>
                          </a:rPr>
                          <m:t>𝑝</m:t>
                        </m:r>
                      </m:e>
                    </m:acc>
                    <m:r>
                      <a:rPr lang="en-US" b="0" i="1" smtClean="0">
                        <a:latin typeface="Cambria Math"/>
                      </a:rPr>
                      <m:t>=</m:t>
                    </m:r>
                    <m:f>
                      <m:fPr>
                        <m:ctrlPr>
                          <a:rPr lang="en-US" b="0" i="1" smtClean="0">
                            <a:latin typeface="Cambria Math"/>
                          </a:rPr>
                        </m:ctrlPr>
                      </m:fPr>
                      <m:num>
                        <m:r>
                          <a:rPr lang="en-US" b="0" i="1" smtClean="0">
                            <a:latin typeface="Cambria Math"/>
                          </a:rPr>
                          <m:t>70</m:t>
                        </m:r>
                      </m:num>
                      <m:den>
                        <m:r>
                          <a:rPr lang="en-US" b="0" i="1" smtClean="0">
                            <a:latin typeface="Cambria Math"/>
                          </a:rPr>
                          <m:t>120</m:t>
                        </m:r>
                      </m:den>
                    </m:f>
                    <m:r>
                      <a:rPr lang="en-US" b="0" i="1" smtClean="0">
                        <a:latin typeface="Cambria Math"/>
                      </a:rPr>
                      <m:t>=0.583</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889" t="-28191" r="-2370" b="-30319"/>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905000"/>
            <a:ext cx="6324600" cy="477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421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Difference in Mean Hours of Exercise per Week, by Gender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0" y="1752600"/>
            <a:ext cx="877974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561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Standard Deviation of Mustang Prices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64" y="1447800"/>
            <a:ext cx="7154436" cy="5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433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a:ln w="28575">
            <a:solidFill>
              <a:schemeClr val="tx1"/>
            </a:solidFill>
          </a:ln>
        </p:spPr>
        <p:txBody>
          <a:bodyPr>
            <a:normAutofit fontScale="90000"/>
          </a:bodyPr>
          <a:lstStyle/>
          <a:p>
            <a:r>
              <a:rPr lang="en-US" dirty="0" smtClean="0"/>
              <a:t>Example: Find a 95% confidence interval for the correlation between size of bill and tips at a restaurant.</a:t>
            </a:r>
            <a:endParaRPr lang="en-US" dirty="0"/>
          </a:p>
        </p:txBody>
      </p:sp>
      <p:sp>
        <p:nvSpPr>
          <p:cNvPr id="3" name="TextBox 2"/>
          <p:cNvSpPr txBox="1"/>
          <p:nvPr/>
        </p:nvSpPr>
        <p:spPr>
          <a:xfrm>
            <a:off x="609600" y="2362200"/>
            <a:ext cx="7924800" cy="523220"/>
          </a:xfrm>
          <a:prstGeom prst="rect">
            <a:avLst/>
          </a:prstGeom>
          <a:noFill/>
        </p:spPr>
        <p:txBody>
          <a:bodyPr wrap="square" rtlCol="0">
            <a:spAutoFit/>
          </a:bodyPr>
          <a:lstStyle/>
          <a:p>
            <a:r>
              <a:rPr lang="en-US" sz="2800" dirty="0" smtClean="0"/>
              <a:t>Data: n=157 bills at First Crush Bistro  (Potsdam, NY)</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3398923"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83221"/>
            <a:ext cx="350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5181600"/>
            <a:ext cx="990600" cy="381000"/>
          </a:xfrm>
          <a:prstGeom prst="rect">
            <a:avLst/>
          </a:prstGeom>
          <a:noFill/>
        </p:spPr>
        <p:txBody>
          <a:bodyPr wrap="square" rtlCol="0">
            <a:spAutoFit/>
          </a:bodyPr>
          <a:lstStyle/>
          <a:p>
            <a:r>
              <a:rPr lang="en-US" dirty="0" smtClean="0"/>
              <a:t>r=0.915</a:t>
            </a:r>
            <a:endParaRPr lang="en-US" dirty="0"/>
          </a:p>
        </p:txBody>
      </p:sp>
    </p:spTree>
    <p:extLst>
      <p:ext uri="{BB962C8B-B14F-4D97-AF65-F5344CB8AC3E}">
        <p14:creationId xmlns:p14="http://schemas.microsoft.com/office/powerpoint/2010/main" val="608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fltVal val="0"/>
                                          </p:val>
                                        </p:tav>
                                        <p:tav tm="100000">
                                          <p:val>
                                            <p:strVal val="#ppt_h"/>
                                          </p:val>
                                        </p:tav>
                                      </p:tavLst>
                                    </p:anim>
                                    <p:animEffect transition="in" filter="fade">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Lock</a:t>
            </a:r>
            <a:r>
              <a:rPr lang="en-US" baseline="30000" dirty="0" smtClean="0"/>
              <a:t>5</a:t>
            </a:r>
            <a:r>
              <a:rPr lang="en-US" dirty="0" smtClean="0"/>
              <a:t> Team</a:t>
            </a:r>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198"/>
            <a:ext cx="8959958" cy="45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67322" y="4686300"/>
            <a:ext cx="1752600" cy="8382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Robin</a:t>
            </a:r>
          </a:p>
          <a:p>
            <a:pPr algn="ctr"/>
            <a:r>
              <a:rPr lang="en-US" dirty="0" smtClean="0"/>
              <a:t> SUNY Oneonta</a:t>
            </a:r>
          </a:p>
          <a:p>
            <a:pPr algn="ctr"/>
            <a:r>
              <a:rPr lang="en-US" dirty="0" smtClean="0"/>
              <a:t>St. Lawrence</a:t>
            </a:r>
            <a:endParaRPr lang="en-US" dirty="0"/>
          </a:p>
        </p:txBody>
      </p:sp>
      <p:sp>
        <p:nvSpPr>
          <p:cNvPr id="6" name="Rounded Rectangular Callout 5"/>
          <p:cNvSpPr/>
          <p:nvPr/>
        </p:nvSpPr>
        <p:spPr>
          <a:xfrm>
            <a:off x="2286000" y="1219200"/>
            <a:ext cx="1676400" cy="762000"/>
          </a:xfrm>
          <a:prstGeom prst="wedgeRoundRectCallout">
            <a:avLst>
              <a:gd name="adj1" fmla="val 42171"/>
              <a:gd name="adj2" fmla="val 1310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St. Lawrence</a:t>
            </a:r>
          </a:p>
          <a:p>
            <a:pPr algn="ctr"/>
            <a:r>
              <a:rPr lang="en-US" dirty="0" smtClean="0"/>
              <a:t>Iowa State</a:t>
            </a:r>
            <a:endParaRPr lang="en-US" dirty="0"/>
          </a:p>
        </p:txBody>
      </p:sp>
      <p:sp>
        <p:nvSpPr>
          <p:cNvPr id="7" name="Rounded Rectangular Callout 6"/>
          <p:cNvSpPr/>
          <p:nvPr/>
        </p:nvSpPr>
        <p:spPr>
          <a:xfrm>
            <a:off x="4346928" y="4800599"/>
            <a:ext cx="1825269" cy="858915"/>
          </a:xfrm>
          <a:prstGeom prst="wedgeRoundRectCallout">
            <a:avLst>
              <a:gd name="adj1" fmla="val 44595"/>
              <a:gd name="adj2" fmla="val -1157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Eric</a:t>
            </a:r>
          </a:p>
          <a:p>
            <a:pPr algn="ctr"/>
            <a:r>
              <a:rPr lang="en-US" dirty="0" smtClean="0"/>
              <a:t>Hamilton</a:t>
            </a:r>
          </a:p>
          <a:p>
            <a:pPr algn="ctr"/>
            <a:r>
              <a:rPr lang="en-US" dirty="0" smtClean="0"/>
              <a:t>UNC- Chapel Hill</a:t>
            </a:r>
            <a:endParaRPr lang="en-US" dirty="0"/>
          </a:p>
        </p:txBody>
      </p:sp>
      <p:sp>
        <p:nvSpPr>
          <p:cNvPr id="8" name="Rounded Rectangular Callout 7"/>
          <p:cNvSpPr/>
          <p:nvPr/>
        </p:nvSpPr>
        <p:spPr>
          <a:xfrm>
            <a:off x="7467600" y="1295398"/>
            <a:ext cx="1524000" cy="1066800"/>
          </a:xfrm>
          <a:prstGeom prst="wedgeRoundRectCallout">
            <a:avLst>
              <a:gd name="adj1" fmla="val 7860"/>
              <a:gd name="adj2" fmla="val 2036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Kari</a:t>
            </a:r>
          </a:p>
          <a:p>
            <a:pPr algn="ctr"/>
            <a:r>
              <a:rPr lang="en-US" dirty="0" smtClean="0"/>
              <a:t>Williams</a:t>
            </a:r>
          </a:p>
          <a:p>
            <a:pPr algn="ctr"/>
            <a:r>
              <a:rPr lang="en-US" dirty="0" smtClean="0"/>
              <a:t>Harvard</a:t>
            </a:r>
          </a:p>
          <a:p>
            <a:pPr algn="ctr"/>
            <a:r>
              <a:rPr lang="en-US" dirty="0" smtClean="0"/>
              <a:t>Duke</a:t>
            </a:r>
            <a:endParaRPr lang="en-US" dirty="0"/>
          </a:p>
        </p:txBody>
      </p:sp>
      <p:sp>
        <p:nvSpPr>
          <p:cNvPr id="9" name="Rounded Rectangular Callout 8"/>
          <p:cNvSpPr/>
          <p:nvPr/>
        </p:nvSpPr>
        <p:spPr>
          <a:xfrm>
            <a:off x="2228295" y="5240415"/>
            <a:ext cx="1752600" cy="8382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Patti</a:t>
            </a:r>
          </a:p>
          <a:p>
            <a:pPr algn="ctr"/>
            <a:r>
              <a:rPr lang="en-US" dirty="0" smtClean="0"/>
              <a:t>Colgate</a:t>
            </a:r>
          </a:p>
          <a:p>
            <a:pPr algn="ctr"/>
            <a:r>
              <a:rPr lang="en-US" dirty="0" smtClean="0"/>
              <a:t>St. Lawrence</a:t>
            </a:r>
            <a:endParaRPr lang="en-US" dirty="0"/>
          </a:p>
        </p:txBody>
      </p:sp>
    </p:spTree>
    <p:extLst>
      <p:ext uri="{BB962C8B-B14F-4D97-AF65-F5344CB8AC3E}">
        <p14:creationId xmlns:p14="http://schemas.microsoft.com/office/powerpoint/2010/main" val="364575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Bootstrap correlations</a:t>
            </a:r>
            <a:endParaRPr lang="en-US" dirty="0"/>
          </a:p>
        </p:txBody>
      </p:sp>
      <p:pic>
        <p:nvPicPr>
          <p:cNvPr id="3" name="Picture 2"/>
          <p:cNvPicPr/>
          <p:nvPr/>
        </p:nvPicPr>
        <p:blipFill>
          <a:blip r:embed="rId2"/>
          <a:stretch>
            <a:fillRect/>
          </a:stretch>
        </p:blipFill>
        <p:spPr>
          <a:xfrm>
            <a:off x="1295400" y="1066800"/>
            <a:ext cx="6400800" cy="3962400"/>
          </a:xfrm>
          <a:prstGeom prst="rect">
            <a:avLst/>
          </a:prstGeom>
        </p:spPr>
      </p:pic>
      <p:sp>
        <p:nvSpPr>
          <p:cNvPr id="4" name="TextBox 3"/>
          <p:cNvSpPr txBox="1"/>
          <p:nvPr/>
        </p:nvSpPr>
        <p:spPr>
          <a:xfrm>
            <a:off x="533400" y="5152289"/>
            <a:ext cx="8458200" cy="523220"/>
          </a:xfrm>
          <a:prstGeom prst="rect">
            <a:avLst/>
          </a:prstGeom>
          <a:noFill/>
        </p:spPr>
        <p:txBody>
          <a:bodyPr wrap="square" rtlCol="0">
            <a:spAutoFit/>
          </a:bodyPr>
          <a:lstStyle/>
          <a:p>
            <a:r>
              <a:rPr lang="en-US" sz="2800" dirty="0" smtClean="0"/>
              <a:t>95% (percentile) interval for correlation is (0.860, 0.956)</a:t>
            </a:r>
            <a:endParaRPr lang="en-US" sz="2800" dirty="0"/>
          </a:p>
        </p:txBody>
      </p:sp>
      <p:sp>
        <p:nvSpPr>
          <p:cNvPr id="5" name="TextBox 4"/>
          <p:cNvSpPr txBox="1"/>
          <p:nvPr/>
        </p:nvSpPr>
        <p:spPr>
          <a:xfrm>
            <a:off x="762000" y="5791200"/>
            <a:ext cx="6019800" cy="646331"/>
          </a:xfrm>
          <a:prstGeom prst="rect">
            <a:avLst/>
          </a:prstGeom>
          <a:noFill/>
        </p:spPr>
        <p:txBody>
          <a:bodyPr wrap="square" rtlCol="0">
            <a:spAutoFit/>
          </a:bodyPr>
          <a:lstStyle/>
          <a:p>
            <a:r>
              <a:rPr lang="en-US" sz="3600" dirty="0" smtClean="0"/>
              <a:t>BUT, this is not symmetric…</a:t>
            </a:r>
            <a:endParaRPr lang="en-US" sz="3600" dirty="0"/>
          </a:p>
        </p:txBody>
      </p:sp>
      <p:sp>
        <p:nvSpPr>
          <p:cNvPr id="6" name="TextBox 5"/>
          <p:cNvSpPr txBox="1"/>
          <p:nvPr/>
        </p:nvSpPr>
        <p:spPr>
          <a:xfrm>
            <a:off x="4572000" y="4191000"/>
            <a:ext cx="609600" cy="307777"/>
          </a:xfrm>
          <a:prstGeom prst="rect">
            <a:avLst/>
          </a:prstGeom>
          <a:solidFill>
            <a:srgbClr val="FFFF99"/>
          </a:solidFill>
        </p:spPr>
        <p:txBody>
          <a:bodyPr wrap="square" rtlCol="0">
            <a:spAutoFit/>
          </a:bodyPr>
          <a:lstStyle/>
          <a:p>
            <a:r>
              <a:rPr lang="en-US" sz="1400" dirty="0" smtClean="0"/>
              <a:t>0.055</a:t>
            </a:r>
            <a:endParaRPr lang="en-US" sz="1400" dirty="0"/>
          </a:p>
        </p:txBody>
      </p:sp>
      <p:cxnSp>
        <p:nvCxnSpPr>
          <p:cNvPr id="8" name="Straight Arrow Connector 7"/>
          <p:cNvCxnSpPr/>
          <p:nvPr/>
        </p:nvCxnSpPr>
        <p:spPr>
          <a:xfrm>
            <a:off x="5181600" y="4375666"/>
            <a:ext cx="533400"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00800" y="4375666"/>
            <a:ext cx="533400"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63945" y="4191000"/>
            <a:ext cx="703555" cy="307777"/>
          </a:xfrm>
          <a:prstGeom prst="rect">
            <a:avLst/>
          </a:prstGeom>
          <a:solidFill>
            <a:srgbClr val="FFFF99"/>
          </a:solidFill>
        </p:spPr>
        <p:txBody>
          <a:bodyPr wrap="square" rtlCol="0">
            <a:spAutoFit/>
          </a:bodyPr>
          <a:lstStyle/>
          <a:p>
            <a:r>
              <a:rPr lang="en-US" sz="1400" dirty="0" smtClean="0"/>
              <a:t>0.041</a:t>
            </a:r>
            <a:endParaRPr lang="en-US" sz="1400" dirty="0"/>
          </a:p>
        </p:txBody>
      </p:sp>
      <p:cxnSp>
        <p:nvCxnSpPr>
          <p:cNvPr id="11" name="Straight Arrow Connector 10"/>
          <p:cNvCxnSpPr/>
          <p:nvPr/>
        </p:nvCxnSpPr>
        <p:spPr>
          <a:xfrm flipH="1">
            <a:off x="4038600" y="4375666"/>
            <a:ext cx="533400"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680599" y="4376120"/>
            <a:ext cx="283346"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029200" y="4736202"/>
                <a:ext cx="1066800"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=0.915</m:t>
                      </m:r>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29200" y="4736202"/>
                <a:ext cx="1066800" cy="30777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59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#3: Reverse Percentiles</a:t>
            </a:r>
            <a:endParaRPr lang="en-US" dirty="0"/>
          </a:p>
        </p:txBody>
      </p:sp>
      <p:sp>
        <p:nvSpPr>
          <p:cNvPr id="3" name="TextBox 2"/>
          <p:cNvSpPr txBox="1"/>
          <p:nvPr/>
        </p:nvSpPr>
        <p:spPr>
          <a:xfrm>
            <a:off x="76200" y="1447800"/>
            <a:ext cx="8991600" cy="1631216"/>
          </a:xfrm>
          <a:prstGeom prst="rect">
            <a:avLst/>
          </a:prstGeom>
          <a:solidFill>
            <a:srgbClr val="FFFF99"/>
          </a:solidFill>
          <a:ln w="28575">
            <a:solidFill>
              <a:schemeClr val="tx1"/>
            </a:solidFill>
          </a:ln>
        </p:spPr>
        <p:txBody>
          <a:bodyPr wrap="square" rtlCol="0">
            <a:spAutoFit/>
          </a:bodyPr>
          <a:lstStyle/>
          <a:p>
            <a:r>
              <a:rPr lang="en-US" sz="3600" u="sng" dirty="0" smtClean="0"/>
              <a:t>Golden rule of bootstraps</a:t>
            </a:r>
            <a:r>
              <a:rPr lang="en-US" sz="3600" dirty="0" smtClean="0"/>
              <a:t>: </a:t>
            </a:r>
          </a:p>
          <a:p>
            <a:r>
              <a:rPr lang="en-US" sz="3200" b="1" i="1" dirty="0" smtClean="0"/>
              <a:t>Bootstrap</a:t>
            </a:r>
            <a:r>
              <a:rPr lang="en-US" sz="3200" i="1" dirty="0" smtClean="0"/>
              <a:t> statistics are to the </a:t>
            </a:r>
            <a:r>
              <a:rPr lang="en-US" sz="3200" b="1" i="1" dirty="0" smtClean="0"/>
              <a:t>original </a:t>
            </a:r>
            <a:r>
              <a:rPr lang="en-US" sz="3200" i="1" dirty="0" smtClean="0"/>
              <a:t>statistic as the </a:t>
            </a:r>
            <a:r>
              <a:rPr lang="en-US" sz="3200" b="1" i="1" dirty="0" smtClean="0"/>
              <a:t>original</a:t>
            </a:r>
            <a:r>
              <a:rPr lang="en-US" sz="3200" i="1" dirty="0" smtClean="0"/>
              <a:t> statistic is to the population </a:t>
            </a:r>
            <a:r>
              <a:rPr lang="en-US" sz="3200" b="1" i="1" dirty="0" smtClean="0"/>
              <a:t>parameter</a:t>
            </a:r>
            <a:r>
              <a:rPr lang="en-US" sz="3200" i="1" dirty="0" smtClean="0"/>
              <a:t>. </a:t>
            </a:r>
            <a:endParaRPr lang="en-US" sz="3200" i="1" dirty="0"/>
          </a:p>
        </p:txBody>
      </p:sp>
      <mc:AlternateContent xmlns:mc="http://schemas.openxmlformats.org/markup-compatibility/2006" xmlns:a14="http://schemas.microsoft.com/office/drawing/2010/main">
        <mc:Choice Requires="a14">
          <p:sp>
            <p:nvSpPr>
              <p:cNvPr id="4" name="TextBox 3"/>
              <p:cNvSpPr txBox="1"/>
              <p:nvPr/>
            </p:nvSpPr>
            <p:spPr>
              <a:xfrm>
                <a:off x="818965" y="4859699"/>
                <a:ext cx="7391400" cy="584775"/>
              </a:xfrm>
              <a:prstGeom prst="rect">
                <a:avLst/>
              </a:prstGeom>
              <a:noFill/>
            </p:spPr>
            <p:txBody>
              <a:bodyPr wrap="square" rtlCol="0">
                <a:spAutoFit/>
              </a:bodyPr>
              <a:lstStyle/>
              <a:p>
                <a14:m>
                  <m:oMath xmlns:m="http://schemas.openxmlformats.org/officeDocument/2006/math">
                    <m:r>
                      <a:rPr lang="en-US" sz="3200" i="1" dirty="0" smtClean="0">
                        <a:latin typeface="Cambria Math"/>
                      </a:rPr>
                      <m:t>𝐿𝑜𝑤𝑒𝑟</m:t>
                    </m:r>
                    <m:r>
                      <a:rPr lang="en-US" sz="3200" i="1" dirty="0" smtClean="0">
                        <a:latin typeface="Cambria Math"/>
                      </a:rPr>
                      <m:t> </m:t>
                    </m:r>
                    <m:r>
                      <a:rPr lang="en-US" sz="3200" i="1" dirty="0" smtClean="0">
                        <a:latin typeface="Cambria Math"/>
                      </a:rPr>
                      <m:t>𝑏𝑜𝑢𝑛𝑑</m:t>
                    </m:r>
                    <m:r>
                      <a:rPr lang="en-US" sz="3200" i="1" dirty="0" smtClean="0">
                        <a:latin typeface="Cambria Math"/>
                      </a:rPr>
                      <m:t> = 0.915−0.041=0.874</m:t>
                    </m:r>
                  </m:oMath>
                </a14:m>
                <a:r>
                  <a:rPr lang="en-US" sz="3200" dirty="0" smtClean="0"/>
                  <a:t> </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818965" y="4859699"/>
                <a:ext cx="7391400" cy="5847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18965" y="5486400"/>
                <a:ext cx="7391400" cy="584775"/>
              </a:xfrm>
              <a:prstGeom prst="rect">
                <a:avLst/>
              </a:prstGeom>
              <a:noFill/>
            </p:spPr>
            <p:txBody>
              <a:bodyPr wrap="square" rtlCol="0">
                <a:spAutoFit/>
              </a:bodyPr>
              <a:lstStyle/>
              <a:p>
                <a14:m>
                  <m:oMath xmlns:m="http://schemas.openxmlformats.org/officeDocument/2006/math">
                    <m:r>
                      <a:rPr lang="en-US" sz="3200" b="0" i="1" dirty="0" smtClean="0">
                        <a:latin typeface="Cambria Math"/>
                      </a:rPr>
                      <m:t>𝑈𝑝𝑝𝑒𝑟</m:t>
                    </m:r>
                    <m:r>
                      <a:rPr lang="en-US" sz="3200" i="1" dirty="0" smtClean="0">
                        <a:latin typeface="Cambria Math"/>
                      </a:rPr>
                      <m:t> </m:t>
                    </m:r>
                    <m:r>
                      <a:rPr lang="en-US" sz="3200" i="1" dirty="0" smtClean="0">
                        <a:latin typeface="Cambria Math"/>
                      </a:rPr>
                      <m:t>𝑏𝑜𝑢𝑛𝑑</m:t>
                    </m:r>
                    <m:r>
                      <a:rPr lang="en-US" sz="3200" i="1" dirty="0" smtClean="0">
                        <a:latin typeface="Cambria Math"/>
                      </a:rPr>
                      <m:t> = 0.915+0.055=0.970</m:t>
                    </m:r>
                  </m:oMath>
                </a14:m>
                <a:r>
                  <a:rPr lang="en-US" sz="3200" dirty="0" smtClean="0"/>
                  <a:t> </a:t>
                </a:r>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818965" y="5486400"/>
                <a:ext cx="7391400" cy="584775"/>
              </a:xfrm>
              <a:prstGeom prst="rect">
                <a:avLst/>
              </a:prstGeom>
              <a:blipFill rotWithShape="1">
                <a:blip r:embed="rId3"/>
                <a:stretch>
                  <a:fillRect/>
                </a:stretch>
              </a:blipFill>
            </p:spPr>
            <p:txBody>
              <a:bodyPr/>
              <a:lstStyle/>
              <a:p>
                <a:r>
                  <a:rPr lang="en-US">
                    <a:noFill/>
                  </a:rPr>
                  <a:t> </a:t>
                </a:r>
              </a:p>
            </p:txBody>
          </p:sp>
        </mc:Fallback>
      </mc:AlternateContent>
      <p:grpSp>
        <p:nvGrpSpPr>
          <p:cNvPr id="22" name="Group 21"/>
          <p:cNvGrpSpPr/>
          <p:nvPr/>
        </p:nvGrpSpPr>
        <p:grpSpPr>
          <a:xfrm>
            <a:off x="1981200" y="3124810"/>
            <a:ext cx="3390900" cy="1622828"/>
            <a:chOff x="1981200" y="3124810"/>
            <a:chExt cx="3390900" cy="1622828"/>
          </a:xfrm>
        </p:grpSpPr>
        <p:cxnSp>
          <p:nvCxnSpPr>
            <p:cNvPr id="11" name="Straight Arrow Connector 10"/>
            <p:cNvCxnSpPr/>
            <p:nvPr/>
          </p:nvCxnSpPr>
          <p:spPr>
            <a:xfrm flipH="1">
              <a:off x="3916532" y="3696005"/>
              <a:ext cx="426868" cy="47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981200" y="3124810"/>
              <a:ext cx="3390900" cy="1622828"/>
              <a:chOff x="1981200" y="3124810"/>
              <a:chExt cx="3390900" cy="1622828"/>
            </a:xfrm>
          </p:grpSpPr>
          <p:cxnSp>
            <p:nvCxnSpPr>
              <p:cNvPr id="7" name="Straight Arrow Connector 6"/>
              <p:cNvCxnSpPr/>
              <p:nvPr/>
            </p:nvCxnSpPr>
            <p:spPr>
              <a:xfrm>
                <a:off x="3366856" y="369639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38700" y="371852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3564632"/>
                <a:ext cx="762000" cy="369332"/>
              </a:xfrm>
              <a:prstGeom prst="rect">
                <a:avLst/>
              </a:prstGeom>
              <a:solidFill>
                <a:srgbClr val="FFFF99"/>
              </a:solidFill>
            </p:spPr>
            <p:txBody>
              <a:bodyPr wrap="square" rtlCol="0">
                <a:spAutoFit/>
              </a:bodyPr>
              <a:lstStyle/>
              <a:p>
                <a:r>
                  <a:rPr lang="en-US" b="1" dirty="0" smtClean="0"/>
                  <a:t>0.041</a:t>
                </a:r>
                <a:endParaRPr lang="en-US" b="1" dirty="0"/>
              </a:p>
            </p:txBody>
          </p:sp>
          <p:cxnSp>
            <p:nvCxnSpPr>
              <p:cNvPr id="10" name="Straight Arrow Connector 9"/>
              <p:cNvCxnSpPr/>
              <p:nvPr/>
            </p:nvCxnSpPr>
            <p:spPr>
              <a:xfrm flipH="1">
                <a:off x="1981200" y="3659238"/>
                <a:ext cx="776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146764" y="4285973"/>
                    <a:ext cx="1730036"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𝒓</m:t>
                          </m:r>
                          <m:r>
                            <a:rPr lang="en-US" sz="2400" b="1" i="1" smtClean="0">
                              <a:latin typeface="Cambria Math"/>
                            </a:rPr>
                            <m:t>=</m:t>
                          </m:r>
                          <m:r>
                            <a:rPr lang="en-US" sz="2400" b="1" i="1" smtClean="0">
                              <a:latin typeface="Cambria Math"/>
                            </a:rPr>
                            <m:t>𝟎</m:t>
                          </m:r>
                          <m:r>
                            <a:rPr lang="en-US" sz="2400" b="1" i="1" smtClean="0">
                              <a:latin typeface="Cambria Math"/>
                            </a:rPr>
                            <m:t>.</m:t>
                          </m:r>
                          <m:r>
                            <a:rPr lang="en-US" sz="2400" b="1" i="1" smtClean="0">
                              <a:latin typeface="Cambria Math"/>
                            </a:rPr>
                            <m:t>𝟗𝟏𝟓</m:t>
                          </m:r>
                        </m:oMath>
                      </m:oMathPara>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3146764" y="4285973"/>
                    <a:ext cx="1730036" cy="461665"/>
                  </a:xfrm>
                  <a:prstGeom prst="rect">
                    <a:avLst/>
                  </a:prstGeom>
                  <a:blipFill rotWithShape="1">
                    <a:blip r:embed="rId4"/>
                    <a:stretch>
                      <a:fillRect/>
                    </a:stretch>
                  </a:blipFill>
                </p:spPr>
                <p:txBody>
                  <a:bodyPr/>
                  <a:lstStyle/>
                  <a:p>
                    <a:r>
                      <a:rPr lang="en-US">
                        <a:noFill/>
                      </a:rPr>
                      <a:t> </a:t>
                    </a:r>
                  </a:p>
                </p:txBody>
              </p:sp>
            </mc:Fallback>
          </mc:AlternateContent>
          <p:sp>
            <p:nvSpPr>
              <p:cNvPr id="6" name="TextBox 5"/>
              <p:cNvSpPr txBox="1"/>
              <p:nvPr/>
            </p:nvSpPr>
            <p:spPr>
              <a:xfrm>
                <a:off x="2667000" y="3516123"/>
                <a:ext cx="838200" cy="369332"/>
              </a:xfrm>
              <a:prstGeom prst="rect">
                <a:avLst/>
              </a:prstGeom>
              <a:solidFill>
                <a:srgbClr val="FFFF99"/>
              </a:solidFill>
            </p:spPr>
            <p:txBody>
              <a:bodyPr wrap="square" rtlCol="0">
                <a:spAutoFit/>
              </a:bodyPr>
              <a:lstStyle/>
              <a:p>
                <a:r>
                  <a:rPr lang="en-US" b="1" dirty="0" smtClean="0"/>
                  <a:t>0.055</a:t>
                </a:r>
                <a:endParaRPr lang="en-US" b="1" dirty="0"/>
              </a:p>
            </p:txBody>
          </p:sp>
          <p:cxnSp>
            <p:nvCxnSpPr>
              <p:cNvPr id="18" name="Straight Connector 17"/>
              <p:cNvCxnSpPr/>
              <p:nvPr/>
            </p:nvCxnSpPr>
            <p:spPr>
              <a:xfrm>
                <a:off x="3900256" y="3124810"/>
                <a:ext cx="0" cy="114239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108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Bootstrap CI for Correlation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53375" y="2438400"/>
            <a:ext cx="5029200" cy="4202806"/>
          </a:xfrm>
          <a:prstGeom prst="rect">
            <a:avLst/>
          </a:prstGeom>
          <a:noFill/>
          <a:ln w="9525">
            <a:noFill/>
            <a:miter lim="800000"/>
            <a:headEnd/>
            <a:tailEnd/>
          </a:ln>
        </p:spPr>
      </p:pic>
      <p:sp>
        <p:nvSpPr>
          <p:cNvPr id="4" name="TextBox 3"/>
          <p:cNvSpPr txBox="1"/>
          <p:nvPr/>
        </p:nvSpPr>
        <p:spPr>
          <a:xfrm>
            <a:off x="304800" y="1600200"/>
            <a:ext cx="8229600" cy="584775"/>
          </a:xfrm>
          <a:prstGeom prst="rect">
            <a:avLst/>
          </a:prstGeom>
          <a:noFill/>
        </p:spPr>
        <p:txBody>
          <a:bodyPr wrap="square" rtlCol="0">
            <a:spAutoFit/>
          </a:bodyPr>
          <a:lstStyle/>
          <a:p>
            <a:r>
              <a:rPr lang="en-US" sz="3200" dirty="0" smtClean="0"/>
              <a:t>Ex: NFL uniform “malevolence” vs. Penalty yards</a:t>
            </a:r>
            <a:endParaRPr lang="en-US" sz="3200" dirty="0"/>
          </a:p>
        </p:txBody>
      </p:sp>
      <p:sp>
        <p:nvSpPr>
          <p:cNvPr id="5" name="TextBox 4"/>
          <p:cNvSpPr txBox="1"/>
          <p:nvPr/>
        </p:nvSpPr>
        <p:spPr>
          <a:xfrm>
            <a:off x="4321408" y="5087034"/>
            <a:ext cx="2106496" cy="584775"/>
          </a:xfrm>
          <a:prstGeom prst="rect">
            <a:avLst/>
          </a:prstGeom>
          <a:noFill/>
        </p:spPr>
        <p:txBody>
          <a:bodyPr wrap="square" rtlCol="0">
            <a:spAutoFit/>
          </a:bodyPr>
          <a:lstStyle/>
          <a:p>
            <a:r>
              <a:rPr lang="en-US" sz="3200" dirty="0" smtClean="0"/>
              <a:t>r = 0.430</a:t>
            </a:r>
          </a:p>
        </p:txBody>
      </p:sp>
      <p:pic>
        <p:nvPicPr>
          <p:cNvPr id="1029" name="Picture 5"/>
          <p:cNvPicPr>
            <a:picLocks noChangeAspect="1" noChangeArrowheads="1"/>
          </p:cNvPicPr>
          <p:nvPr/>
        </p:nvPicPr>
        <p:blipFill>
          <a:blip r:embed="rId4" cstate="print"/>
          <a:srcRect/>
          <a:stretch>
            <a:fillRect/>
          </a:stretch>
        </p:blipFill>
        <p:spPr bwMode="auto">
          <a:xfrm>
            <a:off x="6607715" y="2309812"/>
            <a:ext cx="631285" cy="666750"/>
          </a:xfrm>
          <a:prstGeom prst="rect">
            <a:avLst/>
          </a:prstGeom>
          <a:noFill/>
          <a:ln w="9525">
            <a:noFill/>
            <a:miter lim="800000"/>
            <a:headEnd/>
            <a:tailEnd/>
          </a:ln>
        </p:spPr>
      </p:pic>
      <p:cxnSp>
        <p:nvCxnSpPr>
          <p:cNvPr id="10" name="Straight Arrow Connector 9"/>
          <p:cNvCxnSpPr/>
          <p:nvPr/>
        </p:nvCxnSpPr>
        <p:spPr>
          <a:xfrm rot="10800000" flipV="1">
            <a:off x="6282548" y="2643187"/>
            <a:ext cx="381000" cy="428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cstate="print"/>
          <a:srcRect/>
          <a:stretch>
            <a:fillRect/>
          </a:stretch>
        </p:blipFill>
        <p:spPr bwMode="auto">
          <a:xfrm>
            <a:off x="2596375" y="5410200"/>
            <a:ext cx="508878" cy="590550"/>
          </a:xfrm>
          <a:prstGeom prst="rect">
            <a:avLst/>
          </a:prstGeom>
          <a:noFill/>
          <a:ln w="9525">
            <a:noFill/>
            <a:miter lim="800000"/>
            <a:headEnd/>
            <a:tailEnd/>
          </a:ln>
        </p:spPr>
      </p:pic>
      <p:cxnSp>
        <p:nvCxnSpPr>
          <p:cNvPr id="13" name="Straight Arrow Connector 12"/>
          <p:cNvCxnSpPr/>
          <p:nvPr/>
        </p:nvCxnSpPr>
        <p:spPr>
          <a:xfrm rot="10800000" flipV="1">
            <a:off x="2215375" y="5638800"/>
            <a:ext cx="381000" cy="428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88665" y="4733091"/>
            <a:ext cx="1945735" cy="707886"/>
          </a:xfrm>
          <a:prstGeom prst="rect">
            <a:avLst/>
          </a:prstGeom>
          <a:noFill/>
        </p:spPr>
        <p:txBody>
          <a:bodyPr wrap="square" rtlCol="0">
            <a:spAutoFit/>
          </a:bodyPr>
          <a:lstStyle/>
          <a:p>
            <a:r>
              <a:rPr lang="en-US" sz="4000" dirty="0" err="1" smtClean="0">
                <a:solidFill>
                  <a:srgbClr val="FF0000"/>
                </a:solidFill>
              </a:rPr>
              <a:t>StatKey</a:t>
            </a:r>
            <a:endParaRPr lang="en-US" sz="4000" dirty="0">
              <a:solidFill>
                <a:srgbClr val="FF0000"/>
              </a:solidFill>
            </a:endParaRPr>
          </a:p>
        </p:txBody>
      </p:sp>
      <p:sp>
        <p:nvSpPr>
          <p:cNvPr id="6" name="Oval 5"/>
          <p:cNvSpPr/>
          <p:nvPr/>
        </p:nvSpPr>
        <p:spPr>
          <a:xfrm>
            <a:off x="6177775" y="307562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90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par>
                          <p:cTn id="16" fill="hold">
                            <p:stCondLst>
                              <p:cond delay="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855663" y="77787"/>
            <a:ext cx="7637666" cy="6018213"/>
          </a:xfrm>
          <a:prstGeom prst="rect">
            <a:avLst/>
          </a:prstGeom>
          <a:noFill/>
          <a:ln w="9525">
            <a:noFill/>
            <a:miter lim="800000"/>
            <a:headEnd/>
            <a:tailEnd/>
          </a:ln>
        </p:spPr>
      </p:pic>
      <p:sp>
        <p:nvSpPr>
          <p:cNvPr id="2" name="Title 1"/>
          <p:cNvSpPr>
            <a:spLocks noGrp="1"/>
          </p:cNvSpPr>
          <p:nvPr>
            <p:ph type="title"/>
          </p:nvPr>
        </p:nvSpPr>
        <p:spPr>
          <a:xfrm>
            <a:off x="646112" y="0"/>
            <a:ext cx="7988685" cy="947391"/>
          </a:xfrm>
        </p:spPr>
        <p:txBody>
          <a:bodyPr/>
          <a:lstStyle/>
          <a:p>
            <a:endParaRPr lang="en-US"/>
          </a:p>
        </p:txBody>
      </p:sp>
      <p:pic>
        <p:nvPicPr>
          <p:cNvPr id="2051" name="Picture 3"/>
          <p:cNvPicPr>
            <a:picLocks noChangeAspect="1" noChangeArrowheads="1"/>
          </p:cNvPicPr>
          <p:nvPr/>
        </p:nvPicPr>
        <p:blipFill>
          <a:blip r:embed="rId4" cstate="print"/>
          <a:srcRect/>
          <a:stretch>
            <a:fillRect/>
          </a:stretch>
        </p:blipFill>
        <p:spPr bwMode="auto">
          <a:xfrm>
            <a:off x="838200" y="77787"/>
            <a:ext cx="7637666" cy="6018213"/>
          </a:xfrm>
          <a:prstGeom prst="rect">
            <a:avLst/>
          </a:prstGeom>
          <a:noFill/>
          <a:ln w="9525">
            <a:noFill/>
            <a:miter lim="800000"/>
            <a:headEnd/>
            <a:tailEnd/>
          </a:ln>
        </p:spPr>
      </p:pic>
      <p:sp>
        <p:nvSpPr>
          <p:cNvPr id="6" name="TextBox 5"/>
          <p:cNvSpPr txBox="1"/>
          <p:nvPr/>
        </p:nvSpPr>
        <p:spPr>
          <a:xfrm>
            <a:off x="2971800" y="5791200"/>
            <a:ext cx="1066800" cy="461665"/>
          </a:xfrm>
          <a:prstGeom prst="rect">
            <a:avLst/>
          </a:prstGeom>
          <a:solidFill>
            <a:srgbClr val="FFFF99"/>
          </a:solidFill>
        </p:spPr>
        <p:txBody>
          <a:bodyPr wrap="square" rtlCol="0">
            <a:spAutoFit/>
          </a:bodyPr>
          <a:lstStyle/>
          <a:p>
            <a:r>
              <a:rPr lang="en-US" sz="2400" dirty="0" smtClean="0"/>
              <a:t>-0.053</a:t>
            </a:r>
            <a:endParaRPr lang="en-US" sz="2400" dirty="0"/>
          </a:p>
        </p:txBody>
      </p:sp>
      <p:sp>
        <p:nvSpPr>
          <p:cNvPr id="7" name="TextBox 6"/>
          <p:cNvSpPr txBox="1"/>
          <p:nvPr/>
        </p:nvSpPr>
        <p:spPr>
          <a:xfrm>
            <a:off x="7010400" y="5791200"/>
            <a:ext cx="1066800" cy="461665"/>
          </a:xfrm>
          <a:prstGeom prst="rect">
            <a:avLst/>
          </a:prstGeom>
          <a:solidFill>
            <a:srgbClr val="FFFF99"/>
          </a:solidFill>
        </p:spPr>
        <p:txBody>
          <a:bodyPr wrap="square" rtlCol="0">
            <a:spAutoFit/>
          </a:bodyPr>
          <a:lstStyle/>
          <a:p>
            <a:r>
              <a:rPr lang="en-US" sz="2400" dirty="0" smtClean="0"/>
              <a:t>0.729</a:t>
            </a:r>
            <a:endParaRPr lang="en-US" sz="2400" dirty="0"/>
          </a:p>
        </p:txBody>
      </p:sp>
      <p:sp>
        <p:nvSpPr>
          <p:cNvPr id="8" name="TextBox 7"/>
          <p:cNvSpPr txBox="1"/>
          <p:nvPr/>
        </p:nvSpPr>
        <p:spPr>
          <a:xfrm>
            <a:off x="5486400" y="6019800"/>
            <a:ext cx="1066800" cy="461665"/>
          </a:xfrm>
          <a:prstGeom prst="rect">
            <a:avLst/>
          </a:prstGeom>
          <a:solidFill>
            <a:schemeClr val="accent2">
              <a:lumMod val="40000"/>
              <a:lumOff val="60000"/>
            </a:schemeClr>
          </a:solidFill>
        </p:spPr>
        <p:txBody>
          <a:bodyPr wrap="square" rtlCol="0">
            <a:spAutoFit/>
          </a:bodyPr>
          <a:lstStyle/>
          <a:p>
            <a:r>
              <a:rPr lang="en-US" sz="2400" dirty="0" smtClean="0"/>
              <a:t>0.430</a:t>
            </a:r>
            <a:endParaRPr lang="en-US" sz="2400" dirty="0"/>
          </a:p>
        </p:txBody>
      </p:sp>
      <p:cxnSp>
        <p:nvCxnSpPr>
          <p:cNvPr id="10" name="Straight Arrow Connector 9"/>
          <p:cNvCxnSpPr>
            <a:stCxn id="8" idx="0"/>
          </p:cNvCxnSpPr>
          <p:nvPr/>
        </p:nvCxnSpPr>
        <p:spPr>
          <a:xfrm rot="5400000" flipH="1" flipV="1">
            <a:off x="5829300" y="58293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07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 #3: Reverse Percentiles</a:t>
            </a:r>
          </a:p>
        </p:txBody>
      </p:sp>
      <p:sp>
        <p:nvSpPr>
          <p:cNvPr id="15" name="TextBox 14"/>
          <p:cNvSpPr txBox="1"/>
          <p:nvPr/>
        </p:nvSpPr>
        <p:spPr>
          <a:xfrm>
            <a:off x="1676400" y="3911025"/>
            <a:ext cx="1066800" cy="461665"/>
          </a:xfrm>
          <a:prstGeom prst="rect">
            <a:avLst/>
          </a:prstGeom>
          <a:solidFill>
            <a:srgbClr val="FFFF99"/>
          </a:solidFill>
        </p:spPr>
        <p:txBody>
          <a:bodyPr wrap="square" rtlCol="0">
            <a:spAutoFit/>
          </a:bodyPr>
          <a:lstStyle/>
          <a:p>
            <a:r>
              <a:rPr lang="en-US" sz="2400" dirty="0" smtClean="0"/>
              <a:t>-0.053</a:t>
            </a:r>
            <a:endParaRPr lang="en-US" sz="2400" dirty="0"/>
          </a:p>
        </p:txBody>
      </p:sp>
      <p:sp>
        <p:nvSpPr>
          <p:cNvPr id="16" name="TextBox 15"/>
          <p:cNvSpPr txBox="1"/>
          <p:nvPr/>
        </p:nvSpPr>
        <p:spPr>
          <a:xfrm>
            <a:off x="5715000" y="3911025"/>
            <a:ext cx="1066800" cy="461665"/>
          </a:xfrm>
          <a:prstGeom prst="rect">
            <a:avLst/>
          </a:prstGeom>
          <a:solidFill>
            <a:srgbClr val="FFFF99"/>
          </a:solidFill>
        </p:spPr>
        <p:txBody>
          <a:bodyPr wrap="square" rtlCol="0">
            <a:spAutoFit/>
          </a:bodyPr>
          <a:lstStyle/>
          <a:p>
            <a:r>
              <a:rPr lang="en-US" sz="2400" dirty="0" smtClean="0"/>
              <a:t>0.729</a:t>
            </a:r>
            <a:endParaRPr lang="en-US" sz="2400" dirty="0"/>
          </a:p>
        </p:txBody>
      </p:sp>
      <p:sp>
        <p:nvSpPr>
          <p:cNvPr id="17" name="TextBox 16"/>
          <p:cNvSpPr txBox="1"/>
          <p:nvPr/>
        </p:nvSpPr>
        <p:spPr>
          <a:xfrm>
            <a:off x="4191000" y="3910231"/>
            <a:ext cx="1066800" cy="461665"/>
          </a:xfrm>
          <a:prstGeom prst="rect">
            <a:avLst/>
          </a:prstGeom>
          <a:solidFill>
            <a:schemeClr val="accent2">
              <a:lumMod val="40000"/>
              <a:lumOff val="60000"/>
            </a:schemeClr>
          </a:solidFill>
        </p:spPr>
        <p:txBody>
          <a:bodyPr wrap="square" rtlCol="0">
            <a:spAutoFit/>
          </a:bodyPr>
          <a:lstStyle/>
          <a:p>
            <a:r>
              <a:rPr lang="en-US" sz="2400" dirty="0" smtClean="0"/>
              <a:t>0.430</a:t>
            </a:r>
            <a:endParaRPr lang="en-US" sz="2400" dirty="0"/>
          </a:p>
        </p:txBody>
      </p:sp>
      <p:cxnSp>
        <p:nvCxnSpPr>
          <p:cNvPr id="18" name="Straight Arrow Connector 17"/>
          <p:cNvCxnSpPr>
            <a:stCxn id="17" idx="0"/>
          </p:cNvCxnSpPr>
          <p:nvPr/>
        </p:nvCxnSpPr>
        <p:spPr>
          <a:xfrm rot="5400000" flipH="1" flipV="1">
            <a:off x="4533900" y="3719731"/>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2020094" y="3719731"/>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6058694" y="3719731"/>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530025"/>
            <a:ext cx="792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29200" y="2844225"/>
            <a:ext cx="1066800" cy="461665"/>
          </a:xfrm>
          <a:prstGeom prst="rect">
            <a:avLst/>
          </a:prstGeom>
          <a:noFill/>
        </p:spPr>
        <p:txBody>
          <a:bodyPr wrap="square" rtlCol="0">
            <a:spAutoFit/>
          </a:bodyPr>
          <a:lstStyle/>
          <a:p>
            <a:r>
              <a:rPr lang="en-US" sz="2400" dirty="0" smtClean="0"/>
              <a:t>0.299</a:t>
            </a:r>
            <a:endParaRPr lang="en-US" sz="2400" dirty="0"/>
          </a:p>
        </p:txBody>
      </p:sp>
      <p:cxnSp>
        <p:nvCxnSpPr>
          <p:cNvPr id="26" name="Straight Arrow Connector 25"/>
          <p:cNvCxnSpPr/>
          <p:nvPr/>
        </p:nvCxnSpPr>
        <p:spPr>
          <a:xfrm rot="10800000">
            <a:off x="4724400" y="3072826"/>
            <a:ext cx="381000" cy="22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3072825"/>
            <a:ext cx="381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71801" y="2844225"/>
            <a:ext cx="1066800" cy="461665"/>
          </a:xfrm>
          <a:prstGeom prst="rect">
            <a:avLst/>
          </a:prstGeom>
          <a:noFill/>
        </p:spPr>
        <p:txBody>
          <a:bodyPr wrap="square" rtlCol="0">
            <a:spAutoFit/>
          </a:bodyPr>
          <a:lstStyle/>
          <a:p>
            <a:r>
              <a:rPr lang="en-US" sz="2400" dirty="0" smtClean="0"/>
              <a:t>0.483</a:t>
            </a:r>
            <a:endParaRPr lang="en-US" sz="2400" dirty="0"/>
          </a:p>
        </p:txBody>
      </p:sp>
      <p:cxnSp>
        <p:nvCxnSpPr>
          <p:cNvPr id="35" name="Straight Arrow Connector 34"/>
          <p:cNvCxnSpPr>
            <a:stCxn id="34" idx="1"/>
          </p:cNvCxnSpPr>
          <p:nvPr/>
        </p:nvCxnSpPr>
        <p:spPr>
          <a:xfrm rot="10800000">
            <a:off x="2209801" y="3072826"/>
            <a:ext cx="762001" cy="22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10001" y="3072825"/>
            <a:ext cx="914399"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800" y="4749225"/>
            <a:ext cx="5334000" cy="584775"/>
          </a:xfrm>
          <a:prstGeom prst="rect">
            <a:avLst/>
          </a:prstGeom>
          <a:noFill/>
        </p:spPr>
        <p:txBody>
          <a:bodyPr wrap="square" rtlCol="0">
            <a:spAutoFit/>
          </a:bodyPr>
          <a:lstStyle/>
          <a:p>
            <a:r>
              <a:rPr lang="en-US" sz="3200" dirty="0" smtClean="0"/>
              <a:t>“Reverse” Percentile Interval:</a:t>
            </a:r>
            <a:endParaRPr lang="en-US" sz="3200" dirty="0"/>
          </a:p>
        </p:txBody>
      </p:sp>
      <p:sp>
        <p:nvSpPr>
          <p:cNvPr id="41" name="TextBox 40"/>
          <p:cNvSpPr txBox="1"/>
          <p:nvPr/>
        </p:nvSpPr>
        <p:spPr>
          <a:xfrm>
            <a:off x="1676400" y="5435025"/>
            <a:ext cx="5105400" cy="584775"/>
          </a:xfrm>
          <a:prstGeom prst="rect">
            <a:avLst/>
          </a:prstGeom>
          <a:noFill/>
        </p:spPr>
        <p:txBody>
          <a:bodyPr wrap="square" rtlCol="0">
            <a:spAutoFit/>
          </a:bodyPr>
          <a:lstStyle/>
          <a:p>
            <a:r>
              <a:rPr lang="en-US" sz="3200" dirty="0" smtClean="0"/>
              <a:t>Lower:  0.430 – 0.299 = 0.131</a:t>
            </a:r>
            <a:endParaRPr lang="en-US" sz="3200" dirty="0"/>
          </a:p>
        </p:txBody>
      </p:sp>
      <p:sp>
        <p:nvSpPr>
          <p:cNvPr id="42" name="TextBox 41"/>
          <p:cNvSpPr txBox="1"/>
          <p:nvPr/>
        </p:nvSpPr>
        <p:spPr>
          <a:xfrm>
            <a:off x="1676400" y="6120825"/>
            <a:ext cx="5105400" cy="584775"/>
          </a:xfrm>
          <a:prstGeom prst="rect">
            <a:avLst/>
          </a:prstGeom>
          <a:noFill/>
        </p:spPr>
        <p:txBody>
          <a:bodyPr wrap="square" rtlCol="0">
            <a:spAutoFit/>
          </a:bodyPr>
          <a:lstStyle/>
          <a:p>
            <a:r>
              <a:rPr lang="en-US" sz="3200" dirty="0" smtClean="0"/>
              <a:t>Upper:  0.430 + 0.483 = 0.913</a:t>
            </a:r>
            <a:endParaRPr lang="en-US" sz="3200" dirty="0"/>
          </a:p>
        </p:txBody>
      </p:sp>
      <p:sp>
        <p:nvSpPr>
          <p:cNvPr id="21" name="TextBox 20"/>
          <p:cNvSpPr txBox="1"/>
          <p:nvPr/>
        </p:nvSpPr>
        <p:spPr>
          <a:xfrm>
            <a:off x="76200" y="1213009"/>
            <a:ext cx="8991600" cy="1631216"/>
          </a:xfrm>
          <a:prstGeom prst="rect">
            <a:avLst/>
          </a:prstGeom>
          <a:solidFill>
            <a:srgbClr val="FFFF99"/>
          </a:solidFill>
          <a:ln w="28575">
            <a:solidFill>
              <a:schemeClr val="tx1"/>
            </a:solidFill>
          </a:ln>
        </p:spPr>
        <p:txBody>
          <a:bodyPr wrap="square" rtlCol="0">
            <a:spAutoFit/>
          </a:bodyPr>
          <a:lstStyle/>
          <a:p>
            <a:r>
              <a:rPr lang="en-US" sz="3200" u="sng" dirty="0" smtClean="0"/>
              <a:t>Golden rule of bootstraps</a:t>
            </a:r>
            <a:r>
              <a:rPr lang="en-US" sz="3200" dirty="0" smtClean="0"/>
              <a:t>: </a:t>
            </a:r>
          </a:p>
          <a:p>
            <a:r>
              <a:rPr lang="en-US" sz="3200" b="1" i="1" dirty="0" smtClean="0"/>
              <a:t>Bootstrap</a:t>
            </a:r>
            <a:r>
              <a:rPr lang="en-US" sz="3200" i="1" dirty="0" smtClean="0"/>
              <a:t> statistics are to the </a:t>
            </a:r>
            <a:r>
              <a:rPr lang="en-US" sz="3200" b="1" i="1" dirty="0" smtClean="0"/>
              <a:t>original </a:t>
            </a:r>
            <a:r>
              <a:rPr lang="en-US" sz="3200" i="1" dirty="0" smtClean="0"/>
              <a:t>statistic as the </a:t>
            </a:r>
            <a:r>
              <a:rPr lang="en-US" sz="3200" b="1" i="1" dirty="0" smtClean="0"/>
              <a:t>original</a:t>
            </a:r>
            <a:r>
              <a:rPr lang="en-US" sz="3200" i="1" dirty="0" smtClean="0"/>
              <a:t> statistic is to the population </a:t>
            </a:r>
            <a:r>
              <a:rPr lang="en-US" sz="3200" b="1" i="1" dirty="0" smtClean="0"/>
              <a:t>parameter</a:t>
            </a:r>
            <a:r>
              <a:rPr lang="en-US" sz="3200" i="1" dirty="0" smtClean="0"/>
              <a:t>. </a:t>
            </a:r>
            <a:endParaRPr lang="en-US" sz="3200" i="1" dirty="0"/>
          </a:p>
        </p:txBody>
      </p:sp>
    </p:spTree>
    <p:extLst>
      <p:ext uri="{BB962C8B-B14F-4D97-AF65-F5344CB8AC3E}">
        <p14:creationId xmlns:p14="http://schemas.microsoft.com/office/powerpoint/2010/main" val="109030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2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9"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Fancier Adjustments...</a:t>
            </a:r>
            <a:endParaRPr lang="en-US" dirty="0"/>
          </a:p>
        </p:txBody>
      </p:sp>
      <p:sp>
        <p:nvSpPr>
          <p:cNvPr id="3" name="TextBox 2"/>
          <p:cNvSpPr txBox="1"/>
          <p:nvPr/>
        </p:nvSpPr>
        <p:spPr>
          <a:xfrm>
            <a:off x="457200" y="1752600"/>
            <a:ext cx="7772400" cy="1569660"/>
          </a:xfrm>
          <a:prstGeom prst="rect">
            <a:avLst/>
          </a:prstGeom>
          <a:solidFill>
            <a:srgbClr val="FFFF99"/>
          </a:solidFill>
        </p:spPr>
        <p:txBody>
          <a:bodyPr wrap="square" rtlCol="0">
            <a:spAutoFit/>
          </a:bodyPr>
          <a:lstStyle/>
          <a:p>
            <a:r>
              <a:rPr lang="en-US" sz="3200" b="1" dirty="0" smtClean="0"/>
              <a:t>Bias-Corrected  Accelerated (</a:t>
            </a:r>
            <a:r>
              <a:rPr lang="en-US" sz="3200" b="1" dirty="0" err="1" smtClean="0"/>
              <a:t>BCa</a:t>
            </a:r>
            <a:r>
              <a:rPr lang="en-US" sz="3200" b="1" dirty="0" smtClean="0"/>
              <a:t>): </a:t>
            </a:r>
          </a:p>
          <a:p>
            <a:r>
              <a:rPr lang="en-US" sz="3200" dirty="0" smtClean="0"/>
              <a:t>Adjusts percentiles to account for bias and skewness in the bootstrap distribution</a:t>
            </a:r>
            <a:endParaRPr lang="en-US" sz="3200" dirty="0"/>
          </a:p>
        </p:txBody>
      </p:sp>
      <p:sp>
        <p:nvSpPr>
          <p:cNvPr id="4" name="TextBox 3"/>
          <p:cNvSpPr txBox="1"/>
          <p:nvPr/>
        </p:nvSpPr>
        <p:spPr>
          <a:xfrm>
            <a:off x="76200" y="3657600"/>
            <a:ext cx="8915400" cy="1569660"/>
          </a:xfrm>
          <a:prstGeom prst="rect">
            <a:avLst/>
          </a:prstGeom>
          <a:noFill/>
        </p:spPr>
        <p:txBody>
          <a:bodyPr wrap="square" rtlCol="0">
            <a:spAutoFit/>
          </a:bodyPr>
          <a:lstStyle/>
          <a:p>
            <a:r>
              <a:rPr lang="en-US" sz="3200" dirty="0" smtClean="0"/>
              <a:t>Other methods:</a:t>
            </a:r>
          </a:p>
          <a:p>
            <a:r>
              <a:rPr lang="en-US" sz="3200" dirty="0"/>
              <a:t> </a:t>
            </a:r>
            <a:r>
              <a:rPr lang="en-US" sz="3200" dirty="0" smtClean="0"/>
              <a:t>  ABC intervals (Approximate Bootstrap Confidence)</a:t>
            </a:r>
          </a:p>
          <a:p>
            <a:r>
              <a:rPr lang="en-US" sz="3200" dirty="0"/>
              <a:t> </a:t>
            </a:r>
            <a:r>
              <a:rPr lang="en-US" sz="3200" dirty="0" smtClean="0"/>
              <a:t>  Bootstrap tilting</a:t>
            </a:r>
            <a:endParaRPr lang="en-US" sz="3200" dirty="0"/>
          </a:p>
        </p:txBody>
      </p:sp>
      <p:sp>
        <p:nvSpPr>
          <p:cNvPr id="5" name="TextBox 4"/>
          <p:cNvSpPr txBox="1"/>
          <p:nvPr/>
        </p:nvSpPr>
        <p:spPr>
          <a:xfrm>
            <a:off x="457200" y="5486400"/>
            <a:ext cx="8382000" cy="1077218"/>
          </a:xfrm>
          <a:prstGeom prst="rect">
            <a:avLst/>
          </a:prstGeom>
          <a:noFill/>
        </p:spPr>
        <p:txBody>
          <a:bodyPr wrap="square" rtlCol="0">
            <a:spAutoFit/>
          </a:bodyPr>
          <a:lstStyle/>
          <a:p>
            <a:r>
              <a:rPr lang="en-US" sz="3200" dirty="0" smtClean="0"/>
              <a:t>These are generally implemented in statistical software (e.g. R)</a:t>
            </a:r>
            <a:endParaRPr lang="en-US" sz="3200" dirty="0"/>
          </a:p>
        </p:txBody>
      </p:sp>
    </p:spTree>
    <p:extLst>
      <p:ext uri="{BB962C8B-B14F-4D97-AF65-F5344CB8AC3E}">
        <p14:creationId xmlns:p14="http://schemas.microsoft.com/office/powerpoint/2010/main" val="4252367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 CI’s are NOT Foolproof</a:t>
            </a:r>
            <a:endParaRPr lang="en-US" dirty="0"/>
          </a:p>
        </p:txBody>
      </p:sp>
      <p:sp>
        <p:nvSpPr>
          <p:cNvPr id="3" name="TextBox 2"/>
          <p:cNvSpPr txBox="1"/>
          <p:nvPr/>
        </p:nvSpPr>
        <p:spPr>
          <a:xfrm>
            <a:off x="152400" y="1295400"/>
            <a:ext cx="8839200" cy="954107"/>
          </a:xfrm>
          <a:prstGeom prst="rect">
            <a:avLst/>
          </a:prstGeom>
          <a:solidFill>
            <a:srgbClr val="FFFF99"/>
          </a:solidFill>
        </p:spPr>
        <p:txBody>
          <a:bodyPr wrap="square" rtlCol="0">
            <a:spAutoFit/>
          </a:bodyPr>
          <a:lstStyle/>
          <a:p>
            <a:r>
              <a:rPr lang="en-US" sz="2800" b="1" dirty="0" smtClean="0"/>
              <a:t>Example:</a:t>
            </a:r>
            <a:r>
              <a:rPr lang="en-US" sz="2800" dirty="0" smtClean="0"/>
              <a:t> Find a bootstrap distribution for the </a:t>
            </a:r>
            <a:r>
              <a:rPr lang="en-US" sz="2800" b="1" dirty="0" smtClean="0"/>
              <a:t>median </a:t>
            </a:r>
            <a:r>
              <a:rPr lang="en-US" sz="2800" dirty="0" smtClean="0"/>
              <a:t>price of Mustangs, based on a sample of 25 cars at online sites. </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2" y="2362200"/>
            <a:ext cx="60864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3657600"/>
            <a:ext cx="2971800" cy="954107"/>
          </a:xfrm>
          <a:prstGeom prst="rect">
            <a:avLst/>
          </a:prstGeom>
          <a:noFill/>
        </p:spPr>
        <p:txBody>
          <a:bodyPr wrap="square" rtlCol="0">
            <a:spAutoFit/>
          </a:bodyPr>
          <a:lstStyle/>
          <a:p>
            <a:r>
              <a:rPr lang="en-US" sz="2800" dirty="0" smtClean="0">
                <a:solidFill>
                  <a:srgbClr val="C00000"/>
                </a:solidFill>
              </a:rPr>
              <a:t>Always plot your bootstraps!</a:t>
            </a:r>
            <a:endParaRPr lang="en-US" sz="2800" dirty="0">
              <a:solidFill>
                <a:srgbClr val="C00000"/>
              </a:solidFill>
            </a:endParaRPr>
          </a:p>
        </p:txBody>
      </p:sp>
    </p:spTree>
    <p:extLst>
      <p:ext uri="{BB962C8B-B14F-4D97-AF65-F5344CB8AC3E}">
        <p14:creationId xmlns:p14="http://schemas.microsoft.com/office/powerpoint/2010/main" val="25724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en-US" sz="7200" dirty="0" smtClean="0"/>
              <a:t>What About Resampling Methods in  Hypothesis Tests? </a:t>
            </a:r>
            <a:endParaRPr lang="en-US" sz="7200" dirty="0"/>
          </a:p>
        </p:txBody>
      </p:sp>
    </p:spTree>
    <p:extLst>
      <p:ext uri="{BB962C8B-B14F-4D97-AF65-F5344CB8AC3E}">
        <p14:creationId xmlns:p14="http://schemas.microsoft.com/office/powerpoint/2010/main" val="246184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2127922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Mean Body Temperature</a:t>
            </a:r>
            <a:endParaRPr lang="en-US" dirty="0"/>
          </a:p>
        </p:txBody>
      </p:sp>
      <p:sp>
        <p:nvSpPr>
          <p:cNvPr id="3" name="TextBox 2"/>
          <p:cNvSpPr txBox="1"/>
          <p:nvPr/>
        </p:nvSpPr>
        <p:spPr>
          <a:xfrm>
            <a:off x="171018" y="3295282"/>
            <a:ext cx="8363382" cy="523220"/>
          </a:xfrm>
          <a:prstGeom prst="rect">
            <a:avLst/>
          </a:prstGeom>
          <a:noFill/>
        </p:spPr>
        <p:txBody>
          <a:bodyPr wrap="square" rtlCol="0">
            <a:spAutoFit/>
          </a:bodyPr>
          <a:lstStyle/>
          <a:p>
            <a:r>
              <a:rPr lang="en-US" sz="2800" dirty="0" smtClean="0"/>
              <a:t>Data: A sample of n=50 body temperatures. </a:t>
            </a:r>
          </a:p>
        </p:txBody>
      </p:sp>
      <p:sp>
        <p:nvSpPr>
          <p:cNvPr id="4" name="TextBox 3"/>
          <p:cNvSpPr txBox="1"/>
          <p:nvPr/>
        </p:nvSpPr>
        <p:spPr>
          <a:xfrm>
            <a:off x="171018" y="1295400"/>
            <a:ext cx="8717117" cy="584775"/>
          </a:xfrm>
          <a:prstGeom prst="rect">
            <a:avLst/>
          </a:prstGeom>
          <a:solidFill>
            <a:schemeClr val="accent2">
              <a:lumMod val="60000"/>
              <a:lumOff val="40000"/>
            </a:schemeClr>
          </a:solidFill>
        </p:spPr>
        <p:txBody>
          <a:bodyPr wrap="square" rtlCol="0">
            <a:spAutoFit/>
          </a:bodyPr>
          <a:lstStyle/>
          <a:p>
            <a:r>
              <a:rPr lang="en-US" sz="3200" i="1" dirty="0" smtClean="0"/>
              <a:t>Is the average body temperature really 98.6</a:t>
            </a:r>
            <a:r>
              <a:rPr lang="en-US" sz="3200" i="1" baseline="30000" dirty="0" smtClean="0"/>
              <a:t>o</a:t>
            </a:r>
            <a:r>
              <a:rPr lang="en-US" sz="3200" i="1" dirty="0" smtClean="0"/>
              <a:t>F?</a:t>
            </a:r>
            <a:endParaRPr lang="en-US" sz="3200" i="1"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378354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88" y="3793959"/>
            <a:ext cx="8416994" cy="251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2018009"/>
            <a:ext cx="2362200" cy="1277273"/>
          </a:xfrm>
          <a:prstGeom prst="rect">
            <a:avLst/>
          </a:prstGeom>
          <a:solidFill>
            <a:srgbClr val="FFFF99"/>
          </a:solidFill>
          <a:ln>
            <a:solidFill>
              <a:schemeClr val="tx1"/>
            </a:solidFill>
          </a:ln>
        </p:spPr>
        <p:txBody>
          <a:bodyPr wrap="square" rtlCol="0">
            <a:spAutoFit/>
          </a:bodyPr>
          <a:lstStyle/>
          <a:p>
            <a:pPr>
              <a:spcAft>
                <a:spcPts val="600"/>
              </a:spcAft>
            </a:pPr>
            <a:r>
              <a:rPr lang="en-US" sz="3600" dirty="0" smtClean="0"/>
              <a:t>H</a:t>
            </a:r>
            <a:r>
              <a:rPr lang="en-US" sz="3600" baseline="-25000" dirty="0" smtClean="0"/>
              <a:t>0</a:t>
            </a:r>
            <a:r>
              <a:rPr lang="en-US" sz="3600" dirty="0" smtClean="0"/>
              <a:t>:</a:t>
            </a:r>
            <a:r>
              <a:rPr lang="el-GR" sz="3600" dirty="0" smtClean="0">
                <a:latin typeface="Calibri"/>
                <a:cs typeface="Calibri"/>
              </a:rPr>
              <a:t>μ</a:t>
            </a:r>
            <a:r>
              <a:rPr lang="en-US" sz="3600" dirty="0" smtClean="0">
                <a:latin typeface="Calibri"/>
                <a:cs typeface="Calibri"/>
              </a:rPr>
              <a:t>=98.6   </a:t>
            </a:r>
          </a:p>
          <a:p>
            <a:r>
              <a:rPr lang="en-US" sz="3600" dirty="0" smtClean="0"/>
              <a:t>H</a:t>
            </a:r>
            <a:r>
              <a:rPr lang="en-US" sz="3600" baseline="-25000" dirty="0" smtClean="0"/>
              <a:t>a</a:t>
            </a:r>
            <a:r>
              <a:rPr lang="en-US" sz="3600" dirty="0" smtClean="0"/>
              <a:t>:</a:t>
            </a:r>
            <a:r>
              <a:rPr lang="el-GR" sz="3600" dirty="0" smtClean="0">
                <a:cs typeface="Calibri"/>
              </a:rPr>
              <a:t>μ</a:t>
            </a:r>
            <a:r>
              <a:rPr lang="en-US" sz="3600" dirty="0" smtClean="0">
                <a:cs typeface="Calibri"/>
              </a:rPr>
              <a:t>≠98.6   </a:t>
            </a:r>
            <a:endParaRPr lang="en-US" sz="3600" dirty="0">
              <a:cs typeface="Calibri"/>
            </a:endParaRPr>
          </a:p>
        </p:txBody>
      </p:sp>
      <mc:AlternateContent xmlns:mc="http://schemas.openxmlformats.org/markup-compatibility/2006" xmlns:a14="http://schemas.microsoft.com/office/drawing/2010/main">
        <mc:Choice Requires="a14">
          <p:sp>
            <p:nvSpPr>
              <p:cNvPr id="14" name="TextBox 13"/>
              <p:cNvSpPr txBox="1"/>
              <p:nvPr/>
            </p:nvSpPr>
            <p:spPr>
              <a:xfrm>
                <a:off x="5917142" y="3818502"/>
                <a:ext cx="2286000" cy="1384995"/>
              </a:xfrm>
              <a:prstGeom prst="rect">
                <a:avLst/>
              </a:prstGeom>
              <a:noFill/>
            </p:spPr>
            <p:txBody>
              <a:bodyPr wrap="square" rtlCol="0">
                <a:spAutoFit/>
              </a:bodyPr>
              <a:lstStyle/>
              <a:p>
                <a:r>
                  <a:rPr lang="en-US" sz="2800" i="1" dirty="0" smtClean="0"/>
                  <a:t>n </a:t>
                </a:r>
                <a:r>
                  <a:rPr lang="en-US" sz="2800" dirty="0" smtClean="0"/>
                  <a:t>= 50</a:t>
                </a:r>
              </a:p>
              <a:p>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m:t>
                    </m:r>
                  </m:oMath>
                </a14:m>
                <a:r>
                  <a:rPr lang="en-US" sz="2800" dirty="0" smtClean="0"/>
                  <a:t>98.26</a:t>
                </a:r>
              </a:p>
              <a:p>
                <a:r>
                  <a:rPr lang="en-US" sz="2800" dirty="0" smtClean="0"/>
                  <a:t>s  = 0.765</a:t>
                </a:r>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917142" y="3818502"/>
                <a:ext cx="2286000" cy="1384995"/>
              </a:xfrm>
              <a:prstGeom prst="rect">
                <a:avLst/>
              </a:prstGeom>
              <a:blipFill rotWithShape="1">
                <a:blip r:embed="rId4"/>
                <a:stretch>
                  <a:fillRect l="-5600" t="-3947" b="-11404"/>
                </a:stretch>
              </a:blipFill>
            </p:spPr>
            <p:txBody>
              <a:bodyPr/>
              <a:lstStyle/>
              <a:p>
                <a:r>
                  <a:rPr lang="en-US">
                    <a:noFill/>
                  </a:rPr>
                  <a:t> </a:t>
                </a:r>
              </a:p>
            </p:txBody>
          </p:sp>
        </mc:Fallback>
      </mc:AlternateContent>
      <p:sp>
        <p:nvSpPr>
          <p:cNvPr id="8" name="TextBox 7"/>
          <p:cNvSpPr txBox="1"/>
          <p:nvPr/>
        </p:nvSpPr>
        <p:spPr>
          <a:xfrm>
            <a:off x="457200" y="6309808"/>
            <a:ext cx="8077200" cy="461665"/>
          </a:xfrm>
          <a:prstGeom prst="rect">
            <a:avLst/>
          </a:prstGeom>
          <a:noFill/>
        </p:spPr>
        <p:txBody>
          <a:bodyPr wrap="square" rtlCol="0">
            <a:spAutoFit/>
          </a:bodyPr>
          <a:lstStyle/>
          <a:p>
            <a:pPr algn="ctr"/>
            <a:r>
              <a:rPr lang="en-US" sz="2400" dirty="0" smtClean="0"/>
              <a:t>Data from Allen Shoemaker, 1996 JSE data set article </a:t>
            </a:r>
            <a:endParaRPr lang="en-US" sz="2400" dirty="0"/>
          </a:p>
        </p:txBody>
      </p:sp>
      <mc:AlternateContent xmlns:mc="http://schemas.openxmlformats.org/markup-compatibility/2006">
        <mc:Choice xmlns:a14="http://schemas.microsoft.com/office/drawing/2010/main" Requires="a14">
          <p:sp>
            <p:nvSpPr>
              <p:cNvPr id="5" name="TextBox 4"/>
              <p:cNvSpPr txBox="1"/>
              <p:nvPr/>
            </p:nvSpPr>
            <p:spPr>
              <a:xfrm>
                <a:off x="838200" y="4220886"/>
                <a:ext cx="4724400" cy="830997"/>
              </a:xfrm>
              <a:prstGeom prst="rect">
                <a:avLst/>
              </a:prstGeom>
              <a:noFill/>
            </p:spPr>
            <p:txBody>
              <a:bodyPr wrap="square" rtlCol="0">
                <a:spAutoFit/>
              </a:bodyPr>
              <a:lstStyle/>
              <a:p>
                <a:r>
                  <a:rPr lang="en-US" sz="2400" dirty="0" smtClean="0">
                    <a:solidFill>
                      <a:srgbClr val="C00000"/>
                    </a:solidFill>
                  </a:rPr>
                  <a:t>How unusual is  </a:t>
                </a:r>
                <a14:m>
                  <m:oMath xmlns:m="http://schemas.openxmlformats.org/officeDocument/2006/math">
                    <m:acc>
                      <m:accPr>
                        <m:chr m:val="̅"/>
                        <m:ctrlPr>
                          <a:rPr lang="en-US" sz="2400" i="1" smtClean="0">
                            <a:solidFill>
                              <a:srgbClr val="C00000"/>
                            </a:solidFill>
                            <a:latin typeface="Cambria Math"/>
                          </a:rPr>
                        </m:ctrlPr>
                      </m:accPr>
                      <m:e>
                        <m:r>
                          <a:rPr lang="en-US" sz="2400" b="0" i="1" smtClean="0">
                            <a:solidFill>
                              <a:srgbClr val="C00000"/>
                            </a:solidFill>
                            <a:latin typeface="Cambria Math"/>
                          </a:rPr>
                          <m:t>𝑥</m:t>
                        </m:r>
                      </m:e>
                    </m:acc>
                  </m:oMath>
                </a14:m>
                <a:r>
                  <a:rPr lang="en-US" sz="2400" dirty="0" smtClean="0">
                    <a:solidFill>
                      <a:srgbClr val="C00000"/>
                    </a:solidFill>
                  </a:rPr>
                  <a:t>=98.26  when </a:t>
                </a:r>
                <a:r>
                  <a:rPr lang="el-GR" sz="2400" dirty="0" smtClean="0">
                    <a:solidFill>
                      <a:srgbClr val="C00000"/>
                    </a:solidFill>
                    <a:latin typeface="Calibri"/>
                    <a:cs typeface="Calibri"/>
                  </a:rPr>
                  <a:t>μ</a:t>
                </a:r>
                <a:r>
                  <a:rPr lang="en-US" sz="2400" dirty="0" smtClean="0">
                    <a:solidFill>
                      <a:srgbClr val="C00000"/>
                    </a:solidFill>
                    <a:latin typeface="Calibri"/>
                    <a:cs typeface="Calibri"/>
                  </a:rPr>
                  <a:t> is really 98.6?</a:t>
                </a:r>
                <a:endParaRPr lang="en-US" sz="24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838200" y="4220886"/>
                <a:ext cx="4724400" cy="830997"/>
              </a:xfrm>
              <a:prstGeom prst="rect">
                <a:avLst/>
              </a:prstGeom>
              <a:blipFill rotWithShape="1">
                <a:blip r:embed="rId5"/>
                <a:stretch>
                  <a:fillRect l="-2065" t="-5839" b="-15328"/>
                </a:stretch>
              </a:blipFill>
            </p:spPr>
            <p:txBody>
              <a:bodyPr/>
              <a:lstStyle/>
              <a:p>
                <a:r>
                  <a:rPr lang="en-US">
                    <a:noFill/>
                  </a:rPr>
                  <a:t> </a:t>
                </a:r>
              </a:p>
            </p:txBody>
          </p:sp>
        </mc:Fallback>
      </mc:AlternateContent>
    </p:spTree>
    <p:extLst>
      <p:ext uri="{BB962C8B-B14F-4D97-AF65-F5344CB8AC3E}">
        <p14:creationId xmlns:p14="http://schemas.microsoft.com/office/powerpoint/2010/main" val="26093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4" grpId="0" animBg="1"/>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Quick Review:  </a:t>
            </a:r>
            <a:br>
              <a:rPr lang="en-US" b="1" dirty="0" smtClean="0"/>
            </a:br>
            <a:r>
              <a:rPr lang="en-US" b="1" dirty="0" smtClean="0"/>
              <a:t>Confidence Interval  for a Mean</a:t>
            </a:r>
            <a:endParaRPr lang="en-US" b="1" dirty="0"/>
          </a:p>
        </p:txBody>
      </p:sp>
      <mc:AlternateContent xmlns:mc="http://schemas.openxmlformats.org/markup-compatibility/2006" xmlns:a14="http://schemas.microsoft.com/office/drawing/2010/main">
        <mc:Choice Requires="a14">
          <p:sp>
            <p:nvSpPr>
              <p:cNvPr id="5" name="TextBox 4"/>
              <p:cNvSpPr txBox="1"/>
              <p:nvPr/>
            </p:nvSpPr>
            <p:spPr>
              <a:xfrm>
                <a:off x="2078115" y="1600200"/>
                <a:ext cx="4114800" cy="1495218"/>
              </a:xfrm>
              <a:prstGeom prst="rect">
                <a:avLst/>
              </a:prstGeom>
              <a:solidFill>
                <a:srgbClr val="FFFF99"/>
              </a:solid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4800" i="1" smtClean="0">
                              <a:latin typeface="Cambria Math"/>
                            </a:rPr>
                          </m:ctrlPr>
                        </m:accPr>
                        <m:e>
                          <m:r>
                            <a:rPr lang="en-US" sz="4800" b="0" i="1" smtClean="0">
                              <a:latin typeface="Cambria Math"/>
                            </a:rPr>
                            <m:t>𝑥</m:t>
                          </m:r>
                        </m:e>
                      </m:acc>
                      <m:r>
                        <a:rPr lang="en-US" sz="4800" i="1" smtClean="0">
                          <a:latin typeface="Cambria Math"/>
                          <a:ea typeface="Cambria Math"/>
                        </a:rPr>
                        <m:t>±</m:t>
                      </m:r>
                      <m:sSup>
                        <m:sSupPr>
                          <m:ctrlPr>
                            <a:rPr lang="en-US" sz="4800" i="1" smtClean="0">
                              <a:latin typeface="Cambria Math"/>
                              <a:ea typeface="Cambria Math"/>
                            </a:rPr>
                          </m:ctrlPr>
                        </m:sSupPr>
                        <m:e>
                          <m:r>
                            <a:rPr lang="en-US" sz="4800" b="0" i="1" smtClean="0">
                              <a:latin typeface="Cambria Math"/>
                              <a:ea typeface="Cambria Math"/>
                            </a:rPr>
                            <m:t>𝑡</m:t>
                          </m:r>
                        </m:e>
                        <m:sup>
                          <m:r>
                            <a:rPr lang="en-US" sz="4800" b="0" i="1" smtClean="0">
                              <a:latin typeface="Cambria Math"/>
                              <a:ea typeface="Cambria Math"/>
                            </a:rPr>
                            <m:t>∗</m:t>
                          </m:r>
                        </m:sup>
                      </m:sSup>
                      <m:f>
                        <m:fPr>
                          <m:ctrlPr>
                            <a:rPr lang="en-US" sz="4800" i="1" smtClean="0">
                              <a:latin typeface="Cambria Math"/>
                              <a:ea typeface="Cambria Math"/>
                            </a:rPr>
                          </m:ctrlPr>
                        </m:fPr>
                        <m:num>
                          <m:r>
                            <a:rPr lang="en-US" sz="4800" b="0" i="1" smtClean="0">
                              <a:latin typeface="Cambria Math"/>
                              <a:ea typeface="Cambria Math"/>
                            </a:rPr>
                            <m:t>𝑠</m:t>
                          </m:r>
                        </m:num>
                        <m:den>
                          <m:rad>
                            <m:radPr>
                              <m:degHide m:val="on"/>
                              <m:ctrlPr>
                                <a:rPr lang="en-US" sz="4800" i="1" smtClean="0">
                                  <a:latin typeface="Cambria Math"/>
                                  <a:ea typeface="Cambria Math"/>
                                </a:rPr>
                              </m:ctrlPr>
                            </m:radPr>
                            <m:deg/>
                            <m:e>
                              <m:r>
                                <a:rPr lang="en-US" sz="4800" b="0" i="1" smtClean="0">
                                  <a:latin typeface="Cambria Math"/>
                                  <a:ea typeface="Cambria Math"/>
                                </a:rPr>
                                <m:t>𝑛</m:t>
                              </m:r>
                            </m:e>
                          </m:rad>
                        </m:den>
                      </m:f>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2078115" y="1600200"/>
                <a:ext cx="4114800" cy="1495218"/>
              </a:xfrm>
              <a:prstGeom prst="rect">
                <a:avLst/>
              </a:prstGeom>
              <a:blipFill rotWithShape="1">
                <a:blip r:embed="rId2"/>
                <a:stretch>
                  <a:fillRect/>
                </a:stretch>
              </a:blipFill>
            </p:spPr>
            <p:txBody>
              <a:bodyPr/>
              <a:lstStyle/>
              <a:p>
                <a:r>
                  <a:rPr lang="en-US">
                    <a:noFill/>
                  </a:rPr>
                  <a:t> </a:t>
                </a:r>
              </a:p>
            </p:txBody>
          </p:sp>
        </mc:Fallback>
      </mc:AlternateContent>
      <p:sp>
        <p:nvSpPr>
          <p:cNvPr id="4" name="TextBox 3"/>
          <p:cNvSpPr txBox="1"/>
          <p:nvPr/>
        </p:nvSpPr>
        <p:spPr>
          <a:xfrm>
            <a:off x="990600" y="3352800"/>
            <a:ext cx="6858000" cy="707886"/>
          </a:xfrm>
          <a:prstGeom prst="rect">
            <a:avLst/>
          </a:prstGeom>
          <a:noFill/>
        </p:spPr>
        <p:txBody>
          <a:bodyPr wrap="square" rtlCol="0">
            <a:spAutoFit/>
          </a:bodyPr>
          <a:lstStyle/>
          <a:p>
            <a:pPr algn="ctr"/>
            <a:r>
              <a:rPr lang="en-US" sz="4000" dirty="0" smtClean="0"/>
              <a:t>Estimate ± Margin of Error</a:t>
            </a:r>
            <a:endParaRPr lang="en-US" sz="4000" dirty="0"/>
          </a:p>
        </p:txBody>
      </p:sp>
      <p:sp>
        <p:nvSpPr>
          <p:cNvPr id="8" name="TextBox 7"/>
          <p:cNvSpPr txBox="1"/>
          <p:nvPr/>
        </p:nvSpPr>
        <p:spPr>
          <a:xfrm>
            <a:off x="838200" y="4191000"/>
            <a:ext cx="7679924" cy="707886"/>
          </a:xfrm>
          <a:prstGeom prst="rect">
            <a:avLst/>
          </a:prstGeom>
          <a:noFill/>
        </p:spPr>
        <p:txBody>
          <a:bodyPr wrap="square" rtlCol="0">
            <a:spAutoFit/>
          </a:bodyPr>
          <a:lstStyle/>
          <a:p>
            <a:pPr algn="ctr"/>
            <a:r>
              <a:rPr lang="en-US" sz="4000" dirty="0" smtClean="0"/>
              <a:t>Estimate ± (Table)*(Standard Error)</a:t>
            </a:r>
            <a:endParaRPr lang="en-US" sz="4000" dirty="0"/>
          </a:p>
        </p:txBody>
      </p:sp>
      <p:sp>
        <p:nvSpPr>
          <p:cNvPr id="9" name="TextBox 8"/>
          <p:cNvSpPr txBox="1"/>
          <p:nvPr/>
        </p:nvSpPr>
        <p:spPr>
          <a:xfrm>
            <a:off x="609600" y="5181600"/>
            <a:ext cx="8077200" cy="1200329"/>
          </a:xfrm>
          <a:prstGeom prst="rect">
            <a:avLst/>
          </a:prstGeom>
          <a:noFill/>
        </p:spPr>
        <p:txBody>
          <a:bodyPr wrap="square" rtlCol="0">
            <a:spAutoFit/>
          </a:bodyPr>
          <a:lstStyle/>
          <a:p>
            <a:r>
              <a:rPr lang="en-US" sz="3600" dirty="0" smtClean="0"/>
              <a:t>What’s the “right” table? </a:t>
            </a:r>
          </a:p>
          <a:p>
            <a:r>
              <a:rPr lang="en-US" sz="3600" dirty="0" smtClean="0"/>
              <a:t>How do we estimate the standard error? </a:t>
            </a:r>
            <a:endParaRPr lang="en-US" sz="3600" dirty="0"/>
          </a:p>
        </p:txBody>
      </p:sp>
    </p:spTree>
    <p:extLst>
      <p:ext uri="{BB962C8B-B14F-4D97-AF65-F5344CB8AC3E}">
        <p14:creationId xmlns:p14="http://schemas.microsoft.com/office/powerpoint/2010/main" val="40463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 Samples</a:t>
            </a:r>
            <a:endParaRPr lang="en-US" dirty="0"/>
          </a:p>
        </p:txBody>
      </p:sp>
      <p:sp>
        <p:nvSpPr>
          <p:cNvPr id="3" name="TextBox 2"/>
          <p:cNvSpPr txBox="1"/>
          <p:nvPr/>
        </p:nvSpPr>
        <p:spPr>
          <a:xfrm>
            <a:off x="353961" y="1295400"/>
            <a:ext cx="8229600" cy="1077218"/>
          </a:xfrm>
          <a:prstGeom prst="rect">
            <a:avLst/>
          </a:prstGeom>
          <a:noFill/>
        </p:spPr>
        <p:txBody>
          <a:bodyPr wrap="square" rtlCol="0">
            <a:spAutoFit/>
          </a:bodyPr>
          <a:lstStyle/>
          <a:p>
            <a:r>
              <a:rPr lang="en-US" sz="3200" dirty="0" smtClean="0"/>
              <a:t>How to simulate samples of body temperatures to be consistent with H</a:t>
            </a:r>
            <a:r>
              <a:rPr lang="en-US" sz="3200" baseline="-25000" dirty="0" smtClean="0"/>
              <a:t>0</a:t>
            </a:r>
            <a:r>
              <a:rPr lang="en-US" sz="3200" dirty="0" smtClean="0"/>
              <a:t>:</a:t>
            </a:r>
            <a:r>
              <a:rPr lang="el-GR" sz="3200" dirty="0">
                <a:cs typeface="Calibri"/>
              </a:rPr>
              <a:t> μ</a:t>
            </a:r>
            <a:r>
              <a:rPr lang="en-US" sz="3200" dirty="0">
                <a:cs typeface="Calibri"/>
              </a:rPr>
              <a:t>=98.6</a:t>
            </a:r>
            <a:r>
              <a:rPr lang="en-US" sz="3200" dirty="0" smtClean="0"/>
              <a:t>?</a:t>
            </a:r>
            <a:endParaRPr lang="en-US" sz="3200" dirty="0"/>
          </a:p>
        </p:txBody>
      </p:sp>
      <mc:AlternateContent xmlns:mc="http://schemas.openxmlformats.org/markup-compatibility/2006" xmlns:a14="http://schemas.microsoft.com/office/drawing/2010/main">
        <mc:Choice Requires="a14">
          <p:sp>
            <p:nvSpPr>
              <p:cNvPr id="4" name="TextBox 3"/>
              <p:cNvSpPr txBox="1"/>
              <p:nvPr/>
            </p:nvSpPr>
            <p:spPr>
              <a:xfrm>
                <a:off x="381000" y="2590800"/>
                <a:ext cx="8458200" cy="3508653"/>
              </a:xfrm>
              <a:prstGeom prst="rect">
                <a:avLst/>
              </a:prstGeom>
              <a:solidFill>
                <a:srgbClr val="FFFF99"/>
              </a:solidFill>
            </p:spPr>
            <p:txBody>
              <a:bodyPr wrap="square" rtlCol="0">
                <a:spAutoFit/>
              </a:bodyPr>
              <a:lstStyle/>
              <a:p>
                <a:pPr marL="514350" indent="-514350">
                  <a:spcAft>
                    <a:spcPts val="1200"/>
                  </a:spcAft>
                  <a:buAutoNum type="arabicPeriod"/>
                </a:pPr>
                <a:r>
                  <a:rPr lang="en-US" sz="3200" dirty="0" smtClean="0"/>
                  <a:t>Add 0.34 to each temperature in the sample (to get the mean up to 98.6).</a:t>
                </a:r>
              </a:p>
              <a:p>
                <a:pPr marL="514350" indent="-514350">
                  <a:spcAft>
                    <a:spcPts val="1200"/>
                  </a:spcAft>
                  <a:buAutoNum type="arabicPeriod"/>
                </a:pPr>
                <a:r>
                  <a:rPr lang="en-US" sz="3200" dirty="0" smtClean="0"/>
                  <a:t>Sample (with replacement) from the new data.</a:t>
                </a:r>
              </a:p>
              <a:p>
                <a:pPr marL="514350" indent="-514350">
                  <a:spcAft>
                    <a:spcPts val="1200"/>
                  </a:spcAft>
                  <a:buAutoNum type="arabicPeriod"/>
                </a:pPr>
                <a:r>
                  <a:rPr lang="en-US" sz="3200" dirty="0" smtClean="0"/>
                  <a:t>Find the mean for each sample (H</a:t>
                </a:r>
                <a:r>
                  <a:rPr lang="en-US" sz="3200" baseline="-25000" dirty="0" smtClean="0"/>
                  <a:t>0</a:t>
                </a:r>
                <a:r>
                  <a:rPr lang="en-US" sz="3200" dirty="0" smtClean="0"/>
                  <a:t> is true). </a:t>
                </a:r>
              </a:p>
              <a:p>
                <a:pPr marL="514350" indent="-514350">
                  <a:spcAft>
                    <a:spcPts val="1200"/>
                  </a:spcAft>
                  <a:buFontTx/>
                  <a:buAutoNum type="arabicPeriod"/>
                </a:pPr>
                <a:r>
                  <a:rPr lang="en-US" sz="3200" dirty="0" smtClean="0"/>
                  <a:t>See how many of the sample means are as extreme as the observed </a:t>
                </a:r>
                <a14:m>
                  <m:oMath xmlns:m="http://schemas.openxmlformats.org/officeDocument/2006/math">
                    <m:acc>
                      <m:accPr>
                        <m:chr m:val="̅"/>
                        <m:ctrlPr>
                          <a:rPr lang="en-US" sz="3200" i="1">
                            <a:latin typeface="Cambria Math"/>
                          </a:rPr>
                        </m:ctrlPr>
                      </m:accPr>
                      <m:e>
                        <m:r>
                          <a:rPr lang="en-US" sz="3200" i="1">
                            <a:latin typeface="Cambria Math"/>
                          </a:rPr>
                          <m:t>𝑥</m:t>
                        </m:r>
                      </m:e>
                    </m:acc>
                    <m:r>
                      <a:rPr lang="en-US" sz="3200" i="1">
                        <a:latin typeface="Cambria Math"/>
                      </a:rPr>
                      <m:t>=</m:t>
                    </m:r>
                  </m:oMath>
                </a14:m>
                <a:r>
                  <a:rPr lang="en-US" sz="3200" dirty="0" smtClean="0"/>
                  <a:t>98.26.</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2590800"/>
                <a:ext cx="8458200" cy="3508653"/>
              </a:xfrm>
              <a:prstGeom prst="rect">
                <a:avLst/>
              </a:prstGeom>
              <a:blipFill rotWithShape="1">
                <a:blip r:embed="rId2"/>
                <a:stretch>
                  <a:fillRect l="-1947" t="-2604" r="-1370" b="-4861"/>
                </a:stretch>
              </a:blipFill>
            </p:spPr>
            <p:txBody>
              <a:bodyPr/>
              <a:lstStyle/>
              <a:p>
                <a:r>
                  <a:rPr lang="en-US">
                    <a:noFill/>
                  </a:rPr>
                  <a:t> </a:t>
                </a:r>
              </a:p>
            </p:txBody>
          </p:sp>
        </mc:Fallback>
      </mc:AlternateContent>
      <p:sp>
        <p:nvSpPr>
          <p:cNvPr id="5" name="TextBox 4"/>
          <p:cNvSpPr txBox="1"/>
          <p:nvPr/>
        </p:nvSpPr>
        <p:spPr>
          <a:xfrm>
            <a:off x="1181100" y="6099453"/>
            <a:ext cx="6858000" cy="646331"/>
          </a:xfrm>
          <a:prstGeom prst="rect">
            <a:avLst/>
          </a:prstGeom>
          <a:noFill/>
        </p:spPr>
        <p:txBody>
          <a:bodyPr wrap="square" rtlCol="0">
            <a:spAutoFit/>
          </a:bodyPr>
          <a:lstStyle/>
          <a:p>
            <a:pPr algn="ctr"/>
            <a:r>
              <a:rPr lang="en-US" sz="3600" dirty="0" err="1" smtClean="0"/>
              <a:t>StatKey</a:t>
            </a:r>
            <a:r>
              <a:rPr lang="en-US" sz="3600" dirty="0" smtClean="0"/>
              <a:t> Demo</a:t>
            </a:r>
            <a:endParaRPr lang="en-US" sz="3600" dirty="0"/>
          </a:p>
        </p:txBody>
      </p:sp>
    </p:spTree>
    <p:extLst>
      <p:ext uri="{BB962C8B-B14F-4D97-AF65-F5344CB8AC3E}">
        <p14:creationId xmlns:p14="http://schemas.microsoft.com/office/powerpoint/2010/main" val="111189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 Distribution</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990600" y="3102917"/>
                <a:ext cx="1371081" cy="461665"/>
              </a:xfrm>
              <a:prstGeom prst="rect">
                <a:avLst/>
              </a:prstGeom>
            </p:spPr>
            <p:txBody>
              <a:bodyPr wrap="none">
                <a:spAutoFit/>
              </a:bodyPr>
              <a:lstStyle/>
              <a:p>
                <a14:m>
                  <m:oMath xmlns:m="http://schemas.openxmlformats.org/officeDocument/2006/math">
                    <m:acc>
                      <m:accPr>
                        <m:chr m:val="̅"/>
                        <m:ctrlPr>
                          <a:rPr lang="en-US" sz="2400" i="1">
                            <a:latin typeface="Cambria Math"/>
                          </a:rPr>
                        </m:ctrlPr>
                      </m:accPr>
                      <m:e>
                        <m:r>
                          <a:rPr lang="en-US" sz="2400" i="1">
                            <a:latin typeface="Cambria Math"/>
                          </a:rPr>
                          <m:t>𝑥</m:t>
                        </m:r>
                      </m:e>
                    </m:acc>
                    <m:r>
                      <a:rPr lang="en-US" sz="2400" i="1">
                        <a:latin typeface="Cambria Math"/>
                      </a:rPr>
                      <m:t>=</m:t>
                    </m:r>
                  </m:oMath>
                </a14:m>
                <a:r>
                  <a:rPr lang="en-US" sz="2400" dirty="0"/>
                  <a:t>98.26</a:t>
                </a:r>
              </a:p>
            </p:txBody>
          </p:sp>
        </mc:Choice>
        <mc:Fallback xmlns="">
          <p:sp>
            <p:nvSpPr>
              <p:cNvPr id="3" name="Rectangle 2"/>
              <p:cNvSpPr>
                <a:spLocks noRot="1" noChangeAspect="1" noMove="1" noResize="1" noEditPoints="1" noAdjustHandles="1" noChangeArrowheads="1" noChangeShapeType="1" noTextEdit="1"/>
              </p:cNvSpPr>
              <p:nvPr/>
            </p:nvSpPr>
            <p:spPr>
              <a:xfrm>
                <a:off x="990600" y="3102917"/>
                <a:ext cx="1371081" cy="461665"/>
              </a:xfrm>
              <a:prstGeom prst="rect">
                <a:avLst/>
              </a:prstGeom>
              <a:blipFill rotWithShape="1">
                <a:blip r:embed="rId3"/>
                <a:stretch>
                  <a:fillRect t="-10526" r="-5804" b="-28947"/>
                </a:stretch>
              </a:blipFill>
            </p:spPr>
            <p:txBody>
              <a:bodyPr/>
              <a:lstStyle/>
              <a:p>
                <a:r>
                  <a:rPr lang="en-US">
                    <a:noFill/>
                  </a:rPr>
                  <a:t> </a:t>
                </a:r>
              </a:p>
            </p:txBody>
          </p:sp>
        </mc:Fallback>
      </mc:AlternateContent>
      <p:sp>
        <p:nvSpPr>
          <p:cNvPr id="7" name="TextBox 6"/>
          <p:cNvSpPr txBox="1"/>
          <p:nvPr/>
        </p:nvSpPr>
        <p:spPr>
          <a:xfrm>
            <a:off x="1607574" y="5867400"/>
            <a:ext cx="6553200" cy="584775"/>
          </a:xfrm>
          <a:prstGeom prst="rect">
            <a:avLst/>
          </a:prstGeom>
          <a:noFill/>
        </p:spPr>
        <p:txBody>
          <a:bodyPr wrap="square" rtlCol="0">
            <a:spAutoFit/>
          </a:bodyPr>
          <a:lstStyle/>
          <a:p>
            <a:r>
              <a:rPr lang="en-US" sz="3200" dirty="0" smtClean="0"/>
              <a:t>p-value ≈ 1/1000 x 2 = 0.002</a:t>
            </a:r>
            <a:endParaRPr lang="en-US" sz="3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300163"/>
            <a:ext cx="86772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4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CI’s and Tests</a:t>
            </a:r>
            <a:endParaRPr lang="en-US" dirty="0"/>
          </a:p>
        </p:txBody>
      </p:sp>
      <p:sp>
        <p:nvSpPr>
          <p:cNvPr id="3" name="TextBox 2"/>
          <p:cNvSpPr txBox="1"/>
          <p:nvPr/>
        </p:nvSpPr>
        <p:spPr>
          <a:xfrm>
            <a:off x="152400" y="1600200"/>
            <a:ext cx="2895600" cy="1384995"/>
          </a:xfrm>
          <a:prstGeom prst="rect">
            <a:avLst/>
          </a:prstGeom>
          <a:noFill/>
        </p:spPr>
        <p:txBody>
          <a:bodyPr wrap="square" rtlCol="0">
            <a:spAutoFit/>
          </a:bodyPr>
          <a:lstStyle/>
          <a:p>
            <a:r>
              <a:rPr lang="en-US" sz="2800" dirty="0" smtClean="0"/>
              <a:t>Randomization body temp means when </a:t>
            </a:r>
            <a:r>
              <a:rPr lang="el-GR" sz="2800" dirty="0" smtClean="0">
                <a:latin typeface="Calibri"/>
                <a:cs typeface="Calibri"/>
              </a:rPr>
              <a:t>μ</a:t>
            </a:r>
            <a:r>
              <a:rPr lang="en-US" sz="2800" dirty="0" smtClean="0">
                <a:latin typeface="Calibri"/>
                <a:cs typeface="Calibri"/>
              </a:rPr>
              <a:t>=98.6</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31649"/>
            <a:ext cx="60960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86200"/>
            <a:ext cx="6062816"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39016" y="4259733"/>
            <a:ext cx="3075038" cy="1384995"/>
          </a:xfrm>
          <a:prstGeom prst="rect">
            <a:avLst/>
          </a:prstGeom>
          <a:noFill/>
        </p:spPr>
        <p:txBody>
          <a:bodyPr wrap="square" rtlCol="0">
            <a:spAutoFit/>
          </a:bodyPr>
          <a:lstStyle/>
          <a:p>
            <a:r>
              <a:rPr lang="en-US" sz="2800" dirty="0" smtClean="0"/>
              <a:t>Bootstrap body temp means from the original sample</a:t>
            </a:r>
            <a:endParaRPr lang="en-US" sz="2800" dirty="0"/>
          </a:p>
        </p:txBody>
      </p:sp>
      <p:sp>
        <p:nvSpPr>
          <p:cNvPr id="8" name="TextBox 7"/>
          <p:cNvSpPr txBox="1"/>
          <p:nvPr/>
        </p:nvSpPr>
        <p:spPr>
          <a:xfrm>
            <a:off x="1181100" y="6099453"/>
            <a:ext cx="6858000" cy="646331"/>
          </a:xfrm>
          <a:prstGeom prst="rect">
            <a:avLst/>
          </a:prstGeom>
          <a:noFill/>
        </p:spPr>
        <p:txBody>
          <a:bodyPr wrap="square" rtlCol="0">
            <a:spAutoFit/>
          </a:bodyPr>
          <a:lstStyle/>
          <a:p>
            <a:pPr algn="ctr"/>
            <a:r>
              <a:rPr lang="en-US" sz="3600" dirty="0" smtClean="0"/>
              <a:t>Fathom Demo</a:t>
            </a:r>
            <a:endParaRPr lang="en-US" sz="3600" dirty="0"/>
          </a:p>
        </p:txBody>
      </p:sp>
    </p:spTree>
    <p:extLst>
      <p:ext uri="{BB962C8B-B14F-4D97-AF65-F5344CB8AC3E}">
        <p14:creationId xmlns:p14="http://schemas.microsoft.com/office/powerpoint/2010/main" val="12809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2657"/>
            <a:ext cx="8229600" cy="1143000"/>
          </a:xfrm>
        </p:spPr>
        <p:txBody>
          <a:bodyPr/>
          <a:lstStyle/>
          <a:p>
            <a:r>
              <a:rPr lang="en-US" dirty="0" smtClean="0"/>
              <a:t>Fathom Demo: Test &amp; CI</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 y="783771"/>
            <a:ext cx="9143998" cy="51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1850874"/>
                  </p:ext>
                </p:extLst>
              </p:nvPr>
            </p:nvGraphicFramePr>
            <p:xfrm>
              <a:off x="457200" y="5837370"/>
              <a:ext cx="8305800" cy="944880"/>
            </p:xfrm>
            <a:graphic>
              <a:graphicData uri="http://schemas.openxmlformats.org/drawingml/2006/table">
                <a:tbl>
                  <a:tblPr firstRow="1" bandRow="1">
                    <a:tableStyleId>{5C22544A-7EE6-4342-B048-85BDC9FD1C3A}</a:tableStyleId>
                  </a:tblPr>
                  <a:tblGrid>
                    <a:gridCol w="3568701"/>
                    <a:gridCol w="688021"/>
                    <a:gridCol w="4049078"/>
                  </a:tblGrid>
                  <a:tr h="609600">
                    <a:tc>
                      <a:txBody>
                        <a:bodyPr/>
                        <a:lstStyle/>
                        <a:p>
                          <a:pPr algn="ctr"/>
                          <a:r>
                            <a:rPr lang="en-US" sz="2800" b="0" dirty="0" smtClean="0">
                              <a:solidFill>
                                <a:schemeClr val="tx1"/>
                              </a:solidFill>
                            </a:rPr>
                            <a:t>Sample</a:t>
                          </a:r>
                          <a:r>
                            <a:rPr lang="en-US" sz="2800" b="0" baseline="0" dirty="0" smtClean="0">
                              <a:solidFill>
                                <a:schemeClr val="tx1"/>
                              </a:solidFill>
                            </a:rPr>
                            <a:t> mean is in the “rejection region”</a:t>
                          </a:r>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a:ea typeface="Cambria Math"/>
                                    <a:cs typeface="+mn-cs"/>
                                  </a:rPr>
                                  <m:t>⟺</m:t>
                                </m:r>
                              </m:oMath>
                            </m:oMathPara>
                          </a14:m>
                          <a:endParaRPr lang="en-US" sz="3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Null mean is outside the confidence interval </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Choice>
        <mc:Fallback xmlns="">
          <p:graphicFrame>
            <p:nvGraphicFramePr>
              <p:cNvPr id="4" name="Table 3"/>
              <p:cNvGraphicFramePr>
                <a:graphicFrameLocks noGrp="1"/>
              </p:cNvGraphicFramePr>
              <p:nvPr>
                <p:extLst>
                  <p:ext uri="{D42A27DB-BD31-4B8C-83A1-F6EECF244321}">
                    <p14:modId xmlns="" xmlns:p14="http://schemas.microsoft.com/office/powerpoint/2010/main" val="2390604255"/>
                  </p:ext>
                </p:extLst>
              </p:nvPr>
            </p:nvGraphicFramePr>
            <p:xfrm>
              <a:off x="457200" y="5837370"/>
              <a:ext cx="8305800" cy="944880"/>
            </p:xfrm>
            <a:graphic>
              <a:graphicData uri="http://schemas.openxmlformats.org/drawingml/2006/table">
                <a:tbl>
                  <a:tblPr firstRow="1" bandRow="1">
                    <a:tableStyleId>{5C22544A-7EE6-4342-B048-85BDC9FD1C3A}</a:tableStyleId>
                  </a:tblPr>
                  <a:tblGrid>
                    <a:gridCol w="3568701"/>
                    <a:gridCol w="688021"/>
                    <a:gridCol w="4049078"/>
                  </a:tblGrid>
                  <a:tr h="944880">
                    <a:tc>
                      <a:txBody>
                        <a:bodyPr/>
                        <a:lstStyle/>
                        <a:p>
                          <a:pPr algn="ctr"/>
                          <a:r>
                            <a:rPr lang="en-US" sz="2800" b="0" dirty="0" smtClean="0">
                              <a:solidFill>
                                <a:schemeClr val="tx1"/>
                              </a:solidFill>
                            </a:rPr>
                            <a:t>Sample</a:t>
                          </a:r>
                          <a:r>
                            <a:rPr lang="en-US" sz="2800" b="0" baseline="0" dirty="0" smtClean="0">
                              <a:solidFill>
                                <a:schemeClr val="tx1"/>
                              </a:solidFill>
                            </a:rPr>
                            <a:t> mean is in the “rejection region”</a:t>
                          </a:r>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4"/>
                          <a:stretch>
                            <a:fillRect l="-518584" t="-5806" r="-587611" b="-1871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Null mean is outside the confidence interval </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Fallback>
      </mc:AlternateContent>
    </p:spTree>
    <p:extLst>
      <p:ext uri="{BB962C8B-B14F-4D97-AF65-F5344CB8AC3E}">
        <p14:creationId xmlns:p14="http://schemas.microsoft.com/office/powerpoint/2010/main" val="34903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153400" cy="5867400"/>
          </a:xfrm>
          <a:prstGeom prst="rect">
            <a:avLst/>
          </a:prstGeom>
          <a:noFill/>
        </p:spPr>
        <p:txBody>
          <a:bodyPr wrap="square" rtlCol="0">
            <a:spAutoFit/>
          </a:bodyPr>
          <a:lstStyle/>
          <a:p>
            <a:r>
              <a:rPr lang="en-US" sz="2700" dirty="0"/>
              <a:t>“... despite broad acceptance and rapid growth in enrollments, the consensus curriculum is still an unwitting prisoner of history. What 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700" dirty="0" smtClean="0"/>
          </a:p>
          <a:p>
            <a:r>
              <a:rPr lang="en-US" sz="2700" dirty="0"/>
              <a:t>	</a:t>
            </a:r>
            <a:r>
              <a:rPr lang="en-US" sz="2700" dirty="0" smtClean="0"/>
              <a:t>		-- Professor George Cobb, 2007</a:t>
            </a:r>
            <a:endParaRPr lang="en-US" sz="2700" dirty="0"/>
          </a:p>
        </p:txBody>
      </p:sp>
    </p:spTree>
    <p:extLst>
      <p:ext uri="{BB962C8B-B14F-4D97-AF65-F5344CB8AC3E}">
        <p14:creationId xmlns:p14="http://schemas.microsoft.com/office/powerpoint/2010/main" val="75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for Teaching Bootstrap/Randomization Methods?</a:t>
            </a:r>
            <a:endParaRPr lang="en-US" dirty="0"/>
          </a:p>
        </p:txBody>
      </p:sp>
      <p:sp>
        <p:nvSpPr>
          <p:cNvPr id="3" name="TextBox 2"/>
          <p:cNvSpPr txBox="1"/>
          <p:nvPr/>
        </p:nvSpPr>
        <p:spPr>
          <a:xfrm>
            <a:off x="-19666" y="6153150"/>
            <a:ext cx="9163665" cy="646331"/>
          </a:xfrm>
          <a:prstGeom prst="rect">
            <a:avLst/>
          </a:prstGeom>
          <a:noFill/>
        </p:spPr>
        <p:txBody>
          <a:bodyPr wrap="square" rtlCol="0">
            <a:spAutoFit/>
          </a:bodyPr>
          <a:lstStyle/>
          <a:p>
            <a:pPr algn="ctr"/>
            <a:r>
              <a:rPr lang="en-US" sz="3600" i="1" dirty="0" smtClean="0">
                <a:hlinkClick r:id="rId3"/>
              </a:rPr>
              <a:t>www.lock5stat.com</a:t>
            </a:r>
            <a:r>
              <a:rPr lang="en-US" sz="3600" i="1" dirty="0" smtClean="0"/>
              <a:t>    rlock@stlawu.edu</a:t>
            </a:r>
            <a:endParaRPr lang="en-US" sz="3600" i="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80392"/>
            <a:ext cx="8686800" cy="467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975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Difficulties</a:t>
            </a:r>
            <a:endParaRPr lang="en-US" dirty="0"/>
          </a:p>
        </p:txBody>
      </p:sp>
      <p:sp>
        <p:nvSpPr>
          <p:cNvPr id="4" name="Title 1"/>
          <p:cNvSpPr txBox="1">
            <a:spLocks/>
          </p:cNvSpPr>
          <p:nvPr/>
        </p:nvSpPr>
        <p:spPr>
          <a:xfrm>
            <a:off x="304800" y="1223639"/>
            <a:ext cx="86868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smtClean="0"/>
              <a:t>Example</a:t>
            </a:r>
            <a:r>
              <a:rPr lang="en-US" sz="3600" smtClean="0"/>
              <a:t>:  Suppose </a:t>
            </a:r>
            <a:r>
              <a:rPr lang="en-US" sz="3600" i="1" smtClean="0"/>
              <a:t>n</a:t>
            </a:r>
            <a:r>
              <a:rPr lang="en-US" sz="3600" smtClean="0"/>
              <a:t>=15 and the underlying population is skewed with outliers? </a:t>
            </a: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2971800" y="4343400"/>
                <a:ext cx="2743200" cy="830997"/>
              </a:xfrm>
              <a:prstGeom prst="rect">
                <a:avLst/>
              </a:prstGeom>
              <a:solidFill>
                <a:srgbClr val="FFFF99"/>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ea typeface="Cambria Math"/>
                        </a:rPr>
                        <m:t>𝑠</m:t>
                      </m:r>
                      <m:r>
                        <a:rPr lang="en-US" sz="4800" b="0" i="1" smtClean="0">
                          <a:latin typeface="Cambria Math"/>
                          <a:ea typeface="Cambria Math"/>
                        </a:rPr>
                        <m:t>   ±  ??</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2971800" y="4343400"/>
                <a:ext cx="2743200" cy="830997"/>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571500" y="5334000"/>
            <a:ext cx="8153400" cy="1077218"/>
          </a:xfrm>
          <a:prstGeom prst="rect">
            <a:avLst/>
          </a:prstGeom>
          <a:noFill/>
        </p:spPr>
        <p:txBody>
          <a:bodyPr wrap="square" rtlCol="0">
            <a:spAutoFit/>
          </a:bodyPr>
          <a:lstStyle/>
          <a:p>
            <a:pPr algn="ctr"/>
            <a:r>
              <a:rPr lang="en-US" sz="3200" dirty="0" smtClean="0"/>
              <a:t>What is the distribution?   </a:t>
            </a:r>
          </a:p>
          <a:p>
            <a:pPr algn="ctr"/>
            <a:r>
              <a:rPr lang="en-US" sz="3200" dirty="0" smtClean="0"/>
              <a:t>What is the standard error for s? </a:t>
            </a:r>
            <a:endParaRPr lang="en-US" sz="3200" dirty="0"/>
          </a:p>
        </p:txBody>
      </p:sp>
      <p:sp>
        <p:nvSpPr>
          <p:cNvPr id="7" name="TextBox 6"/>
          <p:cNvSpPr txBox="1"/>
          <p:nvPr/>
        </p:nvSpPr>
        <p:spPr>
          <a:xfrm>
            <a:off x="1143000" y="2362200"/>
            <a:ext cx="5562600" cy="584775"/>
          </a:xfrm>
          <a:prstGeom prst="rect">
            <a:avLst/>
          </a:prstGeom>
          <a:solidFill>
            <a:srgbClr val="FFFF99"/>
          </a:solidFill>
        </p:spPr>
        <p:txBody>
          <a:bodyPr wrap="square" rtlCol="0">
            <a:spAutoFit/>
          </a:bodyPr>
          <a:lstStyle/>
          <a:p>
            <a:r>
              <a:rPr lang="en-US" sz="3200" dirty="0" smtClean="0">
                <a:sym typeface="Symbol"/>
              </a:rPr>
              <a:t> t-distribution doesn’t apply</a:t>
            </a:r>
            <a:endParaRPr lang="en-US" sz="3200" dirty="0"/>
          </a:p>
        </p:txBody>
      </p:sp>
      <p:sp>
        <p:nvSpPr>
          <p:cNvPr id="8" name="Title 1"/>
          <p:cNvSpPr txBox="1">
            <a:spLocks/>
          </p:cNvSpPr>
          <p:nvPr/>
        </p:nvSpPr>
        <p:spPr>
          <a:xfrm>
            <a:off x="304800" y="3065206"/>
            <a:ext cx="86868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Example</a:t>
            </a:r>
            <a:r>
              <a:rPr lang="en-US" sz="3600" dirty="0" smtClean="0"/>
              <a:t>:  Find a confidence interval for the </a:t>
            </a:r>
            <a:r>
              <a:rPr lang="en-US" sz="3600" i="1" dirty="0" smtClean="0"/>
              <a:t>standard deviation </a:t>
            </a:r>
            <a:r>
              <a:rPr lang="en-US" sz="3600" dirty="0" smtClean="0"/>
              <a:t>in a population. </a:t>
            </a:r>
            <a:endParaRPr lang="en-US" sz="3600" dirty="0"/>
          </a:p>
        </p:txBody>
      </p:sp>
    </p:spTree>
    <p:extLst>
      <p:ext uri="{BB962C8B-B14F-4D97-AF65-F5344CB8AC3E}">
        <p14:creationId xmlns:p14="http://schemas.microsoft.com/office/powerpoint/2010/main" val="8773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Approach: </a:t>
            </a:r>
            <a:br>
              <a:rPr lang="en-US" dirty="0" smtClean="0"/>
            </a:br>
            <a:r>
              <a:rPr lang="en-US" dirty="0" smtClean="0"/>
              <a:t>Sampling Distributions</a:t>
            </a:r>
            <a:endParaRPr lang="en-US" dirty="0"/>
          </a:p>
        </p:txBody>
      </p:sp>
      <p:sp>
        <p:nvSpPr>
          <p:cNvPr id="4" name="TextBox 3"/>
          <p:cNvSpPr txBox="1"/>
          <p:nvPr/>
        </p:nvSpPr>
        <p:spPr>
          <a:xfrm>
            <a:off x="76200" y="1524000"/>
            <a:ext cx="8991600" cy="1077218"/>
          </a:xfrm>
          <a:prstGeom prst="rect">
            <a:avLst/>
          </a:prstGeom>
          <a:noFill/>
        </p:spPr>
        <p:txBody>
          <a:bodyPr wrap="square" rtlCol="0">
            <a:spAutoFit/>
          </a:bodyPr>
          <a:lstStyle/>
          <a:p>
            <a:r>
              <a:rPr lang="en-US" sz="3200" dirty="0" smtClean="0"/>
              <a:t>Take LOTS of samples (size </a:t>
            </a:r>
            <a:r>
              <a:rPr lang="en-US" sz="3200" i="1" dirty="0" smtClean="0"/>
              <a:t>n</a:t>
            </a:r>
            <a:r>
              <a:rPr lang="en-US" sz="3200" dirty="0" smtClean="0"/>
              <a:t>) from the population and compute the statistic of interest for each sample. </a:t>
            </a:r>
            <a:endParaRPr lang="en-US" sz="3200" dirty="0"/>
          </a:p>
        </p:txBody>
      </p:sp>
      <p:sp>
        <p:nvSpPr>
          <p:cNvPr id="5" name="TextBox 4"/>
          <p:cNvSpPr txBox="1"/>
          <p:nvPr/>
        </p:nvSpPr>
        <p:spPr>
          <a:xfrm>
            <a:off x="838200" y="2743200"/>
            <a:ext cx="7772400" cy="1231106"/>
          </a:xfrm>
          <a:prstGeom prst="rect">
            <a:avLst/>
          </a:prstGeom>
          <a:noFill/>
        </p:spPr>
        <p:txBody>
          <a:bodyPr wrap="square" rtlCol="0">
            <a:spAutoFit/>
          </a:bodyPr>
          <a:lstStyle/>
          <a:p>
            <a:pPr marL="457200" indent="-457200">
              <a:buFont typeface="Arial" pitchFamily="34" charset="0"/>
              <a:buChar char="•"/>
            </a:pPr>
            <a:r>
              <a:rPr lang="en-US" sz="3200" dirty="0" smtClean="0"/>
              <a:t>Recognize the form of the distribution</a:t>
            </a:r>
          </a:p>
          <a:p>
            <a:pPr marL="457200" indent="-457200">
              <a:spcBef>
                <a:spcPts val="1200"/>
              </a:spcBef>
              <a:buFont typeface="Arial" pitchFamily="34" charset="0"/>
              <a:buChar char="•"/>
            </a:pPr>
            <a:r>
              <a:rPr lang="en-US" sz="3200" dirty="0" smtClean="0"/>
              <a:t>Estimate the standard error of the statistic</a:t>
            </a:r>
            <a:endParaRPr lang="en-US" sz="3200" dirty="0"/>
          </a:p>
        </p:txBody>
      </p:sp>
      <p:sp>
        <p:nvSpPr>
          <p:cNvPr id="6" name="TextBox 5"/>
          <p:cNvSpPr txBox="1"/>
          <p:nvPr/>
        </p:nvSpPr>
        <p:spPr>
          <a:xfrm>
            <a:off x="535619" y="4114800"/>
            <a:ext cx="8077200" cy="1200329"/>
          </a:xfrm>
          <a:prstGeom prst="rect">
            <a:avLst/>
          </a:prstGeom>
          <a:solidFill>
            <a:schemeClr val="accent2">
              <a:lumMod val="40000"/>
              <a:lumOff val="60000"/>
            </a:schemeClr>
          </a:solidFill>
        </p:spPr>
        <p:txBody>
          <a:bodyPr wrap="square" rtlCol="0">
            <a:spAutoFit/>
          </a:bodyPr>
          <a:lstStyle/>
          <a:p>
            <a:r>
              <a:rPr lang="en-US" sz="3600" dirty="0" smtClean="0"/>
              <a:t>BUT, </a:t>
            </a:r>
            <a:r>
              <a:rPr lang="en-US" sz="3600" i="1" dirty="0" smtClean="0"/>
              <a:t>in practice</a:t>
            </a:r>
            <a:r>
              <a:rPr lang="en-US" sz="3600" dirty="0" smtClean="0"/>
              <a:t>, is it feasible to take lots of samples from the population? </a:t>
            </a:r>
            <a:endParaRPr lang="en-US" sz="3600" dirty="0"/>
          </a:p>
        </p:txBody>
      </p:sp>
      <p:sp>
        <p:nvSpPr>
          <p:cNvPr id="7" name="TextBox 6"/>
          <p:cNvSpPr txBox="1"/>
          <p:nvPr/>
        </p:nvSpPr>
        <p:spPr>
          <a:xfrm>
            <a:off x="192719" y="5715000"/>
            <a:ext cx="8763000" cy="646331"/>
          </a:xfrm>
          <a:prstGeom prst="rect">
            <a:avLst/>
          </a:prstGeom>
          <a:solidFill>
            <a:srgbClr val="FFC000"/>
          </a:solidFill>
        </p:spPr>
        <p:txBody>
          <a:bodyPr wrap="square" rtlCol="0">
            <a:spAutoFit/>
          </a:bodyPr>
          <a:lstStyle/>
          <a:p>
            <a:r>
              <a:rPr lang="en-US" sz="3600" dirty="0" smtClean="0"/>
              <a:t>What can we do if we ONLY have one sample? </a:t>
            </a:r>
            <a:endParaRPr lang="en-US" sz="3600" dirty="0"/>
          </a:p>
        </p:txBody>
      </p:sp>
    </p:spTree>
    <p:extLst>
      <p:ext uri="{BB962C8B-B14F-4D97-AF65-F5344CB8AC3E}">
        <p14:creationId xmlns:p14="http://schemas.microsoft.com/office/powerpoint/2010/main" val="4485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fontScale="90000"/>
          </a:bodyPr>
          <a:lstStyle/>
          <a:p>
            <a:r>
              <a:rPr lang="en-US" b="1" dirty="0" smtClean="0"/>
              <a:t>Alternate Approach:</a:t>
            </a:r>
            <a:br>
              <a:rPr lang="en-US" b="1" dirty="0" smtClean="0"/>
            </a:br>
            <a:r>
              <a:rPr lang="en-US" sz="7300" b="1" dirty="0" smtClean="0"/>
              <a:t>Bootstrapping</a:t>
            </a:r>
            <a:endParaRPr lang="en-US" sz="7300" b="1" dirty="0"/>
          </a:p>
        </p:txBody>
      </p:sp>
      <p:sp>
        <p:nvSpPr>
          <p:cNvPr id="3" name="TextBox 2"/>
          <p:cNvSpPr txBox="1"/>
          <p:nvPr/>
        </p:nvSpPr>
        <p:spPr>
          <a:xfrm>
            <a:off x="1676400" y="2362200"/>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35171"/>
            <a:ext cx="182747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5867400"/>
            <a:ext cx="5181600" cy="523220"/>
          </a:xfrm>
          <a:prstGeom prst="rect">
            <a:avLst/>
          </a:prstGeom>
          <a:noFill/>
        </p:spPr>
        <p:txBody>
          <a:bodyPr wrap="square" rtlCol="0">
            <a:spAutoFit/>
          </a:bodyPr>
          <a:lstStyle/>
          <a:p>
            <a:r>
              <a:rPr lang="en-US" sz="2800" dirty="0" smtClean="0"/>
              <a:t>Brad </a:t>
            </a:r>
            <a:r>
              <a:rPr lang="en-US" sz="2800" dirty="0" err="1" smtClean="0"/>
              <a:t>Efron</a:t>
            </a:r>
            <a:r>
              <a:rPr lang="en-US" sz="2800" dirty="0" smtClean="0"/>
              <a:t> – Stanford University</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41090"/>
            <a:ext cx="2286000" cy="26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02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“Bootstrap” Samples</a:t>
            </a:r>
            <a:endParaRPr lang="en-US" dirty="0"/>
          </a:p>
        </p:txBody>
      </p:sp>
      <p:sp>
        <p:nvSpPr>
          <p:cNvPr id="3" name="TextBox 2"/>
          <p:cNvSpPr txBox="1"/>
          <p:nvPr/>
        </p:nvSpPr>
        <p:spPr>
          <a:xfrm>
            <a:off x="481012" y="1600200"/>
            <a:ext cx="8077200" cy="1200329"/>
          </a:xfrm>
          <a:prstGeom prst="rect">
            <a:avLst/>
          </a:prstGeom>
          <a:solidFill>
            <a:schemeClr val="accent2">
              <a:lumMod val="60000"/>
              <a:lumOff val="40000"/>
            </a:schemeClr>
          </a:solidFill>
        </p:spPr>
        <p:txBody>
          <a:bodyPr wrap="square" rtlCol="0">
            <a:spAutoFit/>
          </a:bodyPr>
          <a:lstStyle/>
          <a:p>
            <a:r>
              <a:rPr lang="en-US" sz="3600" b="1" dirty="0" smtClean="0"/>
              <a:t>Key idea: </a:t>
            </a:r>
            <a:r>
              <a:rPr lang="en-US" sz="3600" dirty="0" smtClean="0"/>
              <a:t>Sample </a:t>
            </a:r>
            <a:r>
              <a:rPr lang="en-US" sz="3600" b="1" i="1" dirty="0" smtClean="0"/>
              <a:t>with replacement </a:t>
            </a:r>
            <a:r>
              <a:rPr lang="en-US" sz="3600" dirty="0" smtClean="0"/>
              <a:t>from the </a:t>
            </a:r>
            <a:r>
              <a:rPr lang="en-US" sz="3600" b="1" i="1" dirty="0" smtClean="0"/>
              <a:t>original sample </a:t>
            </a:r>
            <a:r>
              <a:rPr lang="en-US" sz="3600" dirty="0" smtClean="0"/>
              <a:t>using the same </a:t>
            </a:r>
            <a:r>
              <a:rPr lang="en-US" sz="3600" i="1" dirty="0" smtClean="0"/>
              <a:t>n</a:t>
            </a:r>
            <a:r>
              <a:rPr lang="en-US" sz="3600" dirty="0" smtClean="0"/>
              <a:t>. </a:t>
            </a:r>
            <a:endParaRPr lang="en-US" sz="3600" dirty="0"/>
          </a:p>
        </p:txBody>
      </p:sp>
      <p:sp>
        <p:nvSpPr>
          <p:cNvPr id="4" name="TextBox 3"/>
          <p:cNvSpPr txBox="1"/>
          <p:nvPr/>
        </p:nvSpPr>
        <p:spPr>
          <a:xfrm>
            <a:off x="462427" y="2895600"/>
            <a:ext cx="8220075" cy="1077218"/>
          </a:xfrm>
          <a:prstGeom prst="rect">
            <a:avLst/>
          </a:prstGeom>
          <a:noFill/>
        </p:spPr>
        <p:txBody>
          <a:bodyPr wrap="square" rtlCol="0">
            <a:spAutoFit/>
          </a:bodyPr>
          <a:lstStyle/>
          <a:p>
            <a:r>
              <a:rPr lang="en-US" sz="3200" dirty="0" smtClean="0"/>
              <a:t>Assumes the “population” is many, many copies of the original sample.  </a:t>
            </a:r>
          </a:p>
        </p:txBody>
      </p:sp>
      <mc:AlternateContent xmlns:mc="http://schemas.openxmlformats.org/markup-compatibility/2006" xmlns:a14="http://schemas.microsoft.com/office/drawing/2010/main">
        <mc:Choice Requires="a14">
          <p:sp>
            <p:nvSpPr>
              <p:cNvPr id="7" name="Rectangle 6"/>
              <p:cNvSpPr/>
              <p:nvPr/>
            </p:nvSpPr>
            <p:spPr>
              <a:xfrm>
                <a:off x="481012" y="4191000"/>
                <a:ext cx="7800975" cy="1569660"/>
              </a:xfrm>
              <a:prstGeom prst="rect">
                <a:avLst/>
              </a:prstGeom>
            </p:spPr>
            <p:txBody>
              <a:bodyPr wrap="square">
                <a:spAutoFit/>
              </a:bodyPr>
              <a:lstStyle/>
              <a:p>
                <a:pPr lvl="0"/>
                <a:r>
                  <a:rPr lang="en-US" sz="3200" b="1" dirty="0" smtClean="0"/>
                  <a:t>Purpose: </a:t>
                </a:r>
                <a:r>
                  <a:rPr lang="en-US" sz="3200" dirty="0" smtClean="0"/>
                  <a:t>See how a sample statistic, like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 </a:t>
                </a:r>
                <a:r>
                  <a:rPr lang="en-US" sz="3200" dirty="0"/>
                  <a:t>based on </a:t>
                </a:r>
                <a:r>
                  <a:rPr lang="en-US" sz="3200" dirty="0" smtClean="0"/>
                  <a:t>samples of the same size tends </a:t>
                </a:r>
                <a:r>
                  <a:rPr lang="en-US" sz="3200" dirty="0"/>
                  <a:t>to </a:t>
                </a:r>
                <a:r>
                  <a:rPr lang="en-US" sz="3200" dirty="0" smtClean="0"/>
                  <a:t>vary from sample to sample.  </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481012" y="4191000"/>
                <a:ext cx="7800975" cy="1569660"/>
              </a:xfrm>
              <a:prstGeom prst="rect">
                <a:avLst/>
              </a:prstGeom>
              <a:blipFill rotWithShape="1">
                <a:blip r:embed="rId2"/>
                <a:stretch>
                  <a:fillRect l="-2031" t="-4669" b="-11673"/>
                </a:stretch>
              </a:blipFill>
            </p:spPr>
            <p:txBody>
              <a:bodyPr/>
              <a:lstStyle/>
              <a:p>
                <a:r>
                  <a:rPr lang="en-US">
                    <a:noFill/>
                  </a:rPr>
                  <a:t> </a:t>
                </a:r>
              </a:p>
            </p:txBody>
          </p:sp>
        </mc:Fallback>
      </mc:AlternateContent>
    </p:spTree>
    <p:extLst>
      <p:ext uri="{BB962C8B-B14F-4D97-AF65-F5344CB8AC3E}">
        <p14:creationId xmlns:p14="http://schemas.microsoft.com/office/powerpoint/2010/main" val="13887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37839790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1493</Words>
  <Application>Microsoft Office PowerPoint</Application>
  <PresentationFormat>On-screen Show (4:3)</PresentationFormat>
  <Paragraphs>260</Paragraphs>
  <Slides>45</Slides>
  <Notes>16</Notes>
  <HiddenSlides>3</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Bootstrapping: Let Your Data Be Your Guide</vt:lpstr>
      <vt:lpstr>Questions to Address</vt:lpstr>
      <vt:lpstr>The Lock5 Team</vt:lpstr>
      <vt:lpstr>Quick Review:   Confidence Interval  for a Mean</vt:lpstr>
      <vt:lpstr>Common Difficulties</vt:lpstr>
      <vt:lpstr>Traditional Approach:  Sampling Distributions</vt:lpstr>
      <vt:lpstr>Alternate Approach: Bootstrapping</vt:lpstr>
      <vt:lpstr>“Bootstrap” Samples</vt:lpstr>
      <vt:lpstr>PowerPoint Presentation</vt:lpstr>
      <vt:lpstr>PowerPoint Presentation</vt:lpstr>
      <vt:lpstr>PowerPoint Presentation</vt:lpstr>
      <vt:lpstr>Example: Atlanta Commutes</vt:lpstr>
      <vt:lpstr>Sample of n=500 Atlanta Commutes</vt:lpstr>
      <vt:lpstr>PowerPoint Presentation</vt:lpstr>
      <vt:lpstr>PowerPoint Presentation</vt:lpstr>
      <vt:lpstr>StatKey</vt:lpstr>
      <vt:lpstr>How can we get a confidence interval from a bootstrap distribution?</vt:lpstr>
      <vt:lpstr>Using the Bootstrap Distribution to Get a Confidence Interval – Version #1</vt:lpstr>
      <vt:lpstr>Using the Bootstrap Distribution to Get a Confidence Interval – Version #2</vt:lpstr>
      <vt:lpstr>90% CI for Mean Atlanta Commute</vt:lpstr>
      <vt:lpstr>PowerPoint Presentation</vt:lpstr>
      <vt:lpstr>Sampling Distribution</vt:lpstr>
      <vt:lpstr>Bootstrap Distribution</vt:lpstr>
      <vt:lpstr>Golden Rule of Bootstraps</vt:lpstr>
      <vt:lpstr>What about Other Parameters?</vt:lpstr>
      <vt:lpstr>Example: Proportion of Home Wins in Soccer, p ̂=70/120=0.583</vt:lpstr>
      <vt:lpstr>Example: Difference in Mean Hours of Exercise per Week, by Gender</vt:lpstr>
      <vt:lpstr>Example: Standard Deviation of Mustang Prices</vt:lpstr>
      <vt:lpstr>Example: Find a 95% confidence interval for the correlation between size of bill and tips at a restaurant.</vt:lpstr>
      <vt:lpstr>Bootstrap correlations</vt:lpstr>
      <vt:lpstr>Method #3: Reverse Percentiles</vt:lpstr>
      <vt:lpstr>Bootstrap CI for Correlation</vt:lpstr>
      <vt:lpstr>PowerPoint Presentation</vt:lpstr>
      <vt:lpstr>Method #3: Reverse Percentiles</vt:lpstr>
      <vt:lpstr>Even Fancier Adjustments...</vt:lpstr>
      <vt:lpstr>Bootstrap CI’s are NOT Foolproof</vt:lpstr>
      <vt:lpstr>What About Resampling Methods in  Hypothesis Tests? </vt:lpstr>
      <vt:lpstr>“Randomization” Samples</vt:lpstr>
      <vt:lpstr>Example: Mean Body Temperature</vt:lpstr>
      <vt:lpstr>Randomization Samples</vt:lpstr>
      <vt:lpstr>Randomization Distribution</vt:lpstr>
      <vt:lpstr>Connecting CI’s and Tests</vt:lpstr>
      <vt:lpstr>Fathom Demo: Test &amp; CI</vt:lpstr>
      <vt:lpstr>PowerPoint Presentation</vt:lpstr>
      <vt:lpstr>Materials for Teaching Bootstrap/Randomization Methods?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63</cp:revision>
  <dcterms:created xsi:type="dcterms:W3CDTF">2010-10-14T16:11:16Z</dcterms:created>
  <dcterms:modified xsi:type="dcterms:W3CDTF">2012-04-14T04:39:40Z</dcterms:modified>
</cp:coreProperties>
</file>