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6" r:id="rId6"/>
    <p:sldId id="259" r:id="rId7"/>
    <p:sldId id="261" r:id="rId8"/>
    <p:sldId id="262" r:id="rId9"/>
    <p:sldId id="263" r:id="rId10"/>
    <p:sldId id="265" r:id="rId11"/>
    <p:sldId id="268" r:id="rId12"/>
    <p:sldId id="269" r:id="rId13"/>
    <p:sldId id="271"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t>10/15/2010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t>10/15/2010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t>10/15/2010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t>10/15/2010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t>10/15/2010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t>10/15/2010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t>10/15/2010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t>10/15/2010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914651"/>
          </a:xfrm>
        </p:spPr>
        <p:txBody>
          <a:bodyPr>
            <a:noAutofit/>
          </a:bodyPr>
          <a:lstStyle/>
          <a:p>
            <a:r>
              <a:rPr lang="en-US" sz="4800" b="1" dirty="0" smtClean="0"/>
              <a:t>Give your data the boot:  </a:t>
            </a:r>
            <a:br>
              <a:rPr lang="en-US" sz="4800" b="1" dirty="0" smtClean="0"/>
            </a:br>
            <a:r>
              <a:rPr lang="en-US" sz="4800" b="1" dirty="0" smtClean="0"/>
              <a:t>What is bootstrapping? </a:t>
            </a:r>
            <a:br>
              <a:rPr lang="en-US" sz="4800" b="1" dirty="0" smtClean="0"/>
            </a:br>
            <a:r>
              <a:rPr lang="en-US" sz="4800" b="1" dirty="0" smtClean="0"/>
              <a:t>and</a:t>
            </a:r>
            <a:br>
              <a:rPr lang="en-US" sz="4800" b="1" dirty="0" smtClean="0"/>
            </a:br>
            <a:r>
              <a:rPr lang="en-US" sz="4800" b="1" dirty="0" smtClean="0"/>
              <a:t>Why does it matter?</a:t>
            </a:r>
            <a:endParaRPr lang="en-US" sz="4800" b="1"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lumMod val="85000"/>
                    <a:lumOff val="15000"/>
                  </a:schemeClr>
                </a:solidFill>
              </a:rPr>
              <a:t>Patti Frazer Lock and Robin H. Lock</a:t>
            </a:r>
          </a:p>
          <a:p>
            <a:r>
              <a:rPr lang="en-US" dirty="0" smtClean="0">
                <a:solidFill>
                  <a:schemeClr val="tx1">
                    <a:lumMod val="85000"/>
                    <a:lumOff val="15000"/>
                  </a:schemeClr>
                </a:solidFill>
              </a:rPr>
              <a:t>St. Lawrence University</a:t>
            </a:r>
          </a:p>
          <a:p>
            <a:endParaRPr lang="en-US" dirty="0">
              <a:solidFill>
                <a:schemeClr val="tx1">
                  <a:lumMod val="85000"/>
                  <a:lumOff val="15000"/>
                </a:schemeClr>
              </a:solidFill>
            </a:endParaRPr>
          </a:p>
          <a:p>
            <a:r>
              <a:rPr lang="en-US" dirty="0" smtClean="0">
                <a:solidFill>
                  <a:schemeClr val="tx1">
                    <a:lumMod val="85000"/>
                    <a:lumOff val="15000"/>
                  </a:schemeClr>
                </a:solidFill>
              </a:rPr>
              <a:t>MAA Seaway Section Meeting</a:t>
            </a:r>
          </a:p>
          <a:p>
            <a:r>
              <a:rPr lang="en-US" dirty="0" smtClean="0">
                <a:solidFill>
                  <a:schemeClr val="tx1">
                    <a:lumMod val="85000"/>
                    <a:lumOff val="15000"/>
                  </a:schemeClr>
                </a:solidFill>
              </a:rPr>
              <a:t>Plattsburgh, October 2010</a:t>
            </a:r>
          </a:p>
        </p:txBody>
      </p:sp>
      <p:sp>
        <p:nvSpPr>
          <p:cNvPr id="4" name="Rectangle 3"/>
          <p:cNvSpPr/>
          <p:nvPr/>
        </p:nvSpPr>
        <p:spPr>
          <a:xfrm>
            <a:off x="1295400" y="685800"/>
            <a:ext cx="64770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0"/>
            <a:ext cx="8153400" cy="5867400"/>
          </a:xfrm>
          <a:prstGeom prst="rect">
            <a:avLst/>
          </a:prstGeom>
          <a:noFill/>
        </p:spPr>
        <p:txBody>
          <a:bodyPr wrap="square" rtlCol="0">
            <a:spAutoFit/>
          </a:bodyPr>
          <a:lstStyle/>
          <a:p>
            <a:r>
              <a:rPr lang="en-US" sz="2700" dirty="0"/>
              <a:t>“... despite broad acceptance and rapid growth in enrollments, the consensus curriculum is still an unwitting prisoner of history. What 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700" dirty="0" smtClean="0"/>
          </a:p>
          <a:p>
            <a:r>
              <a:rPr lang="en-US" sz="2700" dirty="0"/>
              <a:t>	</a:t>
            </a:r>
            <a:r>
              <a:rPr lang="en-US" sz="2700" dirty="0" smtClean="0"/>
              <a:t>		-- Professor George Cobb, 2007</a:t>
            </a:r>
            <a:endParaRPr lang="en-US" sz="2700" dirty="0"/>
          </a:p>
        </p:txBody>
      </p:sp>
      <p:sp>
        <p:nvSpPr>
          <p:cNvPr id="3" name="TextBox 2"/>
          <p:cNvSpPr txBox="1"/>
          <p:nvPr/>
        </p:nvSpPr>
        <p:spPr>
          <a:xfrm>
            <a:off x="457200" y="152400"/>
            <a:ext cx="3810000" cy="707886"/>
          </a:xfrm>
          <a:prstGeom prst="rect">
            <a:avLst/>
          </a:prstGeom>
          <a:noFill/>
        </p:spPr>
        <p:txBody>
          <a:bodyPr wrap="square" rtlCol="0">
            <a:spAutoFit/>
          </a:bodyPr>
          <a:lstStyle/>
          <a:p>
            <a:r>
              <a:rPr lang="en-US" sz="4000" dirty="0" smtClean="0"/>
              <a:t>… and the </a:t>
            </a:r>
            <a:r>
              <a:rPr lang="en-US" sz="4000" u="sng" dirty="0" smtClean="0"/>
              <a:t>future</a:t>
            </a:r>
            <a:r>
              <a:rPr lang="en-US" sz="4000" dirty="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7924800" cy="4955203"/>
          </a:xfrm>
          <a:prstGeom prst="rect">
            <a:avLst/>
          </a:prstGeom>
          <a:noFill/>
        </p:spPr>
        <p:txBody>
          <a:bodyPr wrap="square" rtlCol="0">
            <a:spAutoFit/>
          </a:bodyPr>
          <a:lstStyle/>
          <a:p>
            <a:r>
              <a:rPr lang="en-US" sz="5400" dirty="0" smtClean="0"/>
              <a:t>Top Five Reasons to use simulation-based inference</a:t>
            </a:r>
            <a:r>
              <a:rPr lang="en-US" sz="2800" dirty="0" smtClean="0"/>
              <a:t>:</a:t>
            </a:r>
          </a:p>
          <a:p>
            <a:endParaRPr lang="en-US" sz="2800" dirty="0"/>
          </a:p>
          <a:p>
            <a:pPr marL="346075" indent="-346075">
              <a:spcAft>
                <a:spcPts val="1200"/>
              </a:spcAft>
            </a:pPr>
            <a:r>
              <a:rPr lang="en-US" sz="2800" dirty="0" smtClean="0"/>
              <a:t>5. Maintain interest by getting to inference early.</a:t>
            </a:r>
          </a:p>
          <a:p>
            <a:pPr marL="346075" indent="-346075">
              <a:spcAft>
                <a:spcPts val="1200"/>
              </a:spcAft>
            </a:pPr>
            <a:r>
              <a:rPr lang="en-US" sz="2800" dirty="0" smtClean="0"/>
              <a:t>4. Develop understanding of the key ideas.</a:t>
            </a:r>
          </a:p>
          <a:p>
            <a:pPr marL="346075" indent="-346075">
              <a:spcAft>
                <a:spcPts val="1200"/>
              </a:spcAft>
            </a:pPr>
            <a:r>
              <a:rPr lang="en-US" sz="2800" dirty="0" smtClean="0"/>
              <a:t>3. Help students understand the global picture.</a:t>
            </a:r>
          </a:p>
          <a:p>
            <a:pPr marL="346075" indent="-346075">
              <a:spcAft>
                <a:spcPts val="1200"/>
              </a:spcAft>
            </a:pPr>
            <a:r>
              <a:rPr lang="en-US" sz="2800" dirty="0" smtClean="0"/>
              <a:t>2. Flexibility. </a:t>
            </a:r>
          </a:p>
          <a:p>
            <a:pPr marL="346075" indent="-346075">
              <a:spcAft>
                <a:spcPts val="1200"/>
              </a:spcAft>
              <a:buAutoNum type="arabicPeriod"/>
            </a:pPr>
            <a:r>
              <a:rPr lang="en-US" sz="2800" dirty="0" smtClean="0"/>
              <a:t>It’s the way of the </a:t>
            </a:r>
            <a:r>
              <a:rPr lang="en-US" sz="2800" u="sng" dirty="0" smtClean="0"/>
              <a:t>past</a:t>
            </a:r>
            <a:r>
              <a:rPr lang="en-US" sz="2800" dirty="0" smtClean="0"/>
              <a:t> and the </a:t>
            </a:r>
            <a:r>
              <a:rPr lang="en-US" sz="2800" u="sng" dirty="0" smtClean="0"/>
              <a:t>future</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01000" cy="6001643"/>
          </a:xfrm>
          <a:prstGeom prst="rect">
            <a:avLst/>
          </a:prstGeom>
          <a:noFill/>
        </p:spPr>
        <p:txBody>
          <a:bodyPr wrap="square" rtlCol="0">
            <a:spAutoFit/>
          </a:bodyPr>
          <a:lstStyle/>
          <a:p>
            <a:pPr algn="ctr"/>
            <a:r>
              <a:rPr lang="en-US" sz="9600" b="1" dirty="0" smtClean="0"/>
              <a:t>What</a:t>
            </a:r>
            <a:r>
              <a:rPr lang="en-US" sz="7200" dirty="0" smtClean="0"/>
              <a:t> </a:t>
            </a:r>
          </a:p>
          <a:p>
            <a:pPr algn="ctr"/>
            <a:r>
              <a:rPr lang="en-US" sz="7200" dirty="0" smtClean="0"/>
              <a:t>is a bootstrap?</a:t>
            </a:r>
          </a:p>
          <a:p>
            <a:pPr algn="ctr"/>
            <a:r>
              <a:rPr lang="en-US" sz="7200" dirty="0" smtClean="0"/>
              <a:t> and </a:t>
            </a:r>
          </a:p>
          <a:p>
            <a:pPr algn="ctr"/>
            <a:r>
              <a:rPr lang="en-US" sz="7200" dirty="0"/>
              <a:t>H</a:t>
            </a:r>
            <a:r>
              <a:rPr lang="en-US" sz="7200" dirty="0" smtClean="0"/>
              <a:t>ow does it give an interval?</a:t>
            </a:r>
            <a:endParaRPr lang="en-US" sz="4400" dirty="0"/>
          </a:p>
        </p:txBody>
      </p:sp>
    </p:spTree>
    <p:extLst>
      <p:ext uri="{BB962C8B-B14F-4D97-AF65-F5344CB8AC3E}">
        <p14:creationId xmlns:p14="http://schemas.microsoft.com/office/powerpoint/2010/main" val="425312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Atlanta Commutes</a:t>
            </a:r>
            <a:endParaRPr lang="en-US" dirty="0"/>
          </a:p>
        </p:txBody>
      </p:sp>
      <p:sp>
        <p:nvSpPr>
          <p:cNvPr id="3" name="TextBox 2"/>
          <p:cNvSpPr txBox="1"/>
          <p:nvPr/>
        </p:nvSpPr>
        <p:spPr>
          <a:xfrm>
            <a:off x="390525" y="2699455"/>
            <a:ext cx="7762875" cy="954107"/>
          </a:xfrm>
          <a:prstGeom prst="rect">
            <a:avLst/>
          </a:prstGeom>
          <a:noFill/>
        </p:spPr>
        <p:txBody>
          <a:bodyPr wrap="square" rtlCol="0">
            <a:spAutoFit/>
          </a:bodyPr>
          <a:lstStyle/>
          <a:p>
            <a:r>
              <a:rPr lang="en-US" sz="2800" dirty="0" smtClean="0"/>
              <a:t>Data: The American Housing Survey (AHS) collected data from Atlanta in 2004. </a:t>
            </a:r>
          </a:p>
        </p:txBody>
      </p:sp>
      <p:sp>
        <p:nvSpPr>
          <p:cNvPr id="4" name="TextBox 3"/>
          <p:cNvSpPr txBox="1"/>
          <p:nvPr/>
        </p:nvSpPr>
        <p:spPr>
          <a:xfrm>
            <a:off x="546753" y="1295400"/>
            <a:ext cx="7965649" cy="1200329"/>
          </a:xfrm>
          <a:prstGeom prst="rect">
            <a:avLst/>
          </a:prstGeom>
          <a:solidFill>
            <a:schemeClr val="accent2">
              <a:lumMod val="60000"/>
              <a:lumOff val="40000"/>
            </a:schemeClr>
          </a:solidFill>
        </p:spPr>
        <p:txBody>
          <a:bodyPr wrap="square" rtlCol="0">
            <a:spAutoFit/>
          </a:bodyPr>
          <a:lstStyle/>
          <a:p>
            <a:r>
              <a:rPr lang="en-US" sz="3600" i="1" dirty="0" smtClean="0"/>
              <a:t>What’s the mean commute time for workers in metropolitan Atlanta? </a:t>
            </a:r>
            <a:endParaRPr lang="en-US" sz="3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342" y="3348377"/>
            <a:ext cx="3982375"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85" y="3856040"/>
            <a:ext cx="3810000" cy="2667000"/>
          </a:xfrm>
          <a:prstGeom prst="rect">
            <a:avLst/>
          </a:prstGeom>
        </p:spPr>
      </p:pic>
    </p:spTree>
    <p:extLst>
      <p:ext uri="{BB962C8B-B14F-4D97-AF65-F5344CB8AC3E}">
        <p14:creationId xmlns:p14="http://schemas.microsoft.com/office/powerpoint/2010/main" val="200047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77" y="402211"/>
            <a:ext cx="8436989" cy="1143000"/>
          </a:xfrm>
        </p:spPr>
        <p:txBody>
          <a:bodyPr/>
          <a:lstStyle/>
          <a:p>
            <a:r>
              <a:rPr lang="en-US" dirty="0" smtClean="0"/>
              <a:t>Sample of n=500 Atlanta Commutes</a:t>
            </a:r>
            <a:endParaRPr lang="en-US" dirty="0"/>
          </a:p>
        </p:txBody>
      </p:sp>
      <p:sp>
        <p:nvSpPr>
          <p:cNvPr id="5" name="TextBox 4"/>
          <p:cNvSpPr txBox="1"/>
          <p:nvPr/>
        </p:nvSpPr>
        <p:spPr>
          <a:xfrm>
            <a:off x="2226468" y="5181600"/>
            <a:ext cx="4710113" cy="769441"/>
          </a:xfrm>
          <a:prstGeom prst="rect">
            <a:avLst/>
          </a:prstGeom>
          <a:solidFill>
            <a:srgbClr val="FFFF99"/>
          </a:solidFill>
        </p:spPr>
        <p:txBody>
          <a:bodyPr wrap="square" rtlCol="0">
            <a:spAutoFit/>
          </a:bodyPr>
          <a:lstStyle/>
          <a:p>
            <a:r>
              <a:rPr lang="en-US" sz="4400" dirty="0" smtClean="0">
                <a:solidFill>
                  <a:schemeClr val="tx1"/>
                </a:solidFill>
              </a:rPr>
              <a:t>Where is “true” </a:t>
            </a:r>
            <a:r>
              <a:rPr lang="el-GR" sz="4400" dirty="0" smtClean="0">
                <a:solidFill>
                  <a:schemeClr val="tx1"/>
                </a:solidFill>
              </a:rPr>
              <a:t>μ</a:t>
            </a:r>
            <a:r>
              <a:rPr lang="en-US" sz="4400" dirty="0" smtClean="0">
                <a:solidFill>
                  <a:schemeClr val="tx1"/>
                </a:solidFill>
              </a:rPr>
              <a:t>?</a:t>
            </a:r>
            <a:endParaRPr lang="en-US" sz="44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732"/>
            <a:ext cx="8553450" cy="351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191000" y="1676400"/>
                <a:ext cx="3930978" cy="1754326"/>
              </a:xfrm>
              <a:prstGeom prst="rect">
                <a:avLst/>
              </a:prstGeom>
              <a:noFill/>
            </p:spPr>
            <p:txBody>
              <a:bodyPr wrap="square" rtlCol="0">
                <a:spAutoFit/>
              </a:bodyPr>
              <a:lstStyle/>
              <a:p>
                <a:r>
                  <a:rPr lang="en-US" sz="3600" i="1" dirty="0" smtClean="0"/>
                  <a:t>n </a:t>
                </a:r>
                <a:r>
                  <a:rPr lang="en-US" sz="3600" dirty="0" smtClean="0"/>
                  <a:t>= 500</a:t>
                </a:r>
              </a:p>
              <a:p>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m:t>
                    </m:r>
                  </m:oMath>
                </a14:m>
                <a:r>
                  <a:rPr lang="en-US" sz="3600" dirty="0" smtClean="0"/>
                  <a:t>29.11 minutes</a:t>
                </a:r>
              </a:p>
              <a:p>
                <a:r>
                  <a:rPr lang="en-US" sz="3600" dirty="0" smtClean="0"/>
                  <a:t>s  = 20.72 minutes</a:t>
                </a:r>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4191000" y="1676400"/>
                <a:ext cx="3930978" cy="1754326"/>
              </a:xfrm>
              <a:prstGeom prst="rect">
                <a:avLst/>
              </a:prstGeom>
              <a:blipFill rotWithShape="1">
                <a:blip r:embed="rId3"/>
                <a:stretch>
                  <a:fillRect l="-4814" t="-5208" b="-12153"/>
                </a:stretch>
              </a:blipFill>
            </p:spPr>
            <p:txBody>
              <a:bodyPr/>
              <a:lstStyle/>
              <a:p>
                <a:r>
                  <a:rPr lang="en-US">
                    <a:noFill/>
                  </a:rPr>
                  <a:t> </a:t>
                </a:r>
              </a:p>
            </p:txBody>
          </p:sp>
        </mc:Fallback>
      </mc:AlternateContent>
    </p:spTree>
    <p:extLst>
      <p:ext uri="{BB962C8B-B14F-4D97-AF65-F5344CB8AC3E}">
        <p14:creationId xmlns:p14="http://schemas.microsoft.com/office/powerpoint/2010/main" val="8455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“Bootstrap” Samples</a:t>
            </a:r>
            <a:endParaRPr lang="en-US" dirty="0"/>
          </a:p>
        </p:txBody>
      </p:sp>
      <p:sp>
        <p:nvSpPr>
          <p:cNvPr id="3" name="TextBox 2"/>
          <p:cNvSpPr txBox="1"/>
          <p:nvPr/>
        </p:nvSpPr>
        <p:spPr>
          <a:xfrm>
            <a:off x="481012" y="1600200"/>
            <a:ext cx="8077200" cy="1077218"/>
          </a:xfrm>
          <a:prstGeom prst="rect">
            <a:avLst/>
          </a:prstGeom>
          <a:solidFill>
            <a:schemeClr val="accent2">
              <a:lumMod val="60000"/>
              <a:lumOff val="40000"/>
            </a:schemeClr>
          </a:solidFill>
        </p:spPr>
        <p:txBody>
          <a:bodyPr wrap="square" rtlCol="0">
            <a:spAutoFit/>
          </a:bodyPr>
          <a:lstStyle/>
          <a:p>
            <a:r>
              <a:rPr lang="en-US" sz="3200" b="1" dirty="0" smtClean="0"/>
              <a:t>Key idea: </a:t>
            </a:r>
            <a:r>
              <a:rPr lang="en-US" sz="3200" dirty="0" smtClean="0"/>
              <a:t>Sample </a:t>
            </a:r>
            <a:r>
              <a:rPr lang="en-US" sz="3200" i="1" dirty="0" smtClean="0"/>
              <a:t>with replacement </a:t>
            </a:r>
            <a:r>
              <a:rPr lang="en-US" sz="3200" dirty="0" smtClean="0"/>
              <a:t>from the original sample using the same </a:t>
            </a:r>
            <a:r>
              <a:rPr lang="en-US" sz="3200" i="1" dirty="0" smtClean="0"/>
              <a:t>n</a:t>
            </a:r>
            <a:r>
              <a:rPr lang="en-US" sz="3200" dirty="0" smtClean="0"/>
              <a:t>. </a:t>
            </a:r>
            <a:endParaRPr lang="en-US" sz="3200" dirty="0"/>
          </a:p>
        </p:txBody>
      </p:sp>
      <p:sp>
        <p:nvSpPr>
          <p:cNvPr id="4" name="TextBox 3"/>
          <p:cNvSpPr txBox="1"/>
          <p:nvPr/>
        </p:nvSpPr>
        <p:spPr>
          <a:xfrm>
            <a:off x="462427" y="2895600"/>
            <a:ext cx="8220075" cy="1569660"/>
          </a:xfrm>
          <a:prstGeom prst="rect">
            <a:avLst/>
          </a:prstGeom>
          <a:noFill/>
        </p:spPr>
        <p:txBody>
          <a:bodyPr wrap="square" rtlCol="0">
            <a:spAutoFit/>
          </a:bodyPr>
          <a:lstStyle/>
          <a:p>
            <a:r>
              <a:rPr lang="en-US" sz="3200" dirty="0" smtClean="0"/>
              <a:t>Assumes the “population” is many, many copies of the original sample.  </a:t>
            </a:r>
          </a:p>
          <a:p>
            <a:endParaRPr lang="en-US" sz="3200" dirty="0" smtClean="0"/>
          </a:p>
        </p:txBody>
      </p:sp>
      <mc:AlternateContent xmlns:mc="http://schemas.openxmlformats.org/markup-compatibility/2006" xmlns:a14="http://schemas.microsoft.com/office/drawing/2010/main">
        <mc:Choice Requires="a14">
          <p:sp>
            <p:nvSpPr>
              <p:cNvPr id="7" name="Rectangle 6"/>
              <p:cNvSpPr/>
              <p:nvPr/>
            </p:nvSpPr>
            <p:spPr>
              <a:xfrm>
                <a:off x="481012" y="4191000"/>
                <a:ext cx="7800975" cy="1569660"/>
              </a:xfrm>
              <a:prstGeom prst="rect">
                <a:avLst/>
              </a:prstGeom>
            </p:spPr>
            <p:txBody>
              <a:bodyPr wrap="square">
                <a:spAutoFit/>
              </a:bodyPr>
              <a:lstStyle/>
              <a:p>
                <a:pPr lvl="0"/>
                <a:r>
                  <a:rPr lang="en-US" sz="3200" b="1" dirty="0" smtClean="0"/>
                  <a:t>Purpose: </a:t>
                </a:r>
                <a:r>
                  <a:rPr lang="en-US" sz="3200" dirty="0" smtClean="0"/>
                  <a:t>See how the sample statistic,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 </a:t>
                </a:r>
                <a:r>
                  <a:rPr lang="en-US" sz="3200" dirty="0"/>
                  <a:t>based on this size sample </a:t>
                </a:r>
                <a:r>
                  <a:rPr lang="en-US" sz="3200" dirty="0" smtClean="0"/>
                  <a:t>tends </a:t>
                </a:r>
                <a:r>
                  <a:rPr lang="en-US" sz="3200" dirty="0"/>
                  <a:t>to </a:t>
                </a:r>
                <a:r>
                  <a:rPr lang="en-US" sz="3200" dirty="0" smtClean="0"/>
                  <a:t>vary from sample to sample.  </a:t>
                </a:r>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481012" y="4191000"/>
                <a:ext cx="7800975" cy="1569660"/>
              </a:xfrm>
              <a:prstGeom prst="rect">
                <a:avLst/>
              </a:prstGeom>
              <a:blipFill rotWithShape="1">
                <a:blip r:embed="rId2"/>
                <a:stretch>
                  <a:fillRect l="-2031" t="-4669" b="-11673"/>
                </a:stretch>
              </a:blipFill>
            </p:spPr>
            <p:txBody>
              <a:bodyPr/>
              <a:lstStyle/>
              <a:p>
                <a:r>
                  <a:rPr lang="en-US">
                    <a:noFill/>
                  </a:rPr>
                  <a:t> </a:t>
                </a:r>
              </a:p>
            </p:txBody>
          </p:sp>
        </mc:Fallback>
      </mc:AlternateContent>
    </p:spTree>
    <p:extLst>
      <p:ext uri="{BB962C8B-B14F-4D97-AF65-F5344CB8AC3E}">
        <p14:creationId xmlns:p14="http://schemas.microsoft.com/office/powerpoint/2010/main" val="1388709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6939"/>
            <a:ext cx="7772400" cy="1143000"/>
          </a:xfrm>
        </p:spPr>
        <p:txBody>
          <a:bodyPr>
            <a:normAutofit fontScale="90000"/>
          </a:bodyPr>
          <a:lstStyle/>
          <a:p>
            <a:r>
              <a:rPr lang="en-US" dirty="0" smtClean="0"/>
              <a:t>Creating a Bootstrap Distribution (using Fathom)</a:t>
            </a:r>
            <a:endParaRPr lang="en-US" dirty="0"/>
          </a:p>
        </p:txBody>
      </p:sp>
      <p:sp>
        <p:nvSpPr>
          <p:cNvPr id="3" name="TextBox 2"/>
          <p:cNvSpPr txBox="1"/>
          <p:nvPr/>
        </p:nvSpPr>
        <p:spPr>
          <a:xfrm>
            <a:off x="381000" y="2209800"/>
            <a:ext cx="8447049" cy="2554545"/>
          </a:xfrm>
          <a:prstGeom prst="rect">
            <a:avLst/>
          </a:prstGeom>
          <a:solidFill>
            <a:schemeClr val="accent2">
              <a:lumMod val="60000"/>
              <a:lumOff val="40000"/>
            </a:schemeClr>
          </a:solidFill>
        </p:spPr>
        <p:txBody>
          <a:bodyPr wrap="square" rtlCol="0">
            <a:spAutoFit/>
          </a:bodyPr>
          <a:lstStyle/>
          <a:p>
            <a:r>
              <a:rPr lang="en-US" sz="3200" dirty="0" smtClean="0"/>
              <a:t>1. Start with the sample in a collection.</a:t>
            </a:r>
          </a:p>
          <a:p>
            <a:r>
              <a:rPr lang="en-US" sz="3200" dirty="0" smtClean="0"/>
              <a:t>2. Define the statistic of interest (as a measure).</a:t>
            </a:r>
          </a:p>
          <a:p>
            <a:r>
              <a:rPr lang="en-US" sz="3200" dirty="0" smtClean="0"/>
              <a:t>3. Create a sample with replacement (same </a:t>
            </a:r>
            <a:r>
              <a:rPr lang="en-US" sz="3200" i="1" dirty="0" smtClean="0"/>
              <a:t>n</a:t>
            </a:r>
            <a:r>
              <a:rPr lang="en-US" sz="3200" dirty="0" smtClean="0"/>
              <a:t>).</a:t>
            </a:r>
          </a:p>
          <a:p>
            <a:r>
              <a:rPr lang="en-US" sz="3200" dirty="0" smtClean="0"/>
              <a:t>4. Collect the measures for lots of samples. </a:t>
            </a:r>
          </a:p>
          <a:p>
            <a:r>
              <a:rPr lang="en-US" sz="3200" dirty="0" smtClean="0"/>
              <a:t>5. Analyze the distribution of collected measures.</a:t>
            </a:r>
            <a:endParaRPr lang="en-US" sz="3200" dirty="0"/>
          </a:p>
        </p:txBody>
      </p:sp>
    </p:spTree>
    <p:extLst>
      <p:ext uri="{BB962C8B-B14F-4D97-AF65-F5344CB8AC3E}">
        <p14:creationId xmlns:p14="http://schemas.microsoft.com/office/powerpoint/2010/main" val="2069657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Bootstrap Distribution of 1000 Atlanta Commute Means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14400" y="5562600"/>
                <a:ext cx="3314700" cy="584775"/>
              </a:xfrm>
              <a:prstGeom prst="rect">
                <a:avLst/>
              </a:prstGeom>
              <a:noFill/>
            </p:spPr>
            <p:txBody>
              <a:bodyPr wrap="square" rtlCol="0">
                <a:spAutoFit/>
              </a:bodyPr>
              <a:lstStyle/>
              <a:p>
                <a:r>
                  <a:rPr lang="en-US" sz="3200" dirty="0" smtClean="0"/>
                  <a:t>Mean of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’s=29.16</a:t>
                </a: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914400" y="5562600"/>
                <a:ext cx="3314700" cy="584775"/>
              </a:xfrm>
              <a:prstGeom prst="rect">
                <a:avLst/>
              </a:prstGeom>
              <a:blipFill rotWithShape="1">
                <a:blip r:embed="rId2"/>
                <a:stretch>
                  <a:fillRect l="-4596" t="-12632" r="-2941" b="-3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42986" y="5584901"/>
                <a:ext cx="3619500" cy="584775"/>
              </a:xfrm>
              <a:prstGeom prst="rect">
                <a:avLst/>
              </a:prstGeom>
              <a:noFill/>
            </p:spPr>
            <p:txBody>
              <a:bodyPr wrap="square" rtlCol="0">
                <a:spAutoFit/>
              </a:bodyPr>
              <a:lstStyle/>
              <a:p>
                <a:r>
                  <a:rPr lang="en-US" sz="3200" dirty="0" smtClean="0"/>
                  <a:t>Std. </a:t>
                </a:r>
                <a:r>
                  <a:rPr lang="en-US" sz="3200" dirty="0" err="1" smtClean="0"/>
                  <a:t>dev</a:t>
                </a:r>
                <a:r>
                  <a:rPr lang="en-US" sz="3200" dirty="0" smtClean="0"/>
                  <a:t> of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’s=0.96</a:t>
                </a:r>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742986" y="5584901"/>
                <a:ext cx="3619500" cy="584775"/>
              </a:xfrm>
              <a:prstGeom prst="rect">
                <a:avLst/>
              </a:prstGeom>
              <a:blipFill rotWithShape="1">
                <a:blip r:embed="rId3"/>
                <a:stretch>
                  <a:fillRect l="-4209" t="-12500" b="-34375"/>
                </a:stretch>
              </a:blipFill>
            </p:spPr>
            <p:txBody>
              <a:bodyPr/>
              <a:lstStyle/>
              <a:p>
                <a:r>
                  <a:rPr lang="en-US">
                    <a:noFill/>
                  </a:rPr>
                  <a:t> </a:t>
                </a:r>
              </a:p>
            </p:txBody>
          </p:sp>
        </mc:Fallback>
      </mc:AlternateContent>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124" y="1752600"/>
            <a:ext cx="8561168" cy="35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2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Version #1</a:t>
            </a:r>
            <a:endParaRPr lang="en-US" dirty="0"/>
          </a:p>
        </p:txBody>
      </p:sp>
      <p:sp>
        <p:nvSpPr>
          <p:cNvPr id="3" name="TextBox 2"/>
          <p:cNvSpPr txBox="1"/>
          <p:nvPr/>
        </p:nvSpPr>
        <p:spPr>
          <a:xfrm>
            <a:off x="533400" y="1712893"/>
            <a:ext cx="7924800" cy="954107"/>
          </a:xfrm>
          <a:prstGeom prst="rect">
            <a:avLst/>
          </a:prstGeom>
          <a:solidFill>
            <a:srgbClr val="FFFF99"/>
          </a:solidFill>
        </p:spPr>
        <p:txBody>
          <a:bodyPr wrap="square" rtlCol="0">
            <a:spAutoFit/>
          </a:bodyPr>
          <a:lstStyle/>
          <a:p>
            <a:r>
              <a:rPr lang="en-US" sz="2800" dirty="0" smtClean="0"/>
              <a:t>The standard deviation of the bootstrap statistics estimates the </a:t>
            </a:r>
            <a:r>
              <a:rPr lang="en-US" sz="2800" b="1" dirty="0" smtClean="0"/>
              <a:t>standard error </a:t>
            </a:r>
            <a:r>
              <a:rPr lang="en-US" sz="2800" dirty="0" smtClean="0"/>
              <a:t>of the sample statistic.</a:t>
            </a:r>
            <a:endParaRPr lang="en-US" sz="2800" dirty="0"/>
          </a:p>
        </p:txBody>
      </p:sp>
      <p:sp>
        <p:nvSpPr>
          <p:cNvPr id="4" name="TextBox 3"/>
          <p:cNvSpPr txBox="1"/>
          <p:nvPr/>
        </p:nvSpPr>
        <p:spPr>
          <a:xfrm>
            <a:off x="533400" y="2971800"/>
            <a:ext cx="8001000" cy="1754326"/>
          </a:xfrm>
          <a:prstGeom prst="rect">
            <a:avLst/>
          </a:prstGeom>
          <a:noFill/>
        </p:spPr>
        <p:txBody>
          <a:bodyPr wrap="square" rtlCol="0">
            <a:spAutoFit/>
          </a:bodyPr>
          <a:lstStyle/>
          <a:p>
            <a:r>
              <a:rPr lang="en-US" sz="3600" dirty="0" smtClean="0"/>
              <a:t>Quick interval estimate :</a:t>
            </a:r>
          </a:p>
          <a:p>
            <a:endParaRPr lang="en-US" sz="3600" dirty="0" smtClean="0"/>
          </a:p>
          <a:p>
            <a:pPr algn="ct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838200" y="3733800"/>
                <a:ext cx="7696200" cy="830997"/>
              </a:xfrm>
              <a:prstGeom prst="rect">
                <a:avLst/>
              </a:prstGeom>
              <a:solidFill>
                <a:schemeClr val="accent2">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𝑂𝑟𝑖𝑔𝑖𝑛𝑎𝑙</m:t>
                      </m:r>
                      <m:r>
                        <a:rPr lang="en-US" sz="4800" b="0" i="1" smtClean="0">
                          <a:latin typeface="Cambria Math"/>
                        </a:rPr>
                        <m:t> </m:t>
                      </m:r>
                      <m:r>
                        <a:rPr lang="en-US" sz="4800" b="0" i="1" smtClean="0">
                          <a:latin typeface="Cambria Math"/>
                        </a:rPr>
                        <m:t>𝑆𝑡𝑎𝑡𝑖𝑠𝑡𝑖𝑐</m:t>
                      </m:r>
                      <m:r>
                        <a:rPr lang="en-US" sz="4800" b="0" i="1" smtClean="0">
                          <a:latin typeface="Cambria Math"/>
                        </a:rPr>
                        <m:t> ±2∙</m:t>
                      </m:r>
                      <m:r>
                        <a:rPr lang="en-US" sz="4800" b="0" i="1" smtClean="0">
                          <a:latin typeface="Cambria Math"/>
                          <a:ea typeface="Cambria Math"/>
                        </a:rPr>
                        <m:t>𝑆𝐸</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3733800"/>
                <a:ext cx="7696200" cy="830997"/>
              </a:xfrm>
              <a:prstGeom prst="rect">
                <a:avLst/>
              </a:prstGeom>
              <a:blipFill rotWithShape="1">
                <a:blip r:embed="rId2"/>
                <a:stretch>
                  <a:fillRect/>
                </a:stretch>
              </a:blipFill>
            </p:spPr>
            <p:txBody>
              <a:bodyPr/>
              <a:lstStyle/>
              <a:p>
                <a:r>
                  <a:rPr lang="en-US">
                    <a:noFill/>
                  </a:rPr>
                  <a:t> </a:t>
                </a:r>
              </a:p>
            </p:txBody>
          </p:sp>
        </mc:Fallback>
      </mc:AlternateContent>
      <p:cxnSp>
        <p:nvCxnSpPr>
          <p:cNvPr id="7" name="Straight Arrow Connector 6"/>
          <p:cNvCxnSpPr/>
          <p:nvPr/>
        </p:nvCxnSpPr>
        <p:spPr>
          <a:xfrm>
            <a:off x="4114800" y="2667000"/>
            <a:ext cx="3581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6800"/>
            <a:ext cx="8305800" cy="523220"/>
          </a:xfrm>
          <a:prstGeom prst="rect">
            <a:avLst/>
          </a:prstGeom>
          <a:noFill/>
        </p:spPr>
        <p:txBody>
          <a:bodyPr wrap="square" rtlCol="0">
            <a:spAutoFit/>
          </a:bodyPr>
          <a:lstStyle/>
          <a:p>
            <a:r>
              <a:rPr lang="en-US" sz="2800" dirty="0" smtClean="0"/>
              <a:t>For the mean Atlanta commute time:</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838200" y="5400020"/>
                <a:ext cx="7239000" cy="1187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29.11</m:t>
                      </m:r>
                      <m:r>
                        <a:rPr lang="en-US" sz="3600" i="1" dirty="0" smtClean="0">
                          <a:latin typeface="Cambria Math"/>
                          <a:ea typeface="Cambria Math"/>
                        </a:rPr>
                        <m:t>±</m:t>
                      </m:r>
                      <m:r>
                        <a:rPr lang="en-US" sz="3600" b="0" i="1" dirty="0" smtClean="0">
                          <a:latin typeface="Cambria Math"/>
                          <a:ea typeface="Cambria Math"/>
                        </a:rPr>
                        <m:t>2∙0.96=29.11±1.92=(27.19, 31.03)</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5400020"/>
                <a:ext cx="7239000" cy="118756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92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8" y="350293"/>
            <a:ext cx="8346742" cy="1143000"/>
          </a:xfrm>
        </p:spPr>
        <p:txBody>
          <a:bodyPr>
            <a:normAutofit fontScale="90000"/>
          </a:bodyPr>
          <a:lstStyle/>
          <a:p>
            <a:r>
              <a:rPr lang="en-US" dirty="0"/>
              <a:t>Using the Bootstrap Distribution to Get a Confidence Interval – Version </a:t>
            </a:r>
            <a:r>
              <a:rPr lang="en-US" dirty="0" smtClean="0"/>
              <a:t>#2</a:t>
            </a:r>
            <a:endParaRPr lang="en-US" dirty="0">
              <a:solidFill>
                <a:srgbClr val="FFFF66"/>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73" y="1676400"/>
            <a:ext cx="8576197" cy="35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2209800" y="3255229"/>
            <a:ext cx="0" cy="1402245"/>
          </a:xfrm>
          <a:prstGeom prst="straightConnector1">
            <a:avLst/>
          </a:prstGeom>
          <a:solidFill>
            <a:schemeClr val="tx1"/>
          </a:solidFill>
          <a:ln w="38100" cap="flat" cmpd="sng" algn="ctr">
            <a:solidFill>
              <a:schemeClr val="tx2"/>
            </a:solidFill>
            <a:prstDash val="solid"/>
            <a:round/>
            <a:headEnd type="none" w="med" len="med"/>
            <a:tailEnd type="arrow"/>
          </a:ln>
          <a:effectLst/>
        </p:spPr>
      </p:cxnSp>
      <p:sp>
        <p:nvSpPr>
          <p:cNvPr id="11" name="TextBox 10"/>
          <p:cNvSpPr txBox="1"/>
          <p:nvPr/>
        </p:nvSpPr>
        <p:spPr>
          <a:xfrm>
            <a:off x="1741231" y="2793564"/>
            <a:ext cx="1214651" cy="461665"/>
          </a:xfrm>
          <a:prstGeom prst="rect">
            <a:avLst/>
          </a:prstGeom>
          <a:noFill/>
        </p:spPr>
        <p:txBody>
          <a:bodyPr wrap="square" rtlCol="0">
            <a:spAutoFit/>
          </a:bodyPr>
          <a:lstStyle/>
          <a:p>
            <a:r>
              <a:rPr lang="en-US" sz="2400" dirty="0" smtClean="0">
                <a:solidFill>
                  <a:srgbClr val="002060"/>
                </a:solidFill>
              </a:rPr>
              <a:t>27.19</a:t>
            </a:r>
            <a:endParaRPr lang="en-US" sz="2400" dirty="0">
              <a:solidFill>
                <a:srgbClr val="002060"/>
              </a:solidFill>
            </a:endParaRPr>
          </a:p>
        </p:txBody>
      </p:sp>
      <p:cxnSp>
        <p:nvCxnSpPr>
          <p:cNvPr id="16" name="Straight Arrow Connector 15"/>
          <p:cNvCxnSpPr/>
          <p:nvPr/>
        </p:nvCxnSpPr>
        <p:spPr bwMode="auto">
          <a:xfrm>
            <a:off x="7162800" y="3255229"/>
            <a:ext cx="0" cy="1405717"/>
          </a:xfrm>
          <a:prstGeom prst="straightConnector1">
            <a:avLst/>
          </a:prstGeom>
          <a:solidFill>
            <a:schemeClr val="tx1"/>
          </a:solidFill>
          <a:ln w="38100" cap="flat" cmpd="sng" algn="ctr">
            <a:solidFill>
              <a:schemeClr val="tx2"/>
            </a:solidFill>
            <a:prstDash val="solid"/>
            <a:round/>
            <a:headEnd type="none" w="med" len="med"/>
            <a:tailEnd type="arrow"/>
          </a:ln>
          <a:effectLst/>
        </p:spPr>
      </p:cxnSp>
      <p:sp>
        <p:nvSpPr>
          <p:cNvPr id="17" name="TextBox 16"/>
          <p:cNvSpPr txBox="1"/>
          <p:nvPr/>
        </p:nvSpPr>
        <p:spPr>
          <a:xfrm>
            <a:off x="6683996" y="2793564"/>
            <a:ext cx="1214651" cy="461665"/>
          </a:xfrm>
          <a:prstGeom prst="rect">
            <a:avLst/>
          </a:prstGeom>
          <a:noFill/>
        </p:spPr>
        <p:txBody>
          <a:bodyPr wrap="square" rtlCol="0">
            <a:spAutoFit/>
          </a:bodyPr>
          <a:lstStyle/>
          <a:p>
            <a:r>
              <a:rPr lang="en-US" sz="2400" dirty="0" smtClean="0">
                <a:solidFill>
                  <a:srgbClr val="002060"/>
                </a:solidFill>
              </a:rPr>
              <a:t>31.03</a:t>
            </a:r>
            <a:endParaRPr lang="en-US" sz="2400" dirty="0">
              <a:solidFill>
                <a:srgbClr val="002060"/>
              </a:solidFill>
            </a:endParaRPr>
          </a:p>
        </p:txBody>
      </p:sp>
      <p:sp>
        <p:nvSpPr>
          <p:cNvPr id="12" name="Oval 11"/>
          <p:cNvSpPr/>
          <p:nvPr/>
        </p:nvSpPr>
        <p:spPr bwMode="auto">
          <a:xfrm>
            <a:off x="3396730" y="3024396"/>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t>Keep 95% in middle</a:t>
            </a:r>
            <a:endParaRPr kumimoji="0" lang="en-US" sz="2800" b="0" i="0" u="none" strike="noStrike" cap="none" normalizeH="0" baseline="0" dirty="0" smtClean="0">
              <a:ln>
                <a:noFill/>
              </a:ln>
              <a:effectLst/>
            </a:endParaRPr>
          </a:p>
        </p:txBody>
      </p:sp>
      <p:sp>
        <p:nvSpPr>
          <p:cNvPr id="13" name="TextBox 12"/>
          <p:cNvSpPr txBox="1"/>
          <p:nvPr/>
        </p:nvSpPr>
        <p:spPr>
          <a:xfrm>
            <a:off x="301393" y="3270617"/>
            <a:ext cx="1862918" cy="954107"/>
          </a:xfrm>
          <a:prstGeom prst="rect">
            <a:avLst/>
          </a:prstGeom>
          <a:solidFill>
            <a:schemeClr val="bg1"/>
          </a:solid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20" name="TextBox 19"/>
          <p:cNvSpPr txBox="1"/>
          <p:nvPr/>
        </p:nvSpPr>
        <p:spPr>
          <a:xfrm>
            <a:off x="7086600" y="3174578"/>
            <a:ext cx="1889077" cy="954107"/>
          </a:xfrm>
          <a:prstGeom prst="rect">
            <a:avLst/>
          </a:prstGeom>
          <a:no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14" name="TextBox 13"/>
              <p:cNvSpPr txBox="1"/>
              <p:nvPr/>
            </p:nvSpPr>
            <p:spPr>
              <a:xfrm>
                <a:off x="903171" y="5562600"/>
                <a:ext cx="72390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29.11</m:t>
                      </m:r>
                      <m:r>
                        <a:rPr lang="en-US" sz="3600" i="1" dirty="0" smtClean="0">
                          <a:latin typeface="Cambria Math"/>
                          <a:ea typeface="Cambria Math"/>
                        </a:rPr>
                        <m:t>±</m:t>
                      </m:r>
                      <m:r>
                        <a:rPr lang="en-US" sz="3600" b="0" i="1" dirty="0" smtClean="0">
                          <a:latin typeface="Cambria Math"/>
                          <a:ea typeface="Cambria Math"/>
                        </a:rPr>
                        <m:t>2∙0.96=(27.19, 31.03)</m:t>
                      </m:r>
                    </m:oMath>
                  </m:oMathPara>
                </a14:m>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03171" y="5562600"/>
                <a:ext cx="7239000" cy="646331"/>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09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animBg="1"/>
      <p:bldP spid="13"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620000" cy="4585871"/>
          </a:xfrm>
          <a:prstGeom prst="rect">
            <a:avLst/>
          </a:prstGeom>
          <a:noFill/>
        </p:spPr>
        <p:txBody>
          <a:bodyPr wrap="square" rtlCol="0">
            <a:spAutoFit/>
          </a:bodyPr>
          <a:lstStyle/>
          <a:p>
            <a:pPr algn="ctr"/>
            <a:r>
              <a:rPr lang="en-US" sz="4400" dirty="0" smtClean="0"/>
              <a:t>Bootstrap confidence intervals and </a:t>
            </a:r>
          </a:p>
          <a:p>
            <a:pPr algn="ctr"/>
            <a:r>
              <a:rPr lang="en-US" sz="4400" dirty="0" smtClean="0"/>
              <a:t>randomization hypothesis tests </a:t>
            </a:r>
          </a:p>
          <a:p>
            <a:pPr algn="ctr"/>
            <a:r>
              <a:rPr lang="en-US" sz="4400" dirty="0" smtClean="0"/>
              <a:t>provide an alternate way to</a:t>
            </a:r>
          </a:p>
          <a:p>
            <a:pPr algn="ctr"/>
            <a:r>
              <a:rPr lang="en-US" sz="7200" dirty="0" smtClean="0"/>
              <a:t>DO</a:t>
            </a:r>
            <a:r>
              <a:rPr lang="en-US" sz="4400" dirty="0" smtClean="0"/>
              <a:t> and to </a:t>
            </a:r>
            <a:r>
              <a:rPr lang="en-US" sz="7200" dirty="0" smtClean="0"/>
              <a:t>TEACH</a:t>
            </a:r>
          </a:p>
          <a:p>
            <a:pPr algn="ctr"/>
            <a:r>
              <a:rPr lang="en-US" sz="4400" dirty="0" smtClean="0"/>
              <a:t>statistical inference.</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36" y="1399887"/>
            <a:ext cx="8576199" cy="354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 Version #2</a:t>
            </a:r>
            <a:endParaRPr lang="en-US" dirty="0">
              <a:solidFill>
                <a:srgbClr val="FFFF66"/>
              </a:solidFill>
            </a:endParaRPr>
          </a:p>
        </p:txBody>
      </p:sp>
      <p:cxnSp>
        <p:nvCxnSpPr>
          <p:cNvPr id="9" name="Straight Arrow Connector 8"/>
          <p:cNvCxnSpPr/>
          <p:nvPr/>
        </p:nvCxnSpPr>
        <p:spPr bwMode="auto">
          <a:xfrm>
            <a:off x="2463421" y="2819400"/>
            <a:ext cx="0" cy="1600200"/>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11" name="TextBox 10"/>
          <p:cNvSpPr txBox="1"/>
          <p:nvPr/>
        </p:nvSpPr>
        <p:spPr>
          <a:xfrm>
            <a:off x="1978925" y="2467893"/>
            <a:ext cx="1214651" cy="461665"/>
          </a:xfrm>
          <a:prstGeom prst="rect">
            <a:avLst/>
          </a:prstGeom>
          <a:noFill/>
        </p:spPr>
        <p:txBody>
          <a:bodyPr wrap="square" rtlCol="0">
            <a:spAutoFit/>
          </a:bodyPr>
          <a:lstStyle/>
          <a:p>
            <a:r>
              <a:rPr lang="en-US" sz="2400" dirty="0" smtClean="0">
                <a:solidFill>
                  <a:schemeClr val="tx2"/>
                </a:solidFill>
              </a:rPr>
              <a:t>27.33</a:t>
            </a:r>
            <a:endParaRPr lang="en-US" sz="2400" dirty="0">
              <a:solidFill>
                <a:schemeClr val="tx2"/>
              </a:solidFill>
            </a:endParaRPr>
          </a:p>
        </p:txBody>
      </p:sp>
      <p:cxnSp>
        <p:nvCxnSpPr>
          <p:cNvPr id="16" name="Straight Arrow Connector 15"/>
          <p:cNvCxnSpPr/>
          <p:nvPr/>
        </p:nvCxnSpPr>
        <p:spPr bwMode="auto">
          <a:xfrm>
            <a:off x="7196920" y="2910849"/>
            <a:ext cx="0" cy="1432551"/>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17" name="TextBox 16"/>
          <p:cNvSpPr txBox="1"/>
          <p:nvPr/>
        </p:nvSpPr>
        <p:spPr>
          <a:xfrm>
            <a:off x="6798861" y="2486243"/>
            <a:ext cx="1214651" cy="461665"/>
          </a:xfrm>
          <a:prstGeom prst="rect">
            <a:avLst/>
          </a:prstGeom>
          <a:noFill/>
        </p:spPr>
        <p:txBody>
          <a:bodyPr wrap="square" rtlCol="0">
            <a:spAutoFit/>
          </a:bodyPr>
          <a:lstStyle/>
          <a:p>
            <a:r>
              <a:rPr lang="en-US" sz="2400" dirty="0" smtClean="0">
                <a:solidFill>
                  <a:srgbClr val="002060"/>
                </a:solidFill>
              </a:rPr>
              <a:t>31.00</a:t>
            </a:r>
            <a:endParaRPr lang="en-US" sz="2400" dirty="0">
              <a:solidFill>
                <a:srgbClr val="002060"/>
              </a:solidFill>
            </a:endParaRPr>
          </a:p>
        </p:txBody>
      </p:sp>
      <p:sp>
        <p:nvSpPr>
          <p:cNvPr id="12" name="Oval 11"/>
          <p:cNvSpPr/>
          <p:nvPr/>
        </p:nvSpPr>
        <p:spPr bwMode="auto">
          <a:xfrm>
            <a:off x="3511595" y="2717074"/>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95%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416258" y="2963296"/>
            <a:ext cx="1862918" cy="954107"/>
          </a:xfrm>
          <a:prstGeom prst="rect">
            <a:avLst/>
          </a:prstGeom>
          <a:solidFill>
            <a:schemeClr val="bg1"/>
          </a:solid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20" name="TextBox 19"/>
          <p:cNvSpPr txBox="1"/>
          <p:nvPr/>
        </p:nvSpPr>
        <p:spPr>
          <a:xfrm>
            <a:off x="7162800" y="2910849"/>
            <a:ext cx="1965277" cy="954107"/>
          </a:xfrm>
          <a:prstGeom prst="rect">
            <a:avLst/>
          </a:prstGeom>
          <a:noFill/>
        </p:spPr>
        <p:txBody>
          <a:bodyPr wrap="square" rtlCol="0">
            <a:spAutoFit/>
          </a:bodyPr>
          <a:lstStyle/>
          <a:p>
            <a:r>
              <a:rPr lang="en-US" sz="2800" dirty="0" smtClean="0">
                <a:solidFill>
                  <a:srgbClr val="FF0000"/>
                </a:solidFill>
              </a:rPr>
              <a:t>Chop 2.5% in each tail</a:t>
            </a:r>
            <a:endParaRPr lang="en-US" sz="2800" dirty="0">
              <a:solidFill>
                <a:srgbClr val="FF0000"/>
              </a:solidFill>
            </a:endParaRPr>
          </a:p>
        </p:txBody>
      </p:sp>
      <p:sp>
        <p:nvSpPr>
          <p:cNvPr id="3" name="TextBox 2"/>
          <p:cNvSpPr txBox="1"/>
          <p:nvPr/>
        </p:nvSpPr>
        <p:spPr>
          <a:xfrm>
            <a:off x="349436" y="5044195"/>
            <a:ext cx="4603564" cy="1569660"/>
          </a:xfrm>
          <a:prstGeom prst="rect">
            <a:avLst/>
          </a:prstGeom>
          <a:noFill/>
        </p:spPr>
        <p:txBody>
          <a:bodyPr wrap="square" rtlCol="0">
            <a:spAutoFit/>
          </a:bodyPr>
          <a:lstStyle/>
          <a:p>
            <a:r>
              <a:rPr lang="en-US" sz="3200" dirty="0" smtClean="0"/>
              <a:t>For a 95% CI, find the 2.5%-tile and 97.5%-tile in the bootstrap distribution</a:t>
            </a:r>
            <a:endParaRPr lang="en-US" sz="3200"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407" y="4761934"/>
            <a:ext cx="2810443" cy="2089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63570" y="1815152"/>
            <a:ext cx="3562065" cy="523220"/>
          </a:xfrm>
          <a:prstGeom prst="rect">
            <a:avLst/>
          </a:prstGeom>
          <a:noFill/>
        </p:spPr>
        <p:txBody>
          <a:bodyPr wrap="square" rtlCol="0">
            <a:spAutoFit/>
          </a:bodyPr>
          <a:lstStyle/>
          <a:p>
            <a:r>
              <a:rPr lang="en-US" sz="2800" dirty="0" smtClean="0">
                <a:solidFill>
                  <a:schemeClr val="tx1"/>
                </a:solidFill>
              </a:rPr>
              <a:t>95% CI=(27.33,31.00)</a:t>
            </a:r>
            <a:endParaRPr lang="en-US" sz="2800" dirty="0">
              <a:solidFill>
                <a:schemeClr val="tx1"/>
              </a:solidFill>
            </a:endParaRPr>
          </a:p>
        </p:txBody>
      </p:sp>
    </p:spTree>
    <p:extLst>
      <p:ext uri="{BB962C8B-B14F-4D97-AF65-F5344CB8AC3E}">
        <p14:creationId xmlns:p14="http://schemas.microsoft.com/office/powerpoint/2010/main" val="196617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p:cTn id="12" dur="500" fill="hold"/>
                                        <p:tgtEl>
                                          <p:spTgt spid="3077"/>
                                        </p:tgtEl>
                                        <p:attrNameLst>
                                          <p:attrName>ppt_w</p:attrName>
                                        </p:attrNameLst>
                                      </p:cBhvr>
                                      <p:tavLst>
                                        <p:tav tm="0">
                                          <p:val>
                                            <p:fltVal val="0"/>
                                          </p:val>
                                        </p:tav>
                                        <p:tav tm="100000">
                                          <p:val>
                                            <p:strVal val="#ppt_w"/>
                                          </p:val>
                                        </p:tav>
                                      </p:tavLst>
                                    </p:anim>
                                    <p:anim calcmode="lin" valueType="num">
                                      <p:cBhvr>
                                        <p:cTn id="13" dur="500" fill="hold"/>
                                        <p:tgtEl>
                                          <p:spTgt spid="3077"/>
                                        </p:tgtEl>
                                        <p:attrNameLst>
                                          <p:attrName>ppt_h</p:attrName>
                                        </p:attrNameLst>
                                      </p:cBhvr>
                                      <p:tavLst>
                                        <p:tav tm="0">
                                          <p:val>
                                            <p:fltVal val="0"/>
                                          </p:val>
                                        </p:tav>
                                        <p:tav tm="100000">
                                          <p:val>
                                            <p:strVal val="#ppt_h"/>
                                          </p:val>
                                        </p:tav>
                                      </p:tavLst>
                                    </p:anim>
                                    <p:animEffect transition="in" filter="fade">
                                      <p:cBhvr>
                                        <p:cTn id="14" dur="500"/>
                                        <p:tgtEl>
                                          <p:spTgt spid="307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436" y="1241818"/>
            <a:ext cx="8561168" cy="35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6259" y="159221"/>
            <a:ext cx="8318308" cy="1143000"/>
          </a:xfrm>
        </p:spPr>
        <p:txBody>
          <a:bodyPr/>
          <a:lstStyle/>
          <a:p>
            <a:r>
              <a:rPr lang="en-US" dirty="0" smtClean="0"/>
              <a:t>90% CI for Mean Atlanta Commute</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36" y="1210647"/>
            <a:ext cx="8561168" cy="35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2699552" y="2910848"/>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11" name="TextBox 10"/>
          <p:cNvSpPr txBox="1"/>
          <p:nvPr/>
        </p:nvSpPr>
        <p:spPr>
          <a:xfrm>
            <a:off x="2129050" y="2449183"/>
            <a:ext cx="1214651" cy="461665"/>
          </a:xfrm>
          <a:prstGeom prst="rect">
            <a:avLst/>
          </a:prstGeom>
          <a:noFill/>
        </p:spPr>
        <p:txBody>
          <a:bodyPr wrap="square" rtlCol="0">
            <a:spAutoFit/>
          </a:bodyPr>
          <a:lstStyle/>
          <a:p>
            <a:r>
              <a:rPr lang="en-US" sz="2400" dirty="0" smtClean="0">
                <a:solidFill>
                  <a:srgbClr val="002060"/>
                </a:solidFill>
              </a:rPr>
              <a:t>27.52</a:t>
            </a:r>
            <a:endParaRPr lang="en-US" sz="2400" dirty="0">
              <a:solidFill>
                <a:srgbClr val="002060"/>
              </a:solidFill>
            </a:endParaRPr>
          </a:p>
        </p:txBody>
      </p:sp>
      <p:cxnSp>
        <p:nvCxnSpPr>
          <p:cNvPr id="16" name="Straight Arrow Connector 15"/>
          <p:cNvCxnSpPr/>
          <p:nvPr/>
        </p:nvCxnSpPr>
        <p:spPr bwMode="auto">
          <a:xfrm>
            <a:off x="6785213" y="2910849"/>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sp>
        <p:nvSpPr>
          <p:cNvPr id="17" name="TextBox 16"/>
          <p:cNvSpPr txBox="1"/>
          <p:nvPr/>
        </p:nvSpPr>
        <p:spPr>
          <a:xfrm>
            <a:off x="6457667" y="2486243"/>
            <a:ext cx="1214651" cy="461665"/>
          </a:xfrm>
          <a:prstGeom prst="rect">
            <a:avLst/>
          </a:prstGeom>
          <a:noFill/>
        </p:spPr>
        <p:txBody>
          <a:bodyPr wrap="square" rtlCol="0">
            <a:spAutoFit/>
          </a:bodyPr>
          <a:lstStyle/>
          <a:p>
            <a:r>
              <a:rPr lang="en-US" sz="2400" dirty="0" smtClean="0">
                <a:solidFill>
                  <a:srgbClr val="002060"/>
                </a:solidFill>
              </a:rPr>
              <a:t>30.68</a:t>
            </a:r>
            <a:endParaRPr lang="en-US" sz="2400" dirty="0">
              <a:solidFill>
                <a:srgbClr val="002060"/>
              </a:solidFill>
            </a:endParaRPr>
          </a:p>
        </p:txBody>
      </p:sp>
      <p:sp>
        <p:nvSpPr>
          <p:cNvPr id="12" name="Oval 11"/>
          <p:cNvSpPr/>
          <p:nvPr/>
        </p:nvSpPr>
        <p:spPr bwMode="auto">
          <a:xfrm>
            <a:off x="3511595" y="2717074"/>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90%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416258" y="2963296"/>
            <a:ext cx="1862918" cy="954107"/>
          </a:xfrm>
          <a:prstGeom prst="rect">
            <a:avLst/>
          </a:prstGeom>
          <a:solidFill>
            <a:schemeClr val="bg1"/>
          </a:solid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20" name="TextBox 19"/>
          <p:cNvSpPr txBox="1"/>
          <p:nvPr/>
        </p:nvSpPr>
        <p:spPr>
          <a:xfrm>
            <a:off x="7162800" y="2910849"/>
            <a:ext cx="1856097" cy="954107"/>
          </a:xfrm>
          <a:prstGeom prst="rect">
            <a:avLst/>
          </a:prstGeom>
          <a:noFill/>
        </p:spPr>
        <p:txBody>
          <a:bodyPr wrap="square" rtlCol="0">
            <a:spAutoFit/>
          </a:bodyPr>
          <a:lstStyle/>
          <a:p>
            <a:r>
              <a:rPr lang="en-US" sz="2800" dirty="0" smtClean="0">
                <a:solidFill>
                  <a:srgbClr val="FF0000"/>
                </a:solidFill>
              </a:rPr>
              <a:t>Chop 5% in each tail</a:t>
            </a:r>
            <a:endParaRPr lang="en-US" sz="2800" dirty="0">
              <a:solidFill>
                <a:srgbClr val="FF0000"/>
              </a:solidFill>
            </a:endParaRPr>
          </a:p>
        </p:txBody>
      </p:sp>
      <p:sp>
        <p:nvSpPr>
          <p:cNvPr id="3" name="TextBox 2"/>
          <p:cNvSpPr txBox="1"/>
          <p:nvPr/>
        </p:nvSpPr>
        <p:spPr>
          <a:xfrm>
            <a:off x="349436" y="5044195"/>
            <a:ext cx="4603564" cy="1569660"/>
          </a:xfrm>
          <a:prstGeom prst="rect">
            <a:avLst/>
          </a:prstGeom>
          <a:noFill/>
        </p:spPr>
        <p:txBody>
          <a:bodyPr wrap="square" rtlCol="0">
            <a:spAutoFit/>
          </a:bodyPr>
          <a:lstStyle/>
          <a:p>
            <a:r>
              <a:rPr lang="en-US" sz="3200" dirty="0" smtClean="0"/>
              <a:t>For a 90% CI, find the </a:t>
            </a:r>
          </a:p>
          <a:p>
            <a:r>
              <a:rPr lang="en-US" sz="3200" dirty="0" smtClean="0"/>
              <a:t>5%-tile and 95%-tile in the bootstrap distribution</a:t>
            </a:r>
            <a:endParaRPr lang="en-US" sz="3200"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639" y="4682797"/>
            <a:ext cx="2958789" cy="22001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363570" y="1610432"/>
            <a:ext cx="3562065" cy="523220"/>
          </a:xfrm>
          <a:prstGeom prst="rect">
            <a:avLst/>
          </a:prstGeom>
          <a:noFill/>
        </p:spPr>
        <p:txBody>
          <a:bodyPr wrap="square" rtlCol="0">
            <a:spAutoFit/>
          </a:bodyPr>
          <a:lstStyle/>
          <a:p>
            <a:r>
              <a:rPr lang="en-US" sz="2800" dirty="0" smtClean="0">
                <a:solidFill>
                  <a:schemeClr val="tx1"/>
                </a:solidFill>
              </a:rPr>
              <a:t>90% CI=(27.52,30.68)</a:t>
            </a:r>
            <a:endParaRPr lang="en-US" sz="2800" dirty="0">
              <a:solidFill>
                <a:schemeClr val="tx1"/>
              </a:solidFill>
            </a:endParaRPr>
          </a:p>
        </p:txBody>
      </p:sp>
    </p:spTree>
    <p:extLst>
      <p:ext uri="{BB962C8B-B14F-4D97-AF65-F5344CB8AC3E}">
        <p14:creationId xmlns:p14="http://schemas.microsoft.com/office/powerpoint/2010/main" val="36118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p:cTn id="27" dur="500" fill="hold"/>
                                        <p:tgtEl>
                                          <p:spTgt spid="4101"/>
                                        </p:tgtEl>
                                        <p:attrNameLst>
                                          <p:attrName>ppt_w</p:attrName>
                                        </p:attrNameLst>
                                      </p:cBhvr>
                                      <p:tavLst>
                                        <p:tav tm="0">
                                          <p:val>
                                            <p:fltVal val="0"/>
                                          </p:val>
                                        </p:tav>
                                        <p:tav tm="100000">
                                          <p:val>
                                            <p:strVal val="#ppt_w"/>
                                          </p:val>
                                        </p:tav>
                                      </p:tavLst>
                                    </p:anim>
                                    <p:anim calcmode="lin" valueType="num">
                                      <p:cBhvr>
                                        <p:cTn id="28" dur="500" fill="hold"/>
                                        <p:tgtEl>
                                          <p:spTgt spid="4101"/>
                                        </p:tgtEl>
                                        <p:attrNameLst>
                                          <p:attrName>ppt_h</p:attrName>
                                        </p:attrNameLst>
                                      </p:cBhvr>
                                      <p:tavLst>
                                        <p:tav tm="0">
                                          <p:val>
                                            <p:fltVal val="0"/>
                                          </p:val>
                                        </p:tav>
                                        <p:tav tm="100000">
                                          <p:val>
                                            <p:strVal val="#ppt_h"/>
                                          </p:val>
                                        </p:tav>
                                      </p:tavLst>
                                    </p:anim>
                                    <p:animEffect transition="in" filter="fade">
                                      <p:cBhvr>
                                        <p:cTn id="29" dur="500"/>
                                        <p:tgtEl>
                                          <p:spTgt spid="410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animBg="1"/>
      <p:bldP spid="13" grpId="0" animBg="1"/>
      <p:bldP spid="20"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436" y="1247244"/>
            <a:ext cx="8561168" cy="35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67" y="1241818"/>
            <a:ext cx="8561168" cy="35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6259" y="159221"/>
            <a:ext cx="8318308" cy="1143000"/>
          </a:xfrm>
        </p:spPr>
        <p:txBody>
          <a:bodyPr/>
          <a:lstStyle/>
          <a:p>
            <a:r>
              <a:rPr lang="en-US" dirty="0" smtClean="0"/>
              <a:t>99% CI for Mean Atlanta Commute</a:t>
            </a:r>
            <a:endParaRPr lang="en-US" dirty="0"/>
          </a:p>
        </p:txBody>
      </p:sp>
      <p:sp>
        <p:nvSpPr>
          <p:cNvPr id="11" name="TextBox 10"/>
          <p:cNvSpPr txBox="1"/>
          <p:nvPr/>
        </p:nvSpPr>
        <p:spPr>
          <a:xfrm>
            <a:off x="1651370" y="2449183"/>
            <a:ext cx="1214651" cy="461665"/>
          </a:xfrm>
          <a:prstGeom prst="rect">
            <a:avLst/>
          </a:prstGeom>
          <a:noFill/>
        </p:spPr>
        <p:txBody>
          <a:bodyPr wrap="square" rtlCol="0">
            <a:spAutoFit/>
          </a:bodyPr>
          <a:lstStyle/>
          <a:p>
            <a:r>
              <a:rPr lang="en-US" sz="2400" dirty="0" smtClean="0">
                <a:solidFill>
                  <a:srgbClr val="002060"/>
                </a:solidFill>
              </a:rPr>
              <a:t>27.02</a:t>
            </a:r>
            <a:endParaRPr lang="en-US" sz="2400" dirty="0">
              <a:solidFill>
                <a:srgbClr val="002060"/>
              </a:solidFill>
            </a:endParaRPr>
          </a:p>
        </p:txBody>
      </p:sp>
      <p:sp>
        <p:nvSpPr>
          <p:cNvPr id="17" name="TextBox 16"/>
          <p:cNvSpPr txBox="1"/>
          <p:nvPr/>
        </p:nvSpPr>
        <p:spPr>
          <a:xfrm>
            <a:off x="7720087" y="2486243"/>
            <a:ext cx="1214651" cy="461665"/>
          </a:xfrm>
          <a:prstGeom prst="rect">
            <a:avLst/>
          </a:prstGeom>
          <a:noFill/>
        </p:spPr>
        <p:txBody>
          <a:bodyPr wrap="square" rtlCol="0">
            <a:spAutoFit/>
          </a:bodyPr>
          <a:lstStyle/>
          <a:p>
            <a:r>
              <a:rPr lang="en-US" sz="2400" dirty="0" smtClean="0">
                <a:solidFill>
                  <a:srgbClr val="002060"/>
                </a:solidFill>
              </a:rPr>
              <a:t>31.82</a:t>
            </a:r>
            <a:endParaRPr lang="en-US" sz="2400" dirty="0">
              <a:solidFill>
                <a:srgbClr val="002060"/>
              </a:solidFill>
            </a:endParaRPr>
          </a:p>
        </p:txBody>
      </p:sp>
      <p:sp>
        <p:nvSpPr>
          <p:cNvPr id="12" name="Oval 11"/>
          <p:cNvSpPr/>
          <p:nvPr/>
        </p:nvSpPr>
        <p:spPr bwMode="auto">
          <a:xfrm>
            <a:off x="3511595" y="2717074"/>
            <a:ext cx="2384238" cy="1341656"/>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dirty="0" smtClean="0">
                <a:solidFill>
                  <a:srgbClr val="002060"/>
                </a:solidFill>
              </a:rPr>
              <a:t>Keep 99% in middle</a:t>
            </a:r>
            <a:endParaRPr kumimoji="0" lang="en-US" sz="2800" b="0" i="0" u="none" strike="noStrike" cap="none" normalizeH="0" baseline="0" dirty="0" smtClean="0">
              <a:ln>
                <a:noFill/>
              </a:ln>
              <a:solidFill>
                <a:srgbClr val="002060"/>
              </a:solidFill>
              <a:effectLst/>
            </a:endParaRPr>
          </a:p>
        </p:txBody>
      </p:sp>
      <p:sp>
        <p:nvSpPr>
          <p:cNvPr id="13" name="TextBox 12"/>
          <p:cNvSpPr txBox="1"/>
          <p:nvPr/>
        </p:nvSpPr>
        <p:spPr>
          <a:xfrm>
            <a:off x="416258" y="2963296"/>
            <a:ext cx="1862918" cy="954107"/>
          </a:xfrm>
          <a:prstGeom prst="rect">
            <a:avLst/>
          </a:prstGeom>
          <a:solidFill>
            <a:schemeClr val="bg1"/>
          </a:solidFill>
        </p:spPr>
        <p:txBody>
          <a:bodyPr wrap="square" rtlCol="0">
            <a:spAutoFit/>
          </a:bodyPr>
          <a:lstStyle/>
          <a:p>
            <a:r>
              <a:rPr lang="en-US" sz="2800" dirty="0" smtClean="0">
                <a:solidFill>
                  <a:srgbClr val="FF0000"/>
                </a:solidFill>
              </a:rPr>
              <a:t>Chop 0.5% in each tail</a:t>
            </a:r>
            <a:endParaRPr lang="en-US" sz="2800" dirty="0">
              <a:solidFill>
                <a:srgbClr val="FF0000"/>
              </a:solidFill>
            </a:endParaRPr>
          </a:p>
        </p:txBody>
      </p:sp>
      <p:sp>
        <p:nvSpPr>
          <p:cNvPr id="20" name="TextBox 19"/>
          <p:cNvSpPr txBox="1"/>
          <p:nvPr/>
        </p:nvSpPr>
        <p:spPr>
          <a:xfrm>
            <a:off x="7162800" y="2910849"/>
            <a:ext cx="1856097" cy="954107"/>
          </a:xfrm>
          <a:prstGeom prst="rect">
            <a:avLst/>
          </a:prstGeom>
          <a:noFill/>
        </p:spPr>
        <p:txBody>
          <a:bodyPr wrap="square" rtlCol="0">
            <a:spAutoFit/>
          </a:bodyPr>
          <a:lstStyle/>
          <a:p>
            <a:r>
              <a:rPr lang="en-US" sz="2800" dirty="0" smtClean="0">
                <a:solidFill>
                  <a:srgbClr val="FF0000"/>
                </a:solidFill>
              </a:rPr>
              <a:t>Chop 0.5% in each tail</a:t>
            </a:r>
            <a:endParaRPr lang="en-US" sz="2800" dirty="0">
              <a:solidFill>
                <a:srgbClr val="FF0000"/>
              </a:solidFill>
            </a:endParaRPr>
          </a:p>
        </p:txBody>
      </p:sp>
      <p:sp>
        <p:nvSpPr>
          <p:cNvPr id="3" name="TextBox 2"/>
          <p:cNvSpPr txBox="1"/>
          <p:nvPr/>
        </p:nvSpPr>
        <p:spPr>
          <a:xfrm>
            <a:off x="349436" y="5044195"/>
            <a:ext cx="4672940" cy="1569660"/>
          </a:xfrm>
          <a:prstGeom prst="rect">
            <a:avLst/>
          </a:prstGeom>
          <a:noFill/>
        </p:spPr>
        <p:txBody>
          <a:bodyPr wrap="square" rtlCol="0">
            <a:spAutoFit/>
          </a:bodyPr>
          <a:lstStyle/>
          <a:p>
            <a:r>
              <a:rPr lang="en-US" sz="3200" dirty="0" smtClean="0"/>
              <a:t>For a 99% CI, find the 0.5%-tile and 99.5%-tile in the bootstrap distribution</a:t>
            </a:r>
            <a:endParaRPr lang="en-US" sz="3200" dirty="0"/>
          </a:p>
        </p:txBody>
      </p:sp>
      <p:sp>
        <p:nvSpPr>
          <p:cNvPr id="18" name="TextBox 17"/>
          <p:cNvSpPr txBox="1"/>
          <p:nvPr/>
        </p:nvSpPr>
        <p:spPr>
          <a:xfrm>
            <a:off x="5363570" y="1610432"/>
            <a:ext cx="3562065" cy="523220"/>
          </a:xfrm>
          <a:prstGeom prst="rect">
            <a:avLst/>
          </a:prstGeom>
          <a:noFill/>
        </p:spPr>
        <p:txBody>
          <a:bodyPr wrap="square" rtlCol="0">
            <a:spAutoFit/>
          </a:bodyPr>
          <a:lstStyle/>
          <a:p>
            <a:r>
              <a:rPr lang="en-US" sz="2800" dirty="0" smtClean="0">
                <a:solidFill>
                  <a:schemeClr val="tx1"/>
                </a:solidFill>
              </a:rPr>
              <a:t>99% CI=(27.02,31.82)</a:t>
            </a:r>
            <a:endParaRPr lang="en-US" sz="2800" dirty="0">
              <a:solidFill>
                <a:schemeClr val="tx1"/>
              </a:solid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979" y="4611356"/>
            <a:ext cx="3021349" cy="2246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2099040" y="2910848"/>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cxnSp>
        <p:nvCxnSpPr>
          <p:cNvPr id="16" name="Straight Arrow Connector 15"/>
          <p:cNvCxnSpPr/>
          <p:nvPr/>
        </p:nvCxnSpPr>
        <p:spPr bwMode="auto">
          <a:xfrm>
            <a:off x="8190933" y="2910847"/>
            <a:ext cx="0" cy="1282889"/>
          </a:xfrm>
          <a:prstGeom prst="straightConnector1">
            <a:avLst/>
          </a:prstGeom>
          <a:solidFill>
            <a:schemeClr val="tx1"/>
          </a:solidFill>
          <a:ln w="38100" cap="flat" cmpd="sng" algn="ctr">
            <a:solidFill>
              <a:srgbClr val="002060"/>
            </a:solidFill>
            <a:prstDash val="solid"/>
            <a:round/>
            <a:headEnd type="none" w="med" len="med"/>
            <a:tailEnd type="arrow"/>
          </a:ln>
          <a:effectLst/>
        </p:spPr>
      </p:cxnSp>
    </p:spTree>
    <p:extLst>
      <p:ext uri="{BB962C8B-B14F-4D97-AF65-F5344CB8AC3E}">
        <p14:creationId xmlns:p14="http://schemas.microsoft.com/office/powerpoint/2010/main" val="30240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 calcmode="lin" valueType="num">
                                      <p:cBhvr>
                                        <p:cTn id="27" dur="500" fill="hold"/>
                                        <p:tgtEl>
                                          <p:spTgt spid="5123"/>
                                        </p:tgtEl>
                                        <p:attrNameLst>
                                          <p:attrName>ppt_w</p:attrName>
                                        </p:attrNameLst>
                                      </p:cBhvr>
                                      <p:tavLst>
                                        <p:tav tm="0">
                                          <p:val>
                                            <p:fltVal val="0"/>
                                          </p:val>
                                        </p:tav>
                                        <p:tav tm="100000">
                                          <p:val>
                                            <p:strVal val="#ppt_w"/>
                                          </p:val>
                                        </p:tav>
                                      </p:tavLst>
                                    </p:anim>
                                    <p:anim calcmode="lin" valueType="num">
                                      <p:cBhvr>
                                        <p:cTn id="28" dur="500" fill="hold"/>
                                        <p:tgtEl>
                                          <p:spTgt spid="5123"/>
                                        </p:tgtEl>
                                        <p:attrNameLst>
                                          <p:attrName>ppt_h</p:attrName>
                                        </p:attrNameLst>
                                      </p:cBhvr>
                                      <p:tavLst>
                                        <p:tav tm="0">
                                          <p:val>
                                            <p:fltVal val="0"/>
                                          </p:val>
                                        </p:tav>
                                        <p:tav tm="100000">
                                          <p:val>
                                            <p:strVal val="#ppt_h"/>
                                          </p:val>
                                        </p:tav>
                                      </p:tavLst>
                                    </p:anim>
                                    <p:animEffect transition="in" filter="fade">
                                      <p:cBhvr>
                                        <p:cTn id="29" dur="500"/>
                                        <p:tgtEl>
                                          <p:spTgt spid="51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fade">
                                      <p:cBhvr>
                                        <p:cTn id="4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2" grpId="0" animBg="1"/>
      <p:bldP spid="13" grpId="0" animBg="1"/>
      <p:bldP spid="20"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Parameters?</a:t>
            </a:r>
            <a:endParaRPr lang="en-US" dirty="0"/>
          </a:p>
        </p:txBody>
      </p:sp>
      <p:sp>
        <p:nvSpPr>
          <p:cNvPr id="3" name="Rectangle 2"/>
          <p:cNvSpPr/>
          <p:nvPr/>
        </p:nvSpPr>
        <p:spPr>
          <a:xfrm>
            <a:off x="533400" y="1219200"/>
            <a:ext cx="8229600" cy="1077218"/>
          </a:xfrm>
          <a:prstGeom prst="rect">
            <a:avLst/>
          </a:prstGeom>
        </p:spPr>
        <p:txBody>
          <a:bodyPr wrap="square">
            <a:spAutoFit/>
          </a:bodyPr>
          <a:lstStyle/>
          <a:p>
            <a:r>
              <a:rPr lang="en-US" sz="3200" dirty="0" smtClean="0"/>
              <a:t>Find  a 95% </a:t>
            </a:r>
            <a:r>
              <a:rPr lang="en-US" sz="3200" dirty="0"/>
              <a:t>confidence interval for the </a:t>
            </a:r>
            <a:r>
              <a:rPr lang="en-US" sz="3200" i="1" dirty="0"/>
              <a:t>standard deviation</a:t>
            </a:r>
            <a:r>
              <a:rPr lang="en-US" sz="3200" dirty="0"/>
              <a:t>, </a:t>
            </a:r>
            <a:r>
              <a:rPr lang="el-GR" sz="3200" dirty="0"/>
              <a:t>σ</a:t>
            </a:r>
            <a:r>
              <a:rPr lang="en-US" sz="3200" dirty="0"/>
              <a:t>, of Atlanta </a:t>
            </a:r>
            <a:r>
              <a:rPr lang="en-US" sz="3200" dirty="0" smtClean="0"/>
              <a:t>commute times.</a:t>
            </a:r>
            <a:endParaRPr lang="en-US" sz="3200" dirty="0"/>
          </a:p>
        </p:txBody>
      </p:sp>
      <p:sp>
        <p:nvSpPr>
          <p:cNvPr id="5" name="TextBox 4"/>
          <p:cNvSpPr txBox="1"/>
          <p:nvPr/>
        </p:nvSpPr>
        <p:spPr>
          <a:xfrm>
            <a:off x="600307" y="2286000"/>
            <a:ext cx="5791200" cy="646331"/>
          </a:xfrm>
          <a:prstGeom prst="rect">
            <a:avLst/>
          </a:prstGeom>
          <a:noFill/>
        </p:spPr>
        <p:txBody>
          <a:bodyPr wrap="square" rtlCol="0">
            <a:spAutoFit/>
          </a:bodyPr>
          <a:lstStyle/>
          <a:p>
            <a:r>
              <a:rPr lang="en-US" sz="3600" dirty="0" smtClean="0"/>
              <a:t>Original sample:  s=20.72</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34456"/>
            <a:ext cx="7315200" cy="368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5410200" y="3505200"/>
                <a:ext cx="3657600" cy="1200329"/>
              </a:xfrm>
              <a:prstGeom prst="rect">
                <a:avLst/>
              </a:prstGeom>
              <a:solidFill>
                <a:srgbClr val="FFFF99"/>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20.72</m:t>
                      </m:r>
                      <m:r>
                        <a:rPr lang="en-US" sz="3600" i="1" dirty="0" smtClean="0">
                          <a:latin typeface="Cambria Math"/>
                          <a:ea typeface="Cambria Math"/>
                        </a:rPr>
                        <m:t>±</m:t>
                      </m:r>
                      <m:r>
                        <a:rPr lang="en-US" sz="3600" b="0" i="1" dirty="0" smtClean="0">
                          <a:latin typeface="Cambria Math"/>
                          <a:ea typeface="Cambria Math"/>
                        </a:rPr>
                        <m:t>2∙1.76</m:t>
                      </m:r>
                    </m:oMath>
                  </m:oMathPara>
                </a14:m>
                <a:endParaRPr lang="en-US" sz="3600" b="0" i="1" dirty="0" smtClean="0">
                  <a:latin typeface="Cambria Math"/>
                  <a:ea typeface="Cambria Math"/>
                </a:endParaRPr>
              </a:p>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(17.20, 24.24)</m:t>
                      </m:r>
                    </m:oMath>
                  </m:oMathPara>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5410200" y="3505200"/>
                <a:ext cx="3657600" cy="1200329"/>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58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Parameters?</a:t>
            </a:r>
            <a:endParaRPr lang="en-US" dirty="0"/>
          </a:p>
        </p:txBody>
      </p:sp>
      <p:sp>
        <p:nvSpPr>
          <p:cNvPr id="4" name="Rectangle 3"/>
          <p:cNvSpPr/>
          <p:nvPr/>
        </p:nvSpPr>
        <p:spPr>
          <a:xfrm>
            <a:off x="449766" y="1447800"/>
            <a:ext cx="8382000" cy="1077218"/>
          </a:xfrm>
          <a:prstGeom prst="rect">
            <a:avLst/>
          </a:prstGeom>
        </p:spPr>
        <p:txBody>
          <a:bodyPr wrap="square">
            <a:spAutoFit/>
          </a:bodyPr>
          <a:lstStyle/>
          <a:p>
            <a:r>
              <a:rPr lang="en-US" sz="3200" dirty="0" smtClean="0"/>
              <a:t>Find a 98% </a:t>
            </a:r>
            <a:r>
              <a:rPr lang="en-US" sz="3200" dirty="0"/>
              <a:t>confidence interval for the </a:t>
            </a:r>
            <a:r>
              <a:rPr lang="en-US" sz="3200" i="1" dirty="0" smtClean="0"/>
              <a:t>correlation</a:t>
            </a:r>
            <a:r>
              <a:rPr lang="en-US" sz="3200" dirty="0" smtClean="0"/>
              <a:t> between time and distance of Atlanta commutes. </a:t>
            </a:r>
            <a:endParaRPr lang="en-US" sz="3200" dirty="0"/>
          </a:p>
        </p:txBody>
      </p:sp>
      <p:sp>
        <p:nvSpPr>
          <p:cNvPr id="5" name="TextBox 4"/>
          <p:cNvSpPr txBox="1"/>
          <p:nvPr/>
        </p:nvSpPr>
        <p:spPr>
          <a:xfrm>
            <a:off x="533400" y="2438400"/>
            <a:ext cx="5791200" cy="646331"/>
          </a:xfrm>
          <a:prstGeom prst="rect">
            <a:avLst/>
          </a:prstGeom>
          <a:noFill/>
        </p:spPr>
        <p:txBody>
          <a:bodyPr wrap="square" rtlCol="0">
            <a:spAutoFit/>
          </a:bodyPr>
          <a:lstStyle/>
          <a:p>
            <a:r>
              <a:rPr lang="en-US" sz="3600" dirty="0" smtClean="0"/>
              <a:t>Original sample:  </a:t>
            </a:r>
            <a:r>
              <a:rPr lang="en-US" sz="3600" i="1" dirty="0" smtClean="0"/>
              <a:t>r</a:t>
            </a:r>
            <a:r>
              <a:rPr lang="en-US" sz="3600" dirty="0" smtClean="0"/>
              <a:t> =0.807</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78373"/>
            <a:ext cx="8532913" cy="342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57600" y="6019800"/>
            <a:ext cx="2667000" cy="646331"/>
          </a:xfrm>
          <a:prstGeom prst="rect">
            <a:avLst/>
          </a:prstGeom>
          <a:noFill/>
        </p:spPr>
        <p:txBody>
          <a:bodyPr wrap="square" rtlCol="0">
            <a:spAutoFit/>
          </a:bodyPr>
          <a:lstStyle/>
          <a:p>
            <a:r>
              <a:rPr lang="en-US" sz="3600" dirty="0" smtClean="0"/>
              <a:t>(0.71, 0.87)</a:t>
            </a:r>
            <a:endParaRPr lang="en-US" sz="3600" dirty="0"/>
          </a:p>
        </p:txBody>
      </p:sp>
    </p:spTree>
    <p:extLst>
      <p:ext uri="{BB962C8B-B14F-4D97-AF65-F5344CB8AC3E}">
        <p14:creationId xmlns:p14="http://schemas.microsoft.com/office/powerpoint/2010/main" val="19234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a:off x="838200" y="2286000"/>
            <a:ext cx="7772400" cy="2308324"/>
          </a:xfrm>
          <a:prstGeom prst="rect">
            <a:avLst/>
          </a:prstGeom>
          <a:noFill/>
        </p:spPr>
        <p:txBody>
          <a:bodyPr wrap="square" rtlCol="0">
            <a:spAutoFit/>
          </a:bodyPr>
          <a:lstStyle/>
          <a:p>
            <a:r>
              <a:rPr lang="en-US" sz="3600" dirty="0" smtClean="0"/>
              <a:t>For more info:</a:t>
            </a:r>
          </a:p>
          <a:p>
            <a:endParaRPr lang="en-US" sz="3600" dirty="0"/>
          </a:p>
          <a:p>
            <a:r>
              <a:rPr lang="en-US" sz="3600" dirty="0" smtClean="0"/>
              <a:t>Patti Frazer Lock	plock@stlawu.edu</a:t>
            </a:r>
          </a:p>
          <a:p>
            <a:r>
              <a:rPr lang="en-US" sz="3600" dirty="0" smtClean="0"/>
              <a:t>Robin Lock		rlock@stlawu.edu</a:t>
            </a:r>
            <a:endParaRPr lang="en-US" sz="3600" dirty="0"/>
          </a:p>
        </p:txBody>
      </p:sp>
    </p:spTree>
    <p:extLst>
      <p:ext uri="{BB962C8B-B14F-4D97-AF65-F5344CB8AC3E}">
        <p14:creationId xmlns:p14="http://schemas.microsoft.com/office/powerpoint/2010/main" val="2356598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bootstrap intervals and </a:t>
            </a:r>
          </a:p>
          <a:p>
            <a:pPr algn="ctr"/>
            <a:r>
              <a:rPr lang="en-US" sz="7200" dirty="0" smtClean="0"/>
              <a:t>randomization tests?</a:t>
            </a:r>
            <a:endParaRPr 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696200" cy="5016758"/>
          </a:xfrm>
          <a:prstGeom prst="rect">
            <a:avLst/>
          </a:prstGeom>
          <a:noFill/>
        </p:spPr>
        <p:txBody>
          <a:bodyPr wrap="square" rtlCol="0">
            <a:spAutoFit/>
          </a:bodyPr>
          <a:lstStyle/>
          <a:p>
            <a:pPr algn="ctr"/>
            <a:r>
              <a:rPr lang="en-US" sz="8000" dirty="0" smtClean="0"/>
              <a:t>Top Ten Reasons for using simulation-based inference</a:t>
            </a:r>
            <a:endParaRPr lang="en-US" sz="8000" dirty="0"/>
          </a:p>
        </p:txBody>
      </p:sp>
      <p:sp>
        <p:nvSpPr>
          <p:cNvPr id="3" name="TextBox 2"/>
          <p:cNvSpPr txBox="1"/>
          <p:nvPr/>
        </p:nvSpPr>
        <p:spPr>
          <a:xfrm>
            <a:off x="2667000" y="304800"/>
            <a:ext cx="2133600" cy="1323439"/>
          </a:xfrm>
          <a:prstGeom prst="rect">
            <a:avLst/>
          </a:prstGeom>
          <a:noFill/>
        </p:spPr>
        <p:txBody>
          <a:bodyPr wrap="square" rtlCol="0">
            <a:spAutoFit/>
          </a:bodyPr>
          <a:lstStyle/>
          <a:p>
            <a:r>
              <a:rPr lang="en-US" sz="8000" dirty="0" smtClean="0">
                <a:solidFill>
                  <a:srgbClr val="C00000"/>
                </a:solidFill>
              </a:rPr>
              <a:t>Five</a:t>
            </a:r>
            <a:endParaRPr lang="en-US" sz="8000" dirty="0">
              <a:solidFill>
                <a:srgbClr val="C00000"/>
              </a:solidFill>
            </a:endParaRPr>
          </a:p>
        </p:txBody>
      </p:sp>
      <p:cxnSp>
        <p:nvCxnSpPr>
          <p:cNvPr id="5" name="Straight Connector 4"/>
          <p:cNvCxnSpPr/>
          <p:nvPr/>
        </p:nvCxnSpPr>
        <p:spPr>
          <a:xfrm>
            <a:off x="2895600" y="1828800"/>
            <a:ext cx="1524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05800" cy="2554545"/>
          </a:xfrm>
          <a:prstGeom prst="rect">
            <a:avLst/>
          </a:prstGeom>
          <a:noFill/>
        </p:spPr>
        <p:txBody>
          <a:bodyPr wrap="square" rtlCol="0">
            <a:spAutoFit/>
          </a:bodyPr>
          <a:lstStyle/>
          <a:p>
            <a:r>
              <a:rPr lang="en-US" sz="4000" dirty="0"/>
              <a:t>5</a:t>
            </a:r>
            <a:r>
              <a:rPr lang="en-US" sz="4000" dirty="0" smtClean="0"/>
              <a:t>. Maintain student interest by foreshadowing inference from day 1 and getting to the key ideas of inference very early in the course. </a:t>
            </a:r>
            <a:endParaRPr lang="en-US" sz="4000" dirty="0"/>
          </a:p>
        </p:txBody>
      </p:sp>
      <p:sp>
        <p:nvSpPr>
          <p:cNvPr id="3" name="TextBox 2"/>
          <p:cNvSpPr txBox="1"/>
          <p:nvPr/>
        </p:nvSpPr>
        <p:spPr>
          <a:xfrm>
            <a:off x="571500" y="3200400"/>
            <a:ext cx="8077200" cy="523220"/>
          </a:xfrm>
          <a:prstGeom prst="rect">
            <a:avLst/>
          </a:prstGeom>
          <a:noFill/>
        </p:spPr>
        <p:txBody>
          <a:bodyPr wrap="square" rtlCol="0">
            <a:spAutoFit/>
          </a:bodyPr>
          <a:lstStyle/>
          <a:p>
            <a:r>
              <a:rPr lang="en-US" sz="2800" i="1" dirty="0" smtClean="0"/>
              <a:t>When do current texts first discuss intervals and tests?</a:t>
            </a:r>
            <a:endParaRPr lang="en-US" sz="2800" i="1" dirty="0"/>
          </a:p>
        </p:txBody>
      </p:sp>
      <p:graphicFrame>
        <p:nvGraphicFramePr>
          <p:cNvPr id="4" name="Table 3"/>
          <p:cNvGraphicFramePr>
            <a:graphicFrameLocks noGrp="1"/>
          </p:cNvGraphicFramePr>
          <p:nvPr>
            <p:extLst>
              <p:ext uri="{D42A27DB-BD31-4B8C-83A1-F6EECF244321}">
                <p14:modId xmlns:p14="http://schemas.microsoft.com/office/powerpoint/2010/main" val="1477073553"/>
              </p:ext>
            </p:extLst>
          </p:nvPr>
        </p:nvGraphicFramePr>
        <p:xfrm>
          <a:off x="1447800" y="4038600"/>
          <a:ext cx="5638800" cy="2286000"/>
        </p:xfrm>
        <a:graphic>
          <a:graphicData uri="http://schemas.openxmlformats.org/drawingml/2006/table">
            <a:tbl>
              <a:tblPr firstRow="1" bandRow="1">
                <a:effectLst/>
                <a:tableStyleId>{5C22544A-7EE6-4342-B048-85BDC9FD1C3A}</a:tableStyleId>
              </a:tblPr>
              <a:tblGrid>
                <a:gridCol w="2732809"/>
                <a:gridCol w="2905991"/>
              </a:tblGrid>
              <a:tr h="370840">
                <a:tc>
                  <a:txBody>
                    <a:bodyPr/>
                    <a:lstStyle/>
                    <a:p>
                      <a:pPr algn="ctr"/>
                      <a:r>
                        <a:rPr lang="en-US" sz="2400" dirty="0" smtClean="0">
                          <a:solidFill>
                            <a:schemeClr val="tx1"/>
                          </a:solidFill>
                        </a:rPr>
                        <a:t>Confidence</a:t>
                      </a:r>
                      <a:r>
                        <a:rPr lang="en-US" sz="2400" baseline="0" dirty="0" smtClean="0">
                          <a:solidFill>
                            <a:schemeClr val="tx1"/>
                          </a:solidFill>
                        </a:rPr>
                        <a:t> Interval</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smtClean="0">
                          <a:solidFill>
                            <a:schemeClr val="tx1"/>
                          </a:solidFill>
                        </a:rPr>
                        <a:t>Significance</a:t>
                      </a:r>
                      <a:r>
                        <a:rPr lang="en-US" sz="2400" baseline="0" dirty="0" smtClean="0">
                          <a:solidFill>
                            <a:schemeClr val="tx1"/>
                          </a:solidFill>
                        </a:rPr>
                        <a:t> </a:t>
                      </a:r>
                      <a:r>
                        <a:rPr lang="en-US" sz="2400" dirty="0" smtClean="0">
                          <a:solidFill>
                            <a:schemeClr val="tx1"/>
                          </a:solidFill>
                        </a:rPr>
                        <a:t>Test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algn="ctr"/>
                      <a:r>
                        <a:rPr lang="en-US" sz="2400" dirty="0" smtClean="0">
                          <a:solidFill>
                            <a:schemeClr val="tx1"/>
                          </a:solidFill>
                        </a:rPr>
                        <a:t>pg.</a:t>
                      </a:r>
                      <a:r>
                        <a:rPr lang="en-US" sz="2400" baseline="0" dirty="0" smtClean="0">
                          <a:solidFill>
                            <a:schemeClr val="tx1"/>
                          </a:solidFill>
                        </a:rPr>
                        <a:t> 359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dirty="0" smtClean="0">
                          <a:solidFill>
                            <a:schemeClr val="tx1"/>
                          </a:solidFill>
                        </a:rPr>
                        <a:t>pg.</a:t>
                      </a:r>
                      <a:r>
                        <a:rPr lang="en-US" sz="2400" baseline="0" dirty="0" smtClean="0">
                          <a:solidFill>
                            <a:schemeClr val="tx1"/>
                          </a:solidFill>
                        </a:rPr>
                        <a:t> 373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70840">
                <a:tc>
                  <a:txBody>
                    <a:bodyPr/>
                    <a:lstStyle/>
                    <a:p>
                      <a:pPr algn="ctr"/>
                      <a:r>
                        <a:rPr lang="en-US" sz="2400" dirty="0" smtClean="0">
                          <a:solidFill>
                            <a:schemeClr val="tx1"/>
                          </a:solidFill>
                        </a:rPr>
                        <a:t>pg.</a:t>
                      </a:r>
                      <a:r>
                        <a:rPr lang="en-US" sz="2400" baseline="0" dirty="0" smtClean="0">
                          <a:solidFill>
                            <a:schemeClr val="tx1"/>
                          </a:solidFill>
                        </a:rPr>
                        <a:t> 329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dirty="0" smtClean="0">
                          <a:solidFill>
                            <a:schemeClr val="tx1"/>
                          </a:solidFill>
                        </a:rPr>
                        <a:t>pg.</a:t>
                      </a:r>
                      <a:r>
                        <a:rPr lang="en-US" sz="2400" baseline="0" dirty="0" smtClean="0">
                          <a:solidFill>
                            <a:schemeClr val="tx1"/>
                          </a:solidFill>
                        </a:rPr>
                        <a:t> 400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70840">
                <a:tc>
                  <a:txBody>
                    <a:bodyPr/>
                    <a:lstStyle/>
                    <a:p>
                      <a:pPr algn="ctr"/>
                      <a:r>
                        <a:rPr lang="en-US" sz="2400" dirty="0" smtClean="0">
                          <a:solidFill>
                            <a:schemeClr val="tx1"/>
                          </a:solidFill>
                        </a:rPr>
                        <a:t>pg.</a:t>
                      </a:r>
                      <a:r>
                        <a:rPr lang="en-US" sz="2400" baseline="0" dirty="0" smtClean="0">
                          <a:solidFill>
                            <a:schemeClr val="tx1"/>
                          </a:solidFill>
                        </a:rPr>
                        <a:t> 486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dirty="0" smtClean="0">
                          <a:solidFill>
                            <a:schemeClr val="tx1"/>
                          </a:solidFill>
                        </a:rPr>
                        <a:t>pg.</a:t>
                      </a:r>
                      <a:r>
                        <a:rPr lang="en-US" sz="2400" baseline="0" dirty="0" smtClean="0">
                          <a:solidFill>
                            <a:schemeClr val="tx1"/>
                          </a:solidFill>
                        </a:rPr>
                        <a:t> 511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70840">
                <a:tc>
                  <a:txBody>
                    <a:bodyPr/>
                    <a:lstStyle/>
                    <a:p>
                      <a:pPr algn="ctr"/>
                      <a:r>
                        <a:rPr lang="en-US" sz="2400" dirty="0" smtClean="0">
                          <a:solidFill>
                            <a:schemeClr val="tx1"/>
                          </a:solidFill>
                        </a:rPr>
                        <a:t>pg.</a:t>
                      </a:r>
                      <a:r>
                        <a:rPr lang="en-US" sz="2400" baseline="0" dirty="0" smtClean="0">
                          <a:solidFill>
                            <a:schemeClr val="tx1"/>
                          </a:solidFill>
                        </a:rPr>
                        <a:t> 319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400" dirty="0" smtClean="0">
                          <a:solidFill>
                            <a:schemeClr val="tx1"/>
                          </a:solidFill>
                        </a:rPr>
                        <a:t>pg.</a:t>
                      </a:r>
                      <a:r>
                        <a:rPr lang="en-US" sz="2400" baseline="0" dirty="0" smtClean="0">
                          <a:solidFill>
                            <a:schemeClr val="tx1"/>
                          </a:solidFill>
                        </a:rPr>
                        <a:t> 365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696200" cy="1938992"/>
          </a:xfrm>
          <a:prstGeom prst="rect">
            <a:avLst/>
          </a:prstGeom>
          <a:noFill/>
        </p:spPr>
        <p:txBody>
          <a:bodyPr wrap="square" rtlCol="0">
            <a:spAutoFit/>
          </a:bodyPr>
          <a:lstStyle/>
          <a:p>
            <a:r>
              <a:rPr lang="en-US" sz="4000" dirty="0" smtClean="0"/>
              <a:t>4. Develop students’ intuitive understanding of the key ideas of statistical inference.</a:t>
            </a:r>
            <a:endParaRPr lang="en-US" sz="4000" dirty="0"/>
          </a:p>
        </p:txBody>
      </p:sp>
      <p:sp>
        <p:nvSpPr>
          <p:cNvPr id="4" name="TextBox 3"/>
          <p:cNvSpPr txBox="1"/>
          <p:nvPr/>
        </p:nvSpPr>
        <p:spPr>
          <a:xfrm>
            <a:off x="762000" y="3276600"/>
            <a:ext cx="7696200" cy="1569660"/>
          </a:xfrm>
          <a:prstGeom prst="rect">
            <a:avLst/>
          </a:prstGeom>
          <a:noFill/>
        </p:spPr>
        <p:txBody>
          <a:bodyPr wrap="square" rtlCol="0">
            <a:spAutoFit/>
          </a:bodyPr>
          <a:lstStyle/>
          <a:p>
            <a:r>
              <a:rPr lang="en-US" sz="2400" dirty="0" smtClean="0"/>
              <a:t>Descriptive stats</a:t>
            </a:r>
          </a:p>
          <a:p>
            <a:r>
              <a:rPr lang="en-US" sz="2400" dirty="0"/>
              <a:t>	</a:t>
            </a:r>
            <a:r>
              <a:rPr lang="en-US" sz="2400" dirty="0" smtClean="0"/>
              <a:t>Sampling and design</a:t>
            </a:r>
          </a:p>
          <a:p>
            <a:r>
              <a:rPr lang="en-US" sz="2400" dirty="0"/>
              <a:t>	</a:t>
            </a:r>
            <a:r>
              <a:rPr lang="en-US" sz="2400" dirty="0" smtClean="0"/>
              <a:t>	Probability distributions</a:t>
            </a:r>
          </a:p>
          <a:p>
            <a:r>
              <a:rPr lang="en-US" sz="2400" dirty="0"/>
              <a:t>	</a:t>
            </a:r>
            <a:r>
              <a:rPr lang="en-US" sz="2400" dirty="0" smtClean="0"/>
              <a:t>		Statistical inference formulas </a:t>
            </a:r>
            <a:endParaRPr lang="en-US" sz="2400" dirty="0"/>
          </a:p>
        </p:txBody>
      </p:sp>
      <p:sp>
        <p:nvSpPr>
          <p:cNvPr id="5" name="Right Arrow 4"/>
          <p:cNvSpPr/>
          <p:nvPr/>
        </p:nvSpPr>
        <p:spPr>
          <a:xfrm>
            <a:off x="2971800" y="3429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419600" y="3810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791200" y="41148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2743200"/>
            <a:ext cx="4876800" cy="523220"/>
          </a:xfrm>
          <a:prstGeom prst="rect">
            <a:avLst/>
          </a:prstGeom>
          <a:noFill/>
        </p:spPr>
        <p:txBody>
          <a:bodyPr wrap="square" rtlCol="0">
            <a:spAutoFit/>
          </a:bodyPr>
          <a:lstStyle/>
          <a:p>
            <a:r>
              <a:rPr lang="en-US" sz="2800" u="sng" dirty="0" smtClean="0"/>
              <a:t>Current model in intro stats</a:t>
            </a:r>
            <a:r>
              <a:rPr lang="en-US" sz="2800" dirty="0" smtClean="0"/>
              <a:t>:</a:t>
            </a:r>
            <a:endParaRPr lang="en-US" sz="2800" dirty="0"/>
          </a:p>
        </p:txBody>
      </p:sp>
      <p:sp>
        <p:nvSpPr>
          <p:cNvPr id="10" name="TextBox 9"/>
          <p:cNvSpPr txBox="1"/>
          <p:nvPr/>
        </p:nvSpPr>
        <p:spPr>
          <a:xfrm>
            <a:off x="457200" y="5181600"/>
            <a:ext cx="8229600" cy="954107"/>
          </a:xfrm>
          <a:prstGeom prst="rect">
            <a:avLst/>
          </a:prstGeom>
          <a:noFill/>
        </p:spPr>
        <p:txBody>
          <a:bodyPr wrap="square" rtlCol="0">
            <a:spAutoFit/>
          </a:bodyPr>
          <a:lstStyle/>
          <a:p>
            <a:r>
              <a:rPr lang="en-US" sz="2800" dirty="0" smtClean="0"/>
              <a:t>The underlying concepts behind intervals and tests are hard.  Is this the best way to build understanding?</a:t>
            </a:r>
            <a:endParaRPr lang="en-US" sz="2800" dirty="0"/>
          </a:p>
        </p:txBody>
      </p:sp>
      <p:sp>
        <p:nvSpPr>
          <p:cNvPr id="11" name="Rectangle 10"/>
          <p:cNvSpPr/>
          <p:nvPr/>
        </p:nvSpPr>
        <p:spPr>
          <a:xfrm>
            <a:off x="457200" y="5105400"/>
            <a:ext cx="8077200" cy="1143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763000" cy="1938992"/>
          </a:xfrm>
          <a:prstGeom prst="rect">
            <a:avLst/>
          </a:prstGeom>
          <a:noFill/>
        </p:spPr>
        <p:txBody>
          <a:bodyPr wrap="square" rtlCol="0">
            <a:spAutoFit/>
          </a:bodyPr>
          <a:lstStyle/>
          <a:p>
            <a:r>
              <a:rPr lang="en-US" sz="4000" dirty="0"/>
              <a:t>3</a:t>
            </a:r>
            <a:r>
              <a:rPr lang="en-US" sz="4000" dirty="0" smtClean="0"/>
              <a:t>. Help students understand the global picture for intervals and tests, rather than memorize a list of formulas. </a:t>
            </a:r>
            <a:endParaRPr lang="en-US" sz="4000" dirty="0"/>
          </a:p>
        </p:txBody>
      </p:sp>
      <p:sp>
        <p:nvSpPr>
          <p:cNvPr id="3" name="TextBox 2"/>
          <p:cNvSpPr txBox="1"/>
          <p:nvPr/>
        </p:nvSpPr>
        <p:spPr>
          <a:xfrm>
            <a:off x="685800" y="3733800"/>
            <a:ext cx="7696200" cy="1384995"/>
          </a:xfrm>
          <a:prstGeom prst="rect">
            <a:avLst/>
          </a:prstGeom>
          <a:noFill/>
        </p:spPr>
        <p:txBody>
          <a:bodyPr wrap="square" rtlCol="0">
            <a:spAutoFit/>
          </a:bodyPr>
          <a:lstStyle/>
          <a:p>
            <a:r>
              <a:rPr lang="en-US" sz="2800" dirty="0" smtClean="0"/>
              <a:t>We’d like students to see the general pattern rather than a string of (what can appear to them to be) unrelated formulas.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05800" cy="707886"/>
          </a:xfrm>
          <a:prstGeom prst="rect">
            <a:avLst/>
          </a:prstGeom>
          <a:noFill/>
        </p:spPr>
        <p:txBody>
          <a:bodyPr wrap="square" rtlCol="0">
            <a:spAutoFit/>
          </a:bodyPr>
          <a:lstStyle/>
          <a:p>
            <a:r>
              <a:rPr lang="en-US" sz="4000" dirty="0"/>
              <a:t>2</a:t>
            </a:r>
            <a:r>
              <a:rPr lang="en-US" sz="4000" dirty="0" smtClean="0"/>
              <a:t>. Flexibility!!! </a:t>
            </a:r>
            <a:endParaRPr lang="en-US" sz="4000" dirty="0"/>
          </a:p>
        </p:txBody>
      </p:sp>
      <p:sp>
        <p:nvSpPr>
          <p:cNvPr id="3" name="TextBox 2"/>
          <p:cNvSpPr txBox="1"/>
          <p:nvPr/>
        </p:nvSpPr>
        <p:spPr>
          <a:xfrm>
            <a:off x="533400" y="2209800"/>
            <a:ext cx="7696200" cy="1569660"/>
          </a:xfrm>
          <a:prstGeom prst="rect">
            <a:avLst/>
          </a:prstGeom>
          <a:noFill/>
        </p:spPr>
        <p:txBody>
          <a:bodyPr wrap="square" rtlCol="0">
            <a:spAutoFit/>
          </a:bodyPr>
          <a:lstStyle/>
          <a:p>
            <a:pPr>
              <a:buFont typeface="Wingdings" pitchFamily="2" charset="2"/>
              <a:buChar char="§"/>
            </a:pPr>
            <a:r>
              <a:rPr lang="en-US" sz="3200" dirty="0" smtClean="0"/>
              <a:t> Few underlying assumptions</a:t>
            </a:r>
          </a:p>
          <a:p>
            <a:pPr>
              <a:buFont typeface="Wingdings" pitchFamily="2" charset="2"/>
              <a:buChar char="§"/>
            </a:pPr>
            <a:r>
              <a:rPr lang="en-US" sz="3200" dirty="0"/>
              <a:t> </a:t>
            </a:r>
            <a:r>
              <a:rPr lang="en-US" sz="3200" dirty="0" smtClean="0"/>
              <a:t>Works for any parameter</a:t>
            </a:r>
          </a:p>
          <a:p>
            <a:pPr>
              <a:buFont typeface="Wingdings" pitchFamily="2" charset="2"/>
              <a:buChar char="§"/>
            </a:pPr>
            <a:r>
              <a:rPr lang="en-US" sz="3200" dirty="0"/>
              <a:t> </a:t>
            </a:r>
            <a:r>
              <a:rPr lang="en-US" sz="3200" dirty="0" smtClean="0"/>
              <a:t>Same methods apply to many situations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05800" cy="1754326"/>
          </a:xfrm>
          <a:prstGeom prst="rect">
            <a:avLst/>
          </a:prstGeom>
          <a:noFill/>
        </p:spPr>
        <p:txBody>
          <a:bodyPr wrap="square" rtlCol="0">
            <a:spAutoFit/>
          </a:bodyPr>
          <a:lstStyle/>
          <a:p>
            <a:r>
              <a:rPr lang="en-US" sz="5400" dirty="0" smtClean="0"/>
              <a:t>1. It’s the way of the </a:t>
            </a:r>
            <a:r>
              <a:rPr lang="en-US" sz="5400" u="sng" dirty="0" smtClean="0"/>
              <a:t>past</a:t>
            </a:r>
            <a:r>
              <a:rPr lang="en-US" sz="5400" dirty="0" smtClean="0"/>
              <a:t> and the </a:t>
            </a:r>
            <a:r>
              <a:rPr lang="en-US" sz="5400" u="sng" dirty="0" smtClean="0"/>
              <a:t>future</a:t>
            </a:r>
            <a:r>
              <a:rPr lang="en-US" sz="5400" dirty="0" smtClean="0"/>
              <a:t>. </a:t>
            </a:r>
            <a:endParaRPr lang="en-US" sz="5400" dirty="0"/>
          </a:p>
        </p:txBody>
      </p:sp>
      <p:sp>
        <p:nvSpPr>
          <p:cNvPr id="4" name="TextBox 3"/>
          <p:cNvSpPr txBox="1"/>
          <p:nvPr/>
        </p:nvSpPr>
        <p:spPr>
          <a:xfrm>
            <a:off x="533400" y="2438400"/>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5" name="Rectangle 4"/>
          <p:cNvSpPr/>
          <p:nvPr/>
        </p:nvSpPr>
        <p:spPr>
          <a:xfrm>
            <a:off x="533400" y="1447800"/>
            <a:ext cx="4419600" cy="6858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977</Words>
  <Application>Microsoft Office PowerPoint</Application>
  <PresentationFormat>On-screen Show (4:3)</PresentationFormat>
  <Paragraphs>132</Paragraphs>
  <Slides>25</Slides>
  <Notes>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Give your data the boot:   What is bootstrapping?  and Why does it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Atlanta Commutes</vt:lpstr>
      <vt:lpstr>Sample of n=500 Atlanta Commutes</vt:lpstr>
      <vt:lpstr>“Bootstrap” Samples</vt:lpstr>
      <vt:lpstr>Creating a Bootstrap Distribution (using Fathom)</vt:lpstr>
      <vt:lpstr>Bootstrap Distribution of 1000 Atlanta Commute Means</vt:lpstr>
      <vt:lpstr>Using the Bootstrap Distribution to Get a Confidence Interval – Version #1</vt:lpstr>
      <vt:lpstr>Using the Bootstrap Distribution to Get a Confidence Interval – Version #2</vt:lpstr>
      <vt:lpstr>Using the Bootstrap Distribution to Get a Confidence Interval – Version #2</vt:lpstr>
      <vt:lpstr>90% CI for Mean Atlanta Commute</vt:lpstr>
      <vt:lpstr>99% CI for Mean Atlanta Commute</vt:lpstr>
      <vt:lpstr>Other Parameters?</vt:lpstr>
      <vt:lpstr>Other Parameters?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26</cp:revision>
  <dcterms:created xsi:type="dcterms:W3CDTF">2010-10-14T16:11:16Z</dcterms:created>
  <dcterms:modified xsi:type="dcterms:W3CDTF">2010-10-16T03:10:29Z</dcterms:modified>
</cp:coreProperties>
</file>