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notesSlides/notesSlide2.xml" ContentType="application/vnd.openxmlformats-officedocument.presentationml.notesSlid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tags/tag7.xml" ContentType="application/vnd.openxmlformats-officedocument.presentationml.tags+xml"/>
  <Override PartName="/ppt/notesSlides/notesSlide18.xml" ContentType="application/vnd.openxmlformats-officedocument.presentationml.notesSlide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tags/tag10.xml" ContentType="application/vnd.openxmlformats-officedocument.presentationml.tags+xml"/>
  <Override PartName="/ppt/notesSlides/notesSlide30.xml" ContentType="application/vnd.openxmlformats-officedocument.presentationml.notesSlide+xml"/>
  <Override PartName="/ppt/tags/tag11.xml" ContentType="application/vnd.openxmlformats-officedocument.presentationml.tags+xml"/>
  <Override PartName="/ppt/notesSlides/notesSlide31.xml" ContentType="application/vnd.openxmlformats-officedocument.presentationml.notesSlide+xml"/>
  <Override PartName="/ppt/tags/tag12.xml" ContentType="application/vnd.openxmlformats-officedocument.presentationml.tags+xml"/>
  <Override PartName="/ppt/notesSlides/notesSlide32.xml" ContentType="application/vnd.openxmlformats-officedocument.presentationml.notesSlide+xml"/>
  <Override PartName="/ppt/tags/tag13.xml" ContentType="application/vnd.openxmlformats-officedocument.presentationml.tags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9"/>
  </p:notesMasterIdLst>
  <p:handoutMasterIdLst>
    <p:handoutMasterId r:id="rId50"/>
  </p:handoutMasterIdLst>
  <p:sldIdLst>
    <p:sldId id="256" r:id="rId2"/>
    <p:sldId id="423" r:id="rId3"/>
    <p:sldId id="424" r:id="rId4"/>
    <p:sldId id="433" r:id="rId5"/>
    <p:sldId id="426" r:id="rId6"/>
    <p:sldId id="435" r:id="rId7"/>
    <p:sldId id="434" r:id="rId8"/>
    <p:sldId id="436" r:id="rId9"/>
    <p:sldId id="430" r:id="rId10"/>
    <p:sldId id="443" r:id="rId11"/>
    <p:sldId id="432" r:id="rId12"/>
    <p:sldId id="431" r:id="rId13"/>
    <p:sldId id="400" r:id="rId14"/>
    <p:sldId id="393" r:id="rId15"/>
    <p:sldId id="394" r:id="rId16"/>
    <p:sldId id="395" r:id="rId17"/>
    <p:sldId id="401" r:id="rId18"/>
    <p:sldId id="402" r:id="rId19"/>
    <p:sldId id="397" r:id="rId20"/>
    <p:sldId id="396" r:id="rId21"/>
    <p:sldId id="408" r:id="rId22"/>
    <p:sldId id="403" r:id="rId23"/>
    <p:sldId id="417" r:id="rId24"/>
    <p:sldId id="419" r:id="rId25"/>
    <p:sldId id="420" r:id="rId26"/>
    <p:sldId id="418" r:id="rId27"/>
    <p:sldId id="409" r:id="rId28"/>
    <p:sldId id="445" r:id="rId29"/>
    <p:sldId id="446" r:id="rId30"/>
    <p:sldId id="447" r:id="rId31"/>
    <p:sldId id="444" r:id="rId32"/>
    <p:sldId id="449" r:id="rId33"/>
    <p:sldId id="404" r:id="rId34"/>
    <p:sldId id="405" r:id="rId35"/>
    <p:sldId id="406" r:id="rId36"/>
    <p:sldId id="398" r:id="rId37"/>
    <p:sldId id="407" r:id="rId38"/>
    <p:sldId id="411" r:id="rId39"/>
    <p:sldId id="416" r:id="rId40"/>
    <p:sldId id="421" r:id="rId41"/>
    <p:sldId id="422" r:id="rId42"/>
    <p:sldId id="414" r:id="rId43"/>
    <p:sldId id="437" r:id="rId44"/>
    <p:sldId id="438" r:id="rId45"/>
    <p:sldId id="439" r:id="rId46"/>
    <p:sldId id="440" r:id="rId47"/>
    <p:sldId id="448" r:id="rId48"/>
  </p:sldIdLst>
  <p:sldSz cx="9144000" cy="6858000" type="screen4x3"/>
  <p:notesSz cx="6858000" cy="92392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BA905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544" autoAdjust="0"/>
    <p:restoredTop sz="94483" autoAdjust="0"/>
  </p:normalViewPr>
  <p:slideViewPr>
    <p:cSldViewPr>
      <p:cViewPr varScale="1">
        <p:scale>
          <a:sx n="66" d="100"/>
          <a:sy n="66" d="100"/>
        </p:scale>
        <p:origin x="-137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5685"/>
            <a:ext cx="2971800" cy="461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775685"/>
            <a:ext cx="2971800" cy="461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682825-CB27-4439-B919-408EBC76C2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2544961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19188" y="693738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88645"/>
            <a:ext cx="5486400" cy="41576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5685"/>
            <a:ext cx="2971800" cy="461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775685"/>
            <a:ext cx="2971800" cy="461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1F48E1-058B-4963-8D55-C60E043110E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899862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1F48E1-058B-4963-8D55-C60E043110E3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Denn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1F48E1-058B-4963-8D55-C60E043110E3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9F3167B-1023-40A0-A06A-0D1AE3116C4A}" type="slidenum">
              <a:rPr lang="en-US"/>
              <a:pPr/>
              <a:t>21</a:t>
            </a:fld>
            <a:endParaRPr lang="en-US"/>
          </a:p>
        </p:txBody>
      </p:sp>
      <p:sp>
        <p:nvSpPr>
          <p:cNvPr id="141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1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Denn</a:t>
            </a:r>
            <a:endParaRPr 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Denn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1F48E1-058B-4963-8D55-C60E043110E3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Denn</a:t>
            </a:r>
            <a:r>
              <a:rPr lang="en-US" dirty="0" smtClean="0"/>
              <a:t> introduces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1F48E1-058B-4963-8D55-C60E043110E3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1F48E1-058B-4963-8D55-C60E043110E3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1F48E1-058B-4963-8D55-C60E043110E3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Bozz</a:t>
            </a:r>
            <a:r>
              <a:rPr lang="en-US" dirty="0" smtClean="0"/>
              <a:t> introduces.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1F48E1-058B-4963-8D55-C60E043110E3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1F48E1-058B-4963-8D55-C60E043110E3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1F48E1-058B-4963-8D55-C60E043110E3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Patti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1F48E1-058B-4963-8D55-C60E043110E3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Denn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1F48E1-058B-4963-8D55-C60E043110E3}" type="slidenum">
              <a:rPr lang="en-US" smtClean="0">
                <a:solidFill>
                  <a:prstClr val="black"/>
                </a:solidFill>
              </a:rPr>
              <a:pPr/>
              <a:t>10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Rups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1F48E1-058B-4963-8D55-C60E043110E3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 Lock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1F48E1-058B-4963-8D55-C60E043110E3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 Lock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1F48E1-058B-4963-8D55-C60E043110E3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 Lock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1F48E1-058B-4963-8D55-C60E043110E3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 Lock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1F48E1-058B-4963-8D55-C60E043110E3}" type="slidenum">
              <a:rPr lang="en-US" smtClean="0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 Lock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1F48E1-058B-4963-8D55-C60E043110E3}" type="slidenum">
              <a:rPr lang="en-US" smtClean="0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 Lock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1F48E1-058B-4963-8D55-C60E043110E3}" type="slidenum">
              <a:rPr lang="en-US" smtClean="0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Rups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1F48E1-058B-4963-8D55-C60E043110E3}" type="slidenum">
              <a:rPr lang="en-US" smtClean="0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Rups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1F48E1-058B-4963-8D55-C60E043110E3}" type="slidenum">
              <a:rPr lang="en-US" smtClean="0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Rups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1F48E1-058B-4963-8D55-C60E043110E3}" type="slidenum">
              <a:rPr lang="en-US" smtClean="0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Bozz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1F48E1-058B-4963-8D55-C60E043110E3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Kari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1F48E1-058B-4963-8D55-C60E043110E3}" type="slidenum">
              <a:rPr lang="en-US" smtClean="0"/>
              <a:pPr/>
              <a:t>43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Kari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1F48E1-058B-4963-8D55-C60E043110E3}" type="slidenum">
              <a:rPr lang="en-US" smtClean="0"/>
              <a:pPr/>
              <a:t>44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Kari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1F48E1-058B-4963-8D55-C60E043110E3}" type="slidenum">
              <a:rPr lang="en-US" smtClean="0"/>
              <a:pPr/>
              <a:t>45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Kari (or leave out)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1F48E1-058B-4963-8D55-C60E043110E3}" type="slidenum">
              <a:rPr lang="en-US" smtClean="0"/>
              <a:pPr/>
              <a:t>46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1F48E1-058B-4963-8D55-C60E043110E3}" type="slidenum">
              <a:rPr lang="en-US" smtClean="0"/>
              <a:pPr/>
              <a:t>47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Bozz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1F48E1-058B-4963-8D55-C60E043110E3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9F3167B-1023-40A0-A06A-0D1AE3116C4A}" type="slidenum">
              <a:rPr lang="en-US"/>
              <a:pPr/>
              <a:t>15</a:t>
            </a:fld>
            <a:endParaRPr lang="en-US"/>
          </a:p>
        </p:txBody>
      </p:sp>
      <p:sp>
        <p:nvSpPr>
          <p:cNvPr id="141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1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Bozz</a:t>
            </a:r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Bozz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1F48E1-058B-4963-8D55-C60E043110E3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Bozz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1F48E1-058B-4963-8D55-C60E043110E3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Denn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1F48E1-058B-4963-8D55-C60E043110E3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Denn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1F48E1-058B-4963-8D55-C60E043110E3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648FE-2D5A-45AB-95EB-9243473478A6}" type="datetimeFigureOut">
              <a:rPr lang="en-US" smtClean="0"/>
              <a:pPr/>
              <a:t>1/6/2012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E9D69-0360-4691-8F93-E287426D22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648FE-2D5A-45AB-95EB-9243473478A6}" type="datetimeFigureOut">
              <a:rPr lang="en-US" smtClean="0"/>
              <a:pPr/>
              <a:t>1/6/2012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E9D69-0360-4691-8F93-E287426D22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648FE-2D5A-45AB-95EB-9243473478A6}" type="datetimeFigureOut">
              <a:rPr lang="en-US" smtClean="0"/>
              <a:pPr/>
              <a:t>1/6/2012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E9D69-0360-4691-8F93-E287426D22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648FE-2D5A-45AB-95EB-9243473478A6}" type="datetimeFigureOut">
              <a:rPr lang="en-US" smtClean="0"/>
              <a:pPr/>
              <a:t>1/6/2012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E9D69-0360-4691-8F93-E287426D22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648FE-2D5A-45AB-95EB-9243473478A6}" type="datetimeFigureOut">
              <a:rPr lang="en-US" smtClean="0"/>
              <a:pPr/>
              <a:t>1/6/2012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E9D69-0360-4691-8F93-E287426D22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648FE-2D5A-45AB-95EB-9243473478A6}" type="datetimeFigureOut">
              <a:rPr lang="en-US" smtClean="0"/>
              <a:pPr/>
              <a:t>1/6/2012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E9D69-0360-4691-8F93-E287426D22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648FE-2D5A-45AB-95EB-9243473478A6}" type="datetimeFigureOut">
              <a:rPr lang="en-US" smtClean="0"/>
              <a:pPr/>
              <a:t>1/6/2012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E9D69-0360-4691-8F93-E287426D22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648FE-2D5A-45AB-95EB-9243473478A6}" type="datetimeFigureOut">
              <a:rPr lang="en-US" smtClean="0"/>
              <a:pPr/>
              <a:t>1/6/2012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E9D69-0360-4691-8F93-E287426D22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648FE-2D5A-45AB-95EB-9243473478A6}" type="datetimeFigureOut">
              <a:rPr lang="en-US" smtClean="0"/>
              <a:pPr/>
              <a:t>1/6/2012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E9D69-0360-4691-8F93-E287426D22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648FE-2D5A-45AB-95EB-9243473478A6}" type="datetimeFigureOut">
              <a:rPr lang="en-US" smtClean="0"/>
              <a:pPr/>
              <a:t>1/6/2012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E9D69-0360-4691-8F93-E287426D22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648FE-2D5A-45AB-95EB-9243473478A6}" type="datetimeFigureOut">
              <a:rPr lang="en-US" smtClean="0"/>
              <a:pPr/>
              <a:t>1/6/2012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E9D69-0360-4691-8F93-E287426D22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B648FE-2D5A-45AB-95EB-9243473478A6}" type="datetimeFigureOut">
              <a:rPr lang="en-US" smtClean="0"/>
              <a:pPr/>
              <a:t>1/6/2012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8E9D69-0360-4691-8F93-E287426D228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9.png"/><Relationship Id="rId4" Type="http://schemas.openxmlformats.org/officeDocument/2006/relationships/image" Target="../media/image8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7.xml"/><Relationship Id="rId4" Type="http://schemas.openxmlformats.org/officeDocument/2006/relationships/image" Target="../media/image15.jpe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9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emf"/><Relationship Id="rId3" Type="http://schemas.openxmlformats.org/officeDocument/2006/relationships/image" Target="../media/image16.emf"/><Relationship Id="rId7" Type="http://schemas.openxmlformats.org/officeDocument/2006/relationships/image" Target="../media/image20.emf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9.emf"/><Relationship Id="rId5" Type="http://schemas.openxmlformats.org/officeDocument/2006/relationships/image" Target="../media/image18.emf"/><Relationship Id="rId4" Type="http://schemas.openxmlformats.org/officeDocument/2006/relationships/image" Target="../media/image17.emf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emf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6.emf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8.png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0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0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1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1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2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3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3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ock5stat.com/" TargetMode="Externa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4.w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762000"/>
            <a:ext cx="8229600" cy="2914651"/>
          </a:xfrm>
        </p:spPr>
        <p:txBody>
          <a:bodyPr>
            <a:noAutofit/>
          </a:bodyPr>
          <a:lstStyle/>
          <a:p>
            <a:r>
              <a:rPr lang="en-US" b="1" dirty="0" smtClean="0"/>
              <a:t>Using Randomization Methods to Build Conceptual Understanding of Statistical Inference:</a:t>
            </a:r>
            <a:br>
              <a:rPr lang="en-US" b="1" dirty="0" smtClean="0"/>
            </a:br>
            <a:r>
              <a:rPr lang="en-US" b="1" dirty="0" smtClean="0"/>
              <a:t>Day 2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419600"/>
            <a:ext cx="8382000" cy="21336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Lock, Lock, Lock, Lock, and Lock</a:t>
            </a:r>
          </a:p>
          <a:p>
            <a:r>
              <a:rPr lang="en-US" sz="28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Minicourse</a:t>
            </a:r>
            <a:r>
              <a:rPr lang="en-US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- Joint Mathematics Meetings</a:t>
            </a:r>
          </a:p>
          <a:p>
            <a:r>
              <a:rPr lang="en-US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Boston, MA</a:t>
            </a:r>
          </a:p>
          <a:p>
            <a:r>
              <a:rPr lang="en-US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January 2012</a:t>
            </a:r>
          </a:p>
        </p:txBody>
      </p:sp>
      <p:sp>
        <p:nvSpPr>
          <p:cNvPr id="4" name="Rectangle 3"/>
          <p:cNvSpPr/>
          <p:nvPr/>
        </p:nvSpPr>
        <p:spPr>
          <a:xfrm>
            <a:off x="609600" y="685800"/>
            <a:ext cx="8001000" cy="3048000"/>
          </a:xfrm>
          <a:prstGeom prst="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" y="1073527"/>
            <a:ext cx="8991600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00"/>
                </a:solidFill>
              </a:rPr>
              <a:t>The observed difference in proportions was -0.33.  How unlikely is this if there is no difference in the drugs?  To begin to get a sense of this:  How many of you had a randomly simulated difference in proportions this extreme?</a:t>
            </a:r>
          </a:p>
          <a:p>
            <a:endParaRPr lang="en-US" sz="800" dirty="0" smtClean="0">
              <a:solidFill>
                <a:srgbClr val="000000"/>
              </a:solidFill>
            </a:endParaRPr>
          </a:p>
          <a:p>
            <a:r>
              <a:rPr lang="en-US" sz="2800" dirty="0" smtClean="0">
                <a:solidFill>
                  <a:srgbClr val="000000"/>
                </a:solidFill>
              </a:rPr>
              <a:t>Was your simulated difference in proportions more extreme than the sample statistic (that is, was it less than or equal to -0.33)?</a:t>
            </a:r>
          </a:p>
          <a:p>
            <a:endParaRPr lang="en-US" sz="1200" dirty="0" smtClean="0">
              <a:solidFill>
                <a:srgbClr val="000000"/>
              </a:solidFill>
            </a:endParaRPr>
          </a:p>
          <a:p>
            <a:pPr marL="514350" indent="-514350">
              <a:buAutoNum type="alphaUcPeriod"/>
            </a:pPr>
            <a:r>
              <a:rPr lang="en-US" sz="2800" dirty="0" smtClean="0">
                <a:solidFill>
                  <a:srgbClr val="000000"/>
                </a:solidFill>
              </a:rPr>
              <a:t>Yes </a:t>
            </a:r>
          </a:p>
          <a:p>
            <a:pPr marL="514350" indent="-514350">
              <a:buAutoNum type="alphaUcPeriod"/>
            </a:pPr>
            <a:r>
              <a:rPr lang="en-US" sz="2800" dirty="0" smtClean="0">
                <a:solidFill>
                  <a:srgbClr val="000000"/>
                </a:solidFill>
              </a:rPr>
              <a:t>No</a:t>
            </a:r>
            <a:endParaRPr lang="en-US" sz="2800" dirty="0">
              <a:solidFill>
                <a:srgbClr val="000000"/>
              </a:solidFill>
            </a:endParaRPr>
          </a:p>
        </p:txBody>
      </p:sp>
      <p:pic>
        <p:nvPicPr>
          <p:cNvPr id="6" name="Picture 2" descr="http://techtools.wiki.usfca.edu/file/view/iclicker.png/146091353/iclicker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48600" y="0"/>
            <a:ext cx="1295400" cy="129540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3887092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8721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" y="1447800"/>
            <a:ext cx="7820025" cy="417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 txBox="1">
            <a:spLocks/>
          </p:cNvSpPr>
          <p:nvPr/>
        </p:nvSpPr>
        <p:spPr>
          <a:xfrm>
            <a:off x="304800" y="304800"/>
            <a:ext cx="8610600" cy="1219200"/>
          </a:xfrm>
          <a:prstGeom prst="rect">
            <a:avLst/>
          </a:prstGeom>
        </p:spPr>
        <p:txBody>
          <a:bodyPr/>
          <a:lstStyle/>
          <a:p>
            <a:pPr lvl="0" algn="ctr">
              <a:spcBef>
                <a:spcPct val="0"/>
              </a:spcBef>
              <a:defRPr/>
            </a:pPr>
            <a:r>
              <a:rPr lang="en-US" sz="4000" b="1" dirty="0" err="1" smtClean="0">
                <a:solidFill>
                  <a:srgbClr val="68007F">
                    <a:lumMod val="75000"/>
                  </a:srgbClr>
                </a:solidFill>
                <a:latin typeface="Cambria" pitchFamily="18" charset="0"/>
              </a:rPr>
              <a:t>StatKey</a:t>
            </a:r>
            <a:endParaRPr lang="en-US" sz="3200" b="1" dirty="0" smtClean="0">
              <a:solidFill>
                <a:schemeClr val="accent4">
                  <a:lumMod val="75000"/>
                </a:schemeClr>
              </a:solidFill>
              <a:latin typeface="Cambria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81000" y="56388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ambria" pitchFamily="18" charset="0"/>
              </a:rPr>
              <a:t>The probability of getting results as extreme or more extreme than those observed </a:t>
            </a:r>
            <a:r>
              <a:rPr lang="en-US" sz="2000" i="1" dirty="0" smtClean="0">
                <a:latin typeface="Cambria" pitchFamily="18" charset="0"/>
              </a:rPr>
              <a:t>if the null hypothesis is true, </a:t>
            </a:r>
            <a:r>
              <a:rPr lang="en-US" sz="2000" dirty="0" smtClean="0">
                <a:latin typeface="Cambria" pitchFamily="18" charset="0"/>
              </a:rPr>
              <a:t>is about .02.  </a:t>
            </a:r>
            <a:endParaRPr lang="en-US" sz="2000" i="1" dirty="0">
              <a:latin typeface="Cambria" pitchFamily="18" charset="0"/>
            </a:endParaRPr>
          </a:p>
        </p:txBody>
      </p:sp>
      <p:sp>
        <p:nvSpPr>
          <p:cNvPr id="13" name="Left Arrow 12"/>
          <p:cNvSpPr/>
          <p:nvPr/>
        </p:nvSpPr>
        <p:spPr>
          <a:xfrm>
            <a:off x="7086600" y="5791200"/>
            <a:ext cx="1371600" cy="6858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p-value</a:t>
            </a:r>
            <a:endParaRPr lang="en-US" b="1" dirty="0"/>
          </a:p>
        </p:txBody>
      </p:sp>
      <p:sp>
        <p:nvSpPr>
          <p:cNvPr id="14" name="Left Arrow 13"/>
          <p:cNvSpPr/>
          <p:nvPr/>
        </p:nvSpPr>
        <p:spPr>
          <a:xfrm>
            <a:off x="1676400" y="3200400"/>
            <a:ext cx="2590800" cy="9144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Proportion as extreme as observed </a:t>
            </a:r>
            <a:r>
              <a:rPr lang="en-US" sz="1600" dirty="0" smtClean="0"/>
              <a:t>statistic</a:t>
            </a:r>
            <a:endParaRPr lang="en-US" sz="1600" dirty="0"/>
          </a:p>
        </p:txBody>
      </p:sp>
      <p:sp>
        <p:nvSpPr>
          <p:cNvPr id="15" name="Left Arrow 14"/>
          <p:cNvSpPr/>
          <p:nvPr/>
        </p:nvSpPr>
        <p:spPr>
          <a:xfrm>
            <a:off x="1828800" y="5105400"/>
            <a:ext cx="2209800" cy="609600"/>
          </a:xfrm>
          <a:prstGeom prst="leftArrow">
            <a:avLst>
              <a:gd name="adj1" fmla="val 35185"/>
              <a:gd name="adj2" fmla="val 3814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observed statistic</a:t>
            </a:r>
            <a:endParaRPr lang="en-US" sz="1400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87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87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587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 animBg="1"/>
      <p:bldP spid="14" grpId="0" animBg="1"/>
      <p:bldP spid="1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" y="2057400"/>
            <a:ext cx="8077200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>
              <a:buFont typeface="Arial" pitchFamily="34" charset="0"/>
              <a:buChar char="•"/>
            </a:pPr>
            <a:r>
              <a:rPr lang="en-US" sz="3200" dirty="0" smtClean="0">
                <a:solidFill>
                  <a:prstClr val="black"/>
                </a:solidFill>
                <a:latin typeface="Cambria" pitchFamily="18" charset="0"/>
                <a:cs typeface="Times New Roman" pitchFamily="18" charset="0"/>
              </a:rPr>
              <a:t> Why did you re-deal your cards?</a:t>
            </a:r>
          </a:p>
          <a:p>
            <a:pPr lvl="1">
              <a:buFont typeface="Arial" pitchFamily="34" charset="0"/>
              <a:buChar char="•"/>
            </a:pPr>
            <a:endParaRPr lang="en-US" sz="3200" dirty="0" smtClean="0">
              <a:solidFill>
                <a:prstClr val="black"/>
              </a:solidFill>
              <a:latin typeface="Cambria" pitchFamily="18" charset="0"/>
              <a:cs typeface="Times New Roman" pitchFamily="18" charset="0"/>
            </a:endParaRPr>
          </a:p>
          <a:p>
            <a:pPr lvl="1">
              <a:buFont typeface="Arial" pitchFamily="34" charset="0"/>
              <a:buChar char="•"/>
            </a:pPr>
            <a:endParaRPr lang="en-US" sz="3200" dirty="0" smtClean="0">
              <a:solidFill>
                <a:prstClr val="black"/>
              </a:solidFill>
              <a:latin typeface="Cambria" pitchFamily="18" charset="0"/>
              <a:cs typeface="Times New Roman" pitchFamily="18" charset="0"/>
            </a:endParaRPr>
          </a:p>
          <a:p>
            <a:pPr lvl="1">
              <a:buFont typeface="Arial" pitchFamily="34" charset="0"/>
              <a:buChar char="•"/>
            </a:pPr>
            <a:endParaRPr lang="en-US" sz="3200" dirty="0" smtClean="0">
              <a:solidFill>
                <a:prstClr val="black"/>
              </a:solidFill>
              <a:latin typeface="Cambria" pitchFamily="18" charset="0"/>
              <a:cs typeface="Times New Roman" pitchFamily="18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en-US" sz="3200" dirty="0" smtClean="0">
                <a:solidFill>
                  <a:prstClr val="black"/>
                </a:solidFill>
                <a:latin typeface="Cambria" pitchFamily="18" charset="0"/>
                <a:cs typeface="Times New Roman" pitchFamily="18" charset="0"/>
              </a:rPr>
              <a:t> Why did you leave the outcomes (relapse or no relapse) unchanged on each card?</a:t>
            </a:r>
          </a:p>
          <a:p>
            <a:pPr lvl="1">
              <a:buFont typeface="Arial" pitchFamily="34" charset="0"/>
              <a:buChar char="•"/>
            </a:pPr>
            <a:endParaRPr lang="en-US" sz="2800" dirty="0" smtClean="0">
              <a:solidFill>
                <a:prstClr val="black"/>
              </a:solidFill>
              <a:latin typeface="Cambria" pitchFamily="18" charset="0"/>
              <a:cs typeface="Times New Roman" pitchFamily="18" charset="0"/>
            </a:endParaRPr>
          </a:p>
          <a:p>
            <a:pPr lvl="1">
              <a:buFont typeface="Arial" pitchFamily="34" charset="0"/>
              <a:buChar char="•"/>
            </a:pPr>
            <a:endParaRPr lang="en-US" sz="2800" dirty="0" smtClean="0">
              <a:solidFill>
                <a:prstClr val="black"/>
              </a:solidFill>
              <a:latin typeface="Cambria" pitchFamily="18" charset="0"/>
              <a:cs typeface="Times New Roman" pitchFamily="18" charset="0"/>
            </a:endParaRPr>
          </a:p>
          <a:p>
            <a:pPr marL="514350" indent="-514350">
              <a:buAutoNum type="arabicParenR"/>
            </a:pPr>
            <a:endParaRPr lang="en-US" sz="2800" dirty="0" smtClean="0">
              <a:solidFill>
                <a:prstClr val="black"/>
              </a:solidFill>
              <a:latin typeface="Cambria" pitchFamily="18" charset="0"/>
              <a:cs typeface="Times New Roman" pitchFamily="18" charset="0"/>
            </a:endParaRPr>
          </a:p>
          <a:p>
            <a:pPr marL="514350" indent="-514350"/>
            <a:endParaRPr lang="en-US" sz="2800" dirty="0" smtClean="0">
              <a:solidFill>
                <a:prstClr val="black"/>
              </a:solidFill>
              <a:latin typeface="Cambria" pitchFamily="18" charset="0"/>
              <a:cs typeface="Times New Roman" pitchFamily="18" charset="0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533400" y="228600"/>
            <a:ext cx="8153400" cy="914400"/>
          </a:xfrm>
          <a:prstGeom prst="rect">
            <a:avLst/>
          </a:prstGeom>
        </p:spPr>
        <p:txBody>
          <a:bodyPr/>
          <a:lstStyle/>
          <a:p>
            <a:pPr lvl="0" algn="ctr">
              <a:spcBef>
                <a:spcPct val="0"/>
              </a:spcBef>
              <a:defRPr/>
            </a:pPr>
            <a:r>
              <a:rPr lang="en-US" sz="4400" b="1" dirty="0" smtClean="0">
                <a:solidFill>
                  <a:srgbClr val="002060"/>
                </a:solidFill>
                <a:latin typeface="Cambria" pitchFamily="18" charset="0"/>
              </a:rPr>
              <a:t>Cocaine Addiction</a:t>
            </a:r>
            <a:endParaRPr lang="en-US" sz="4000" b="1" dirty="0">
              <a:solidFill>
                <a:srgbClr val="002060"/>
              </a:solidFill>
              <a:latin typeface="Cambria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" y="1143000"/>
            <a:ext cx="81534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Cambria" pitchFamily="18" charset="0"/>
                <a:cs typeface="Times New Roman" pitchFamily="18" charset="0"/>
              </a:rPr>
              <a:t>You want to know what would happen</a:t>
            </a:r>
          </a:p>
          <a:p>
            <a:endParaRPr lang="en-US" sz="3200" dirty="0" smtClean="0">
              <a:solidFill>
                <a:srgbClr val="FF0000"/>
              </a:solidFill>
              <a:latin typeface="Cambria" pitchFamily="18" charset="0"/>
              <a:cs typeface="Times New Roman" pitchFamily="18" charset="0"/>
            </a:endParaRPr>
          </a:p>
          <a:p>
            <a:endParaRPr lang="en-US" sz="3200" dirty="0" smtClean="0">
              <a:solidFill>
                <a:srgbClr val="FF0000"/>
              </a:solidFill>
              <a:latin typeface="Cambria" pitchFamily="18" charset="0"/>
              <a:cs typeface="Times New Roman" pitchFamily="18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en-US" sz="3200" dirty="0" smtClean="0">
                <a:solidFill>
                  <a:srgbClr val="FF0000"/>
                </a:solidFill>
                <a:latin typeface="Cambria" pitchFamily="18" charset="0"/>
                <a:cs typeface="Times New Roman" pitchFamily="18" charset="0"/>
              </a:rPr>
              <a:t> by random chance </a:t>
            </a:r>
            <a:r>
              <a:rPr lang="en-US" sz="3200" dirty="0" smtClean="0">
                <a:solidFill>
                  <a:srgbClr val="002060"/>
                </a:solidFill>
                <a:latin typeface="Cambria" pitchFamily="18" charset="0"/>
                <a:cs typeface="Times New Roman" pitchFamily="18" charset="0"/>
              </a:rPr>
              <a:t>(the random allocation to treatment groups) </a:t>
            </a:r>
          </a:p>
          <a:p>
            <a:pPr lvl="1"/>
            <a:endParaRPr lang="en-US" sz="3600" dirty="0" smtClean="0">
              <a:solidFill>
                <a:srgbClr val="FF0000"/>
              </a:solidFill>
              <a:latin typeface="Cambria" pitchFamily="18" charset="0"/>
              <a:cs typeface="Times New Roman" pitchFamily="18" charset="0"/>
            </a:endParaRPr>
          </a:p>
          <a:p>
            <a:pPr lvl="1">
              <a:buFont typeface="Arial" pitchFamily="34" charset="0"/>
              <a:buChar char="•"/>
            </a:pPr>
            <a:endParaRPr lang="en-US" sz="3200" dirty="0" smtClean="0">
              <a:solidFill>
                <a:srgbClr val="FF0000"/>
              </a:solidFill>
              <a:latin typeface="Cambria" pitchFamily="18" charset="0"/>
              <a:cs typeface="Times New Roman" pitchFamily="18" charset="0"/>
            </a:endParaRPr>
          </a:p>
          <a:p>
            <a:pPr lvl="1">
              <a:buFont typeface="Arial" pitchFamily="34" charset="0"/>
              <a:buChar char="•"/>
            </a:pPr>
            <a:endParaRPr lang="en-US" sz="3200" dirty="0" smtClean="0">
              <a:solidFill>
                <a:srgbClr val="FF0000"/>
              </a:solidFill>
              <a:latin typeface="Cambria" pitchFamily="18" charset="0"/>
              <a:cs typeface="Times New Roman" pitchFamily="18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en-US" sz="3200" dirty="0" smtClean="0">
                <a:solidFill>
                  <a:srgbClr val="FF0000"/>
                </a:solidFill>
                <a:latin typeface="Cambria" pitchFamily="18" charset="0"/>
                <a:cs typeface="Times New Roman" pitchFamily="18" charset="0"/>
              </a:rPr>
              <a:t> if the null hypothesis is true </a:t>
            </a:r>
            <a:r>
              <a:rPr lang="en-US" sz="3200" dirty="0" smtClean="0">
                <a:solidFill>
                  <a:srgbClr val="002060"/>
                </a:solidFill>
                <a:latin typeface="Cambria" pitchFamily="18" charset="0"/>
                <a:cs typeface="Times New Roman" pitchFamily="18" charset="0"/>
              </a:rPr>
              <a:t>(there is no difference between the drugs) 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bldLvl="2"/>
      <p:bldP spid="5" grpId="0" build="p" bldLvl="2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52600" y="1447800"/>
            <a:ext cx="53340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 smtClean="0"/>
              <a:t>How can we do a randomization test for a mean?</a:t>
            </a:r>
            <a:endParaRPr lang="en-US" sz="6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Mean Body Temperature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71018" y="3295282"/>
            <a:ext cx="83633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Data: A random sample of n=50 body temperatures.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71018" y="1295400"/>
            <a:ext cx="8717117" cy="58477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200" i="1" dirty="0" smtClean="0"/>
              <a:t>Is the average body temperature really 98.6</a:t>
            </a:r>
            <a:r>
              <a:rPr lang="en-US" sz="3200" i="1" baseline="30000" dirty="0" smtClean="0"/>
              <a:t>o</a:t>
            </a:r>
            <a:r>
              <a:rPr lang="en-US" sz="3200" i="1" dirty="0" smtClean="0"/>
              <a:t>F?</a:t>
            </a:r>
            <a:endParaRPr lang="en-US" sz="3200" i="1" dirty="0"/>
          </a:p>
        </p:txBody>
      </p:sp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1981200"/>
            <a:ext cx="3783542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3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788" y="3793959"/>
            <a:ext cx="8416994" cy="25158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066800" y="2018009"/>
            <a:ext cx="2362200" cy="1277273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3600" dirty="0" smtClean="0"/>
              <a:t>H</a:t>
            </a:r>
            <a:r>
              <a:rPr lang="en-US" sz="3600" baseline="-25000" dirty="0" smtClean="0"/>
              <a:t>0</a:t>
            </a:r>
            <a:r>
              <a:rPr lang="en-US" sz="3600" dirty="0" smtClean="0"/>
              <a:t>:</a:t>
            </a:r>
            <a:r>
              <a:rPr lang="el-GR" sz="3600" dirty="0" smtClean="0">
                <a:latin typeface="Calibri"/>
                <a:cs typeface="Calibri"/>
              </a:rPr>
              <a:t>μ</a:t>
            </a:r>
            <a:r>
              <a:rPr lang="en-US" sz="3600" dirty="0" smtClean="0">
                <a:latin typeface="Calibri"/>
                <a:cs typeface="Calibri"/>
              </a:rPr>
              <a:t>=98.6   </a:t>
            </a:r>
          </a:p>
          <a:p>
            <a:r>
              <a:rPr lang="en-US" sz="3600" dirty="0" smtClean="0"/>
              <a:t>H</a:t>
            </a:r>
            <a:r>
              <a:rPr lang="en-US" sz="3600" baseline="-25000" dirty="0" smtClean="0"/>
              <a:t>a</a:t>
            </a:r>
            <a:r>
              <a:rPr lang="en-US" sz="3600" dirty="0" smtClean="0"/>
              <a:t>:</a:t>
            </a:r>
            <a:r>
              <a:rPr lang="el-GR" sz="3600" dirty="0" smtClean="0">
                <a:cs typeface="Calibri"/>
              </a:rPr>
              <a:t>μ</a:t>
            </a:r>
            <a:r>
              <a:rPr lang="en-US" sz="3600" dirty="0" smtClean="0">
                <a:cs typeface="Calibri"/>
              </a:rPr>
              <a:t>≠98.6   </a:t>
            </a:r>
            <a:endParaRPr lang="en-US" sz="3600" dirty="0">
              <a:cs typeface="Calibri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5917142" y="3818502"/>
                <a:ext cx="2286000" cy="13849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i="1" dirty="0" smtClean="0"/>
                  <a:t>n </a:t>
                </a:r>
                <a:r>
                  <a:rPr lang="en-US" sz="2800" dirty="0" smtClean="0"/>
                  <a:t>= 50</a:t>
                </a:r>
              </a:p>
              <a:p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2800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US" sz="2800" b="0" i="1" smtClean="0">
                            <a:latin typeface="Cambria Math"/>
                          </a:rPr>
                          <m:t>𝑥</m:t>
                        </m:r>
                      </m:e>
                    </m:acc>
                    <m:r>
                      <a:rPr lang="en-US" sz="2800" b="0" i="1" smtClean="0">
                        <a:latin typeface="Cambria Math"/>
                      </a:rPr>
                      <m:t>=</m:t>
                    </m:r>
                  </m:oMath>
                </a14:m>
                <a:r>
                  <a:rPr lang="en-US" sz="2800" dirty="0" smtClean="0"/>
                  <a:t>98.26</a:t>
                </a:r>
              </a:p>
              <a:p>
                <a:r>
                  <a:rPr lang="en-US" sz="2800" dirty="0" smtClean="0"/>
                  <a:t>s  = 0.765</a:t>
                </a:r>
                <a:endParaRPr lang="en-US" sz="28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17142" y="3818502"/>
                <a:ext cx="2286000" cy="1384995"/>
              </a:xfrm>
              <a:prstGeom prst="rect">
                <a:avLst/>
              </a:prstGeom>
              <a:blipFill rotWithShape="1">
                <a:blip r:embed="rId5" cstate="print"/>
                <a:stretch>
                  <a:fillRect l="-5600" t="-3947" b="-114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/>
          <p:cNvSpPr txBox="1"/>
          <p:nvPr/>
        </p:nvSpPr>
        <p:spPr>
          <a:xfrm>
            <a:off x="457200" y="6309808"/>
            <a:ext cx="807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Data from Allen Shoemaker, 1996 JSE data set article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736163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 animBg="1"/>
      <p:bldP spid="14" grpId="0" animBg="1"/>
      <p:bldP spid="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533400" y="2514600"/>
            <a:ext cx="8226188" cy="2800767"/>
          </a:xfrm>
          <a:prstGeom prst="rect">
            <a:avLst/>
          </a:prstGeom>
          <a:blipFill rotWithShape="1">
            <a:blip r:embed="rId3" cstate="print"/>
            <a:stretch>
              <a:fillRect l="-3039" t="-4357" b="-9368"/>
            </a:stretch>
          </a:blipFill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>
          <a:xfrm>
            <a:off x="1600200" y="304800"/>
            <a:ext cx="7122994" cy="1447800"/>
          </a:xfrm>
        </p:spPr>
        <p:txBody>
          <a:bodyPr>
            <a:noAutofit/>
          </a:bodyPr>
          <a:lstStyle/>
          <a:p>
            <a:pPr algn="l">
              <a:spcAft>
                <a:spcPts val="1200"/>
              </a:spcAft>
            </a:pPr>
            <a:r>
              <a:rPr lang="en-US" sz="2800" b="1" dirty="0"/>
              <a:t>Key idea: </a:t>
            </a:r>
            <a:r>
              <a:rPr lang="en-US" sz="2800" dirty="0"/>
              <a:t>Generate samples that are</a:t>
            </a:r>
            <a:br>
              <a:rPr lang="en-US" sz="2800" dirty="0"/>
            </a:br>
            <a:r>
              <a:rPr lang="en-US" sz="2800" dirty="0" smtClean="0"/>
              <a:t>(a) consistent </a:t>
            </a:r>
            <a:r>
              <a:rPr lang="en-US" sz="2800" dirty="0"/>
              <a:t>with </a:t>
            </a:r>
            <a:r>
              <a:rPr lang="en-US" sz="2800" dirty="0" smtClean="0"/>
              <a:t>the </a:t>
            </a:r>
            <a:r>
              <a:rPr lang="en-US" sz="2800" dirty="0"/>
              <a:t>null hypothesis  </a:t>
            </a:r>
            <a:r>
              <a:rPr lang="en-US" sz="2800" dirty="0" smtClean="0"/>
              <a:t>     </a:t>
            </a:r>
            <a:r>
              <a:rPr lang="en-US" sz="2800" dirty="0"/>
              <a:t>	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(b) based </a:t>
            </a:r>
            <a:r>
              <a:rPr lang="en-US" sz="2800" dirty="0"/>
              <a:t>on the sample data</a:t>
            </a:r>
            <a:r>
              <a:rPr lang="en-US" sz="2800" dirty="0" smtClean="0"/>
              <a:t>.</a:t>
            </a:r>
            <a:endParaRPr lang="en-US" sz="2800" dirty="0"/>
          </a:p>
        </p:txBody>
      </p:sp>
      <p:sp>
        <p:nvSpPr>
          <p:cNvPr id="5" name="Rectangle 4"/>
          <p:cNvSpPr/>
          <p:nvPr/>
        </p:nvSpPr>
        <p:spPr>
          <a:xfrm>
            <a:off x="1371600" y="295701"/>
            <a:ext cx="6248400" cy="1600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886200" y="2345323"/>
            <a:ext cx="4980039" cy="1569660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How to simulate samples of body temperatures to be consistent with H</a:t>
            </a:r>
            <a:r>
              <a:rPr lang="en-US" sz="3200" baseline="-25000" dirty="0" smtClean="0"/>
              <a:t>0</a:t>
            </a:r>
            <a:r>
              <a:rPr lang="en-US" sz="3200" dirty="0" smtClean="0"/>
              <a:t>:</a:t>
            </a:r>
            <a:r>
              <a:rPr lang="el-GR" sz="3200" dirty="0">
                <a:cs typeface="Calibri"/>
              </a:rPr>
              <a:t> μ</a:t>
            </a:r>
            <a:r>
              <a:rPr lang="en-US" sz="3200" dirty="0">
                <a:cs typeface="Calibri"/>
              </a:rPr>
              <a:t>=98.6</a:t>
            </a:r>
            <a:r>
              <a:rPr lang="en-US" sz="3200" dirty="0" smtClean="0"/>
              <a:t>?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765468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Randomization Samples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53961" y="1295400"/>
            <a:ext cx="8229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How to simulate samples of body temperatures to be consistent with H</a:t>
            </a:r>
            <a:r>
              <a:rPr lang="en-US" sz="3200" baseline="-25000" dirty="0" smtClean="0"/>
              <a:t>0</a:t>
            </a:r>
            <a:r>
              <a:rPr lang="en-US" sz="3200" dirty="0" smtClean="0"/>
              <a:t>:</a:t>
            </a:r>
            <a:r>
              <a:rPr lang="el-GR" sz="3200" dirty="0">
                <a:cs typeface="Calibri"/>
              </a:rPr>
              <a:t> μ</a:t>
            </a:r>
            <a:r>
              <a:rPr lang="en-US" sz="3200" dirty="0">
                <a:cs typeface="Calibri"/>
              </a:rPr>
              <a:t>=98.6</a:t>
            </a:r>
            <a:r>
              <a:rPr lang="en-US" sz="3200" dirty="0" smtClean="0"/>
              <a:t>?</a:t>
            </a:r>
            <a:endParaRPr lang="en-US" sz="3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81000" y="2590800"/>
                <a:ext cx="8458200" cy="3508653"/>
              </a:xfrm>
              <a:prstGeom prst="rect">
                <a:avLst/>
              </a:prstGeom>
              <a:solidFill>
                <a:srgbClr val="FFFF99"/>
              </a:solidFill>
            </p:spPr>
            <p:txBody>
              <a:bodyPr wrap="square" rtlCol="0">
                <a:spAutoFit/>
              </a:bodyPr>
              <a:lstStyle/>
              <a:p>
                <a:pPr marL="514350" indent="-514350">
                  <a:spcAft>
                    <a:spcPts val="1200"/>
                  </a:spcAft>
                  <a:buAutoNum type="arabicPeriod"/>
                </a:pPr>
                <a:r>
                  <a:rPr lang="en-US" sz="3200" dirty="0" smtClean="0"/>
                  <a:t>Add 0.34 to each temperature in the sample (to get the mean up to 98.6).</a:t>
                </a:r>
              </a:p>
              <a:p>
                <a:pPr marL="514350" indent="-514350">
                  <a:spcAft>
                    <a:spcPts val="1200"/>
                  </a:spcAft>
                  <a:buAutoNum type="arabicPeriod"/>
                </a:pPr>
                <a:r>
                  <a:rPr lang="en-US" sz="3200" dirty="0" smtClean="0"/>
                  <a:t>Sample (with replacement) from the new data.</a:t>
                </a:r>
              </a:p>
              <a:p>
                <a:pPr marL="514350" indent="-514350">
                  <a:spcAft>
                    <a:spcPts val="1200"/>
                  </a:spcAft>
                  <a:buAutoNum type="arabicPeriod"/>
                </a:pPr>
                <a:r>
                  <a:rPr lang="en-US" sz="3200" dirty="0" smtClean="0"/>
                  <a:t>Find the mean for each sample (H</a:t>
                </a:r>
                <a:r>
                  <a:rPr lang="en-US" sz="3200" baseline="-25000" dirty="0" smtClean="0"/>
                  <a:t>0</a:t>
                </a:r>
                <a:r>
                  <a:rPr lang="en-US" sz="3200" dirty="0" smtClean="0"/>
                  <a:t> is true). </a:t>
                </a:r>
              </a:p>
              <a:p>
                <a:pPr marL="514350" indent="-514350">
                  <a:spcAft>
                    <a:spcPts val="1200"/>
                  </a:spcAft>
                  <a:buFontTx/>
                  <a:buAutoNum type="arabicPeriod"/>
                </a:pPr>
                <a:r>
                  <a:rPr lang="en-US" sz="3200" dirty="0" smtClean="0"/>
                  <a:t>See how many of the sample means are as extreme as the observed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3200" i="1">
                            <a:latin typeface="Cambria Math"/>
                          </a:rPr>
                        </m:ctrlPr>
                      </m:accPr>
                      <m:e>
                        <m:r>
                          <a:rPr lang="en-US" sz="3200" i="1">
                            <a:latin typeface="Cambria Math"/>
                          </a:rPr>
                          <m:t>𝑥</m:t>
                        </m:r>
                      </m:e>
                    </m:acc>
                    <m:r>
                      <a:rPr lang="en-US" sz="3200" i="1">
                        <a:latin typeface="Cambria Math"/>
                      </a:rPr>
                      <m:t>=</m:t>
                    </m:r>
                  </m:oMath>
                </a14:m>
                <a:r>
                  <a:rPr lang="en-US" sz="3200" dirty="0" smtClean="0"/>
                  <a:t>98.26.</a:t>
                </a:r>
                <a:endParaRPr lang="en-US" sz="32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" y="2590800"/>
                <a:ext cx="8458200" cy="3508653"/>
              </a:xfrm>
              <a:prstGeom prst="rect">
                <a:avLst/>
              </a:prstGeom>
              <a:blipFill rotWithShape="1">
                <a:blip r:embed="rId3" cstate="print"/>
                <a:stretch>
                  <a:fillRect l="-1947" t="-2604" r="-1370" b="-48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24996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38200" y="609600"/>
            <a:ext cx="74676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dirty="0" smtClean="0"/>
              <a:t>Let’s try </a:t>
            </a:r>
          </a:p>
          <a:p>
            <a:pPr algn="ctr"/>
            <a:r>
              <a:rPr lang="en-US" sz="9600" dirty="0" smtClean="0"/>
              <a:t>it on </a:t>
            </a:r>
          </a:p>
          <a:p>
            <a:pPr algn="ctr"/>
            <a:r>
              <a:rPr lang="en-US" sz="9600" dirty="0" err="1" smtClean="0"/>
              <a:t>StatKey</a:t>
            </a:r>
            <a:r>
              <a:rPr lang="en-US" sz="9600" dirty="0" smtClean="0"/>
              <a:t>.</a:t>
            </a:r>
            <a:endParaRPr lang="en-US" sz="96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52600" y="1447800"/>
            <a:ext cx="53340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 smtClean="0"/>
              <a:t>How can we do a randomization test for a correlation?</a:t>
            </a:r>
            <a:endParaRPr lang="en-US" sz="6000" b="1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5800" y="609600"/>
            <a:ext cx="76962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/>
              <a:t>Is the number of penalties given to an NFL team positively correlated with the “malevolence” of the team’s uniforms?</a:t>
            </a:r>
            <a:endParaRPr lang="en-US" sz="4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1389995"/>
            <a:ext cx="81534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dirty="0" smtClean="0">
                <a:solidFill>
                  <a:prstClr val="black"/>
                </a:solidFill>
                <a:latin typeface="Cambria" pitchFamily="18" charset="0"/>
                <a:cs typeface="Times New Roman" pitchFamily="18" charset="0"/>
              </a:rPr>
              <a:t> In a randomized experiment on treating cocaine addiction, 48 people were randomly assigned to take either </a:t>
            </a:r>
            <a:r>
              <a:rPr lang="en-US" sz="2800" dirty="0" err="1" smtClean="0">
                <a:solidFill>
                  <a:prstClr val="black"/>
                </a:solidFill>
                <a:latin typeface="Cambria" pitchFamily="18" charset="0"/>
                <a:cs typeface="Times New Roman" pitchFamily="18" charset="0"/>
              </a:rPr>
              <a:t>Desipramine</a:t>
            </a:r>
            <a:r>
              <a:rPr lang="en-US" sz="2800" dirty="0" smtClean="0">
                <a:solidFill>
                  <a:prstClr val="black"/>
                </a:solidFill>
                <a:latin typeface="Cambria" pitchFamily="18" charset="0"/>
                <a:cs typeface="Times New Roman" pitchFamily="18" charset="0"/>
              </a:rPr>
              <a:t> (a new drug), or Lithium (an existing drug)</a:t>
            </a:r>
          </a:p>
          <a:p>
            <a:pPr>
              <a:buFont typeface="Arial" pitchFamily="34" charset="0"/>
              <a:buChar char="•"/>
            </a:pPr>
            <a:endParaRPr lang="en-US" sz="2800" dirty="0" smtClean="0">
              <a:solidFill>
                <a:prstClr val="black"/>
              </a:solidFill>
              <a:latin typeface="Cambria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800" dirty="0" smtClean="0">
                <a:solidFill>
                  <a:prstClr val="black"/>
                </a:solidFill>
                <a:latin typeface="Cambria" pitchFamily="18" charset="0"/>
                <a:cs typeface="Times New Roman" pitchFamily="18" charset="0"/>
              </a:rPr>
              <a:t> The outcome variable is whether or not a patient relapsed</a:t>
            </a:r>
          </a:p>
          <a:p>
            <a:pPr>
              <a:buFont typeface="Arial" pitchFamily="34" charset="0"/>
              <a:buChar char="•"/>
            </a:pPr>
            <a:endParaRPr lang="en-US" sz="2800" dirty="0" smtClean="0">
              <a:solidFill>
                <a:prstClr val="black"/>
              </a:solidFill>
              <a:latin typeface="Cambria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800" dirty="0" smtClean="0">
                <a:solidFill>
                  <a:prstClr val="black"/>
                </a:solidFill>
                <a:latin typeface="Cambria" pitchFamily="18" charset="0"/>
                <a:cs typeface="Times New Roman" pitchFamily="18" charset="0"/>
              </a:rPr>
              <a:t> Is </a:t>
            </a:r>
            <a:r>
              <a:rPr lang="en-US" sz="2800" dirty="0" err="1" smtClean="0">
                <a:solidFill>
                  <a:prstClr val="black"/>
                </a:solidFill>
                <a:latin typeface="Cambria" pitchFamily="18" charset="0"/>
                <a:cs typeface="Times New Roman" pitchFamily="18" charset="0"/>
              </a:rPr>
              <a:t>Desipramine</a:t>
            </a:r>
            <a:r>
              <a:rPr lang="en-US" sz="2800" dirty="0" smtClean="0">
                <a:solidFill>
                  <a:prstClr val="black"/>
                </a:solidFill>
                <a:latin typeface="Cambria" pitchFamily="18" charset="0"/>
                <a:cs typeface="Times New Roman" pitchFamily="18" charset="0"/>
              </a:rPr>
              <a:t> significantly better than Lithium at treating cocaine addiction?</a:t>
            </a:r>
            <a:endParaRPr lang="en-US" sz="2800" dirty="0">
              <a:solidFill>
                <a:prstClr val="black"/>
              </a:solidFill>
              <a:cs typeface="Times New Roman" pitchFamily="18" charset="0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533400" y="533400"/>
            <a:ext cx="8153400" cy="1219200"/>
          </a:xfrm>
          <a:prstGeom prst="rect">
            <a:avLst/>
          </a:prstGeom>
        </p:spPr>
        <p:txBody>
          <a:bodyPr/>
          <a:lstStyle/>
          <a:p>
            <a:pPr lvl="0" algn="ctr">
              <a:spcBef>
                <a:spcPct val="0"/>
              </a:spcBef>
              <a:defRPr/>
            </a:pPr>
            <a:r>
              <a:rPr lang="en-US" sz="4400" b="1" dirty="0" smtClean="0">
                <a:solidFill>
                  <a:srgbClr val="68007F">
                    <a:lumMod val="75000"/>
                  </a:srgbClr>
                </a:solidFill>
                <a:latin typeface="Cambria" pitchFamily="18" charset="0"/>
              </a:rPr>
              <a:t>Cocaine Addiction</a:t>
            </a:r>
            <a:endParaRPr lang="en-US" sz="4000" b="1" dirty="0">
              <a:solidFill>
                <a:srgbClr val="68007F">
                  <a:lumMod val="75000"/>
                </a:srgbClr>
              </a:solidFill>
              <a:latin typeface="Cambria" pitchFamily="18" charset="0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1219200"/>
            <a:ext cx="5029200" cy="42028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457200" y="457200"/>
            <a:ext cx="822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Ex: NFL uniform “malevolence” vs. Penalty yards</a:t>
            </a:r>
            <a:endParaRPr lang="en-US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5791200" y="1905000"/>
            <a:ext cx="3048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r = 0.430</a:t>
            </a:r>
          </a:p>
          <a:p>
            <a:r>
              <a:rPr lang="en-US" sz="3600" dirty="0" smtClean="0"/>
              <a:t>n = 28</a:t>
            </a:r>
            <a:endParaRPr lang="en-US" sz="3200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91200" y="1143000"/>
            <a:ext cx="631285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0" name="Straight Arrow Connector 9"/>
          <p:cNvCxnSpPr/>
          <p:nvPr/>
        </p:nvCxnSpPr>
        <p:spPr>
          <a:xfrm rot="10800000" flipV="1">
            <a:off x="5334000" y="1371600"/>
            <a:ext cx="381000" cy="428625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676400" y="4191000"/>
            <a:ext cx="508878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3" name="Straight Arrow Connector 12"/>
          <p:cNvCxnSpPr/>
          <p:nvPr/>
        </p:nvCxnSpPr>
        <p:spPr>
          <a:xfrm rot="10800000" flipV="1">
            <a:off x="1295400" y="4419600"/>
            <a:ext cx="381000" cy="428625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val 11"/>
          <p:cNvSpPr/>
          <p:nvPr/>
        </p:nvSpPr>
        <p:spPr>
          <a:xfrm>
            <a:off x="5257800" y="1828800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791200" y="3429000"/>
            <a:ext cx="30480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Is there evidence that the population correlation is positive?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>
          <a:xfrm>
            <a:off x="1600200" y="304800"/>
            <a:ext cx="7122994" cy="1447800"/>
          </a:xfrm>
        </p:spPr>
        <p:txBody>
          <a:bodyPr>
            <a:noAutofit/>
          </a:bodyPr>
          <a:lstStyle/>
          <a:p>
            <a:pPr algn="l">
              <a:spcAft>
                <a:spcPts val="1200"/>
              </a:spcAft>
            </a:pPr>
            <a:r>
              <a:rPr lang="en-US" sz="2800" b="1" dirty="0"/>
              <a:t>Key idea: </a:t>
            </a:r>
            <a:r>
              <a:rPr lang="en-US" sz="2800" dirty="0"/>
              <a:t>Generate samples that are</a:t>
            </a:r>
            <a:br>
              <a:rPr lang="en-US" sz="2800" dirty="0"/>
            </a:br>
            <a:r>
              <a:rPr lang="en-US" sz="2800" dirty="0" smtClean="0"/>
              <a:t>(a) consistent </a:t>
            </a:r>
            <a:r>
              <a:rPr lang="en-US" sz="2800" dirty="0"/>
              <a:t>with </a:t>
            </a:r>
            <a:r>
              <a:rPr lang="en-US" sz="2800" dirty="0" smtClean="0"/>
              <a:t>the </a:t>
            </a:r>
            <a:r>
              <a:rPr lang="en-US" sz="2800" dirty="0"/>
              <a:t>null hypothesis  </a:t>
            </a:r>
            <a:r>
              <a:rPr lang="en-US" sz="2800" dirty="0" smtClean="0"/>
              <a:t>     </a:t>
            </a:r>
            <a:r>
              <a:rPr lang="en-US" sz="2800" dirty="0"/>
              <a:t>	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(b) based </a:t>
            </a:r>
            <a:r>
              <a:rPr lang="en-US" sz="2800" dirty="0"/>
              <a:t>on the sample data</a:t>
            </a:r>
            <a:r>
              <a:rPr lang="en-US" sz="2800" dirty="0" smtClean="0"/>
              <a:t>.</a:t>
            </a:r>
            <a:endParaRPr lang="en-US" sz="2800" dirty="0"/>
          </a:p>
        </p:txBody>
      </p:sp>
      <p:sp>
        <p:nvSpPr>
          <p:cNvPr id="5" name="Rectangle 4"/>
          <p:cNvSpPr/>
          <p:nvPr/>
        </p:nvSpPr>
        <p:spPr>
          <a:xfrm>
            <a:off x="1371600" y="295701"/>
            <a:ext cx="6248400" cy="1600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914400" y="2743200"/>
            <a:ext cx="3505200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H</a:t>
            </a:r>
            <a:r>
              <a:rPr lang="en-US" sz="4000" baseline="-25000" dirty="0" smtClean="0"/>
              <a:t>0</a:t>
            </a:r>
            <a:r>
              <a:rPr lang="en-US" sz="4000" dirty="0" smtClean="0"/>
              <a:t> :  </a:t>
            </a:r>
            <a:r>
              <a:rPr lang="en-US" sz="4000" dirty="0" smtClean="0">
                <a:sym typeface="Symbol"/>
              </a:rPr>
              <a:t> = 0</a:t>
            </a:r>
          </a:p>
          <a:p>
            <a:endParaRPr lang="en-US" sz="2400" dirty="0" smtClean="0">
              <a:sym typeface="Symbol"/>
            </a:endParaRPr>
          </a:p>
          <a:p>
            <a:r>
              <a:rPr lang="en-US" sz="4000" dirty="0" smtClean="0">
                <a:sym typeface="Symbol"/>
              </a:rPr>
              <a:t>r = 0.43, n = 28</a:t>
            </a:r>
            <a:r>
              <a:rPr lang="en-US" sz="4000" dirty="0" smtClean="0"/>
              <a:t>  </a:t>
            </a:r>
            <a:r>
              <a:rPr lang="en-US" sz="4000" baseline="-25000" dirty="0" smtClean="0"/>
              <a:t> </a:t>
            </a:r>
            <a:endParaRPr lang="en-US" sz="4000" dirty="0"/>
          </a:p>
        </p:txBody>
      </p:sp>
      <p:sp>
        <p:nvSpPr>
          <p:cNvPr id="8" name="TextBox 7"/>
          <p:cNvSpPr txBox="1"/>
          <p:nvPr/>
        </p:nvSpPr>
        <p:spPr>
          <a:xfrm>
            <a:off x="4953000" y="2819400"/>
            <a:ext cx="35052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How can we use the sample data, but ensure that the correlation is zero?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765468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7239000" cy="2209800"/>
          </a:xfrm>
        </p:spPr>
        <p:txBody>
          <a:bodyPr>
            <a:noAutofit/>
          </a:bodyPr>
          <a:lstStyle/>
          <a:p>
            <a:r>
              <a:rPr lang="en-US" sz="6000" dirty="0" smtClean="0"/>
              <a:t>Randomize one of the variables!</a:t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>Let’s look at </a:t>
            </a:r>
            <a:r>
              <a:rPr lang="en-US" sz="6000" dirty="0" err="1" smtClean="0"/>
              <a:t>StatKey</a:t>
            </a:r>
            <a:r>
              <a:rPr lang="en-US" sz="6000" dirty="0" smtClean="0"/>
              <a:t>.</a:t>
            </a:r>
            <a:endParaRPr lang="en-US" sz="6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0" y="838200"/>
            <a:ext cx="7391400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dirty="0" smtClean="0"/>
              <a:t>Playing with </a:t>
            </a:r>
            <a:r>
              <a:rPr lang="en-US" sz="9600" dirty="0" err="1" smtClean="0"/>
              <a:t>StatKey</a:t>
            </a:r>
            <a:r>
              <a:rPr lang="en-US" sz="9600" dirty="0" smtClean="0"/>
              <a:t>!</a:t>
            </a:r>
          </a:p>
          <a:p>
            <a:pPr algn="ctr"/>
            <a:endParaRPr lang="en-US" sz="4000" dirty="0" smtClean="0"/>
          </a:p>
          <a:p>
            <a:pPr algn="ctr"/>
            <a:r>
              <a:rPr lang="en-US" sz="4000" i="1" dirty="0" smtClean="0"/>
              <a:t>See the orange pages in the folder.</a:t>
            </a:r>
            <a:endParaRPr lang="en-US" sz="40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Choosing a Randomization Method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0474264"/>
              </p:ext>
            </p:extLst>
          </p:nvPr>
        </p:nvGraphicFramePr>
        <p:xfrm>
          <a:off x="236501" y="1670429"/>
          <a:ext cx="8560677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37234"/>
                <a:gridCol w="582930"/>
                <a:gridCol w="582930"/>
                <a:gridCol w="473660"/>
                <a:gridCol w="473660"/>
                <a:gridCol w="473660"/>
                <a:gridCol w="473660"/>
                <a:gridCol w="541325"/>
                <a:gridCol w="473660"/>
                <a:gridCol w="473660"/>
                <a:gridCol w="473660"/>
                <a:gridCol w="541325"/>
                <a:gridCol w="473660"/>
                <a:gridCol w="1285653"/>
              </a:tblGrid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A=Sleep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14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18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18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17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21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16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17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14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mean=15.25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B=Caffeine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14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18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14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16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mean=12.25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99884" y="1208764"/>
            <a:ext cx="822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Example: Word recall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287740" y="3581400"/>
            <a:ext cx="8458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3225" indent="-403225"/>
            <a:r>
              <a:rPr lang="en-US" sz="2800" dirty="0" smtClean="0"/>
              <a:t>Option 1: Randomly scramble the A and B labels and assign to the 24 word recalls.  </a:t>
            </a:r>
            <a:endParaRPr lang="en-U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332541" y="2439540"/>
            <a:ext cx="5257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H</a:t>
            </a:r>
            <a:r>
              <a:rPr lang="en-US" sz="2800" baseline="-25000" dirty="0" smtClean="0"/>
              <a:t>0</a:t>
            </a:r>
            <a:r>
              <a:rPr lang="en-US" sz="2800" dirty="0" smtClean="0"/>
              <a:t>: </a:t>
            </a:r>
            <a:r>
              <a:rPr lang="el-GR" sz="2800" dirty="0" smtClean="0">
                <a:latin typeface="Calibri"/>
                <a:cs typeface="Calibri"/>
              </a:rPr>
              <a:t>μ</a:t>
            </a:r>
            <a:r>
              <a:rPr lang="en-US" sz="2800" baseline="-25000" dirty="0" smtClean="0">
                <a:latin typeface="Calibri"/>
                <a:cs typeface="Calibri"/>
              </a:rPr>
              <a:t>A</a:t>
            </a:r>
            <a:r>
              <a:rPr lang="en-US" sz="2800" dirty="0" smtClean="0">
                <a:latin typeface="Calibri"/>
                <a:cs typeface="Calibri"/>
              </a:rPr>
              <a:t>=</a:t>
            </a:r>
            <a:r>
              <a:rPr lang="el-GR" sz="2800" dirty="0" smtClean="0">
                <a:latin typeface="Calibri"/>
                <a:cs typeface="Calibri"/>
              </a:rPr>
              <a:t>μ</a:t>
            </a:r>
            <a:r>
              <a:rPr lang="en-US" sz="2800" baseline="-25000" dirty="0" smtClean="0">
                <a:latin typeface="Calibri"/>
                <a:cs typeface="Calibri"/>
              </a:rPr>
              <a:t>B</a:t>
            </a:r>
            <a:r>
              <a:rPr lang="en-US" sz="2800" dirty="0" smtClean="0">
                <a:latin typeface="Calibri"/>
                <a:cs typeface="Calibri"/>
              </a:rPr>
              <a:t>   vs. H</a:t>
            </a:r>
            <a:r>
              <a:rPr lang="en-US" sz="2800" baseline="-25000" dirty="0" smtClean="0">
                <a:latin typeface="Calibri"/>
                <a:cs typeface="Calibri"/>
              </a:rPr>
              <a:t>a</a:t>
            </a:r>
            <a:r>
              <a:rPr lang="en-US" sz="2800" dirty="0" smtClean="0">
                <a:latin typeface="Calibri"/>
                <a:cs typeface="Calibri"/>
              </a:rPr>
              <a:t>: </a:t>
            </a:r>
            <a:r>
              <a:rPr lang="el-GR" sz="2800" dirty="0">
                <a:cs typeface="Calibri"/>
              </a:rPr>
              <a:t>μ</a:t>
            </a:r>
            <a:r>
              <a:rPr lang="en-US" sz="2800" baseline="-25000" dirty="0" smtClean="0">
                <a:cs typeface="Calibri"/>
              </a:rPr>
              <a:t>A</a:t>
            </a:r>
            <a:r>
              <a:rPr lang="en-US" sz="2800" dirty="0" smtClean="0">
                <a:cs typeface="Calibri"/>
              </a:rPr>
              <a:t>≠</a:t>
            </a:r>
            <a:r>
              <a:rPr lang="el-GR" sz="2800" dirty="0" smtClean="0">
                <a:cs typeface="Calibri"/>
              </a:rPr>
              <a:t>μ</a:t>
            </a:r>
            <a:r>
              <a:rPr lang="en-US" sz="2800" baseline="-25000" dirty="0">
                <a:cs typeface="Calibri"/>
              </a:rPr>
              <a:t>B</a:t>
            </a:r>
            <a:r>
              <a:rPr lang="en-US" sz="2800" dirty="0" smtClean="0">
                <a:latin typeface="Calibri"/>
                <a:cs typeface="Calibri"/>
              </a:rPr>
              <a:t> </a:t>
            </a:r>
            <a:endParaRPr lang="en-US" sz="2800" dirty="0"/>
          </a:p>
        </p:txBody>
      </p:sp>
      <p:sp>
        <p:nvSpPr>
          <p:cNvPr id="9" name="TextBox 8"/>
          <p:cNvSpPr txBox="1"/>
          <p:nvPr/>
        </p:nvSpPr>
        <p:spPr>
          <a:xfrm>
            <a:off x="228600" y="4953000"/>
            <a:ext cx="86868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3225" indent="-403225"/>
            <a:r>
              <a:rPr lang="en-US" sz="2800" dirty="0" smtClean="0"/>
              <a:t>Option 2: Combine the 24 values, then sample (with replacement) 12 values for Group A and 12 values for Group B.  </a:t>
            </a:r>
            <a:endParaRPr lang="en-US" sz="2800" dirty="0"/>
          </a:p>
        </p:txBody>
      </p:sp>
      <p:sp>
        <p:nvSpPr>
          <p:cNvPr id="10" name="TextBox 9"/>
          <p:cNvSpPr txBox="1"/>
          <p:nvPr/>
        </p:nvSpPr>
        <p:spPr>
          <a:xfrm>
            <a:off x="5791200" y="2885768"/>
            <a:ext cx="29547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C00000"/>
                </a:solidFill>
              </a:rPr>
              <a:t>Reallocate</a:t>
            </a:r>
            <a:endParaRPr lang="en-US" sz="3600" dirty="0">
              <a:solidFill>
                <a:srgbClr val="C0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943600" y="4078191"/>
            <a:ext cx="29547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C00000"/>
                </a:solidFill>
              </a:rPr>
              <a:t>Resample</a:t>
            </a:r>
            <a:endParaRPr lang="en-US" sz="3600" dirty="0">
              <a:solidFill>
                <a:srgbClr val="C00000"/>
              </a:solidFill>
            </a:endParaRPr>
          </a:p>
        </p:txBody>
      </p:sp>
      <p:cxnSp>
        <p:nvCxnSpPr>
          <p:cNvPr id="13" name="Straight Arrow Connector 12"/>
          <p:cNvCxnSpPr>
            <a:endCxn id="5" idx="0"/>
          </p:cNvCxnSpPr>
          <p:nvPr/>
        </p:nvCxnSpPr>
        <p:spPr>
          <a:xfrm flipH="1">
            <a:off x="4516840" y="3208933"/>
            <a:ext cx="1198160" cy="372467"/>
          </a:xfrm>
          <a:prstGeom prst="straightConnector1">
            <a:avLst/>
          </a:prstGeom>
          <a:ln w="571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H="1">
            <a:off x="4644219" y="4485366"/>
            <a:ext cx="1198160" cy="372467"/>
          </a:xfrm>
          <a:prstGeom prst="straightConnector1">
            <a:avLst/>
          </a:prstGeom>
          <a:ln w="571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42479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/>
      <p:bldP spid="10" grpId="0"/>
      <p:bldP spid="11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81000" y="1600200"/>
            <a:ext cx="8458200" cy="452431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In Intro Stat, how critical is it for the method of randomization to reflect the way data were collected?</a:t>
            </a:r>
          </a:p>
          <a:p>
            <a:r>
              <a:rPr lang="en-US" sz="3600" dirty="0" smtClean="0"/>
              <a:t>       A.  Essential</a:t>
            </a:r>
          </a:p>
          <a:p>
            <a:r>
              <a:rPr lang="en-US" sz="3600" dirty="0" smtClean="0"/>
              <a:t>       B.  Relatively important</a:t>
            </a:r>
          </a:p>
          <a:p>
            <a:r>
              <a:rPr lang="en-US" sz="3600" dirty="0" smtClean="0"/>
              <a:t>       C.  Desirable, but not imperative</a:t>
            </a:r>
          </a:p>
          <a:p>
            <a:r>
              <a:rPr lang="en-US" sz="3600" dirty="0" smtClean="0"/>
              <a:t>       D.  Minimal importance</a:t>
            </a:r>
            <a:endParaRPr lang="en-US" sz="3600" dirty="0"/>
          </a:p>
          <a:p>
            <a:r>
              <a:rPr lang="en-US" sz="3600" dirty="0" smtClean="0"/>
              <a:t>       E.  Ignore the issue completely</a:t>
            </a:r>
            <a:endParaRPr lang="en-US" sz="3600" dirty="0"/>
          </a:p>
        </p:txBody>
      </p:sp>
      <p:pic>
        <p:nvPicPr>
          <p:cNvPr id="4" name="Picture 2" descr="http://techtools.wiki.usfca.edu/file/view/iclicker.png/146091353/iclicker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48600" y="0"/>
            <a:ext cx="1295400" cy="129540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1762866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5800" y="381000"/>
            <a:ext cx="7848600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/>
              <a:t>How do we assess student understanding  of these methods</a:t>
            </a:r>
          </a:p>
          <a:p>
            <a:r>
              <a:rPr lang="en-US" sz="6000" dirty="0" smtClean="0"/>
              <a:t>(even on in-class exams without computers)?</a:t>
            </a:r>
          </a:p>
          <a:p>
            <a:endParaRPr lang="en-US" sz="3600" dirty="0" smtClean="0"/>
          </a:p>
          <a:p>
            <a:pPr algn="ctr"/>
            <a:r>
              <a:rPr lang="en-US" sz="3600" i="1" dirty="0" smtClean="0"/>
              <a:t>See the blue pages in the folder.</a:t>
            </a:r>
            <a:endParaRPr lang="en-US" sz="36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7239000" cy="2209800"/>
          </a:xfrm>
        </p:spPr>
        <p:txBody>
          <a:bodyPr>
            <a:noAutofit/>
          </a:bodyPr>
          <a:lstStyle/>
          <a:p>
            <a:r>
              <a:rPr lang="en-US" sz="6000" dirty="0" smtClean="0"/>
              <a:t>Collecting More Data from You!</a:t>
            </a:r>
            <a:endParaRPr lang="en-US" sz="6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495300" y="533400"/>
            <a:ext cx="8343900" cy="1752600"/>
          </a:xfrm>
          <a:prstGeom prst="rect">
            <a:avLst/>
          </a:prstGeom>
        </p:spPr>
        <p:txBody>
          <a:bodyPr/>
          <a:lstStyle/>
          <a:p>
            <a:pPr lvl="0" algn="ctr">
              <a:spcBef>
                <a:spcPct val="0"/>
              </a:spcBef>
              <a:defRPr/>
            </a:pPr>
            <a:r>
              <a:rPr lang="en-US" sz="4400" b="1" dirty="0" smtClean="0">
                <a:solidFill>
                  <a:schemeClr val="accent6">
                    <a:lumMod val="75000"/>
                  </a:schemeClr>
                </a:solidFill>
              </a:rPr>
              <a:t>Rock-Paper-Scissors </a:t>
            </a:r>
            <a:r>
              <a:rPr lang="en-US" sz="4000" b="1" dirty="0" smtClean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en-US" sz="4000" b="1" dirty="0" err="1" smtClean="0">
                <a:solidFill>
                  <a:schemeClr val="accent6">
                    <a:lumMod val="75000"/>
                  </a:schemeClr>
                </a:solidFill>
              </a:rPr>
              <a:t>Roshambo</a:t>
            </a:r>
            <a:r>
              <a:rPr lang="en-US" sz="4000" b="1" dirty="0" smtClean="0">
                <a:solidFill>
                  <a:schemeClr val="accent6">
                    <a:lumMod val="75000"/>
                  </a:schemeClr>
                </a:solidFill>
              </a:rPr>
              <a:t>)</a:t>
            </a:r>
            <a:endParaRPr lang="en-US" sz="36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382978" name="Picture 2" descr="Rock paper scissors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667000" y="1981201"/>
            <a:ext cx="3619498" cy="2895599"/>
          </a:xfrm>
          <a:prstGeom prst="rect">
            <a:avLst/>
          </a:prstGeom>
          <a:noFill/>
        </p:spPr>
      </p:pic>
      <p:sp>
        <p:nvSpPr>
          <p:cNvPr id="5" name="Content Placeholder 1"/>
          <p:cNvSpPr txBox="1">
            <a:spLocks/>
          </p:cNvSpPr>
          <p:nvPr/>
        </p:nvSpPr>
        <p:spPr>
          <a:xfrm>
            <a:off x="838200" y="5105400"/>
            <a:ext cx="7772400" cy="12192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lvl="0" indent="-514350">
              <a:defRPr/>
            </a:pPr>
            <a:r>
              <a:rPr lang="en-US" sz="3200" kern="0" dirty="0" smtClean="0">
                <a:solidFill>
                  <a:srgbClr val="000000"/>
                </a:solidFill>
              </a:rPr>
              <a:t>Play a game!</a:t>
            </a:r>
          </a:p>
          <a:p>
            <a:pPr lvl="0" indent="-514350">
              <a:defRPr/>
            </a:pPr>
            <a:endParaRPr lang="en-US" sz="3200" kern="0" dirty="0" smtClean="0">
              <a:solidFill>
                <a:srgbClr val="000000"/>
              </a:solidFill>
            </a:endParaRPr>
          </a:p>
          <a:p>
            <a:pPr marL="0" marR="0" lvl="0" indent="-5143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kern="0" dirty="0" smtClean="0">
                <a:solidFill>
                  <a:srgbClr val="000000"/>
                </a:solidFill>
              </a:rPr>
              <a:t>Can we use statistics to help us win?</a:t>
            </a:r>
          </a:p>
          <a:p>
            <a:pPr marL="0" marR="0" lvl="0" indent="-5143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495300" y="533400"/>
            <a:ext cx="8153400" cy="1219200"/>
          </a:xfrm>
          <a:prstGeom prst="rect">
            <a:avLst/>
          </a:prstGeom>
        </p:spPr>
        <p:txBody>
          <a:bodyPr/>
          <a:lstStyle/>
          <a:p>
            <a:pPr lvl="0" algn="ctr">
              <a:spcBef>
                <a:spcPct val="0"/>
              </a:spcBef>
              <a:defRPr/>
            </a:pPr>
            <a:r>
              <a:rPr lang="en-US" sz="4400" b="1" dirty="0" smtClean="0">
                <a:solidFill>
                  <a:schemeClr val="accent6">
                    <a:lumMod val="75000"/>
                  </a:schemeClr>
                </a:solidFill>
              </a:rPr>
              <a:t>Rock-Paper-Scissors</a:t>
            </a:r>
            <a:endParaRPr lang="en-US" sz="40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Content Placeholder 1"/>
          <p:cNvSpPr txBox="1">
            <a:spLocks/>
          </p:cNvSpPr>
          <p:nvPr/>
        </p:nvSpPr>
        <p:spPr>
          <a:xfrm>
            <a:off x="609600" y="1828800"/>
            <a:ext cx="8077200" cy="25146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0" marR="0" lvl="0" indent="-5143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kern="0" noProof="0" dirty="0" smtClean="0">
                <a:solidFill>
                  <a:srgbClr val="000000"/>
                </a:solidFill>
              </a:rPr>
              <a:t>Which did you throw? </a:t>
            </a:r>
          </a:p>
          <a:p>
            <a:pPr marL="0" marR="0" lvl="0" indent="-5143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3200" kern="0" dirty="0" smtClean="0">
              <a:solidFill>
                <a:srgbClr val="000000"/>
              </a:solidFill>
            </a:endParaRPr>
          </a:p>
          <a:p>
            <a:pPr marL="914400" lvl="1" indent="-514350">
              <a:defRPr/>
            </a:pPr>
            <a:r>
              <a:rPr lang="en-US" sz="3200" kern="0" dirty="0" smtClean="0">
                <a:solidFill>
                  <a:srgbClr val="000000"/>
                </a:solidFill>
              </a:rPr>
              <a:t>A). Rock</a:t>
            </a:r>
          </a:p>
          <a:p>
            <a:pPr marL="914400" lvl="1" indent="-514350">
              <a:defRPr/>
            </a:pPr>
            <a:r>
              <a:rPr kumimoji="0" lang="en-US" sz="3200" b="0" i="0" u="none" strike="noStrike" kern="0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B).</a:t>
            </a:r>
            <a:r>
              <a:rPr kumimoji="0" lang="en-US" sz="3200" b="0" i="0" u="none" strike="noStrike" kern="0" cap="none" spc="0" normalizeH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  <a:r>
              <a:rPr kumimoji="0" lang="en-US" sz="3200" b="0" i="0" u="none" strike="noStrike" kern="0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Paper</a:t>
            </a:r>
          </a:p>
          <a:p>
            <a:pPr marL="914400" lvl="1" indent="-514350">
              <a:defRPr/>
            </a:pPr>
            <a:r>
              <a:rPr lang="en-US" sz="3200" kern="0" dirty="0" smtClean="0">
                <a:solidFill>
                  <a:srgbClr val="000000"/>
                </a:solidFill>
              </a:rPr>
              <a:t>C). Scissors</a:t>
            </a:r>
          </a:p>
          <a:p>
            <a:pPr marL="0" marR="0" lvl="0" indent="-5143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pic>
        <p:nvPicPr>
          <p:cNvPr id="6" name="Picture 2" descr="http://techtools.wiki.usfca.edu/file/view/iclicker.png/146091353/iclicker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96200" y="304800"/>
            <a:ext cx="1143000" cy="1143001"/>
          </a:xfrm>
          <a:prstGeom prst="rect">
            <a:avLst/>
          </a:prstGeom>
          <a:noFill/>
        </p:spPr>
      </p:pic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1828800" y="685800"/>
            <a:ext cx="457200" cy="4572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prstClr val="white"/>
                </a:solidFill>
              </a:rPr>
              <a:t>R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4" name="Oval 53"/>
          <p:cNvSpPr/>
          <p:nvPr/>
        </p:nvSpPr>
        <p:spPr>
          <a:xfrm>
            <a:off x="2286000" y="685800"/>
            <a:ext cx="457200" cy="4572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prstClr val="white"/>
                </a:solidFill>
              </a:rPr>
              <a:t>R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5" name="Oval 54"/>
          <p:cNvSpPr/>
          <p:nvPr/>
        </p:nvSpPr>
        <p:spPr>
          <a:xfrm>
            <a:off x="2743200" y="685800"/>
            <a:ext cx="457200" cy="4572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prstClr val="white"/>
                </a:solidFill>
              </a:rPr>
              <a:t>R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1" name="Oval 60"/>
          <p:cNvSpPr/>
          <p:nvPr/>
        </p:nvSpPr>
        <p:spPr>
          <a:xfrm>
            <a:off x="3200400" y="685800"/>
            <a:ext cx="457200" cy="4572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prstClr val="white"/>
                </a:solidFill>
              </a:rPr>
              <a:t>R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3" name="Oval 62"/>
          <p:cNvSpPr/>
          <p:nvPr/>
        </p:nvSpPr>
        <p:spPr>
          <a:xfrm>
            <a:off x="3657600" y="685800"/>
            <a:ext cx="457200" cy="4572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prstClr val="white"/>
                </a:solidFill>
              </a:rPr>
              <a:t>R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4" name="Oval 63"/>
          <p:cNvSpPr/>
          <p:nvPr/>
        </p:nvSpPr>
        <p:spPr>
          <a:xfrm>
            <a:off x="4114800" y="685800"/>
            <a:ext cx="457200" cy="4572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prstClr val="white"/>
                </a:solidFill>
              </a:rPr>
              <a:t>R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5" name="Oval 64"/>
          <p:cNvSpPr/>
          <p:nvPr/>
        </p:nvSpPr>
        <p:spPr>
          <a:xfrm>
            <a:off x="1828800" y="1143000"/>
            <a:ext cx="457200" cy="4572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prstClr val="white"/>
                </a:solidFill>
              </a:rPr>
              <a:t>R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7" name="Oval 66"/>
          <p:cNvSpPr/>
          <p:nvPr/>
        </p:nvSpPr>
        <p:spPr>
          <a:xfrm>
            <a:off x="2286000" y="1143000"/>
            <a:ext cx="457200" cy="4572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prstClr val="white"/>
                </a:solidFill>
              </a:rPr>
              <a:t>R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8" name="Oval 67"/>
          <p:cNvSpPr/>
          <p:nvPr/>
        </p:nvSpPr>
        <p:spPr>
          <a:xfrm>
            <a:off x="2743200" y="1143000"/>
            <a:ext cx="457200" cy="4572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prstClr val="white"/>
                </a:solidFill>
              </a:rPr>
              <a:t>R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9" name="Oval 68"/>
          <p:cNvSpPr/>
          <p:nvPr/>
        </p:nvSpPr>
        <p:spPr>
          <a:xfrm>
            <a:off x="3200400" y="1143000"/>
            <a:ext cx="457200" cy="4572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prstClr val="white"/>
                </a:solidFill>
              </a:rPr>
              <a:t>R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0" name="Oval 69"/>
          <p:cNvSpPr/>
          <p:nvPr/>
        </p:nvSpPr>
        <p:spPr>
          <a:xfrm>
            <a:off x="3657600" y="1143000"/>
            <a:ext cx="457200" cy="4572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prstClr val="white"/>
                </a:solidFill>
              </a:rPr>
              <a:t>R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1" name="Oval 70"/>
          <p:cNvSpPr/>
          <p:nvPr/>
        </p:nvSpPr>
        <p:spPr>
          <a:xfrm>
            <a:off x="4114800" y="1143000"/>
            <a:ext cx="457200" cy="4572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prstClr val="white"/>
                </a:solidFill>
              </a:rPr>
              <a:t>R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2" name="Oval 71"/>
          <p:cNvSpPr/>
          <p:nvPr/>
        </p:nvSpPr>
        <p:spPr>
          <a:xfrm>
            <a:off x="1828800" y="1600200"/>
            <a:ext cx="457200" cy="4572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prstClr val="white"/>
                </a:solidFill>
              </a:rPr>
              <a:t>R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3" name="Oval 72"/>
          <p:cNvSpPr/>
          <p:nvPr/>
        </p:nvSpPr>
        <p:spPr>
          <a:xfrm>
            <a:off x="2286000" y="1600200"/>
            <a:ext cx="457200" cy="4572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prstClr val="white"/>
                </a:solidFill>
              </a:rPr>
              <a:t>R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4" name="Oval 73"/>
          <p:cNvSpPr/>
          <p:nvPr/>
        </p:nvSpPr>
        <p:spPr>
          <a:xfrm>
            <a:off x="2743200" y="1600200"/>
            <a:ext cx="457200" cy="4572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prstClr val="white"/>
                </a:solidFill>
              </a:rPr>
              <a:t>R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5" name="Oval 74"/>
          <p:cNvSpPr/>
          <p:nvPr/>
        </p:nvSpPr>
        <p:spPr>
          <a:xfrm>
            <a:off x="3200400" y="1600200"/>
            <a:ext cx="457200" cy="4572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prstClr val="white"/>
                </a:solidFill>
              </a:rPr>
              <a:t>R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6" name="Oval 75"/>
          <p:cNvSpPr/>
          <p:nvPr/>
        </p:nvSpPr>
        <p:spPr>
          <a:xfrm>
            <a:off x="3657600" y="1600200"/>
            <a:ext cx="457200" cy="4572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prstClr val="white"/>
                </a:solidFill>
              </a:rPr>
              <a:t>R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7" name="Oval 76"/>
          <p:cNvSpPr/>
          <p:nvPr/>
        </p:nvSpPr>
        <p:spPr>
          <a:xfrm>
            <a:off x="4114800" y="1600200"/>
            <a:ext cx="457200" cy="4572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prstClr val="white"/>
                </a:solidFill>
              </a:rPr>
              <a:t>R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8" name="Oval 77"/>
          <p:cNvSpPr/>
          <p:nvPr/>
        </p:nvSpPr>
        <p:spPr>
          <a:xfrm>
            <a:off x="1828800" y="2057400"/>
            <a:ext cx="457200" cy="4572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prstClr val="white"/>
                </a:solidFill>
              </a:rPr>
              <a:t>R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9" name="Oval 78"/>
          <p:cNvSpPr/>
          <p:nvPr/>
        </p:nvSpPr>
        <p:spPr>
          <a:xfrm>
            <a:off x="2286000" y="2057400"/>
            <a:ext cx="457200" cy="4572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prstClr val="white"/>
                </a:solidFill>
              </a:rPr>
              <a:t>R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0" name="Oval 79"/>
          <p:cNvSpPr/>
          <p:nvPr/>
        </p:nvSpPr>
        <p:spPr>
          <a:xfrm>
            <a:off x="2743200" y="2057400"/>
            <a:ext cx="457200" cy="4572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prstClr val="white"/>
                </a:solidFill>
              </a:rPr>
              <a:t>R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1" name="Oval 80"/>
          <p:cNvSpPr/>
          <p:nvPr/>
        </p:nvSpPr>
        <p:spPr>
          <a:xfrm>
            <a:off x="3200400" y="2057400"/>
            <a:ext cx="457200" cy="4572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prstClr val="white"/>
                </a:solidFill>
              </a:rPr>
              <a:t>R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2" name="Oval 81"/>
          <p:cNvSpPr/>
          <p:nvPr/>
        </p:nvSpPr>
        <p:spPr>
          <a:xfrm>
            <a:off x="3657600" y="2057400"/>
            <a:ext cx="457200" cy="4572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prstClr val="white"/>
                </a:solidFill>
              </a:rPr>
              <a:t>R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3" name="Oval 82"/>
          <p:cNvSpPr/>
          <p:nvPr/>
        </p:nvSpPr>
        <p:spPr>
          <a:xfrm>
            <a:off x="4114800" y="2057400"/>
            <a:ext cx="457200" cy="4572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prstClr val="white"/>
                </a:solidFill>
              </a:rPr>
              <a:t>R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4" name="Oval 83"/>
          <p:cNvSpPr/>
          <p:nvPr/>
        </p:nvSpPr>
        <p:spPr>
          <a:xfrm>
            <a:off x="4572000" y="685800"/>
            <a:ext cx="457200" cy="4572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prstClr val="white"/>
                </a:solidFill>
              </a:rPr>
              <a:t>R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5" name="Oval 84"/>
          <p:cNvSpPr/>
          <p:nvPr/>
        </p:nvSpPr>
        <p:spPr>
          <a:xfrm>
            <a:off x="5029200" y="685800"/>
            <a:ext cx="457200" cy="4572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prstClr val="white"/>
                </a:solidFill>
              </a:rPr>
              <a:t>R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6" name="Oval 85"/>
          <p:cNvSpPr/>
          <p:nvPr/>
        </p:nvSpPr>
        <p:spPr>
          <a:xfrm>
            <a:off x="5486400" y="685800"/>
            <a:ext cx="457200" cy="4572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prstClr val="white"/>
                </a:solidFill>
              </a:rPr>
              <a:t>R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7" name="Oval 86"/>
          <p:cNvSpPr/>
          <p:nvPr/>
        </p:nvSpPr>
        <p:spPr>
          <a:xfrm>
            <a:off x="5943600" y="685800"/>
            <a:ext cx="457200" cy="4572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prstClr val="white"/>
                </a:solidFill>
              </a:rPr>
              <a:t>R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8" name="Oval 87"/>
          <p:cNvSpPr/>
          <p:nvPr/>
        </p:nvSpPr>
        <p:spPr>
          <a:xfrm>
            <a:off x="6400800" y="685800"/>
            <a:ext cx="457200" cy="4572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prstClr val="white"/>
                </a:solidFill>
              </a:rPr>
              <a:t>R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9" name="Oval 88"/>
          <p:cNvSpPr/>
          <p:nvPr/>
        </p:nvSpPr>
        <p:spPr>
          <a:xfrm>
            <a:off x="6858000" y="685800"/>
            <a:ext cx="457200" cy="4572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prstClr val="white"/>
                </a:solidFill>
              </a:rPr>
              <a:t>R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0" name="Oval 89"/>
          <p:cNvSpPr/>
          <p:nvPr/>
        </p:nvSpPr>
        <p:spPr>
          <a:xfrm>
            <a:off x="4572000" y="1143000"/>
            <a:ext cx="457200" cy="4572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prstClr val="white"/>
                </a:solidFill>
              </a:rPr>
              <a:t>R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1" name="Oval 90"/>
          <p:cNvSpPr/>
          <p:nvPr/>
        </p:nvSpPr>
        <p:spPr>
          <a:xfrm>
            <a:off x="5029200" y="1143000"/>
            <a:ext cx="457200" cy="4572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prstClr val="white"/>
                </a:solidFill>
              </a:rPr>
              <a:t>R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2" name="Oval 91"/>
          <p:cNvSpPr/>
          <p:nvPr/>
        </p:nvSpPr>
        <p:spPr>
          <a:xfrm>
            <a:off x="5486400" y="1143000"/>
            <a:ext cx="457200" cy="4572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prstClr val="white"/>
                </a:solidFill>
              </a:rPr>
              <a:t>R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3" name="Oval 92"/>
          <p:cNvSpPr/>
          <p:nvPr/>
        </p:nvSpPr>
        <p:spPr>
          <a:xfrm>
            <a:off x="5943600" y="1143000"/>
            <a:ext cx="457200" cy="4572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prstClr val="white"/>
                </a:solidFill>
              </a:rPr>
              <a:t>R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4" name="Oval 93"/>
          <p:cNvSpPr/>
          <p:nvPr/>
        </p:nvSpPr>
        <p:spPr>
          <a:xfrm>
            <a:off x="6400800" y="1143000"/>
            <a:ext cx="457200" cy="4572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prstClr val="white"/>
                </a:solidFill>
              </a:rPr>
              <a:t>R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5" name="Oval 94"/>
          <p:cNvSpPr/>
          <p:nvPr/>
        </p:nvSpPr>
        <p:spPr>
          <a:xfrm>
            <a:off x="6858000" y="1143000"/>
            <a:ext cx="457200" cy="4572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prstClr val="white"/>
                </a:solidFill>
              </a:rPr>
              <a:t>R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6" name="Oval 95"/>
          <p:cNvSpPr/>
          <p:nvPr/>
        </p:nvSpPr>
        <p:spPr>
          <a:xfrm>
            <a:off x="4572000" y="1600200"/>
            <a:ext cx="457200" cy="4572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prstClr val="white"/>
                </a:solidFill>
              </a:rPr>
              <a:t>R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7" name="Oval 96"/>
          <p:cNvSpPr/>
          <p:nvPr/>
        </p:nvSpPr>
        <p:spPr>
          <a:xfrm>
            <a:off x="5029200" y="1600200"/>
            <a:ext cx="457200" cy="4572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prstClr val="white"/>
                </a:solidFill>
              </a:rPr>
              <a:t>R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8" name="Oval 97"/>
          <p:cNvSpPr/>
          <p:nvPr/>
        </p:nvSpPr>
        <p:spPr>
          <a:xfrm>
            <a:off x="5486400" y="1600200"/>
            <a:ext cx="457200" cy="4572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prstClr val="white"/>
                </a:solidFill>
              </a:rPr>
              <a:t>R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9" name="Oval 98"/>
          <p:cNvSpPr/>
          <p:nvPr/>
        </p:nvSpPr>
        <p:spPr>
          <a:xfrm>
            <a:off x="5943600" y="1600200"/>
            <a:ext cx="457200" cy="4572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prstClr val="white"/>
                </a:solidFill>
              </a:rPr>
              <a:t>R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0" name="Oval 99"/>
          <p:cNvSpPr/>
          <p:nvPr/>
        </p:nvSpPr>
        <p:spPr>
          <a:xfrm>
            <a:off x="6400800" y="1600200"/>
            <a:ext cx="457200" cy="4572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prstClr val="white"/>
                </a:solidFill>
              </a:rPr>
              <a:t>R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1" name="Oval 100"/>
          <p:cNvSpPr/>
          <p:nvPr/>
        </p:nvSpPr>
        <p:spPr>
          <a:xfrm>
            <a:off x="6858000" y="1600200"/>
            <a:ext cx="457200" cy="4572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prstClr val="white"/>
                </a:solidFill>
              </a:rPr>
              <a:t>R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2" name="Oval 101"/>
          <p:cNvSpPr/>
          <p:nvPr/>
        </p:nvSpPr>
        <p:spPr>
          <a:xfrm>
            <a:off x="4572000" y="2057400"/>
            <a:ext cx="457200" cy="4572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prstClr val="white"/>
                </a:solidFill>
              </a:rPr>
              <a:t>R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3" name="Oval 102"/>
          <p:cNvSpPr/>
          <p:nvPr/>
        </p:nvSpPr>
        <p:spPr>
          <a:xfrm>
            <a:off x="5029200" y="2057400"/>
            <a:ext cx="457200" cy="4572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prstClr val="white"/>
                </a:solidFill>
              </a:rPr>
              <a:t>R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4" name="Oval 103"/>
          <p:cNvSpPr/>
          <p:nvPr/>
        </p:nvSpPr>
        <p:spPr>
          <a:xfrm>
            <a:off x="5486400" y="2057400"/>
            <a:ext cx="457200" cy="4572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prstClr val="white"/>
                </a:solidFill>
              </a:rPr>
              <a:t>R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5" name="Oval 104"/>
          <p:cNvSpPr/>
          <p:nvPr/>
        </p:nvSpPr>
        <p:spPr>
          <a:xfrm>
            <a:off x="5943600" y="2057400"/>
            <a:ext cx="457200" cy="4572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prstClr val="white"/>
                </a:solidFill>
              </a:rPr>
              <a:t>R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6" name="Oval 105"/>
          <p:cNvSpPr/>
          <p:nvPr/>
        </p:nvSpPr>
        <p:spPr>
          <a:xfrm>
            <a:off x="6400800" y="2057400"/>
            <a:ext cx="457200" cy="4572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prstClr val="white"/>
                </a:solidFill>
              </a:rPr>
              <a:t>R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7" name="Oval 106"/>
          <p:cNvSpPr/>
          <p:nvPr/>
        </p:nvSpPr>
        <p:spPr>
          <a:xfrm>
            <a:off x="6858000" y="2057400"/>
            <a:ext cx="457200" cy="4572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prstClr val="white"/>
                </a:solidFill>
              </a:rPr>
              <a:t>R</a:t>
            </a:r>
            <a:endParaRPr lang="en-US" dirty="0">
              <a:solidFill>
                <a:prstClr val="white"/>
              </a:solidFill>
            </a:endParaRPr>
          </a:p>
        </p:txBody>
      </p:sp>
      <p:cxnSp>
        <p:nvCxnSpPr>
          <p:cNvPr id="109" name="Straight Arrow Connector 108"/>
          <p:cNvCxnSpPr/>
          <p:nvPr/>
        </p:nvCxnSpPr>
        <p:spPr>
          <a:xfrm rot="10800000" flipV="1">
            <a:off x="2057400" y="2667000"/>
            <a:ext cx="2514600" cy="12192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Arrow Connector 110"/>
          <p:cNvCxnSpPr/>
          <p:nvPr/>
        </p:nvCxnSpPr>
        <p:spPr>
          <a:xfrm>
            <a:off x="4572000" y="2667000"/>
            <a:ext cx="2590800" cy="12954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Oval 115"/>
          <p:cNvSpPr/>
          <p:nvPr/>
        </p:nvSpPr>
        <p:spPr>
          <a:xfrm>
            <a:off x="1828800" y="4267200"/>
            <a:ext cx="457200" cy="4572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prstClr val="white"/>
                </a:solidFill>
              </a:rPr>
              <a:t>R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17" name="Oval 116"/>
          <p:cNvSpPr/>
          <p:nvPr/>
        </p:nvSpPr>
        <p:spPr>
          <a:xfrm>
            <a:off x="2286000" y="4267200"/>
            <a:ext cx="457200" cy="4572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prstClr val="white"/>
                </a:solidFill>
              </a:rPr>
              <a:t>R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18" name="Oval 117"/>
          <p:cNvSpPr/>
          <p:nvPr/>
        </p:nvSpPr>
        <p:spPr>
          <a:xfrm>
            <a:off x="2743200" y="4267200"/>
            <a:ext cx="457200" cy="4572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prstClr val="white"/>
                </a:solidFill>
              </a:rPr>
              <a:t>R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19" name="Oval 118"/>
          <p:cNvSpPr/>
          <p:nvPr/>
        </p:nvSpPr>
        <p:spPr>
          <a:xfrm>
            <a:off x="3200400" y="4267200"/>
            <a:ext cx="457200" cy="4572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prstClr val="white"/>
                </a:solidFill>
              </a:rPr>
              <a:t>R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0" name="Oval 119"/>
          <p:cNvSpPr/>
          <p:nvPr/>
        </p:nvSpPr>
        <p:spPr>
          <a:xfrm>
            <a:off x="914400" y="4724400"/>
            <a:ext cx="457200" cy="4572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prstClr val="white"/>
                </a:solidFill>
              </a:rPr>
              <a:t>R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1" name="Oval 120"/>
          <p:cNvSpPr/>
          <p:nvPr/>
        </p:nvSpPr>
        <p:spPr>
          <a:xfrm>
            <a:off x="1371600" y="4724400"/>
            <a:ext cx="457200" cy="4572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prstClr val="white"/>
                </a:solidFill>
              </a:rPr>
              <a:t>R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2" name="Oval 121"/>
          <p:cNvSpPr/>
          <p:nvPr/>
        </p:nvSpPr>
        <p:spPr>
          <a:xfrm>
            <a:off x="1828800" y="4724400"/>
            <a:ext cx="457200" cy="4572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prstClr val="white"/>
                </a:solidFill>
              </a:rPr>
              <a:t>R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3" name="Oval 122"/>
          <p:cNvSpPr/>
          <p:nvPr/>
        </p:nvSpPr>
        <p:spPr>
          <a:xfrm>
            <a:off x="2286000" y="4724400"/>
            <a:ext cx="457200" cy="4572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prstClr val="white"/>
                </a:solidFill>
              </a:rPr>
              <a:t>R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4" name="Oval 123"/>
          <p:cNvSpPr/>
          <p:nvPr/>
        </p:nvSpPr>
        <p:spPr>
          <a:xfrm>
            <a:off x="2743200" y="4724400"/>
            <a:ext cx="457200" cy="4572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prstClr val="white"/>
                </a:solidFill>
              </a:rPr>
              <a:t>R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5" name="Oval 124"/>
          <p:cNvSpPr/>
          <p:nvPr/>
        </p:nvSpPr>
        <p:spPr>
          <a:xfrm>
            <a:off x="3200400" y="4724400"/>
            <a:ext cx="457200" cy="4572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prstClr val="white"/>
                </a:solidFill>
              </a:rPr>
              <a:t>R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6" name="Oval 125"/>
          <p:cNvSpPr/>
          <p:nvPr/>
        </p:nvSpPr>
        <p:spPr>
          <a:xfrm>
            <a:off x="914400" y="5181600"/>
            <a:ext cx="457200" cy="4572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prstClr val="white"/>
                </a:solidFill>
              </a:rPr>
              <a:t>R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7" name="Oval 126"/>
          <p:cNvSpPr/>
          <p:nvPr/>
        </p:nvSpPr>
        <p:spPr>
          <a:xfrm>
            <a:off x="1371600" y="5181600"/>
            <a:ext cx="457200" cy="4572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prstClr val="white"/>
                </a:solidFill>
              </a:rPr>
              <a:t>R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8" name="Oval 127"/>
          <p:cNvSpPr/>
          <p:nvPr/>
        </p:nvSpPr>
        <p:spPr>
          <a:xfrm>
            <a:off x="1828800" y="5181600"/>
            <a:ext cx="457200" cy="4572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prstClr val="white"/>
                </a:solidFill>
              </a:rPr>
              <a:t>R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9" name="Oval 128"/>
          <p:cNvSpPr/>
          <p:nvPr/>
        </p:nvSpPr>
        <p:spPr>
          <a:xfrm>
            <a:off x="2286000" y="5181600"/>
            <a:ext cx="457200" cy="4572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prstClr val="white"/>
                </a:solidFill>
              </a:rPr>
              <a:t>R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30" name="Oval 129"/>
          <p:cNvSpPr/>
          <p:nvPr/>
        </p:nvSpPr>
        <p:spPr>
          <a:xfrm>
            <a:off x="2743200" y="5181600"/>
            <a:ext cx="457200" cy="4572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prstClr val="white"/>
                </a:solidFill>
              </a:rPr>
              <a:t>R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31" name="Oval 130"/>
          <p:cNvSpPr/>
          <p:nvPr/>
        </p:nvSpPr>
        <p:spPr>
          <a:xfrm>
            <a:off x="3200400" y="5181600"/>
            <a:ext cx="457200" cy="4572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prstClr val="white"/>
                </a:solidFill>
              </a:rPr>
              <a:t>R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32" name="Oval 131"/>
          <p:cNvSpPr/>
          <p:nvPr/>
        </p:nvSpPr>
        <p:spPr>
          <a:xfrm>
            <a:off x="914400" y="5638800"/>
            <a:ext cx="457200" cy="4572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prstClr val="white"/>
                </a:solidFill>
              </a:rPr>
              <a:t>R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33" name="Oval 132"/>
          <p:cNvSpPr/>
          <p:nvPr/>
        </p:nvSpPr>
        <p:spPr>
          <a:xfrm>
            <a:off x="1371600" y="5638800"/>
            <a:ext cx="457200" cy="4572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prstClr val="white"/>
                </a:solidFill>
              </a:rPr>
              <a:t>R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34" name="Oval 133"/>
          <p:cNvSpPr/>
          <p:nvPr/>
        </p:nvSpPr>
        <p:spPr>
          <a:xfrm>
            <a:off x="1828800" y="5638800"/>
            <a:ext cx="457200" cy="4572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prstClr val="white"/>
                </a:solidFill>
              </a:rPr>
              <a:t>R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35" name="Oval 134"/>
          <p:cNvSpPr/>
          <p:nvPr/>
        </p:nvSpPr>
        <p:spPr>
          <a:xfrm>
            <a:off x="2286000" y="5638800"/>
            <a:ext cx="457200" cy="4572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prstClr val="white"/>
                </a:solidFill>
              </a:rPr>
              <a:t>R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36" name="Oval 135"/>
          <p:cNvSpPr/>
          <p:nvPr/>
        </p:nvSpPr>
        <p:spPr>
          <a:xfrm>
            <a:off x="2743200" y="5638800"/>
            <a:ext cx="457200" cy="4572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prstClr val="white"/>
                </a:solidFill>
              </a:rPr>
              <a:t>R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37" name="Oval 136"/>
          <p:cNvSpPr/>
          <p:nvPr/>
        </p:nvSpPr>
        <p:spPr>
          <a:xfrm>
            <a:off x="3200400" y="5638800"/>
            <a:ext cx="457200" cy="4572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prstClr val="white"/>
                </a:solidFill>
              </a:rPr>
              <a:t>R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38" name="Oval 137"/>
          <p:cNvSpPr/>
          <p:nvPr/>
        </p:nvSpPr>
        <p:spPr>
          <a:xfrm>
            <a:off x="6553200" y="4267200"/>
            <a:ext cx="457200" cy="4572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prstClr val="white"/>
                </a:solidFill>
              </a:rPr>
              <a:t>R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39" name="Oval 138"/>
          <p:cNvSpPr/>
          <p:nvPr/>
        </p:nvSpPr>
        <p:spPr>
          <a:xfrm>
            <a:off x="7010400" y="4267200"/>
            <a:ext cx="457200" cy="4572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prstClr val="white"/>
                </a:solidFill>
              </a:rPr>
              <a:t>R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40" name="Oval 139"/>
          <p:cNvSpPr/>
          <p:nvPr/>
        </p:nvSpPr>
        <p:spPr>
          <a:xfrm>
            <a:off x="7467600" y="4267200"/>
            <a:ext cx="457200" cy="4572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prstClr val="white"/>
                </a:solidFill>
              </a:rPr>
              <a:t>R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41" name="Oval 140"/>
          <p:cNvSpPr/>
          <p:nvPr/>
        </p:nvSpPr>
        <p:spPr>
          <a:xfrm>
            <a:off x="7924800" y="4267200"/>
            <a:ext cx="457200" cy="4572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prstClr val="white"/>
                </a:solidFill>
              </a:rPr>
              <a:t>R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42" name="Oval 141"/>
          <p:cNvSpPr/>
          <p:nvPr/>
        </p:nvSpPr>
        <p:spPr>
          <a:xfrm>
            <a:off x="5638800" y="4724400"/>
            <a:ext cx="457200" cy="4572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prstClr val="white"/>
                </a:solidFill>
              </a:rPr>
              <a:t>R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43" name="Oval 142"/>
          <p:cNvSpPr/>
          <p:nvPr/>
        </p:nvSpPr>
        <p:spPr>
          <a:xfrm>
            <a:off x="6096000" y="4724400"/>
            <a:ext cx="457200" cy="4572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prstClr val="white"/>
                </a:solidFill>
              </a:rPr>
              <a:t>R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44" name="Oval 143"/>
          <p:cNvSpPr/>
          <p:nvPr/>
        </p:nvSpPr>
        <p:spPr>
          <a:xfrm>
            <a:off x="6553200" y="4724400"/>
            <a:ext cx="457200" cy="4572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prstClr val="white"/>
                </a:solidFill>
              </a:rPr>
              <a:t>R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45" name="Oval 144"/>
          <p:cNvSpPr/>
          <p:nvPr/>
        </p:nvSpPr>
        <p:spPr>
          <a:xfrm>
            <a:off x="7010400" y="4724400"/>
            <a:ext cx="457200" cy="4572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prstClr val="white"/>
                </a:solidFill>
              </a:rPr>
              <a:t>R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46" name="Oval 145"/>
          <p:cNvSpPr/>
          <p:nvPr/>
        </p:nvSpPr>
        <p:spPr>
          <a:xfrm>
            <a:off x="7467600" y="4724400"/>
            <a:ext cx="457200" cy="4572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prstClr val="white"/>
                </a:solidFill>
              </a:rPr>
              <a:t>R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47" name="Oval 146"/>
          <p:cNvSpPr/>
          <p:nvPr/>
        </p:nvSpPr>
        <p:spPr>
          <a:xfrm>
            <a:off x="7924800" y="4724400"/>
            <a:ext cx="457200" cy="4572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prstClr val="white"/>
                </a:solidFill>
              </a:rPr>
              <a:t>R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48" name="Oval 147"/>
          <p:cNvSpPr/>
          <p:nvPr/>
        </p:nvSpPr>
        <p:spPr>
          <a:xfrm>
            <a:off x="5638800" y="5181600"/>
            <a:ext cx="457200" cy="4572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prstClr val="white"/>
                </a:solidFill>
              </a:rPr>
              <a:t>R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49" name="Oval 148"/>
          <p:cNvSpPr/>
          <p:nvPr/>
        </p:nvSpPr>
        <p:spPr>
          <a:xfrm>
            <a:off x="6096000" y="5181600"/>
            <a:ext cx="457200" cy="4572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prstClr val="white"/>
                </a:solidFill>
              </a:rPr>
              <a:t>R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50" name="Oval 149"/>
          <p:cNvSpPr/>
          <p:nvPr/>
        </p:nvSpPr>
        <p:spPr>
          <a:xfrm>
            <a:off x="6553200" y="5181600"/>
            <a:ext cx="457200" cy="4572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prstClr val="white"/>
                </a:solidFill>
              </a:rPr>
              <a:t>R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51" name="Oval 150"/>
          <p:cNvSpPr/>
          <p:nvPr/>
        </p:nvSpPr>
        <p:spPr>
          <a:xfrm>
            <a:off x="7010400" y="5181600"/>
            <a:ext cx="457200" cy="4572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prstClr val="white"/>
                </a:solidFill>
              </a:rPr>
              <a:t>R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52" name="Oval 151"/>
          <p:cNvSpPr/>
          <p:nvPr/>
        </p:nvSpPr>
        <p:spPr>
          <a:xfrm>
            <a:off x="7467600" y="5181600"/>
            <a:ext cx="457200" cy="4572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prstClr val="white"/>
                </a:solidFill>
              </a:rPr>
              <a:t>R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53" name="Oval 152"/>
          <p:cNvSpPr/>
          <p:nvPr/>
        </p:nvSpPr>
        <p:spPr>
          <a:xfrm>
            <a:off x="7924800" y="5181600"/>
            <a:ext cx="457200" cy="4572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prstClr val="white"/>
                </a:solidFill>
              </a:rPr>
              <a:t>R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54" name="Oval 153"/>
          <p:cNvSpPr/>
          <p:nvPr/>
        </p:nvSpPr>
        <p:spPr>
          <a:xfrm>
            <a:off x="5638800" y="5638800"/>
            <a:ext cx="457200" cy="4572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prstClr val="white"/>
                </a:solidFill>
              </a:rPr>
              <a:t>R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55" name="Oval 154"/>
          <p:cNvSpPr/>
          <p:nvPr/>
        </p:nvSpPr>
        <p:spPr>
          <a:xfrm>
            <a:off x="6096000" y="5638800"/>
            <a:ext cx="457200" cy="4572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prstClr val="white"/>
                </a:solidFill>
              </a:rPr>
              <a:t>R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56" name="Oval 155"/>
          <p:cNvSpPr/>
          <p:nvPr/>
        </p:nvSpPr>
        <p:spPr>
          <a:xfrm>
            <a:off x="6553200" y="5638800"/>
            <a:ext cx="457200" cy="4572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prstClr val="white"/>
                </a:solidFill>
              </a:rPr>
              <a:t>R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57" name="Oval 156"/>
          <p:cNvSpPr/>
          <p:nvPr/>
        </p:nvSpPr>
        <p:spPr>
          <a:xfrm>
            <a:off x="7010400" y="5638800"/>
            <a:ext cx="457200" cy="4572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prstClr val="white"/>
                </a:solidFill>
              </a:rPr>
              <a:t>R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58" name="Oval 157"/>
          <p:cNvSpPr/>
          <p:nvPr/>
        </p:nvSpPr>
        <p:spPr>
          <a:xfrm>
            <a:off x="7467600" y="5638800"/>
            <a:ext cx="457200" cy="4572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prstClr val="white"/>
                </a:solidFill>
              </a:rPr>
              <a:t>R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59" name="Oval 158"/>
          <p:cNvSpPr/>
          <p:nvPr/>
        </p:nvSpPr>
        <p:spPr>
          <a:xfrm>
            <a:off x="7924800" y="5638800"/>
            <a:ext cx="457200" cy="4572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prstClr val="white"/>
                </a:solidFill>
              </a:rPr>
              <a:t>R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64" name="TextBox 163"/>
          <p:cNvSpPr txBox="1"/>
          <p:nvPr/>
        </p:nvSpPr>
        <p:spPr>
          <a:xfrm>
            <a:off x="493486" y="3651570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err="1" smtClean="0">
                <a:solidFill>
                  <a:srgbClr val="002676"/>
                </a:solidFill>
              </a:rPr>
              <a:t>Desipramine</a:t>
            </a:r>
            <a:endParaRPr lang="en-US" i="1" dirty="0">
              <a:solidFill>
                <a:srgbClr val="002676"/>
              </a:solidFill>
            </a:endParaRPr>
          </a:p>
        </p:txBody>
      </p:sp>
      <p:sp>
        <p:nvSpPr>
          <p:cNvPr id="165" name="TextBox 164"/>
          <p:cNvSpPr txBox="1"/>
          <p:nvPr/>
        </p:nvSpPr>
        <p:spPr>
          <a:xfrm>
            <a:off x="6934200" y="3745468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i="1" dirty="0" smtClean="0">
                <a:solidFill>
                  <a:srgbClr val="002676"/>
                </a:solidFill>
              </a:rPr>
              <a:t>Lithium</a:t>
            </a:r>
            <a:endParaRPr lang="en-US" i="1" dirty="0">
              <a:solidFill>
                <a:srgbClr val="002676"/>
              </a:solidFill>
            </a:endParaRPr>
          </a:p>
        </p:txBody>
      </p:sp>
      <p:sp>
        <p:nvSpPr>
          <p:cNvPr id="108" name="TextBox 107"/>
          <p:cNvSpPr txBox="1"/>
          <p:nvPr/>
        </p:nvSpPr>
        <p:spPr>
          <a:xfrm>
            <a:off x="2971800" y="3352800"/>
            <a:ext cx="3276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prstClr val="black"/>
                </a:solidFill>
              </a:rPr>
              <a:t>1. Randomly assign units to treatment groups</a:t>
            </a:r>
            <a:endParaRPr lang="en-US" dirty="0">
              <a:solidFill>
                <a:prstClr val="black"/>
              </a:solidFill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1.85014E-8 L -0.35 0.38853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500" y="194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5 9.25069E-9 L 0.36667 0.52174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600" y="26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000"/>
                            </p:stCondLst>
                            <p:childTnLst>
                              <p:par>
                                <p:cTn id="23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9.25069E-9 L -0.35 0.52174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500" y="26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6000"/>
                            </p:stCondLst>
                            <p:childTnLst>
                              <p:par>
                                <p:cTn id="26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5 -4.98612E-6 L 0.01667 0.45514 " pathEditMode="relative" rAng="0" ptsTypes="AA">
                                      <p:cBhvr>
                                        <p:cTn id="27" dur="2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00" y="228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8000"/>
                            </p:stCondLst>
                            <p:childTnLst>
                              <p:par>
                                <p:cTn id="2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20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20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20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20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20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2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2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20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20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20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20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20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20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20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20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20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9" dur="20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20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5" dur="20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8" dur="20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1" dur="20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4" dur="20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9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2" dur="2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5" dur="2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8" dur="2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1" dur="2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4" dur="2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7" dur="2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0" dur="2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3" dur="2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6" dur="2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9" dur="2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2" dur="2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5" dur="2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8" dur="2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41" dur="2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44" dur="2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47" dur="2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0" dur="2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3" dur="2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6" dur="2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8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9" dur="2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2" dur="2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4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5" dur="2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8" dur="2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0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71" dur="2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74" dur="2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6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77" dur="2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80" dur="2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2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83" dur="2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5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86" dur="2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8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89" dur="2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1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2" dur="2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4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5" dur="2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7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8" dur="2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0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01" dur="2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3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04" dur="2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6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07" dur="2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9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10" dur="2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2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13" dur="2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5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16" dur="2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8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19" dur="2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1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22" dur="2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4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25" dur="2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9" dur="20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2" dur="20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5" dur="20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8" dur="20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1" dur="20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4" dur="20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7" dur="20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0" dur="20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3" dur="20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6" dur="20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9" dur="20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2" dur="20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5" dur="20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8" dur="20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1" dur="20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4" dur="20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7" dur="20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0" dur="20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3" dur="20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6" dur="20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9" dur="20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2" dur="20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4" grpId="0" animBg="1"/>
      <p:bldP spid="55" grpId="0" animBg="1"/>
      <p:bldP spid="61" grpId="0" animBg="1"/>
      <p:bldP spid="63" grpId="0" animBg="1"/>
      <p:bldP spid="64" grpId="0" animBg="1"/>
      <p:bldP spid="65" grpId="0" animBg="1"/>
      <p:bldP spid="67" grpId="0" animBg="1"/>
      <p:bldP spid="68" grpId="0" animBg="1"/>
      <p:bldP spid="69" grpId="0" animBg="1"/>
      <p:bldP spid="70" grpId="0" animBg="1"/>
      <p:bldP spid="71" grpId="0" animBg="1"/>
      <p:bldP spid="72" grpId="0" animBg="1"/>
      <p:bldP spid="73" grpId="0" animBg="1"/>
      <p:bldP spid="74" grpId="0" animBg="1"/>
      <p:bldP spid="75" grpId="0" animBg="1"/>
      <p:bldP spid="76" grpId="0" animBg="1"/>
      <p:bldP spid="77" grpId="0" animBg="1"/>
      <p:bldP spid="78" grpId="0" animBg="1"/>
      <p:bldP spid="79" grpId="0" animBg="1"/>
      <p:bldP spid="80" grpId="0" animBg="1"/>
      <p:bldP spid="81" grpId="0" animBg="1"/>
      <p:bldP spid="82" grpId="0" animBg="1"/>
      <p:bldP spid="83" grpId="0" animBg="1"/>
      <p:bldP spid="84" grpId="0" animBg="1"/>
      <p:bldP spid="85" grpId="0" animBg="1"/>
      <p:bldP spid="86" grpId="0" animBg="1"/>
      <p:bldP spid="87" grpId="0" animBg="1"/>
      <p:bldP spid="88" grpId="0" animBg="1"/>
      <p:bldP spid="89" grpId="0" animBg="1"/>
      <p:bldP spid="90" grpId="0" animBg="1"/>
      <p:bldP spid="91" grpId="0" animBg="1"/>
      <p:bldP spid="92" grpId="0" animBg="1"/>
      <p:bldP spid="93" grpId="0" animBg="1"/>
      <p:bldP spid="94" grpId="0" animBg="1"/>
      <p:bldP spid="95" grpId="0" animBg="1"/>
      <p:bldP spid="96" grpId="0" animBg="1"/>
      <p:bldP spid="97" grpId="0" animBg="1"/>
      <p:bldP spid="98" grpId="0" animBg="1"/>
      <p:bldP spid="99" grpId="0" animBg="1"/>
      <p:bldP spid="100" grpId="0" animBg="1"/>
      <p:bldP spid="101" grpId="0" animBg="1"/>
      <p:bldP spid="102" grpId="0" animBg="1"/>
      <p:bldP spid="103" grpId="0" animBg="1"/>
      <p:bldP spid="104" grpId="0" animBg="1"/>
      <p:bldP spid="105" grpId="0" animBg="1"/>
      <p:bldP spid="106" grpId="0" animBg="1"/>
      <p:bldP spid="107" grpId="0" animBg="1"/>
      <p:bldP spid="116" grpId="0" animBg="1"/>
      <p:bldP spid="117" grpId="0" animBg="1"/>
      <p:bldP spid="118" grpId="0" animBg="1"/>
      <p:bldP spid="119" grpId="0" animBg="1"/>
      <p:bldP spid="120" grpId="0" animBg="1"/>
      <p:bldP spid="121" grpId="0" animBg="1"/>
      <p:bldP spid="122" grpId="0" animBg="1"/>
      <p:bldP spid="123" grpId="0" animBg="1"/>
      <p:bldP spid="124" grpId="0" animBg="1"/>
      <p:bldP spid="125" grpId="0" animBg="1"/>
      <p:bldP spid="126" grpId="0" animBg="1"/>
      <p:bldP spid="127" grpId="0" animBg="1"/>
      <p:bldP spid="128" grpId="0" animBg="1"/>
      <p:bldP spid="129" grpId="0" animBg="1"/>
      <p:bldP spid="130" grpId="0" animBg="1"/>
      <p:bldP spid="131" grpId="0" animBg="1"/>
      <p:bldP spid="132" grpId="0" animBg="1"/>
      <p:bldP spid="133" grpId="0" animBg="1"/>
      <p:bldP spid="134" grpId="0" animBg="1"/>
      <p:bldP spid="135" grpId="0" animBg="1"/>
      <p:bldP spid="136" grpId="0" animBg="1"/>
      <p:bldP spid="137" grpId="0" animBg="1"/>
      <p:bldP spid="138" grpId="0" animBg="1"/>
      <p:bldP spid="139" grpId="0" animBg="1"/>
      <p:bldP spid="140" grpId="0" animBg="1"/>
      <p:bldP spid="141" grpId="0" animBg="1"/>
      <p:bldP spid="142" grpId="0" animBg="1"/>
      <p:bldP spid="143" grpId="0" animBg="1"/>
      <p:bldP spid="144" grpId="0" animBg="1"/>
      <p:bldP spid="145" grpId="0" animBg="1"/>
      <p:bldP spid="146" grpId="0" animBg="1"/>
      <p:bldP spid="147" grpId="0" animBg="1"/>
      <p:bldP spid="148" grpId="0" animBg="1"/>
      <p:bldP spid="149" grpId="0" animBg="1"/>
      <p:bldP spid="150" grpId="0" animBg="1"/>
      <p:bldP spid="151" grpId="0" animBg="1"/>
      <p:bldP spid="152" grpId="0" animBg="1"/>
      <p:bldP spid="153" grpId="0" animBg="1"/>
      <p:bldP spid="154" grpId="0" animBg="1"/>
      <p:bldP spid="155" grpId="0" animBg="1"/>
      <p:bldP spid="156" grpId="0" animBg="1"/>
      <p:bldP spid="157" grpId="0" animBg="1"/>
      <p:bldP spid="158" grpId="0" animBg="1"/>
      <p:bldP spid="108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495300" y="533400"/>
            <a:ext cx="8153400" cy="1219200"/>
          </a:xfrm>
          <a:prstGeom prst="rect">
            <a:avLst/>
          </a:prstGeom>
        </p:spPr>
        <p:txBody>
          <a:bodyPr/>
          <a:lstStyle/>
          <a:p>
            <a:pPr lvl="0" algn="ctr">
              <a:spcBef>
                <a:spcPct val="0"/>
              </a:spcBef>
              <a:defRPr/>
            </a:pPr>
            <a:r>
              <a:rPr lang="en-US" sz="4400" b="1" dirty="0" smtClean="0">
                <a:solidFill>
                  <a:schemeClr val="accent6">
                    <a:lumMod val="75000"/>
                  </a:schemeClr>
                </a:solidFill>
              </a:rPr>
              <a:t>Rock-Paper-Scissors</a:t>
            </a:r>
            <a:endParaRPr lang="en-US" sz="40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Content Placeholder 1"/>
          <p:cNvSpPr txBox="1">
            <a:spLocks/>
          </p:cNvSpPr>
          <p:nvPr/>
        </p:nvSpPr>
        <p:spPr>
          <a:xfrm>
            <a:off x="609600" y="1828800"/>
            <a:ext cx="8077200" cy="2514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-5143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kern="0" noProof="0" dirty="0" smtClean="0">
                <a:solidFill>
                  <a:srgbClr val="000000"/>
                </a:solidFill>
              </a:rPr>
              <a:t>Are the three options thrown equally often on the first throw?  </a:t>
            </a:r>
          </a:p>
          <a:p>
            <a:pPr marL="0" marR="0" lvl="0" indent="-5143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kern="0" noProof="0" dirty="0" smtClean="0">
                <a:solidFill>
                  <a:srgbClr val="000000"/>
                </a:solidFill>
              </a:rPr>
              <a:t>In particular, is the proportion throwing </a:t>
            </a:r>
            <a:r>
              <a:rPr lang="en-US" sz="3200" i="1" kern="0" noProof="0" dirty="0" smtClean="0">
                <a:solidFill>
                  <a:srgbClr val="000000"/>
                </a:solidFill>
              </a:rPr>
              <a:t>Rock</a:t>
            </a:r>
            <a:r>
              <a:rPr lang="en-US" sz="3200" kern="0" noProof="0" dirty="0" smtClean="0">
                <a:solidFill>
                  <a:srgbClr val="000000"/>
                </a:solidFill>
              </a:rPr>
              <a:t> equal to 1/3?</a:t>
            </a:r>
            <a:endParaRPr lang="en-US" sz="3200" kern="0" dirty="0" smtClean="0">
              <a:solidFill>
                <a:srgbClr val="000000"/>
              </a:solidFill>
            </a:endParaRPr>
          </a:p>
          <a:p>
            <a:pPr marL="0" marR="0" lvl="0" indent="-5143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7239000" cy="2209800"/>
          </a:xfrm>
        </p:spPr>
        <p:txBody>
          <a:bodyPr>
            <a:noAutofit/>
          </a:bodyPr>
          <a:lstStyle/>
          <a:p>
            <a:r>
              <a:rPr lang="en-US" sz="6000" dirty="0" smtClean="0"/>
              <a:t>What about Traditional Methods?</a:t>
            </a:r>
            <a:endParaRPr lang="en-US" sz="6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3962"/>
            <a:ext cx="7772400" cy="1470025"/>
          </a:xfrm>
        </p:spPr>
        <p:txBody>
          <a:bodyPr/>
          <a:lstStyle/>
          <a:p>
            <a:r>
              <a:rPr lang="en-US" b="1" dirty="0" smtClean="0"/>
              <a:t>Intro Stat – Revised the Topics </a:t>
            </a:r>
            <a:endParaRPr lang="en-US" b="1" dirty="0"/>
          </a:p>
        </p:txBody>
      </p:sp>
      <p:sp>
        <p:nvSpPr>
          <p:cNvPr id="4" name="TextBox 3"/>
          <p:cNvSpPr txBox="1"/>
          <p:nvPr/>
        </p:nvSpPr>
        <p:spPr>
          <a:xfrm>
            <a:off x="714829" y="1956374"/>
            <a:ext cx="792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3363" indent="-233363">
              <a:spcAft>
                <a:spcPts val="600"/>
              </a:spcAft>
              <a:buFont typeface="Arial" pitchFamily="34" charset="0"/>
              <a:buChar char="•"/>
            </a:pPr>
            <a:r>
              <a:rPr lang="en-US" sz="3200" dirty="0" smtClean="0"/>
              <a:t> Descriptive Statistics – one and two samples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85800" y="4063425"/>
            <a:ext cx="792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3363" indent="-233363">
              <a:spcAft>
                <a:spcPts val="600"/>
              </a:spcAft>
              <a:buFont typeface="Arial" pitchFamily="34" charset="0"/>
              <a:buChar char="•"/>
            </a:pPr>
            <a:r>
              <a:rPr lang="en-US" sz="3200" dirty="0" smtClean="0"/>
              <a:t> Confidence intervals (means/proportions)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85800" y="4724400"/>
            <a:ext cx="792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3363" indent="-233363">
              <a:spcAft>
                <a:spcPts val="600"/>
              </a:spcAft>
              <a:buFont typeface="Arial" pitchFamily="34" charset="0"/>
              <a:buChar char="•"/>
            </a:pPr>
            <a:r>
              <a:rPr lang="en-US" sz="3200" dirty="0" smtClean="0"/>
              <a:t> Hypothesis tests (means/proportions)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85800" y="5410200"/>
            <a:ext cx="7924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3363" indent="-233363">
              <a:spcAft>
                <a:spcPts val="600"/>
              </a:spcAft>
              <a:buFont typeface="Arial" pitchFamily="34" charset="0"/>
              <a:buChar char="•"/>
            </a:pPr>
            <a:r>
              <a:rPr lang="en-US" sz="3200" dirty="0" smtClean="0"/>
              <a:t> ANOVA for several means, Inference for regression,  Chi-square tests</a:t>
            </a:r>
            <a:endParaRPr lang="en-US" sz="3200" dirty="0"/>
          </a:p>
        </p:txBody>
      </p:sp>
      <p:sp>
        <p:nvSpPr>
          <p:cNvPr id="12" name="TextBox 11"/>
          <p:cNvSpPr txBox="1"/>
          <p:nvPr/>
        </p:nvSpPr>
        <p:spPr>
          <a:xfrm>
            <a:off x="700314" y="1371600"/>
            <a:ext cx="792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3363" indent="-233363">
              <a:spcAft>
                <a:spcPts val="600"/>
              </a:spcAft>
              <a:buFont typeface="Arial" pitchFamily="34" charset="0"/>
              <a:buChar char="•"/>
            </a:pPr>
            <a:r>
              <a:rPr lang="en-US" sz="3200" dirty="0" smtClean="0"/>
              <a:t> Data production (samples/experiments)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00314" y="3530025"/>
            <a:ext cx="792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3363" indent="-233363">
              <a:spcAft>
                <a:spcPts val="600"/>
              </a:spcAft>
              <a:buFont typeface="Arial" pitchFamily="34" charset="0"/>
              <a:buChar char="•"/>
            </a:pPr>
            <a:r>
              <a:rPr lang="en-US" sz="3200" dirty="0" smtClean="0"/>
              <a:t> Normal/sampling distributions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96685" y="2514600"/>
            <a:ext cx="792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3363" indent="-233363">
              <a:spcAft>
                <a:spcPts val="600"/>
              </a:spcAft>
              <a:buFont typeface="Arial" pitchFamily="34" charset="0"/>
              <a:buChar char="•"/>
            </a:pPr>
            <a:r>
              <a:rPr lang="en-US" sz="3200" dirty="0" smtClean="0"/>
              <a:t> </a:t>
            </a:r>
            <a:r>
              <a:rPr lang="en-US" sz="3200" dirty="0" smtClean="0">
                <a:solidFill>
                  <a:srgbClr val="FF0000"/>
                </a:solidFill>
              </a:rPr>
              <a:t>Bootstrap confidence intervals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00314" y="2996625"/>
            <a:ext cx="792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3363" indent="-233363">
              <a:spcAft>
                <a:spcPts val="600"/>
              </a:spcAft>
              <a:buFont typeface="Arial" pitchFamily="34" charset="0"/>
              <a:buChar char="•"/>
            </a:pPr>
            <a:r>
              <a:rPr lang="en-US" sz="3200" dirty="0" smtClean="0"/>
              <a:t> </a:t>
            </a:r>
            <a:r>
              <a:rPr lang="en-US" sz="3200" dirty="0" smtClean="0">
                <a:solidFill>
                  <a:srgbClr val="FF0000"/>
                </a:solidFill>
              </a:rPr>
              <a:t>Randomization-based hypothesis tests</a:t>
            </a:r>
          </a:p>
        </p:txBody>
      </p:sp>
    </p:spTree>
    <p:extLst>
      <p:ext uri="{BB962C8B-B14F-4D97-AF65-F5344CB8AC3E}">
        <p14:creationId xmlns:p14="http://schemas.microsoft.com/office/powerpoint/2010/main" val="3424324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Transitioning to Traditional Inference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57200" y="1600200"/>
            <a:ext cx="8229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AFTER students have seen lots of bootstrap distributions and randomization distributions…</a:t>
            </a:r>
            <a:endParaRPr lang="en-US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431042" y="3047999"/>
            <a:ext cx="8678838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Students should be able to</a:t>
            </a:r>
          </a:p>
          <a:p>
            <a:pPr marL="571500" indent="-571500">
              <a:buFont typeface="Arial" pitchFamily="34" charset="0"/>
              <a:buChar char="•"/>
            </a:pPr>
            <a:r>
              <a:rPr lang="en-US" sz="3200" dirty="0" smtClean="0"/>
              <a:t>Find, interpret, and understand a confidence interval</a:t>
            </a:r>
          </a:p>
          <a:p>
            <a:pPr marL="571500" indent="-571500">
              <a:buFont typeface="Arial" pitchFamily="34" charset="0"/>
              <a:buChar char="•"/>
            </a:pPr>
            <a:r>
              <a:rPr lang="en-US" sz="3200" dirty="0" smtClean="0"/>
              <a:t>Find, interpret, and understand a p-value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465451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7301" y="1141116"/>
            <a:ext cx="3906099" cy="1512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1" name="Picture 20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990600"/>
            <a:ext cx="3925824" cy="17811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2" name="Picture 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895" y="2771761"/>
            <a:ext cx="4351705" cy="15564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3" name="Picture 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4907" y="2838851"/>
            <a:ext cx="3277370" cy="16893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4" name="Picture 4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4656593"/>
            <a:ext cx="4424882" cy="18309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5" name="TextBox 24"/>
          <p:cNvSpPr txBox="1"/>
          <p:nvPr/>
        </p:nvSpPr>
        <p:spPr>
          <a:xfrm>
            <a:off x="437301" y="1151195"/>
            <a:ext cx="2458256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tx1"/>
                </a:solidFill>
              </a:rPr>
              <a:t>Slope :Restaurant tips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4724400" y="990600"/>
            <a:ext cx="3753699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tx1"/>
                </a:solidFill>
              </a:rPr>
              <a:t>Correlation: Malevolent uniforms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448895" y="2771761"/>
            <a:ext cx="2958298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tx1"/>
                </a:solidFill>
              </a:rPr>
              <a:t>Mean :Body Temperatures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5029200" y="2855139"/>
            <a:ext cx="3277370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tx1"/>
                </a:solidFill>
              </a:rPr>
              <a:t>Diff means: Finger taps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4267919" y="4619633"/>
            <a:ext cx="2958298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tx1"/>
                </a:solidFill>
              </a:rPr>
              <a:t>Mean : Atlanta commutes</a:t>
            </a:r>
          </a:p>
        </p:txBody>
      </p:sp>
      <p:pic>
        <p:nvPicPr>
          <p:cNvPr id="30" name="Picture 2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827" y="4528217"/>
            <a:ext cx="3758776" cy="1959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1" name="TextBox 30"/>
          <p:cNvSpPr txBox="1"/>
          <p:nvPr/>
        </p:nvSpPr>
        <p:spPr>
          <a:xfrm>
            <a:off x="404467" y="4423488"/>
            <a:ext cx="3755136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tx1"/>
                </a:solidFill>
              </a:rPr>
              <a:t>Proportion : Owners/dogs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3124200" y="2590800"/>
            <a:ext cx="2667000" cy="1077218"/>
          </a:xfrm>
          <a:prstGeom prst="rect">
            <a:avLst/>
          </a:prstGeom>
          <a:solidFill>
            <a:srgbClr val="FF9999"/>
          </a:solidFill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tx1"/>
                </a:solidFill>
              </a:rPr>
              <a:t>What do you notice?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33" name="Freeform 32"/>
          <p:cNvSpPr/>
          <p:nvPr/>
        </p:nvSpPr>
        <p:spPr>
          <a:xfrm>
            <a:off x="836847" y="1616526"/>
            <a:ext cx="3143250" cy="647856"/>
          </a:xfrm>
          <a:custGeom>
            <a:avLst/>
            <a:gdLst>
              <a:gd name="connsiteX0" fmla="*/ 0 w 3143250"/>
              <a:gd name="connsiteY0" fmla="*/ 643093 h 647856"/>
              <a:gd name="connsiteX1" fmla="*/ 23813 w 3143250"/>
              <a:gd name="connsiteY1" fmla="*/ 647856 h 647856"/>
              <a:gd name="connsiteX2" fmla="*/ 52388 w 3143250"/>
              <a:gd name="connsiteY2" fmla="*/ 633568 h 647856"/>
              <a:gd name="connsiteX3" fmla="*/ 66675 w 3143250"/>
              <a:gd name="connsiteY3" fmla="*/ 638331 h 647856"/>
              <a:gd name="connsiteX4" fmla="*/ 104775 w 3143250"/>
              <a:gd name="connsiteY4" fmla="*/ 643093 h 647856"/>
              <a:gd name="connsiteX5" fmla="*/ 347663 w 3143250"/>
              <a:gd name="connsiteY5" fmla="*/ 647856 h 647856"/>
              <a:gd name="connsiteX6" fmla="*/ 476250 w 3143250"/>
              <a:gd name="connsiteY6" fmla="*/ 643093 h 647856"/>
              <a:gd name="connsiteX7" fmla="*/ 495300 w 3143250"/>
              <a:gd name="connsiteY7" fmla="*/ 638331 h 647856"/>
              <a:gd name="connsiteX8" fmla="*/ 609600 w 3143250"/>
              <a:gd name="connsiteY8" fmla="*/ 633568 h 647856"/>
              <a:gd name="connsiteX9" fmla="*/ 752475 w 3143250"/>
              <a:gd name="connsiteY9" fmla="*/ 624043 h 647856"/>
              <a:gd name="connsiteX10" fmla="*/ 766763 w 3143250"/>
              <a:gd name="connsiteY10" fmla="*/ 614518 h 647856"/>
              <a:gd name="connsiteX11" fmla="*/ 781050 w 3143250"/>
              <a:gd name="connsiteY11" fmla="*/ 609756 h 647856"/>
              <a:gd name="connsiteX12" fmla="*/ 809625 w 3143250"/>
              <a:gd name="connsiteY12" fmla="*/ 595468 h 647856"/>
              <a:gd name="connsiteX13" fmla="*/ 838200 w 3143250"/>
              <a:gd name="connsiteY13" fmla="*/ 581181 h 647856"/>
              <a:gd name="connsiteX14" fmla="*/ 852488 w 3143250"/>
              <a:gd name="connsiteY14" fmla="*/ 571656 h 647856"/>
              <a:gd name="connsiteX15" fmla="*/ 881063 w 3143250"/>
              <a:gd name="connsiteY15" fmla="*/ 562131 h 647856"/>
              <a:gd name="connsiteX16" fmla="*/ 890588 w 3143250"/>
              <a:gd name="connsiteY16" fmla="*/ 547843 h 647856"/>
              <a:gd name="connsiteX17" fmla="*/ 919163 w 3143250"/>
              <a:gd name="connsiteY17" fmla="*/ 533556 h 647856"/>
              <a:gd name="connsiteX18" fmla="*/ 952500 w 3143250"/>
              <a:gd name="connsiteY18" fmla="*/ 514506 h 647856"/>
              <a:gd name="connsiteX19" fmla="*/ 971550 w 3143250"/>
              <a:gd name="connsiteY19" fmla="*/ 509743 h 647856"/>
              <a:gd name="connsiteX20" fmla="*/ 1000125 w 3143250"/>
              <a:gd name="connsiteY20" fmla="*/ 490693 h 647856"/>
              <a:gd name="connsiteX21" fmla="*/ 1028700 w 3143250"/>
              <a:gd name="connsiteY21" fmla="*/ 471643 h 647856"/>
              <a:gd name="connsiteX22" fmla="*/ 1038225 w 3143250"/>
              <a:gd name="connsiteY22" fmla="*/ 457356 h 647856"/>
              <a:gd name="connsiteX23" fmla="*/ 1057275 w 3143250"/>
              <a:gd name="connsiteY23" fmla="*/ 452593 h 647856"/>
              <a:gd name="connsiteX24" fmla="*/ 1076325 w 3143250"/>
              <a:gd name="connsiteY24" fmla="*/ 443068 h 647856"/>
              <a:gd name="connsiteX25" fmla="*/ 1090613 w 3143250"/>
              <a:gd name="connsiteY25" fmla="*/ 438306 h 647856"/>
              <a:gd name="connsiteX26" fmla="*/ 1109663 w 3143250"/>
              <a:gd name="connsiteY26" fmla="*/ 409731 h 647856"/>
              <a:gd name="connsiteX27" fmla="*/ 1143000 w 3143250"/>
              <a:gd name="connsiteY27" fmla="*/ 390681 h 647856"/>
              <a:gd name="connsiteX28" fmla="*/ 1152525 w 3143250"/>
              <a:gd name="connsiteY28" fmla="*/ 376393 h 647856"/>
              <a:gd name="connsiteX29" fmla="*/ 1181100 w 3143250"/>
              <a:gd name="connsiteY29" fmla="*/ 347818 h 647856"/>
              <a:gd name="connsiteX30" fmla="*/ 1200150 w 3143250"/>
              <a:gd name="connsiteY30" fmla="*/ 343056 h 647856"/>
              <a:gd name="connsiteX31" fmla="*/ 1204913 w 3143250"/>
              <a:gd name="connsiteY31" fmla="*/ 328768 h 647856"/>
              <a:gd name="connsiteX32" fmla="*/ 1243013 w 3143250"/>
              <a:gd name="connsiteY32" fmla="*/ 304956 h 647856"/>
              <a:gd name="connsiteX33" fmla="*/ 1252538 w 3143250"/>
              <a:gd name="connsiteY33" fmla="*/ 290668 h 647856"/>
              <a:gd name="connsiteX34" fmla="*/ 1295400 w 3143250"/>
              <a:gd name="connsiteY34" fmla="*/ 247806 h 647856"/>
              <a:gd name="connsiteX35" fmla="*/ 1309688 w 3143250"/>
              <a:gd name="connsiteY35" fmla="*/ 233518 h 647856"/>
              <a:gd name="connsiteX36" fmla="*/ 1319213 w 3143250"/>
              <a:gd name="connsiteY36" fmla="*/ 219231 h 647856"/>
              <a:gd name="connsiteX37" fmla="*/ 1333500 w 3143250"/>
              <a:gd name="connsiteY37" fmla="*/ 209706 h 647856"/>
              <a:gd name="connsiteX38" fmla="*/ 1352550 w 3143250"/>
              <a:gd name="connsiteY38" fmla="*/ 185893 h 647856"/>
              <a:gd name="connsiteX39" fmla="*/ 1390650 w 3143250"/>
              <a:gd name="connsiteY39" fmla="*/ 143031 h 647856"/>
              <a:gd name="connsiteX40" fmla="*/ 1423988 w 3143250"/>
              <a:gd name="connsiteY40" fmla="*/ 114456 h 647856"/>
              <a:gd name="connsiteX41" fmla="*/ 1447800 w 3143250"/>
              <a:gd name="connsiteY41" fmla="*/ 90643 h 647856"/>
              <a:gd name="connsiteX42" fmla="*/ 1476375 w 3143250"/>
              <a:gd name="connsiteY42" fmla="*/ 81118 h 647856"/>
              <a:gd name="connsiteX43" fmla="*/ 1504950 w 3143250"/>
              <a:gd name="connsiteY43" fmla="*/ 66831 h 647856"/>
              <a:gd name="connsiteX44" fmla="*/ 1519238 w 3143250"/>
              <a:gd name="connsiteY44" fmla="*/ 57306 h 647856"/>
              <a:gd name="connsiteX45" fmla="*/ 1566863 w 3143250"/>
              <a:gd name="connsiteY45" fmla="*/ 47781 h 647856"/>
              <a:gd name="connsiteX46" fmla="*/ 1581150 w 3143250"/>
              <a:gd name="connsiteY46" fmla="*/ 38256 h 647856"/>
              <a:gd name="connsiteX47" fmla="*/ 1619250 w 3143250"/>
              <a:gd name="connsiteY47" fmla="*/ 28731 h 647856"/>
              <a:gd name="connsiteX48" fmla="*/ 1633538 w 3143250"/>
              <a:gd name="connsiteY48" fmla="*/ 19206 h 647856"/>
              <a:gd name="connsiteX49" fmla="*/ 1695450 w 3143250"/>
              <a:gd name="connsiteY49" fmla="*/ 9681 h 647856"/>
              <a:gd name="connsiteX50" fmla="*/ 1714500 w 3143250"/>
              <a:gd name="connsiteY50" fmla="*/ 4918 h 647856"/>
              <a:gd name="connsiteX51" fmla="*/ 1900238 w 3143250"/>
              <a:gd name="connsiteY51" fmla="*/ 4918 h 647856"/>
              <a:gd name="connsiteX52" fmla="*/ 1947863 w 3143250"/>
              <a:gd name="connsiteY52" fmla="*/ 19206 h 647856"/>
              <a:gd name="connsiteX53" fmla="*/ 1957388 w 3143250"/>
              <a:gd name="connsiteY53" fmla="*/ 33493 h 647856"/>
              <a:gd name="connsiteX54" fmla="*/ 1985963 w 3143250"/>
              <a:gd name="connsiteY54" fmla="*/ 47781 h 647856"/>
              <a:gd name="connsiteX55" fmla="*/ 2000250 w 3143250"/>
              <a:gd name="connsiteY55" fmla="*/ 57306 h 647856"/>
              <a:gd name="connsiteX56" fmla="*/ 2024063 w 3143250"/>
              <a:gd name="connsiteY56" fmla="*/ 85881 h 647856"/>
              <a:gd name="connsiteX57" fmla="*/ 2038350 w 3143250"/>
              <a:gd name="connsiteY57" fmla="*/ 95406 h 647856"/>
              <a:gd name="connsiteX58" fmla="*/ 2062163 w 3143250"/>
              <a:gd name="connsiteY58" fmla="*/ 100168 h 647856"/>
              <a:gd name="connsiteX59" fmla="*/ 2076450 w 3143250"/>
              <a:gd name="connsiteY59" fmla="*/ 109693 h 647856"/>
              <a:gd name="connsiteX60" fmla="*/ 2090738 w 3143250"/>
              <a:gd name="connsiteY60" fmla="*/ 123981 h 647856"/>
              <a:gd name="connsiteX61" fmla="*/ 2114550 w 3143250"/>
              <a:gd name="connsiteY61" fmla="*/ 138268 h 647856"/>
              <a:gd name="connsiteX62" fmla="*/ 2143125 w 3143250"/>
              <a:gd name="connsiteY62" fmla="*/ 152556 h 647856"/>
              <a:gd name="connsiteX63" fmla="*/ 2162175 w 3143250"/>
              <a:gd name="connsiteY63" fmla="*/ 166843 h 647856"/>
              <a:gd name="connsiteX64" fmla="*/ 2176463 w 3143250"/>
              <a:gd name="connsiteY64" fmla="*/ 176368 h 647856"/>
              <a:gd name="connsiteX65" fmla="*/ 2200275 w 3143250"/>
              <a:gd name="connsiteY65" fmla="*/ 200181 h 647856"/>
              <a:gd name="connsiteX66" fmla="*/ 2209800 w 3143250"/>
              <a:gd name="connsiteY66" fmla="*/ 214468 h 647856"/>
              <a:gd name="connsiteX67" fmla="*/ 2238375 w 3143250"/>
              <a:gd name="connsiteY67" fmla="*/ 228756 h 647856"/>
              <a:gd name="connsiteX68" fmla="*/ 2252663 w 3143250"/>
              <a:gd name="connsiteY68" fmla="*/ 243043 h 647856"/>
              <a:gd name="connsiteX69" fmla="*/ 2266950 w 3143250"/>
              <a:gd name="connsiteY69" fmla="*/ 252568 h 647856"/>
              <a:gd name="connsiteX70" fmla="*/ 2290763 w 3143250"/>
              <a:gd name="connsiteY70" fmla="*/ 271618 h 647856"/>
              <a:gd name="connsiteX71" fmla="*/ 2319338 w 3143250"/>
              <a:gd name="connsiteY71" fmla="*/ 300193 h 647856"/>
              <a:gd name="connsiteX72" fmla="*/ 2333625 w 3143250"/>
              <a:gd name="connsiteY72" fmla="*/ 309718 h 647856"/>
              <a:gd name="connsiteX73" fmla="*/ 2362200 w 3143250"/>
              <a:gd name="connsiteY73" fmla="*/ 328768 h 647856"/>
              <a:gd name="connsiteX74" fmla="*/ 2386013 w 3143250"/>
              <a:gd name="connsiteY74" fmla="*/ 352581 h 647856"/>
              <a:gd name="connsiteX75" fmla="*/ 2395538 w 3143250"/>
              <a:gd name="connsiteY75" fmla="*/ 366868 h 647856"/>
              <a:gd name="connsiteX76" fmla="*/ 2409825 w 3143250"/>
              <a:gd name="connsiteY76" fmla="*/ 371631 h 647856"/>
              <a:gd name="connsiteX77" fmla="*/ 2438400 w 3143250"/>
              <a:gd name="connsiteY77" fmla="*/ 390681 h 647856"/>
              <a:gd name="connsiteX78" fmla="*/ 2462213 w 3143250"/>
              <a:gd name="connsiteY78" fmla="*/ 404968 h 647856"/>
              <a:gd name="connsiteX79" fmla="*/ 2500313 w 3143250"/>
              <a:gd name="connsiteY79" fmla="*/ 424018 h 647856"/>
              <a:gd name="connsiteX80" fmla="*/ 2538413 w 3143250"/>
              <a:gd name="connsiteY80" fmla="*/ 457356 h 647856"/>
              <a:gd name="connsiteX81" fmla="*/ 2566988 w 3143250"/>
              <a:gd name="connsiteY81" fmla="*/ 476406 h 647856"/>
              <a:gd name="connsiteX82" fmla="*/ 2609850 w 3143250"/>
              <a:gd name="connsiteY82" fmla="*/ 490693 h 647856"/>
              <a:gd name="connsiteX83" fmla="*/ 2624138 w 3143250"/>
              <a:gd name="connsiteY83" fmla="*/ 495456 h 647856"/>
              <a:gd name="connsiteX84" fmla="*/ 2647950 w 3143250"/>
              <a:gd name="connsiteY84" fmla="*/ 500218 h 647856"/>
              <a:gd name="connsiteX85" fmla="*/ 2681288 w 3143250"/>
              <a:gd name="connsiteY85" fmla="*/ 514506 h 647856"/>
              <a:gd name="connsiteX86" fmla="*/ 2709863 w 3143250"/>
              <a:gd name="connsiteY86" fmla="*/ 533556 h 647856"/>
              <a:gd name="connsiteX87" fmla="*/ 2738438 w 3143250"/>
              <a:gd name="connsiteY87" fmla="*/ 543081 h 647856"/>
              <a:gd name="connsiteX88" fmla="*/ 2767013 w 3143250"/>
              <a:gd name="connsiteY88" fmla="*/ 557368 h 647856"/>
              <a:gd name="connsiteX89" fmla="*/ 2800350 w 3143250"/>
              <a:gd name="connsiteY89" fmla="*/ 562131 h 647856"/>
              <a:gd name="connsiteX90" fmla="*/ 2824163 w 3143250"/>
              <a:gd name="connsiteY90" fmla="*/ 576418 h 647856"/>
              <a:gd name="connsiteX91" fmla="*/ 2838450 w 3143250"/>
              <a:gd name="connsiteY91" fmla="*/ 585943 h 647856"/>
              <a:gd name="connsiteX92" fmla="*/ 2876550 w 3143250"/>
              <a:gd name="connsiteY92" fmla="*/ 595468 h 647856"/>
              <a:gd name="connsiteX93" fmla="*/ 2938463 w 3143250"/>
              <a:gd name="connsiteY93" fmla="*/ 604993 h 647856"/>
              <a:gd name="connsiteX94" fmla="*/ 2952750 w 3143250"/>
              <a:gd name="connsiteY94" fmla="*/ 609756 h 647856"/>
              <a:gd name="connsiteX95" fmla="*/ 3105150 w 3143250"/>
              <a:gd name="connsiteY95" fmla="*/ 619281 h 647856"/>
              <a:gd name="connsiteX96" fmla="*/ 3143250 w 3143250"/>
              <a:gd name="connsiteY96" fmla="*/ 624043 h 6478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</a:cxnLst>
            <a:rect l="l" t="t" r="r" b="b"/>
            <a:pathLst>
              <a:path w="3143250" h="647856">
                <a:moveTo>
                  <a:pt x="0" y="643093"/>
                </a:moveTo>
                <a:cubicBezTo>
                  <a:pt x="7938" y="644681"/>
                  <a:pt x="15718" y="647856"/>
                  <a:pt x="23813" y="647856"/>
                </a:cubicBezTo>
                <a:cubicBezTo>
                  <a:pt x="33670" y="647856"/>
                  <a:pt x="45166" y="638382"/>
                  <a:pt x="52388" y="633568"/>
                </a:cubicBezTo>
                <a:cubicBezTo>
                  <a:pt x="57150" y="635156"/>
                  <a:pt x="61736" y="637433"/>
                  <a:pt x="66675" y="638331"/>
                </a:cubicBezTo>
                <a:cubicBezTo>
                  <a:pt x="79267" y="640621"/>
                  <a:pt x="91984" y="642659"/>
                  <a:pt x="104775" y="643093"/>
                </a:cubicBezTo>
                <a:cubicBezTo>
                  <a:pt x="185707" y="645836"/>
                  <a:pt x="266700" y="646268"/>
                  <a:pt x="347663" y="647856"/>
                </a:cubicBezTo>
                <a:cubicBezTo>
                  <a:pt x="390525" y="646268"/>
                  <a:pt x="433447" y="645854"/>
                  <a:pt x="476250" y="643093"/>
                </a:cubicBezTo>
                <a:cubicBezTo>
                  <a:pt x="482782" y="642672"/>
                  <a:pt x="488771" y="638797"/>
                  <a:pt x="495300" y="638331"/>
                </a:cubicBezTo>
                <a:cubicBezTo>
                  <a:pt x="533336" y="635614"/>
                  <a:pt x="571500" y="635156"/>
                  <a:pt x="609600" y="633568"/>
                </a:cubicBezTo>
                <a:cubicBezTo>
                  <a:pt x="677885" y="616499"/>
                  <a:pt x="564289" y="643511"/>
                  <a:pt x="752475" y="624043"/>
                </a:cubicBezTo>
                <a:cubicBezTo>
                  <a:pt x="758169" y="623454"/>
                  <a:pt x="761643" y="617078"/>
                  <a:pt x="766763" y="614518"/>
                </a:cubicBezTo>
                <a:cubicBezTo>
                  <a:pt x="771253" y="612273"/>
                  <a:pt x="776288" y="611343"/>
                  <a:pt x="781050" y="609756"/>
                </a:cubicBezTo>
                <a:cubicBezTo>
                  <a:pt x="821999" y="582458"/>
                  <a:pt x="770189" y="615187"/>
                  <a:pt x="809625" y="595468"/>
                </a:cubicBezTo>
                <a:cubicBezTo>
                  <a:pt x="846546" y="577007"/>
                  <a:pt x="802297" y="593148"/>
                  <a:pt x="838200" y="581181"/>
                </a:cubicBezTo>
                <a:cubicBezTo>
                  <a:pt x="842963" y="578006"/>
                  <a:pt x="847257" y="573981"/>
                  <a:pt x="852488" y="571656"/>
                </a:cubicBezTo>
                <a:cubicBezTo>
                  <a:pt x="861663" y="567578"/>
                  <a:pt x="881063" y="562131"/>
                  <a:pt x="881063" y="562131"/>
                </a:cubicBezTo>
                <a:cubicBezTo>
                  <a:pt x="884238" y="557368"/>
                  <a:pt x="886541" y="551891"/>
                  <a:pt x="890588" y="547843"/>
                </a:cubicBezTo>
                <a:cubicBezTo>
                  <a:pt x="899821" y="538610"/>
                  <a:pt x="907542" y="537429"/>
                  <a:pt x="919163" y="533556"/>
                </a:cubicBezTo>
                <a:cubicBezTo>
                  <a:pt x="931007" y="525660"/>
                  <a:pt x="938687" y="519686"/>
                  <a:pt x="952500" y="514506"/>
                </a:cubicBezTo>
                <a:cubicBezTo>
                  <a:pt x="958629" y="512208"/>
                  <a:pt x="965200" y="511331"/>
                  <a:pt x="971550" y="509743"/>
                </a:cubicBezTo>
                <a:cubicBezTo>
                  <a:pt x="1003259" y="478036"/>
                  <a:pt x="969110" y="507924"/>
                  <a:pt x="1000125" y="490693"/>
                </a:cubicBezTo>
                <a:cubicBezTo>
                  <a:pt x="1010132" y="485133"/>
                  <a:pt x="1028700" y="471643"/>
                  <a:pt x="1028700" y="471643"/>
                </a:cubicBezTo>
                <a:cubicBezTo>
                  <a:pt x="1031875" y="466881"/>
                  <a:pt x="1033463" y="460531"/>
                  <a:pt x="1038225" y="457356"/>
                </a:cubicBezTo>
                <a:cubicBezTo>
                  <a:pt x="1043671" y="453725"/>
                  <a:pt x="1051146" y="454891"/>
                  <a:pt x="1057275" y="452593"/>
                </a:cubicBezTo>
                <a:cubicBezTo>
                  <a:pt x="1063922" y="450100"/>
                  <a:pt x="1069799" y="445865"/>
                  <a:pt x="1076325" y="443068"/>
                </a:cubicBezTo>
                <a:cubicBezTo>
                  <a:pt x="1080939" y="441091"/>
                  <a:pt x="1085850" y="439893"/>
                  <a:pt x="1090613" y="438306"/>
                </a:cubicBezTo>
                <a:cubicBezTo>
                  <a:pt x="1096963" y="428781"/>
                  <a:pt x="1099424" y="414851"/>
                  <a:pt x="1109663" y="409731"/>
                </a:cubicBezTo>
                <a:cubicBezTo>
                  <a:pt x="1133832" y="397646"/>
                  <a:pt x="1122806" y="404144"/>
                  <a:pt x="1143000" y="390681"/>
                </a:cubicBezTo>
                <a:cubicBezTo>
                  <a:pt x="1146175" y="385918"/>
                  <a:pt x="1149198" y="381051"/>
                  <a:pt x="1152525" y="376393"/>
                </a:cubicBezTo>
                <a:cubicBezTo>
                  <a:pt x="1161928" y="363228"/>
                  <a:pt x="1166207" y="354200"/>
                  <a:pt x="1181100" y="347818"/>
                </a:cubicBezTo>
                <a:cubicBezTo>
                  <a:pt x="1187116" y="345240"/>
                  <a:pt x="1193800" y="344643"/>
                  <a:pt x="1200150" y="343056"/>
                </a:cubicBezTo>
                <a:cubicBezTo>
                  <a:pt x="1201738" y="338293"/>
                  <a:pt x="1201699" y="332625"/>
                  <a:pt x="1204913" y="328768"/>
                </a:cubicBezTo>
                <a:cubicBezTo>
                  <a:pt x="1213744" y="318171"/>
                  <a:pt x="1231084" y="310921"/>
                  <a:pt x="1243013" y="304956"/>
                </a:cubicBezTo>
                <a:cubicBezTo>
                  <a:pt x="1246188" y="300193"/>
                  <a:pt x="1248735" y="294946"/>
                  <a:pt x="1252538" y="290668"/>
                </a:cubicBezTo>
                <a:lnTo>
                  <a:pt x="1295400" y="247806"/>
                </a:lnTo>
                <a:cubicBezTo>
                  <a:pt x="1300163" y="243043"/>
                  <a:pt x="1305952" y="239122"/>
                  <a:pt x="1309688" y="233518"/>
                </a:cubicBezTo>
                <a:cubicBezTo>
                  <a:pt x="1312863" y="228756"/>
                  <a:pt x="1315166" y="223278"/>
                  <a:pt x="1319213" y="219231"/>
                </a:cubicBezTo>
                <a:cubicBezTo>
                  <a:pt x="1323260" y="215184"/>
                  <a:pt x="1328738" y="212881"/>
                  <a:pt x="1333500" y="209706"/>
                </a:cubicBezTo>
                <a:cubicBezTo>
                  <a:pt x="1341778" y="184874"/>
                  <a:pt x="1332142" y="204033"/>
                  <a:pt x="1352550" y="185893"/>
                </a:cubicBezTo>
                <a:cubicBezTo>
                  <a:pt x="1412096" y="132963"/>
                  <a:pt x="1362213" y="177155"/>
                  <a:pt x="1390650" y="143031"/>
                </a:cubicBezTo>
                <a:cubicBezTo>
                  <a:pt x="1401707" y="129763"/>
                  <a:pt x="1409971" y="124968"/>
                  <a:pt x="1423988" y="114456"/>
                </a:cubicBezTo>
                <a:cubicBezTo>
                  <a:pt x="1432677" y="101422"/>
                  <a:pt x="1432761" y="97327"/>
                  <a:pt x="1447800" y="90643"/>
                </a:cubicBezTo>
                <a:cubicBezTo>
                  <a:pt x="1456975" y="86565"/>
                  <a:pt x="1468021" y="86687"/>
                  <a:pt x="1476375" y="81118"/>
                </a:cubicBezTo>
                <a:cubicBezTo>
                  <a:pt x="1494840" y="68809"/>
                  <a:pt x="1485233" y="73403"/>
                  <a:pt x="1504950" y="66831"/>
                </a:cubicBezTo>
                <a:cubicBezTo>
                  <a:pt x="1509713" y="63656"/>
                  <a:pt x="1513767" y="58989"/>
                  <a:pt x="1519238" y="57306"/>
                </a:cubicBezTo>
                <a:cubicBezTo>
                  <a:pt x="1534711" y="52545"/>
                  <a:pt x="1566863" y="47781"/>
                  <a:pt x="1566863" y="47781"/>
                </a:cubicBezTo>
                <a:cubicBezTo>
                  <a:pt x="1571625" y="44606"/>
                  <a:pt x="1575771" y="40212"/>
                  <a:pt x="1581150" y="38256"/>
                </a:cubicBezTo>
                <a:cubicBezTo>
                  <a:pt x="1593453" y="33782"/>
                  <a:pt x="1619250" y="28731"/>
                  <a:pt x="1619250" y="28731"/>
                </a:cubicBezTo>
                <a:cubicBezTo>
                  <a:pt x="1624013" y="25556"/>
                  <a:pt x="1628418" y="21766"/>
                  <a:pt x="1633538" y="19206"/>
                </a:cubicBezTo>
                <a:cubicBezTo>
                  <a:pt x="1650704" y="10623"/>
                  <a:pt x="1681782" y="11048"/>
                  <a:pt x="1695450" y="9681"/>
                </a:cubicBezTo>
                <a:cubicBezTo>
                  <a:pt x="1701800" y="8093"/>
                  <a:pt x="1707975" y="5440"/>
                  <a:pt x="1714500" y="4918"/>
                </a:cubicBezTo>
                <a:cubicBezTo>
                  <a:pt x="1812374" y="-2912"/>
                  <a:pt x="1807536" y="-232"/>
                  <a:pt x="1900238" y="4918"/>
                </a:cubicBezTo>
                <a:cubicBezTo>
                  <a:pt x="1935023" y="16513"/>
                  <a:pt x="1919073" y="12008"/>
                  <a:pt x="1947863" y="19206"/>
                </a:cubicBezTo>
                <a:cubicBezTo>
                  <a:pt x="1951038" y="23968"/>
                  <a:pt x="1953341" y="29446"/>
                  <a:pt x="1957388" y="33493"/>
                </a:cubicBezTo>
                <a:cubicBezTo>
                  <a:pt x="1971037" y="47142"/>
                  <a:pt x="1970469" y="40034"/>
                  <a:pt x="1985963" y="47781"/>
                </a:cubicBezTo>
                <a:cubicBezTo>
                  <a:pt x="1991082" y="50341"/>
                  <a:pt x="1995488" y="54131"/>
                  <a:pt x="2000250" y="57306"/>
                </a:cubicBezTo>
                <a:cubicBezTo>
                  <a:pt x="2009616" y="71354"/>
                  <a:pt x="2010312" y="74421"/>
                  <a:pt x="2024063" y="85881"/>
                </a:cubicBezTo>
                <a:cubicBezTo>
                  <a:pt x="2028460" y="89545"/>
                  <a:pt x="2032991" y="93396"/>
                  <a:pt x="2038350" y="95406"/>
                </a:cubicBezTo>
                <a:cubicBezTo>
                  <a:pt x="2045929" y="98248"/>
                  <a:pt x="2054225" y="98581"/>
                  <a:pt x="2062163" y="100168"/>
                </a:cubicBezTo>
                <a:cubicBezTo>
                  <a:pt x="2066925" y="103343"/>
                  <a:pt x="2072053" y="106029"/>
                  <a:pt x="2076450" y="109693"/>
                </a:cubicBezTo>
                <a:cubicBezTo>
                  <a:pt x="2081624" y="114005"/>
                  <a:pt x="2085350" y="119940"/>
                  <a:pt x="2090738" y="123981"/>
                </a:cubicBezTo>
                <a:cubicBezTo>
                  <a:pt x="2098143" y="129535"/>
                  <a:pt x="2106701" y="133362"/>
                  <a:pt x="2114550" y="138268"/>
                </a:cubicBezTo>
                <a:cubicBezTo>
                  <a:pt x="2135653" y="151457"/>
                  <a:pt x="2121095" y="145211"/>
                  <a:pt x="2143125" y="152556"/>
                </a:cubicBezTo>
                <a:cubicBezTo>
                  <a:pt x="2149475" y="157318"/>
                  <a:pt x="2155716" y="162230"/>
                  <a:pt x="2162175" y="166843"/>
                </a:cubicBezTo>
                <a:cubicBezTo>
                  <a:pt x="2166833" y="170170"/>
                  <a:pt x="2172416" y="172321"/>
                  <a:pt x="2176463" y="176368"/>
                </a:cubicBezTo>
                <a:cubicBezTo>
                  <a:pt x="2208216" y="208121"/>
                  <a:pt x="2162173" y="174779"/>
                  <a:pt x="2200275" y="200181"/>
                </a:cubicBezTo>
                <a:cubicBezTo>
                  <a:pt x="2203450" y="204943"/>
                  <a:pt x="2205753" y="210421"/>
                  <a:pt x="2209800" y="214468"/>
                </a:cubicBezTo>
                <a:cubicBezTo>
                  <a:pt x="2219032" y="223699"/>
                  <a:pt x="2226756" y="224882"/>
                  <a:pt x="2238375" y="228756"/>
                </a:cubicBezTo>
                <a:cubicBezTo>
                  <a:pt x="2243138" y="233518"/>
                  <a:pt x="2247489" y="238731"/>
                  <a:pt x="2252663" y="243043"/>
                </a:cubicBezTo>
                <a:cubicBezTo>
                  <a:pt x="2257060" y="246707"/>
                  <a:pt x="2262903" y="248521"/>
                  <a:pt x="2266950" y="252568"/>
                </a:cubicBezTo>
                <a:cubicBezTo>
                  <a:pt x="2288491" y="274110"/>
                  <a:pt x="2262948" y="262348"/>
                  <a:pt x="2290763" y="271618"/>
                </a:cubicBezTo>
                <a:cubicBezTo>
                  <a:pt x="2300288" y="281143"/>
                  <a:pt x="2308130" y="292721"/>
                  <a:pt x="2319338" y="300193"/>
                </a:cubicBezTo>
                <a:cubicBezTo>
                  <a:pt x="2324100" y="303368"/>
                  <a:pt x="2329228" y="306054"/>
                  <a:pt x="2333625" y="309718"/>
                </a:cubicBezTo>
                <a:cubicBezTo>
                  <a:pt x="2357407" y="329537"/>
                  <a:pt x="2337093" y="320399"/>
                  <a:pt x="2362200" y="328768"/>
                </a:cubicBezTo>
                <a:cubicBezTo>
                  <a:pt x="2387597" y="366865"/>
                  <a:pt x="2354265" y="320834"/>
                  <a:pt x="2386013" y="352581"/>
                </a:cubicBezTo>
                <a:cubicBezTo>
                  <a:pt x="2390060" y="356628"/>
                  <a:pt x="2391069" y="363292"/>
                  <a:pt x="2395538" y="366868"/>
                </a:cubicBezTo>
                <a:cubicBezTo>
                  <a:pt x="2399458" y="370004"/>
                  <a:pt x="2405437" y="369193"/>
                  <a:pt x="2409825" y="371631"/>
                </a:cubicBezTo>
                <a:cubicBezTo>
                  <a:pt x="2419832" y="377191"/>
                  <a:pt x="2428584" y="384791"/>
                  <a:pt x="2438400" y="390681"/>
                </a:cubicBezTo>
                <a:cubicBezTo>
                  <a:pt x="2446338" y="395443"/>
                  <a:pt x="2454063" y="400579"/>
                  <a:pt x="2462213" y="404968"/>
                </a:cubicBezTo>
                <a:cubicBezTo>
                  <a:pt x="2474715" y="411700"/>
                  <a:pt x="2500313" y="424018"/>
                  <a:pt x="2500313" y="424018"/>
                </a:cubicBezTo>
                <a:cubicBezTo>
                  <a:pt x="2516188" y="447831"/>
                  <a:pt x="2505075" y="435130"/>
                  <a:pt x="2538413" y="457356"/>
                </a:cubicBezTo>
                <a:lnTo>
                  <a:pt x="2566988" y="476406"/>
                </a:lnTo>
                <a:lnTo>
                  <a:pt x="2609850" y="490693"/>
                </a:lnTo>
                <a:cubicBezTo>
                  <a:pt x="2614613" y="492281"/>
                  <a:pt x="2619215" y="494472"/>
                  <a:pt x="2624138" y="495456"/>
                </a:cubicBezTo>
                <a:lnTo>
                  <a:pt x="2647950" y="500218"/>
                </a:lnTo>
                <a:cubicBezTo>
                  <a:pt x="2699961" y="534891"/>
                  <a:pt x="2619775" y="483749"/>
                  <a:pt x="2681288" y="514506"/>
                </a:cubicBezTo>
                <a:cubicBezTo>
                  <a:pt x="2691527" y="519626"/>
                  <a:pt x="2699003" y="529936"/>
                  <a:pt x="2709863" y="533556"/>
                </a:cubicBezTo>
                <a:cubicBezTo>
                  <a:pt x="2719388" y="536731"/>
                  <a:pt x="2730084" y="537512"/>
                  <a:pt x="2738438" y="543081"/>
                </a:cubicBezTo>
                <a:cubicBezTo>
                  <a:pt x="2750481" y="551110"/>
                  <a:pt x="2752926" y="554551"/>
                  <a:pt x="2767013" y="557368"/>
                </a:cubicBezTo>
                <a:cubicBezTo>
                  <a:pt x="2778020" y="559569"/>
                  <a:pt x="2789238" y="560543"/>
                  <a:pt x="2800350" y="562131"/>
                </a:cubicBezTo>
                <a:cubicBezTo>
                  <a:pt x="2808288" y="566893"/>
                  <a:pt x="2816313" y="571512"/>
                  <a:pt x="2824163" y="576418"/>
                </a:cubicBezTo>
                <a:cubicBezTo>
                  <a:pt x="2829017" y="579451"/>
                  <a:pt x="2833331" y="583383"/>
                  <a:pt x="2838450" y="585943"/>
                </a:cubicBezTo>
                <a:cubicBezTo>
                  <a:pt x="2847894" y="590665"/>
                  <a:pt x="2868006" y="593915"/>
                  <a:pt x="2876550" y="595468"/>
                </a:cubicBezTo>
                <a:cubicBezTo>
                  <a:pt x="2900803" y="599878"/>
                  <a:pt x="2913462" y="601422"/>
                  <a:pt x="2938463" y="604993"/>
                </a:cubicBezTo>
                <a:cubicBezTo>
                  <a:pt x="2943225" y="606581"/>
                  <a:pt x="2947923" y="608377"/>
                  <a:pt x="2952750" y="609756"/>
                </a:cubicBezTo>
                <a:cubicBezTo>
                  <a:pt x="3006057" y="624987"/>
                  <a:pt x="3025693" y="616443"/>
                  <a:pt x="3105150" y="619281"/>
                </a:cubicBezTo>
                <a:cubicBezTo>
                  <a:pt x="3130360" y="625583"/>
                  <a:pt x="3117655" y="624043"/>
                  <a:pt x="3143250" y="624043"/>
                </a:cubicBezTo>
              </a:path>
            </a:pathLst>
          </a:custGeom>
          <a:ln>
            <a:solidFill>
              <a:srgbClr val="FF0000"/>
            </a:solidFill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400" b="0" i="0" u="none" strike="noStrike" cap="none" normalizeH="0" baseline="0" smtClean="0">
              <a:ln>
                <a:noFill/>
              </a:ln>
              <a:solidFill>
                <a:srgbClr val="FFFF66"/>
              </a:solidFill>
              <a:effectLst/>
              <a:latin typeface="Times New Roman" pitchFamily="18" charset="0"/>
            </a:endParaRPr>
          </a:p>
        </p:txBody>
      </p:sp>
      <p:sp>
        <p:nvSpPr>
          <p:cNvPr id="34" name="Freeform 33"/>
          <p:cNvSpPr/>
          <p:nvPr/>
        </p:nvSpPr>
        <p:spPr>
          <a:xfrm>
            <a:off x="5244094" y="1411894"/>
            <a:ext cx="3138487" cy="1028700"/>
          </a:xfrm>
          <a:custGeom>
            <a:avLst/>
            <a:gdLst>
              <a:gd name="connsiteX0" fmla="*/ 0 w 3138487"/>
              <a:gd name="connsiteY0" fmla="*/ 1028700 h 1028700"/>
              <a:gd name="connsiteX1" fmla="*/ 47625 w 3138487"/>
              <a:gd name="connsiteY1" fmla="*/ 1019175 h 1028700"/>
              <a:gd name="connsiteX2" fmla="*/ 80962 w 3138487"/>
              <a:gd name="connsiteY2" fmla="*/ 1009650 h 1028700"/>
              <a:gd name="connsiteX3" fmla="*/ 104775 w 3138487"/>
              <a:gd name="connsiteY3" fmla="*/ 1004888 h 1028700"/>
              <a:gd name="connsiteX4" fmla="*/ 119062 w 3138487"/>
              <a:gd name="connsiteY4" fmla="*/ 1000125 h 1028700"/>
              <a:gd name="connsiteX5" fmla="*/ 142875 w 3138487"/>
              <a:gd name="connsiteY5" fmla="*/ 995363 h 1028700"/>
              <a:gd name="connsiteX6" fmla="*/ 161925 w 3138487"/>
              <a:gd name="connsiteY6" fmla="*/ 990600 h 1028700"/>
              <a:gd name="connsiteX7" fmla="*/ 176212 w 3138487"/>
              <a:gd name="connsiteY7" fmla="*/ 981075 h 1028700"/>
              <a:gd name="connsiteX8" fmla="*/ 190500 w 3138487"/>
              <a:gd name="connsiteY8" fmla="*/ 976313 h 1028700"/>
              <a:gd name="connsiteX9" fmla="*/ 219075 w 3138487"/>
              <a:gd name="connsiteY9" fmla="*/ 957263 h 1028700"/>
              <a:gd name="connsiteX10" fmla="*/ 247650 w 3138487"/>
              <a:gd name="connsiteY10" fmla="*/ 947738 h 1028700"/>
              <a:gd name="connsiteX11" fmla="*/ 257175 w 3138487"/>
              <a:gd name="connsiteY11" fmla="*/ 933450 h 1028700"/>
              <a:gd name="connsiteX12" fmla="*/ 285750 w 3138487"/>
              <a:gd name="connsiteY12" fmla="*/ 923925 h 1028700"/>
              <a:gd name="connsiteX13" fmla="*/ 314325 w 3138487"/>
              <a:gd name="connsiteY13" fmla="*/ 914400 h 1028700"/>
              <a:gd name="connsiteX14" fmla="*/ 352425 w 3138487"/>
              <a:gd name="connsiteY14" fmla="*/ 895350 h 1028700"/>
              <a:gd name="connsiteX15" fmla="*/ 381000 w 3138487"/>
              <a:gd name="connsiteY15" fmla="*/ 885825 h 1028700"/>
              <a:gd name="connsiteX16" fmla="*/ 419100 w 3138487"/>
              <a:gd name="connsiteY16" fmla="*/ 866775 h 1028700"/>
              <a:gd name="connsiteX17" fmla="*/ 428625 w 3138487"/>
              <a:gd name="connsiteY17" fmla="*/ 852488 h 1028700"/>
              <a:gd name="connsiteX18" fmla="*/ 457200 w 3138487"/>
              <a:gd name="connsiteY18" fmla="*/ 847725 h 1028700"/>
              <a:gd name="connsiteX19" fmla="*/ 471487 w 3138487"/>
              <a:gd name="connsiteY19" fmla="*/ 842963 h 1028700"/>
              <a:gd name="connsiteX20" fmla="*/ 490537 w 3138487"/>
              <a:gd name="connsiteY20" fmla="*/ 828675 h 1028700"/>
              <a:gd name="connsiteX21" fmla="*/ 533400 w 3138487"/>
              <a:gd name="connsiteY21" fmla="*/ 804863 h 1028700"/>
              <a:gd name="connsiteX22" fmla="*/ 552450 w 3138487"/>
              <a:gd name="connsiteY22" fmla="*/ 785813 h 1028700"/>
              <a:gd name="connsiteX23" fmla="*/ 585787 w 3138487"/>
              <a:gd name="connsiteY23" fmla="*/ 762000 h 1028700"/>
              <a:gd name="connsiteX24" fmla="*/ 595312 w 3138487"/>
              <a:gd name="connsiteY24" fmla="*/ 747713 h 1028700"/>
              <a:gd name="connsiteX25" fmla="*/ 633412 w 3138487"/>
              <a:gd name="connsiteY25" fmla="*/ 723900 h 1028700"/>
              <a:gd name="connsiteX26" fmla="*/ 642937 w 3138487"/>
              <a:gd name="connsiteY26" fmla="*/ 709613 h 1028700"/>
              <a:gd name="connsiteX27" fmla="*/ 657225 w 3138487"/>
              <a:gd name="connsiteY27" fmla="*/ 704850 h 1028700"/>
              <a:gd name="connsiteX28" fmla="*/ 685800 w 3138487"/>
              <a:gd name="connsiteY28" fmla="*/ 685800 h 1028700"/>
              <a:gd name="connsiteX29" fmla="*/ 719137 w 3138487"/>
              <a:gd name="connsiteY29" fmla="*/ 661988 h 1028700"/>
              <a:gd name="connsiteX30" fmla="*/ 728662 w 3138487"/>
              <a:gd name="connsiteY30" fmla="*/ 647700 h 1028700"/>
              <a:gd name="connsiteX31" fmla="*/ 757237 w 3138487"/>
              <a:gd name="connsiteY31" fmla="*/ 623888 h 1028700"/>
              <a:gd name="connsiteX32" fmla="*/ 776287 w 3138487"/>
              <a:gd name="connsiteY32" fmla="*/ 590550 h 1028700"/>
              <a:gd name="connsiteX33" fmla="*/ 790575 w 3138487"/>
              <a:gd name="connsiteY33" fmla="*/ 576263 h 1028700"/>
              <a:gd name="connsiteX34" fmla="*/ 809625 w 3138487"/>
              <a:gd name="connsiteY34" fmla="*/ 547688 h 1028700"/>
              <a:gd name="connsiteX35" fmla="*/ 814387 w 3138487"/>
              <a:gd name="connsiteY35" fmla="*/ 533400 h 1028700"/>
              <a:gd name="connsiteX36" fmla="*/ 838200 w 3138487"/>
              <a:gd name="connsiteY36" fmla="*/ 504825 h 1028700"/>
              <a:gd name="connsiteX37" fmla="*/ 842962 w 3138487"/>
              <a:gd name="connsiteY37" fmla="*/ 490538 h 1028700"/>
              <a:gd name="connsiteX38" fmla="*/ 866775 w 3138487"/>
              <a:gd name="connsiteY38" fmla="*/ 461963 h 1028700"/>
              <a:gd name="connsiteX39" fmla="*/ 890587 w 3138487"/>
              <a:gd name="connsiteY39" fmla="*/ 428625 h 1028700"/>
              <a:gd name="connsiteX40" fmla="*/ 900112 w 3138487"/>
              <a:gd name="connsiteY40" fmla="*/ 414338 h 1028700"/>
              <a:gd name="connsiteX41" fmla="*/ 928687 w 3138487"/>
              <a:gd name="connsiteY41" fmla="*/ 390525 h 1028700"/>
              <a:gd name="connsiteX42" fmla="*/ 938212 w 3138487"/>
              <a:gd name="connsiteY42" fmla="*/ 376238 h 1028700"/>
              <a:gd name="connsiteX43" fmla="*/ 966787 w 3138487"/>
              <a:gd name="connsiteY43" fmla="*/ 357188 h 1028700"/>
              <a:gd name="connsiteX44" fmla="*/ 981075 w 3138487"/>
              <a:gd name="connsiteY44" fmla="*/ 347663 h 1028700"/>
              <a:gd name="connsiteX45" fmla="*/ 1014412 w 3138487"/>
              <a:gd name="connsiteY45" fmla="*/ 319088 h 1028700"/>
              <a:gd name="connsiteX46" fmla="*/ 1038225 w 3138487"/>
              <a:gd name="connsiteY46" fmla="*/ 290513 h 1028700"/>
              <a:gd name="connsiteX47" fmla="*/ 1081087 w 3138487"/>
              <a:gd name="connsiteY47" fmla="*/ 257175 h 1028700"/>
              <a:gd name="connsiteX48" fmla="*/ 1095375 w 3138487"/>
              <a:gd name="connsiteY48" fmla="*/ 228600 h 1028700"/>
              <a:gd name="connsiteX49" fmla="*/ 1128712 w 3138487"/>
              <a:gd name="connsiteY49" fmla="*/ 190500 h 1028700"/>
              <a:gd name="connsiteX50" fmla="*/ 1152525 w 3138487"/>
              <a:gd name="connsiteY50" fmla="*/ 147638 h 1028700"/>
              <a:gd name="connsiteX51" fmla="*/ 1181100 w 3138487"/>
              <a:gd name="connsiteY51" fmla="*/ 128588 h 1028700"/>
              <a:gd name="connsiteX52" fmla="*/ 1200150 w 3138487"/>
              <a:gd name="connsiteY52" fmla="*/ 100013 h 1028700"/>
              <a:gd name="connsiteX53" fmla="*/ 1214437 w 3138487"/>
              <a:gd name="connsiteY53" fmla="*/ 85725 h 1028700"/>
              <a:gd name="connsiteX54" fmla="*/ 1223962 w 3138487"/>
              <a:gd name="connsiteY54" fmla="*/ 71438 h 1028700"/>
              <a:gd name="connsiteX55" fmla="*/ 1238250 w 3138487"/>
              <a:gd name="connsiteY55" fmla="*/ 66675 h 1028700"/>
              <a:gd name="connsiteX56" fmla="*/ 1252537 w 3138487"/>
              <a:gd name="connsiteY56" fmla="*/ 52388 h 1028700"/>
              <a:gd name="connsiteX57" fmla="*/ 1281112 w 3138487"/>
              <a:gd name="connsiteY57" fmla="*/ 42863 h 1028700"/>
              <a:gd name="connsiteX58" fmla="*/ 1295400 w 3138487"/>
              <a:gd name="connsiteY58" fmla="*/ 33338 h 1028700"/>
              <a:gd name="connsiteX59" fmla="*/ 1328737 w 3138487"/>
              <a:gd name="connsiteY59" fmla="*/ 19050 h 1028700"/>
              <a:gd name="connsiteX60" fmla="*/ 1357312 w 3138487"/>
              <a:gd name="connsiteY60" fmla="*/ 14288 h 1028700"/>
              <a:gd name="connsiteX61" fmla="*/ 1390650 w 3138487"/>
              <a:gd name="connsiteY61" fmla="*/ 4763 h 1028700"/>
              <a:gd name="connsiteX62" fmla="*/ 1438275 w 3138487"/>
              <a:gd name="connsiteY62" fmla="*/ 0 h 1028700"/>
              <a:gd name="connsiteX63" fmla="*/ 1619250 w 3138487"/>
              <a:gd name="connsiteY63" fmla="*/ 4763 h 1028700"/>
              <a:gd name="connsiteX64" fmla="*/ 1633537 w 3138487"/>
              <a:gd name="connsiteY64" fmla="*/ 14288 h 1028700"/>
              <a:gd name="connsiteX65" fmla="*/ 1647825 w 3138487"/>
              <a:gd name="connsiteY65" fmla="*/ 19050 h 1028700"/>
              <a:gd name="connsiteX66" fmla="*/ 1662112 w 3138487"/>
              <a:gd name="connsiteY66" fmla="*/ 28575 h 1028700"/>
              <a:gd name="connsiteX67" fmla="*/ 1681162 w 3138487"/>
              <a:gd name="connsiteY67" fmla="*/ 38100 h 1028700"/>
              <a:gd name="connsiteX68" fmla="*/ 1714500 w 3138487"/>
              <a:gd name="connsiteY68" fmla="*/ 61913 h 1028700"/>
              <a:gd name="connsiteX69" fmla="*/ 1728787 w 3138487"/>
              <a:gd name="connsiteY69" fmla="*/ 76200 h 1028700"/>
              <a:gd name="connsiteX70" fmla="*/ 1743075 w 3138487"/>
              <a:gd name="connsiteY70" fmla="*/ 80963 h 1028700"/>
              <a:gd name="connsiteX71" fmla="*/ 1752600 w 3138487"/>
              <a:gd name="connsiteY71" fmla="*/ 95250 h 1028700"/>
              <a:gd name="connsiteX72" fmla="*/ 1776412 w 3138487"/>
              <a:gd name="connsiteY72" fmla="*/ 104775 h 1028700"/>
              <a:gd name="connsiteX73" fmla="*/ 1804987 w 3138487"/>
              <a:gd name="connsiteY73" fmla="*/ 128588 h 1028700"/>
              <a:gd name="connsiteX74" fmla="*/ 1819275 w 3138487"/>
              <a:gd name="connsiteY74" fmla="*/ 133350 h 1028700"/>
              <a:gd name="connsiteX75" fmla="*/ 1847850 w 3138487"/>
              <a:gd name="connsiteY75" fmla="*/ 152400 h 1028700"/>
              <a:gd name="connsiteX76" fmla="*/ 1871662 w 3138487"/>
              <a:gd name="connsiteY76" fmla="*/ 171450 h 1028700"/>
              <a:gd name="connsiteX77" fmla="*/ 1885950 w 3138487"/>
              <a:gd name="connsiteY77" fmla="*/ 185738 h 1028700"/>
              <a:gd name="connsiteX78" fmla="*/ 1919287 w 3138487"/>
              <a:gd name="connsiteY78" fmla="*/ 204788 h 1028700"/>
              <a:gd name="connsiteX79" fmla="*/ 1943100 w 3138487"/>
              <a:gd name="connsiteY79" fmla="*/ 223838 h 1028700"/>
              <a:gd name="connsiteX80" fmla="*/ 1971675 w 3138487"/>
              <a:gd name="connsiteY80" fmla="*/ 242888 h 1028700"/>
              <a:gd name="connsiteX81" fmla="*/ 1985962 w 3138487"/>
              <a:gd name="connsiteY81" fmla="*/ 257175 h 1028700"/>
              <a:gd name="connsiteX82" fmla="*/ 1995487 w 3138487"/>
              <a:gd name="connsiteY82" fmla="*/ 271463 h 1028700"/>
              <a:gd name="connsiteX83" fmla="*/ 2024062 w 3138487"/>
              <a:gd name="connsiteY83" fmla="*/ 285750 h 1028700"/>
              <a:gd name="connsiteX84" fmla="*/ 2033587 w 3138487"/>
              <a:gd name="connsiteY84" fmla="*/ 300038 h 1028700"/>
              <a:gd name="connsiteX85" fmla="*/ 2047875 w 3138487"/>
              <a:gd name="connsiteY85" fmla="*/ 304800 h 1028700"/>
              <a:gd name="connsiteX86" fmla="*/ 2062162 w 3138487"/>
              <a:gd name="connsiteY86" fmla="*/ 319088 h 1028700"/>
              <a:gd name="connsiteX87" fmla="*/ 2066925 w 3138487"/>
              <a:gd name="connsiteY87" fmla="*/ 333375 h 1028700"/>
              <a:gd name="connsiteX88" fmla="*/ 2081212 w 3138487"/>
              <a:gd name="connsiteY88" fmla="*/ 347663 h 1028700"/>
              <a:gd name="connsiteX89" fmla="*/ 2090737 w 3138487"/>
              <a:gd name="connsiteY89" fmla="*/ 361950 h 1028700"/>
              <a:gd name="connsiteX90" fmla="*/ 2105025 w 3138487"/>
              <a:gd name="connsiteY90" fmla="*/ 376238 h 1028700"/>
              <a:gd name="connsiteX91" fmla="*/ 2114550 w 3138487"/>
              <a:gd name="connsiteY91" fmla="*/ 390525 h 1028700"/>
              <a:gd name="connsiteX92" fmla="*/ 2128837 w 3138487"/>
              <a:gd name="connsiteY92" fmla="*/ 404813 h 1028700"/>
              <a:gd name="connsiteX93" fmla="*/ 2152650 w 3138487"/>
              <a:gd name="connsiteY93" fmla="*/ 438150 h 1028700"/>
              <a:gd name="connsiteX94" fmla="*/ 2171700 w 3138487"/>
              <a:gd name="connsiteY94" fmla="*/ 466725 h 1028700"/>
              <a:gd name="connsiteX95" fmla="*/ 2195512 w 3138487"/>
              <a:gd name="connsiteY95" fmla="*/ 500063 h 1028700"/>
              <a:gd name="connsiteX96" fmla="*/ 2214562 w 3138487"/>
              <a:gd name="connsiteY96" fmla="*/ 528638 h 1028700"/>
              <a:gd name="connsiteX97" fmla="*/ 2224087 w 3138487"/>
              <a:gd name="connsiteY97" fmla="*/ 547688 h 1028700"/>
              <a:gd name="connsiteX98" fmla="*/ 2233612 w 3138487"/>
              <a:gd name="connsiteY98" fmla="*/ 561975 h 1028700"/>
              <a:gd name="connsiteX99" fmla="*/ 2238375 w 3138487"/>
              <a:gd name="connsiteY99" fmla="*/ 576263 h 1028700"/>
              <a:gd name="connsiteX100" fmla="*/ 2247900 w 3138487"/>
              <a:gd name="connsiteY100" fmla="*/ 595313 h 1028700"/>
              <a:gd name="connsiteX101" fmla="*/ 2243137 w 3138487"/>
              <a:gd name="connsiteY101" fmla="*/ 619125 h 1028700"/>
              <a:gd name="connsiteX102" fmla="*/ 2262187 w 3138487"/>
              <a:gd name="connsiteY102" fmla="*/ 647700 h 1028700"/>
              <a:gd name="connsiteX103" fmla="*/ 2281237 w 3138487"/>
              <a:gd name="connsiteY103" fmla="*/ 681038 h 1028700"/>
              <a:gd name="connsiteX104" fmla="*/ 2286000 w 3138487"/>
              <a:gd name="connsiteY104" fmla="*/ 695325 h 1028700"/>
              <a:gd name="connsiteX105" fmla="*/ 2300287 w 3138487"/>
              <a:gd name="connsiteY105" fmla="*/ 709613 h 1028700"/>
              <a:gd name="connsiteX106" fmla="*/ 2314575 w 3138487"/>
              <a:gd name="connsiteY106" fmla="*/ 738188 h 1028700"/>
              <a:gd name="connsiteX107" fmla="*/ 2328862 w 3138487"/>
              <a:gd name="connsiteY107" fmla="*/ 747713 h 1028700"/>
              <a:gd name="connsiteX108" fmla="*/ 2347912 w 3138487"/>
              <a:gd name="connsiteY108" fmla="*/ 762000 h 1028700"/>
              <a:gd name="connsiteX109" fmla="*/ 2366962 w 3138487"/>
              <a:gd name="connsiteY109" fmla="*/ 771525 h 1028700"/>
              <a:gd name="connsiteX110" fmla="*/ 2405062 w 3138487"/>
              <a:gd name="connsiteY110" fmla="*/ 809625 h 1028700"/>
              <a:gd name="connsiteX111" fmla="*/ 2419350 w 3138487"/>
              <a:gd name="connsiteY111" fmla="*/ 814388 h 1028700"/>
              <a:gd name="connsiteX112" fmla="*/ 2447925 w 3138487"/>
              <a:gd name="connsiteY112" fmla="*/ 833438 h 1028700"/>
              <a:gd name="connsiteX113" fmla="*/ 2466975 w 3138487"/>
              <a:gd name="connsiteY113" fmla="*/ 838200 h 1028700"/>
              <a:gd name="connsiteX114" fmla="*/ 2500312 w 3138487"/>
              <a:gd name="connsiteY114" fmla="*/ 857250 h 1028700"/>
              <a:gd name="connsiteX115" fmla="*/ 2533650 w 3138487"/>
              <a:gd name="connsiteY115" fmla="*/ 862013 h 1028700"/>
              <a:gd name="connsiteX116" fmla="*/ 2547937 w 3138487"/>
              <a:gd name="connsiteY116" fmla="*/ 876300 h 1028700"/>
              <a:gd name="connsiteX117" fmla="*/ 2562225 w 3138487"/>
              <a:gd name="connsiteY117" fmla="*/ 881063 h 1028700"/>
              <a:gd name="connsiteX118" fmla="*/ 2614612 w 3138487"/>
              <a:gd name="connsiteY118" fmla="*/ 885825 h 1028700"/>
              <a:gd name="connsiteX119" fmla="*/ 2643187 w 3138487"/>
              <a:gd name="connsiteY119" fmla="*/ 895350 h 1028700"/>
              <a:gd name="connsiteX120" fmla="*/ 2681287 w 3138487"/>
              <a:gd name="connsiteY120" fmla="*/ 904875 h 1028700"/>
              <a:gd name="connsiteX121" fmla="*/ 2705100 w 3138487"/>
              <a:gd name="connsiteY121" fmla="*/ 914400 h 1028700"/>
              <a:gd name="connsiteX122" fmla="*/ 2738437 w 3138487"/>
              <a:gd name="connsiteY122" fmla="*/ 919163 h 1028700"/>
              <a:gd name="connsiteX123" fmla="*/ 2805112 w 3138487"/>
              <a:gd name="connsiteY123" fmla="*/ 928688 h 1028700"/>
              <a:gd name="connsiteX124" fmla="*/ 2852737 w 3138487"/>
              <a:gd name="connsiteY124" fmla="*/ 942975 h 1028700"/>
              <a:gd name="connsiteX125" fmla="*/ 2867025 w 3138487"/>
              <a:gd name="connsiteY125" fmla="*/ 952500 h 1028700"/>
              <a:gd name="connsiteX126" fmla="*/ 2914650 w 3138487"/>
              <a:gd name="connsiteY126" fmla="*/ 981075 h 1028700"/>
              <a:gd name="connsiteX127" fmla="*/ 2952750 w 3138487"/>
              <a:gd name="connsiteY127" fmla="*/ 985838 h 1028700"/>
              <a:gd name="connsiteX128" fmla="*/ 2971800 w 3138487"/>
              <a:gd name="connsiteY128" fmla="*/ 990600 h 1028700"/>
              <a:gd name="connsiteX129" fmla="*/ 3000375 w 3138487"/>
              <a:gd name="connsiteY129" fmla="*/ 1000125 h 1028700"/>
              <a:gd name="connsiteX130" fmla="*/ 3033712 w 3138487"/>
              <a:gd name="connsiteY130" fmla="*/ 1004888 h 1028700"/>
              <a:gd name="connsiteX131" fmla="*/ 3062287 w 3138487"/>
              <a:gd name="connsiteY131" fmla="*/ 1009650 h 1028700"/>
              <a:gd name="connsiteX132" fmla="*/ 3138487 w 3138487"/>
              <a:gd name="connsiteY132" fmla="*/ 1014413 h 1028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</a:cxnLst>
            <a:rect l="l" t="t" r="r" b="b"/>
            <a:pathLst>
              <a:path w="3138487" h="1028700">
                <a:moveTo>
                  <a:pt x="0" y="1028700"/>
                </a:moveTo>
                <a:cubicBezTo>
                  <a:pt x="22464" y="1024956"/>
                  <a:pt x="27726" y="1024861"/>
                  <a:pt x="47625" y="1019175"/>
                </a:cubicBezTo>
                <a:cubicBezTo>
                  <a:pt x="75450" y="1011225"/>
                  <a:pt x="47486" y="1017089"/>
                  <a:pt x="80962" y="1009650"/>
                </a:cubicBezTo>
                <a:cubicBezTo>
                  <a:pt x="88864" y="1007894"/>
                  <a:pt x="96922" y="1006851"/>
                  <a:pt x="104775" y="1004888"/>
                </a:cubicBezTo>
                <a:cubicBezTo>
                  <a:pt x="109645" y="1003670"/>
                  <a:pt x="114192" y="1001343"/>
                  <a:pt x="119062" y="1000125"/>
                </a:cubicBezTo>
                <a:cubicBezTo>
                  <a:pt x="126915" y="998162"/>
                  <a:pt x="134973" y="997119"/>
                  <a:pt x="142875" y="995363"/>
                </a:cubicBezTo>
                <a:cubicBezTo>
                  <a:pt x="149265" y="993943"/>
                  <a:pt x="155575" y="992188"/>
                  <a:pt x="161925" y="990600"/>
                </a:cubicBezTo>
                <a:cubicBezTo>
                  <a:pt x="166687" y="987425"/>
                  <a:pt x="171093" y="983635"/>
                  <a:pt x="176212" y="981075"/>
                </a:cubicBezTo>
                <a:cubicBezTo>
                  <a:pt x="180702" y="978830"/>
                  <a:pt x="186112" y="978751"/>
                  <a:pt x="190500" y="976313"/>
                </a:cubicBezTo>
                <a:cubicBezTo>
                  <a:pt x="200507" y="970754"/>
                  <a:pt x="208215" y="960883"/>
                  <a:pt x="219075" y="957263"/>
                </a:cubicBezTo>
                <a:lnTo>
                  <a:pt x="247650" y="947738"/>
                </a:lnTo>
                <a:cubicBezTo>
                  <a:pt x="250825" y="942975"/>
                  <a:pt x="252321" y="936484"/>
                  <a:pt x="257175" y="933450"/>
                </a:cubicBezTo>
                <a:cubicBezTo>
                  <a:pt x="265689" y="928129"/>
                  <a:pt x="276225" y="927100"/>
                  <a:pt x="285750" y="923925"/>
                </a:cubicBezTo>
                <a:lnTo>
                  <a:pt x="314325" y="914400"/>
                </a:lnTo>
                <a:cubicBezTo>
                  <a:pt x="327025" y="908050"/>
                  <a:pt x="338955" y="899840"/>
                  <a:pt x="352425" y="895350"/>
                </a:cubicBezTo>
                <a:cubicBezTo>
                  <a:pt x="361950" y="892175"/>
                  <a:pt x="372391" y="890991"/>
                  <a:pt x="381000" y="885825"/>
                </a:cubicBezTo>
                <a:cubicBezTo>
                  <a:pt x="409117" y="868955"/>
                  <a:pt x="396031" y="874465"/>
                  <a:pt x="419100" y="866775"/>
                </a:cubicBezTo>
                <a:cubicBezTo>
                  <a:pt x="422275" y="862013"/>
                  <a:pt x="423506" y="855048"/>
                  <a:pt x="428625" y="852488"/>
                </a:cubicBezTo>
                <a:cubicBezTo>
                  <a:pt x="437262" y="848170"/>
                  <a:pt x="447774" y="849820"/>
                  <a:pt x="457200" y="847725"/>
                </a:cubicBezTo>
                <a:cubicBezTo>
                  <a:pt x="462100" y="846636"/>
                  <a:pt x="466725" y="844550"/>
                  <a:pt x="471487" y="842963"/>
                </a:cubicBezTo>
                <a:cubicBezTo>
                  <a:pt x="477837" y="838200"/>
                  <a:pt x="483806" y="832882"/>
                  <a:pt x="490537" y="828675"/>
                </a:cubicBezTo>
                <a:cubicBezTo>
                  <a:pt x="513541" y="814297"/>
                  <a:pt x="509139" y="823732"/>
                  <a:pt x="533400" y="804863"/>
                </a:cubicBezTo>
                <a:cubicBezTo>
                  <a:pt x="540489" y="799350"/>
                  <a:pt x="545692" y="791727"/>
                  <a:pt x="552450" y="785813"/>
                </a:cubicBezTo>
                <a:cubicBezTo>
                  <a:pt x="561902" y="777542"/>
                  <a:pt x="575118" y="769113"/>
                  <a:pt x="585787" y="762000"/>
                </a:cubicBezTo>
                <a:cubicBezTo>
                  <a:pt x="588962" y="757238"/>
                  <a:pt x="590915" y="751377"/>
                  <a:pt x="595312" y="747713"/>
                </a:cubicBezTo>
                <a:cubicBezTo>
                  <a:pt x="640582" y="709989"/>
                  <a:pt x="587305" y="770007"/>
                  <a:pt x="633412" y="723900"/>
                </a:cubicBezTo>
                <a:cubicBezTo>
                  <a:pt x="637459" y="719853"/>
                  <a:pt x="638468" y="713189"/>
                  <a:pt x="642937" y="709613"/>
                </a:cubicBezTo>
                <a:cubicBezTo>
                  <a:pt x="646857" y="706477"/>
                  <a:pt x="652836" y="707288"/>
                  <a:pt x="657225" y="704850"/>
                </a:cubicBezTo>
                <a:cubicBezTo>
                  <a:pt x="667232" y="699291"/>
                  <a:pt x="676275" y="692150"/>
                  <a:pt x="685800" y="685800"/>
                </a:cubicBezTo>
                <a:cubicBezTo>
                  <a:pt x="706687" y="671875"/>
                  <a:pt x="695513" y="679705"/>
                  <a:pt x="719137" y="661988"/>
                </a:cubicBezTo>
                <a:cubicBezTo>
                  <a:pt x="722312" y="657225"/>
                  <a:pt x="724615" y="651747"/>
                  <a:pt x="728662" y="647700"/>
                </a:cubicBezTo>
                <a:cubicBezTo>
                  <a:pt x="749549" y="626813"/>
                  <a:pt x="737732" y="651196"/>
                  <a:pt x="757237" y="623888"/>
                </a:cubicBezTo>
                <a:cubicBezTo>
                  <a:pt x="780520" y="591292"/>
                  <a:pt x="753796" y="617539"/>
                  <a:pt x="776287" y="590550"/>
                </a:cubicBezTo>
                <a:cubicBezTo>
                  <a:pt x="780599" y="585376"/>
                  <a:pt x="786440" y="581579"/>
                  <a:pt x="790575" y="576263"/>
                </a:cubicBezTo>
                <a:cubicBezTo>
                  <a:pt x="797603" y="567227"/>
                  <a:pt x="809625" y="547688"/>
                  <a:pt x="809625" y="547688"/>
                </a:cubicBezTo>
                <a:cubicBezTo>
                  <a:pt x="811212" y="542925"/>
                  <a:pt x="812142" y="537890"/>
                  <a:pt x="814387" y="533400"/>
                </a:cubicBezTo>
                <a:cubicBezTo>
                  <a:pt x="821016" y="520141"/>
                  <a:pt x="827669" y="515356"/>
                  <a:pt x="838200" y="504825"/>
                </a:cubicBezTo>
                <a:cubicBezTo>
                  <a:pt x="839787" y="500063"/>
                  <a:pt x="840717" y="495028"/>
                  <a:pt x="842962" y="490538"/>
                </a:cubicBezTo>
                <a:cubicBezTo>
                  <a:pt x="849593" y="477275"/>
                  <a:pt x="856240" y="472497"/>
                  <a:pt x="866775" y="461963"/>
                </a:cubicBezTo>
                <a:cubicBezTo>
                  <a:pt x="885528" y="415079"/>
                  <a:pt x="864432" y="454780"/>
                  <a:pt x="890587" y="428625"/>
                </a:cubicBezTo>
                <a:cubicBezTo>
                  <a:pt x="894634" y="424578"/>
                  <a:pt x="896448" y="418735"/>
                  <a:pt x="900112" y="414338"/>
                </a:cubicBezTo>
                <a:cubicBezTo>
                  <a:pt x="911572" y="400587"/>
                  <a:pt x="914639" y="399891"/>
                  <a:pt x="928687" y="390525"/>
                </a:cubicBezTo>
                <a:cubicBezTo>
                  <a:pt x="931862" y="385763"/>
                  <a:pt x="933904" y="380007"/>
                  <a:pt x="938212" y="376238"/>
                </a:cubicBezTo>
                <a:cubicBezTo>
                  <a:pt x="946827" y="368700"/>
                  <a:pt x="957262" y="363538"/>
                  <a:pt x="966787" y="357188"/>
                </a:cubicBezTo>
                <a:cubicBezTo>
                  <a:pt x="971550" y="354013"/>
                  <a:pt x="977028" y="351710"/>
                  <a:pt x="981075" y="347663"/>
                </a:cubicBezTo>
                <a:cubicBezTo>
                  <a:pt x="1004172" y="324566"/>
                  <a:pt x="992653" y="333594"/>
                  <a:pt x="1014412" y="319088"/>
                </a:cubicBezTo>
                <a:cubicBezTo>
                  <a:pt x="1022880" y="306386"/>
                  <a:pt x="1025529" y="300387"/>
                  <a:pt x="1038225" y="290513"/>
                </a:cubicBezTo>
                <a:cubicBezTo>
                  <a:pt x="1063382" y="270947"/>
                  <a:pt x="1064013" y="277664"/>
                  <a:pt x="1081087" y="257175"/>
                </a:cubicBezTo>
                <a:cubicBezTo>
                  <a:pt x="1102230" y="231803"/>
                  <a:pt x="1081054" y="254377"/>
                  <a:pt x="1095375" y="228600"/>
                </a:cubicBezTo>
                <a:cubicBezTo>
                  <a:pt x="1111717" y="199185"/>
                  <a:pt x="1107842" y="204414"/>
                  <a:pt x="1128712" y="190500"/>
                </a:cubicBezTo>
                <a:cubicBezTo>
                  <a:pt x="1133675" y="175612"/>
                  <a:pt x="1138490" y="156995"/>
                  <a:pt x="1152525" y="147638"/>
                </a:cubicBezTo>
                <a:lnTo>
                  <a:pt x="1181100" y="128588"/>
                </a:lnTo>
                <a:cubicBezTo>
                  <a:pt x="1187450" y="119063"/>
                  <a:pt x="1192056" y="108108"/>
                  <a:pt x="1200150" y="100013"/>
                </a:cubicBezTo>
                <a:cubicBezTo>
                  <a:pt x="1204912" y="95250"/>
                  <a:pt x="1210125" y="90899"/>
                  <a:pt x="1214437" y="85725"/>
                </a:cubicBezTo>
                <a:cubicBezTo>
                  <a:pt x="1218101" y="81328"/>
                  <a:pt x="1219493" y="75014"/>
                  <a:pt x="1223962" y="71438"/>
                </a:cubicBezTo>
                <a:cubicBezTo>
                  <a:pt x="1227882" y="68302"/>
                  <a:pt x="1233487" y="68263"/>
                  <a:pt x="1238250" y="66675"/>
                </a:cubicBezTo>
                <a:cubicBezTo>
                  <a:pt x="1243012" y="61913"/>
                  <a:pt x="1246650" y="55659"/>
                  <a:pt x="1252537" y="52388"/>
                </a:cubicBezTo>
                <a:cubicBezTo>
                  <a:pt x="1261314" y="47512"/>
                  <a:pt x="1281112" y="42863"/>
                  <a:pt x="1281112" y="42863"/>
                </a:cubicBezTo>
                <a:cubicBezTo>
                  <a:pt x="1285875" y="39688"/>
                  <a:pt x="1290430" y="36178"/>
                  <a:pt x="1295400" y="33338"/>
                </a:cubicBezTo>
                <a:cubicBezTo>
                  <a:pt x="1304662" y="28046"/>
                  <a:pt x="1317811" y="21478"/>
                  <a:pt x="1328737" y="19050"/>
                </a:cubicBezTo>
                <a:cubicBezTo>
                  <a:pt x="1338163" y="16955"/>
                  <a:pt x="1347787" y="15875"/>
                  <a:pt x="1357312" y="14288"/>
                </a:cubicBezTo>
                <a:cubicBezTo>
                  <a:pt x="1367493" y="10894"/>
                  <a:pt x="1380180" y="6259"/>
                  <a:pt x="1390650" y="4763"/>
                </a:cubicBezTo>
                <a:cubicBezTo>
                  <a:pt x="1406444" y="2507"/>
                  <a:pt x="1422400" y="1588"/>
                  <a:pt x="1438275" y="0"/>
                </a:cubicBezTo>
                <a:cubicBezTo>
                  <a:pt x="1498600" y="1588"/>
                  <a:pt x="1559065" y="359"/>
                  <a:pt x="1619250" y="4763"/>
                </a:cubicBezTo>
                <a:cubicBezTo>
                  <a:pt x="1624958" y="5181"/>
                  <a:pt x="1628418" y="11728"/>
                  <a:pt x="1633537" y="14288"/>
                </a:cubicBezTo>
                <a:cubicBezTo>
                  <a:pt x="1638027" y="16533"/>
                  <a:pt x="1643062" y="17463"/>
                  <a:pt x="1647825" y="19050"/>
                </a:cubicBezTo>
                <a:cubicBezTo>
                  <a:pt x="1652587" y="22225"/>
                  <a:pt x="1657142" y="25735"/>
                  <a:pt x="1662112" y="28575"/>
                </a:cubicBezTo>
                <a:cubicBezTo>
                  <a:pt x="1668276" y="32097"/>
                  <a:pt x="1675482" y="33840"/>
                  <a:pt x="1681162" y="38100"/>
                </a:cubicBezTo>
                <a:cubicBezTo>
                  <a:pt x="1717323" y="65220"/>
                  <a:pt x="1684112" y="51783"/>
                  <a:pt x="1714500" y="61913"/>
                </a:cubicBezTo>
                <a:cubicBezTo>
                  <a:pt x="1719262" y="66675"/>
                  <a:pt x="1723183" y="72464"/>
                  <a:pt x="1728787" y="76200"/>
                </a:cubicBezTo>
                <a:cubicBezTo>
                  <a:pt x="1732964" y="78985"/>
                  <a:pt x="1739155" y="77827"/>
                  <a:pt x="1743075" y="80963"/>
                </a:cubicBezTo>
                <a:cubicBezTo>
                  <a:pt x="1747544" y="84539"/>
                  <a:pt x="1747942" y="91923"/>
                  <a:pt x="1752600" y="95250"/>
                </a:cubicBezTo>
                <a:cubicBezTo>
                  <a:pt x="1759556" y="100219"/>
                  <a:pt x="1768766" y="100952"/>
                  <a:pt x="1776412" y="104775"/>
                </a:cubicBezTo>
                <a:cubicBezTo>
                  <a:pt x="1807584" y="120361"/>
                  <a:pt x="1773379" y="107516"/>
                  <a:pt x="1804987" y="128588"/>
                </a:cubicBezTo>
                <a:cubicBezTo>
                  <a:pt x="1809164" y="131373"/>
                  <a:pt x="1814512" y="131763"/>
                  <a:pt x="1819275" y="133350"/>
                </a:cubicBezTo>
                <a:cubicBezTo>
                  <a:pt x="1828800" y="139700"/>
                  <a:pt x="1841500" y="142875"/>
                  <a:pt x="1847850" y="152400"/>
                </a:cubicBezTo>
                <a:cubicBezTo>
                  <a:pt x="1860159" y="170865"/>
                  <a:pt x="1851945" y="164878"/>
                  <a:pt x="1871662" y="171450"/>
                </a:cubicBezTo>
                <a:cubicBezTo>
                  <a:pt x="1876425" y="176213"/>
                  <a:pt x="1880776" y="181426"/>
                  <a:pt x="1885950" y="185738"/>
                </a:cubicBezTo>
                <a:cubicBezTo>
                  <a:pt x="1896048" y="194153"/>
                  <a:pt x="1907641" y="198965"/>
                  <a:pt x="1919287" y="204788"/>
                </a:cubicBezTo>
                <a:cubicBezTo>
                  <a:pt x="1940589" y="236740"/>
                  <a:pt x="1915495" y="205435"/>
                  <a:pt x="1943100" y="223838"/>
                </a:cubicBezTo>
                <a:cubicBezTo>
                  <a:pt x="1978775" y="247621"/>
                  <a:pt x="1937701" y="231563"/>
                  <a:pt x="1971675" y="242888"/>
                </a:cubicBezTo>
                <a:cubicBezTo>
                  <a:pt x="1976437" y="247650"/>
                  <a:pt x="1981650" y="252001"/>
                  <a:pt x="1985962" y="257175"/>
                </a:cubicBezTo>
                <a:cubicBezTo>
                  <a:pt x="1989626" y="261572"/>
                  <a:pt x="1991440" y="267416"/>
                  <a:pt x="1995487" y="271463"/>
                </a:cubicBezTo>
                <a:cubicBezTo>
                  <a:pt x="2004719" y="280695"/>
                  <a:pt x="2012442" y="281877"/>
                  <a:pt x="2024062" y="285750"/>
                </a:cubicBezTo>
                <a:cubicBezTo>
                  <a:pt x="2027237" y="290513"/>
                  <a:pt x="2029117" y="296462"/>
                  <a:pt x="2033587" y="300038"/>
                </a:cubicBezTo>
                <a:cubicBezTo>
                  <a:pt x="2037507" y="303174"/>
                  <a:pt x="2043698" y="302015"/>
                  <a:pt x="2047875" y="304800"/>
                </a:cubicBezTo>
                <a:cubicBezTo>
                  <a:pt x="2053479" y="308536"/>
                  <a:pt x="2057400" y="314325"/>
                  <a:pt x="2062162" y="319088"/>
                </a:cubicBezTo>
                <a:cubicBezTo>
                  <a:pt x="2063750" y="323850"/>
                  <a:pt x="2064140" y="329198"/>
                  <a:pt x="2066925" y="333375"/>
                </a:cubicBezTo>
                <a:cubicBezTo>
                  <a:pt x="2070661" y="338979"/>
                  <a:pt x="2076900" y="342489"/>
                  <a:pt x="2081212" y="347663"/>
                </a:cubicBezTo>
                <a:cubicBezTo>
                  <a:pt x="2084876" y="352060"/>
                  <a:pt x="2087073" y="357553"/>
                  <a:pt x="2090737" y="361950"/>
                </a:cubicBezTo>
                <a:cubicBezTo>
                  <a:pt x="2095049" y="367124"/>
                  <a:pt x="2100713" y="371064"/>
                  <a:pt x="2105025" y="376238"/>
                </a:cubicBezTo>
                <a:cubicBezTo>
                  <a:pt x="2108689" y="380635"/>
                  <a:pt x="2110886" y="386128"/>
                  <a:pt x="2114550" y="390525"/>
                </a:cubicBezTo>
                <a:cubicBezTo>
                  <a:pt x="2118862" y="395699"/>
                  <a:pt x="2124922" y="399332"/>
                  <a:pt x="2128837" y="404813"/>
                </a:cubicBezTo>
                <a:cubicBezTo>
                  <a:pt x="2160172" y="448684"/>
                  <a:pt x="2115508" y="401011"/>
                  <a:pt x="2152650" y="438150"/>
                </a:cubicBezTo>
                <a:cubicBezTo>
                  <a:pt x="2162865" y="468799"/>
                  <a:pt x="2149404" y="435511"/>
                  <a:pt x="2171700" y="466725"/>
                </a:cubicBezTo>
                <a:cubicBezTo>
                  <a:pt x="2203050" y="510613"/>
                  <a:pt x="2158358" y="462906"/>
                  <a:pt x="2195512" y="500063"/>
                </a:cubicBezTo>
                <a:cubicBezTo>
                  <a:pt x="2205730" y="530711"/>
                  <a:pt x="2192265" y="497421"/>
                  <a:pt x="2214562" y="528638"/>
                </a:cubicBezTo>
                <a:cubicBezTo>
                  <a:pt x="2218688" y="534415"/>
                  <a:pt x="2220565" y="541524"/>
                  <a:pt x="2224087" y="547688"/>
                </a:cubicBezTo>
                <a:cubicBezTo>
                  <a:pt x="2226927" y="552658"/>
                  <a:pt x="2231052" y="556856"/>
                  <a:pt x="2233612" y="561975"/>
                </a:cubicBezTo>
                <a:cubicBezTo>
                  <a:pt x="2235857" y="566465"/>
                  <a:pt x="2236397" y="571649"/>
                  <a:pt x="2238375" y="576263"/>
                </a:cubicBezTo>
                <a:cubicBezTo>
                  <a:pt x="2241172" y="582788"/>
                  <a:pt x="2244725" y="588963"/>
                  <a:pt x="2247900" y="595313"/>
                </a:cubicBezTo>
                <a:cubicBezTo>
                  <a:pt x="2246312" y="603250"/>
                  <a:pt x="2241007" y="611316"/>
                  <a:pt x="2243137" y="619125"/>
                </a:cubicBezTo>
                <a:cubicBezTo>
                  <a:pt x="2246149" y="630169"/>
                  <a:pt x="2255837" y="638175"/>
                  <a:pt x="2262187" y="647700"/>
                </a:cubicBezTo>
                <a:cubicBezTo>
                  <a:pt x="2271753" y="662049"/>
                  <a:pt x="2273986" y="664120"/>
                  <a:pt x="2281237" y="681038"/>
                </a:cubicBezTo>
                <a:cubicBezTo>
                  <a:pt x="2283215" y="685652"/>
                  <a:pt x="2283215" y="691148"/>
                  <a:pt x="2286000" y="695325"/>
                </a:cubicBezTo>
                <a:cubicBezTo>
                  <a:pt x="2289736" y="700929"/>
                  <a:pt x="2295525" y="704850"/>
                  <a:pt x="2300287" y="709613"/>
                </a:cubicBezTo>
                <a:cubicBezTo>
                  <a:pt x="2304161" y="721232"/>
                  <a:pt x="2305344" y="728956"/>
                  <a:pt x="2314575" y="738188"/>
                </a:cubicBezTo>
                <a:cubicBezTo>
                  <a:pt x="2318622" y="742235"/>
                  <a:pt x="2324204" y="744386"/>
                  <a:pt x="2328862" y="747713"/>
                </a:cubicBezTo>
                <a:cubicBezTo>
                  <a:pt x="2335321" y="752327"/>
                  <a:pt x="2341181" y="757793"/>
                  <a:pt x="2347912" y="762000"/>
                </a:cubicBezTo>
                <a:cubicBezTo>
                  <a:pt x="2353932" y="765763"/>
                  <a:pt x="2361508" y="766980"/>
                  <a:pt x="2366962" y="771525"/>
                </a:cubicBezTo>
                <a:cubicBezTo>
                  <a:pt x="2380760" y="783023"/>
                  <a:pt x="2388023" y="803945"/>
                  <a:pt x="2405062" y="809625"/>
                </a:cubicBezTo>
                <a:cubicBezTo>
                  <a:pt x="2409825" y="811213"/>
                  <a:pt x="2414961" y="811950"/>
                  <a:pt x="2419350" y="814388"/>
                </a:cubicBezTo>
                <a:cubicBezTo>
                  <a:pt x="2429357" y="819947"/>
                  <a:pt x="2436819" y="830662"/>
                  <a:pt x="2447925" y="833438"/>
                </a:cubicBezTo>
                <a:lnTo>
                  <a:pt x="2466975" y="838200"/>
                </a:lnTo>
                <a:cubicBezTo>
                  <a:pt x="2475928" y="844169"/>
                  <a:pt x="2490085" y="854461"/>
                  <a:pt x="2500312" y="857250"/>
                </a:cubicBezTo>
                <a:cubicBezTo>
                  <a:pt x="2511142" y="860204"/>
                  <a:pt x="2522537" y="860425"/>
                  <a:pt x="2533650" y="862013"/>
                </a:cubicBezTo>
                <a:cubicBezTo>
                  <a:pt x="2538412" y="866775"/>
                  <a:pt x="2542333" y="872564"/>
                  <a:pt x="2547937" y="876300"/>
                </a:cubicBezTo>
                <a:cubicBezTo>
                  <a:pt x="2552114" y="879085"/>
                  <a:pt x="2557255" y="880353"/>
                  <a:pt x="2562225" y="881063"/>
                </a:cubicBezTo>
                <a:cubicBezTo>
                  <a:pt x="2579583" y="883543"/>
                  <a:pt x="2597150" y="884238"/>
                  <a:pt x="2614612" y="885825"/>
                </a:cubicBezTo>
                <a:cubicBezTo>
                  <a:pt x="2624137" y="889000"/>
                  <a:pt x="2633447" y="892915"/>
                  <a:pt x="2643187" y="895350"/>
                </a:cubicBezTo>
                <a:cubicBezTo>
                  <a:pt x="2655887" y="898525"/>
                  <a:pt x="2669132" y="900013"/>
                  <a:pt x="2681287" y="904875"/>
                </a:cubicBezTo>
                <a:cubicBezTo>
                  <a:pt x="2689225" y="908050"/>
                  <a:pt x="2696806" y="912326"/>
                  <a:pt x="2705100" y="914400"/>
                </a:cubicBezTo>
                <a:cubicBezTo>
                  <a:pt x="2715990" y="917123"/>
                  <a:pt x="2727365" y="917318"/>
                  <a:pt x="2738437" y="919163"/>
                </a:cubicBezTo>
                <a:cubicBezTo>
                  <a:pt x="2799080" y="929270"/>
                  <a:pt x="2713833" y="918545"/>
                  <a:pt x="2805112" y="928688"/>
                </a:cubicBezTo>
                <a:cubicBezTo>
                  <a:pt x="2837264" y="950122"/>
                  <a:pt x="2797017" y="926260"/>
                  <a:pt x="2852737" y="942975"/>
                </a:cubicBezTo>
                <a:cubicBezTo>
                  <a:pt x="2858220" y="944620"/>
                  <a:pt x="2862367" y="949173"/>
                  <a:pt x="2867025" y="952500"/>
                </a:cubicBezTo>
                <a:cubicBezTo>
                  <a:pt x="2883599" y="964339"/>
                  <a:pt x="2893727" y="975097"/>
                  <a:pt x="2914650" y="981075"/>
                </a:cubicBezTo>
                <a:cubicBezTo>
                  <a:pt x="2926956" y="984591"/>
                  <a:pt x="2940125" y="983734"/>
                  <a:pt x="2952750" y="985838"/>
                </a:cubicBezTo>
                <a:cubicBezTo>
                  <a:pt x="2959206" y="986914"/>
                  <a:pt x="2965531" y="988719"/>
                  <a:pt x="2971800" y="990600"/>
                </a:cubicBezTo>
                <a:cubicBezTo>
                  <a:pt x="2981417" y="993485"/>
                  <a:pt x="2990436" y="998705"/>
                  <a:pt x="3000375" y="1000125"/>
                </a:cubicBezTo>
                <a:lnTo>
                  <a:pt x="3033712" y="1004888"/>
                </a:lnTo>
                <a:cubicBezTo>
                  <a:pt x="3043256" y="1006356"/>
                  <a:pt x="3052670" y="1008776"/>
                  <a:pt x="3062287" y="1009650"/>
                </a:cubicBezTo>
                <a:cubicBezTo>
                  <a:pt x="3087632" y="1011954"/>
                  <a:pt x="3138487" y="1014413"/>
                  <a:pt x="3138487" y="1014413"/>
                </a:cubicBezTo>
              </a:path>
            </a:pathLst>
          </a:custGeom>
          <a:ln>
            <a:solidFill>
              <a:srgbClr val="FF0000"/>
            </a:solidFill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400" b="0" i="0" u="none" strike="noStrike" cap="none" normalizeH="0" baseline="0" smtClean="0">
              <a:ln>
                <a:noFill/>
              </a:ln>
              <a:solidFill>
                <a:srgbClr val="FFFF66"/>
              </a:solidFill>
              <a:effectLst/>
              <a:latin typeface="Times New Roman" pitchFamily="18" charset="0"/>
            </a:endParaRPr>
          </a:p>
        </p:txBody>
      </p:sp>
      <p:sp>
        <p:nvSpPr>
          <p:cNvPr id="35" name="Freeform 34"/>
          <p:cNvSpPr/>
          <p:nvPr/>
        </p:nvSpPr>
        <p:spPr>
          <a:xfrm>
            <a:off x="1161198" y="3164494"/>
            <a:ext cx="3252788" cy="871538"/>
          </a:xfrm>
          <a:custGeom>
            <a:avLst/>
            <a:gdLst>
              <a:gd name="connsiteX0" fmla="*/ 0 w 3252788"/>
              <a:gd name="connsiteY0" fmla="*/ 871538 h 871538"/>
              <a:gd name="connsiteX1" fmla="*/ 23813 w 3252788"/>
              <a:gd name="connsiteY1" fmla="*/ 866775 h 871538"/>
              <a:gd name="connsiteX2" fmla="*/ 219075 w 3252788"/>
              <a:gd name="connsiteY2" fmla="*/ 857250 h 871538"/>
              <a:gd name="connsiteX3" fmla="*/ 433388 w 3252788"/>
              <a:gd name="connsiteY3" fmla="*/ 857250 h 871538"/>
              <a:gd name="connsiteX4" fmla="*/ 447675 w 3252788"/>
              <a:gd name="connsiteY4" fmla="*/ 847725 h 871538"/>
              <a:gd name="connsiteX5" fmla="*/ 481013 w 3252788"/>
              <a:gd name="connsiteY5" fmla="*/ 838200 h 871538"/>
              <a:gd name="connsiteX6" fmla="*/ 519113 w 3252788"/>
              <a:gd name="connsiteY6" fmla="*/ 819150 h 871538"/>
              <a:gd name="connsiteX7" fmla="*/ 552450 w 3252788"/>
              <a:gd name="connsiteY7" fmla="*/ 809625 h 871538"/>
              <a:gd name="connsiteX8" fmla="*/ 581025 w 3252788"/>
              <a:gd name="connsiteY8" fmla="*/ 790575 h 871538"/>
              <a:gd name="connsiteX9" fmla="*/ 595313 w 3252788"/>
              <a:gd name="connsiteY9" fmla="*/ 781050 h 871538"/>
              <a:gd name="connsiteX10" fmla="*/ 633413 w 3252788"/>
              <a:gd name="connsiteY10" fmla="*/ 762000 h 871538"/>
              <a:gd name="connsiteX11" fmla="*/ 652463 w 3252788"/>
              <a:gd name="connsiteY11" fmla="*/ 752475 h 871538"/>
              <a:gd name="connsiteX12" fmla="*/ 690563 w 3252788"/>
              <a:gd name="connsiteY12" fmla="*/ 719138 h 871538"/>
              <a:gd name="connsiteX13" fmla="*/ 704850 w 3252788"/>
              <a:gd name="connsiteY13" fmla="*/ 709613 h 871538"/>
              <a:gd name="connsiteX14" fmla="*/ 733425 w 3252788"/>
              <a:gd name="connsiteY14" fmla="*/ 700088 h 871538"/>
              <a:gd name="connsiteX15" fmla="*/ 762000 w 3252788"/>
              <a:gd name="connsiteY15" fmla="*/ 681038 h 871538"/>
              <a:gd name="connsiteX16" fmla="*/ 776288 w 3252788"/>
              <a:gd name="connsiteY16" fmla="*/ 671513 h 871538"/>
              <a:gd name="connsiteX17" fmla="*/ 823913 w 3252788"/>
              <a:gd name="connsiteY17" fmla="*/ 642938 h 871538"/>
              <a:gd name="connsiteX18" fmla="*/ 838200 w 3252788"/>
              <a:gd name="connsiteY18" fmla="*/ 628650 h 871538"/>
              <a:gd name="connsiteX19" fmla="*/ 842963 w 3252788"/>
              <a:gd name="connsiteY19" fmla="*/ 614363 h 871538"/>
              <a:gd name="connsiteX20" fmla="*/ 857250 w 3252788"/>
              <a:gd name="connsiteY20" fmla="*/ 609600 h 871538"/>
              <a:gd name="connsiteX21" fmla="*/ 885825 w 3252788"/>
              <a:gd name="connsiteY21" fmla="*/ 590550 h 871538"/>
              <a:gd name="connsiteX22" fmla="*/ 900113 w 3252788"/>
              <a:gd name="connsiteY22" fmla="*/ 571500 h 871538"/>
              <a:gd name="connsiteX23" fmla="*/ 928688 w 3252788"/>
              <a:gd name="connsiteY23" fmla="*/ 552450 h 871538"/>
              <a:gd name="connsiteX24" fmla="*/ 942975 w 3252788"/>
              <a:gd name="connsiteY24" fmla="*/ 538163 h 871538"/>
              <a:gd name="connsiteX25" fmla="*/ 962025 w 3252788"/>
              <a:gd name="connsiteY25" fmla="*/ 514350 h 871538"/>
              <a:gd name="connsiteX26" fmla="*/ 981075 w 3252788"/>
              <a:gd name="connsiteY26" fmla="*/ 485775 h 871538"/>
              <a:gd name="connsiteX27" fmla="*/ 995363 w 3252788"/>
              <a:gd name="connsiteY27" fmla="*/ 471488 h 871538"/>
              <a:gd name="connsiteX28" fmla="*/ 1004888 w 3252788"/>
              <a:gd name="connsiteY28" fmla="*/ 457200 h 871538"/>
              <a:gd name="connsiteX29" fmla="*/ 1014413 w 3252788"/>
              <a:gd name="connsiteY29" fmla="*/ 438150 h 871538"/>
              <a:gd name="connsiteX30" fmla="*/ 1028700 w 3252788"/>
              <a:gd name="connsiteY30" fmla="*/ 428625 h 871538"/>
              <a:gd name="connsiteX31" fmla="*/ 1047750 w 3252788"/>
              <a:gd name="connsiteY31" fmla="*/ 404813 h 871538"/>
              <a:gd name="connsiteX32" fmla="*/ 1076325 w 3252788"/>
              <a:gd name="connsiteY32" fmla="*/ 357188 h 871538"/>
              <a:gd name="connsiteX33" fmla="*/ 1095375 w 3252788"/>
              <a:gd name="connsiteY33" fmla="*/ 338138 h 871538"/>
              <a:gd name="connsiteX34" fmla="*/ 1123950 w 3252788"/>
              <a:gd name="connsiteY34" fmla="*/ 304800 h 871538"/>
              <a:gd name="connsiteX35" fmla="*/ 1128713 w 3252788"/>
              <a:gd name="connsiteY35" fmla="*/ 290513 h 871538"/>
              <a:gd name="connsiteX36" fmla="*/ 1143000 w 3252788"/>
              <a:gd name="connsiteY36" fmla="*/ 280988 h 871538"/>
              <a:gd name="connsiteX37" fmla="*/ 1157288 w 3252788"/>
              <a:gd name="connsiteY37" fmla="*/ 266700 h 871538"/>
              <a:gd name="connsiteX38" fmla="*/ 1176338 w 3252788"/>
              <a:gd name="connsiteY38" fmla="*/ 238125 h 871538"/>
              <a:gd name="connsiteX39" fmla="*/ 1200150 w 3252788"/>
              <a:gd name="connsiteY39" fmla="*/ 204788 h 871538"/>
              <a:gd name="connsiteX40" fmla="*/ 1214438 w 3252788"/>
              <a:gd name="connsiteY40" fmla="*/ 185738 h 871538"/>
              <a:gd name="connsiteX41" fmla="*/ 1223963 w 3252788"/>
              <a:gd name="connsiteY41" fmla="*/ 171450 h 871538"/>
              <a:gd name="connsiteX42" fmla="*/ 1262063 w 3252788"/>
              <a:gd name="connsiteY42" fmla="*/ 114300 h 871538"/>
              <a:gd name="connsiteX43" fmla="*/ 1304925 w 3252788"/>
              <a:gd name="connsiteY43" fmla="*/ 76200 h 871538"/>
              <a:gd name="connsiteX44" fmla="*/ 1319213 w 3252788"/>
              <a:gd name="connsiteY44" fmla="*/ 61913 h 871538"/>
              <a:gd name="connsiteX45" fmla="*/ 1362075 w 3252788"/>
              <a:gd name="connsiteY45" fmla="*/ 28575 h 871538"/>
              <a:gd name="connsiteX46" fmla="*/ 1395413 w 3252788"/>
              <a:gd name="connsiteY46" fmla="*/ 19050 h 871538"/>
              <a:gd name="connsiteX47" fmla="*/ 1414463 w 3252788"/>
              <a:gd name="connsiteY47" fmla="*/ 9525 h 871538"/>
              <a:gd name="connsiteX48" fmla="*/ 1438275 w 3252788"/>
              <a:gd name="connsiteY48" fmla="*/ 4763 h 871538"/>
              <a:gd name="connsiteX49" fmla="*/ 1457325 w 3252788"/>
              <a:gd name="connsiteY49" fmla="*/ 0 h 871538"/>
              <a:gd name="connsiteX50" fmla="*/ 1609725 w 3252788"/>
              <a:gd name="connsiteY50" fmla="*/ 4763 h 871538"/>
              <a:gd name="connsiteX51" fmla="*/ 1671638 w 3252788"/>
              <a:gd name="connsiteY51" fmla="*/ 14288 h 871538"/>
              <a:gd name="connsiteX52" fmla="*/ 1709738 w 3252788"/>
              <a:gd name="connsiteY52" fmla="*/ 23813 h 871538"/>
              <a:gd name="connsiteX53" fmla="*/ 1728788 w 3252788"/>
              <a:gd name="connsiteY53" fmla="*/ 28575 h 871538"/>
              <a:gd name="connsiteX54" fmla="*/ 1814513 w 3252788"/>
              <a:gd name="connsiteY54" fmla="*/ 47625 h 871538"/>
              <a:gd name="connsiteX55" fmla="*/ 1852613 w 3252788"/>
              <a:gd name="connsiteY55" fmla="*/ 71438 h 871538"/>
              <a:gd name="connsiteX56" fmla="*/ 1881188 w 3252788"/>
              <a:gd name="connsiteY56" fmla="*/ 90488 h 871538"/>
              <a:gd name="connsiteX57" fmla="*/ 1924050 w 3252788"/>
              <a:gd name="connsiteY57" fmla="*/ 128588 h 871538"/>
              <a:gd name="connsiteX58" fmla="*/ 1938338 w 3252788"/>
              <a:gd name="connsiteY58" fmla="*/ 133350 h 871538"/>
              <a:gd name="connsiteX59" fmla="*/ 1981200 w 3252788"/>
              <a:gd name="connsiteY59" fmla="*/ 166688 h 871538"/>
              <a:gd name="connsiteX60" fmla="*/ 1990725 w 3252788"/>
              <a:gd name="connsiteY60" fmla="*/ 180975 h 871538"/>
              <a:gd name="connsiteX61" fmla="*/ 2019300 w 3252788"/>
              <a:gd name="connsiteY61" fmla="*/ 204788 h 871538"/>
              <a:gd name="connsiteX62" fmla="*/ 2038350 w 3252788"/>
              <a:gd name="connsiteY62" fmla="*/ 214313 h 871538"/>
              <a:gd name="connsiteX63" fmla="*/ 2057400 w 3252788"/>
              <a:gd name="connsiteY63" fmla="*/ 238125 h 871538"/>
              <a:gd name="connsiteX64" fmla="*/ 2095500 w 3252788"/>
              <a:gd name="connsiteY64" fmla="*/ 261938 h 871538"/>
              <a:gd name="connsiteX65" fmla="*/ 2133600 w 3252788"/>
              <a:gd name="connsiteY65" fmla="*/ 290513 h 871538"/>
              <a:gd name="connsiteX66" fmla="*/ 2147888 w 3252788"/>
              <a:gd name="connsiteY66" fmla="*/ 304800 h 871538"/>
              <a:gd name="connsiteX67" fmla="*/ 2157413 w 3252788"/>
              <a:gd name="connsiteY67" fmla="*/ 319088 h 871538"/>
              <a:gd name="connsiteX68" fmla="*/ 2171700 w 3252788"/>
              <a:gd name="connsiteY68" fmla="*/ 333375 h 871538"/>
              <a:gd name="connsiteX69" fmla="*/ 2200275 w 3252788"/>
              <a:gd name="connsiteY69" fmla="*/ 352425 h 871538"/>
              <a:gd name="connsiteX70" fmla="*/ 2209800 w 3252788"/>
              <a:gd name="connsiteY70" fmla="*/ 366713 h 871538"/>
              <a:gd name="connsiteX71" fmla="*/ 2247900 w 3252788"/>
              <a:gd name="connsiteY71" fmla="*/ 390525 h 871538"/>
              <a:gd name="connsiteX72" fmla="*/ 2286000 w 3252788"/>
              <a:gd name="connsiteY72" fmla="*/ 423863 h 871538"/>
              <a:gd name="connsiteX73" fmla="*/ 2300288 w 3252788"/>
              <a:gd name="connsiteY73" fmla="*/ 428625 h 871538"/>
              <a:gd name="connsiteX74" fmla="*/ 2309813 w 3252788"/>
              <a:gd name="connsiteY74" fmla="*/ 442913 h 871538"/>
              <a:gd name="connsiteX75" fmla="*/ 2338388 w 3252788"/>
              <a:gd name="connsiteY75" fmla="*/ 461963 h 871538"/>
              <a:gd name="connsiteX76" fmla="*/ 2347913 w 3252788"/>
              <a:gd name="connsiteY76" fmla="*/ 476250 h 871538"/>
              <a:gd name="connsiteX77" fmla="*/ 2381250 w 3252788"/>
              <a:gd name="connsiteY77" fmla="*/ 495300 h 871538"/>
              <a:gd name="connsiteX78" fmla="*/ 2405063 w 3252788"/>
              <a:gd name="connsiteY78" fmla="*/ 523875 h 871538"/>
              <a:gd name="connsiteX79" fmla="*/ 2438400 w 3252788"/>
              <a:gd name="connsiteY79" fmla="*/ 557213 h 871538"/>
              <a:gd name="connsiteX80" fmla="*/ 2466975 w 3252788"/>
              <a:gd name="connsiteY80" fmla="*/ 585788 h 871538"/>
              <a:gd name="connsiteX81" fmla="*/ 2481263 w 3252788"/>
              <a:gd name="connsiteY81" fmla="*/ 600075 h 871538"/>
              <a:gd name="connsiteX82" fmla="*/ 2495550 w 3252788"/>
              <a:gd name="connsiteY82" fmla="*/ 609600 h 871538"/>
              <a:gd name="connsiteX83" fmla="*/ 2519363 w 3252788"/>
              <a:gd name="connsiteY83" fmla="*/ 638175 h 871538"/>
              <a:gd name="connsiteX84" fmla="*/ 2552700 w 3252788"/>
              <a:gd name="connsiteY84" fmla="*/ 657225 h 871538"/>
              <a:gd name="connsiteX85" fmla="*/ 2566988 w 3252788"/>
              <a:gd name="connsiteY85" fmla="*/ 661988 h 871538"/>
              <a:gd name="connsiteX86" fmla="*/ 2595563 w 3252788"/>
              <a:gd name="connsiteY86" fmla="*/ 676275 h 871538"/>
              <a:gd name="connsiteX87" fmla="*/ 2628900 w 3252788"/>
              <a:gd name="connsiteY87" fmla="*/ 690563 h 871538"/>
              <a:gd name="connsiteX88" fmla="*/ 2647950 w 3252788"/>
              <a:gd name="connsiteY88" fmla="*/ 700088 h 871538"/>
              <a:gd name="connsiteX89" fmla="*/ 2719388 w 3252788"/>
              <a:gd name="connsiteY89" fmla="*/ 719138 h 871538"/>
              <a:gd name="connsiteX90" fmla="*/ 2733675 w 3252788"/>
              <a:gd name="connsiteY90" fmla="*/ 723900 h 871538"/>
              <a:gd name="connsiteX91" fmla="*/ 2747963 w 3252788"/>
              <a:gd name="connsiteY91" fmla="*/ 733425 h 871538"/>
              <a:gd name="connsiteX92" fmla="*/ 2762250 w 3252788"/>
              <a:gd name="connsiteY92" fmla="*/ 738188 h 871538"/>
              <a:gd name="connsiteX93" fmla="*/ 2809875 w 3252788"/>
              <a:gd name="connsiteY93" fmla="*/ 747713 h 871538"/>
              <a:gd name="connsiteX94" fmla="*/ 2824163 w 3252788"/>
              <a:gd name="connsiteY94" fmla="*/ 752475 h 871538"/>
              <a:gd name="connsiteX95" fmla="*/ 2867025 w 3252788"/>
              <a:gd name="connsiteY95" fmla="*/ 771525 h 871538"/>
              <a:gd name="connsiteX96" fmla="*/ 2890838 w 3252788"/>
              <a:gd name="connsiteY96" fmla="*/ 781050 h 871538"/>
              <a:gd name="connsiteX97" fmla="*/ 2919413 w 3252788"/>
              <a:gd name="connsiteY97" fmla="*/ 785813 h 871538"/>
              <a:gd name="connsiteX98" fmla="*/ 2933700 w 3252788"/>
              <a:gd name="connsiteY98" fmla="*/ 790575 h 871538"/>
              <a:gd name="connsiteX99" fmla="*/ 2947988 w 3252788"/>
              <a:gd name="connsiteY99" fmla="*/ 800100 h 871538"/>
              <a:gd name="connsiteX100" fmla="*/ 3014663 w 3252788"/>
              <a:gd name="connsiteY100" fmla="*/ 809625 h 871538"/>
              <a:gd name="connsiteX101" fmla="*/ 3028950 w 3252788"/>
              <a:gd name="connsiteY101" fmla="*/ 819150 h 871538"/>
              <a:gd name="connsiteX102" fmla="*/ 3043238 w 3252788"/>
              <a:gd name="connsiteY102" fmla="*/ 823913 h 871538"/>
              <a:gd name="connsiteX103" fmla="*/ 3114675 w 3252788"/>
              <a:gd name="connsiteY103" fmla="*/ 838200 h 871538"/>
              <a:gd name="connsiteX104" fmla="*/ 3252788 w 3252788"/>
              <a:gd name="connsiteY104" fmla="*/ 842963 h 8715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</a:cxnLst>
            <a:rect l="l" t="t" r="r" b="b"/>
            <a:pathLst>
              <a:path w="3252788" h="871538">
                <a:moveTo>
                  <a:pt x="0" y="871538"/>
                </a:moveTo>
                <a:cubicBezTo>
                  <a:pt x="7938" y="869950"/>
                  <a:pt x="15727" y="867151"/>
                  <a:pt x="23813" y="866775"/>
                </a:cubicBezTo>
                <a:cubicBezTo>
                  <a:pt x="222902" y="857515"/>
                  <a:pt x="146450" y="881462"/>
                  <a:pt x="219075" y="857250"/>
                </a:cubicBezTo>
                <a:cubicBezTo>
                  <a:pt x="307254" y="866069"/>
                  <a:pt x="302163" y="867610"/>
                  <a:pt x="433388" y="857250"/>
                </a:cubicBezTo>
                <a:cubicBezTo>
                  <a:pt x="439094" y="856800"/>
                  <a:pt x="442556" y="850285"/>
                  <a:pt x="447675" y="847725"/>
                </a:cubicBezTo>
                <a:cubicBezTo>
                  <a:pt x="463858" y="839634"/>
                  <a:pt x="462719" y="845823"/>
                  <a:pt x="481013" y="838200"/>
                </a:cubicBezTo>
                <a:cubicBezTo>
                  <a:pt x="494120" y="832739"/>
                  <a:pt x="505338" y="822593"/>
                  <a:pt x="519113" y="819150"/>
                </a:cubicBezTo>
                <a:cubicBezTo>
                  <a:pt x="523603" y="818028"/>
                  <a:pt x="546856" y="812733"/>
                  <a:pt x="552450" y="809625"/>
                </a:cubicBezTo>
                <a:cubicBezTo>
                  <a:pt x="562457" y="804065"/>
                  <a:pt x="571500" y="796925"/>
                  <a:pt x="581025" y="790575"/>
                </a:cubicBezTo>
                <a:cubicBezTo>
                  <a:pt x="585788" y="787400"/>
                  <a:pt x="590193" y="783610"/>
                  <a:pt x="595313" y="781050"/>
                </a:cubicBezTo>
                <a:lnTo>
                  <a:pt x="633413" y="762000"/>
                </a:lnTo>
                <a:lnTo>
                  <a:pt x="652463" y="752475"/>
                </a:lnTo>
                <a:cubicBezTo>
                  <a:pt x="668338" y="728663"/>
                  <a:pt x="657225" y="741363"/>
                  <a:pt x="690563" y="719138"/>
                </a:cubicBezTo>
                <a:cubicBezTo>
                  <a:pt x="695325" y="715963"/>
                  <a:pt x="699420" y="711423"/>
                  <a:pt x="704850" y="709613"/>
                </a:cubicBezTo>
                <a:lnTo>
                  <a:pt x="733425" y="700088"/>
                </a:lnTo>
                <a:lnTo>
                  <a:pt x="762000" y="681038"/>
                </a:lnTo>
                <a:cubicBezTo>
                  <a:pt x="766763" y="677863"/>
                  <a:pt x="771168" y="674073"/>
                  <a:pt x="776288" y="671513"/>
                </a:cubicBezTo>
                <a:cubicBezTo>
                  <a:pt x="791319" y="663997"/>
                  <a:pt x="812421" y="654431"/>
                  <a:pt x="823913" y="642938"/>
                </a:cubicBezTo>
                <a:lnTo>
                  <a:pt x="838200" y="628650"/>
                </a:lnTo>
                <a:cubicBezTo>
                  <a:pt x="839788" y="623888"/>
                  <a:pt x="839413" y="617913"/>
                  <a:pt x="842963" y="614363"/>
                </a:cubicBezTo>
                <a:cubicBezTo>
                  <a:pt x="846513" y="610813"/>
                  <a:pt x="852862" y="612038"/>
                  <a:pt x="857250" y="609600"/>
                </a:cubicBezTo>
                <a:cubicBezTo>
                  <a:pt x="867257" y="604040"/>
                  <a:pt x="878956" y="599708"/>
                  <a:pt x="885825" y="590550"/>
                </a:cubicBezTo>
                <a:cubicBezTo>
                  <a:pt x="890588" y="584200"/>
                  <a:pt x="894180" y="576773"/>
                  <a:pt x="900113" y="571500"/>
                </a:cubicBezTo>
                <a:cubicBezTo>
                  <a:pt x="908669" y="563895"/>
                  <a:pt x="920593" y="560545"/>
                  <a:pt x="928688" y="552450"/>
                </a:cubicBezTo>
                <a:lnTo>
                  <a:pt x="942975" y="538163"/>
                </a:lnTo>
                <a:cubicBezTo>
                  <a:pt x="953701" y="505987"/>
                  <a:pt x="938826" y="540864"/>
                  <a:pt x="962025" y="514350"/>
                </a:cubicBezTo>
                <a:cubicBezTo>
                  <a:pt x="969563" y="505735"/>
                  <a:pt x="972980" y="493869"/>
                  <a:pt x="981075" y="485775"/>
                </a:cubicBezTo>
                <a:cubicBezTo>
                  <a:pt x="985838" y="481013"/>
                  <a:pt x="991051" y="476662"/>
                  <a:pt x="995363" y="471488"/>
                </a:cubicBezTo>
                <a:cubicBezTo>
                  <a:pt x="999027" y="467091"/>
                  <a:pt x="1002048" y="462170"/>
                  <a:pt x="1004888" y="457200"/>
                </a:cubicBezTo>
                <a:cubicBezTo>
                  <a:pt x="1008410" y="451036"/>
                  <a:pt x="1009868" y="443604"/>
                  <a:pt x="1014413" y="438150"/>
                </a:cubicBezTo>
                <a:cubicBezTo>
                  <a:pt x="1018077" y="433753"/>
                  <a:pt x="1023938" y="431800"/>
                  <a:pt x="1028700" y="428625"/>
                </a:cubicBezTo>
                <a:cubicBezTo>
                  <a:pt x="1039426" y="396450"/>
                  <a:pt x="1024551" y="431327"/>
                  <a:pt x="1047750" y="404813"/>
                </a:cubicBezTo>
                <a:cubicBezTo>
                  <a:pt x="1110289" y="333339"/>
                  <a:pt x="1037152" y="409418"/>
                  <a:pt x="1076325" y="357188"/>
                </a:cubicBezTo>
                <a:cubicBezTo>
                  <a:pt x="1081713" y="350004"/>
                  <a:pt x="1089987" y="345322"/>
                  <a:pt x="1095375" y="338138"/>
                </a:cubicBezTo>
                <a:cubicBezTo>
                  <a:pt x="1123393" y="300781"/>
                  <a:pt x="1082513" y="335879"/>
                  <a:pt x="1123950" y="304800"/>
                </a:cubicBezTo>
                <a:cubicBezTo>
                  <a:pt x="1125538" y="300038"/>
                  <a:pt x="1125577" y="294433"/>
                  <a:pt x="1128713" y="290513"/>
                </a:cubicBezTo>
                <a:cubicBezTo>
                  <a:pt x="1132289" y="286044"/>
                  <a:pt x="1138603" y="284652"/>
                  <a:pt x="1143000" y="280988"/>
                </a:cubicBezTo>
                <a:cubicBezTo>
                  <a:pt x="1148174" y="276676"/>
                  <a:pt x="1152525" y="271463"/>
                  <a:pt x="1157288" y="266700"/>
                </a:cubicBezTo>
                <a:cubicBezTo>
                  <a:pt x="1165388" y="242397"/>
                  <a:pt x="1156879" y="260828"/>
                  <a:pt x="1176338" y="238125"/>
                </a:cubicBezTo>
                <a:cubicBezTo>
                  <a:pt x="1189675" y="222565"/>
                  <a:pt x="1189383" y="219861"/>
                  <a:pt x="1200150" y="204788"/>
                </a:cubicBezTo>
                <a:cubicBezTo>
                  <a:pt x="1204764" y="198329"/>
                  <a:pt x="1209824" y="192197"/>
                  <a:pt x="1214438" y="185738"/>
                </a:cubicBezTo>
                <a:cubicBezTo>
                  <a:pt x="1217765" y="181080"/>
                  <a:pt x="1221123" y="176420"/>
                  <a:pt x="1223963" y="171450"/>
                </a:cubicBezTo>
                <a:cubicBezTo>
                  <a:pt x="1235387" y="151457"/>
                  <a:pt x="1240856" y="128439"/>
                  <a:pt x="1262063" y="114300"/>
                </a:cubicBezTo>
                <a:cubicBezTo>
                  <a:pt x="1287559" y="97302"/>
                  <a:pt x="1272300" y="108824"/>
                  <a:pt x="1304925" y="76200"/>
                </a:cubicBezTo>
                <a:lnTo>
                  <a:pt x="1319213" y="61913"/>
                </a:lnTo>
                <a:cubicBezTo>
                  <a:pt x="1330424" y="50702"/>
                  <a:pt x="1346881" y="32373"/>
                  <a:pt x="1362075" y="28575"/>
                </a:cubicBezTo>
                <a:cubicBezTo>
                  <a:pt x="1371748" y="26157"/>
                  <a:pt x="1385844" y="23151"/>
                  <a:pt x="1395413" y="19050"/>
                </a:cubicBezTo>
                <a:cubicBezTo>
                  <a:pt x="1401938" y="16253"/>
                  <a:pt x="1407728" y="11770"/>
                  <a:pt x="1414463" y="9525"/>
                </a:cubicBezTo>
                <a:cubicBezTo>
                  <a:pt x="1422142" y="6965"/>
                  <a:pt x="1430373" y="6519"/>
                  <a:pt x="1438275" y="4763"/>
                </a:cubicBezTo>
                <a:cubicBezTo>
                  <a:pt x="1444665" y="3343"/>
                  <a:pt x="1450975" y="1588"/>
                  <a:pt x="1457325" y="0"/>
                </a:cubicBezTo>
                <a:lnTo>
                  <a:pt x="1609725" y="4763"/>
                </a:lnTo>
                <a:cubicBezTo>
                  <a:pt x="1626939" y="5624"/>
                  <a:pt x="1653565" y="10117"/>
                  <a:pt x="1671638" y="14288"/>
                </a:cubicBezTo>
                <a:cubicBezTo>
                  <a:pt x="1684394" y="17232"/>
                  <a:pt x="1697038" y="20638"/>
                  <a:pt x="1709738" y="23813"/>
                </a:cubicBezTo>
                <a:cubicBezTo>
                  <a:pt x="1716088" y="25400"/>
                  <a:pt x="1722388" y="27204"/>
                  <a:pt x="1728788" y="28575"/>
                </a:cubicBezTo>
                <a:cubicBezTo>
                  <a:pt x="1801863" y="44234"/>
                  <a:pt x="1773412" y="37351"/>
                  <a:pt x="1814513" y="47625"/>
                </a:cubicBezTo>
                <a:cubicBezTo>
                  <a:pt x="1846194" y="63465"/>
                  <a:pt x="1821699" y="49798"/>
                  <a:pt x="1852613" y="71438"/>
                </a:cubicBezTo>
                <a:cubicBezTo>
                  <a:pt x="1861991" y="78003"/>
                  <a:pt x="1873093" y="82393"/>
                  <a:pt x="1881188" y="90488"/>
                </a:cubicBezTo>
                <a:cubicBezTo>
                  <a:pt x="1893806" y="103106"/>
                  <a:pt x="1907055" y="120091"/>
                  <a:pt x="1924050" y="128588"/>
                </a:cubicBezTo>
                <a:cubicBezTo>
                  <a:pt x="1928540" y="130833"/>
                  <a:pt x="1933575" y="131763"/>
                  <a:pt x="1938338" y="133350"/>
                </a:cubicBezTo>
                <a:cubicBezTo>
                  <a:pt x="1970463" y="165475"/>
                  <a:pt x="1954134" y="157665"/>
                  <a:pt x="1981200" y="166688"/>
                </a:cubicBezTo>
                <a:cubicBezTo>
                  <a:pt x="1984375" y="171450"/>
                  <a:pt x="1987061" y="176578"/>
                  <a:pt x="1990725" y="180975"/>
                </a:cubicBezTo>
                <a:cubicBezTo>
                  <a:pt x="1999679" y="191720"/>
                  <a:pt x="2007381" y="197977"/>
                  <a:pt x="2019300" y="204788"/>
                </a:cubicBezTo>
                <a:cubicBezTo>
                  <a:pt x="2025464" y="208310"/>
                  <a:pt x="2032000" y="211138"/>
                  <a:pt x="2038350" y="214313"/>
                </a:cubicBezTo>
                <a:cubicBezTo>
                  <a:pt x="2046363" y="238348"/>
                  <a:pt x="2037295" y="220892"/>
                  <a:pt x="2057400" y="238125"/>
                </a:cubicBezTo>
                <a:cubicBezTo>
                  <a:pt x="2086649" y="263196"/>
                  <a:pt x="2063677" y="253982"/>
                  <a:pt x="2095500" y="261938"/>
                </a:cubicBezTo>
                <a:cubicBezTo>
                  <a:pt x="2112515" y="273281"/>
                  <a:pt x="2115495" y="274672"/>
                  <a:pt x="2133600" y="290513"/>
                </a:cubicBezTo>
                <a:cubicBezTo>
                  <a:pt x="2138669" y="294948"/>
                  <a:pt x="2143576" y="299626"/>
                  <a:pt x="2147888" y="304800"/>
                </a:cubicBezTo>
                <a:cubicBezTo>
                  <a:pt x="2151552" y="309197"/>
                  <a:pt x="2153749" y="314691"/>
                  <a:pt x="2157413" y="319088"/>
                </a:cubicBezTo>
                <a:cubicBezTo>
                  <a:pt x="2161725" y="324262"/>
                  <a:pt x="2166384" y="329240"/>
                  <a:pt x="2171700" y="333375"/>
                </a:cubicBezTo>
                <a:cubicBezTo>
                  <a:pt x="2180736" y="340403"/>
                  <a:pt x="2200275" y="352425"/>
                  <a:pt x="2200275" y="352425"/>
                </a:cubicBezTo>
                <a:cubicBezTo>
                  <a:pt x="2203450" y="357188"/>
                  <a:pt x="2205330" y="363137"/>
                  <a:pt x="2209800" y="366713"/>
                </a:cubicBezTo>
                <a:cubicBezTo>
                  <a:pt x="2221495" y="376069"/>
                  <a:pt x="2237310" y="379935"/>
                  <a:pt x="2247900" y="390525"/>
                </a:cubicBezTo>
                <a:cubicBezTo>
                  <a:pt x="2260194" y="402819"/>
                  <a:pt x="2270699" y="415120"/>
                  <a:pt x="2286000" y="423863"/>
                </a:cubicBezTo>
                <a:cubicBezTo>
                  <a:pt x="2290359" y="426354"/>
                  <a:pt x="2295525" y="427038"/>
                  <a:pt x="2300288" y="428625"/>
                </a:cubicBezTo>
                <a:cubicBezTo>
                  <a:pt x="2303463" y="433388"/>
                  <a:pt x="2305505" y="439144"/>
                  <a:pt x="2309813" y="442913"/>
                </a:cubicBezTo>
                <a:cubicBezTo>
                  <a:pt x="2318428" y="450451"/>
                  <a:pt x="2338388" y="461963"/>
                  <a:pt x="2338388" y="461963"/>
                </a:cubicBezTo>
                <a:cubicBezTo>
                  <a:pt x="2341563" y="466725"/>
                  <a:pt x="2343866" y="472203"/>
                  <a:pt x="2347913" y="476250"/>
                </a:cubicBezTo>
                <a:cubicBezTo>
                  <a:pt x="2354645" y="482982"/>
                  <a:pt x="2373778" y="491564"/>
                  <a:pt x="2381250" y="495300"/>
                </a:cubicBezTo>
                <a:cubicBezTo>
                  <a:pt x="2415282" y="546350"/>
                  <a:pt x="2362287" y="468879"/>
                  <a:pt x="2405063" y="523875"/>
                </a:cubicBezTo>
                <a:cubicBezTo>
                  <a:pt x="2431812" y="558265"/>
                  <a:pt x="2411098" y="548111"/>
                  <a:pt x="2438400" y="557213"/>
                </a:cubicBezTo>
                <a:lnTo>
                  <a:pt x="2466975" y="585788"/>
                </a:lnTo>
                <a:cubicBezTo>
                  <a:pt x="2471738" y="590550"/>
                  <a:pt x="2475659" y="596339"/>
                  <a:pt x="2481263" y="600075"/>
                </a:cubicBezTo>
                <a:cubicBezTo>
                  <a:pt x="2486025" y="603250"/>
                  <a:pt x="2491153" y="605936"/>
                  <a:pt x="2495550" y="609600"/>
                </a:cubicBezTo>
                <a:cubicBezTo>
                  <a:pt x="2542366" y="648614"/>
                  <a:pt x="2481899" y="600711"/>
                  <a:pt x="2519363" y="638175"/>
                </a:cubicBezTo>
                <a:cubicBezTo>
                  <a:pt x="2525342" y="644154"/>
                  <a:pt x="2546162" y="654423"/>
                  <a:pt x="2552700" y="657225"/>
                </a:cubicBezTo>
                <a:cubicBezTo>
                  <a:pt x="2557314" y="659203"/>
                  <a:pt x="2562498" y="659743"/>
                  <a:pt x="2566988" y="661988"/>
                </a:cubicBezTo>
                <a:cubicBezTo>
                  <a:pt x="2603910" y="680449"/>
                  <a:pt x="2559656" y="664308"/>
                  <a:pt x="2595563" y="676275"/>
                </a:cubicBezTo>
                <a:cubicBezTo>
                  <a:pt x="2624515" y="695577"/>
                  <a:pt x="2593755" y="677383"/>
                  <a:pt x="2628900" y="690563"/>
                </a:cubicBezTo>
                <a:cubicBezTo>
                  <a:pt x="2635547" y="693056"/>
                  <a:pt x="2641278" y="697662"/>
                  <a:pt x="2647950" y="700088"/>
                </a:cubicBezTo>
                <a:cubicBezTo>
                  <a:pt x="2695469" y="717367"/>
                  <a:pt x="2668271" y="702100"/>
                  <a:pt x="2719388" y="719138"/>
                </a:cubicBezTo>
                <a:lnTo>
                  <a:pt x="2733675" y="723900"/>
                </a:lnTo>
                <a:cubicBezTo>
                  <a:pt x="2738438" y="727075"/>
                  <a:pt x="2742843" y="730865"/>
                  <a:pt x="2747963" y="733425"/>
                </a:cubicBezTo>
                <a:cubicBezTo>
                  <a:pt x="2752453" y="735670"/>
                  <a:pt x="2757359" y="737059"/>
                  <a:pt x="2762250" y="738188"/>
                </a:cubicBezTo>
                <a:cubicBezTo>
                  <a:pt x="2778025" y="741828"/>
                  <a:pt x="2794516" y="742594"/>
                  <a:pt x="2809875" y="747713"/>
                </a:cubicBezTo>
                <a:lnTo>
                  <a:pt x="2824163" y="752475"/>
                </a:lnTo>
                <a:cubicBezTo>
                  <a:pt x="2851649" y="770800"/>
                  <a:pt x="2824521" y="754524"/>
                  <a:pt x="2867025" y="771525"/>
                </a:cubicBezTo>
                <a:cubicBezTo>
                  <a:pt x="2874963" y="774700"/>
                  <a:pt x="2882590" y="778801"/>
                  <a:pt x="2890838" y="781050"/>
                </a:cubicBezTo>
                <a:cubicBezTo>
                  <a:pt x="2900154" y="783591"/>
                  <a:pt x="2909987" y="783718"/>
                  <a:pt x="2919413" y="785813"/>
                </a:cubicBezTo>
                <a:cubicBezTo>
                  <a:pt x="2924313" y="786902"/>
                  <a:pt x="2928938" y="788988"/>
                  <a:pt x="2933700" y="790575"/>
                </a:cubicBezTo>
                <a:cubicBezTo>
                  <a:pt x="2938463" y="793750"/>
                  <a:pt x="2942416" y="798789"/>
                  <a:pt x="2947988" y="800100"/>
                </a:cubicBezTo>
                <a:cubicBezTo>
                  <a:pt x="2969842" y="805242"/>
                  <a:pt x="3014663" y="809625"/>
                  <a:pt x="3014663" y="809625"/>
                </a:cubicBezTo>
                <a:cubicBezTo>
                  <a:pt x="3019425" y="812800"/>
                  <a:pt x="3023831" y="816590"/>
                  <a:pt x="3028950" y="819150"/>
                </a:cubicBezTo>
                <a:cubicBezTo>
                  <a:pt x="3033440" y="821395"/>
                  <a:pt x="3038429" y="822470"/>
                  <a:pt x="3043238" y="823913"/>
                </a:cubicBezTo>
                <a:cubicBezTo>
                  <a:pt x="3087209" y="837105"/>
                  <a:pt x="3066960" y="831838"/>
                  <a:pt x="3114675" y="838200"/>
                </a:cubicBezTo>
                <a:cubicBezTo>
                  <a:pt x="3187445" y="847903"/>
                  <a:pt x="3121673" y="842963"/>
                  <a:pt x="3252788" y="842963"/>
                </a:cubicBezTo>
              </a:path>
            </a:pathLst>
          </a:custGeom>
          <a:ln>
            <a:solidFill>
              <a:srgbClr val="FF0000"/>
            </a:solidFill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400" b="0" i="0" u="none" strike="noStrike" cap="none" normalizeH="0" baseline="0" smtClean="0">
              <a:ln>
                <a:noFill/>
              </a:ln>
              <a:solidFill>
                <a:srgbClr val="FFFF66"/>
              </a:solidFill>
              <a:effectLst/>
              <a:latin typeface="Times New Roman" pitchFamily="18" charset="0"/>
            </a:endParaRPr>
          </a:p>
        </p:txBody>
      </p:sp>
      <p:sp>
        <p:nvSpPr>
          <p:cNvPr id="36" name="Freeform 35"/>
          <p:cNvSpPr/>
          <p:nvPr/>
        </p:nvSpPr>
        <p:spPr>
          <a:xfrm>
            <a:off x="5496129" y="3274017"/>
            <a:ext cx="2619375" cy="942990"/>
          </a:xfrm>
          <a:custGeom>
            <a:avLst/>
            <a:gdLst>
              <a:gd name="connsiteX0" fmla="*/ 0 w 2619375"/>
              <a:gd name="connsiteY0" fmla="*/ 942990 h 942990"/>
              <a:gd name="connsiteX1" fmla="*/ 90488 w 2619375"/>
              <a:gd name="connsiteY1" fmla="*/ 938227 h 942990"/>
              <a:gd name="connsiteX2" fmla="*/ 104775 w 2619375"/>
              <a:gd name="connsiteY2" fmla="*/ 933465 h 942990"/>
              <a:gd name="connsiteX3" fmla="*/ 142875 w 2619375"/>
              <a:gd name="connsiteY3" fmla="*/ 919177 h 942990"/>
              <a:gd name="connsiteX4" fmla="*/ 161925 w 2619375"/>
              <a:gd name="connsiteY4" fmla="*/ 914415 h 942990"/>
              <a:gd name="connsiteX5" fmla="*/ 190500 w 2619375"/>
              <a:gd name="connsiteY5" fmla="*/ 904890 h 942990"/>
              <a:gd name="connsiteX6" fmla="*/ 204788 w 2619375"/>
              <a:gd name="connsiteY6" fmla="*/ 900127 h 942990"/>
              <a:gd name="connsiteX7" fmla="*/ 381000 w 2619375"/>
              <a:gd name="connsiteY7" fmla="*/ 890602 h 942990"/>
              <a:gd name="connsiteX8" fmla="*/ 414338 w 2619375"/>
              <a:gd name="connsiteY8" fmla="*/ 881077 h 942990"/>
              <a:gd name="connsiteX9" fmla="*/ 428625 w 2619375"/>
              <a:gd name="connsiteY9" fmla="*/ 871552 h 942990"/>
              <a:gd name="connsiteX10" fmla="*/ 452438 w 2619375"/>
              <a:gd name="connsiteY10" fmla="*/ 866790 h 942990"/>
              <a:gd name="connsiteX11" fmla="*/ 471488 w 2619375"/>
              <a:gd name="connsiteY11" fmla="*/ 862027 h 942990"/>
              <a:gd name="connsiteX12" fmla="*/ 509588 w 2619375"/>
              <a:gd name="connsiteY12" fmla="*/ 828690 h 942990"/>
              <a:gd name="connsiteX13" fmla="*/ 538163 w 2619375"/>
              <a:gd name="connsiteY13" fmla="*/ 804877 h 942990"/>
              <a:gd name="connsiteX14" fmla="*/ 561975 w 2619375"/>
              <a:gd name="connsiteY14" fmla="*/ 776302 h 942990"/>
              <a:gd name="connsiteX15" fmla="*/ 576263 w 2619375"/>
              <a:gd name="connsiteY15" fmla="*/ 766777 h 942990"/>
              <a:gd name="connsiteX16" fmla="*/ 600075 w 2619375"/>
              <a:gd name="connsiteY16" fmla="*/ 742965 h 942990"/>
              <a:gd name="connsiteX17" fmla="*/ 623888 w 2619375"/>
              <a:gd name="connsiteY17" fmla="*/ 723915 h 942990"/>
              <a:gd name="connsiteX18" fmla="*/ 642938 w 2619375"/>
              <a:gd name="connsiteY18" fmla="*/ 695340 h 942990"/>
              <a:gd name="connsiteX19" fmla="*/ 652463 w 2619375"/>
              <a:gd name="connsiteY19" fmla="*/ 676290 h 942990"/>
              <a:gd name="connsiteX20" fmla="*/ 671513 w 2619375"/>
              <a:gd name="connsiteY20" fmla="*/ 662002 h 942990"/>
              <a:gd name="connsiteX21" fmla="*/ 676275 w 2619375"/>
              <a:gd name="connsiteY21" fmla="*/ 633427 h 942990"/>
              <a:gd name="connsiteX22" fmla="*/ 685800 w 2619375"/>
              <a:gd name="connsiteY22" fmla="*/ 619140 h 942990"/>
              <a:gd name="connsiteX23" fmla="*/ 690563 w 2619375"/>
              <a:gd name="connsiteY23" fmla="*/ 604852 h 942990"/>
              <a:gd name="connsiteX24" fmla="*/ 709613 w 2619375"/>
              <a:gd name="connsiteY24" fmla="*/ 576277 h 942990"/>
              <a:gd name="connsiteX25" fmla="*/ 719138 w 2619375"/>
              <a:gd name="connsiteY25" fmla="*/ 557227 h 942990"/>
              <a:gd name="connsiteX26" fmla="*/ 752475 w 2619375"/>
              <a:gd name="connsiteY26" fmla="*/ 528652 h 942990"/>
              <a:gd name="connsiteX27" fmla="*/ 762000 w 2619375"/>
              <a:gd name="connsiteY27" fmla="*/ 509602 h 942990"/>
              <a:gd name="connsiteX28" fmla="*/ 804863 w 2619375"/>
              <a:gd name="connsiteY28" fmla="*/ 471502 h 942990"/>
              <a:gd name="connsiteX29" fmla="*/ 823913 w 2619375"/>
              <a:gd name="connsiteY29" fmla="*/ 461977 h 942990"/>
              <a:gd name="connsiteX30" fmla="*/ 833438 w 2619375"/>
              <a:gd name="connsiteY30" fmla="*/ 447690 h 942990"/>
              <a:gd name="connsiteX31" fmla="*/ 862013 w 2619375"/>
              <a:gd name="connsiteY31" fmla="*/ 438165 h 942990"/>
              <a:gd name="connsiteX32" fmla="*/ 885825 w 2619375"/>
              <a:gd name="connsiteY32" fmla="*/ 414352 h 942990"/>
              <a:gd name="connsiteX33" fmla="*/ 909638 w 2619375"/>
              <a:gd name="connsiteY33" fmla="*/ 395302 h 942990"/>
              <a:gd name="connsiteX34" fmla="*/ 942975 w 2619375"/>
              <a:gd name="connsiteY34" fmla="*/ 371490 h 942990"/>
              <a:gd name="connsiteX35" fmla="*/ 976313 w 2619375"/>
              <a:gd name="connsiteY35" fmla="*/ 347677 h 942990"/>
              <a:gd name="connsiteX36" fmla="*/ 995363 w 2619375"/>
              <a:gd name="connsiteY36" fmla="*/ 338152 h 942990"/>
              <a:gd name="connsiteX37" fmla="*/ 1009650 w 2619375"/>
              <a:gd name="connsiteY37" fmla="*/ 309577 h 942990"/>
              <a:gd name="connsiteX38" fmla="*/ 1038225 w 2619375"/>
              <a:gd name="connsiteY38" fmla="*/ 285765 h 942990"/>
              <a:gd name="connsiteX39" fmla="*/ 1052513 w 2619375"/>
              <a:gd name="connsiteY39" fmla="*/ 271477 h 942990"/>
              <a:gd name="connsiteX40" fmla="*/ 1071563 w 2619375"/>
              <a:gd name="connsiteY40" fmla="*/ 238140 h 942990"/>
              <a:gd name="connsiteX41" fmla="*/ 1090613 w 2619375"/>
              <a:gd name="connsiteY41" fmla="*/ 209565 h 942990"/>
              <a:gd name="connsiteX42" fmla="*/ 1114425 w 2619375"/>
              <a:gd name="connsiteY42" fmla="*/ 185752 h 942990"/>
              <a:gd name="connsiteX43" fmla="*/ 1123950 w 2619375"/>
              <a:gd name="connsiteY43" fmla="*/ 157177 h 942990"/>
              <a:gd name="connsiteX44" fmla="*/ 1143000 w 2619375"/>
              <a:gd name="connsiteY44" fmla="*/ 128602 h 942990"/>
              <a:gd name="connsiteX45" fmla="*/ 1157288 w 2619375"/>
              <a:gd name="connsiteY45" fmla="*/ 114315 h 942990"/>
              <a:gd name="connsiteX46" fmla="*/ 1185863 w 2619375"/>
              <a:gd name="connsiteY46" fmla="*/ 71452 h 942990"/>
              <a:gd name="connsiteX47" fmla="*/ 1209675 w 2619375"/>
              <a:gd name="connsiteY47" fmla="*/ 42877 h 942990"/>
              <a:gd name="connsiteX48" fmla="*/ 1243013 w 2619375"/>
              <a:gd name="connsiteY48" fmla="*/ 23827 h 942990"/>
              <a:gd name="connsiteX49" fmla="*/ 1252538 w 2619375"/>
              <a:gd name="connsiteY49" fmla="*/ 9540 h 942990"/>
              <a:gd name="connsiteX50" fmla="*/ 1300163 w 2619375"/>
              <a:gd name="connsiteY50" fmla="*/ 9540 h 942990"/>
              <a:gd name="connsiteX51" fmla="*/ 1371600 w 2619375"/>
              <a:gd name="connsiteY51" fmla="*/ 4777 h 942990"/>
              <a:gd name="connsiteX52" fmla="*/ 1476375 w 2619375"/>
              <a:gd name="connsiteY52" fmla="*/ 14302 h 942990"/>
              <a:gd name="connsiteX53" fmla="*/ 1490663 w 2619375"/>
              <a:gd name="connsiteY53" fmla="*/ 19065 h 942990"/>
              <a:gd name="connsiteX54" fmla="*/ 1509713 w 2619375"/>
              <a:gd name="connsiteY54" fmla="*/ 33352 h 942990"/>
              <a:gd name="connsiteX55" fmla="*/ 1547813 w 2619375"/>
              <a:gd name="connsiteY55" fmla="*/ 76215 h 942990"/>
              <a:gd name="connsiteX56" fmla="*/ 1552575 w 2619375"/>
              <a:gd name="connsiteY56" fmla="*/ 90502 h 942990"/>
              <a:gd name="connsiteX57" fmla="*/ 1566863 w 2619375"/>
              <a:gd name="connsiteY57" fmla="*/ 109552 h 942990"/>
              <a:gd name="connsiteX58" fmla="*/ 1585913 w 2619375"/>
              <a:gd name="connsiteY58" fmla="*/ 138127 h 942990"/>
              <a:gd name="connsiteX59" fmla="*/ 1595438 w 2619375"/>
              <a:gd name="connsiteY59" fmla="*/ 152415 h 942990"/>
              <a:gd name="connsiteX60" fmla="*/ 1609725 w 2619375"/>
              <a:gd name="connsiteY60" fmla="*/ 185752 h 942990"/>
              <a:gd name="connsiteX61" fmla="*/ 1619250 w 2619375"/>
              <a:gd name="connsiteY61" fmla="*/ 214327 h 942990"/>
              <a:gd name="connsiteX62" fmla="*/ 1628775 w 2619375"/>
              <a:gd name="connsiteY62" fmla="*/ 228615 h 942990"/>
              <a:gd name="connsiteX63" fmla="*/ 1633538 w 2619375"/>
              <a:gd name="connsiteY63" fmla="*/ 242902 h 942990"/>
              <a:gd name="connsiteX64" fmla="*/ 1666875 w 2619375"/>
              <a:gd name="connsiteY64" fmla="*/ 285765 h 942990"/>
              <a:gd name="connsiteX65" fmla="*/ 1685925 w 2619375"/>
              <a:gd name="connsiteY65" fmla="*/ 314340 h 942990"/>
              <a:gd name="connsiteX66" fmla="*/ 1709738 w 2619375"/>
              <a:gd name="connsiteY66" fmla="*/ 342915 h 942990"/>
              <a:gd name="connsiteX67" fmla="*/ 1724025 w 2619375"/>
              <a:gd name="connsiteY67" fmla="*/ 347677 h 942990"/>
              <a:gd name="connsiteX68" fmla="*/ 1743075 w 2619375"/>
              <a:gd name="connsiteY68" fmla="*/ 390540 h 942990"/>
              <a:gd name="connsiteX69" fmla="*/ 1752600 w 2619375"/>
              <a:gd name="connsiteY69" fmla="*/ 409590 h 942990"/>
              <a:gd name="connsiteX70" fmla="*/ 1766888 w 2619375"/>
              <a:gd name="connsiteY70" fmla="*/ 419115 h 942990"/>
              <a:gd name="connsiteX71" fmla="*/ 1804988 w 2619375"/>
              <a:gd name="connsiteY71" fmla="*/ 452452 h 942990"/>
              <a:gd name="connsiteX72" fmla="*/ 1819275 w 2619375"/>
              <a:gd name="connsiteY72" fmla="*/ 466740 h 942990"/>
              <a:gd name="connsiteX73" fmla="*/ 1828800 w 2619375"/>
              <a:gd name="connsiteY73" fmla="*/ 485790 h 942990"/>
              <a:gd name="connsiteX74" fmla="*/ 1843088 w 2619375"/>
              <a:gd name="connsiteY74" fmla="*/ 495315 h 942990"/>
              <a:gd name="connsiteX75" fmla="*/ 1885950 w 2619375"/>
              <a:gd name="connsiteY75" fmla="*/ 533415 h 942990"/>
              <a:gd name="connsiteX76" fmla="*/ 1895475 w 2619375"/>
              <a:gd name="connsiteY76" fmla="*/ 561990 h 942990"/>
              <a:gd name="connsiteX77" fmla="*/ 1900238 w 2619375"/>
              <a:gd name="connsiteY77" fmla="*/ 576277 h 942990"/>
              <a:gd name="connsiteX78" fmla="*/ 1909763 w 2619375"/>
              <a:gd name="connsiteY78" fmla="*/ 590565 h 942990"/>
              <a:gd name="connsiteX79" fmla="*/ 1924050 w 2619375"/>
              <a:gd name="connsiteY79" fmla="*/ 623902 h 942990"/>
              <a:gd name="connsiteX80" fmla="*/ 1933575 w 2619375"/>
              <a:gd name="connsiteY80" fmla="*/ 638190 h 942990"/>
              <a:gd name="connsiteX81" fmla="*/ 1938338 w 2619375"/>
              <a:gd name="connsiteY81" fmla="*/ 652477 h 942990"/>
              <a:gd name="connsiteX82" fmla="*/ 1952625 w 2619375"/>
              <a:gd name="connsiteY82" fmla="*/ 671527 h 942990"/>
              <a:gd name="connsiteX83" fmla="*/ 1962150 w 2619375"/>
              <a:gd name="connsiteY83" fmla="*/ 685815 h 942990"/>
              <a:gd name="connsiteX84" fmla="*/ 2000250 w 2619375"/>
              <a:gd name="connsiteY84" fmla="*/ 709627 h 942990"/>
              <a:gd name="connsiteX85" fmla="*/ 2005013 w 2619375"/>
              <a:gd name="connsiteY85" fmla="*/ 723915 h 942990"/>
              <a:gd name="connsiteX86" fmla="*/ 2019300 w 2619375"/>
              <a:gd name="connsiteY86" fmla="*/ 728677 h 942990"/>
              <a:gd name="connsiteX87" fmla="*/ 2033588 w 2619375"/>
              <a:gd name="connsiteY87" fmla="*/ 738202 h 942990"/>
              <a:gd name="connsiteX88" fmla="*/ 2081213 w 2619375"/>
              <a:gd name="connsiteY88" fmla="*/ 776302 h 942990"/>
              <a:gd name="connsiteX89" fmla="*/ 2109788 w 2619375"/>
              <a:gd name="connsiteY89" fmla="*/ 804877 h 942990"/>
              <a:gd name="connsiteX90" fmla="*/ 2138363 w 2619375"/>
              <a:gd name="connsiteY90" fmla="*/ 814402 h 942990"/>
              <a:gd name="connsiteX91" fmla="*/ 2166938 w 2619375"/>
              <a:gd name="connsiteY91" fmla="*/ 833452 h 942990"/>
              <a:gd name="connsiteX92" fmla="*/ 2205038 w 2619375"/>
              <a:gd name="connsiteY92" fmla="*/ 842977 h 942990"/>
              <a:gd name="connsiteX93" fmla="*/ 2276475 w 2619375"/>
              <a:gd name="connsiteY93" fmla="*/ 866790 h 942990"/>
              <a:gd name="connsiteX94" fmla="*/ 2328863 w 2619375"/>
              <a:gd name="connsiteY94" fmla="*/ 881077 h 942990"/>
              <a:gd name="connsiteX95" fmla="*/ 2352675 w 2619375"/>
              <a:gd name="connsiteY95" fmla="*/ 890602 h 942990"/>
              <a:gd name="connsiteX96" fmla="*/ 2386013 w 2619375"/>
              <a:gd name="connsiteY96" fmla="*/ 895365 h 942990"/>
              <a:gd name="connsiteX97" fmla="*/ 2447925 w 2619375"/>
              <a:gd name="connsiteY97" fmla="*/ 904890 h 942990"/>
              <a:gd name="connsiteX98" fmla="*/ 2538413 w 2619375"/>
              <a:gd name="connsiteY98" fmla="*/ 909652 h 942990"/>
              <a:gd name="connsiteX99" fmla="*/ 2571750 w 2619375"/>
              <a:gd name="connsiteY99" fmla="*/ 904890 h 942990"/>
              <a:gd name="connsiteX100" fmla="*/ 2605088 w 2619375"/>
              <a:gd name="connsiteY100" fmla="*/ 914415 h 942990"/>
              <a:gd name="connsiteX101" fmla="*/ 2619375 w 2619375"/>
              <a:gd name="connsiteY101" fmla="*/ 914415 h 942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</a:cxnLst>
            <a:rect l="l" t="t" r="r" b="b"/>
            <a:pathLst>
              <a:path w="2619375" h="942990">
                <a:moveTo>
                  <a:pt x="0" y="942990"/>
                </a:moveTo>
                <a:cubicBezTo>
                  <a:pt x="30163" y="941402"/>
                  <a:pt x="60408" y="940962"/>
                  <a:pt x="90488" y="938227"/>
                </a:cubicBezTo>
                <a:cubicBezTo>
                  <a:pt x="95487" y="937773"/>
                  <a:pt x="99948" y="934844"/>
                  <a:pt x="104775" y="933465"/>
                </a:cubicBezTo>
                <a:cubicBezTo>
                  <a:pt x="173238" y="913904"/>
                  <a:pt x="71845" y="945812"/>
                  <a:pt x="142875" y="919177"/>
                </a:cubicBezTo>
                <a:cubicBezTo>
                  <a:pt x="149004" y="916879"/>
                  <a:pt x="155656" y="916296"/>
                  <a:pt x="161925" y="914415"/>
                </a:cubicBezTo>
                <a:cubicBezTo>
                  <a:pt x="171542" y="911530"/>
                  <a:pt x="180975" y="908065"/>
                  <a:pt x="190500" y="904890"/>
                </a:cubicBezTo>
                <a:cubicBezTo>
                  <a:pt x="195263" y="903302"/>
                  <a:pt x="199836" y="900952"/>
                  <a:pt x="204788" y="900127"/>
                </a:cubicBezTo>
                <a:cubicBezTo>
                  <a:pt x="281931" y="887271"/>
                  <a:pt x="223712" y="895676"/>
                  <a:pt x="381000" y="890602"/>
                </a:cubicBezTo>
                <a:cubicBezTo>
                  <a:pt x="387108" y="889075"/>
                  <a:pt x="407503" y="884495"/>
                  <a:pt x="414338" y="881077"/>
                </a:cubicBezTo>
                <a:cubicBezTo>
                  <a:pt x="419457" y="878517"/>
                  <a:pt x="423266" y="873562"/>
                  <a:pt x="428625" y="871552"/>
                </a:cubicBezTo>
                <a:cubicBezTo>
                  <a:pt x="436204" y="868710"/>
                  <a:pt x="444536" y="868546"/>
                  <a:pt x="452438" y="866790"/>
                </a:cubicBezTo>
                <a:cubicBezTo>
                  <a:pt x="458828" y="865370"/>
                  <a:pt x="465138" y="863615"/>
                  <a:pt x="471488" y="862027"/>
                </a:cubicBezTo>
                <a:cubicBezTo>
                  <a:pt x="498480" y="821540"/>
                  <a:pt x="454016" y="884266"/>
                  <a:pt x="509588" y="828690"/>
                </a:cubicBezTo>
                <a:cubicBezTo>
                  <a:pt x="551317" y="786958"/>
                  <a:pt x="498389" y="838022"/>
                  <a:pt x="538163" y="804877"/>
                </a:cubicBezTo>
                <a:cubicBezTo>
                  <a:pt x="584972" y="765870"/>
                  <a:pt x="524514" y="813763"/>
                  <a:pt x="561975" y="776302"/>
                </a:cubicBezTo>
                <a:cubicBezTo>
                  <a:pt x="566022" y="772255"/>
                  <a:pt x="571500" y="769952"/>
                  <a:pt x="576263" y="766777"/>
                </a:cubicBezTo>
                <a:cubicBezTo>
                  <a:pt x="601666" y="728674"/>
                  <a:pt x="568323" y="774718"/>
                  <a:pt x="600075" y="742965"/>
                </a:cubicBezTo>
                <a:cubicBezTo>
                  <a:pt x="621616" y="721423"/>
                  <a:pt x="596073" y="733185"/>
                  <a:pt x="623888" y="723915"/>
                </a:cubicBezTo>
                <a:cubicBezTo>
                  <a:pt x="630238" y="714390"/>
                  <a:pt x="637818" y="705579"/>
                  <a:pt x="642938" y="695340"/>
                </a:cubicBezTo>
                <a:cubicBezTo>
                  <a:pt x="646113" y="688990"/>
                  <a:pt x="647843" y="681680"/>
                  <a:pt x="652463" y="676290"/>
                </a:cubicBezTo>
                <a:cubicBezTo>
                  <a:pt x="657629" y="670263"/>
                  <a:pt x="665163" y="666765"/>
                  <a:pt x="671513" y="662002"/>
                </a:cubicBezTo>
                <a:cubicBezTo>
                  <a:pt x="673100" y="652477"/>
                  <a:pt x="673221" y="642588"/>
                  <a:pt x="676275" y="633427"/>
                </a:cubicBezTo>
                <a:cubicBezTo>
                  <a:pt x="678085" y="627997"/>
                  <a:pt x="683240" y="624259"/>
                  <a:pt x="685800" y="619140"/>
                </a:cubicBezTo>
                <a:cubicBezTo>
                  <a:pt x="688045" y="614650"/>
                  <a:pt x="688125" y="609241"/>
                  <a:pt x="690563" y="604852"/>
                </a:cubicBezTo>
                <a:cubicBezTo>
                  <a:pt x="696122" y="594845"/>
                  <a:pt x="704493" y="586516"/>
                  <a:pt x="709613" y="576277"/>
                </a:cubicBezTo>
                <a:cubicBezTo>
                  <a:pt x="712788" y="569927"/>
                  <a:pt x="715012" y="563004"/>
                  <a:pt x="719138" y="557227"/>
                </a:cubicBezTo>
                <a:cubicBezTo>
                  <a:pt x="726791" y="546513"/>
                  <a:pt x="742471" y="536156"/>
                  <a:pt x="752475" y="528652"/>
                </a:cubicBezTo>
                <a:cubicBezTo>
                  <a:pt x="755650" y="522302"/>
                  <a:pt x="757565" y="515146"/>
                  <a:pt x="762000" y="509602"/>
                </a:cubicBezTo>
                <a:cubicBezTo>
                  <a:pt x="774184" y="494372"/>
                  <a:pt x="788052" y="481108"/>
                  <a:pt x="804863" y="471502"/>
                </a:cubicBezTo>
                <a:cubicBezTo>
                  <a:pt x="811027" y="467980"/>
                  <a:pt x="817563" y="465152"/>
                  <a:pt x="823913" y="461977"/>
                </a:cubicBezTo>
                <a:cubicBezTo>
                  <a:pt x="827088" y="457215"/>
                  <a:pt x="828584" y="450723"/>
                  <a:pt x="833438" y="447690"/>
                </a:cubicBezTo>
                <a:cubicBezTo>
                  <a:pt x="841952" y="442369"/>
                  <a:pt x="862013" y="438165"/>
                  <a:pt x="862013" y="438165"/>
                </a:cubicBezTo>
                <a:cubicBezTo>
                  <a:pt x="885344" y="391503"/>
                  <a:pt x="856628" y="437710"/>
                  <a:pt x="885825" y="414352"/>
                </a:cubicBezTo>
                <a:cubicBezTo>
                  <a:pt x="916598" y="389733"/>
                  <a:pt x="873726" y="407274"/>
                  <a:pt x="909638" y="395302"/>
                </a:cubicBezTo>
                <a:cubicBezTo>
                  <a:pt x="971954" y="348567"/>
                  <a:pt x="894187" y="406340"/>
                  <a:pt x="942975" y="371490"/>
                </a:cubicBezTo>
                <a:cubicBezTo>
                  <a:pt x="953203" y="364184"/>
                  <a:pt x="965084" y="354093"/>
                  <a:pt x="976313" y="347677"/>
                </a:cubicBezTo>
                <a:cubicBezTo>
                  <a:pt x="982477" y="344155"/>
                  <a:pt x="989013" y="341327"/>
                  <a:pt x="995363" y="338152"/>
                </a:cubicBezTo>
                <a:cubicBezTo>
                  <a:pt x="1000135" y="323834"/>
                  <a:pt x="999392" y="321886"/>
                  <a:pt x="1009650" y="309577"/>
                </a:cubicBezTo>
                <a:cubicBezTo>
                  <a:pt x="1028621" y="286812"/>
                  <a:pt x="1017794" y="302791"/>
                  <a:pt x="1038225" y="285765"/>
                </a:cubicBezTo>
                <a:cubicBezTo>
                  <a:pt x="1043399" y="281453"/>
                  <a:pt x="1047750" y="276240"/>
                  <a:pt x="1052513" y="271477"/>
                </a:cubicBezTo>
                <a:cubicBezTo>
                  <a:pt x="1060843" y="238152"/>
                  <a:pt x="1050655" y="265020"/>
                  <a:pt x="1071563" y="238140"/>
                </a:cubicBezTo>
                <a:cubicBezTo>
                  <a:pt x="1078591" y="229104"/>
                  <a:pt x="1090613" y="209565"/>
                  <a:pt x="1090613" y="209565"/>
                </a:cubicBezTo>
                <a:cubicBezTo>
                  <a:pt x="1105941" y="163576"/>
                  <a:pt x="1079118" y="232828"/>
                  <a:pt x="1114425" y="185752"/>
                </a:cubicBezTo>
                <a:cubicBezTo>
                  <a:pt x="1120449" y="177720"/>
                  <a:pt x="1118381" y="165531"/>
                  <a:pt x="1123950" y="157177"/>
                </a:cubicBezTo>
                <a:cubicBezTo>
                  <a:pt x="1130300" y="147652"/>
                  <a:pt x="1134905" y="136696"/>
                  <a:pt x="1143000" y="128602"/>
                </a:cubicBezTo>
                <a:cubicBezTo>
                  <a:pt x="1147763" y="123840"/>
                  <a:pt x="1153153" y="119631"/>
                  <a:pt x="1157288" y="114315"/>
                </a:cubicBezTo>
                <a:cubicBezTo>
                  <a:pt x="1157296" y="114305"/>
                  <a:pt x="1181097" y="78601"/>
                  <a:pt x="1185863" y="71452"/>
                </a:cubicBezTo>
                <a:cubicBezTo>
                  <a:pt x="1195227" y="57407"/>
                  <a:pt x="1195927" y="54334"/>
                  <a:pt x="1209675" y="42877"/>
                </a:cubicBezTo>
                <a:cubicBezTo>
                  <a:pt x="1219771" y="34464"/>
                  <a:pt x="1231370" y="29649"/>
                  <a:pt x="1243013" y="23827"/>
                </a:cubicBezTo>
                <a:cubicBezTo>
                  <a:pt x="1246188" y="19065"/>
                  <a:pt x="1248069" y="13116"/>
                  <a:pt x="1252538" y="9540"/>
                </a:cubicBezTo>
                <a:cubicBezTo>
                  <a:pt x="1265133" y="-536"/>
                  <a:pt x="1289452" y="8010"/>
                  <a:pt x="1300163" y="9540"/>
                </a:cubicBezTo>
                <a:cubicBezTo>
                  <a:pt x="1355171" y="-4212"/>
                  <a:pt x="1320143" y="-546"/>
                  <a:pt x="1371600" y="4777"/>
                </a:cubicBezTo>
                <a:cubicBezTo>
                  <a:pt x="1406483" y="8385"/>
                  <a:pt x="1476375" y="14302"/>
                  <a:pt x="1476375" y="14302"/>
                </a:cubicBezTo>
                <a:cubicBezTo>
                  <a:pt x="1481138" y="15890"/>
                  <a:pt x="1486304" y="16574"/>
                  <a:pt x="1490663" y="19065"/>
                </a:cubicBezTo>
                <a:cubicBezTo>
                  <a:pt x="1497555" y="23003"/>
                  <a:pt x="1503813" y="28042"/>
                  <a:pt x="1509713" y="33352"/>
                </a:cubicBezTo>
                <a:cubicBezTo>
                  <a:pt x="1536898" y="57819"/>
                  <a:pt x="1533127" y="54185"/>
                  <a:pt x="1547813" y="76215"/>
                </a:cubicBezTo>
                <a:cubicBezTo>
                  <a:pt x="1549400" y="80977"/>
                  <a:pt x="1550084" y="86144"/>
                  <a:pt x="1552575" y="90502"/>
                </a:cubicBezTo>
                <a:cubicBezTo>
                  <a:pt x="1556513" y="97394"/>
                  <a:pt x="1562311" y="103049"/>
                  <a:pt x="1566863" y="109552"/>
                </a:cubicBezTo>
                <a:cubicBezTo>
                  <a:pt x="1573428" y="118930"/>
                  <a:pt x="1579563" y="128602"/>
                  <a:pt x="1585913" y="138127"/>
                </a:cubicBezTo>
                <a:lnTo>
                  <a:pt x="1595438" y="152415"/>
                </a:lnTo>
                <a:cubicBezTo>
                  <a:pt x="1608034" y="202805"/>
                  <a:pt x="1590932" y="143469"/>
                  <a:pt x="1609725" y="185752"/>
                </a:cubicBezTo>
                <a:cubicBezTo>
                  <a:pt x="1613803" y="194927"/>
                  <a:pt x="1616075" y="204802"/>
                  <a:pt x="1619250" y="214327"/>
                </a:cubicBezTo>
                <a:cubicBezTo>
                  <a:pt x="1621060" y="219757"/>
                  <a:pt x="1626215" y="223495"/>
                  <a:pt x="1628775" y="228615"/>
                </a:cubicBezTo>
                <a:cubicBezTo>
                  <a:pt x="1631020" y="233105"/>
                  <a:pt x="1630753" y="238725"/>
                  <a:pt x="1633538" y="242902"/>
                </a:cubicBezTo>
                <a:cubicBezTo>
                  <a:pt x="1649975" y="267557"/>
                  <a:pt x="1654193" y="247724"/>
                  <a:pt x="1666875" y="285765"/>
                </a:cubicBezTo>
                <a:cubicBezTo>
                  <a:pt x="1675245" y="310872"/>
                  <a:pt x="1666107" y="290557"/>
                  <a:pt x="1685925" y="314340"/>
                </a:cubicBezTo>
                <a:cubicBezTo>
                  <a:pt x="1696906" y="327517"/>
                  <a:pt x="1694086" y="332481"/>
                  <a:pt x="1709738" y="342915"/>
                </a:cubicBezTo>
                <a:cubicBezTo>
                  <a:pt x="1713915" y="345700"/>
                  <a:pt x="1719263" y="346090"/>
                  <a:pt x="1724025" y="347677"/>
                </a:cubicBezTo>
                <a:cubicBezTo>
                  <a:pt x="1740655" y="397567"/>
                  <a:pt x="1724962" y="358842"/>
                  <a:pt x="1743075" y="390540"/>
                </a:cubicBezTo>
                <a:cubicBezTo>
                  <a:pt x="1746597" y="396704"/>
                  <a:pt x="1748055" y="404136"/>
                  <a:pt x="1752600" y="409590"/>
                </a:cubicBezTo>
                <a:cubicBezTo>
                  <a:pt x="1756264" y="413987"/>
                  <a:pt x="1762125" y="415940"/>
                  <a:pt x="1766888" y="419115"/>
                </a:cubicBezTo>
                <a:cubicBezTo>
                  <a:pt x="1793880" y="459602"/>
                  <a:pt x="1749416" y="396876"/>
                  <a:pt x="1804988" y="452452"/>
                </a:cubicBezTo>
                <a:cubicBezTo>
                  <a:pt x="1809750" y="457215"/>
                  <a:pt x="1815360" y="461259"/>
                  <a:pt x="1819275" y="466740"/>
                </a:cubicBezTo>
                <a:cubicBezTo>
                  <a:pt x="1823401" y="472517"/>
                  <a:pt x="1824255" y="480336"/>
                  <a:pt x="1828800" y="485790"/>
                </a:cubicBezTo>
                <a:cubicBezTo>
                  <a:pt x="1832464" y="490187"/>
                  <a:pt x="1838810" y="491512"/>
                  <a:pt x="1843088" y="495315"/>
                </a:cubicBezTo>
                <a:cubicBezTo>
                  <a:pt x="1892025" y="538814"/>
                  <a:pt x="1853523" y="511796"/>
                  <a:pt x="1885950" y="533415"/>
                </a:cubicBezTo>
                <a:lnTo>
                  <a:pt x="1895475" y="561990"/>
                </a:lnTo>
                <a:cubicBezTo>
                  <a:pt x="1897063" y="566752"/>
                  <a:pt x="1897453" y="572100"/>
                  <a:pt x="1900238" y="576277"/>
                </a:cubicBezTo>
                <a:lnTo>
                  <a:pt x="1909763" y="590565"/>
                </a:lnTo>
                <a:cubicBezTo>
                  <a:pt x="1915106" y="606595"/>
                  <a:pt x="1914633" y="607423"/>
                  <a:pt x="1924050" y="623902"/>
                </a:cubicBezTo>
                <a:cubicBezTo>
                  <a:pt x="1926890" y="628872"/>
                  <a:pt x="1931015" y="633070"/>
                  <a:pt x="1933575" y="638190"/>
                </a:cubicBezTo>
                <a:cubicBezTo>
                  <a:pt x="1935820" y="642680"/>
                  <a:pt x="1935847" y="648118"/>
                  <a:pt x="1938338" y="652477"/>
                </a:cubicBezTo>
                <a:cubicBezTo>
                  <a:pt x="1942276" y="659369"/>
                  <a:pt x="1948012" y="665068"/>
                  <a:pt x="1952625" y="671527"/>
                </a:cubicBezTo>
                <a:cubicBezTo>
                  <a:pt x="1955952" y="676185"/>
                  <a:pt x="1958103" y="681768"/>
                  <a:pt x="1962150" y="685815"/>
                </a:cubicBezTo>
                <a:cubicBezTo>
                  <a:pt x="1974514" y="698179"/>
                  <a:pt x="1985161" y="702083"/>
                  <a:pt x="2000250" y="709627"/>
                </a:cubicBezTo>
                <a:cubicBezTo>
                  <a:pt x="2001838" y="714390"/>
                  <a:pt x="2001463" y="720365"/>
                  <a:pt x="2005013" y="723915"/>
                </a:cubicBezTo>
                <a:cubicBezTo>
                  <a:pt x="2008563" y="727465"/>
                  <a:pt x="2014810" y="726432"/>
                  <a:pt x="2019300" y="728677"/>
                </a:cubicBezTo>
                <a:cubicBezTo>
                  <a:pt x="2024420" y="731237"/>
                  <a:pt x="2029310" y="734399"/>
                  <a:pt x="2033588" y="738202"/>
                </a:cubicBezTo>
                <a:cubicBezTo>
                  <a:pt x="2076783" y="776597"/>
                  <a:pt x="2045055" y="758223"/>
                  <a:pt x="2081213" y="776302"/>
                </a:cubicBezTo>
                <a:cubicBezTo>
                  <a:pt x="2090738" y="785827"/>
                  <a:pt x="2097009" y="800617"/>
                  <a:pt x="2109788" y="804877"/>
                </a:cubicBezTo>
                <a:lnTo>
                  <a:pt x="2138363" y="814402"/>
                </a:lnTo>
                <a:cubicBezTo>
                  <a:pt x="2147888" y="820752"/>
                  <a:pt x="2155713" y="831207"/>
                  <a:pt x="2166938" y="833452"/>
                </a:cubicBezTo>
                <a:cubicBezTo>
                  <a:pt x="2178799" y="835824"/>
                  <a:pt x="2193536" y="837749"/>
                  <a:pt x="2205038" y="842977"/>
                </a:cubicBezTo>
                <a:cubicBezTo>
                  <a:pt x="2260201" y="868050"/>
                  <a:pt x="2223529" y="859225"/>
                  <a:pt x="2276475" y="866790"/>
                </a:cubicBezTo>
                <a:cubicBezTo>
                  <a:pt x="2312729" y="878875"/>
                  <a:pt x="2295205" y="874346"/>
                  <a:pt x="2328863" y="881077"/>
                </a:cubicBezTo>
                <a:cubicBezTo>
                  <a:pt x="2336800" y="884252"/>
                  <a:pt x="2344381" y="888529"/>
                  <a:pt x="2352675" y="890602"/>
                </a:cubicBezTo>
                <a:cubicBezTo>
                  <a:pt x="2363565" y="893325"/>
                  <a:pt x="2374918" y="893658"/>
                  <a:pt x="2386013" y="895365"/>
                </a:cubicBezTo>
                <a:cubicBezTo>
                  <a:pt x="2471935" y="908584"/>
                  <a:pt x="2351237" y="891076"/>
                  <a:pt x="2447925" y="904890"/>
                </a:cubicBezTo>
                <a:cubicBezTo>
                  <a:pt x="2496136" y="920960"/>
                  <a:pt x="2466489" y="915185"/>
                  <a:pt x="2538413" y="909652"/>
                </a:cubicBezTo>
                <a:cubicBezTo>
                  <a:pt x="2593101" y="923325"/>
                  <a:pt x="2525709" y="911468"/>
                  <a:pt x="2571750" y="904890"/>
                </a:cubicBezTo>
                <a:cubicBezTo>
                  <a:pt x="2579703" y="903754"/>
                  <a:pt x="2596838" y="913040"/>
                  <a:pt x="2605088" y="914415"/>
                </a:cubicBezTo>
                <a:cubicBezTo>
                  <a:pt x="2609786" y="915198"/>
                  <a:pt x="2614613" y="914415"/>
                  <a:pt x="2619375" y="914415"/>
                </a:cubicBezTo>
              </a:path>
            </a:pathLst>
          </a:custGeom>
          <a:ln>
            <a:solidFill>
              <a:srgbClr val="FF0000"/>
            </a:solidFill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400" b="0" i="0" u="none" strike="noStrike" cap="none" normalizeH="0" baseline="0" smtClean="0">
              <a:ln>
                <a:noFill/>
              </a:ln>
              <a:solidFill>
                <a:srgbClr val="FFFF66"/>
              </a:solidFill>
              <a:effectLst/>
              <a:latin typeface="Times New Roman" pitchFamily="18" charset="0"/>
            </a:endParaRPr>
          </a:p>
        </p:txBody>
      </p:sp>
      <p:sp>
        <p:nvSpPr>
          <p:cNvPr id="37" name="Freeform 36"/>
          <p:cNvSpPr/>
          <p:nvPr/>
        </p:nvSpPr>
        <p:spPr>
          <a:xfrm>
            <a:off x="4860548" y="5026632"/>
            <a:ext cx="3548063" cy="1081169"/>
          </a:xfrm>
          <a:custGeom>
            <a:avLst/>
            <a:gdLst>
              <a:gd name="connsiteX0" fmla="*/ 0 w 3548063"/>
              <a:gd name="connsiteY0" fmla="*/ 1076325 h 1081169"/>
              <a:gd name="connsiteX1" fmla="*/ 47625 w 3548063"/>
              <a:gd name="connsiteY1" fmla="*/ 1081087 h 1081169"/>
              <a:gd name="connsiteX2" fmla="*/ 109538 w 3548063"/>
              <a:gd name="connsiteY2" fmla="*/ 1071562 h 1081169"/>
              <a:gd name="connsiteX3" fmla="*/ 133350 w 3548063"/>
              <a:gd name="connsiteY3" fmla="*/ 1066800 h 1081169"/>
              <a:gd name="connsiteX4" fmla="*/ 161925 w 3548063"/>
              <a:gd name="connsiteY4" fmla="*/ 1062037 h 1081169"/>
              <a:gd name="connsiteX5" fmla="*/ 176213 w 3548063"/>
              <a:gd name="connsiteY5" fmla="*/ 1052512 h 1081169"/>
              <a:gd name="connsiteX6" fmla="*/ 214313 w 3548063"/>
              <a:gd name="connsiteY6" fmla="*/ 1042987 h 1081169"/>
              <a:gd name="connsiteX7" fmla="*/ 233363 w 3548063"/>
              <a:gd name="connsiteY7" fmla="*/ 1033462 h 1081169"/>
              <a:gd name="connsiteX8" fmla="*/ 247650 w 3548063"/>
              <a:gd name="connsiteY8" fmla="*/ 1023937 h 1081169"/>
              <a:gd name="connsiteX9" fmla="*/ 266700 w 3548063"/>
              <a:gd name="connsiteY9" fmla="*/ 1019175 h 1081169"/>
              <a:gd name="connsiteX10" fmla="*/ 280988 w 3548063"/>
              <a:gd name="connsiteY10" fmla="*/ 1009650 h 1081169"/>
              <a:gd name="connsiteX11" fmla="*/ 304800 w 3548063"/>
              <a:gd name="connsiteY11" fmla="*/ 1004887 h 1081169"/>
              <a:gd name="connsiteX12" fmla="*/ 323850 w 3548063"/>
              <a:gd name="connsiteY12" fmla="*/ 1000125 h 1081169"/>
              <a:gd name="connsiteX13" fmla="*/ 366713 w 3548063"/>
              <a:gd name="connsiteY13" fmla="*/ 981075 h 1081169"/>
              <a:gd name="connsiteX14" fmla="*/ 404813 w 3548063"/>
              <a:gd name="connsiteY14" fmla="*/ 971550 h 1081169"/>
              <a:gd name="connsiteX15" fmla="*/ 438150 w 3548063"/>
              <a:gd name="connsiteY15" fmla="*/ 952500 h 1081169"/>
              <a:gd name="connsiteX16" fmla="*/ 466725 w 3548063"/>
              <a:gd name="connsiteY16" fmla="*/ 933450 h 1081169"/>
              <a:gd name="connsiteX17" fmla="*/ 481013 w 3548063"/>
              <a:gd name="connsiteY17" fmla="*/ 928687 h 1081169"/>
              <a:gd name="connsiteX18" fmla="*/ 509588 w 3548063"/>
              <a:gd name="connsiteY18" fmla="*/ 909637 h 1081169"/>
              <a:gd name="connsiteX19" fmla="*/ 523875 w 3548063"/>
              <a:gd name="connsiteY19" fmla="*/ 895350 h 1081169"/>
              <a:gd name="connsiteX20" fmla="*/ 542925 w 3548063"/>
              <a:gd name="connsiteY20" fmla="*/ 885825 h 1081169"/>
              <a:gd name="connsiteX21" fmla="*/ 566738 w 3548063"/>
              <a:gd name="connsiteY21" fmla="*/ 871537 h 1081169"/>
              <a:gd name="connsiteX22" fmla="*/ 576263 w 3548063"/>
              <a:gd name="connsiteY22" fmla="*/ 857250 h 1081169"/>
              <a:gd name="connsiteX23" fmla="*/ 604838 w 3548063"/>
              <a:gd name="connsiteY23" fmla="*/ 838200 h 1081169"/>
              <a:gd name="connsiteX24" fmla="*/ 633413 w 3548063"/>
              <a:gd name="connsiteY24" fmla="*/ 804862 h 1081169"/>
              <a:gd name="connsiteX25" fmla="*/ 647700 w 3548063"/>
              <a:gd name="connsiteY25" fmla="*/ 800100 h 1081169"/>
              <a:gd name="connsiteX26" fmla="*/ 661988 w 3548063"/>
              <a:gd name="connsiteY26" fmla="*/ 785812 h 1081169"/>
              <a:gd name="connsiteX27" fmla="*/ 681038 w 3548063"/>
              <a:gd name="connsiteY27" fmla="*/ 776287 h 1081169"/>
              <a:gd name="connsiteX28" fmla="*/ 714375 w 3548063"/>
              <a:gd name="connsiteY28" fmla="*/ 752475 h 1081169"/>
              <a:gd name="connsiteX29" fmla="*/ 723900 w 3548063"/>
              <a:gd name="connsiteY29" fmla="*/ 738187 h 1081169"/>
              <a:gd name="connsiteX30" fmla="*/ 738188 w 3548063"/>
              <a:gd name="connsiteY30" fmla="*/ 733425 h 1081169"/>
              <a:gd name="connsiteX31" fmla="*/ 752475 w 3548063"/>
              <a:gd name="connsiteY31" fmla="*/ 723900 h 1081169"/>
              <a:gd name="connsiteX32" fmla="*/ 785813 w 3548063"/>
              <a:gd name="connsiteY32" fmla="*/ 695325 h 1081169"/>
              <a:gd name="connsiteX33" fmla="*/ 795338 w 3548063"/>
              <a:gd name="connsiteY33" fmla="*/ 681037 h 1081169"/>
              <a:gd name="connsiteX34" fmla="*/ 809625 w 3548063"/>
              <a:gd name="connsiteY34" fmla="*/ 676275 h 1081169"/>
              <a:gd name="connsiteX35" fmla="*/ 823913 w 3548063"/>
              <a:gd name="connsiteY35" fmla="*/ 666750 h 1081169"/>
              <a:gd name="connsiteX36" fmla="*/ 847725 w 3548063"/>
              <a:gd name="connsiteY36" fmla="*/ 657225 h 1081169"/>
              <a:gd name="connsiteX37" fmla="*/ 862013 w 3548063"/>
              <a:gd name="connsiteY37" fmla="*/ 642937 h 1081169"/>
              <a:gd name="connsiteX38" fmla="*/ 871538 w 3548063"/>
              <a:gd name="connsiteY38" fmla="*/ 628650 h 1081169"/>
              <a:gd name="connsiteX39" fmla="*/ 890588 w 3548063"/>
              <a:gd name="connsiteY39" fmla="*/ 623887 h 1081169"/>
              <a:gd name="connsiteX40" fmla="*/ 909638 w 3548063"/>
              <a:gd name="connsiteY40" fmla="*/ 595312 h 1081169"/>
              <a:gd name="connsiteX41" fmla="*/ 914400 w 3548063"/>
              <a:gd name="connsiteY41" fmla="*/ 581025 h 1081169"/>
              <a:gd name="connsiteX42" fmla="*/ 928688 w 3548063"/>
              <a:gd name="connsiteY42" fmla="*/ 576262 h 1081169"/>
              <a:gd name="connsiteX43" fmla="*/ 938213 w 3548063"/>
              <a:gd name="connsiteY43" fmla="*/ 561975 h 1081169"/>
              <a:gd name="connsiteX44" fmla="*/ 971550 w 3548063"/>
              <a:gd name="connsiteY44" fmla="*/ 533400 h 1081169"/>
              <a:gd name="connsiteX45" fmla="*/ 990600 w 3548063"/>
              <a:gd name="connsiteY45" fmla="*/ 504825 h 1081169"/>
              <a:gd name="connsiteX46" fmla="*/ 1004888 w 3548063"/>
              <a:gd name="connsiteY46" fmla="*/ 500062 h 1081169"/>
              <a:gd name="connsiteX47" fmla="*/ 1033463 w 3548063"/>
              <a:gd name="connsiteY47" fmla="*/ 457200 h 1081169"/>
              <a:gd name="connsiteX48" fmla="*/ 1052513 w 3548063"/>
              <a:gd name="connsiteY48" fmla="*/ 428625 h 1081169"/>
              <a:gd name="connsiteX49" fmla="*/ 1076325 w 3548063"/>
              <a:gd name="connsiteY49" fmla="*/ 376237 h 1081169"/>
              <a:gd name="connsiteX50" fmla="*/ 1090613 w 3548063"/>
              <a:gd name="connsiteY50" fmla="*/ 371475 h 1081169"/>
              <a:gd name="connsiteX51" fmla="*/ 1109663 w 3548063"/>
              <a:gd name="connsiteY51" fmla="*/ 342900 h 1081169"/>
              <a:gd name="connsiteX52" fmla="*/ 1119188 w 3548063"/>
              <a:gd name="connsiteY52" fmla="*/ 323850 h 1081169"/>
              <a:gd name="connsiteX53" fmla="*/ 1138238 w 3548063"/>
              <a:gd name="connsiteY53" fmla="*/ 295275 h 1081169"/>
              <a:gd name="connsiteX54" fmla="*/ 1147763 w 3548063"/>
              <a:gd name="connsiteY54" fmla="*/ 280987 h 1081169"/>
              <a:gd name="connsiteX55" fmla="*/ 1162050 w 3548063"/>
              <a:gd name="connsiteY55" fmla="*/ 257175 h 1081169"/>
              <a:gd name="connsiteX56" fmla="*/ 1190625 w 3548063"/>
              <a:gd name="connsiteY56" fmla="*/ 233362 h 1081169"/>
              <a:gd name="connsiteX57" fmla="*/ 1238250 w 3548063"/>
              <a:gd name="connsiteY57" fmla="*/ 195262 h 1081169"/>
              <a:gd name="connsiteX58" fmla="*/ 1247775 w 3548063"/>
              <a:gd name="connsiteY58" fmla="*/ 180975 h 1081169"/>
              <a:gd name="connsiteX59" fmla="*/ 1285875 w 3548063"/>
              <a:gd name="connsiteY59" fmla="*/ 166687 h 1081169"/>
              <a:gd name="connsiteX60" fmla="*/ 1290638 w 3548063"/>
              <a:gd name="connsiteY60" fmla="*/ 152400 h 1081169"/>
              <a:gd name="connsiteX61" fmla="*/ 1319213 w 3548063"/>
              <a:gd name="connsiteY61" fmla="*/ 142875 h 1081169"/>
              <a:gd name="connsiteX62" fmla="*/ 1333500 w 3548063"/>
              <a:gd name="connsiteY62" fmla="*/ 128587 h 1081169"/>
              <a:gd name="connsiteX63" fmla="*/ 1343025 w 3548063"/>
              <a:gd name="connsiteY63" fmla="*/ 114300 h 1081169"/>
              <a:gd name="connsiteX64" fmla="*/ 1357313 w 3548063"/>
              <a:gd name="connsiteY64" fmla="*/ 109537 h 1081169"/>
              <a:gd name="connsiteX65" fmla="*/ 1385888 w 3548063"/>
              <a:gd name="connsiteY65" fmla="*/ 95250 h 1081169"/>
              <a:gd name="connsiteX66" fmla="*/ 1414463 w 3548063"/>
              <a:gd name="connsiteY66" fmla="*/ 76200 h 1081169"/>
              <a:gd name="connsiteX67" fmla="*/ 1443038 w 3548063"/>
              <a:gd name="connsiteY67" fmla="*/ 52387 h 1081169"/>
              <a:gd name="connsiteX68" fmla="*/ 1462088 w 3548063"/>
              <a:gd name="connsiteY68" fmla="*/ 47625 h 1081169"/>
              <a:gd name="connsiteX69" fmla="*/ 1504950 w 3548063"/>
              <a:gd name="connsiteY69" fmla="*/ 28575 h 1081169"/>
              <a:gd name="connsiteX70" fmla="*/ 1533525 w 3548063"/>
              <a:gd name="connsiteY70" fmla="*/ 19050 h 1081169"/>
              <a:gd name="connsiteX71" fmla="*/ 1552575 w 3548063"/>
              <a:gd name="connsiteY71" fmla="*/ 14287 h 1081169"/>
              <a:gd name="connsiteX72" fmla="*/ 1600200 w 3548063"/>
              <a:gd name="connsiteY72" fmla="*/ 9525 h 1081169"/>
              <a:gd name="connsiteX73" fmla="*/ 1643063 w 3548063"/>
              <a:gd name="connsiteY73" fmla="*/ 0 h 1081169"/>
              <a:gd name="connsiteX74" fmla="*/ 1662113 w 3548063"/>
              <a:gd name="connsiteY74" fmla="*/ 4762 h 1081169"/>
              <a:gd name="connsiteX75" fmla="*/ 1676400 w 3548063"/>
              <a:gd name="connsiteY75" fmla="*/ 9525 h 1081169"/>
              <a:gd name="connsiteX76" fmla="*/ 1714500 w 3548063"/>
              <a:gd name="connsiteY76" fmla="*/ 28575 h 1081169"/>
              <a:gd name="connsiteX77" fmla="*/ 1728788 w 3548063"/>
              <a:gd name="connsiteY77" fmla="*/ 33337 h 1081169"/>
              <a:gd name="connsiteX78" fmla="*/ 1743075 w 3548063"/>
              <a:gd name="connsiteY78" fmla="*/ 42862 h 1081169"/>
              <a:gd name="connsiteX79" fmla="*/ 1752600 w 3548063"/>
              <a:gd name="connsiteY79" fmla="*/ 57150 h 1081169"/>
              <a:gd name="connsiteX80" fmla="*/ 1766888 w 3548063"/>
              <a:gd name="connsiteY80" fmla="*/ 61912 h 1081169"/>
              <a:gd name="connsiteX81" fmla="*/ 1776413 w 3548063"/>
              <a:gd name="connsiteY81" fmla="*/ 76200 h 1081169"/>
              <a:gd name="connsiteX82" fmla="*/ 1790700 w 3548063"/>
              <a:gd name="connsiteY82" fmla="*/ 80962 h 1081169"/>
              <a:gd name="connsiteX83" fmla="*/ 1809750 w 3548063"/>
              <a:gd name="connsiteY83" fmla="*/ 100012 h 1081169"/>
              <a:gd name="connsiteX84" fmla="*/ 1838325 w 3548063"/>
              <a:gd name="connsiteY84" fmla="*/ 119062 h 1081169"/>
              <a:gd name="connsiteX85" fmla="*/ 1852613 w 3548063"/>
              <a:gd name="connsiteY85" fmla="*/ 133350 h 1081169"/>
              <a:gd name="connsiteX86" fmla="*/ 1862138 w 3548063"/>
              <a:gd name="connsiteY86" fmla="*/ 147637 h 1081169"/>
              <a:gd name="connsiteX87" fmla="*/ 1876425 w 3548063"/>
              <a:gd name="connsiteY87" fmla="*/ 157162 h 1081169"/>
              <a:gd name="connsiteX88" fmla="*/ 1900238 w 3548063"/>
              <a:gd name="connsiteY88" fmla="*/ 200025 h 1081169"/>
              <a:gd name="connsiteX89" fmla="*/ 1914525 w 3548063"/>
              <a:gd name="connsiteY89" fmla="*/ 209550 h 1081169"/>
              <a:gd name="connsiteX90" fmla="*/ 1919288 w 3548063"/>
              <a:gd name="connsiteY90" fmla="*/ 223837 h 1081169"/>
              <a:gd name="connsiteX91" fmla="*/ 1947863 w 3548063"/>
              <a:gd name="connsiteY91" fmla="*/ 247650 h 1081169"/>
              <a:gd name="connsiteX92" fmla="*/ 1962150 w 3548063"/>
              <a:gd name="connsiteY92" fmla="*/ 261937 h 1081169"/>
              <a:gd name="connsiteX93" fmla="*/ 1981200 w 3548063"/>
              <a:gd name="connsiteY93" fmla="*/ 290512 h 1081169"/>
              <a:gd name="connsiteX94" fmla="*/ 2019300 w 3548063"/>
              <a:gd name="connsiteY94" fmla="*/ 342900 h 1081169"/>
              <a:gd name="connsiteX95" fmla="*/ 2033588 w 3548063"/>
              <a:gd name="connsiteY95" fmla="*/ 361950 h 1081169"/>
              <a:gd name="connsiteX96" fmla="*/ 2043113 w 3548063"/>
              <a:gd name="connsiteY96" fmla="*/ 376237 h 1081169"/>
              <a:gd name="connsiteX97" fmla="*/ 2071688 w 3548063"/>
              <a:gd name="connsiteY97" fmla="*/ 395287 h 1081169"/>
              <a:gd name="connsiteX98" fmla="*/ 2081213 w 3548063"/>
              <a:gd name="connsiteY98" fmla="*/ 409575 h 1081169"/>
              <a:gd name="connsiteX99" fmla="*/ 2100263 w 3548063"/>
              <a:gd name="connsiteY99" fmla="*/ 419100 h 1081169"/>
              <a:gd name="connsiteX100" fmla="*/ 2119313 w 3548063"/>
              <a:gd name="connsiteY100" fmla="*/ 433387 h 1081169"/>
              <a:gd name="connsiteX101" fmla="*/ 2147888 w 3548063"/>
              <a:gd name="connsiteY101" fmla="*/ 461962 h 1081169"/>
              <a:gd name="connsiteX102" fmla="*/ 2162175 w 3548063"/>
              <a:gd name="connsiteY102" fmla="*/ 476250 h 1081169"/>
              <a:gd name="connsiteX103" fmla="*/ 2181225 w 3548063"/>
              <a:gd name="connsiteY103" fmla="*/ 481012 h 1081169"/>
              <a:gd name="connsiteX104" fmla="*/ 2200275 w 3548063"/>
              <a:gd name="connsiteY104" fmla="*/ 495300 h 1081169"/>
              <a:gd name="connsiteX105" fmla="*/ 2233613 w 3548063"/>
              <a:gd name="connsiteY105" fmla="*/ 509587 h 1081169"/>
              <a:gd name="connsiteX106" fmla="*/ 2243138 w 3548063"/>
              <a:gd name="connsiteY106" fmla="*/ 523875 h 1081169"/>
              <a:gd name="connsiteX107" fmla="*/ 2276475 w 3548063"/>
              <a:gd name="connsiteY107" fmla="*/ 538162 h 1081169"/>
              <a:gd name="connsiteX108" fmla="*/ 2314575 w 3548063"/>
              <a:gd name="connsiteY108" fmla="*/ 566737 h 1081169"/>
              <a:gd name="connsiteX109" fmla="*/ 2333625 w 3548063"/>
              <a:gd name="connsiteY109" fmla="*/ 571500 h 1081169"/>
              <a:gd name="connsiteX110" fmla="*/ 2347913 w 3548063"/>
              <a:gd name="connsiteY110" fmla="*/ 581025 h 1081169"/>
              <a:gd name="connsiteX111" fmla="*/ 2390775 w 3548063"/>
              <a:gd name="connsiteY111" fmla="*/ 604837 h 1081169"/>
              <a:gd name="connsiteX112" fmla="*/ 2424113 w 3548063"/>
              <a:gd name="connsiteY112" fmla="*/ 628650 h 1081169"/>
              <a:gd name="connsiteX113" fmla="*/ 2443163 w 3548063"/>
              <a:gd name="connsiteY113" fmla="*/ 647700 h 1081169"/>
              <a:gd name="connsiteX114" fmla="*/ 2476500 w 3548063"/>
              <a:gd name="connsiteY114" fmla="*/ 657225 h 1081169"/>
              <a:gd name="connsiteX115" fmla="*/ 2495550 w 3548063"/>
              <a:gd name="connsiteY115" fmla="*/ 666750 h 1081169"/>
              <a:gd name="connsiteX116" fmla="*/ 2524125 w 3548063"/>
              <a:gd name="connsiteY116" fmla="*/ 676275 h 1081169"/>
              <a:gd name="connsiteX117" fmla="*/ 2547938 w 3548063"/>
              <a:gd name="connsiteY117" fmla="*/ 685800 h 1081169"/>
              <a:gd name="connsiteX118" fmla="*/ 2590800 w 3548063"/>
              <a:gd name="connsiteY118" fmla="*/ 695325 h 1081169"/>
              <a:gd name="connsiteX119" fmla="*/ 2619375 w 3548063"/>
              <a:gd name="connsiteY119" fmla="*/ 714375 h 1081169"/>
              <a:gd name="connsiteX120" fmla="*/ 2638425 w 3548063"/>
              <a:gd name="connsiteY120" fmla="*/ 728662 h 1081169"/>
              <a:gd name="connsiteX121" fmla="*/ 2652713 w 3548063"/>
              <a:gd name="connsiteY121" fmla="*/ 733425 h 1081169"/>
              <a:gd name="connsiteX122" fmla="*/ 2714625 w 3548063"/>
              <a:gd name="connsiteY122" fmla="*/ 762000 h 1081169"/>
              <a:gd name="connsiteX123" fmla="*/ 2728913 w 3548063"/>
              <a:gd name="connsiteY123" fmla="*/ 781050 h 1081169"/>
              <a:gd name="connsiteX124" fmla="*/ 2752725 w 3548063"/>
              <a:gd name="connsiteY124" fmla="*/ 785812 h 1081169"/>
              <a:gd name="connsiteX125" fmla="*/ 2781300 w 3548063"/>
              <a:gd name="connsiteY125" fmla="*/ 790575 h 1081169"/>
              <a:gd name="connsiteX126" fmla="*/ 2809875 w 3548063"/>
              <a:gd name="connsiteY126" fmla="*/ 804862 h 1081169"/>
              <a:gd name="connsiteX127" fmla="*/ 2828925 w 3548063"/>
              <a:gd name="connsiteY127" fmla="*/ 819150 h 1081169"/>
              <a:gd name="connsiteX128" fmla="*/ 2862263 w 3548063"/>
              <a:gd name="connsiteY128" fmla="*/ 833437 h 1081169"/>
              <a:gd name="connsiteX129" fmla="*/ 2876550 w 3548063"/>
              <a:gd name="connsiteY129" fmla="*/ 847725 h 1081169"/>
              <a:gd name="connsiteX130" fmla="*/ 2909888 w 3548063"/>
              <a:gd name="connsiteY130" fmla="*/ 866775 h 1081169"/>
              <a:gd name="connsiteX131" fmla="*/ 2952750 w 3548063"/>
              <a:gd name="connsiteY131" fmla="*/ 890587 h 1081169"/>
              <a:gd name="connsiteX132" fmla="*/ 2967038 w 3548063"/>
              <a:gd name="connsiteY132" fmla="*/ 900112 h 1081169"/>
              <a:gd name="connsiteX133" fmla="*/ 3019425 w 3548063"/>
              <a:gd name="connsiteY133" fmla="*/ 914400 h 1081169"/>
              <a:gd name="connsiteX134" fmla="*/ 3076575 w 3548063"/>
              <a:gd name="connsiteY134" fmla="*/ 928687 h 1081169"/>
              <a:gd name="connsiteX135" fmla="*/ 3090863 w 3548063"/>
              <a:gd name="connsiteY135" fmla="*/ 933450 h 1081169"/>
              <a:gd name="connsiteX136" fmla="*/ 3167063 w 3548063"/>
              <a:gd name="connsiteY136" fmla="*/ 947737 h 1081169"/>
              <a:gd name="connsiteX137" fmla="*/ 3186113 w 3548063"/>
              <a:gd name="connsiteY137" fmla="*/ 966787 h 1081169"/>
              <a:gd name="connsiteX138" fmla="*/ 3219450 w 3548063"/>
              <a:gd name="connsiteY138" fmla="*/ 971550 h 1081169"/>
              <a:gd name="connsiteX139" fmla="*/ 3290888 w 3548063"/>
              <a:gd name="connsiteY139" fmla="*/ 981075 h 1081169"/>
              <a:gd name="connsiteX140" fmla="*/ 3305175 w 3548063"/>
              <a:gd name="connsiteY140" fmla="*/ 985837 h 1081169"/>
              <a:gd name="connsiteX141" fmla="*/ 3343275 w 3548063"/>
              <a:gd name="connsiteY141" fmla="*/ 995362 h 1081169"/>
              <a:gd name="connsiteX142" fmla="*/ 3357563 w 3548063"/>
              <a:gd name="connsiteY142" fmla="*/ 1000125 h 1081169"/>
              <a:gd name="connsiteX143" fmla="*/ 3371850 w 3548063"/>
              <a:gd name="connsiteY143" fmla="*/ 1009650 h 1081169"/>
              <a:gd name="connsiteX144" fmla="*/ 3390900 w 3548063"/>
              <a:gd name="connsiteY144" fmla="*/ 1014412 h 1081169"/>
              <a:gd name="connsiteX145" fmla="*/ 3419475 w 3548063"/>
              <a:gd name="connsiteY145" fmla="*/ 1023937 h 1081169"/>
              <a:gd name="connsiteX146" fmla="*/ 3486150 w 3548063"/>
              <a:gd name="connsiteY146" fmla="*/ 1042987 h 1081169"/>
              <a:gd name="connsiteX147" fmla="*/ 3529013 w 3548063"/>
              <a:gd name="connsiteY147" fmla="*/ 1057275 h 1081169"/>
              <a:gd name="connsiteX148" fmla="*/ 3548063 w 3548063"/>
              <a:gd name="connsiteY148" fmla="*/ 1066800 h 10811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</a:cxnLst>
            <a:rect l="l" t="t" r="r" b="b"/>
            <a:pathLst>
              <a:path w="3548063" h="1081169">
                <a:moveTo>
                  <a:pt x="0" y="1076325"/>
                </a:moveTo>
                <a:cubicBezTo>
                  <a:pt x="15875" y="1077912"/>
                  <a:pt x="31686" y="1081780"/>
                  <a:pt x="47625" y="1081087"/>
                </a:cubicBezTo>
                <a:cubicBezTo>
                  <a:pt x="68486" y="1080180"/>
                  <a:pt x="88942" y="1074995"/>
                  <a:pt x="109538" y="1071562"/>
                </a:cubicBezTo>
                <a:cubicBezTo>
                  <a:pt x="117522" y="1070231"/>
                  <a:pt x="125386" y="1068248"/>
                  <a:pt x="133350" y="1066800"/>
                </a:cubicBezTo>
                <a:cubicBezTo>
                  <a:pt x="142851" y="1065073"/>
                  <a:pt x="152400" y="1063625"/>
                  <a:pt x="161925" y="1062037"/>
                </a:cubicBezTo>
                <a:cubicBezTo>
                  <a:pt x="166688" y="1058862"/>
                  <a:pt x="170834" y="1054468"/>
                  <a:pt x="176213" y="1052512"/>
                </a:cubicBezTo>
                <a:cubicBezTo>
                  <a:pt x="188516" y="1048038"/>
                  <a:pt x="202604" y="1048841"/>
                  <a:pt x="214313" y="1042987"/>
                </a:cubicBezTo>
                <a:cubicBezTo>
                  <a:pt x="220663" y="1039812"/>
                  <a:pt x="227199" y="1036984"/>
                  <a:pt x="233363" y="1033462"/>
                </a:cubicBezTo>
                <a:cubicBezTo>
                  <a:pt x="238333" y="1030622"/>
                  <a:pt x="242389" y="1026192"/>
                  <a:pt x="247650" y="1023937"/>
                </a:cubicBezTo>
                <a:cubicBezTo>
                  <a:pt x="253666" y="1021359"/>
                  <a:pt x="260350" y="1020762"/>
                  <a:pt x="266700" y="1019175"/>
                </a:cubicBezTo>
                <a:cubicBezTo>
                  <a:pt x="271463" y="1016000"/>
                  <a:pt x="275629" y="1011660"/>
                  <a:pt x="280988" y="1009650"/>
                </a:cubicBezTo>
                <a:cubicBezTo>
                  <a:pt x="288567" y="1006808"/>
                  <a:pt x="296898" y="1006643"/>
                  <a:pt x="304800" y="1004887"/>
                </a:cubicBezTo>
                <a:cubicBezTo>
                  <a:pt x="311190" y="1003467"/>
                  <a:pt x="317500" y="1001712"/>
                  <a:pt x="323850" y="1000125"/>
                </a:cubicBezTo>
                <a:cubicBezTo>
                  <a:pt x="342615" y="987616"/>
                  <a:pt x="339509" y="987876"/>
                  <a:pt x="366713" y="981075"/>
                </a:cubicBezTo>
                <a:lnTo>
                  <a:pt x="404813" y="971550"/>
                </a:lnTo>
                <a:cubicBezTo>
                  <a:pt x="454225" y="938607"/>
                  <a:pt x="377739" y="988747"/>
                  <a:pt x="438150" y="952500"/>
                </a:cubicBezTo>
                <a:cubicBezTo>
                  <a:pt x="447966" y="946610"/>
                  <a:pt x="455865" y="937070"/>
                  <a:pt x="466725" y="933450"/>
                </a:cubicBezTo>
                <a:cubicBezTo>
                  <a:pt x="471488" y="931862"/>
                  <a:pt x="476624" y="931125"/>
                  <a:pt x="481013" y="928687"/>
                </a:cubicBezTo>
                <a:cubicBezTo>
                  <a:pt x="491020" y="923128"/>
                  <a:pt x="501493" y="917732"/>
                  <a:pt x="509588" y="909637"/>
                </a:cubicBezTo>
                <a:cubicBezTo>
                  <a:pt x="514350" y="904875"/>
                  <a:pt x="518395" y="899265"/>
                  <a:pt x="523875" y="895350"/>
                </a:cubicBezTo>
                <a:cubicBezTo>
                  <a:pt x="529652" y="891224"/>
                  <a:pt x="536719" y="889273"/>
                  <a:pt x="542925" y="885825"/>
                </a:cubicBezTo>
                <a:cubicBezTo>
                  <a:pt x="551017" y="881329"/>
                  <a:pt x="558800" y="876300"/>
                  <a:pt x="566738" y="871537"/>
                </a:cubicBezTo>
                <a:cubicBezTo>
                  <a:pt x="569913" y="866775"/>
                  <a:pt x="571955" y="861019"/>
                  <a:pt x="576263" y="857250"/>
                </a:cubicBezTo>
                <a:cubicBezTo>
                  <a:pt x="584878" y="849712"/>
                  <a:pt x="604838" y="838200"/>
                  <a:pt x="604838" y="838200"/>
                </a:cubicBezTo>
                <a:cubicBezTo>
                  <a:pt x="611441" y="829396"/>
                  <a:pt x="623462" y="811496"/>
                  <a:pt x="633413" y="804862"/>
                </a:cubicBezTo>
                <a:cubicBezTo>
                  <a:pt x="637590" y="802077"/>
                  <a:pt x="642938" y="801687"/>
                  <a:pt x="647700" y="800100"/>
                </a:cubicBezTo>
                <a:cubicBezTo>
                  <a:pt x="652463" y="795337"/>
                  <a:pt x="656507" y="789727"/>
                  <a:pt x="661988" y="785812"/>
                </a:cubicBezTo>
                <a:cubicBezTo>
                  <a:pt x="667765" y="781685"/>
                  <a:pt x="674874" y="779809"/>
                  <a:pt x="681038" y="776287"/>
                </a:cubicBezTo>
                <a:cubicBezTo>
                  <a:pt x="690783" y="770718"/>
                  <a:pt x="706203" y="758604"/>
                  <a:pt x="714375" y="752475"/>
                </a:cubicBezTo>
                <a:cubicBezTo>
                  <a:pt x="717550" y="747712"/>
                  <a:pt x="719430" y="741763"/>
                  <a:pt x="723900" y="738187"/>
                </a:cubicBezTo>
                <a:cubicBezTo>
                  <a:pt x="727820" y="735051"/>
                  <a:pt x="733698" y="735670"/>
                  <a:pt x="738188" y="733425"/>
                </a:cubicBezTo>
                <a:cubicBezTo>
                  <a:pt x="743307" y="730865"/>
                  <a:pt x="748129" y="727625"/>
                  <a:pt x="752475" y="723900"/>
                </a:cubicBezTo>
                <a:cubicBezTo>
                  <a:pt x="792891" y="689257"/>
                  <a:pt x="753014" y="717190"/>
                  <a:pt x="785813" y="695325"/>
                </a:cubicBezTo>
                <a:cubicBezTo>
                  <a:pt x="788988" y="690562"/>
                  <a:pt x="790868" y="684613"/>
                  <a:pt x="795338" y="681037"/>
                </a:cubicBezTo>
                <a:cubicBezTo>
                  <a:pt x="799258" y="677901"/>
                  <a:pt x="805135" y="678520"/>
                  <a:pt x="809625" y="676275"/>
                </a:cubicBezTo>
                <a:cubicBezTo>
                  <a:pt x="814745" y="673715"/>
                  <a:pt x="818793" y="669310"/>
                  <a:pt x="823913" y="666750"/>
                </a:cubicBezTo>
                <a:cubicBezTo>
                  <a:pt x="831559" y="662927"/>
                  <a:pt x="839788" y="660400"/>
                  <a:pt x="847725" y="657225"/>
                </a:cubicBezTo>
                <a:cubicBezTo>
                  <a:pt x="852488" y="652462"/>
                  <a:pt x="857701" y="648111"/>
                  <a:pt x="862013" y="642937"/>
                </a:cubicBezTo>
                <a:cubicBezTo>
                  <a:pt x="865677" y="638540"/>
                  <a:pt x="866776" y="631825"/>
                  <a:pt x="871538" y="628650"/>
                </a:cubicBezTo>
                <a:cubicBezTo>
                  <a:pt x="876984" y="625019"/>
                  <a:pt x="884238" y="625475"/>
                  <a:pt x="890588" y="623887"/>
                </a:cubicBezTo>
                <a:cubicBezTo>
                  <a:pt x="896938" y="614362"/>
                  <a:pt x="906018" y="606172"/>
                  <a:pt x="909638" y="595312"/>
                </a:cubicBezTo>
                <a:cubicBezTo>
                  <a:pt x="911225" y="590550"/>
                  <a:pt x="910850" y="584575"/>
                  <a:pt x="914400" y="581025"/>
                </a:cubicBezTo>
                <a:cubicBezTo>
                  <a:pt x="917950" y="577475"/>
                  <a:pt x="923925" y="577850"/>
                  <a:pt x="928688" y="576262"/>
                </a:cubicBezTo>
                <a:cubicBezTo>
                  <a:pt x="931863" y="571500"/>
                  <a:pt x="934549" y="566372"/>
                  <a:pt x="938213" y="561975"/>
                </a:cubicBezTo>
                <a:cubicBezTo>
                  <a:pt x="949271" y="548705"/>
                  <a:pt x="957531" y="543914"/>
                  <a:pt x="971550" y="533400"/>
                </a:cubicBezTo>
                <a:cubicBezTo>
                  <a:pt x="976543" y="518421"/>
                  <a:pt x="975311" y="515017"/>
                  <a:pt x="990600" y="504825"/>
                </a:cubicBezTo>
                <a:cubicBezTo>
                  <a:pt x="994777" y="502040"/>
                  <a:pt x="1000125" y="501650"/>
                  <a:pt x="1004888" y="500062"/>
                </a:cubicBezTo>
                <a:cubicBezTo>
                  <a:pt x="1031081" y="473869"/>
                  <a:pt x="1009244" y="498718"/>
                  <a:pt x="1033463" y="457200"/>
                </a:cubicBezTo>
                <a:cubicBezTo>
                  <a:pt x="1039231" y="447312"/>
                  <a:pt x="1052513" y="428625"/>
                  <a:pt x="1052513" y="428625"/>
                </a:cubicBezTo>
                <a:cubicBezTo>
                  <a:pt x="1057060" y="414983"/>
                  <a:pt x="1068337" y="378899"/>
                  <a:pt x="1076325" y="376237"/>
                </a:cubicBezTo>
                <a:lnTo>
                  <a:pt x="1090613" y="371475"/>
                </a:lnTo>
                <a:cubicBezTo>
                  <a:pt x="1096963" y="361950"/>
                  <a:pt x="1104543" y="353139"/>
                  <a:pt x="1109663" y="342900"/>
                </a:cubicBezTo>
                <a:cubicBezTo>
                  <a:pt x="1112838" y="336550"/>
                  <a:pt x="1115535" y="329938"/>
                  <a:pt x="1119188" y="323850"/>
                </a:cubicBezTo>
                <a:cubicBezTo>
                  <a:pt x="1125078" y="314034"/>
                  <a:pt x="1131888" y="304800"/>
                  <a:pt x="1138238" y="295275"/>
                </a:cubicBezTo>
                <a:cubicBezTo>
                  <a:pt x="1141413" y="290512"/>
                  <a:pt x="1144818" y="285895"/>
                  <a:pt x="1147763" y="280987"/>
                </a:cubicBezTo>
                <a:cubicBezTo>
                  <a:pt x="1152525" y="273050"/>
                  <a:pt x="1156496" y="264580"/>
                  <a:pt x="1162050" y="257175"/>
                </a:cubicBezTo>
                <a:cubicBezTo>
                  <a:pt x="1178337" y="235459"/>
                  <a:pt x="1172475" y="249496"/>
                  <a:pt x="1190625" y="233362"/>
                </a:cubicBezTo>
                <a:cubicBezTo>
                  <a:pt x="1233818" y="194968"/>
                  <a:pt x="1202093" y="213340"/>
                  <a:pt x="1238250" y="195262"/>
                </a:cubicBezTo>
                <a:cubicBezTo>
                  <a:pt x="1241425" y="190500"/>
                  <a:pt x="1243378" y="184639"/>
                  <a:pt x="1247775" y="180975"/>
                </a:cubicBezTo>
                <a:cubicBezTo>
                  <a:pt x="1258448" y="172081"/>
                  <a:pt x="1273058" y="169892"/>
                  <a:pt x="1285875" y="166687"/>
                </a:cubicBezTo>
                <a:cubicBezTo>
                  <a:pt x="1287463" y="161925"/>
                  <a:pt x="1286553" y="155318"/>
                  <a:pt x="1290638" y="152400"/>
                </a:cubicBezTo>
                <a:cubicBezTo>
                  <a:pt x="1298808" y="146564"/>
                  <a:pt x="1319213" y="142875"/>
                  <a:pt x="1319213" y="142875"/>
                </a:cubicBezTo>
                <a:cubicBezTo>
                  <a:pt x="1323975" y="138112"/>
                  <a:pt x="1329188" y="133761"/>
                  <a:pt x="1333500" y="128587"/>
                </a:cubicBezTo>
                <a:cubicBezTo>
                  <a:pt x="1337164" y="124190"/>
                  <a:pt x="1338556" y="117876"/>
                  <a:pt x="1343025" y="114300"/>
                </a:cubicBezTo>
                <a:cubicBezTo>
                  <a:pt x="1346945" y="111164"/>
                  <a:pt x="1352823" y="111782"/>
                  <a:pt x="1357313" y="109537"/>
                </a:cubicBezTo>
                <a:cubicBezTo>
                  <a:pt x="1394235" y="91076"/>
                  <a:pt x="1349981" y="107217"/>
                  <a:pt x="1385888" y="95250"/>
                </a:cubicBezTo>
                <a:cubicBezTo>
                  <a:pt x="1395413" y="88900"/>
                  <a:pt x="1406369" y="84295"/>
                  <a:pt x="1414463" y="76200"/>
                </a:cubicBezTo>
                <a:cubicBezTo>
                  <a:pt x="1423046" y="67616"/>
                  <a:pt x="1431433" y="57360"/>
                  <a:pt x="1443038" y="52387"/>
                </a:cubicBezTo>
                <a:cubicBezTo>
                  <a:pt x="1449054" y="49809"/>
                  <a:pt x="1455738" y="49212"/>
                  <a:pt x="1462088" y="47625"/>
                </a:cubicBezTo>
                <a:cubicBezTo>
                  <a:pt x="1484729" y="32530"/>
                  <a:pt x="1470944" y="39911"/>
                  <a:pt x="1504950" y="28575"/>
                </a:cubicBezTo>
                <a:cubicBezTo>
                  <a:pt x="1504960" y="28572"/>
                  <a:pt x="1533514" y="19053"/>
                  <a:pt x="1533525" y="19050"/>
                </a:cubicBezTo>
                <a:cubicBezTo>
                  <a:pt x="1539875" y="17462"/>
                  <a:pt x="1546095" y="15213"/>
                  <a:pt x="1552575" y="14287"/>
                </a:cubicBezTo>
                <a:cubicBezTo>
                  <a:pt x="1568369" y="12031"/>
                  <a:pt x="1584325" y="11112"/>
                  <a:pt x="1600200" y="9525"/>
                </a:cubicBezTo>
                <a:cubicBezTo>
                  <a:pt x="1614935" y="4613"/>
                  <a:pt x="1626297" y="0"/>
                  <a:pt x="1643063" y="0"/>
                </a:cubicBezTo>
                <a:cubicBezTo>
                  <a:pt x="1649608" y="0"/>
                  <a:pt x="1655819" y="2964"/>
                  <a:pt x="1662113" y="4762"/>
                </a:cubicBezTo>
                <a:cubicBezTo>
                  <a:pt x="1666940" y="6141"/>
                  <a:pt x="1671830" y="7448"/>
                  <a:pt x="1676400" y="9525"/>
                </a:cubicBezTo>
                <a:cubicBezTo>
                  <a:pt x="1689326" y="15401"/>
                  <a:pt x="1701029" y="24085"/>
                  <a:pt x="1714500" y="28575"/>
                </a:cubicBezTo>
                <a:lnTo>
                  <a:pt x="1728788" y="33337"/>
                </a:lnTo>
                <a:cubicBezTo>
                  <a:pt x="1733550" y="36512"/>
                  <a:pt x="1739028" y="38815"/>
                  <a:pt x="1743075" y="42862"/>
                </a:cubicBezTo>
                <a:cubicBezTo>
                  <a:pt x="1747122" y="46910"/>
                  <a:pt x="1748130" y="53574"/>
                  <a:pt x="1752600" y="57150"/>
                </a:cubicBezTo>
                <a:cubicBezTo>
                  <a:pt x="1756520" y="60286"/>
                  <a:pt x="1762125" y="60325"/>
                  <a:pt x="1766888" y="61912"/>
                </a:cubicBezTo>
                <a:cubicBezTo>
                  <a:pt x="1770063" y="66675"/>
                  <a:pt x="1771943" y="72624"/>
                  <a:pt x="1776413" y="76200"/>
                </a:cubicBezTo>
                <a:cubicBezTo>
                  <a:pt x="1780333" y="79336"/>
                  <a:pt x="1787150" y="77412"/>
                  <a:pt x="1790700" y="80962"/>
                </a:cubicBezTo>
                <a:cubicBezTo>
                  <a:pt x="1816099" y="106361"/>
                  <a:pt x="1771653" y="87314"/>
                  <a:pt x="1809750" y="100012"/>
                </a:cubicBezTo>
                <a:cubicBezTo>
                  <a:pt x="1819275" y="106362"/>
                  <a:pt x="1830230" y="110967"/>
                  <a:pt x="1838325" y="119062"/>
                </a:cubicBezTo>
                <a:cubicBezTo>
                  <a:pt x="1843088" y="123825"/>
                  <a:pt x="1848301" y="128176"/>
                  <a:pt x="1852613" y="133350"/>
                </a:cubicBezTo>
                <a:cubicBezTo>
                  <a:pt x="1856277" y="137747"/>
                  <a:pt x="1858091" y="143590"/>
                  <a:pt x="1862138" y="147637"/>
                </a:cubicBezTo>
                <a:cubicBezTo>
                  <a:pt x="1866185" y="151684"/>
                  <a:pt x="1871663" y="153987"/>
                  <a:pt x="1876425" y="157162"/>
                </a:cubicBezTo>
                <a:cubicBezTo>
                  <a:pt x="1881388" y="172051"/>
                  <a:pt x="1886202" y="190667"/>
                  <a:pt x="1900238" y="200025"/>
                </a:cubicBezTo>
                <a:lnTo>
                  <a:pt x="1914525" y="209550"/>
                </a:lnTo>
                <a:cubicBezTo>
                  <a:pt x="1916113" y="214312"/>
                  <a:pt x="1916503" y="219660"/>
                  <a:pt x="1919288" y="223837"/>
                </a:cubicBezTo>
                <a:cubicBezTo>
                  <a:pt x="1929726" y="239493"/>
                  <a:pt x="1934682" y="236666"/>
                  <a:pt x="1947863" y="247650"/>
                </a:cubicBezTo>
                <a:cubicBezTo>
                  <a:pt x="1953037" y="251962"/>
                  <a:pt x="1957388" y="257175"/>
                  <a:pt x="1962150" y="261937"/>
                </a:cubicBezTo>
                <a:cubicBezTo>
                  <a:pt x="1970705" y="287601"/>
                  <a:pt x="1961133" y="265986"/>
                  <a:pt x="1981200" y="290512"/>
                </a:cubicBezTo>
                <a:cubicBezTo>
                  <a:pt x="2021819" y="340157"/>
                  <a:pt x="1997865" y="312891"/>
                  <a:pt x="2019300" y="342900"/>
                </a:cubicBezTo>
                <a:cubicBezTo>
                  <a:pt x="2023914" y="349359"/>
                  <a:pt x="2028974" y="355491"/>
                  <a:pt x="2033588" y="361950"/>
                </a:cubicBezTo>
                <a:cubicBezTo>
                  <a:pt x="2036915" y="366607"/>
                  <a:pt x="2038805" y="372468"/>
                  <a:pt x="2043113" y="376237"/>
                </a:cubicBezTo>
                <a:cubicBezTo>
                  <a:pt x="2051728" y="383775"/>
                  <a:pt x="2071688" y="395287"/>
                  <a:pt x="2071688" y="395287"/>
                </a:cubicBezTo>
                <a:cubicBezTo>
                  <a:pt x="2074863" y="400050"/>
                  <a:pt x="2076816" y="405911"/>
                  <a:pt x="2081213" y="409575"/>
                </a:cubicBezTo>
                <a:cubicBezTo>
                  <a:pt x="2086667" y="414120"/>
                  <a:pt x="2094243" y="415337"/>
                  <a:pt x="2100263" y="419100"/>
                </a:cubicBezTo>
                <a:cubicBezTo>
                  <a:pt x="2106994" y="423307"/>
                  <a:pt x="2113413" y="428077"/>
                  <a:pt x="2119313" y="433387"/>
                </a:cubicBezTo>
                <a:cubicBezTo>
                  <a:pt x="2129326" y="442398"/>
                  <a:pt x="2138363" y="452437"/>
                  <a:pt x="2147888" y="461962"/>
                </a:cubicBezTo>
                <a:cubicBezTo>
                  <a:pt x="2152650" y="466725"/>
                  <a:pt x="2155641" y="474617"/>
                  <a:pt x="2162175" y="476250"/>
                </a:cubicBezTo>
                <a:lnTo>
                  <a:pt x="2181225" y="481012"/>
                </a:lnTo>
                <a:cubicBezTo>
                  <a:pt x="2187575" y="485775"/>
                  <a:pt x="2193175" y="491750"/>
                  <a:pt x="2200275" y="495300"/>
                </a:cubicBezTo>
                <a:cubicBezTo>
                  <a:pt x="2261792" y="526058"/>
                  <a:pt x="2181598" y="474911"/>
                  <a:pt x="2233613" y="509587"/>
                </a:cubicBezTo>
                <a:cubicBezTo>
                  <a:pt x="2236788" y="514350"/>
                  <a:pt x="2238741" y="520211"/>
                  <a:pt x="2243138" y="523875"/>
                </a:cubicBezTo>
                <a:cubicBezTo>
                  <a:pt x="2250985" y="530414"/>
                  <a:pt x="2266549" y="534853"/>
                  <a:pt x="2276475" y="538162"/>
                </a:cubicBezTo>
                <a:cubicBezTo>
                  <a:pt x="2278861" y="540071"/>
                  <a:pt x="2306412" y="563238"/>
                  <a:pt x="2314575" y="566737"/>
                </a:cubicBezTo>
                <a:cubicBezTo>
                  <a:pt x="2320591" y="569315"/>
                  <a:pt x="2327275" y="569912"/>
                  <a:pt x="2333625" y="571500"/>
                </a:cubicBezTo>
                <a:cubicBezTo>
                  <a:pt x="2338388" y="574675"/>
                  <a:pt x="2342793" y="578465"/>
                  <a:pt x="2347913" y="581025"/>
                </a:cubicBezTo>
                <a:cubicBezTo>
                  <a:pt x="2371868" y="593002"/>
                  <a:pt x="2360741" y="574803"/>
                  <a:pt x="2390775" y="604837"/>
                </a:cubicBezTo>
                <a:cubicBezTo>
                  <a:pt x="2433872" y="647934"/>
                  <a:pt x="2373964" y="591038"/>
                  <a:pt x="2424113" y="628650"/>
                </a:cubicBezTo>
                <a:cubicBezTo>
                  <a:pt x="2431297" y="634038"/>
                  <a:pt x="2435279" y="643400"/>
                  <a:pt x="2443163" y="647700"/>
                </a:cubicBezTo>
                <a:cubicBezTo>
                  <a:pt x="2453309" y="653234"/>
                  <a:pt x="2465639" y="653275"/>
                  <a:pt x="2476500" y="657225"/>
                </a:cubicBezTo>
                <a:cubicBezTo>
                  <a:pt x="2483172" y="659651"/>
                  <a:pt x="2488958" y="664113"/>
                  <a:pt x="2495550" y="666750"/>
                </a:cubicBezTo>
                <a:cubicBezTo>
                  <a:pt x="2504872" y="670479"/>
                  <a:pt x="2514803" y="672546"/>
                  <a:pt x="2524125" y="676275"/>
                </a:cubicBezTo>
                <a:cubicBezTo>
                  <a:pt x="2532063" y="679450"/>
                  <a:pt x="2539828" y="683097"/>
                  <a:pt x="2547938" y="685800"/>
                </a:cubicBezTo>
                <a:cubicBezTo>
                  <a:pt x="2558019" y="689160"/>
                  <a:pt x="2581373" y="693439"/>
                  <a:pt x="2590800" y="695325"/>
                </a:cubicBezTo>
                <a:cubicBezTo>
                  <a:pt x="2600325" y="701675"/>
                  <a:pt x="2610217" y="707507"/>
                  <a:pt x="2619375" y="714375"/>
                </a:cubicBezTo>
                <a:cubicBezTo>
                  <a:pt x="2625725" y="719137"/>
                  <a:pt x="2631533" y="724724"/>
                  <a:pt x="2638425" y="728662"/>
                </a:cubicBezTo>
                <a:cubicBezTo>
                  <a:pt x="2642784" y="731153"/>
                  <a:pt x="2647950" y="731837"/>
                  <a:pt x="2652713" y="733425"/>
                </a:cubicBezTo>
                <a:cubicBezTo>
                  <a:pt x="2699711" y="780423"/>
                  <a:pt x="2634314" y="721845"/>
                  <a:pt x="2714625" y="762000"/>
                </a:cubicBezTo>
                <a:cubicBezTo>
                  <a:pt x="2721725" y="765550"/>
                  <a:pt x="2722182" y="776843"/>
                  <a:pt x="2728913" y="781050"/>
                </a:cubicBezTo>
                <a:cubicBezTo>
                  <a:pt x="2735777" y="785340"/>
                  <a:pt x="2744761" y="784364"/>
                  <a:pt x="2752725" y="785812"/>
                </a:cubicBezTo>
                <a:cubicBezTo>
                  <a:pt x="2762226" y="787539"/>
                  <a:pt x="2771775" y="788987"/>
                  <a:pt x="2781300" y="790575"/>
                </a:cubicBezTo>
                <a:cubicBezTo>
                  <a:pt x="2790825" y="795337"/>
                  <a:pt x="2800743" y="799383"/>
                  <a:pt x="2809875" y="804862"/>
                </a:cubicBezTo>
                <a:cubicBezTo>
                  <a:pt x="2816681" y="808946"/>
                  <a:pt x="2822194" y="814943"/>
                  <a:pt x="2828925" y="819150"/>
                </a:cubicBezTo>
                <a:cubicBezTo>
                  <a:pt x="2842378" y="827558"/>
                  <a:pt x="2848373" y="828808"/>
                  <a:pt x="2862263" y="833437"/>
                </a:cubicBezTo>
                <a:cubicBezTo>
                  <a:pt x="2867025" y="838200"/>
                  <a:pt x="2871376" y="843413"/>
                  <a:pt x="2876550" y="847725"/>
                </a:cubicBezTo>
                <a:cubicBezTo>
                  <a:pt x="2890668" y="859491"/>
                  <a:pt x="2893256" y="856796"/>
                  <a:pt x="2909888" y="866775"/>
                </a:cubicBezTo>
                <a:cubicBezTo>
                  <a:pt x="2950827" y="891338"/>
                  <a:pt x="2924013" y="881009"/>
                  <a:pt x="2952750" y="890587"/>
                </a:cubicBezTo>
                <a:cubicBezTo>
                  <a:pt x="2957513" y="893762"/>
                  <a:pt x="2961723" y="897986"/>
                  <a:pt x="2967038" y="900112"/>
                </a:cubicBezTo>
                <a:cubicBezTo>
                  <a:pt x="2988084" y="908530"/>
                  <a:pt x="2999689" y="908479"/>
                  <a:pt x="3019425" y="914400"/>
                </a:cubicBezTo>
                <a:cubicBezTo>
                  <a:pt x="3066590" y="928550"/>
                  <a:pt x="3029028" y="920763"/>
                  <a:pt x="3076575" y="928687"/>
                </a:cubicBezTo>
                <a:cubicBezTo>
                  <a:pt x="3081338" y="930275"/>
                  <a:pt x="3085971" y="932321"/>
                  <a:pt x="3090863" y="933450"/>
                </a:cubicBezTo>
                <a:cubicBezTo>
                  <a:pt x="3120556" y="940303"/>
                  <a:pt x="3138862" y="943037"/>
                  <a:pt x="3167063" y="947737"/>
                </a:cubicBezTo>
                <a:cubicBezTo>
                  <a:pt x="3173413" y="954087"/>
                  <a:pt x="3177938" y="963071"/>
                  <a:pt x="3186113" y="966787"/>
                </a:cubicBezTo>
                <a:cubicBezTo>
                  <a:pt x="3196332" y="971432"/>
                  <a:pt x="3208378" y="969705"/>
                  <a:pt x="3219450" y="971550"/>
                </a:cubicBezTo>
                <a:cubicBezTo>
                  <a:pt x="3278624" y="981412"/>
                  <a:pt x="3196348" y="971620"/>
                  <a:pt x="3290888" y="981075"/>
                </a:cubicBezTo>
                <a:cubicBezTo>
                  <a:pt x="3295650" y="982662"/>
                  <a:pt x="3300332" y="984516"/>
                  <a:pt x="3305175" y="985837"/>
                </a:cubicBezTo>
                <a:cubicBezTo>
                  <a:pt x="3317805" y="989281"/>
                  <a:pt x="3330856" y="991222"/>
                  <a:pt x="3343275" y="995362"/>
                </a:cubicBezTo>
                <a:cubicBezTo>
                  <a:pt x="3348038" y="996950"/>
                  <a:pt x="3353073" y="997880"/>
                  <a:pt x="3357563" y="1000125"/>
                </a:cubicBezTo>
                <a:cubicBezTo>
                  <a:pt x="3362682" y="1002685"/>
                  <a:pt x="3366589" y="1007395"/>
                  <a:pt x="3371850" y="1009650"/>
                </a:cubicBezTo>
                <a:cubicBezTo>
                  <a:pt x="3377866" y="1012228"/>
                  <a:pt x="3384631" y="1012531"/>
                  <a:pt x="3390900" y="1014412"/>
                </a:cubicBezTo>
                <a:cubicBezTo>
                  <a:pt x="3400517" y="1017297"/>
                  <a:pt x="3409735" y="1021502"/>
                  <a:pt x="3419475" y="1023937"/>
                </a:cubicBezTo>
                <a:cubicBezTo>
                  <a:pt x="3467310" y="1035896"/>
                  <a:pt x="3445160" y="1029323"/>
                  <a:pt x="3486150" y="1042987"/>
                </a:cubicBezTo>
                <a:lnTo>
                  <a:pt x="3529013" y="1057275"/>
                </a:lnTo>
                <a:cubicBezTo>
                  <a:pt x="3545431" y="1062748"/>
                  <a:pt x="3539750" y="1058487"/>
                  <a:pt x="3548063" y="1066800"/>
                </a:cubicBezTo>
              </a:path>
            </a:pathLst>
          </a:custGeom>
          <a:ln>
            <a:solidFill>
              <a:srgbClr val="FF0000"/>
            </a:solidFill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400" b="0" i="0" u="none" strike="noStrike" cap="none" normalizeH="0" baseline="0" smtClean="0">
              <a:ln>
                <a:noFill/>
              </a:ln>
              <a:solidFill>
                <a:srgbClr val="FFFF66"/>
              </a:solidFill>
              <a:effectLst/>
              <a:latin typeface="Times New Roman" pitchFamily="18" charset="0"/>
            </a:endParaRPr>
          </a:p>
        </p:txBody>
      </p:sp>
      <p:sp>
        <p:nvSpPr>
          <p:cNvPr id="38" name="Freeform 37"/>
          <p:cNvSpPr/>
          <p:nvPr/>
        </p:nvSpPr>
        <p:spPr>
          <a:xfrm>
            <a:off x="692841" y="4764694"/>
            <a:ext cx="3419513" cy="1395413"/>
          </a:xfrm>
          <a:custGeom>
            <a:avLst/>
            <a:gdLst>
              <a:gd name="connsiteX0" fmla="*/ 0 w 3419513"/>
              <a:gd name="connsiteY0" fmla="*/ 1347788 h 1395413"/>
              <a:gd name="connsiteX1" fmla="*/ 38100 w 3419513"/>
              <a:gd name="connsiteY1" fmla="*/ 1338263 h 1395413"/>
              <a:gd name="connsiteX2" fmla="*/ 66675 w 3419513"/>
              <a:gd name="connsiteY2" fmla="*/ 1328738 h 1395413"/>
              <a:gd name="connsiteX3" fmla="*/ 104775 w 3419513"/>
              <a:gd name="connsiteY3" fmla="*/ 1319213 h 1395413"/>
              <a:gd name="connsiteX4" fmla="*/ 133350 w 3419513"/>
              <a:gd name="connsiteY4" fmla="*/ 1309688 h 1395413"/>
              <a:gd name="connsiteX5" fmla="*/ 161925 w 3419513"/>
              <a:gd name="connsiteY5" fmla="*/ 1304925 h 1395413"/>
              <a:gd name="connsiteX6" fmla="*/ 176213 w 3419513"/>
              <a:gd name="connsiteY6" fmla="*/ 1300163 h 1395413"/>
              <a:gd name="connsiteX7" fmla="*/ 195263 w 3419513"/>
              <a:gd name="connsiteY7" fmla="*/ 1295400 h 1395413"/>
              <a:gd name="connsiteX8" fmla="*/ 209550 w 3419513"/>
              <a:gd name="connsiteY8" fmla="*/ 1285875 h 1395413"/>
              <a:gd name="connsiteX9" fmla="*/ 247650 w 3419513"/>
              <a:gd name="connsiteY9" fmla="*/ 1276350 h 1395413"/>
              <a:gd name="connsiteX10" fmla="*/ 280988 w 3419513"/>
              <a:gd name="connsiteY10" fmla="*/ 1257300 h 1395413"/>
              <a:gd name="connsiteX11" fmla="*/ 300038 w 3419513"/>
              <a:gd name="connsiteY11" fmla="*/ 1252538 h 1395413"/>
              <a:gd name="connsiteX12" fmla="*/ 314325 w 3419513"/>
              <a:gd name="connsiteY12" fmla="*/ 1243013 h 1395413"/>
              <a:gd name="connsiteX13" fmla="*/ 347663 w 3419513"/>
              <a:gd name="connsiteY13" fmla="*/ 1233488 h 1395413"/>
              <a:gd name="connsiteX14" fmla="*/ 357188 w 3419513"/>
              <a:gd name="connsiteY14" fmla="*/ 1219200 h 1395413"/>
              <a:gd name="connsiteX15" fmla="*/ 419100 w 3419513"/>
              <a:gd name="connsiteY15" fmla="*/ 1200150 h 1395413"/>
              <a:gd name="connsiteX16" fmla="*/ 461963 w 3419513"/>
              <a:gd name="connsiteY16" fmla="*/ 1181100 h 1395413"/>
              <a:gd name="connsiteX17" fmla="*/ 476250 w 3419513"/>
              <a:gd name="connsiteY17" fmla="*/ 1176338 h 1395413"/>
              <a:gd name="connsiteX18" fmla="*/ 490538 w 3419513"/>
              <a:gd name="connsiteY18" fmla="*/ 1166813 h 1395413"/>
              <a:gd name="connsiteX19" fmla="*/ 519113 w 3419513"/>
              <a:gd name="connsiteY19" fmla="*/ 1157288 h 1395413"/>
              <a:gd name="connsiteX20" fmla="*/ 533400 w 3419513"/>
              <a:gd name="connsiteY20" fmla="*/ 1147763 h 1395413"/>
              <a:gd name="connsiteX21" fmla="*/ 561975 w 3419513"/>
              <a:gd name="connsiteY21" fmla="*/ 1133475 h 1395413"/>
              <a:gd name="connsiteX22" fmla="*/ 571500 w 3419513"/>
              <a:gd name="connsiteY22" fmla="*/ 1114425 h 1395413"/>
              <a:gd name="connsiteX23" fmla="*/ 590550 w 3419513"/>
              <a:gd name="connsiteY23" fmla="*/ 1109663 h 1395413"/>
              <a:gd name="connsiteX24" fmla="*/ 604838 w 3419513"/>
              <a:gd name="connsiteY24" fmla="*/ 1104900 h 1395413"/>
              <a:gd name="connsiteX25" fmla="*/ 619125 w 3419513"/>
              <a:gd name="connsiteY25" fmla="*/ 1090613 h 1395413"/>
              <a:gd name="connsiteX26" fmla="*/ 628650 w 3419513"/>
              <a:gd name="connsiteY26" fmla="*/ 1076325 h 1395413"/>
              <a:gd name="connsiteX27" fmla="*/ 647700 w 3419513"/>
              <a:gd name="connsiteY27" fmla="*/ 1062038 h 1395413"/>
              <a:gd name="connsiteX28" fmla="*/ 676275 w 3419513"/>
              <a:gd name="connsiteY28" fmla="*/ 1028700 h 1395413"/>
              <a:gd name="connsiteX29" fmla="*/ 695325 w 3419513"/>
              <a:gd name="connsiteY29" fmla="*/ 1000125 h 1395413"/>
              <a:gd name="connsiteX30" fmla="*/ 704850 w 3419513"/>
              <a:gd name="connsiteY30" fmla="*/ 985838 h 1395413"/>
              <a:gd name="connsiteX31" fmla="*/ 714375 w 3419513"/>
              <a:gd name="connsiteY31" fmla="*/ 966788 h 1395413"/>
              <a:gd name="connsiteX32" fmla="*/ 728663 w 3419513"/>
              <a:gd name="connsiteY32" fmla="*/ 952500 h 1395413"/>
              <a:gd name="connsiteX33" fmla="*/ 742950 w 3419513"/>
              <a:gd name="connsiteY33" fmla="*/ 909638 h 1395413"/>
              <a:gd name="connsiteX34" fmla="*/ 747713 w 3419513"/>
              <a:gd name="connsiteY34" fmla="*/ 895350 h 1395413"/>
              <a:gd name="connsiteX35" fmla="*/ 766763 w 3419513"/>
              <a:gd name="connsiteY35" fmla="*/ 866775 h 1395413"/>
              <a:gd name="connsiteX36" fmla="*/ 790575 w 3419513"/>
              <a:gd name="connsiteY36" fmla="*/ 838200 h 1395413"/>
              <a:gd name="connsiteX37" fmla="*/ 800100 w 3419513"/>
              <a:gd name="connsiteY37" fmla="*/ 809625 h 1395413"/>
              <a:gd name="connsiteX38" fmla="*/ 819150 w 3419513"/>
              <a:gd name="connsiteY38" fmla="*/ 781050 h 1395413"/>
              <a:gd name="connsiteX39" fmla="*/ 828675 w 3419513"/>
              <a:gd name="connsiteY39" fmla="*/ 766763 h 1395413"/>
              <a:gd name="connsiteX40" fmla="*/ 833438 w 3419513"/>
              <a:gd name="connsiteY40" fmla="*/ 752475 h 1395413"/>
              <a:gd name="connsiteX41" fmla="*/ 847725 w 3419513"/>
              <a:gd name="connsiteY41" fmla="*/ 742950 h 1395413"/>
              <a:gd name="connsiteX42" fmla="*/ 866775 w 3419513"/>
              <a:gd name="connsiteY42" fmla="*/ 714375 h 1395413"/>
              <a:gd name="connsiteX43" fmla="*/ 876300 w 3419513"/>
              <a:gd name="connsiteY43" fmla="*/ 700088 h 1395413"/>
              <a:gd name="connsiteX44" fmla="*/ 904875 w 3419513"/>
              <a:gd name="connsiteY44" fmla="*/ 671513 h 1395413"/>
              <a:gd name="connsiteX45" fmla="*/ 933450 w 3419513"/>
              <a:gd name="connsiteY45" fmla="*/ 642938 h 1395413"/>
              <a:gd name="connsiteX46" fmla="*/ 947738 w 3419513"/>
              <a:gd name="connsiteY46" fmla="*/ 628650 h 1395413"/>
              <a:gd name="connsiteX47" fmla="*/ 962025 w 3419513"/>
              <a:gd name="connsiteY47" fmla="*/ 619125 h 1395413"/>
              <a:gd name="connsiteX48" fmla="*/ 966788 w 3419513"/>
              <a:gd name="connsiteY48" fmla="*/ 604838 h 1395413"/>
              <a:gd name="connsiteX49" fmla="*/ 1000125 w 3419513"/>
              <a:gd name="connsiteY49" fmla="*/ 576263 h 1395413"/>
              <a:gd name="connsiteX50" fmla="*/ 1028700 w 3419513"/>
              <a:gd name="connsiteY50" fmla="*/ 542925 h 1395413"/>
              <a:gd name="connsiteX51" fmla="*/ 1042988 w 3419513"/>
              <a:gd name="connsiteY51" fmla="*/ 533400 h 1395413"/>
              <a:gd name="connsiteX52" fmla="*/ 1052513 w 3419513"/>
              <a:gd name="connsiteY52" fmla="*/ 519113 h 1395413"/>
              <a:gd name="connsiteX53" fmla="*/ 1066800 w 3419513"/>
              <a:gd name="connsiteY53" fmla="*/ 509588 h 1395413"/>
              <a:gd name="connsiteX54" fmla="*/ 1071563 w 3419513"/>
              <a:gd name="connsiteY54" fmla="*/ 495300 h 1395413"/>
              <a:gd name="connsiteX55" fmla="*/ 1085850 w 3419513"/>
              <a:gd name="connsiteY55" fmla="*/ 481013 h 1395413"/>
              <a:gd name="connsiteX56" fmla="*/ 1104900 w 3419513"/>
              <a:gd name="connsiteY56" fmla="*/ 452438 h 1395413"/>
              <a:gd name="connsiteX57" fmla="*/ 1104900 w 3419513"/>
              <a:gd name="connsiteY57" fmla="*/ 452438 h 1395413"/>
              <a:gd name="connsiteX58" fmla="*/ 1114425 w 3419513"/>
              <a:gd name="connsiteY58" fmla="*/ 433388 h 1395413"/>
              <a:gd name="connsiteX59" fmla="*/ 1119188 w 3419513"/>
              <a:gd name="connsiteY59" fmla="*/ 419100 h 1395413"/>
              <a:gd name="connsiteX60" fmla="*/ 1133475 w 3419513"/>
              <a:gd name="connsiteY60" fmla="*/ 414338 h 1395413"/>
              <a:gd name="connsiteX61" fmla="*/ 1143000 w 3419513"/>
              <a:gd name="connsiteY61" fmla="*/ 400050 h 1395413"/>
              <a:gd name="connsiteX62" fmla="*/ 1147763 w 3419513"/>
              <a:gd name="connsiteY62" fmla="*/ 381000 h 1395413"/>
              <a:gd name="connsiteX63" fmla="*/ 1162050 w 3419513"/>
              <a:gd name="connsiteY63" fmla="*/ 376238 h 1395413"/>
              <a:gd name="connsiteX64" fmla="*/ 1176338 w 3419513"/>
              <a:gd name="connsiteY64" fmla="*/ 347663 h 1395413"/>
              <a:gd name="connsiteX65" fmla="*/ 1181100 w 3419513"/>
              <a:gd name="connsiteY65" fmla="*/ 333375 h 1395413"/>
              <a:gd name="connsiteX66" fmla="*/ 1195388 w 3419513"/>
              <a:gd name="connsiteY66" fmla="*/ 319088 h 1395413"/>
              <a:gd name="connsiteX67" fmla="*/ 1228725 w 3419513"/>
              <a:gd name="connsiteY67" fmla="*/ 285750 h 1395413"/>
              <a:gd name="connsiteX68" fmla="*/ 1233488 w 3419513"/>
              <a:gd name="connsiteY68" fmla="*/ 271463 h 1395413"/>
              <a:gd name="connsiteX69" fmla="*/ 1247775 w 3419513"/>
              <a:gd name="connsiteY69" fmla="*/ 257175 h 1395413"/>
              <a:gd name="connsiteX70" fmla="*/ 1252538 w 3419513"/>
              <a:gd name="connsiteY70" fmla="*/ 228600 h 1395413"/>
              <a:gd name="connsiteX71" fmla="*/ 1262063 w 3419513"/>
              <a:gd name="connsiteY71" fmla="*/ 214313 h 1395413"/>
              <a:gd name="connsiteX72" fmla="*/ 1281113 w 3419513"/>
              <a:gd name="connsiteY72" fmla="*/ 190500 h 1395413"/>
              <a:gd name="connsiteX73" fmla="*/ 1300163 w 3419513"/>
              <a:gd name="connsiteY73" fmla="*/ 161925 h 1395413"/>
              <a:gd name="connsiteX74" fmla="*/ 1328738 w 3419513"/>
              <a:gd name="connsiteY74" fmla="*/ 142875 h 1395413"/>
              <a:gd name="connsiteX75" fmla="*/ 1352550 w 3419513"/>
              <a:gd name="connsiteY75" fmla="*/ 123825 h 1395413"/>
              <a:gd name="connsiteX76" fmla="*/ 1381125 w 3419513"/>
              <a:gd name="connsiteY76" fmla="*/ 100013 h 1395413"/>
              <a:gd name="connsiteX77" fmla="*/ 1400175 w 3419513"/>
              <a:gd name="connsiteY77" fmla="*/ 90488 h 1395413"/>
              <a:gd name="connsiteX78" fmla="*/ 1414463 w 3419513"/>
              <a:gd name="connsiteY78" fmla="*/ 85725 h 1395413"/>
              <a:gd name="connsiteX79" fmla="*/ 1428750 w 3419513"/>
              <a:gd name="connsiteY79" fmla="*/ 76200 h 1395413"/>
              <a:gd name="connsiteX80" fmla="*/ 1457325 w 3419513"/>
              <a:gd name="connsiteY80" fmla="*/ 66675 h 1395413"/>
              <a:gd name="connsiteX81" fmla="*/ 1471613 w 3419513"/>
              <a:gd name="connsiteY81" fmla="*/ 57150 h 1395413"/>
              <a:gd name="connsiteX82" fmla="*/ 1500188 w 3419513"/>
              <a:gd name="connsiteY82" fmla="*/ 52388 h 1395413"/>
              <a:gd name="connsiteX83" fmla="*/ 1528763 w 3419513"/>
              <a:gd name="connsiteY83" fmla="*/ 38100 h 1395413"/>
              <a:gd name="connsiteX84" fmla="*/ 1571625 w 3419513"/>
              <a:gd name="connsiteY84" fmla="*/ 14288 h 1395413"/>
              <a:gd name="connsiteX85" fmla="*/ 1638300 w 3419513"/>
              <a:gd name="connsiteY85" fmla="*/ 9525 h 1395413"/>
              <a:gd name="connsiteX86" fmla="*/ 1681163 w 3419513"/>
              <a:gd name="connsiteY86" fmla="*/ 4763 h 1395413"/>
              <a:gd name="connsiteX87" fmla="*/ 1695450 w 3419513"/>
              <a:gd name="connsiteY87" fmla="*/ 0 h 1395413"/>
              <a:gd name="connsiteX88" fmla="*/ 1838325 w 3419513"/>
              <a:gd name="connsiteY88" fmla="*/ 4763 h 1395413"/>
              <a:gd name="connsiteX89" fmla="*/ 1852613 w 3419513"/>
              <a:gd name="connsiteY89" fmla="*/ 9525 h 1395413"/>
              <a:gd name="connsiteX90" fmla="*/ 1885950 w 3419513"/>
              <a:gd name="connsiteY90" fmla="*/ 28575 h 1395413"/>
              <a:gd name="connsiteX91" fmla="*/ 1919288 w 3419513"/>
              <a:gd name="connsiteY91" fmla="*/ 42863 h 1395413"/>
              <a:gd name="connsiteX92" fmla="*/ 1938338 w 3419513"/>
              <a:gd name="connsiteY92" fmla="*/ 57150 h 1395413"/>
              <a:gd name="connsiteX93" fmla="*/ 1952625 w 3419513"/>
              <a:gd name="connsiteY93" fmla="*/ 66675 h 1395413"/>
              <a:gd name="connsiteX94" fmla="*/ 1962150 w 3419513"/>
              <a:gd name="connsiteY94" fmla="*/ 95250 h 1395413"/>
              <a:gd name="connsiteX95" fmla="*/ 1966913 w 3419513"/>
              <a:gd name="connsiteY95" fmla="*/ 109538 h 1395413"/>
              <a:gd name="connsiteX96" fmla="*/ 1981200 w 3419513"/>
              <a:gd name="connsiteY96" fmla="*/ 123825 h 1395413"/>
              <a:gd name="connsiteX97" fmla="*/ 1990725 w 3419513"/>
              <a:gd name="connsiteY97" fmla="*/ 147638 h 1395413"/>
              <a:gd name="connsiteX98" fmla="*/ 2000250 w 3419513"/>
              <a:gd name="connsiteY98" fmla="*/ 161925 h 1395413"/>
              <a:gd name="connsiteX99" fmla="*/ 2024063 w 3419513"/>
              <a:gd name="connsiteY99" fmla="*/ 200025 h 1395413"/>
              <a:gd name="connsiteX100" fmla="*/ 2038350 w 3419513"/>
              <a:gd name="connsiteY100" fmla="*/ 228600 h 1395413"/>
              <a:gd name="connsiteX101" fmla="*/ 2052638 w 3419513"/>
              <a:gd name="connsiteY101" fmla="*/ 257175 h 1395413"/>
              <a:gd name="connsiteX102" fmla="*/ 2057400 w 3419513"/>
              <a:gd name="connsiteY102" fmla="*/ 276225 h 1395413"/>
              <a:gd name="connsiteX103" fmla="*/ 2071688 w 3419513"/>
              <a:gd name="connsiteY103" fmla="*/ 295275 h 1395413"/>
              <a:gd name="connsiteX104" fmla="*/ 2081213 w 3419513"/>
              <a:gd name="connsiteY104" fmla="*/ 309563 h 1395413"/>
              <a:gd name="connsiteX105" fmla="*/ 2085975 w 3419513"/>
              <a:gd name="connsiteY105" fmla="*/ 323850 h 1395413"/>
              <a:gd name="connsiteX106" fmla="*/ 2109788 w 3419513"/>
              <a:gd name="connsiteY106" fmla="*/ 352425 h 1395413"/>
              <a:gd name="connsiteX107" fmla="*/ 2119313 w 3419513"/>
              <a:gd name="connsiteY107" fmla="*/ 381000 h 1395413"/>
              <a:gd name="connsiteX108" fmla="*/ 2124075 w 3419513"/>
              <a:gd name="connsiteY108" fmla="*/ 395288 h 1395413"/>
              <a:gd name="connsiteX109" fmla="*/ 2138363 w 3419513"/>
              <a:gd name="connsiteY109" fmla="*/ 409575 h 1395413"/>
              <a:gd name="connsiteX110" fmla="*/ 2152650 w 3419513"/>
              <a:gd name="connsiteY110" fmla="*/ 438150 h 1395413"/>
              <a:gd name="connsiteX111" fmla="*/ 2171700 w 3419513"/>
              <a:gd name="connsiteY111" fmla="*/ 466725 h 1395413"/>
              <a:gd name="connsiteX112" fmla="*/ 2176463 w 3419513"/>
              <a:gd name="connsiteY112" fmla="*/ 481013 h 1395413"/>
              <a:gd name="connsiteX113" fmla="*/ 2181225 w 3419513"/>
              <a:gd name="connsiteY113" fmla="*/ 500063 h 1395413"/>
              <a:gd name="connsiteX114" fmla="*/ 2190750 w 3419513"/>
              <a:gd name="connsiteY114" fmla="*/ 514350 h 1395413"/>
              <a:gd name="connsiteX115" fmla="*/ 2200275 w 3419513"/>
              <a:gd name="connsiteY115" fmla="*/ 547688 h 1395413"/>
              <a:gd name="connsiteX116" fmla="*/ 2224088 w 3419513"/>
              <a:gd name="connsiteY116" fmla="*/ 566738 h 1395413"/>
              <a:gd name="connsiteX117" fmla="*/ 2233613 w 3419513"/>
              <a:gd name="connsiteY117" fmla="*/ 581025 h 1395413"/>
              <a:gd name="connsiteX118" fmla="*/ 2238375 w 3419513"/>
              <a:gd name="connsiteY118" fmla="*/ 595313 h 1395413"/>
              <a:gd name="connsiteX119" fmla="*/ 2271713 w 3419513"/>
              <a:gd name="connsiteY119" fmla="*/ 638175 h 1395413"/>
              <a:gd name="connsiteX120" fmla="*/ 2286000 w 3419513"/>
              <a:gd name="connsiteY120" fmla="*/ 647700 h 1395413"/>
              <a:gd name="connsiteX121" fmla="*/ 2300288 w 3419513"/>
              <a:gd name="connsiteY121" fmla="*/ 666750 h 1395413"/>
              <a:gd name="connsiteX122" fmla="*/ 2314575 w 3419513"/>
              <a:gd name="connsiteY122" fmla="*/ 681038 h 1395413"/>
              <a:gd name="connsiteX123" fmla="*/ 2328863 w 3419513"/>
              <a:gd name="connsiteY123" fmla="*/ 709613 h 1395413"/>
              <a:gd name="connsiteX124" fmla="*/ 2347913 w 3419513"/>
              <a:gd name="connsiteY124" fmla="*/ 742950 h 1395413"/>
              <a:gd name="connsiteX125" fmla="*/ 2357438 w 3419513"/>
              <a:gd name="connsiteY125" fmla="*/ 771525 h 1395413"/>
              <a:gd name="connsiteX126" fmla="*/ 2362200 w 3419513"/>
              <a:gd name="connsiteY126" fmla="*/ 785813 h 1395413"/>
              <a:gd name="connsiteX127" fmla="*/ 2376488 w 3419513"/>
              <a:gd name="connsiteY127" fmla="*/ 795338 h 1395413"/>
              <a:gd name="connsiteX128" fmla="*/ 2400300 w 3419513"/>
              <a:gd name="connsiteY128" fmla="*/ 833438 h 1395413"/>
              <a:gd name="connsiteX129" fmla="*/ 2405063 w 3419513"/>
              <a:gd name="connsiteY129" fmla="*/ 847725 h 1395413"/>
              <a:gd name="connsiteX130" fmla="*/ 2433638 w 3419513"/>
              <a:gd name="connsiteY130" fmla="*/ 876300 h 1395413"/>
              <a:gd name="connsiteX131" fmla="*/ 2452688 w 3419513"/>
              <a:gd name="connsiteY131" fmla="*/ 900113 h 1395413"/>
              <a:gd name="connsiteX132" fmla="*/ 2466975 w 3419513"/>
              <a:gd name="connsiteY132" fmla="*/ 933450 h 1395413"/>
              <a:gd name="connsiteX133" fmla="*/ 2481263 w 3419513"/>
              <a:gd name="connsiteY133" fmla="*/ 947738 h 1395413"/>
              <a:gd name="connsiteX134" fmla="*/ 2495550 w 3419513"/>
              <a:gd name="connsiteY134" fmla="*/ 966788 h 1395413"/>
              <a:gd name="connsiteX135" fmla="*/ 2509838 w 3419513"/>
              <a:gd name="connsiteY135" fmla="*/ 981075 h 1395413"/>
              <a:gd name="connsiteX136" fmla="*/ 2533650 w 3419513"/>
              <a:gd name="connsiteY136" fmla="*/ 1009650 h 1395413"/>
              <a:gd name="connsiteX137" fmla="*/ 2547938 w 3419513"/>
              <a:gd name="connsiteY137" fmla="*/ 1019175 h 1395413"/>
              <a:gd name="connsiteX138" fmla="*/ 2590800 w 3419513"/>
              <a:gd name="connsiteY138" fmla="*/ 1057275 h 1395413"/>
              <a:gd name="connsiteX139" fmla="*/ 2614613 w 3419513"/>
              <a:gd name="connsiteY139" fmla="*/ 1085850 h 1395413"/>
              <a:gd name="connsiteX140" fmla="*/ 2628900 w 3419513"/>
              <a:gd name="connsiteY140" fmla="*/ 1090613 h 1395413"/>
              <a:gd name="connsiteX141" fmla="*/ 2657475 w 3419513"/>
              <a:gd name="connsiteY141" fmla="*/ 1114425 h 1395413"/>
              <a:gd name="connsiteX142" fmla="*/ 2686050 w 3419513"/>
              <a:gd name="connsiteY142" fmla="*/ 1128713 h 1395413"/>
              <a:gd name="connsiteX143" fmla="*/ 2709863 w 3419513"/>
              <a:gd name="connsiteY143" fmla="*/ 1152525 h 1395413"/>
              <a:gd name="connsiteX144" fmla="*/ 2733675 w 3419513"/>
              <a:gd name="connsiteY144" fmla="*/ 1171575 h 1395413"/>
              <a:gd name="connsiteX145" fmla="*/ 2767013 w 3419513"/>
              <a:gd name="connsiteY145" fmla="*/ 1190625 h 1395413"/>
              <a:gd name="connsiteX146" fmla="*/ 2805113 w 3419513"/>
              <a:gd name="connsiteY146" fmla="*/ 1214438 h 1395413"/>
              <a:gd name="connsiteX147" fmla="*/ 2819400 w 3419513"/>
              <a:gd name="connsiteY147" fmla="*/ 1223963 h 1395413"/>
              <a:gd name="connsiteX148" fmla="*/ 2833688 w 3419513"/>
              <a:gd name="connsiteY148" fmla="*/ 1228725 h 1395413"/>
              <a:gd name="connsiteX149" fmla="*/ 2862263 w 3419513"/>
              <a:gd name="connsiteY149" fmla="*/ 1247775 h 1395413"/>
              <a:gd name="connsiteX150" fmla="*/ 2876550 w 3419513"/>
              <a:gd name="connsiteY150" fmla="*/ 1262063 h 1395413"/>
              <a:gd name="connsiteX151" fmla="*/ 2895600 w 3419513"/>
              <a:gd name="connsiteY151" fmla="*/ 1271588 h 1395413"/>
              <a:gd name="connsiteX152" fmla="*/ 2928938 w 3419513"/>
              <a:gd name="connsiteY152" fmla="*/ 1281113 h 1395413"/>
              <a:gd name="connsiteX153" fmla="*/ 2947988 w 3419513"/>
              <a:gd name="connsiteY153" fmla="*/ 1295400 h 1395413"/>
              <a:gd name="connsiteX154" fmla="*/ 2976563 w 3419513"/>
              <a:gd name="connsiteY154" fmla="*/ 1300163 h 1395413"/>
              <a:gd name="connsiteX155" fmla="*/ 3000375 w 3419513"/>
              <a:gd name="connsiteY155" fmla="*/ 1304925 h 1395413"/>
              <a:gd name="connsiteX156" fmla="*/ 3014663 w 3419513"/>
              <a:gd name="connsiteY156" fmla="*/ 1309688 h 1395413"/>
              <a:gd name="connsiteX157" fmla="*/ 3057525 w 3419513"/>
              <a:gd name="connsiteY157" fmla="*/ 1319213 h 1395413"/>
              <a:gd name="connsiteX158" fmla="*/ 3114675 w 3419513"/>
              <a:gd name="connsiteY158" fmla="*/ 1338263 h 1395413"/>
              <a:gd name="connsiteX159" fmla="*/ 3128963 w 3419513"/>
              <a:gd name="connsiteY159" fmla="*/ 1343025 h 1395413"/>
              <a:gd name="connsiteX160" fmla="*/ 3195638 w 3419513"/>
              <a:gd name="connsiteY160" fmla="*/ 1352550 h 1395413"/>
              <a:gd name="connsiteX161" fmla="*/ 3248025 w 3419513"/>
              <a:gd name="connsiteY161" fmla="*/ 1357313 h 1395413"/>
              <a:gd name="connsiteX162" fmla="*/ 3281363 w 3419513"/>
              <a:gd name="connsiteY162" fmla="*/ 1366838 h 1395413"/>
              <a:gd name="connsiteX163" fmla="*/ 3348038 w 3419513"/>
              <a:gd name="connsiteY163" fmla="*/ 1371600 h 1395413"/>
              <a:gd name="connsiteX164" fmla="*/ 3386138 w 3419513"/>
              <a:gd name="connsiteY164" fmla="*/ 1381125 h 1395413"/>
              <a:gd name="connsiteX165" fmla="*/ 3405188 w 3419513"/>
              <a:gd name="connsiteY165" fmla="*/ 1385888 h 1395413"/>
              <a:gd name="connsiteX166" fmla="*/ 3419475 w 3419513"/>
              <a:gd name="connsiteY166" fmla="*/ 1395413 h 13954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</a:cxnLst>
            <a:rect l="l" t="t" r="r" b="b"/>
            <a:pathLst>
              <a:path w="3419513" h="1395413">
                <a:moveTo>
                  <a:pt x="0" y="1347788"/>
                </a:moveTo>
                <a:cubicBezTo>
                  <a:pt x="12700" y="1344613"/>
                  <a:pt x="25513" y="1341859"/>
                  <a:pt x="38100" y="1338263"/>
                </a:cubicBezTo>
                <a:cubicBezTo>
                  <a:pt x="47754" y="1335505"/>
                  <a:pt x="57021" y="1331496"/>
                  <a:pt x="66675" y="1328738"/>
                </a:cubicBezTo>
                <a:cubicBezTo>
                  <a:pt x="79262" y="1325142"/>
                  <a:pt x="92356" y="1323353"/>
                  <a:pt x="104775" y="1319213"/>
                </a:cubicBezTo>
                <a:cubicBezTo>
                  <a:pt x="114300" y="1316038"/>
                  <a:pt x="123446" y="1311339"/>
                  <a:pt x="133350" y="1309688"/>
                </a:cubicBezTo>
                <a:cubicBezTo>
                  <a:pt x="142875" y="1308100"/>
                  <a:pt x="152499" y="1307020"/>
                  <a:pt x="161925" y="1304925"/>
                </a:cubicBezTo>
                <a:cubicBezTo>
                  <a:pt x="166826" y="1303836"/>
                  <a:pt x="171386" y="1301542"/>
                  <a:pt x="176213" y="1300163"/>
                </a:cubicBezTo>
                <a:cubicBezTo>
                  <a:pt x="182507" y="1298365"/>
                  <a:pt x="188913" y="1296988"/>
                  <a:pt x="195263" y="1295400"/>
                </a:cubicBezTo>
                <a:cubicBezTo>
                  <a:pt x="200025" y="1292225"/>
                  <a:pt x="204431" y="1288435"/>
                  <a:pt x="209550" y="1285875"/>
                </a:cubicBezTo>
                <a:cubicBezTo>
                  <a:pt x="219309" y="1280995"/>
                  <a:pt x="238599" y="1278160"/>
                  <a:pt x="247650" y="1276350"/>
                </a:cubicBezTo>
                <a:cubicBezTo>
                  <a:pt x="259493" y="1268455"/>
                  <a:pt x="267178" y="1262478"/>
                  <a:pt x="280988" y="1257300"/>
                </a:cubicBezTo>
                <a:cubicBezTo>
                  <a:pt x="287117" y="1255002"/>
                  <a:pt x="293688" y="1254125"/>
                  <a:pt x="300038" y="1252538"/>
                </a:cubicBezTo>
                <a:cubicBezTo>
                  <a:pt x="304800" y="1249363"/>
                  <a:pt x="309206" y="1245573"/>
                  <a:pt x="314325" y="1243013"/>
                </a:cubicBezTo>
                <a:cubicBezTo>
                  <a:pt x="321160" y="1239595"/>
                  <a:pt x="341555" y="1235015"/>
                  <a:pt x="347663" y="1233488"/>
                </a:cubicBezTo>
                <a:cubicBezTo>
                  <a:pt x="350838" y="1228725"/>
                  <a:pt x="352163" y="1221941"/>
                  <a:pt x="357188" y="1219200"/>
                </a:cubicBezTo>
                <a:cubicBezTo>
                  <a:pt x="371024" y="1211653"/>
                  <a:pt x="400754" y="1204737"/>
                  <a:pt x="419100" y="1200150"/>
                </a:cubicBezTo>
                <a:cubicBezTo>
                  <a:pt x="441742" y="1185056"/>
                  <a:pt x="427959" y="1192435"/>
                  <a:pt x="461963" y="1181100"/>
                </a:cubicBezTo>
                <a:lnTo>
                  <a:pt x="476250" y="1176338"/>
                </a:lnTo>
                <a:cubicBezTo>
                  <a:pt x="481013" y="1173163"/>
                  <a:pt x="485307" y="1169138"/>
                  <a:pt x="490538" y="1166813"/>
                </a:cubicBezTo>
                <a:cubicBezTo>
                  <a:pt x="499713" y="1162735"/>
                  <a:pt x="519113" y="1157288"/>
                  <a:pt x="519113" y="1157288"/>
                </a:cubicBezTo>
                <a:cubicBezTo>
                  <a:pt x="523875" y="1154113"/>
                  <a:pt x="528281" y="1150323"/>
                  <a:pt x="533400" y="1147763"/>
                </a:cubicBezTo>
                <a:cubicBezTo>
                  <a:pt x="572834" y="1128045"/>
                  <a:pt x="521032" y="1160771"/>
                  <a:pt x="561975" y="1133475"/>
                </a:cubicBezTo>
                <a:cubicBezTo>
                  <a:pt x="565150" y="1127125"/>
                  <a:pt x="566046" y="1118970"/>
                  <a:pt x="571500" y="1114425"/>
                </a:cubicBezTo>
                <a:cubicBezTo>
                  <a:pt x="576528" y="1110235"/>
                  <a:pt x="584256" y="1111461"/>
                  <a:pt x="590550" y="1109663"/>
                </a:cubicBezTo>
                <a:cubicBezTo>
                  <a:pt x="595377" y="1108284"/>
                  <a:pt x="600075" y="1106488"/>
                  <a:pt x="604838" y="1104900"/>
                </a:cubicBezTo>
                <a:cubicBezTo>
                  <a:pt x="609600" y="1100138"/>
                  <a:pt x="614813" y="1095787"/>
                  <a:pt x="619125" y="1090613"/>
                </a:cubicBezTo>
                <a:cubicBezTo>
                  <a:pt x="622789" y="1086216"/>
                  <a:pt x="624603" y="1080372"/>
                  <a:pt x="628650" y="1076325"/>
                </a:cubicBezTo>
                <a:cubicBezTo>
                  <a:pt x="634263" y="1070712"/>
                  <a:pt x="641673" y="1067204"/>
                  <a:pt x="647700" y="1062038"/>
                </a:cubicBezTo>
                <a:cubicBezTo>
                  <a:pt x="660034" y="1051466"/>
                  <a:pt x="666864" y="1042145"/>
                  <a:pt x="676275" y="1028700"/>
                </a:cubicBezTo>
                <a:cubicBezTo>
                  <a:pt x="682840" y="1019322"/>
                  <a:pt x="688975" y="1009650"/>
                  <a:pt x="695325" y="1000125"/>
                </a:cubicBezTo>
                <a:cubicBezTo>
                  <a:pt x="698500" y="995363"/>
                  <a:pt x="702290" y="990957"/>
                  <a:pt x="704850" y="985838"/>
                </a:cubicBezTo>
                <a:cubicBezTo>
                  <a:pt x="708025" y="979488"/>
                  <a:pt x="710248" y="972565"/>
                  <a:pt x="714375" y="966788"/>
                </a:cubicBezTo>
                <a:cubicBezTo>
                  <a:pt x="718290" y="961307"/>
                  <a:pt x="723900" y="957263"/>
                  <a:pt x="728663" y="952500"/>
                </a:cubicBezTo>
                <a:lnTo>
                  <a:pt x="742950" y="909638"/>
                </a:lnTo>
                <a:cubicBezTo>
                  <a:pt x="744538" y="904875"/>
                  <a:pt x="744928" y="899527"/>
                  <a:pt x="747713" y="895350"/>
                </a:cubicBezTo>
                <a:lnTo>
                  <a:pt x="766763" y="866775"/>
                </a:lnTo>
                <a:cubicBezTo>
                  <a:pt x="781328" y="823078"/>
                  <a:pt x="755978" y="890096"/>
                  <a:pt x="790575" y="838200"/>
                </a:cubicBezTo>
                <a:cubicBezTo>
                  <a:pt x="796144" y="829846"/>
                  <a:pt x="794531" y="817979"/>
                  <a:pt x="800100" y="809625"/>
                </a:cubicBezTo>
                <a:lnTo>
                  <a:pt x="819150" y="781050"/>
                </a:lnTo>
                <a:cubicBezTo>
                  <a:pt x="822325" y="776288"/>
                  <a:pt x="826865" y="772193"/>
                  <a:pt x="828675" y="766763"/>
                </a:cubicBezTo>
                <a:cubicBezTo>
                  <a:pt x="830263" y="762000"/>
                  <a:pt x="830302" y="756395"/>
                  <a:pt x="833438" y="752475"/>
                </a:cubicBezTo>
                <a:cubicBezTo>
                  <a:pt x="837014" y="748006"/>
                  <a:pt x="842963" y="746125"/>
                  <a:pt x="847725" y="742950"/>
                </a:cubicBezTo>
                <a:cubicBezTo>
                  <a:pt x="856095" y="717843"/>
                  <a:pt x="846957" y="738158"/>
                  <a:pt x="866775" y="714375"/>
                </a:cubicBezTo>
                <a:cubicBezTo>
                  <a:pt x="870439" y="709978"/>
                  <a:pt x="872497" y="704366"/>
                  <a:pt x="876300" y="700088"/>
                </a:cubicBezTo>
                <a:cubicBezTo>
                  <a:pt x="885249" y="690020"/>
                  <a:pt x="895350" y="681038"/>
                  <a:pt x="904875" y="671513"/>
                </a:cubicBezTo>
                <a:lnTo>
                  <a:pt x="933450" y="642938"/>
                </a:lnTo>
                <a:cubicBezTo>
                  <a:pt x="938213" y="638175"/>
                  <a:pt x="942134" y="632386"/>
                  <a:pt x="947738" y="628650"/>
                </a:cubicBezTo>
                <a:lnTo>
                  <a:pt x="962025" y="619125"/>
                </a:lnTo>
                <a:cubicBezTo>
                  <a:pt x="963613" y="614363"/>
                  <a:pt x="964003" y="609015"/>
                  <a:pt x="966788" y="604838"/>
                </a:cubicBezTo>
                <a:cubicBezTo>
                  <a:pt x="974669" y="593016"/>
                  <a:pt x="989850" y="585070"/>
                  <a:pt x="1000125" y="576263"/>
                </a:cubicBezTo>
                <a:cubicBezTo>
                  <a:pt x="1036416" y="545157"/>
                  <a:pt x="991056" y="580569"/>
                  <a:pt x="1028700" y="542925"/>
                </a:cubicBezTo>
                <a:cubicBezTo>
                  <a:pt x="1032747" y="538878"/>
                  <a:pt x="1038225" y="536575"/>
                  <a:pt x="1042988" y="533400"/>
                </a:cubicBezTo>
                <a:cubicBezTo>
                  <a:pt x="1046163" y="528638"/>
                  <a:pt x="1048466" y="523160"/>
                  <a:pt x="1052513" y="519113"/>
                </a:cubicBezTo>
                <a:cubicBezTo>
                  <a:pt x="1056560" y="515066"/>
                  <a:pt x="1063224" y="514057"/>
                  <a:pt x="1066800" y="509588"/>
                </a:cubicBezTo>
                <a:cubicBezTo>
                  <a:pt x="1069936" y="505668"/>
                  <a:pt x="1068778" y="499477"/>
                  <a:pt x="1071563" y="495300"/>
                </a:cubicBezTo>
                <a:cubicBezTo>
                  <a:pt x="1075299" y="489696"/>
                  <a:pt x="1081715" y="486329"/>
                  <a:pt x="1085850" y="481013"/>
                </a:cubicBezTo>
                <a:cubicBezTo>
                  <a:pt x="1092878" y="471977"/>
                  <a:pt x="1098550" y="461963"/>
                  <a:pt x="1104900" y="452438"/>
                </a:cubicBezTo>
                <a:lnTo>
                  <a:pt x="1104900" y="452438"/>
                </a:lnTo>
                <a:cubicBezTo>
                  <a:pt x="1108075" y="446088"/>
                  <a:pt x="1111628" y="439913"/>
                  <a:pt x="1114425" y="433388"/>
                </a:cubicBezTo>
                <a:cubicBezTo>
                  <a:pt x="1116403" y="428774"/>
                  <a:pt x="1115638" y="422650"/>
                  <a:pt x="1119188" y="419100"/>
                </a:cubicBezTo>
                <a:cubicBezTo>
                  <a:pt x="1122738" y="415550"/>
                  <a:pt x="1128713" y="415925"/>
                  <a:pt x="1133475" y="414338"/>
                </a:cubicBezTo>
                <a:cubicBezTo>
                  <a:pt x="1136650" y="409575"/>
                  <a:pt x="1140745" y="405311"/>
                  <a:pt x="1143000" y="400050"/>
                </a:cubicBezTo>
                <a:cubicBezTo>
                  <a:pt x="1145578" y="394034"/>
                  <a:pt x="1143674" y="386111"/>
                  <a:pt x="1147763" y="381000"/>
                </a:cubicBezTo>
                <a:cubicBezTo>
                  <a:pt x="1150899" y="377080"/>
                  <a:pt x="1157288" y="377825"/>
                  <a:pt x="1162050" y="376238"/>
                </a:cubicBezTo>
                <a:cubicBezTo>
                  <a:pt x="1174025" y="340317"/>
                  <a:pt x="1157870" y="384600"/>
                  <a:pt x="1176338" y="347663"/>
                </a:cubicBezTo>
                <a:cubicBezTo>
                  <a:pt x="1178583" y="343173"/>
                  <a:pt x="1178315" y="337552"/>
                  <a:pt x="1181100" y="333375"/>
                </a:cubicBezTo>
                <a:cubicBezTo>
                  <a:pt x="1184836" y="327771"/>
                  <a:pt x="1191253" y="324404"/>
                  <a:pt x="1195388" y="319088"/>
                </a:cubicBezTo>
                <a:cubicBezTo>
                  <a:pt x="1222137" y="284698"/>
                  <a:pt x="1201423" y="294852"/>
                  <a:pt x="1228725" y="285750"/>
                </a:cubicBezTo>
                <a:cubicBezTo>
                  <a:pt x="1230313" y="280988"/>
                  <a:pt x="1230703" y="275640"/>
                  <a:pt x="1233488" y="271463"/>
                </a:cubicBezTo>
                <a:cubicBezTo>
                  <a:pt x="1237224" y="265859"/>
                  <a:pt x="1245040" y="263330"/>
                  <a:pt x="1247775" y="257175"/>
                </a:cubicBezTo>
                <a:cubicBezTo>
                  <a:pt x="1251697" y="248351"/>
                  <a:pt x="1249484" y="237761"/>
                  <a:pt x="1252538" y="228600"/>
                </a:cubicBezTo>
                <a:cubicBezTo>
                  <a:pt x="1254348" y="223170"/>
                  <a:pt x="1258888" y="219075"/>
                  <a:pt x="1262063" y="214313"/>
                </a:cubicBezTo>
                <a:cubicBezTo>
                  <a:pt x="1274032" y="178402"/>
                  <a:pt x="1256494" y="221273"/>
                  <a:pt x="1281113" y="190500"/>
                </a:cubicBezTo>
                <a:cubicBezTo>
                  <a:pt x="1307294" y="157775"/>
                  <a:pt x="1256445" y="195928"/>
                  <a:pt x="1300163" y="161925"/>
                </a:cubicBezTo>
                <a:cubicBezTo>
                  <a:pt x="1309199" y="154897"/>
                  <a:pt x="1328738" y="142875"/>
                  <a:pt x="1328738" y="142875"/>
                </a:cubicBezTo>
                <a:cubicBezTo>
                  <a:pt x="1350039" y="110924"/>
                  <a:pt x="1324947" y="142227"/>
                  <a:pt x="1352550" y="123825"/>
                </a:cubicBezTo>
                <a:cubicBezTo>
                  <a:pt x="1411640" y="84432"/>
                  <a:pt x="1326600" y="131170"/>
                  <a:pt x="1381125" y="100013"/>
                </a:cubicBezTo>
                <a:cubicBezTo>
                  <a:pt x="1387289" y="96491"/>
                  <a:pt x="1393650" y="93285"/>
                  <a:pt x="1400175" y="90488"/>
                </a:cubicBezTo>
                <a:cubicBezTo>
                  <a:pt x="1404789" y="88510"/>
                  <a:pt x="1409973" y="87970"/>
                  <a:pt x="1414463" y="85725"/>
                </a:cubicBezTo>
                <a:cubicBezTo>
                  <a:pt x="1419582" y="83165"/>
                  <a:pt x="1423520" y="78525"/>
                  <a:pt x="1428750" y="76200"/>
                </a:cubicBezTo>
                <a:cubicBezTo>
                  <a:pt x="1437925" y="72122"/>
                  <a:pt x="1448971" y="72244"/>
                  <a:pt x="1457325" y="66675"/>
                </a:cubicBezTo>
                <a:cubicBezTo>
                  <a:pt x="1462088" y="63500"/>
                  <a:pt x="1466183" y="58960"/>
                  <a:pt x="1471613" y="57150"/>
                </a:cubicBezTo>
                <a:cubicBezTo>
                  <a:pt x="1480774" y="54097"/>
                  <a:pt x="1490663" y="53975"/>
                  <a:pt x="1500188" y="52388"/>
                </a:cubicBezTo>
                <a:cubicBezTo>
                  <a:pt x="1563602" y="10111"/>
                  <a:pt x="1469619" y="70958"/>
                  <a:pt x="1528763" y="38100"/>
                </a:cubicBezTo>
                <a:cubicBezTo>
                  <a:pt x="1541582" y="30978"/>
                  <a:pt x="1555218" y="16218"/>
                  <a:pt x="1571625" y="14288"/>
                </a:cubicBezTo>
                <a:cubicBezTo>
                  <a:pt x="1593754" y="11685"/>
                  <a:pt x="1616075" y="11113"/>
                  <a:pt x="1638300" y="9525"/>
                </a:cubicBezTo>
                <a:cubicBezTo>
                  <a:pt x="1662113" y="17463"/>
                  <a:pt x="1647826" y="15876"/>
                  <a:pt x="1681163" y="4763"/>
                </a:cubicBezTo>
                <a:lnTo>
                  <a:pt x="1695450" y="0"/>
                </a:lnTo>
                <a:cubicBezTo>
                  <a:pt x="1743075" y="1588"/>
                  <a:pt x="1790761" y="1880"/>
                  <a:pt x="1838325" y="4763"/>
                </a:cubicBezTo>
                <a:cubicBezTo>
                  <a:pt x="1843336" y="5067"/>
                  <a:pt x="1847999" y="7548"/>
                  <a:pt x="1852613" y="9525"/>
                </a:cubicBezTo>
                <a:cubicBezTo>
                  <a:pt x="1911035" y="34562"/>
                  <a:pt x="1838141" y="4670"/>
                  <a:pt x="1885950" y="28575"/>
                </a:cubicBezTo>
                <a:cubicBezTo>
                  <a:pt x="1918361" y="44781"/>
                  <a:pt x="1879643" y="18085"/>
                  <a:pt x="1919288" y="42863"/>
                </a:cubicBezTo>
                <a:cubicBezTo>
                  <a:pt x="1926019" y="47070"/>
                  <a:pt x="1931879" y="52536"/>
                  <a:pt x="1938338" y="57150"/>
                </a:cubicBezTo>
                <a:cubicBezTo>
                  <a:pt x="1942996" y="60477"/>
                  <a:pt x="1947863" y="63500"/>
                  <a:pt x="1952625" y="66675"/>
                </a:cubicBezTo>
                <a:lnTo>
                  <a:pt x="1962150" y="95250"/>
                </a:lnTo>
                <a:cubicBezTo>
                  <a:pt x="1963738" y="100013"/>
                  <a:pt x="1963363" y="105988"/>
                  <a:pt x="1966913" y="109538"/>
                </a:cubicBezTo>
                <a:lnTo>
                  <a:pt x="1981200" y="123825"/>
                </a:lnTo>
                <a:cubicBezTo>
                  <a:pt x="1984375" y="131763"/>
                  <a:pt x="1986902" y="139991"/>
                  <a:pt x="1990725" y="147638"/>
                </a:cubicBezTo>
                <a:cubicBezTo>
                  <a:pt x="1993285" y="152757"/>
                  <a:pt x="1997216" y="157071"/>
                  <a:pt x="2000250" y="161925"/>
                </a:cubicBezTo>
                <a:cubicBezTo>
                  <a:pt x="2028971" y="207878"/>
                  <a:pt x="2002300" y="167381"/>
                  <a:pt x="2024063" y="200025"/>
                </a:cubicBezTo>
                <a:cubicBezTo>
                  <a:pt x="2036030" y="235932"/>
                  <a:pt x="2019889" y="191678"/>
                  <a:pt x="2038350" y="228600"/>
                </a:cubicBezTo>
                <a:cubicBezTo>
                  <a:pt x="2058068" y="268034"/>
                  <a:pt x="2025342" y="216232"/>
                  <a:pt x="2052638" y="257175"/>
                </a:cubicBezTo>
                <a:cubicBezTo>
                  <a:pt x="2054225" y="263525"/>
                  <a:pt x="2054473" y="270371"/>
                  <a:pt x="2057400" y="276225"/>
                </a:cubicBezTo>
                <a:cubicBezTo>
                  <a:pt x="2060950" y="283325"/>
                  <a:pt x="2067074" y="288816"/>
                  <a:pt x="2071688" y="295275"/>
                </a:cubicBezTo>
                <a:cubicBezTo>
                  <a:pt x="2075015" y="299933"/>
                  <a:pt x="2078038" y="304800"/>
                  <a:pt x="2081213" y="309563"/>
                </a:cubicBezTo>
                <a:cubicBezTo>
                  <a:pt x="2082800" y="314325"/>
                  <a:pt x="2083730" y="319360"/>
                  <a:pt x="2085975" y="323850"/>
                </a:cubicBezTo>
                <a:cubicBezTo>
                  <a:pt x="2092606" y="337113"/>
                  <a:pt x="2099253" y="341891"/>
                  <a:pt x="2109788" y="352425"/>
                </a:cubicBezTo>
                <a:lnTo>
                  <a:pt x="2119313" y="381000"/>
                </a:lnTo>
                <a:cubicBezTo>
                  <a:pt x="2120900" y="385763"/>
                  <a:pt x="2120525" y="391738"/>
                  <a:pt x="2124075" y="395288"/>
                </a:cubicBezTo>
                <a:lnTo>
                  <a:pt x="2138363" y="409575"/>
                </a:lnTo>
                <a:cubicBezTo>
                  <a:pt x="2150330" y="445482"/>
                  <a:pt x="2134189" y="401228"/>
                  <a:pt x="2152650" y="438150"/>
                </a:cubicBezTo>
                <a:cubicBezTo>
                  <a:pt x="2166435" y="465720"/>
                  <a:pt x="2144617" y="439642"/>
                  <a:pt x="2171700" y="466725"/>
                </a:cubicBezTo>
                <a:cubicBezTo>
                  <a:pt x="2173288" y="471488"/>
                  <a:pt x="2175084" y="476186"/>
                  <a:pt x="2176463" y="481013"/>
                </a:cubicBezTo>
                <a:cubicBezTo>
                  <a:pt x="2178261" y="487307"/>
                  <a:pt x="2178647" y="494047"/>
                  <a:pt x="2181225" y="500063"/>
                </a:cubicBezTo>
                <a:cubicBezTo>
                  <a:pt x="2183480" y="505324"/>
                  <a:pt x="2187575" y="509588"/>
                  <a:pt x="2190750" y="514350"/>
                </a:cubicBezTo>
                <a:cubicBezTo>
                  <a:pt x="2190965" y="515210"/>
                  <a:pt x="2197866" y="544877"/>
                  <a:pt x="2200275" y="547688"/>
                </a:cubicBezTo>
                <a:cubicBezTo>
                  <a:pt x="2206890" y="555406"/>
                  <a:pt x="2216900" y="559550"/>
                  <a:pt x="2224088" y="566738"/>
                </a:cubicBezTo>
                <a:cubicBezTo>
                  <a:pt x="2228135" y="570785"/>
                  <a:pt x="2230438" y="576263"/>
                  <a:pt x="2233613" y="581025"/>
                </a:cubicBezTo>
                <a:cubicBezTo>
                  <a:pt x="2235200" y="585788"/>
                  <a:pt x="2235937" y="590925"/>
                  <a:pt x="2238375" y="595313"/>
                </a:cubicBezTo>
                <a:cubicBezTo>
                  <a:pt x="2247532" y="611796"/>
                  <a:pt x="2257349" y="626205"/>
                  <a:pt x="2271713" y="638175"/>
                </a:cubicBezTo>
                <a:cubicBezTo>
                  <a:pt x="2276110" y="641839"/>
                  <a:pt x="2281953" y="643653"/>
                  <a:pt x="2286000" y="647700"/>
                </a:cubicBezTo>
                <a:cubicBezTo>
                  <a:pt x="2291613" y="653313"/>
                  <a:pt x="2295122" y="660723"/>
                  <a:pt x="2300288" y="666750"/>
                </a:cubicBezTo>
                <a:cubicBezTo>
                  <a:pt x="2304671" y="671864"/>
                  <a:pt x="2310263" y="675864"/>
                  <a:pt x="2314575" y="681038"/>
                </a:cubicBezTo>
                <a:cubicBezTo>
                  <a:pt x="2328034" y="697190"/>
                  <a:pt x="2321282" y="691923"/>
                  <a:pt x="2328863" y="709613"/>
                </a:cubicBezTo>
                <a:cubicBezTo>
                  <a:pt x="2336115" y="726533"/>
                  <a:pt x="2338346" y="728601"/>
                  <a:pt x="2347913" y="742950"/>
                </a:cubicBezTo>
                <a:lnTo>
                  <a:pt x="2357438" y="771525"/>
                </a:lnTo>
                <a:cubicBezTo>
                  <a:pt x="2359025" y="776288"/>
                  <a:pt x="2358023" y="783028"/>
                  <a:pt x="2362200" y="785813"/>
                </a:cubicBezTo>
                <a:lnTo>
                  <a:pt x="2376488" y="795338"/>
                </a:lnTo>
                <a:cubicBezTo>
                  <a:pt x="2387823" y="829343"/>
                  <a:pt x="2377659" y="818344"/>
                  <a:pt x="2400300" y="833438"/>
                </a:cubicBezTo>
                <a:cubicBezTo>
                  <a:pt x="2401888" y="838200"/>
                  <a:pt x="2401981" y="843762"/>
                  <a:pt x="2405063" y="847725"/>
                </a:cubicBezTo>
                <a:cubicBezTo>
                  <a:pt x="2413333" y="858358"/>
                  <a:pt x="2433638" y="876300"/>
                  <a:pt x="2433638" y="876300"/>
                </a:cubicBezTo>
                <a:cubicBezTo>
                  <a:pt x="2449205" y="923007"/>
                  <a:pt x="2423967" y="857032"/>
                  <a:pt x="2452688" y="900113"/>
                </a:cubicBezTo>
                <a:cubicBezTo>
                  <a:pt x="2495051" y="963657"/>
                  <a:pt x="2422152" y="879664"/>
                  <a:pt x="2466975" y="933450"/>
                </a:cubicBezTo>
                <a:cubicBezTo>
                  <a:pt x="2471287" y="938624"/>
                  <a:pt x="2476880" y="942624"/>
                  <a:pt x="2481263" y="947738"/>
                </a:cubicBezTo>
                <a:cubicBezTo>
                  <a:pt x="2486429" y="953765"/>
                  <a:pt x="2490384" y="960762"/>
                  <a:pt x="2495550" y="966788"/>
                </a:cubicBezTo>
                <a:cubicBezTo>
                  <a:pt x="2499933" y="971902"/>
                  <a:pt x="2505526" y="975901"/>
                  <a:pt x="2509838" y="981075"/>
                </a:cubicBezTo>
                <a:cubicBezTo>
                  <a:pt x="2526868" y="1001510"/>
                  <a:pt x="2510881" y="990676"/>
                  <a:pt x="2533650" y="1009650"/>
                </a:cubicBezTo>
                <a:cubicBezTo>
                  <a:pt x="2538047" y="1013314"/>
                  <a:pt x="2543660" y="1015372"/>
                  <a:pt x="2547938" y="1019175"/>
                </a:cubicBezTo>
                <a:cubicBezTo>
                  <a:pt x="2596875" y="1062674"/>
                  <a:pt x="2558373" y="1035656"/>
                  <a:pt x="2590800" y="1057275"/>
                </a:cubicBezTo>
                <a:cubicBezTo>
                  <a:pt x="2597830" y="1067820"/>
                  <a:pt x="2603610" y="1078514"/>
                  <a:pt x="2614613" y="1085850"/>
                </a:cubicBezTo>
                <a:cubicBezTo>
                  <a:pt x="2618790" y="1088635"/>
                  <a:pt x="2624138" y="1089025"/>
                  <a:pt x="2628900" y="1090613"/>
                </a:cubicBezTo>
                <a:cubicBezTo>
                  <a:pt x="2639432" y="1101144"/>
                  <a:pt x="2644216" y="1107795"/>
                  <a:pt x="2657475" y="1114425"/>
                </a:cubicBezTo>
                <a:cubicBezTo>
                  <a:pt x="2696909" y="1134143"/>
                  <a:pt x="2645107" y="1101417"/>
                  <a:pt x="2686050" y="1128713"/>
                </a:cubicBezTo>
                <a:cubicBezTo>
                  <a:pt x="2711452" y="1166815"/>
                  <a:pt x="2678110" y="1120772"/>
                  <a:pt x="2709863" y="1152525"/>
                </a:cubicBezTo>
                <a:cubicBezTo>
                  <a:pt x="2731405" y="1174067"/>
                  <a:pt x="2705861" y="1162304"/>
                  <a:pt x="2733675" y="1171575"/>
                </a:cubicBezTo>
                <a:cubicBezTo>
                  <a:pt x="2778918" y="1216818"/>
                  <a:pt x="2715844" y="1158645"/>
                  <a:pt x="2767013" y="1190625"/>
                </a:cubicBezTo>
                <a:cubicBezTo>
                  <a:pt x="2814373" y="1220224"/>
                  <a:pt x="2760090" y="1203181"/>
                  <a:pt x="2805113" y="1214438"/>
                </a:cubicBezTo>
                <a:cubicBezTo>
                  <a:pt x="2809875" y="1217613"/>
                  <a:pt x="2814281" y="1221403"/>
                  <a:pt x="2819400" y="1223963"/>
                </a:cubicBezTo>
                <a:cubicBezTo>
                  <a:pt x="2823890" y="1226208"/>
                  <a:pt x="2829511" y="1225940"/>
                  <a:pt x="2833688" y="1228725"/>
                </a:cubicBezTo>
                <a:cubicBezTo>
                  <a:pt x="2869363" y="1252508"/>
                  <a:pt x="2828289" y="1236452"/>
                  <a:pt x="2862263" y="1247775"/>
                </a:cubicBezTo>
                <a:cubicBezTo>
                  <a:pt x="2867025" y="1252538"/>
                  <a:pt x="2871069" y="1258148"/>
                  <a:pt x="2876550" y="1262063"/>
                </a:cubicBezTo>
                <a:cubicBezTo>
                  <a:pt x="2882327" y="1266190"/>
                  <a:pt x="2889074" y="1268791"/>
                  <a:pt x="2895600" y="1271588"/>
                </a:cubicBezTo>
                <a:cubicBezTo>
                  <a:pt x="2905160" y="1275685"/>
                  <a:pt x="2919279" y="1278698"/>
                  <a:pt x="2928938" y="1281113"/>
                </a:cubicBezTo>
                <a:cubicBezTo>
                  <a:pt x="2935288" y="1285875"/>
                  <a:pt x="2940618" y="1292452"/>
                  <a:pt x="2947988" y="1295400"/>
                </a:cubicBezTo>
                <a:cubicBezTo>
                  <a:pt x="2956954" y="1298986"/>
                  <a:pt x="2967062" y="1298436"/>
                  <a:pt x="2976563" y="1300163"/>
                </a:cubicBezTo>
                <a:cubicBezTo>
                  <a:pt x="2984527" y="1301611"/>
                  <a:pt x="2992522" y="1302962"/>
                  <a:pt x="3000375" y="1304925"/>
                </a:cubicBezTo>
                <a:cubicBezTo>
                  <a:pt x="3005245" y="1306143"/>
                  <a:pt x="3009836" y="1308309"/>
                  <a:pt x="3014663" y="1309688"/>
                </a:cubicBezTo>
                <a:cubicBezTo>
                  <a:pt x="3030346" y="1314169"/>
                  <a:pt x="3041171" y="1315942"/>
                  <a:pt x="3057525" y="1319213"/>
                </a:cubicBezTo>
                <a:cubicBezTo>
                  <a:pt x="3100473" y="1340687"/>
                  <a:pt x="3047213" y="1315779"/>
                  <a:pt x="3114675" y="1338263"/>
                </a:cubicBezTo>
                <a:cubicBezTo>
                  <a:pt x="3119438" y="1339850"/>
                  <a:pt x="3124093" y="1341807"/>
                  <a:pt x="3128963" y="1343025"/>
                </a:cubicBezTo>
                <a:cubicBezTo>
                  <a:pt x="3152121" y="1348814"/>
                  <a:pt x="3170926" y="1350079"/>
                  <a:pt x="3195638" y="1352550"/>
                </a:cubicBezTo>
                <a:lnTo>
                  <a:pt x="3248025" y="1357313"/>
                </a:lnTo>
                <a:cubicBezTo>
                  <a:pt x="3257052" y="1360321"/>
                  <a:pt x="3272399" y="1365842"/>
                  <a:pt x="3281363" y="1366838"/>
                </a:cubicBezTo>
                <a:cubicBezTo>
                  <a:pt x="3303508" y="1369299"/>
                  <a:pt x="3325813" y="1370013"/>
                  <a:pt x="3348038" y="1371600"/>
                </a:cubicBezTo>
                <a:lnTo>
                  <a:pt x="3386138" y="1381125"/>
                </a:lnTo>
                <a:cubicBezTo>
                  <a:pt x="3392488" y="1382713"/>
                  <a:pt x="3398978" y="1383818"/>
                  <a:pt x="3405188" y="1385888"/>
                </a:cubicBezTo>
                <a:cubicBezTo>
                  <a:pt x="3420981" y="1391152"/>
                  <a:pt x="3419475" y="1385630"/>
                  <a:pt x="3419475" y="1395413"/>
                </a:cubicBezTo>
              </a:path>
            </a:pathLst>
          </a:custGeom>
          <a:ln>
            <a:solidFill>
              <a:srgbClr val="FF0000"/>
            </a:solidFill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400" b="0" i="0" u="none" strike="noStrike" cap="none" normalizeH="0" baseline="0" smtClean="0">
              <a:ln>
                <a:noFill/>
              </a:ln>
              <a:solidFill>
                <a:srgbClr val="FFFF66"/>
              </a:solidFill>
              <a:effectLst/>
              <a:latin typeface="Times New Roman" pitchFamily="18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3023317" y="2553161"/>
            <a:ext cx="2865501" cy="1077218"/>
          </a:xfrm>
          <a:prstGeom prst="rect">
            <a:avLst/>
          </a:prstGeom>
          <a:solidFill>
            <a:srgbClr val="FF9999"/>
          </a:solidFill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tx1"/>
                </a:solidFill>
              </a:rPr>
              <a:t>All bell-shaped distributions!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40" name="Title 1"/>
          <p:cNvSpPr txBox="1">
            <a:spLocks/>
          </p:cNvSpPr>
          <p:nvPr/>
        </p:nvSpPr>
        <p:spPr>
          <a:xfrm>
            <a:off x="495300" y="381000"/>
            <a:ext cx="8153400" cy="1219200"/>
          </a:xfrm>
          <a:prstGeom prst="rect">
            <a:avLst/>
          </a:prstGeom>
        </p:spPr>
        <p:txBody>
          <a:bodyPr/>
          <a:lstStyle/>
          <a:p>
            <a:pPr lvl="0" algn="ctr">
              <a:spcBef>
                <a:spcPct val="0"/>
              </a:spcBef>
              <a:defRPr/>
            </a:pPr>
            <a:endParaRPr lang="en-US" sz="40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1" name="Title 1"/>
          <p:cNvSpPr txBox="1">
            <a:spLocks/>
          </p:cNvSpPr>
          <p:nvPr/>
        </p:nvSpPr>
        <p:spPr>
          <a:xfrm>
            <a:off x="304800" y="304800"/>
            <a:ext cx="8534400" cy="1219200"/>
          </a:xfrm>
          <a:prstGeom prst="rect">
            <a:avLst/>
          </a:prstGeom>
        </p:spPr>
        <p:txBody>
          <a:bodyPr/>
          <a:lstStyle/>
          <a:p>
            <a:pPr lvl="0" algn="ctr">
              <a:spcBef>
                <a:spcPct val="0"/>
              </a:spcBef>
              <a:defRPr/>
            </a:pPr>
            <a:r>
              <a:rPr lang="en-US" sz="3200" b="1" dirty="0" smtClean="0">
                <a:solidFill>
                  <a:schemeClr val="accent6">
                    <a:lumMod val="75000"/>
                  </a:schemeClr>
                </a:solidFill>
              </a:rPr>
              <a:t>Bootstrap and Randomization Distributions</a:t>
            </a:r>
            <a:endParaRPr lang="en-US" sz="2800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500"/>
                            </p:stCondLst>
                            <p:childTnLst>
                              <p:par>
                                <p:cTn id="86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1000"/>
                            </p:stCondLst>
                            <p:childTnLst>
                              <p:par>
                                <p:cTn id="90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1500"/>
                            </p:stCondLst>
                            <p:childTnLst>
                              <p:par>
                                <p:cTn id="94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2000"/>
                            </p:stCondLst>
                            <p:childTnLst>
                              <p:par>
                                <p:cTn id="98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2500"/>
                            </p:stCondLst>
                            <p:childTnLst>
                              <p:par>
                                <p:cTn id="102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6" grpId="0" animBg="1"/>
      <p:bldP spid="27" grpId="0" animBg="1"/>
      <p:bldP spid="28" grpId="0" animBg="1"/>
      <p:bldP spid="29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5800" y="685800"/>
            <a:ext cx="78486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smtClean="0"/>
              <a:t>The students are primed and ready to learn about the normal distribution! </a:t>
            </a:r>
            <a:endParaRPr lang="en-US" sz="5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429336" y="381000"/>
            <a:ext cx="8229600" cy="849573"/>
          </a:xfrm>
          <a:prstGeom prst="rect">
            <a:avLst/>
          </a:prstGeom>
        </p:spPr>
        <p:txBody>
          <a:bodyPr>
            <a:normAutofit fontScale="9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Transitioning to Traditional Inference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29336" y="3581400"/>
                <a:ext cx="8496300" cy="315099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dirty="0" smtClean="0"/>
                  <a:t>Confidence Interval:  </a:t>
                </a:r>
                <a:endParaRPr lang="en-US" sz="36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/>
                        </a:rPr>
                        <m:t>𝑆𝑎𝑚𝑝𝑙𝑒</m:t>
                      </m:r>
                      <m:r>
                        <a:rPr lang="en-US" sz="2800" i="1">
                          <a:latin typeface="Cambria Math"/>
                        </a:rPr>
                        <m:t> </m:t>
                      </m:r>
                      <m:r>
                        <a:rPr lang="en-US" sz="2800" i="1">
                          <a:latin typeface="Cambria Math"/>
                        </a:rPr>
                        <m:t>𝑆𝑡𝑎𝑡𝑖𝑠𝑡𝑖𝑐</m:t>
                      </m:r>
                      <m:r>
                        <a:rPr lang="en-US" sz="2800" i="1">
                          <a:latin typeface="Cambria Math"/>
                        </a:rPr>
                        <m:t> ±</m:t>
                      </m:r>
                      <m:sSup>
                        <m:sSupPr>
                          <m:ctrlPr>
                            <a:rPr lang="en-US" sz="280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800" b="0" i="1" smtClean="0">
                              <a:latin typeface="Cambria Math"/>
                            </a:rPr>
                            <m:t>𝑧</m:t>
                          </m:r>
                        </m:e>
                        <m:sup>
                          <m:r>
                            <a:rPr lang="en-US" sz="2800" b="0" i="1" smtClean="0">
                              <a:latin typeface="Cambria Math"/>
                            </a:rPr>
                            <m:t>∗</m:t>
                          </m:r>
                        </m:sup>
                      </m:sSup>
                      <m:r>
                        <a:rPr lang="en-US" sz="2800" i="1">
                          <a:latin typeface="Cambria Math"/>
                        </a:rPr>
                        <m:t>∙</m:t>
                      </m:r>
                      <m:r>
                        <a:rPr lang="en-US" sz="2800" i="1">
                          <a:latin typeface="Cambria Math"/>
                          <a:ea typeface="Cambria Math"/>
                        </a:rPr>
                        <m:t>𝑆𝐸</m:t>
                      </m:r>
                    </m:oMath>
                  </m:oMathPara>
                </a14:m>
                <a:endParaRPr lang="en-US" sz="2800" dirty="0"/>
              </a:p>
              <a:p>
                <a:endParaRPr lang="en-US" sz="3600" dirty="0" smtClean="0"/>
              </a:p>
              <a:p>
                <a:r>
                  <a:rPr lang="en-US" sz="3600" dirty="0" smtClean="0"/>
                  <a:t>Hypothesis Test: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 u="sng">
                          <a:latin typeface="Cambria Math"/>
                        </a:rPr>
                        <m:t>𝑆𝑎𝑚𝑝𝑙𝑒</m:t>
                      </m:r>
                      <m:r>
                        <a:rPr lang="en-US" sz="2800" i="1" u="sng">
                          <a:latin typeface="Cambria Math"/>
                        </a:rPr>
                        <m:t> </m:t>
                      </m:r>
                      <m:r>
                        <a:rPr lang="en-US" sz="2800" i="1" u="sng">
                          <a:latin typeface="Cambria Math"/>
                        </a:rPr>
                        <m:t>𝑆𝑡𝑎𝑡𝑖𝑠𝑡𝑖𝑐</m:t>
                      </m:r>
                      <m:r>
                        <a:rPr lang="en-US" sz="2800" b="0" i="1" u="sng" smtClean="0">
                          <a:latin typeface="Cambria Math"/>
                        </a:rPr>
                        <m:t> −</m:t>
                      </m:r>
                      <m:r>
                        <a:rPr lang="en-US" sz="2800" b="0" i="1" u="sng" smtClean="0">
                          <a:latin typeface="Cambria Math"/>
                        </a:rPr>
                        <m:t>𝑁𝑢𝑙𝑙</m:t>
                      </m:r>
                      <m:r>
                        <a:rPr lang="en-US" sz="2800" b="0" i="1" u="sng" smtClean="0">
                          <a:latin typeface="Cambria Math"/>
                        </a:rPr>
                        <m:t> </m:t>
                      </m:r>
                      <m:r>
                        <a:rPr lang="en-US" sz="2800" b="0" i="1" u="sng" smtClean="0">
                          <a:latin typeface="Cambria Math"/>
                        </a:rPr>
                        <m:t>𝑃𝑎𝑟𝑎𝑚𝑒𝑡𝑒𝑟</m:t>
                      </m:r>
                    </m:oMath>
                  </m:oMathPara>
                </a14:m>
                <a:endParaRPr lang="en-US" sz="2800" b="0" i="1" u="sng" dirty="0" smtClean="0">
                  <a:latin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>
                          <a:latin typeface="Cambria Math"/>
                          <a:ea typeface="Cambria Math"/>
                        </a:rPr>
                        <m:t>𝑆𝐸</m:t>
                      </m:r>
                    </m:oMath>
                  </m:oMathPara>
                </a14:m>
                <a:endParaRPr lang="en-US" sz="36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9336" y="3581400"/>
                <a:ext cx="8496300" cy="3150991"/>
              </a:xfrm>
              <a:prstGeom prst="rect">
                <a:avLst/>
              </a:prstGeom>
              <a:blipFill rotWithShape="1">
                <a:blip r:embed="rId3" cstate="print"/>
                <a:stretch>
                  <a:fillRect l="-2152" t="-29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486486" y="1333500"/>
            <a:ext cx="8382000" cy="18004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6075" indent="-346075">
              <a:spcAft>
                <a:spcPts val="1800"/>
              </a:spcAft>
              <a:buFont typeface="Arial" pitchFamily="34" charset="0"/>
              <a:buChar char="•"/>
            </a:pPr>
            <a:r>
              <a:rPr lang="en-US" sz="3200" dirty="0" smtClean="0"/>
              <a:t>Introduce the normal distribution (and later t)</a:t>
            </a:r>
          </a:p>
          <a:p>
            <a:pPr marL="346075" indent="-346075">
              <a:spcAft>
                <a:spcPts val="1800"/>
              </a:spcAft>
              <a:buFont typeface="Arial" pitchFamily="34" charset="0"/>
              <a:buChar char="•"/>
            </a:pPr>
            <a:r>
              <a:rPr lang="en-US" sz="3200" dirty="0"/>
              <a:t>Introduce “shortcuts” for estimating SE for proportions, means, differences, slope… </a:t>
            </a:r>
          </a:p>
        </p:txBody>
      </p:sp>
    </p:spTree>
    <p:extLst>
      <p:ext uri="{BB962C8B-B14F-4D97-AF65-F5344CB8AC3E}">
        <p14:creationId xmlns:p14="http://schemas.microsoft.com/office/powerpoint/2010/main" val="30972537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353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7229" y="1524000"/>
            <a:ext cx="8282848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Up Arrow Callout 3"/>
          <p:cNvSpPr/>
          <p:nvPr/>
        </p:nvSpPr>
        <p:spPr>
          <a:xfrm>
            <a:off x="5943600" y="5334000"/>
            <a:ext cx="762000" cy="838200"/>
          </a:xfrm>
          <a:prstGeom prst="upArrowCallou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rgbClr val="FF0000"/>
                </a:solidFill>
              </a:rPr>
              <a:t>z</a:t>
            </a:r>
            <a:r>
              <a:rPr lang="en-US" sz="2800" baseline="30000" dirty="0" smtClean="0">
                <a:solidFill>
                  <a:srgbClr val="FF0000"/>
                </a:solidFill>
              </a:rPr>
              <a:t>*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5" name="Up Arrow Callout 4"/>
          <p:cNvSpPr/>
          <p:nvPr/>
        </p:nvSpPr>
        <p:spPr>
          <a:xfrm>
            <a:off x="2362200" y="5334000"/>
            <a:ext cx="762000" cy="838200"/>
          </a:xfrm>
          <a:prstGeom prst="upArrowCallou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rgbClr val="FF0000"/>
                </a:solidFill>
              </a:rPr>
              <a:t>-z</a:t>
            </a:r>
            <a:r>
              <a:rPr lang="en-US" sz="2800" baseline="30000" dirty="0" smtClean="0">
                <a:solidFill>
                  <a:srgbClr val="FF0000"/>
                </a:solidFill>
              </a:rPr>
              <a:t>*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962400" y="3048000"/>
            <a:ext cx="1295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FFCC"/>
                </a:solidFill>
              </a:rPr>
              <a:t>95%</a:t>
            </a:r>
            <a:endParaRPr lang="en-US" sz="3600" dirty="0">
              <a:solidFill>
                <a:srgbClr val="FFFFCC"/>
              </a:solidFill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495300" y="381000"/>
            <a:ext cx="8153400" cy="1219200"/>
          </a:xfrm>
          <a:prstGeom prst="rect">
            <a:avLst/>
          </a:prstGeom>
        </p:spPr>
        <p:txBody>
          <a:bodyPr/>
          <a:lstStyle/>
          <a:p>
            <a:pPr lvl="0" algn="ctr">
              <a:spcBef>
                <a:spcPct val="0"/>
              </a:spcBef>
              <a:defRPr/>
            </a:pPr>
            <a:r>
              <a:rPr lang="en-US" sz="4400" b="1" dirty="0" smtClean="0">
                <a:solidFill>
                  <a:schemeClr val="accent6">
                    <a:lumMod val="75000"/>
                  </a:schemeClr>
                </a:solidFill>
              </a:rPr>
              <a:t>Confidence Intervals</a:t>
            </a:r>
            <a:endParaRPr lang="en-US" sz="4000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1371600"/>
            <a:ext cx="66294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Up Arrow Callout 3"/>
          <p:cNvSpPr/>
          <p:nvPr/>
        </p:nvSpPr>
        <p:spPr>
          <a:xfrm>
            <a:off x="5181600" y="5334000"/>
            <a:ext cx="1371600" cy="1219200"/>
          </a:xfrm>
          <a:prstGeom prst="upArrowCallou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rgbClr val="FF0000"/>
                </a:solidFill>
              </a:rPr>
              <a:t>Test statistic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962400" y="3048000"/>
            <a:ext cx="1295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FFCC"/>
                </a:solidFill>
              </a:rPr>
              <a:t>95%</a:t>
            </a:r>
            <a:endParaRPr lang="en-US" sz="3600" dirty="0">
              <a:solidFill>
                <a:srgbClr val="FFFFCC"/>
              </a:solidFill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495300" y="381000"/>
            <a:ext cx="8153400" cy="1219200"/>
          </a:xfrm>
          <a:prstGeom prst="rect">
            <a:avLst/>
          </a:prstGeom>
        </p:spPr>
        <p:txBody>
          <a:bodyPr/>
          <a:lstStyle/>
          <a:p>
            <a:pPr lvl="0" algn="ctr">
              <a:spcBef>
                <a:spcPct val="0"/>
              </a:spcBef>
              <a:defRPr/>
            </a:pPr>
            <a:r>
              <a:rPr lang="en-US" sz="4400" b="1" dirty="0" smtClean="0">
                <a:solidFill>
                  <a:schemeClr val="accent6">
                    <a:lumMod val="75000"/>
                  </a:schemeClr>
                </a:solidFill>
              </a:rPr>
              <a:t>Hypothesis Tests</a:t>
            </a:r>
            <a:endParaRPr lang="en-US" sz="40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own Arrow 8"/>
          <p:cNvSpPr/>
          <p:nvPr/>
        </p:nvSpPr>
        <p:spPr>
          <a:xfrm>
            <a:off x="6400800" y="4114800"/>
            <a:ext cx="45719" cy="762000"/>
          </a:xfrm>
          <a:prstGeom prst="downArrow">
            <a:avLst/>
          </a:prstGeom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5867400" y="2971800"/>
            <a:ext cx="1295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Area is p-value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9" grpId="0" animBg="1"/>
      <p:bldP spid="10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29336" y="3581400"/>
                <a:ext cx="8496300" cy="315099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dirty="0" smtClean="0"/>
                  <a:t>Confidence Interval:  </a:t>
                </a:r>
                <a:endParaRPr lang="en-US" sz="36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/>
                        </a:rPr>
                        <m:t>𝑆𝑎𝑚𝑝𝑙𝑒</m:t>
                      </m:r>
                      <m:r>
                        <a:rPr lang="en-US" sz="2800" i="1">
                          <a:latin typeface="Cambria Math"/>
                        </a:rPr>
                        <m:t> </m:t>
                      </m:r>
                      <m:r>
                        <a:rPr lang="en-US" sz="2800" i="1">
                          <a:latin typeface="Cambria Math"/>
                        </a:rPr>
                        <m:t>𝑆𝑡𝑎𝑡𝑖𝑠𝑡𝑖𝑐</m:t>
                      </m:r>
                      <m:r>
                        <a:rPr lang="en-US" sz="2800" i="1">
                          <a:latin typeface="Cambria Math"/>
                        </a:rPr>
                        <m:t> ±</m:t>
                      </m:r>
                      <m:sSup>
                        <m:sSupPr>
                          <m:ctrlPr>
                            <a:rPr lang="en-US" sz="280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800" b="0" i="1" smtClean="0">
                              <a:latin typeface="Cambria Math"/>
                            </a:rPr>
                            <m:t>𝑧</m:t>
                          </m:r>
                        </m:e>
                        <m:sup>
                          <m:r>
                            <a:rPr lang="en-US" sz="2800" b="0" i="1" smtClean="0">
                              <a:latin typeface="Cambria Math"/>
                            </a:rPr>
                            <m:t>∗</m:t>
                          </m:r>
                        </m:sup>
                      </m:sSup>
                      <m:r>
                        <a:rPr lang="en-US" sz="2800" i="1">
                          <a:latin typeface="Cambria Math"/>
                        </a:rPr>
                        <m:t>∙</m:t>
                      </m:r>
                      <m:r>
                        <a:rPr lang="en-US" sz="2800" i="1">
                          <a:latin typeface="Cambria Math"/>
                          <a:ea typeface="Cambria Math"/>
                        </a:rPr>
                        <m:t>𝑆𝐸</m:t>
                      </m:r>
                    </m:oMath>
                  </m:oMathPara>
                </a14:m>
                <a:endParaRPr lang="en-US" sz="2800" dirty="0"/>
              </a:p>
              <a:p>
                <a:endParaRPr lang="en-US" sz="3600" dirty="0" smtClean="0"/>
              </a:p>
              <a:p>
                <a:r>
                  <a:rPr lang="en-US" sz="3600" dirty="0" smtClean="0"/>
                  <a:t>Hypothesis Test: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 u="sng">
                          <a:latin typeface="Cambria Math"/>
                        </a:rPr>
                        <m:t>𝑆𝑎𝑚𝑝𝑙𝑒</m:t>
                      </m:r>
                      <m:r>
                        <a:rPr lang="en-US" sz="2800" i="1" u="sng">
                          <a:latin typeface="Cambria Math"/>
                        </a:rPr>
                        <m:t> </m:t>
                      </m:r>
                      <m:r>
                        <a:rPr lang="en-US" sz="2800" i="1" u="sng">
                          <a:latin typeface="Cambria Math"/>
                        </a:rPr>
                        <m:t>𝑆𝑡𝑎𝑡𝑖𝑠𝑡𝑖𝑐</m:t>
                      </m:r>
                      <m:r>
                        <a:rPr lang="en-US" sz="2800" b="0" i="1" u="sng" smtClean="0">
                          <a:latin typeface="Cambria Math"/>
                        </a:rPr>
                        <m:t> −</m:t>
                      </m:r>
                      <m:r>
                        <a:rPr lang="en-US" sz="2800" b="0" i="1" u="sng" smtClean="0">
                          <a:latin typeface="Cambria Math"/>
                        </a:rPr>
                        <m:t>𝑁𝑢𝑙𝑙</m:t>
                      </m:r>
                      <m:r>
                        <a:rPr lang="en-US" sz="2800" b="0" i="1" u="sng" smtClean="0">
                          <a:latin typeface="Cambria Math"/>
                        </a:rPr>
                        <m:t> </m:t>
                      </m:r>
                      <m:r>
                        <a:rPr lang="en-US" sz="2800" b="0" i="1" u="sng" smtClean="0">
                          <a:latin typeface="Cambria Math"/>
                        </a:rPr>
                        <m:t>𝑃𝑎𝑟𝑎𝑚𝑒𝑡𝑒𝑟</m:t>
                      </m:r>
                    </m:oMath>
                  </m:oMathPara>
                </a14:m>
                <a:endParaRPr lang="en-US" sz="2800" b="0" i="1" u="sng" dirty="0" smtClean="0">
                  <a:latin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>
                          <a:latin typeface="Cambria Math"/>
                          <a:ea typeface="Cambria Math"/>
                        </a:rPr>
                        <m:t>𝑆𝐸</m:t>
                      </m:r>
                    </m:oMath>
                  </m:oMathPara>
                </a14:m>
                <a:endParaRPr lang="en-US" sz="36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9336" y="3581400"/>
                <a:ext cx="8496300" cy="3150991"/>
              </a:xfrm>
              <a:prstGeom prst="rect">
                <a:avLst/>
              </a:prstGeom>
              <a:blipFill rotWithShape="1">
                <a:blip r:embed="rId3" cstate="print"/>
                <a:stretch>
                  <a:fillRect l="-2152" t="-29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838200" y="457200"/>
            <a:ext cx="79248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/>
              <a:t>Yes!  Students see the general pattern and not just individual formulas!</a:t>
            </a:r>
            <a:endParaRPr lang="en-US" sz="4800" dirty="0"/>
          </a:p>
        </p:txBody>
      </p:sp>
      <p:sp>
        <p:nvSpPr>
          <p:cNvPr id="8" name="Rectangle 7"/>
          <p:cNvSpPr/>
          <p:nvPr/>
        </p:nvSpPr>
        <p:spPr>
          <a:xfrm>
            <a:off x="685800" y="381000"/>
            <a:ext cx="7924800" cy="2362200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72537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Oval 108"/>
          <p:cNvSpPr/>
          <p:nvPr/>
        </p:nvSpPr>
        <p:spPr>
          <a:xfrm>
            <a:off x="6553200" y="4267200"/>
            <a:ext cx="457200" cy="457200"/>
          </a:xfrm>
          <a:prstGeom prst="ellipse">
            <a:avLst/>
          </a:prstGeom>
          <a:solidFill>
            <a:srgbClr val="FF0000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R</a:t>
            </a:r>
          </a:p>
        </p:txBody>
      </p:sp>
      <p:sp>
        <p:nvSpPr>
          <p:cNvPr id="110" name="Oval 109"/>
          <p:cNvSpPr/>
          <p:nvPr/>
        </p:nvSpPr>
        <p:spPr>
          <a:xfrm>
            <a:off x="7010400" y="4267200"/>
            <a:ext cx="457200" cy="457200"/>
          </a:xfrm>
          <a:prstGeom prst="ellipse">
            <a:avLst/>
          </a:prstGeom>
          <a:solidFill>
            <a:srgbClr val="FF0000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R</a:t>
            </a:r>
          </a:p>
        </p:txBody>
      </p:sp>
      <p:sp>
        <p:nvSpPr>
          <p:cNvPr id="111" name="Oval 110"/>
          <p:cNvSpPr/>
          <p:nvPr/>
        </p:nvSpPr>
        <p:spPr>
          <a:xfrm>
            <a:off x="7467600" y="4267200"/>
            <a:ext cx="457200" cy="457200"/>
          </a:xfrm>
          <a:prstGeom prst="ellipse">
            <a:avLst/>
          </a:prstGeom>
          <a:solidFill>
            <a:srgbClr val="FF0000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R</a:t>
            </a:r>
          </a:p>
        </p:txBody>
      </p:sp>
      <p:sp>
        <p:nvSpPr>
          <p:cNvPr id="112" name="Oval 111"/>
          <p:cNvSpPr/>
          <p:nvPr/>
        </p:nvSpPr>
        <p:spPr>
          <a:xfrm>
            <a:off x="7924800" y="4267200"/>
            <a:ext cx="457200" cy="457200"/>
          </a:xfrm>
          <a:prstGeom prst="ellipse">
            <a:avLst/>
          </a:prstGeom>
          <a:solidFill>
            <a:srgbClr val="FF0000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R</a:t>
            </a:r>
          </a:p>
        </p:txBody>
      </p:sp>
      <p:sp>
        <p:nvSpPr>
          <p:cNvPr id="113" name="Oval 112"/>
          <p:cNvSpPr/>
          <p:nvPr/>
        </p:nvSpPr>
        <p:spPr>
          <a:xfrm>
            <a:off x="5638800" y="4724400"/>
            <a:ext cx="457200" cy="457200"/>
          </a:xfrm>
          <a:prstGeom prst="ellipse">
            <a:avLst/>
          </a:prstGeom>
          <a:solidFill>
            <a:srgbClr val="FF0000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R</a:t>
            </a:r>
          </a:p>
        </p:txBody>
      </p:sp>
      <p:sp>
        <p:nvSpPr>
          <p:cNvPr id="114" name="Oval 113"/>
          <p:cNvSpPr/>
          <p:nvPr/>
        </p:nvSpPr>
        <p:spPr>
          <a:xfrm>
            <a:off x="6096000" y="4724400"/>
            <a:ext cx="457200" cy="457200"/>
          </a:xfrm>
          <a:prstGeom prst="ellipse">
            <a:avLst/>
          </a:prstGeom>
          <a:solidFill>
            <a:srgbClr val="FF0000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R</a:t>
            </a:r>
          </a:p>
        </p:txBody>
      </p:sp>
      <p:sp>
        <p:nvSpPr>
          <p:cNvPr id="115" name="Oval 114"/>
          <p:cNvSpPr/>
          <p:nvPr/>
        </p:nvSpPr>
        <p:spPr>
          <a:xfrm>
            <a:off x="6553200" y="4724400"/>
            <a:ext cx="457200" cy="457200"/>
          </a:xfrm>
          <a:prstGeom prst="ellipse">
            <a:avLst/>
          </a:prstGeom>
          <a:solidFill>
            <a:srgbClr val="FF0000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R</a:t>
            </a:r>
          </a:p>
        </p:txBody>
      </p:sp>
      <p:sp>
        <p:nvSpPr>
          <p:cNvPr id="116" name="Oval 115"/>
          <p:cNvSpPr/>
          <p:nvPr/>
        </p:nvSpPr>
        <p:spPr>
          <a:xfrm>
            <a:off x="7010400" y="4724400"/>
            <a:ext cx="457200" cy="457200"/>
          </a:xfrm>
          <a:prstGeom prst="ellipse">
            <a:avLst/>
          </a:prstGeom>
          <a:solidFill>
            <a:srgbClr val="FF0000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R</a:t>
            </a:r>
          </a:p>
        </p:txBody>
      </p:sp>
      <p:sp>
        <p:nvSpPr>
          <p:cNvPr id="117" name="Oval 116"/>
          <p:cNvSpPr/>
          <p:nvPr/>
        </p:nvSpPr>
        <p:spPr>
          <a:xfrm>
            <a:off x="7467600" y="4724400"/>
            <a:ext cx="457200" cy="457200"/>
          </a:xfrm>
          <a:prstGeom prst="ellipse">
            <a:avLst/>
          </a:prstGeom>
          <a:solidFill>
            <a:srgbClr val="FF0000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R</a:t>
            </a:r>
          </a:p>
        </p:txBody>
      </p:sp>
      <p:sp>
        <p:nvSpPr>
          <p:cNvPr id="118" name="Oval 117"/>
          <p:cNvSpPr/>
          <p:nvPr/>
        </p:nvSpPr>
        <p:spPr>
          <a:xfrm>
            <a:off x="7924800" y="4724400"/>
            <a:ext cx="457200" cy="457200"/>
          </a:xfrm>
          <a:prstGeom prst="ellipse">
            <a:avLst/>
          </a:prstGeom>
          <a:solidFill>
            <a:srgbClr val="FF0000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R</a:t>
            </a:r>
          </a:p>
        </p:txBody>
      </p:sp>
      <p:sp>
        <p:nvSpPr>
          <p:cNvPr id="119" name="Oval 118"/>
          <p:cNvSpPr/>
          <p:nvPr/>
        </p:nvSpPr>
        <p:spPr>
          <a:xfrm>
            <a:off x="5638800" y="5181600"/>
            <a:ext cx="457200" cy="457200"/>
          </a:xfrm>
          <a:prstGeom prst="ellipse">
            <a:avLst/>
          </a:prstGeom>
          <a:solidFill>
            <a:srgbClr val="FF0000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R</a:t>
            </a:r>
          </a:p>
        </p:txBody>
      </p:sp>
      <p:sp>
        <p:nvSpPr>
          <p:cNvPr id="120" name="Oval 119"/>
          <p:cNvSpPr/>
          <p:nvPr/>
        </p:nvSpPr>
        <p:spPr>
          <a:xfrm>
            <a:off x="6096000" y="5181600"/>
            <a:ext cx="457200" cy="457200"/>
          </a:xfrm>
          <a:prstGeom prst="ellipse">
            <a:avLst/>
          </a:prstGeom>
          <a:solidFill>
            <a:srgbClr val="FF0000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R</a:t>
            </a:r>
          </a:p>
        </p:txBody>
      </p:sp>
      <p:sp>
        <p:nvSpPr>
          <p:cNvPr id="121" name="Oval 120"/>
          <p:cNvSpPr/>
          <p:nvPr/>
        </p:nvSpPr>
        <p:spPr>
          <a:xfrm>
            <a:off x="6553200" y="5181600"/>
            <a:ext cx="457200" cy="457200"/>
          </a:xfrm>
          <a:prstGeom prst="ellipse">
            <a:avLst/>
          </a:prstGeom>
          <a:solidFill>
            <a:srgbClr val="FF0000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R</a:t>
            </a:r>
          </a:p>
        </p:txBody>
      </p:sp>
      <p:sp>
        <p:nvSpPr>
          <p:cNvPr id="122" name="Oval 121"/>
          <p:cNvSpPr/>
          <p:nvPr/>
        </p:nvSpPr>
        <p:spPr>
          <a:xfrm>
            <a:off x="7010400" y="5181600"/>
            <a:ext cx="457200" cy="457200"/>
          </a:xfrm>
          <a:prstGeom prst="ellipse">
            <a:avLst/>
          </a:prstGeom>
          <a:solidFill>
            <a:srgbClr val="FF0000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R</a:t>
            </a:r>
          </a:p>
        </p:txBody>
      </p:sp>
      <p:sp>
        <p:nvSpPr>
          <p:cNvPr id="123" name="Oval 122"/>
          <p:cNvSpPr/>
          <p:nvPr/>
        </p:nvSpPr>
        <p:spPr>
          <a:xfrm>
            <a:off x="7467600" y="5181600"/>
            <a:ext cx="457200" cy="457200"/>
          </a:xfrm>
          <a:prstGeom prst="ellipse">
            <a:avLst/>
          </a:prstGeom>
          <a:solidFill>
            <a:srgbClr val="FF0000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R</a:t>
            </a:r>
          </a:p>
        </p:txBody>
      </p:sp>
      <p:sp>
        <p:nvSpPr>
          <p:cNvPr id="124" name="Oval 123"/>
          <p:cNvSpPr/>
          <p:nvPr/>
        </p:nvSpPr>
        <p:spPr>
          <a:xfrm>
            <a:off x="7924800" y="5181600"/>
            <a:ext cx="457200" cy="457200"/>
          </a:xfrm>
          <a:prstGeom prst="ellipse">
            <a:avLst/>
          </a:prstGeom>
          <a:solidFill>
            <a:srgbClr val="FF0000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R</a:t>
            </a:r>
          </a:p>
        </p:txBody>
      </p:sp>
      <p:sp>
        <p:nvSpPr>
          <p:cNvPr id="125" name="Oval 124"/>
          <p:cNvSpPr/>
          <p:nvPr/>
        </p:nvSpPr>
        <p:spPr>
          <a:xfrm>
            <a:off x="5638800" y="5638800"/>
            <a:ext cx="457200" cy="457200"/>
          </a:xfrm>
          <a:prstGeom prst="ellipse">
            <a:avLst/>
          </a:prstGeom>
          <a:solidFill>
            <a:srgbClr val="00349E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N</a:t>
            </a:r>
          </a:p>
        </p:txBody>
      </p:sp>
      <p:sp>
        <p:nvSpPr>
          <p:cNvPr id="126" name="Oval 125"/>
          <p:cNvSpPr/>
          <p:nvPr/>
        </p:nvSpPr>
        <p:spPr>
          <a:xfrm>
            <a:off x="6096000" y="5638800"/>
            <a:ext cx="457200" cy="457200"/>
          </a:xfrm>
          <a:prstGeom prst="ellipse">
            <a:avLst/>
          </a:prstGeom>
          <a:solidFill>
            <a:srgbClr val="00349E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N</a:t>
            </a:r>
          </a:p>
        </p:txBody>
      </p:sp>
      <p:sp>
        <p:nvSpPr>
          <p:cNvPr id="127" name="Oval 126"/>
          <p:cNvSpPr/>
          <p:nvPr/>
        </p:nvSpPr>
        <p:spPr>
          <a:xfrm>
            <a:off x="6553200" y="5638800"/>
            <a:ext cx="457200" cy="457200"/>
          </a:xfrm>
          <a:prstGeom prst="ellipse">
            <a:avLst/>
          </a:prstGeom>
          <a:solidFill>
            <a:srgbClr val="00349E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N</a:t>
            </a:r>
          </a:p>
        </p:txBody>
      </p:sp>
      <p:sp>
        <p:nvSpPr>
          <p:cNvPr id="128" name="Oval 127"/>
          <p:cNvSpPr/>
          <p:nvPr/>
        </p:nvSpPr>
        <p:spPr>
          <a:xfrm>
            <a:off x="7010400" y="5638800"/>
            <a:ext cx="457200" cy="457200"/>
          </a:xfrm>
          <a:prstGeom prst="ellipse">
            <a:avLst/>
          </a:prstGeom>
          <a:solidFill>
            <a:srgbClr val="00349E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N</a:t>
            </a:r>
          </a:p>
        </p:txBody>
      </p:sp>
      <p:sp>
        <p:nvSpPr>
          <p:cNvPr id="129" name="Oval 128"/>
          <p:cNvSpPr/>
          <p:nvPr/>
        </p:nvSpPr>
        <p:spPr>
          <a:xfrm>
            <a:off x="7467600" y="5638800"/>
            <a:ext cx="457200" cy="457200"/>
          </a:xfrm>
          <a:prstGeom prst="ellipse">
            <a:avLst/>
          </a:prstGeom>
          <a:solidFill>
            <a:srgbClr val="00349E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N</a:t>
            </a:r>
          </a:p>
        </p:txBody>
      </p:sp>
      <p:sp>
        <p:nvSpPr>
          <p:cNvPr id="130" name="Oval 129"/>
          <p:cNvSpPr/>
          <p:nvPr/>
        </p:nvSpPr>
        <p:spPr>
          <a:xfrm>
            <a:off x="7924800" y="5638800"/>
            <a:ext cx="457200" cy="457200"/>
          </a:xfrm>
          <a:prstGeom prst="ellipse">
            <a:avLst/>
          </a:prstGeom>
          <a:solidFill>
            <a:srgbClr val="00349E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N</a:t>
            </a:r>
          </a:p>
        </p:txBody>
      </p:sp>
      <p:sp>
        <p:nvSpPr>
          <p:cNvPr id="131" name="Oval 130"/>
          <p:cNvSpPr/>
          <p:nvPr/>
        </p:nvSpPr>
        <p:spPr>
          <a:xfrm>
            <a:off x="6096000" y="4267200"/>
            <a:ext cx="457200" cy="457200"/>
          </a:xfrm>
          <a:prstGeom prst="ellipse">
            <a:avLst/>
          </a:prstGeom>
          <a:solidFill>
            <a:srgbClr val="FF0000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R</a:t>
            </a:r>
          </a:p>
        </p:txBody>
      </p:sp>
      <p:sp>
        <p:nvSpPr>
          <p:cNvPr id="132" name="Oval 131"/>
          <p:cNvSpPr/>
          <p:nvPr/>
        </p:nvSpPr>
        <p:spPr>
          <a:xfrm>
            <a:off x="5638800" y="4267200"/>
            <a:ext cx="457200" cy="457200"/>
          </a:xfrm>
          <a:prstGeom prst="ellipse">
            <a:avLst/>
          </a:prstGeom>
          <a:solidFill>
            <a:srgbClr val="FF0000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R</a:t>
            </a:r>
          </a:p>
        </p:txBody>
      </p:sp>
      <p:sp>
        <p:nvSpPr>
          <p:cNvPr id="133" name="Oval 132"/>
          <p:cNvSpPr/>
          <p:nvPr/>
        </p:nvSpPr>
        <p:spPr>
          <a:xfrm>
            <a:off x="1828800" y="4267200"/>
            <a:ext cx="457200" cy="457200"/>
          </a:xfrm>
          <a:prstGeom prst="ellipse">
            <a:avLst/>
          </a:prstGeom>
          <a:solidFill>
            <a:srgbClr val="FF0000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R</a:t>
            </a:r>
          </a:p>
        </p:txBody>
      </p:sp>
      <p:sp>
        <p:nvSpPr>
          <p:cNvPr id="134" name="Oval 133"/>
          <p:cNvSpPr/>
          <p:nvPr/>
        </p:nvSpPr>
        <p:spPr>
          <a:xfrm>
            <a:off x="2286000" y="4267200"/>
            <a:ext cx="457200" cy="457200"/>
          </a:xfrm>
          <a:prstGeom prst="ellipse">
            <a:avLst/>
          </a:prstGeom>
          <a:solidFill>
            <a:srgbClr val="FF0000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R</a:t>
            </a:r>
          </a:p>
        </p:txBody>
      </p:sp>
      <p:sp>
        <p:nvSpPr>
          <p:cNvPr id="135" name="Oval 134"/>
          <p:cNvSpPr/>
          <p:nvPr/>
        </p:nvSpPr>
        <p:spPr>
          <a:xfrm>
            <a:off x="2743200" y="4267200"/>
            <a:ext cx="457200" cy="457200"/>
          </a:xfrm>
          <a:prstGeom prst="ellipse">
            <a:avLst/>
          </a:prstGeom>
          <a:solidFill>
            <a:srgbClr val="FF0000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R</a:t>
            </a:r>
          </a:p>
        </p:txBody>
      </p:sp>
      <p:sp>
        <p:nvSpPr>
          <p:cNvPr id="136" name="Oval 135"/>
          <p:cNvSpPr/>
          <p:nvPr/>
        </p:nvSpPr>
        <p:spPr>
          <a:xfrm>
            <a:off x="3200400" y="4267200"/>
            <a:ext cx="457200" cy="457200"/>
          </a:xfrm>
          <a:prstGeom prst="ellipse">
            <a:avLst/>
          </a:prstGeom>
          <a:solidFill>
            <a:srgbClr val="FF0000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R</a:t>
            </a:r>
          </a:p>
        </p:txBody>
      </p:sp>
      <p:sp>
        <p:nvSpPr>
          <p:cNvPr id="137" name="Oval 136"/>
          <p:cNvSpPr/>
          <p:nvPr/>
        </p:nvSpPr>
        <p:spPr>
          <a:xfrm>
            <a:off x="914400" y="4724400"/>
            <a:ext cx="457200" cy="457200"/>
          </a:xfrm>
          <a:prstGeom prst="ellipse">
            <a:avLst/>
          </a:prstGeom>
          <a:solidFill>
            <a:srgbClr val="FF0000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R</a:t>
            </a:r>
          </a:p>
        </p:txBody>
      </p:sp>
      <p:sp>
        <p:nvSpPr>
          <p:cNvPr id="138" name="Oval 137"/>
          <p:cNvSpPr/>
          <p:nvPr/>
        </p:nvSpPr>
        <p:spPr>
          <a:xfrm>
            <a:off x="1371600" y="4724400"/>
            <a:ext cx="457200" cy="457200"/>
          </a:xfrm>
          <a:prstGeom prst="ellipse">
            <a:avLst/>
          </a:prstGeom>
          <a:solidFill>
            <a:srgbClr val="FF0000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R</a:t>
            </a:r>
          </a:p>
        </p:txBody>
      </p:sp>
      <p:sp>
        <p:nvSpPr>
          <p:cNvPr id="139" name="Oval 138"/>
          <p:cNvSpPr/>
          <p:nvPr/>
        </p:nvSpPr>
        <p:spPr>
          <a:xfrm>
            <a:off x="1828800" y="4724400"/>
            <a:ext cx="457200" cy="457200"/>
          </a:xfrm>
          <a:prstGeom prst="ellipse">
            <a:avLst/>
          </a:prstGeom>
          <a:solidFill>
            <a:srgbClr val="FF0000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R</a:t>
            </a:r>
          </a:p>
        </p:txBody>
      </p:sp>
      <p:sp>
        <p:nvSpPr>
          <p:cNvPr id="140" name="Oval 139"/>
          <p:cNvSpPr/>
          <p:nvPr/>
        </p:nvSpPr>
        <p:spPr>
          <a:xfrm>
            <a:off x="2286000" y="4724400"/>
            <a:ext cx="457200" cy="457200"/>
          </a:xfrm>
          <a:prstGeom prst="ellipse">
            <a:avLst/>
          </a:prstGeom>
          <a:solidFill>
            <a:srgbClr val="FF0000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R</a:t>
            </a:r>
          </a:p>
        </p:txBody>
      </p:sp>
      <p:sp>
        <p:nvSpPr>
          <p:cNvPr id="141" name="Oval 140"/>
          <p:cNvSpPr/>
          <p:nvPr/>
        </p:nvSpPr>
        <p:spPr>
          <a:xfrm>
            <a:off x="2743200" y="4724400"/>
            <a:ext cx="457200" cy="457200"/>
          </a:xfrm>
          <a:prstGeom prst="ellipse">
            <a:avLst/>
          </a:prstGeom>
          <a:solidFill>
            <a:srgbClr val="00349E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N</a:t>
            </a:r>
          </a:p>
        </p:txBody>
      </p:sp>
      <p:sp>
        <p:nvSpPr>
          <p:cNvPr id="142" name="Oval 141"/>
          <p:cNvSpPr/>
          <p:nvPr/>
        </p:nvSpPr>
        <p:spPr>
          <a:xfrm>
            <a:off x="3200400" y="4724400"/>
            <a:ext cx="457200" cy="457200"/>
          </a:xfrm>
          <a:prstGeom prst="ellipse">
            <a:avLst/>
          </a:prstGeom>
          <a:solidFill>
            <a:srgbClr val="00349E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N</a:t>
            </a:r>
          </a:p>
        </p:txBody>
      </p:sp>
      <p:sp>
        <p:nvSpPr>
          <p:cNvPr id="143" name="Oval 142"/>
          <p:cNvSpPr/>
          <p:nvPr/>
        </p:nvSpPr>
        <p:spPr>
          <a:xfrm>
            <a:off x="914400" y="5181600"/>
            <a:ext cx="457200" cy="457200"/>
          </a:xfrm>
          <a:prstGeom prst="ellipse">
            <a:avLst/>
          </a:prstGeom>
          <a:solidFill>
            <a:srgbClr val="00349E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N</a:t>
            </a:r>
          </a:p>
        </p:txBody>
      </p:sp>
      <p:sp>
        <p:nvSpPr>
          <p:cNvPr id="144" name="Oval 143"/>
          <p:cNvSpPr/>
          <p:nvPr/>
        </p:nvSpPr>
        <p:spPr>
          <a:xfrm>
            <a:off x="1371600" y="5181600"/>
            <a:ext cx="457200" cy="457200"/>
          </a:xfrm>
          <a:prstGeom prst="ellipse">
            <a:avLst/>
          </a:prstGeom>
          <a:solidFill>
            <a:srgbClr val="00349E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N</a:t>
            </a:r>
          </a:p>
        </p:txBody>
      </p:sp>
      <p:sp>
        <p:nvSpPr>
          <p:cNvPr id="145" name="Oval 144"/>
          <p:cNvSpPr/>
          <p:nvPr/>
        </p:nvSpPr>
        <p:spPr>
          <a:xfrm>
            <a:off x="1828800" y="5181600"/>
            <a:ext cx="457200" cy="457200"/>
          </a:xfrm>
          <a:prstGeom prst="ellipse">
            <a:avLst/>
          </a:prstGeom>
          <a:solidFill>
            <a:srgbClr val="00349E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N</a:t>
            </a:r>
          </a:p>
        </p:txBody>
      </p:sp>
      <p:sp>
        <p:nvSpPr>
          <p:cNvPr id="146" name="Oval 145"/>
          <p:cNvSpPr/>
          <p:nvPr/>
        </p:nvSpPr>
        <p:spPr>
          <a:xfrm>
            <a:off x="2286000" y="5181600"/>
            <a:ext cx="457200" cy="457200"/>
          </a:xfrm>
          <a:prstGeom prst="ellipse">
            <a:avLst/>
          </a:prstGeom>
          <a:solidFill>
            <a:srgbClr val="00349E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N</a:t>
            </a:r>
          </a:p>
        </p:txBody>
      </p:sp>
      <p:sp>
        <p:nvSpPr>
          <p:cNvPr id="147" name="Oval 146"/>
          <p:cNvSpPr/>
          <p:nvPr/>
        </p:nvSpPr>
        <p:spPr>
          <a:xfrm>
            <a:off x="2743200" y="5181600"/>
            <a:ext cx="457200" cy="457200"/>
          </a:xfrm>
          <a:prstGeom prst="ellipse">
            <a:avLst/>
          </a:prstGeom>
          <a:solidFill>
            <a:srgbClr val="00349E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N</a:t>
            </a:r>
          </a:p>
        </p:txBody>
      </p:sp>
      <p:sp>
        <p:nvSpPr>
          <p:cNvPr id="148" name="Oval 147"/>
          <p:cNvSpPr/>
          <p:nvPr/>
        </p:nvSpPr>
        <p:spPr>
          <a:xfrm>
            <a:off x="3200400" y="5181600"/>
            <a:ext cx="457200" cy="457200"/>
          </a:xfrm>
          <a:prstGeom prst="ellipse">
            <a:avLst/>
          </a:prstGeom>
          <a:solidFill>
            <a:srgbClr val="00349E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N</a:t>
            </a:r>
          </a:p>
        </p:txBody>
      </p:sp>
      <p:sp>
        <p:nvSpPr>
          <p:cNvPr id="149" name="Oval 148"/>
          <p:cNvSpPr/>
          <p:nvPr/>
        </p:nvSpPr>
        <p:spPr>
          <a:xfrm>
            <a:off x="1371600" y="4267200"/>
            <a:ext cx="457200" cy="457200"/>
          </a:xfrm>
          <a:prstGeom prst="ellipse">
            <a:avLst/>
          </a:prstGeom>
          <a:solidFill>
            <a:srgbClr val="FF0000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R</a:t>
            </a:r>
          </a:p>
        </p:txBody>
      </p:sp>
      <p:sp>
        <p:nvSpPr>
          <p:cNvPr id="150" name="Oval 149"/>
          <p:cNvSpPr/>
          <p:nvPr/>
        </p:nvSpPr>
        <p:spPr>
          <a:xfrm>
            <a:off x="914400" y="4267200"/>
            <a:ext cx="457200" cy="457200"/>
          </a:xfrm>
          <a:prstGeom prst="ellipse">
            <a:avLst/>
          </a:prstGeom>
          <a:solidFill>
            <a:srgbClr val="FF0000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R</a:t>
            </a:r>
          </a:p>
        </p:txBody>
      </p:sp>
      <p:sp>
        <p:nvSpPr>
          <p:cNvPr id="151" name="Oval 150"/>
          <p:cNvSpPr/>
          <p:nvPr/>
        </p:nvSpPr>
        <p:spPr>
          <a:xfrm>
            <a:off x="914400" y="5638800"/>
            <a:ext cx="457200" cy="457200"/>
          </a:xfrm>
          <a:prstGeom prst="ellipse">
            <a:avLst/>
          </a:prstGeom>
          <a:solidFill>
            <a:srgbClr val="00349E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N</a:t>
            </a:r>
          </a:p>
        </p:txBody>
      </p:sp>
      <p:sp>
        <p:nvSpPr>
          <p:cNvPr id="152" name="Oval 151"/>
          <p:cNvSpPr/>
          <p:nvPr/>
        </p:nvSpPr>
        <p:spPr>
          <a:xfrm>
            <a:off x="1371600" y="5638800"/>
            <a:ext cx="457200" cy="457200"/>
          </a:xfrm>
          <a:prstGeom prst="ellipse">
            <a:avLst/>
          </a:prstGeom>
          <a:solidFill>
            <a:srgbClr val="00349E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N</a:t>
            </a:r>
          </a:p>
        </p:txBody>
      </p:sp>
      <p:sp>
        <p:nvSpPr>
          <p:cNvPr id="153" name="Oval 152"/>
          <p:cNvSpPr/>
          <p:nvPr/>
        </p:nvSpPr>
        <p:spPr>
          <a:xfrm>
            <a:off x="1828800" y="5638800"/>
            <a:ext cx="457200" cy="457200"/>
          </a:xfrm>
          <a:prstGeom prst="ellipse">
            <a:avLst/>
          </a:prstGeom>
          <a:solidFill>
            <a:srgbClr val="00349E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N</a:t>
            </a:r>
          </a:p>
        </p:txBody>
      </p:sp>
      <p:sp>
        <p:nvSpPr>
          <p:cNvPr id="154" name="Oval 153"/>
          <p:cNvSpPr/>
          <p:nvPr/>
        </p:nvSpPr>
        <p:spPr>
          <a:xfrm>
            <a:off x="2286000" y="5638800"/>
            <a:ext cx="457200" cy="457200"/>
          </a:xfrm>
          <a:prstGeom prst="ellipse">
            <a:avLst/>
          </a:prstGeom>
          <a:solidFill>
            <a:srgbClr val="00349E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N</a:t>
            </a:r>
          </a:p>
        </p:txBody>
      </p:sp>
      <p:sp>
        <p:nvSpPr>
          <p:cNvPr id="155" name="Oval 154"/>
          <p:cNvSpPr/>
          <p:nvPr/>
        </p:nvSpPr>
        <p:spPr>
          <a:xfrm>
            <a:off x="2743200" y="5638800"/>
            <a:ext cx="457200" cy="457200"/>
          </a:xfrm>
          <a:prstGeom prst="ellipse">
            <a:avLst/>
          </a:prstGeom>
          <a:solidFill>
            <a:srgbClr val="00349E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N</a:t>
            </a:r>
          </a:p>
        </p:txBody>
      </p:sp>
      <p:sp>
        <p:nvSpPr>
          <p:cNvPr id="156" name="Oval 155"/>
          <p:cNvSpPr/>
          <p:nvPr/>
        </p:nvSpPr>
        <p:spPr>
          <a:xfrm>
            <a:off x="3200400" y="5638800"/>
            <a:ext cx="457200" cy="457200"/>
          </a:xfrm>
          <a:prstGeom prst="ellipse">
            <a:avLst/>
          </a:prstGeom>
          <a:solidFill>
            <a:srgbClr val="00349E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N</a:t>
            </a:r>
          </a:p>
        </p:txBody>
      </p:sp>
      <p:sp>
        <p:nvSpPr>
          <p:cNvPr id="157" name="TextBox 156"/>
          <p:cNvSpPr txBox="1"/>
          <p:nvPr/>
        </p:nvSpPr>
        <p:spPr>
          <a:xfrm>
            <a:off x="6172200" y="2133600"/>
            <a:ext cx="2362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R = Relapse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349E"/>
                </a:solidFill>
                <a:effectLst/>
                <a:uLnTx/>
                <a:uFillTx/>
              </a:rPr>
              <a:t>N = No Relapse</a:t>
            </a:r>
          </a:p>
        </p:txBody>
      </p:sp>
      <p:sp>
        <p:nvSpPr>
          <p:cNvPr id="158" name="Oval 157"/>
          <p:cNvSpPr/>
          <p:nvPr/>
        </p:nvSpPr>
        <p:spPr>
          <a:xfrm>
            <a:off x="6553200" y="4267200"/>
            <a:ext cx="457200" cy="457200"/>
          </a:xfrm>
          <a:prstGeom prst="ellipse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R</a:t>
            </a:r>
          </a:p>
        </p:txBody>
      </p:sp>
      <p:sp>
        <p:nvSpPr>
          <p:cNvPr id="159" name="Oval 158"/>
          <p:cNvSpPr/>
          <p:nvPr/>
        </p:nvSpPr>
        <p:spPr>
          <a:xfrm>
            <a:off x="7010400" y="4267200"/>
            <a:ext cx="457200" cy="457200"/>
          </a:xfrm>
          <a:prstGeom prst="ellipse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R</a:t>
            </a:r>
          </a:p>
        </p:txBody>
      </p:sp>
      <p:sp>
        <p:nvSpPr>
          <p:cNvPr id="160" name="Oval 159"/>
          <p:cNvSpPr/>
          <p:nvPr/>
        </p:nvSpPr>
        <p:spPr>
          <a:xfrm>
            <a:off x="7467600" y="4267200"/>
            <a:ext cx="457200" cy="457200"/>
          </a:xfrm>
          <a:prstGeom prst="ellipse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R</a:t>
            </a:r>
          </a:p>
        </p:txBody>
      </p:sp>
      <p:sp>
        <p:nvSpPr>
          <p:cNvPr id="161" name="Oval 160"/>
          <p:cNvSpPr/>
          <p:nvPr/>
        </p:nvSpPr>
        <p:spPr>
          <a:xfrm>
            <a:off x="7924800" y="4267200"/>
            <a:ext cx="457200" cy="457200"/>
          </a:xfrm>
          <a:prstGeom prst="ellipse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R</a:t>
            </a:r>
          </a:p>
        </p:txBody>
      </p:sp>
      <p:sp>
        <p:nvSpPr>
          <p:cNvPr id="162" name="Oval 161"/>
          <p:cNvSpPr/>
          <p:nvPr/>
        </p:nvSpPr>
        <p:spPr>
          <a:xfrm>
            <a:off x="5638800" y="4724400"/>
            <a:ext cx="457200" cy="457200"/>
          </a:xfrm>
          <a:prstGeom prst="ellipse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R</a:t>
            </a:r>
          </a:p>
        </p:txBody>
      </p:sp>
      <p:sp>
        <p:nvSpPr>
          <p:cNvPr id="163" name="Oval 162"/>
          <p:cNvSpPr/>
          <p:nvPr/>
        </p:nvSpPr>
        <p:spPr>
          <a:xfrm>
            <a:off x="6096000" y="4724400"/>
            <a:ext cx="457200" cy="457200"/>
          </a:xfrm>
          <a:prstGeom prst="ellipse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R</a:t>
            </a:r>
          </a:p>
        </p:txBody>
      </p:sp>
      <p:sp>
        <p:nvSpPr>
          <p:cNvPr id="164" name="Oval 163"/>
          <p:cNvSpPr/>
          <p:nvPr/>
        </p:nvSpPr>
        <p:spPr>
          <a:xfrm>
            <a:off x="6553200" y="4724400"/>
            <a:ext cx="457200" cy="457200"/>
          </a:xfrm>
          <a:prstGeom prst="ellipse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R</a:t>
            </a:r>
          </a:p>
        </p:txBody>
      </p:sp>
      <p:sp>
        <p:nvSpPr>
          <p:cNvPr id="165" name="Oval 164"/>
          <p:cNvSpPr/>
          <p:nvPr/>
        </p:nvSpPr>
        <p:spPr>
          <a:xfrm>
            <a:off x="7010400" y="4724400"/>
            <a:ext cx="457200" cy="457200"/>
          </a:xfrm>
          <a:prstGeom prst="ellipse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R</a:t>
            </a:r>
          </a:p>
        </p:txBody>
      </p:sp>
      <p:sp>
        <p:nvSpPr>
          <p:cNvPr id="166" name="Oval 165"/>
          <p:cNvSpPr/>
          <p:nvPr/>
        </p:nvSpPr>
        <p:spPr>
          <a:xfrm>
            <a:off x="7467600" y="4724400"/>
            <a:ext cx="457200" cy="457200"/>
          </a:xfrm>
          <a:prstGeom prst="ellipse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R</a:t>
            </a:r>
          </a:p>
        </p:txBody>
      </p:sp>
      <p:sp>
        <p:nvSpPr>
          <p:cNvPr id="167" name="Oval 166"/>
          <p:cNvSpPr/>
          <p:nvPr/>
        </p:nvSpPr>
        <p:spPr>
          <a:xfrm>
            <a:off x="7924800" y="4724400"/>
            <a:ext cx="457200" cy="457200"/>
          </a:xfrm>
          <a:prstGeom prst="ellipse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R</a:t>
            </a:r>
          </a:p>
        </p:txBody>
      </p:sp>
      <p:sp>
        <p:nvSpPr>
          <p:cNvPr id="168" name="Oval 167"/>
          <p:cNvSpPr/>
          <p:nvPr/>
        </p:nvSpPr>
        <p:spPr>
          <a:xfrm>
            <a:off x="5638800" y="5181600"/>
            <a:ext cx="457200" cy="457200"/>
          </a:xfrm>
          <a:prstGeom prst="ellipse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R</a:t>
            </a:r>
          </a:p>
        </p:txBody>
      </p:sp>
      <p:sp>
        <p:nvSpPr>
          <p:cNvPr id="169" name="Oval 168"/>
          <p:cNvSpPr/>
          <p:nvPr/>
        </p:nvSpPr>
        <p:spPr>
          <a:xfrm>
            <a:off x="6096000" y="5181600"/>
            <a:ext cx="457200" cy="457200"/>
          </a:xfrm>
          <a:prstGeom prst="ellipse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R</a:t>
            </a:r>
          </a:p>
        </p:txBody>
      </p:sp>
      <p:sp>
        <p:nvSpPr>
          <p:cNvPr id="170" name="Oval 169"/>
          <p:cNvSpPr/>
          <p:nvPr/>
        </p:nvSpPr>
        <p:spPr>
          <a:xfrm>
            <a:off x="6553200" y="5181600"/>
            <a:ext cx="457200" cy="457200"/>
          </a:xfrm>
          <a:prstGeom prst="ellipse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R</a:t>
            </a:r>
          </a:p>
        </p:txBody>
      </p:sp>
      <p:sp>
        <p:nvSpPr>
          <p:cNvPr id="171" name="Oval 170"/>
          <p:cNvSpPr/>
          <p:nvPr/>
        </p:nvSpPr>
        <p:spPr>
          <a:xfrm>
            <a:off x="7010400" y="5181600"/>
            <a:ext cx="457200" cy="457200"/>
          </a:xfrm>
          <a:prstGeom prst="ellipse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R</a:t>
            </a:r>
          </a:p>
        </p:txBody>
      </p:sp>
      <p:sp>
        <p:nvSpPr>
          <p:cNvPr id="172" name="Oval 171"/>
          <p:cNvSpPr/>
          <p:nvPr/>
        </p:nvSpPr>
        <p:spPr>
          <a:xfrm>
            <a:off x="7467600" y="5181600"/>
            <a:ext cx="457200" cy="457200"/>
          </a:xfrm>
          <a:prstGeom prst="ellipse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R</a:t>
            </a:r>
          </a:p>
        </p:txBody>
      </p:sp>
      <p:sp>
        <p:nvSpPr>
          <p:cNvPr id="173" name="Oval 172"/>
          <p:cNvSpPr/>
          <p:nvPr/>
        </p:nvSpPr>
        <p:spPr>
          <a:xfrm>
            <a:off x="7924800" y="5181600"/>
            <a:ext cx="457200" cy="457200"/>
          </a:xfrm>
          <a:prstGeom prst="ellipse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R</a:t>
            </a:r>
          </a:p>
        </p:txBody>
      </p:sp>
      <p:sp>
        <p:nvSpPr>
          <p:cNvPr id="174" name="Oval 173"/>
          <p:cNvSpPr/>
          <p:nvPr/>
        </p:nvSpPr>
        <p:spPr>
          <a:xfrm>
            <a:off x="5638800" y="5638800"/>
            <a:ext cx="457200" cy="457200"/>
          </a:xfrm>
          <a:prstGeom prst="ellipse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N</a:t>
            </a:r>
          </a:p>
        </p:txBody>
      </p:sp>
      <p:sp>
        <p:nvSpPr>
          <p:cNvPr id="175" name="Oval 174"/>
          <p:cNvSpPr/>
          <p:nvPr/>
        </p:nvSpPr>
        <p:spPr>
          <a:xfrm>
            <a:off x="6096000" y="5638800"/>
            <a:ext cx="457200" cy="457200"/>
          </a:xfrm>
          <a:prstGeom prst="ellipse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N</a:t>
            </a:r>
          </a:p>
        </p:txBody>
      </p:sp>
      <p:sp>
        <p:nvSpPr>
          <p:cNvPr id="176" name="Oval 175"/>
          <p:cNvSpPr/>
          <p:nvPr/>
        </p:nvSpPr>
        <p:spPr>
          <a:xfrm>
            <a:off x="6553200" y="5638800"/>
            <a:ext cx="457200" cy="457200"/>
          </a:xfrm>
          <a:prstGeom prst="ellipse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N</a:t>
            </a:r>
          </a:p>
        </p:txBody>
      </p:sp>
      <p:sp>
        <p:nvSpPr>
          <p:cNvPr id="177" name="Oval 176"/>
          <p:cNvSpPr/>
          <p:nvPr/>
        </p:nvSpPr>
        <p:spPr>
          <a:xfrm>
            <a:off x="7010400" y="5638800"/>
            <a:ext cx="457200" cy="457200"/>
          </a:xfrm>
          <a:prstGeom prst="ellipse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N</a:t>
            </a:r>
          </a:p>
        </p:txBody>
      </p:sp>
      <p:sp>
        <p:nvSpPr>
          <p:cNvPr id="178" name="Oval 177"/>
          <p:cNvSpPr/>
          <p:nvPr/>
        </p:nvSpPr>
        <p:spPr>
          <a:xfrm>
            <a:off x="7467600" y="5638800"/>
            <a:ext cx="457200" cy="457200"/>
          </a:xfrm>
          <a:prstGeom prst="ellipse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N</a:t>
            </a:r>
          </a:p>
        </p:txBody>
      </p:sp>
      <p:sp>
        <p:nvSpPr>
          <p:cNvPr id="179" name="Oval 178"/>
          <p:cNvSpPr/>
          <p:nvPr/>
        </p:nvSpPr>
        <p:spPr>
          <a:xfrm>
            <a:off x="7924800" y="5638800"/>
            <a:ext cx="457200" cy="457200"/>
          </a:xfrm>
          <a:prstGeom prst="ellipse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N</a:t>
            </a:r>
          </a:p>
        </p:txBody>
      </p:sp>
      <p:sp>
        <p:nvSpPr>
          <p:cNvPr id="180" name="Oval 179"/>
          <p:cNvSpPr/>
          <p:nvPr/>
        </p:nvSpPr>
        <p:spPr>
          <a:xfrm>
            <a:off x="6096000" y="4267200"/>
            <a:ext cx="457200" cy="457200"/>
          </a:xfrm>
          <a:prstGeom prst="ellipse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R</a:t>
            </a:r>
          </a:p>
        </p:txBody>
      </p:sp>
      <p:sp>
        <p:nvSpPr>
          <p:cNvPr id="181" name="Oval 180"/>
          <p:cNvSpPr/>
          <p:nvPr/>
        </p:nvSpPr>
        <p:spPr>
          <a:xfrm>
            <a:off x="5638800" y="4267200"/>
            <a:ext cx="457200" cy="457200"/>
          </a:xfrm>
          <a:prstGeom prst="ellipse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R</a:t>
            </a:r>
          </a:p>
        </p:txBody>
      </p:sp>
      <p:sp>
        <p:nvSpPr>
          <p:cNvPr id="182" name="Oval 181"/>
          <p:cNvSpPr/>
          <p:nvPr/>
        </p:nvSpPr>
        <p:spPr>
          <a:xfrm>
            <a:off x="1828800" y="4267200"/>
            <a:ext cx="457200" cy="457200"/>
          </a:xfrm>
          <a:prstGeom prst="ellipse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R</a:t>
            </a:r>
          </a:p>
        </p:txBody>
      </p:sp>
      <p:sp>
        <p:nvSpPr>
          <p:cNvPr id="183" name="Oval 182"/>
          <p:cNvSpPr/>
          <p:nvPr/>
        </p:nvSpPr>
        <p:spPr>
          <a:xfrm>
            <a:off x="2286000" y="4267200"/>
            <a:ext cx="457200" cy="457200"/>
          </a:xfrm>
          <a:prstGeom prst="ellipse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R</a:t>
            </a:r>
          </a:p>
        </p:txBody>
      </p:sp>
      <p:sp>
        <p:nvSpPr>
          <p:cNvPr id="184" name="Oval 183"/>
          <p:cNvSpPr/>
          <p:nvPr/>
        </p:nvSpPr>
        <p:spPr>
          <a:xfrm>
            <a:off x="2743200" y="4267200"/>
            <a:ext cx="457200" cy="457200"/>
          </a:xfrm>
          <a:prstGeom prst="ellipse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R</a:t>
            </a:r>
          </a:p>
        </p:txBody>
      </p:sp>
      <p:sp>
        <p:nvSpPr>
          <p:cNvPr id="185" name="Oval 184"/>
          <p:cNvSpPr/>
          <p:nvPr/>
        </p:nvSpPr>
        <p:spPr>
          <a:xfrm>
            <a:off x="3200400" y="4267200"/>
            <a:ext cx="457200" cy="457200"/>
          </a:xfrm>
          <a:prstGeom prst="ellipse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R</a:t>
            </a:r>
          </a:p>
        </p:txBody>
      </p:sp>
      <p:sp>
        <p:nvSpPr>
          <p:cNvPr id="186" name="Oval 185"/>
          <p:cNvSpPr/>
          <p:nvPr/>
        </p:nvSpPr>
        <p:spPr>
          <a:xfrm>
            <a:off x="914400" y="4724400"/>
            <a:ext cx="457200" cy="457200"/>
          </a:xfrm>
          <a:prstGeom prst="ellipse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R</a:t>
            </a:r>
          </a:p>
        </p:txBody>
      </p:sp>
      <p:sp>
        <p:nvSpPr>
          <p:cNvPr id="187" name="Oval 186"/>
          <p:cNvSpPr/>
          <p:nvPr/>
        </p:nvSpPr>
        <p:spPr>
          <a:xfrm>
            <a:off x="1371600" y="4724400"/>
            <a:ext cx="457200" cy="457200"/>
          </a:xfrm>
          <a:prstGeom prst="ellipse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R</a:t>
            </a:r>
          </a:p>
        </p:txBody>
      </p:sp>
      <p:sp>
        <p:nvSpPr>
          <p:cNvPr id="188" name="Oval 187"/>
          <p:cNvSpPr/>
          <p:nvPr/>
        </p:nvSpPr>
        <p:spPr>
          <a:xfrm>
            <a:off x="1828800" y="4724400"/>
            <a:ext cx="457200" cy="457200"/>
          </a:xfrm>
          <a:prstGeom prst="ellipse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R</a:t>
            </a:r>
          </a:p>
        </p:txBody>
      </p:sp>
      <p:sp>
        <p:nvSpPr>
          <p:cNvPr id="189" name="Oval 188"/>
          <p:cNvSpPr/>
          <p:nvPr/>
        </p:nvSpPr>
        <p:spPr>
          <a:xfrm>
            <a:off x="2286000" y="4724400"/>
            <a:ext cx="457200" cy="457200"/>
          </a:xfrm>
          <a:prstGeom prst="ellipse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R</a:t>
            </a:r>
          </a:p>
        </p:txBody>
      </p:sp>
      <p:sp>
        <p:nvSpPr>
          <p:cNvPr id="190" name="Oval 189"/>
          <p:cNvSpPr/>
          <p:nvPr/>
        </p:nvSpPr>
        <p:spPr>
          <a:xfrm>
            <a:off x="3200400" y="4724400"/>
            <a:ext cx="457200" cy="457200"/>
          </a:xfrm>
          <a:prstGeom prst="ellipse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R</a:t>
            </a:r>
          </a:p>
        </p:txBody>
      </p:sp>
      <p:sp>
        <p:nvSpPr>
          <p:cNvPr id="191" name="Oval 190"/>
          <p:cNvSpPr/>
          <p:nvPr/>
        </p:nvSpPr>
        <p:spPr>
          <a:xfrm>
            <a:off x="2743200" y="4724400"/>
            <a:ext cx="457200" cy="457200"/>
          </a:xfrm>
          <a:prstGeom prst="ellipse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R</a:t>
            </a:r>
          </a:p>
        </p:txBody>
      </p:sp>
      <p:sp>
        <p:nvSpPr>
          <p:cNvPr id="192" name="Oval 191"/>
          <p:cNvSpPr/>
          <p:nvPr/>
        </p:nvSpPr>
        <p:spPr>
          <a:xfrm>
            <a:off x="914400" y="5181600"/>
            <a:ext cx="457200" cy="457200"/>
          </a:xfrm>
          <a:prstGeom prst="ellipse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R</a:t>
            </a:r>
          </a:p>
        </p:txBody>
      </p:sp>
      <p:sp>
        <p:nvSpPr>
          <p:cNvPr id="193" name="Oval 192"/>
          <p:cNvSpPr/>
          <p:nvPr/>
        </p:nvSpPr>
        <p:spPr>
          <a:xfrm>
            <a:off x="1371600" y="5181600"/>
            <a:ext cx="457200" cy="457200"/>
          </a:xfrm>
          <a:prstGeom prst="ellipse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R</a:t>
            </a:r>
          </a:p>
        </p:txBody>
      </p:sp>
      <p:sp>
        <p:nvSpPr>
          <p:cNvPr id="194" name="Oval 193"/>
          <p:cNvSpPr/>
          <p:nvPr/>
        </p:nvSpPr>
        <p:spPr>
          <a:xfrm>
            <a:off x="1828800" y="5181600"/>
            <a:ext cx="457200" cy="457200"/>
          </a:xfrm>
          <a:prstGeom prst="ellipse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N</a:t>
            </a:r>
          </a:p>
        </p:txBody>
      </p:sp>
      <p:sp>
        <p:nvSpPr>
          <p:cNvPr id="195" name="Oval 194"/>
          <p:cNvSpPr/>
          <p:nvPr/>
        </p:nvSpPr>
        <p:spPr>
          <a:xfrm>
            <a:off x="2286000" y="5181600"/>
            <a:ext cx="457200" cy="457200"/>
          </a:xfrm>
          <a:prstGeom prst="ellipse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N</a:t>
            </a:r>
          </a:p>
        </p:txBody>
      </p:sp>
      <p:sp>
        <p:nvSpPr>
          <p:cNvPr id="196" name="Oval 195"/>
          <p:cNvSpPr/>
          <p:nvPr/>
        </p:nvSpPr>
        <p:spPr>
          <a:xfrm>
            <a:off x="2743200" y="5181600"/>
            <a:ext cx="457200" cy="457200"/>
          </a:xfrm>
          <a:prstGeom prst="ellipse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N</a:t>
            </a:r>
          </a:p>
        </p:txBody>
      </p:sp>
      <p:sp>
        <p:nvSpPr>
          <p:cNvPr id="197" name="Oval 196"/>
          <p:cNvSpPr/>
          <p:nvPr/>
        </p:nvSpPr>
        <p:spPr>
          <a:xfrm>
            <a:off x="3200400" y="5181600"/>
            <a:ext cx="457200" cy="457200"/>
          </a:xfrm>
          <a:prstGeom prst="ellipse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N</a:t>
            </a:r>
          </a:p>
        </p:txBody>
      </p:sp>
      <p:sp>
        <p:nvSpPr>
          <p:cNvPr id="198" name="Oval 197"/>
          <p:cNvSpPr/>
          <p:nvPr/>
        </p:nvSpPr>
        <p:spPr>
          <a:xfrm>
            <a:off x="1371600" y="4267200"/>
            <a:ext cx="457200" cy="457200"/>
          </a:xfrm>
          <a:prstGeom prst="ellipse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R</a:t>
            </a:r>
          </a:p>
        </p:txBody>
      </p:sp>
      <p:sp>
        <p:nvSpPr>
          <p:cNvPr id="199" name="Oval 198"/>
          <p:cNvSpPr/>
          <p:nvPr/>
        </p:nvSpPr>
        <p:spPr>
          <a:xfrm>
            <a:off x="914400" y="4267200"/>
            <a:ext cx="457200" cy="457200"/>
          </a:xfrm>
          <a:prstGeom prst="ellipse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R</a:t>
            </a:r>
          </a:p>
        </p:txBody>
      </p:sp>
      <p:sp>
        <p:nvSpPr>
          <p:cNvPr id="200" name="Oval 199"/>
          <p:cNvSpPr/>
          <p:nvPr/>
        </p:nvSpPr>
        <p:spPr>
          <a:xfrm>
            <a:off x="914400" y="5638800"/>
            <a:ext cx="457200" cy="457200"/>
          </a:xfrm>
          <a:prstGeom prst="ellipse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N</a:t>
            </a:r>
          </a:p>
        </p:txBody>
      </p:sp>
      <p:sp>
        <p:nvSpPr>
          <p:cNvPr id="201" name="Oval 200"/>
          <p:cNvSpPr/>
          <p:nvPr/>
        </p:nvSpPr>
        <p:spPr>
          <a:xfrm>
            <a:off x="1371600" y="5638800"/>
            <a:ext cx="457200" cy="457200"/>
          </a:xfrm>
          <a:prstGeom prst="ellipse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N</a:t>
            </a:r>
          </a:p>
        </p:txBody>
      </p:sp>
      <p:sp>
        <p:nvSpPr>
          <p:cNvPr id="202" name="Oval 201"/>
          <p:cNvSpPr/>
          <p:nvPr/>
        </p:nvSpPr>
        <p:spPr>
          <a:xfrm>
            <a:off x="1828800" y="5638800"/>
            <a:ext cx="457200" cy="457200"/>
          </a:xfrm>
          <a:prstGeom prst="ellipse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N</a:t>
            </a:r>
          </a:p>
        </p:txBody>
      </p:sp>
      <p:sp>
        <p:nvSpPr>
          <p:cNvPr id="203" name="Oval 202"/>
          <p:cNvSpPr/>
          <p:nvPr/>
        </p:nvSpPr>
        <p:spPr>
          <a:xfrm>
            <a:off x="2286000" y="5638800"/>
            <a:ext cx="457200" cy="457200"/>
          </a:xfrm>
          <a:prstGeom prst="ellipse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N</a:t>
            </a:r>
          </a:p>
        </p:txBody>
      </p:sp>
      <p:sp>
        <p:nvSpPr>
          <p:cNvPr id="204" name="Oval 203"/>
          <p:cNvSpPr/>
          <p:nvPr/>
        </p:nvSpPr>
        <p:spPr>
          <a:xfrm>
            <a:off x="2743200" y="5638800"/>
            <a:ext cx="457200" cy="457200"/>
          </a:xfrm>
          <a:prstGeom prst="ellipse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N</a:t>
            </a:r>
          </a:p>
        </p:txBody>
      </p:sp>
      <p:sp>
        <p:nvSpPr>
          <p:cNvPr id="205" name="Oval 204"/>
          <p:cNvSpPr/>
          <p:nvPr/>
        </p:nvSpPr>
        <p:spPr>
          <a:xfrm>
            <a:off x="3200400" y="5638800"/>
            <a:ext cx="457200" cy="457200"/>
          </a:xfrm>
          <a:prstGeom prst="ellipse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N</a:t>
            </a:r>
          </a:p>
        </p:txBody>
      </p:sp>
      <p:sp>
        <p:nvSpPr>
          <p:cNvPr id="206" name="TextBox 205"/>
          <p:cNvSpPr txBox="1"/>
          <p:nvPr/>
        </p:nvSpPr>
        <p:spPr>
          <a:xfrm>
            <a:off x="1981200" y="990601"/>
            <a:ext cx="41910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2.  Conduct experiment</a:t>
            </a:r>
          </a:p>
        </p:txBody>
      </p:sp>
      <p:sp>
        <p:nvSpPr>
          <p:cNvPr id="207" name="TextBox 206"/>
          <p:cNvSpPr txBox="1"/>
          <p:nvPr/>
        </p:nvSpPr>
        <p:spPr>
          <a:xfrm>
            <a:off x="1981200" y="1524000"/>
            <a:ext cx="5715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3.  Observe relapse counts in each group</a:t>
            </a:r>
          </a:p>
        </p:txBody>
      </p:sp>
      <p:sp>
        <p:nvSpPr>
          <p:cNvPr id="208" name="TextBox 207"/>
          <p:cNvSpPr txBox="1"/>
          <p:nvPr/>
        </p:nvSpPr>
        <p:spPr>
          <a:xfrm>
            <a:off x="6934200" y="3745468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1" u="none" strike="noStrike" kern="0" cap="none" spc="0" normalizeH="0" baseline="0" noProof="0" dirty="0" smtClean="0">
                <a:ln>
                  <a:noFill/>
                </a:ln>
                <a:solidFill>
                  <a:srgbClr val="002676"/>
                </a:solidFill>
                <a:effectLst/>
                <a:uLnTx/>
                <a:uFillTx/>
              </a:rPr>
              <a:t>Lithium</a:t>
            </a:r>
          </a:p>
        </p:txBody>
      </p:sp>
      <p:cxnSp>
        <p:nvCxnSpPr>
          <p:cNvPr id="209" name="Straight Arrow Connector 208"/>
          <p:cNvCxnSpPr/>
          <p:nvPr/>
        </p:nvCxnSpPr>
        <p:spPr>
          <a:xfrm rot="10800000" flipV="1">
            <a:off x="2057400" y="2667000"/>
            <a:ext cx="2514600" cy="1219200"/>
          </a:xfrm>
          <a:prstGeom prst="straightConnector1">
            <a:avLst/>
          </a:prstGeom>
          <a:noFill/>
          <a:ln w="38100" cap="flat" cmpd="sng" algn="ctr">
            <a:solidFill>
              <a:srgbClr val="002676">
                <a:satMod val="150000"/>
              </a:srgbClr>
            </a:solidFill>
            <a:prstDash val="solid"/>
            <a:tailEnd type="arrow"/>
          </a:ln>
          <a:effectLst/>
        </p:spPr>
      </p:cxnSp>
      <p:cxnSp>
        <p:nvCxnSpPr>
          <p:cNvPr id="210" name="Straight Arrow Connector 209"/>
          <p:cNvCxnSpPr/>
          <p:nvPr/>
        </p:nvCxnSpPr>
        <p:spPr>
          <a:xfrm>
            <a:off x="4572000" y="2667000"/>
            <a:ext cx="2590800" cy="1295400"/>
          </a:xfrm>
          <a:prstGeom prst="straightConnector1">
            <a:avLst/>
          </a:prstGeom>
          <a:noFill/>
          <a:ln w="38100" cap="flat" cmpd="sng" algn="ctr">
            <a:solidFill>
              <a:srgbClr val="002676">
                <a:satMod val="150000"/>
              </a:srgbClr>
            </a:solidFill>
            <a:prstDash val="solid"/>
            <a:tailEnd type="arrow"/>
          </a:ln>
          <a:effectLst/>
        </p:spPr>
      </p:cxnSp>
      <p:sp>
        <p:nvSpPr>
          <p:cNvPr id="211" name="TextBox 210"/>
          <p:cNvSpPr txBox="1"/>
          <p:nvPr/>
        </p:nvSpPr>
        <p:spPr>
          <a:xfrm>
            <a:off x="685800" y="3669268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1" u="none" strike="noStrike" kern="0" cap="none" spc="0" normalizeH="0" baseline="0" noProof="0" dirty="0" err="1" smtClean="0">
                <a:ln>
                  <a:noFill/>
                </a:ln>
                <a:solidFill>
                  <a:srgbClr val="002676"/>
                </a:solidFill>
                <a:effectLst/>
                <a:uLnTx/>
                <a:uFillTx/>
              </a:rPr>
              <a:t>Desipramine</a:t>
            </a:r>
            <a:endParaRPr kumimoji="0" lang="en-US" sz="1800" b="0" i="1" u="none" strike="noStrike" kern="0" cap="none" spc="0" normalizeH="0" baseline="0" noProof="0" dirty="0" smtClean="0">
              <a:ln>
                <a:noFill/>
              </a:ln>
              <a:solidFill>
                <a:srgbClr val="002676"/>
              </a:solidFill>
              <a:effectLst/>
              <a:uLnTx/>
              <a:uFillTx/>
            </a:endParaRPr>
          </a:p>
        </p:txBody>
      </p:sp>
      <p:sp>
        <p:nvSpPr>
          <p:cNvPr id="212" name="TextBox 211"/>
          <p:cNvSpPr txBox="1"/>
          <p:nvPr/>
        </p:nvSpPr>
        <p:spPr>
          <a:xfrm>
            <a:off x="762000" y="6096000"/>
            <a:ext cx="3429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10 relapse, 14 no relapse</a:t>
            </a:r>
          </a:p>
        </p:txBody>
      </p:sp>
      <p:sp>
        <p:nvSpPr>
          <p:cNvPr id="213" name="TextBox 212"/>
          <p:cNvSpPr txBox="1"/>
          <p:nvPr/>
        </p:nvSpPr>
        <p:spPr>
          <a:xfrm>
            <a:off x="5486400" y="6096000"/>
            <a:ext cx="3429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18 relapse, 6 no relapse</a:t>
            </a:r>
          </a:p>
        </p:txBody>
      </p:sp>
      <p:sp>
        <p:nvSpPr>
          <p:cNvPr id="214" name="TextBox 213"/>
          <p:cNvSpPr txBox="1"/>
          <p:nvPr/>
        </p:nvSpPr>
        <p:spPr>
          <a:xfrm>
            <a:off x="2971800" y="3352800"/>
            <a:ext cx="3276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1. Randomly assign units to treatment groups</a:t>
            </a:r>
          </a:p>
        </p:txBody>
      </p:sp>
      <p:graphicFrame>
        <p:nvGraphicFramePr>
          <p:cNvPr id="215" name="Object 2"/>
          <p:cNvGraphicFramePr>
            <a:graphicFrameLocks noChangeAspect="1"/>
          </p:cNvGraphicFramePr>
          <p:nvPr/>
        </p:nvGraphicFramePr>
        <p:xfrm>
          <a:off x="3886200" y="4267200"/>
          <a:ext cx="1303338" cy="1597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4" name="Equation" r:id="rId3" imgW="672840" imgH="825480" progId="">
                  <p:embed/>
                </p:oleObj>
              </mc:Choice>
              <mc:Fallback>
                <p:oleObj name="Equation" r:id="rId3" imgW="672840" imgH="825480" progId="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6200" y="4267200"/>
                        <a:ext cx="1303338" cy="1597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1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4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0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3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6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9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2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5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8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1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4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7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0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3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6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9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2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5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8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1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4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7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0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3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6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9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2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5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8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1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4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5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6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8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9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72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4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75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78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0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81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84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6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87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0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2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3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6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8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9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1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02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4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05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7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08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0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11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3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14"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6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17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9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20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2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23"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5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26"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8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29" dur="5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1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32" dur="5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4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35" dur="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7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38" dur="5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0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41" dur="5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3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44" dur="5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6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47" dur="5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9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50" dur="5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2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53" dur="5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5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56" dur="5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8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59" dur="5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1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62" dur="5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4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65" dur="5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7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68" dur="5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0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71" dur="5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3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74" dur="5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6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77" dur="5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9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80" dur="5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2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83" dur="5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5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86" dur="50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8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89" dur="50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1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92" dur="500"/>
                                        <p:tgtEl>
                                          <p:spTgt spid="2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4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95" dur="5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7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98" dur="5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0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01" dur="500"/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3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04" dur="50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6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07" dur="500"/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9" fill="hold">
                            <p:stCondLst>
                              <p:cond delay="1000"/>
                            </p:stCondLst>
                            <p:childTnLst>
                              <p:par>
                                <p:cTn id="31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2" dur="500" fill="hold"/>
                                        <p:tgtEl>
                                          <p:spTgt spid="2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3" dur="500" fill="hold"/>
                                        <p:tgtEl>
                                          <p:spTgt spid="2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4" dur="50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7" dur="500" fill="hold"/>
                                        <p:tgtEl>
                                          <p:spTgt spid="2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8" dur="500" fill="hold"/>
                                        <p:tgtEl>
                                          <p:spTgt spid="2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9" dur="5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0" fill="hold">
                      <p:stCondLst>
                        <p:cond delay="indefinite"/>
                      </p:stCondLst>
                      <p:childTnLst>
                        <p:par>
                          <p:cTn id="321" fill="hold">
                            <p:stCondLst>
                              <p:cond delay="0"/>
                            </p:stCondLst>
                            <p:childTnLst>
                              <p:par>
                                <p:cTn id="3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" grpId="0" animBg="1"/>
      <p:bldP spid="110" grpId="0" animBg="1"/>
      <p:bldP spid="111" grpId="0" animBg="1"/>
      <p:bldP spid="112" grpId="0" animBg="1"/>
      <p:bldP spid="113" grpId="0" animBg="1"/>
      <p:bldP spid="114" grpId="0" animBg="1"/>
      <p:bldP spid="115" grpId="0" animBg="1"/>
      <p:bldP spid="116" grpId="0" animBg="1"/>
      <p:bldP spid="117" grpId="0" animBg="1"/>
      <p:bldP spid="118" grpId="0" animBg="1"/>
      <p:bldP spid="119" grpId="0" animBg="1"/>
      <p:bldP spid="120" grpId="0" animBg="1"/>
      <p:bldP spid="121" grpId="0" animBg="1"/>
      <p:bldP spid="122" grpId="0" animBg="1"/>
      <p:bldP spid="123" grpId="0" animBg="1"/>
      <p:bldP spid="124" grpId="0" animBg="1"/>
      <p:bldP spid="125" grpId="0" animBg="1"/>
      <p:bldP spid="126" grpId="0" animBg="1"/>
      <p:bldP spid="127" grpId="0" animBg="1"/>
      <p:bldP spid="128" grpId="0" animBg="1"/>
      <p:bldP spid="129" grpId="0" animBg="1"/>
      <p:bldP spid="130" grpId="0" animBg="1"/>
      <p:bldP spid="131" grpId="0" animBg="1"/>
      <p:bldP spid="132" grpId="0" animBg="1"/>
      <p:bldP spid="133" grpId="0" animBg="1"/>
      <p:bldP spid="134" grpId="0" animBg="1"/>
      <p:bldP spid="135" grpId="0" animBg="1"/>
      <p:bldP spid="136" grpId="0" animBg="1"/>
      <p:bldP spid="137" grpId="0" animBg="1"/>
      <p:bldP spid="138" grpId="0" animBg="1"/>
      <p:bldP spid="139" grpId="0" animBg="1"/>
      <p:bldP spid="140" grpId="0" animBg="1"/>
      <p:bldP spid="141" grpId="0" animBg="1"/>
      <p:bldP spid="142" grpId="0" animBg="1"/>
      <p:bldP spid="143" grpId="0" animBg="1"/>
      <p:bldP spid="144" grpId="0" animBg="1"/>
      <p:bldP spid="145" grpId="0" animBg="1"/>
      <p:bldP spid="146" grpId="0" animBg="1"/>
      <p:bldP spid="147" grpId="0" animBg="1"/>
      <p:bldP spid="148" grpId="0" animBg="1"/>
      <p:bldP spid="149" grpId="0" animBg="1"/>
      <p:bldP spid="150" grpId="0" animBg="1"/>
      <p:bldP spid="151" grpId="0" animBg="1"/>
      <p:bldP spid="152" grpId="0" animBg="1"/>
      <p:bldP spid="153" grpId="0" animBg="1"/>
      <p:bldP spid="154" grpId="0" animBg="1"/>
      <p:bldP spid="155" grpId="0" animBg="1"/>
      <p:bldP spid="156" grpId="0" animBg="1"/>
      <p:bldP spid="157" grpId="0"/>
      <p:bldP spid="158" grpId="0" animBg="1"/>
      <p:bldP spid="159" grpId="0" animBg="1"/>
      <p:bldP spid="160" grpId="0" animBg="1"/>
      <p:bldP spid="161" grpId="0" animBg="1"/>
      <p:bldP spid="162" grpId="0" animBg="1"/>
      <p:bldP spid="163" grpId="0" animBg="1"/>
      <p:bldP spid="164" grpId="0" animBg="1"/>
      <p:bldP spid="165" grpId="0" animBg="1"/>
      <p:bldP spid="166" grpId="0" animBg="1"/>
      <p:bldP spid="167" grpId="0" animBg="1"/>
      <p:bldP spid="168" grpId="0" animBg="1"/>
      <p:bldP spid="169" grpId="0" animBg="1"/>
      <p:bldP spid="170" grpId="0" animBg="1"/>
      <p:bldP spid="171" grpId="0" animBg="1"/>
      <p:bldP spid="172" grpId="0" animBg="1"/>
      <p:bldP spid="173" grpId="0" animBg="1"/>
      <p:bldP spid="174" grpId="0" animBg="1"/>
      <p:bldP spid="175" grpId="0" animBg="1"/>
      <p:bldP spid="176" grpId="0" animBg="1"/>
      <p:bldP spid="177" grpId="0" animBg="1"/>
      <p:bldP spid="178" grpId="0" animBg="1"/>
      <p:bldP spid="179" grpId="0" animBg="1"/>
      <p:bldP spid="180" grpId="0" animBg="1"/>
      <p:bldP spid="181" grpId="0" animBg="1"/>
      <p:bldP spid="182" grpId="0" animBg="1"/>
      <p:bldP spid="183" grpId="0" animBg="1"/>
      <p:bldP spid="184" grpId="0" animBg="1"/>
      <p:bldP spid="185" grpId="0" animBg="1"/>
      <p:bldP spid="186" grpId="0" animBg="1"/>
      <p:bldP spid="187" grpId="0" animBg="1"/>
      <p:bldP spid="188" grpId="0" animBg="1"/>
      <p:bldP spid="189" grpId="0" animBg="1"/>
      <p:bldP spid="190" grpId="0" animBg="1"/>
      <p:bldP spid="191" grpId="0" animBg="1"/>
      <p:bldP spid="192" grpId="0" animBg="1"/>
      <p:bldP spid="193" grpId="0" animBg="1"/>
      <p:bldP spid="194" grpId="0" animBg="1"/>
      <p:bldP spid="195" grpId="0" animBg="1"/>
      <p:bldP spid="196" grpId="0" animBg="1"/>
      <p:bldP spid="197" grpId="0" animBg="1"/>
      <p:bldP spid="198" grpId="0" animBg="1"/>
      <p:bldP spid="199" grpId="0" animBg="1"/>
      <p:bldP spid="200" grpId="0" animBg="1"/>
      <p:bldP spid="201" grpId="0" animBg="1"/>
      <p:bldP spid="202" grpId="0" animBg="1"/>
      <p:bldP spid="203" grpId="0" animBg="1"/>
      <p:bldP spid="204" grpId="0" animBg="1"/>
      <p:bldP spid="205" grpId="0" animBg="1"/>
      <p:bldP spid="206" grpId="0"/>
      <p:bldP spid="207" grpId="0"/>
      <p:bldP spid="212" grpId="0"/>
      <p:bldP spid="213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Connecting CI’s and Tests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52400" y="1325562"/>
            <a:ext cx="28956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Randomization body temp means when </a:t>
            </a:r>
            <a:r>
              <a:rPr lang="el-GR" sz="2800" dirty="0" smtClean="0">
                <a:latin typeface="Calibri"/>
                <a:cs typeface="Calibri"/>
              </a:rPr>
              <a:t>μ</a:t>
            </a:r>
            <a:r>
              <a:rPr lang="en-US" sz="2800" dirty="0" smtClean="0">
                <a:latin typeface="Calibri"/>
                <a:cs typeface="Calibri"/>
              </a:rPr>
              <a:t>=98.6</a:t>
            </a:r>
            <a:endParaRPr lang="en-US" sz="2800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1157011"/>
            <a:ext cx="6096000" cy="2333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3611562"/>
            <a:ext cx="6062816" cy="2333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6139016" y="3985095"/>
            <a:ext cx="307503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Bootstrap body temp means from the original sample</a:t>
            </a:r>
            <a:endParaRPr lang="en-US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1181100" y="5945187"/>
            <a:ext cx="685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What’s the difference?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424335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-32657"/>
            <a:ext cx="8229600" cy="1143000"/>
          </a:xfrm>
        </p:spPr>
        <p:txBody>
          <a:bodyPr/>
          <a:lstStyle/>
          <a:p>
            <a:r>
              <a:rPr lang="en-US" dirty="0" smtClean="0"/>
              <a:t>Fathom Demo: Test &amp; CI</a:t>
            </a:r>
            <a:endParaRPr lang="en-US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259" y="783771"/>
            <a:ext cx="9143998" cy="51080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Table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390604255"/>
                  </p:ext>
                </p:extLst>
              </p:nvPr>
            </p:nvGraphicFramePr>
            <p:xfrm>
              <a:off x="457200" y="5837370"/>
              <a:ext cx="8305800" cy="94488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3568701"/>
                    <a:gridCol w="688021"/>
                    <a:gridCol w="4049078"/>
                  </a:tblGrid>
                  <a:tr h="6096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b="0" dirty="0" smtClean="0">
                              <a:solidFill>
                                <a:schemeClr val="tx1"/>
                              </a:solidFill>
                            </a:rPr>
                            <a:t>Sample</a:t>
                          </a:r>
                          <a:r>
                            <a:rPr lang="en-US" sz="2800" b="0" baseline="0" dirty="0" smtClean="0">
                              <a:solidFill>
                                <a:schemeClr val="tx1"/>
                              </a:solidFill>
                            </a:rPr>
                            <a:t> mean is in the “rejection region”</a:t>
                          </a:r>
                          <a:endParaRPr lang="en-US" sz="28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0" lang="en-US" sz="36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/>
                                    <a:ea typeface="Cambria Math"/>
                                    <a:cs typeface="+mn-cs"/>
                                  </a:rPr>
                                  <m:t>⟺</m:t>
                                </m:r>
                              </m:oMath>
                            </m:oMathPara>
                          </a14:m>
                          <a:endParaRPr lang="en-US" sz="3600" dirty="0"/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US" sz="2800" b="0" i="0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+mn-lt"/>
                              <a:ea typeface="+mn-ea"/>
                              <a:cs typeface="+mn-cs"/>
                            </a:rPr>
                            <a:t>Null mean is outside the confidence interval </a:t>
                          </a:r>
                          <a:endParaRPr lang="en-US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Table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="" xmlns:p14="http://schemas.microsoft.com/office/powerpoint/2010/main" val="2390604255"/>
                  </p:ext>
                </p:extLst>
              </p:nvPr>
            </p:nvGraphicFramePr>
            <p:xfrm>
              <a:off x="457200" y="5837370"/>
              <a:ext cx="8305800" cy="94488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3568701"/>
                    <a:gridCol w="688021"/>
                    <a:gridCol w="4049078"/>
                  </a:tblGrid>
                  <a:tr h="9448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b="0" dirty="0" smtClean="0">
                              <a:solidFill>
                                <a:schemeClr val="tx1"/>
                              </a:solidFill>
                            </a:rPr>
                            <a:t>Sample</a:t>
                          </a:r>
                          <a:r>
                            <a:rPr lang="en-US" sz="2800" b="0" baseline="0" dirty="0" smtClean="0">
                              <a:solidFill>
                                <a:schemeClr val="tx1"/>
                              </a:solidFill>
                            </a:rPr>
                            <a:t> mean is in the “rejection region”</a:t>
                          </a:r>
                          <a:endParaRPr lang="en-US" sz="28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 rotWithShape="1">
                          <a:blip r:embed="rId4"/>
                          <a:stretch>
                            <a:fillRect l="-518584" t="-5806" r="-587611" b="-1871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US" sz="2800" b="0" i="0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+mn-lt"/>
                              <a:ea typeface="+mn-ea"/>
                              <a:cs typeface="+mn-cs"/>
                            </a:rPr>
                            <a:t>Null mean is outside the confidence interval </a:t>
                          </a:r>
                          <a:endParaRPr lang="en-US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431984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533400"/>
            <a:ext cx="8001000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 smtClean="0"/>
              <a:t>Technology Sessions</a:t>
            </a:r>
          </a:p>
          <a:p>
            <a:pPr algn="ctr"/>
            <a:r>
              <a:rPr lang="en-US" sz="6600" b="1" dirty="0" smtClean="0"/>
              <a:t>Choose Two!</a:t>
            </a:r>
          </a:p>
          <a:p>
            <a:pPr algn="ctr"/>
            <a:endParaRPr lang="en-US" sz="6600" b="1" dirty="0" smtClean="0"/>
          </a:p>
          <a:p>
            <a:r>
              <a:rPr lang="en-US" sz="3400" i="1" dirty="0" smtClean="0"/>
              <a:t>(The folder includes information on using Minitab, R, Excel, Fathom, </a:t>
            </a:r>
            <a:r>
              <a:rPr lang="en-US" sz="3400" i="1" dirty="0" err="1" smtClean="0"/>
              <a:t>Matlab</a:t>
            </a:r>
            <a:r>
              <a:rPr lang="en-US" sz="3400" i="1" dirty="0" smtClean="0"/>
              <a:t>, and SAS.) </a:t>
            </a:r>
            <a:endParaRPr lang="en-US" sz="34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457200" y="381000"/>
            <a:ext cx="8153400" cy="1219200"/>
          </a:xfrm>
          <a:prstGeom prst="rect">
            <a:avLst/>
          </a:prstGeom>
        </p:spPr>
        <p:txBody>
          <a:bodyPr/>
          <a:lstStyle/>
          <a:p>
            <a:pPr lvl="0" algn="ctr">
              <a:spcBef>
                <a:spcPct val="0"/>
              </a:spcBef>
              <a:defRPr/>
            </a:pPr>
            <a:r>
              <a:rPr lang="en-US" sz="4000" b="1" dirty="0" smtClean="0">
                <a:solidFill>
                  <a:srgbClr val="68007F">
                    <a:lumMod val="75000"/>
                  </a:srgbClr>
                </a:solidFill>
                <a:latin typeface="Cambria" pitchFamily="18" charset="0"/>
              </a:rPr>
              <a:t>Student Preferences</a:t>
            </a:r>
            <a:endParaRPr lang="en-US" sz="3600" b="1" dirty="0">
              <a:solidFill>
                <a:srgbClr val="68007F">
                  <a:lumMod val="75000"/>
                </a:srgbClr>
              </a:solidFill>
              <a:latin typeface="Cambria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" y="1348800"/>
            <a:ext cx="8153400" cy="30315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Aft>
                <a:spcPts val="1800"/>
              </a:spcAft>
            </a:pPr>
            <a:r>
              <a:rPr lang="en-US" sz="2800" dirty="0" smtClean="0">
                <a:solidFill>
                  <a:prstClr val="black"/>
                </a:solidFill>
                <a:latin typeface="Cambria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solidFill>
                  <a:prstClr val="black"/>
                </a:solidFill>
                <a:latin typeface="Cambria"/>
                <a:cs typeface="Times New Roman" pitchFamily="18" charset="0"/>
              </a:rPr>
              <a:t>Which way did you prefer to learn inference (confidence intervals and hypothesis tests)?</a:t>
            </a:r>
          </a:p>
          <a:p>
            <a:endParaRPr lang="en-US" sz="2800" dirty="0" smtClean="0">
              <a:solidFill>
                <a:prstClr val="black"/>
              </a:solidFill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endParaRPr lang="en-US" sz="2800" dirty="0" smtClean="0">
              <a:solidFill>
                <a:prstClr val="black"/>
              </a:solidFill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endParaRPr lang="en-US" sz="2800" dirty="0">
              <a:solidFill>
                <a:prstClr val="black"/>
              </a:solidFill>
              <a:cs typeface="Times New Roman" pitchFamily="18" charset="0"/>
            </a:endParaRPr>
          </a:p>
          <a:p>
            <a:endParaRPr lang="en-US" sz="2800" dirty="0">
              <a:solidFill>
                <a:prstClr val="black"/>
              </a:solidFill>
              <a:cs typeface="Times New Roman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219200" y="2743200"/>
          <a:ext cx="6629400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9738"/>
                <a:gridCol w="373966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Bootstrapping and Randomization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Formulas and Theoretical Distributions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Cambria" pitchFamily="18" charset="0"/>
                        </a:rPr>
                        <a:t>39</a:t>
                      </a:r>
                      <a:endParaRPr lang="en-US" sz="2800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Cambria" pitchFamily="18" charset="0"/>
                        </a:rPr>
                        <a:t>19</a:t>
                      </a:r>
                      <a:endParaRPr lang="en-US" sz="2800" dirty="0">
                        <a:latin typeface="Cambria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Cambria" pitchFamily="18" charset="0"/>
                        </a:rPr>
                        <a:t>67%</a:t>
                      </a:r>
                      <a:endParaRPr lang="en-US" sz="2800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Cambria" pitchFamily="18" charset="0"/>
                        </a:rPr>
                        <a:t>33%</a:t>
                      </a:r>
                      <a:endParaRPr lang="en-US" sz="2800" dirty="0">
                        <a:latin typeface="Cambria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457200" y="381000"/>
            <a:ext cx="8153400" cy="1219200"/>
          </a:xfrm>
          <a:prstGeom prst="rect">
            <a:avLst/>
          </a:prstGeom>
        </p:spPr>
        <p:txBody>
          <a:bodyPr/>
          <a:lstStyle/>
          <a:p>
            <a:pPr lvl="0" algn="ctr">
              <a:spcBef>
                <a:spcPct val="0"/>
              </a:spcBef>
              <a:defRPr/>
            </a:pPr>
            <a:r>
              <a:rPr lang="en-US" sz="4000" b="1" dirty="0" smtClean="0">
                <a:solidFill>
                  <a:srgbClr val="68007F">
                    <a:lumMod val="75000"/>
                  </a:srgbClr>
                </a:solidFill>
                <a:latin typeface="Cambria" pitchFamily="18" charset="0"/>
              </a:rPr>
              <a:t>Student Preferences</a:t>
            </a:r>
            <a:endParaRPr lang="en-US" sz="3600" b="1" dirty="0">
              <a:solidFill>
                <a:srgbClr val="68007F">
                  <a:lumMod val="75000"/>
                </a:srgbClr>
              </a:solidFill>
              <a:latin typeface="Cambria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" y="1348800"/>
            <a:ext cx="8153400" cy="25391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Aft>
                <a:spcPts val="1800"/>
              </a:spcAft>
            </a:pPr>
            <a:r>
              <a:rPr lang="en-US" sz="2800" dirty="0" smtClean="0">
                <a:solidFill>
                  <a:prstClr val="black"/>
                </a:solidFill>
                <a:latin typeface="Cambria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solidFill>
                  <a:prstClr val="black"/>
                </a:solidFill>
                <a:latin typeface="Cambria"/>
                <a:cs typeface="Times New Roman" pitchFamily="18" charset="0"/>
              </a:rPr>
              <a:t>Which way do you prefer to do inference?</a:t>
            </a:r>
          </a:p>
          <a:p>
            <a:endParaRPr lang="en-US" sz="2800" dirty="0" smtClean="0">
              <a:solidFill>
                <a:prstClr val="black"/>
              </a:solidFill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endParaRPr lang="en-US" sz="2800" dirty="0" smtClean="0">
              <a:solidFill>
                <a:prstClr val="black"/>
              </a:solidFill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endParaRPr lang="en-US" sz="2800" dirty="0">
              <a:solidFill>
                <a:prstClr val="black"/>
              </a:solidFill>
              <a:cs typeface="Times New Roman" pitchFamily="18" charset="0"/>
            </a:endParaRPr>
          </a:p>
          <a:p>
            <a:endParaRPr lang="en-US" sz="2800" dirty="0">
              <a:solidFill>
                <a:prstClr val="black"/>
              </a:solidFill>
              <a:cs typeface="Times New Roman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219200" y="2743200"/>
          <a:ext cx="6629400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9738"/>
                <a:gridCol w="373966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Bootstrapping and Randomization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Formulas and Theoretical Distributions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Cambria" pitchFamily="18" charset="0"/>
                        </a:rPr>
                        <a:t>42</a:t>
                      </a:r>
                      <a:endParaRPr lang="en-US" sz="2800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Cambria" pitchFamily="18" charset="0"/>
                        </a:rPr>
                        <a:t>16</a:t>
                      </a:r>
                      <a:endParaRPr lang="en-US" sz="2800" dirty="0">
                        <a:latin typeface="Cambria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Cambria" pitchFamily="18" charset="0"/>
                        </a:rPr>
                        <a:t>72%</a:t>
                      </a:r>
                      <a:endParaRPr lang="en-US" sz="2800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Cambria" pitchFamily="18" charset="0"/>
                        </a:rPr>
                        <a:t>28%</a:t>
                      </a:r>
                      <a:endParaRPr lang="en-US" sz="2800" dirty="0">
                        <a:latin typeface="Cambria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457200" y="381000"/>
            <a:ext cx="8153400" cy="1219200"/>
          </a:xfrm>
          <a:prstGeom prst="rect">
            <a:avLst/>
          </a:prstGeom>
        </p:spPr>
        <p:txBody>
          <a:bodyPr/>
          <a:lstStyle/>
          <a:p>
            <a:pPr lvl="0" algn="ctr">
              <a:spcBef>
                <a:spcPct val="0"/>
              </a:spcBef>
              <a:defRPr/>
            </a:pPr>
            <a:r>
              <a:rPr lang="en-US" sz="4000" b="1" dirty="0" smtClean="0">
                <a:solidFill>
                  <a:srgbClr val="68007F">
                    <a:lumMod val="75000"/>
                  </a:srgbClr>
                </a:solidFill>
                <a:latin typeface="Cambria" pitchFamily="18" charset="0"/>
              </a:rPr>
              <a:t>Student Preferences</a:t>
            </a:r>
            <a:endParaRPr lang="en-US" sz="3600" b="1" dirty="0">
              <a:solidFill>
                <a:srgbClr val="68007F">
                  <a:lumMod val="75000"/>
                </a:srgbClr>
              </a:solidFill>
              <a:latin typeface="Cambria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09600" y="1348800"/>
            <a:ext cx="81534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Aft>
                <a:spcPts val="1800"/>
              </a:spcAft>
            </a:pPr>
            <a:r>
              <a:rPr lang="en-US" sz="2800" dirty="0" smtClean="0">
                <a:solidFill>
                  <a:prstClr val="black"/>
                </a:solidFill>
                <a:latin typeface="Cambria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solidFill>
                  <a:prstClr val="black"/>
                </a:solidFill>
                <a:latin typeface="Cambria"/>
                <a:cs typeface="Times New Roman" pitchFamily="18" charset="0"/>
              </a:rPr>
              <a:t>Which way of doing inference gave you a better conceptual understanding of confidence intervals and hypothesis tests?</a:t>
            </a:r>
          </a:p>
          <a:p>
            <a:pPr>
              <a:spcAft>
                <a:spcPts val="1800"/>
              </a:spcAft>
            </a:pPr>
            <a:endParaRPr lang="en-US" sz="3200" dirty="0" smtClean="0">
              <a:solidFill>
                <a:prstClr val="black"/>
              </a:solidFill>
              <a:latin typeface="Cambria"/>
              <a:cs typeface="Times New Roman" pitchFamily="18" charset="0"/>
            </a:endParaRPr>
          </a:p>
          <a:p>
            <a:endParaRPr lang="en-US" sz="2800" dirty="0" smtClean="0">
              <a:solidFill>
                <a:prstClr val="black"/>
              </a:solidFill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endParaRPr lang="en-US" sz="2800" dirty="0" smtClean="0">
              <a:solidFill>
                <a:prstClr val="black"/>
              </a:solidFill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endParaRPr lang="en-US" sz="2800" dirty="0">
              <a:solidFill>
                <a:prstClr val="black"/>
              </a:solidFill>
              <a:cs typeface="Times New Roman" pitchFamily="18" charset="0"/>
            </a:endParaRPr>
          </a:p>
          <a:p>
            <a:endParaRPr lang="en-US" sz="2800" dirty="0">
              <a:solidFill>
                <a:prstClr val="black"/>
              </a:solidFill>
              <a:cs typeface="Times New Roman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219200" y="3276600"/>
          <a:ext cx="6629400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9738"/>
                <a:gridCol w="373966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Bootstrapping and Randomization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Formulas and Theoretical Distributions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Cambria" pitchFamily="18" charset="0"/>
                        </a:rPr>
                        <a:t>42</a:t>
                      </a:r>
                      <a:endParaRPr lang="en-US" sz="2800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Cambria" pitchFamily="18" charset="0"/>
                        </a:rPr>
                        <a:t>16</a:t>
                      </a:r>
                      <a:endParaRPr lang="en-US" sz="2800" dirty="0">
                        <a:latin typeface="Cambria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Cambria" pitchFamily="18" charset="0"/>
                        </a:rPr>
                        <a:t>72%</a:t>
                      </a:r>
                      <a:endParaRPr lang="en-US" sz="2800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Cambria" pitchFamily="18" charset="0"/>
                        </a:rPr>
                        <a:t>27%</a:t>
                      </a:r>
                      <a:endParaRPr lang="en-US" sz="2800" dirty="0">
                        <a:latin typeface="Cambria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457200" y="381000"/>
            <a:ext cx="8153400" cy="1219200"/>
          </a:xfrm>
          <a:prstGeom prst="rect">
            <a:avLst/>
          </a:prstGeom>
        </p:spPr>
        <p:txBody>
          <a:bodyPr/>
          <a:lstStyle/>
          <a:p>
            <a:pPr lvl="0" algn="ctr">
              <a:spcBef>
                <a:spcPct val="0"/>
              </a:spcBef>
              <a:defRPr/>
            </a:pPr>
            <a:r>
              <a:rPr lang="en-US" sz="4000" b="1" dirty="0" smtClean="0">
                <a:solidFill>
                  <a:srgbClr val="68007F">
                    <a:lumMod val="75000"/>
                  </a:srgbClr>
                </a:solidFill>
                <a:latin typeface="Cambria" pitchFamily="18" charset="0"/>
              </a:rPr>
              <a:t>Student Preferences</a:t>
            </a:r>
            <a:endParaRPr lang="en-US" sz="3600" b="1" dirty="0">
              <a:solidFill>
                <a:srgbClr val="68007F">
                  <a:lumMod val="75000"/>
                </a:srgbClr>
              </a:solidFill>
              <a:latin typeface="Cambria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914400" y="3048000"/>
          <a:ext cx="7315200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2200"/>
                <a:gridCol w="2209800"/>
                <a:gridCol w="2743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0" i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ambria" pitchFamily="18" charset="0"/>
                        </a:rPr>
                        <a:t>DO</a:t>
                      </a:r>
                      <a:r>
                        <a:rPr lang="en-US" sz="2400" b="0" i="1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ambria" pitchFamily="18" charset="0"/>
                        </a:rPr>
                        <a:t> inference</a:t>
                      </a:r>
                      <a:endParaRPr lang="en-US" sz="2400" b="0" i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Simulation</a:t>
                      </a:r>
                      <a:endParaRPr lang="en-US" sz="2400" dirty="0">
                        <a:solidFill>
                          <a:schemeClr val="tx1"/>
                        </a:solidFill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Traditional</a:t>
                      </a:r>
                      <a:endParaRPr lang="en-US" sz="2400" dirty="0">
                        <a:solidFill>
                          <a:schemeClr val="tx1"/>
                        </a:solidFill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AP</a:t>
                      </a:r>
                      <a:r>
                        <a:rPr lang="en-US" sz="2400" b="1" baseline="0" dirty="0" smtClean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 Stat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 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Cambria" pitchFamily="18" charset="0"/>
                        </a:rPr>
                        <a:t>18</a:t>
                      </a:r>
                      <a:endParaRPr lang="en-US" sz="2400" dirty="0"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Cambria" pitchFamily="18" charset="0"/>
                        </a:rPr>
                        <a:t>10</a:t>
                      </a:r>
                      <a:endParaRPr lang="en-US" sz="2400" dirty="0"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No</a:t>
                      </a:r>
                      <a:r>
                        <a:rPr lang="en-US" sz="2400" b="1" baseline="0" dirty="0" smtClean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 AP Stat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Cambria" pitchFamily="18" charset="0"/>
                        </a:rPr>
                        <a:t>24</a:t>
                      </a:r>
                      <a:endParaRPr lang="en-US" sz="2400" dirty="0"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Cambria" pitchFamily="18" charset="0"/>
                        </a:rPr>
                        <a:t>6</a:t>
                      </a:r>
                      <a:endParaRPr lang="en-US" sz="2400" dirty="0"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914400" y="1447800"/>
          <a:ext cx="7309513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74202"/>
                <a:gridCol w="2151289"/>
                <a:gridCol w="278402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0" i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ambria" pitchFamily="18" charset="0"/>
                        </a:rPr>
                        <a:t>LEARN</a:t>
                      </a:r>
                      <a:r>
                        <a:rPr lang="en-US" sz="2400" b="0" i="1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ambria" pitchFamily="18" charset="0"/>
                        </a:rPr>
                        <a:t> inference</a:t>
                      </a:r>
                      <a:endParaRPr lang="en-US" sz="2400" b="0" i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Simulation</a:t>
                      </a:r>
                      <a:endParaRPr lang="en-US" sz="2400" dirty="0">
                        <a:solidFill>
                          <a:schemeClr val="tx1"/>
                        </a:solidFill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Traditional</a:t>
                      </a:r>
                      <a:endParaRPr lang="en-US" sz="2400" dirty="0">
                        <a:solidFill>
                          <a:schemeClr val="tx1"/>
                        </a:solidFill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AP</a:t>
                      </a:r>
                      <a:r>
                        <a:rPr lang="en-US" sz="2400" b="1" baseline="0" dirty="0" smtClean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 Stat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 </a:t>
                      </a:r>
                      <a:endParaRPr lang="en-US" sz="2400" dirty="0">
                        <a:solidFill>
                          <a:schemeClr val="tx1"/>
                        </a:solidFill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Cambria" pitchFamily="18" charset="0"/>
                        </a:rPr>
                        <a:t>13</a:t>
                      </a:r>
                      <a:endParaRPr lang="en-US" sz="2400" dirty="0"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Cambria" pitchFamily="18" charset="0"/>
                        </a:rPr>
                        <a:t>15</a:t>
                      </a:r>
                      <a:endParaRPr lang="en-US" sz="2400" dirty="0"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No</a:t>
                      </a:r>
                      <a:r>
                        <a:rPr lang="en-US" sz="2400" b="1" baseline="0" dirty="0" smtClean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 AP Stat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Cambria" pitchFamily="18" charset="0"/>
                        </a:rPr>
                        <a:t>26</a:t>
                      </a:r>
                      <a:endParaRPr lang="en-US" sz="2400" dirty="0"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Cambria" pitchFamily="18" charset="0"/>
                        </a:rPr>
                        <a:t>4</a:t>
                      </a:r>
                      <a:endParaRPr lang="en-US" sz="2400" dirty="0"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914400" y="4648200"/>
          <a:ext cx="7309513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74202"/>
                <a:gridCol w="2151289"/>
                <a:gridCol w="278402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0" i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ambria" pitchFamily="18" charset="0"/>
                        </a:rPr>
                        <a:t>UNDERSTAND</a:t>
                      </a:r>
                      <a:endParaRPr lang="en-US" sz="2400" b="0" i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Simulation</a:t>
                      </a:r>
                      <a:endParaRPr lang="en-US" sz="2400" dirty="0">
                        <a:solidFill>
                          <a:schemeClr val="tx1"/>
                        </a:solidFill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Traditional</a:t>
                      </a:r>
                      <a:endParaRPr lang="en-US" sz="2400" dirty="0">
                        <a:solidFill>
                          <a:schemeClr val="tx1"/>
                        </a:solidFill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AP</a:t>
                      </a:r>
                      <a:r>
                        <a:rPr lang="en-US" sz="2400" b="1" baseline="0" dirty="0" smtClean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 Stat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 </a:t>
                      </a:r>
                      <a:endParaRPr lang="en-US" sz="2400" dirty="0">
                        <a:solidFill>
                          <a:schemeClr val="tx1"/>
                        </a:solidFill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Cambria" pitchFamily="18" charset="0"/>
                        </a:rPr>
                        <a:t>17</a:t>
                      </a:r>
                      <a:endParaRPr lang="en-US" sz="2400" dirty="0"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Cambria" pitchFamily="18" charset="0"/>
                        </a:rPr>
                        <a:t>11</a:t>
                      </a:r>
                      <a:endParaRPr lang="en-US" sz="2400" dirty="0"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No</a:t>
                      </a:r>
                      <a:r>
                        <a:rPr lang="en-US" sz="2400" b="1" baseline="0" dirty="0" smtClean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 AP Stat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Cambria" pitchFamily="18" charset="0"/>
                        </a:rPr>
                        <a:t>25</a:t>
                      </a:r>
                      <a:endParaRPr lang="en-US" sz="2400" dirty="0"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Cambria" pitchFamily="18" charset="0"/>
                        </a:rPr>
                        <a:t>5</a:t>
                      </a:r>
                      <a:endParaRPr lang="en-US" sz="2400" dirty="0"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533400"/>
            <a:ext cx="81534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smtClean="0"/>
              <a:t>Thank you for joining us!</a:t>
            </a:r>
          </a:p>
          <a:p>
            <a:pPr algn="ctr"/>
            <a:endParaRPr lang="en-US" sz="6000" b="1" dirty="0" smtClean="0"/>
          </a:p>
          <a:p>
            <a:pPr algn="ctr"/>
            <a:r>
              <a:rPr lang="en-US" sz="4000" b="1" dirty="0" smtClean="0"/>
              <a:t>More information is available on </a:t>
            </a:r>
            <a:r>
              <a:rPr lang="en-US" sz="4000" b="1" dirty="0" smtClean="0">
                <a:hlinkClick r:id="rId3"/>
              </a:rPr>
              <a:t>www.lock5stat.com</a:t>
            </a:r>
            <a:endParaRPr lang="en-US" sz="4000" b="1" dirty="0" smtClean="0"/>
          </a:p>
          <a:p>
            <a:pPr algn="ctr"/>
            <a:endParaRPr lang="en-US" sz="4000" b="1" dirty="0" smtClean="0"/>
          </a:p>
          <a:p>
            <a:pPr algn="ctr"/>
            <a:r>
              <a:rPr lang="en-US" sz="4000" b="1" dirty="0" smtClean="0"/>
              <a:t>Feel free to contact any of us with any comments or questions.</a:t>
            </a:r>
            <a:r>
              <a:rPr lang="en-US" sz="3400" i="1" dirty="0" smtClean="0"/>
              <a:t> </a:t>
            </a:r>
            <a:endParaRPr lang="en-US" sz="34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3400" y="1289715"/>
            <a:ext cx="8077200" cy="37394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  <a:buFont typeface="Arial" pitchFamily="34" charset="0"/>
              <a:buChar char="•"/>
            </a:pPr>
            <a:r>
              <a:rPr lang="en-US" sz="3200" dirty="0" smtClean="0">
                <a:solidFill>
                  <a:prstClr val="black"/>
                </a:solidFill>
                <a:latin typeface="Cambria" pitchFamily="18" charset="0"/>
                <a:cs typeface="Times New Roman" pitchFamily="18" charset="0"/>
              </a:rPr>
              <a:t> Assume the null hypothesis is true</a:t>
            </a:r>
          </a:p>
          <a:p>
            <a:pPr>
              <a:spcAft>
                <a:spcPts val="1800"/>
              </a:spcAft>
              <a:buFont typeface="Arial" pitchFamily="34" charset="0"/>
              <a:buChar char="•"/>
            </a:pPr>
            <a:r>
              <a:rPr lang="en-US" sz="3200" dirty="0" smtClean="0">
                <a:solidFill>
                  <a:prstClr val="black"/>
                </a:solidFill>
                <a:latin typeface="Cambria" pitchFamily="18" charset="0"/>
                <a:cs typeface="Times New Roman" pitchFamily="18" charset="0"/>
              </a:rPr>
              <a:t> Simulate new randomizations</a:t>
            </a:r>
          </a:p>
          <a:p>
            <a:pPr>
              <a:spcAft>
                <a:spcPts val="1800"/>
              </a:spcAft>
              <a:buFont typeface="Arial" pitchFamily="34" charset="0"/>
              <a:buChar char="•"/>
            </a:pPr>
            <a:r>
              <a:rPr lang="en-US" sz="3200" dirty="0" smtClean="0">
                <a:solidFill>
                  <a:prstClr val="black"/>
                </a:solidFill>
                <a:latin typeface="Cambria" pitchFamily="18" charset="0"/>
                <a:cs typeface="Times New Roman" pitchFamily="18" charset="0"/>
              </a:rPr>
              <a:t> For each, calculate the statistic of interest</a:t>
            </a:r>
            <a:endParaRPr lang="en-US" sz="2000" dirty="0" smtClean="0">
              <a:solidFill>
                <a:prstClr val="black"/>
              </a:solidFill>
              <a:latin typeface="Cambria" pitchFamily="18" charset="0"/>
              <a:cs typeface="Times New Roman" pitchFamily="18" charset="0"/>
            </a:endParaRPr>
          </a:p>
          <a:p>
            <a:pPr>
              <a:spcAft>
                <a:spcPts val="1800"/>
              </a:spcAft>
              <a:buFont typeface="Arial" pitchFamily="34" charset="0"/>
              <a:buChar char="•"/>
            </a:pPr>
            <a:r>
              <a:rPr lang="en-US" sz="3200" dirty="0" smtClean="0">
                <a:solidFill>
                  <a:prstClr val="black"/>
                </a:solidFill>
                <a:latin typeface="Cambria" pitchFamily="18" charset="0"/>
                <a:cs typeface="Times New Roman" pitchFamily="18" charset="0"/>
              </a:rPr>
              <a:t> Find the proportion of these simulated statistics that are as extreme as your observed statistic</a:t>
            </a:r>
            <a:endParaRPr lang="en-US" sz="2000" dirty="0" smtClean="0">
              <a:solidFill>
                <a:prstClr val="black"/>
              </a:solidFill>
              <a:latin typeface="Cambria" pitchFamily="18" charset="0"/>
              <a:cs typeface="Times New Roman" pitchFamily="18" charset="0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533400" y="381000"/>
            <a:ext cx="8153400" cy="914400"/>
          </a:xfrm>
          <a:prstGeom prst="rect">
            <a:avLst/>
          </a:prstGeom>
        </p:spPr>
        <p:txBody>
          <a:bodyPr/>
          <a:lstStyle/>
          <a:p>
            <a:pPr lvl="0" algn="ctr">
              <a:spcBef>
                <a:spcPct val="0"/>
              </a:spcBef>
              <a:defRPr/>
            </a:pPr>
            <a:r>
              <a:rPr lang="en-US" sz="4400" b="1" dirty="0" smtClean="0">
                <a:solidFill>
                  <a:srgbClr val="68007F">
                    <a:lumMod val="75000"/>
                  </a:srgbClr>
                </a:solidFill>
                <a:latin typeface="Cambria" pitchFamily="18" charset="0"/>
              </a:rPr>
              <a:t>Randomization Test</a:t>
            </a:r>
            <a:endParaRPr lang="en-US" sz="4000" b="1" dirty="0">
              <a:solidFill>
                <a:srgbClr val="68007F">
                  <a:lumMod val="75000"/>
                </a:srgbClr>
              </a:solidFill>
              <a:latin typeface="Cambria" pitchFamily="18" charset="0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Oval 101"/>
          <p:cNvSpPr/>
          <p:nvPr/>
        </p:nvSpPr>
        <p:spPr>
          <a:xfrm>
            <a:off x="6553200" y="4267200"/>
            <a:ext cx="457200" cy="457200"/>
          </a:xfrm>
          <a:prstGeom prst="ellipse">
            <a:avLst/>
          </a:prstGeom>
          <a:solidFill>
            <a:srgbClr val="FF0000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R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</p:txBody>
      </p:sp>
      <p:sp>
        <p:nvSpPr>
          <p:cNvPr id="103" name="Oval 102"/>
          <p:cNvSpPr/>
          <p:nvPr/>
        </p:nvSpPr>
        <p:spPr>
          <a:xfrm>
            <a:off x="7010400" y="4267200"/>
            <a:ext cx="457200" cy="457200"/>
          </a:xfrm>
          <a:prstGeom prst="ellipse">
            <a:avLst/>
          </a:prstGeom>
          <a:solidFill>
            <a:srgbClr val="FF0000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R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</p:txBody>
      </p:sp>
      <p:sp>
        <p:nvSpPr>
          <p:cNvPr id="104" name="Oval 103"/>
          <p:cNvSpPr/>
          <p:nvPr/>
        </p:nvSpPr>
        <p:spPr>
          <a:xfrm>
            <a:off x="7467600" y="4267200"/>
            <a:ext cx="457200" cy="457200"/>
          </a:xfrm>
          <a:prstGeom prst="ellipse">
            <a:avLst/>
          </a:prstGeom>
          <a:solidFill>
            <a:srgbClr val="FF0000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R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</p:txBody>
      </p:sp>
      <p:sp>
        <p:nvSpPr>
          <p:cNvPr id="105" name="Oval 104"/>
          <p:cNvSpPr/>
          <p:nvPr/>
        </p:nvSpPr>
        <p:spPr>
          <a:xfrm>
            <a:off x="7924800" y="4267200"/>
            <a:ext cx="457200" cy="457200"/>
          </a:xfrm>
          <a:prstGeom prst="ellipse">
            <a:avLst/>
          </a:prstGeom>
          <a:solidFill>
            <a:srgbClr val="FF0000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R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</p:txBody>
      </p:sp>
      <p:sp>
        <p:nvSpPr>
          <p:cNvPr id="106" name="Oval 105"/>
          <p:cNvSpPr/>
          <p:nvPr/>
        </p:nvSpPr>
        <p:spPr>
          <a:xfrm>
            <a:off x="5638800" y="4724400"/>
            <a:ext cx="457200" cy="457200"/>
          </a:xfrm>
          <a:prstGeom prst="ellipse">
            <a:avLst/>
          </a:prstGeom>
          <a:solidFill>
            <a:srgbClr val="FF0000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R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</p:txBody>
      </p:sp>
      <p:sp>
        <p:nvSpPr>
          <p:cNvPr id="107" name="Oval 106"/>
          <p:cNvSpPr/>
          <p:nvPr/>
        </p:nvSpPr>
        <p:spPr>
          <a:xfrm>
            <a:off x="6096000" y="4724400"/>
            <a:ext cx="457200" cy="457200"/>
          </a:xfrm>
          <a:prstGeom prst="ellipse">
            <a:avLst/>
          </a:prstGeom>
          <a:solidFill>
            <a:srgbClr val="FF0000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R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</p:txBody>
      </p:sp>
      <p:sp>
        <p:nvSpPr>
          <p:cNvPr id="108" name="Oval 107"/>
          <p:cNvSpPr/>
          <p:nvPr/>
        </p:nvSpPr>
        <p:spPr>
          <a:xfrm>
            <a:off x="6553200" y="4724400"/>
            <a:ext cx="457200" cy="457200"/>
          </a:xfrm>
          <a:prstGeom prst="ellipse">
            <a:avLst/>
          </a:prstGeom>
          <a:solidFill>
            <a:srgbClr val="FF0000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R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</p:txBody>
      </p:sp>
      <p:sp>
        <p:nvSpPr>
          <p:cNvPr id="109" name="Oval 108"/>
          <p:cNvSpPr/>
          <p:nvPr/>
        </p:nvSpPr>
        <p:spPr>
          <a:xfrm>
            <a:off x="7010400" y="4724400"/>
            <a:ext cx="457200" cy="457200"/>
          </a:xfrm>
          <a:prstGeom prst="ellipse">
            <a:avLst/>
          </a:prstGeom>
          <a:solidFill>
            <a:srgbClr val="FF0000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R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</p:txBody>
      </p:sp>
      <p:sp>
        <p:nvSpPr>
          <p:cNvPr id="110" name="Oval 109"/>
          <p:cNvSpPr/>
          <p:nvPr/>
        </p:nvSpPr>
        <p:spPr>
          <a:xfrm>
            <a:off x="7467600" y="4724400"/>
            <a:ext cx="457200" cy="457200"/>
          </a:xfrm>
          <a:prstGeom prst="ellipse">
            <a:avLst/>
          </a:prstGeom>
          <a:solidFill>
            <a:srgbClr val="FF0000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R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</p:txBody>
      </p:sp>
      <p:sp>
        <p:nvSpPr>
          <p:cNvPr id="111" name="Oval 110"/>
          <p:cNvSpPr/>
          <p:nvPr/>
        </p:nvSpPr>
        <p:spPr>
          <a:xfrm>
            <a:off x="7924800" y="4724400"/>
            <a:ext cx="457200" cy="457200"/>
          </a:xfrm>
          <a:prstGeom prst="ellipse">
            <a:avLst/>
          </a:prstGeom>
          <a:solidFill>
            <a:srgbClr val="FF0000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R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</p:txBody>
      </p:sp>
      <p:sp>
        <p:nvSpPr>
          <p:cNvPr id="112" name="Oval 111"/>
          <p:cNvSpPr/>
          <p:nvPr/>
        </p:nvSpPr>
        <p:spPr>
          <a:xfrm>
            <a:off x="5638800" y="5181600"/>
            <a:ext cx="457200" cy="457200"/>
          </a:xfrm>
          <a:prstGeom prst="ellipse">
            <a:avLst/>
          </a:prstGeom>
          <a:solidFill>
            <a:srgbClr val="FF0000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R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</p:txBody>
      </p:sp>
      <p:sp>
        <p:nvSpPr>
          <p:cNvPr id="113" name="Oval 112"/>
          <p:cNvSpPr/>
          <p:nvPr/>
        </p:nvSpPr>
        <p:spPr>
          <a:xfrm>
            <a:off x="6096000" y="5181600"/>
            <a:ext cx="457200" cy="457200"/>
          </a:xfrm>
          <a:prstGeom prst="ellipse">
            <a:avLst/>
          </a:prstGeom>
          <a:solidFill>
            <a:srgbClr val="FF0000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R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</p:txBody>
      </p:sp>
      <p:sp>
        <p:nvSpPr>
          <p:cNvPr id="114" name="Oval 113"/>
          <p:cNvSpPr/>
          <p:nvPr/>
        </p:nvSpPr>
        <p:spPr>
          <a:xfrm>
            <a:off x="6553200" y="5181600"/>
            <a:ext cx="457200" cy="457200"/>
          </a:xfrm>
          <a:prstGeom prst="ellipse">
            <a:avLst/>
          </a:prstGeom>
          <a:solidFill>
            <a:srgbClr val="FF0000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R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</p:txBody>
      </p:sp>
      <p:sp>
        <p:nvSpPr>
          <p:cNvPr id="115" name="Oval 114"/>
          <p:cNvSpPr/>
          <p:nvPr/>
        </p:nvSpPr>
        <p:spPr>
          <a:xfrm>
            <a:off x="7010400" y="5181600"/>
            <a:ext cx="457200" cy="457200"/>
          </a:xfrm>
          <a:prstGeom prst="ellipse">
            <a:avLst/>
          </a:prstGeom>
          <a:solidFill>
            <a:srgbClr val="FF0000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R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</p:txBody>
      </p:sp>
      <p:sp>
        <p:nvSpPr>
          <p:cNvPr id="116" name="Oval 115"/>
          <p:cNvSpPr/>
          <p:nvPr/>
        </p:nvSpPr>
        <p:spPr>
          <a:xfrm>
            <a:off x="7467600" y="5181600"/>
            <a:ext cx="457200" cy="457200"/>
          </a:xfrm>
          <a:prstGeom prst="ellipse">
            <a:avLst/>
          </a:prstGeom>
          <a:solidFill>
            <a:srgbClr val="FF0000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R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</p:txBody>
      </p:sp>
      <p:sp>
        <p:nvSpPr>
          <p:cNvPr id="117" name="Oval 116"/>
          <p:cNvSpPr/>
          <p:nvPr/>
        </p:nvSpPr>
        <p:spPr>
          <a:xfrm>
            <a:off x="7924800" y="5181600"/>
            <a:ext cx="457200" cy="457200"/>
          </a:xfrm>
          <a:prstGeom prst="ellipse">
            <a:avLst/>
          </a:prstGeom>
          <a:solidFill>
            <a:srgbClr val="FF0000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R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</p:txBody>
      </p:sp>
      <p:sp>
        <p:nvSpPr>
          <p:cNvPr id="118" name="Oval 117"/>
          <p:cNvSpPr/>
          <p:nvPr/>
        </p:nvSpPr>
        <p:spPr>
          <a:xfrm>
            <a:off x="5638800" y="5638800"/>
            <a:ext cx="457200" cy="457200"/>
          </a:xfrm>
          <a:prstGeom prst="ellipse">
            <a:avLst/>
          </a:prstGeom>
          <a:solidFill>
            <a:srgbClr val="00349E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N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</p:txBody>
      </p:sp>
      <p:sp>
        <p:nvSpPr>
          <p:cNvPr id="119" name="Oval 118"/>
          <p:cNvSpPr/>
          <p:nvPr/>
        </p:nvSpPr>
        <p:spPr>
          <a:xfrm>
            <a:off x="6096000" y="5638800"/>
            <a:ext cx="457200" cy="457200"/>
          </a:xfrm>
          <a:prstGeom prst="ellipse">
            <a:avLst/>
          </a:prstGeom>
          <a:solidFill>
            <a:srgbClr val="00349E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N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</p:txBody>
      </p:sp>
      <p:sp>
        <p:nvSpPr>
          <p:cNvPr id="120" name="Oval 119"/>
          <p:cNvSpPr/>
          <p:nvPr/>
        </p:nvSpPr>
        <p:spPr>
          <a:xfrm>
            <a:off x="6553200" y="5638800"/>
            <a:ext cx="457200" cy="457200"/>
          </a:xfrm>
          <a:prstGeom prst="ellipse">
            <a:avLst/>
          </a:prstGeom>
          <a:solidFill>
            <a:srgbClr val="00349E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N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</p:txBody>
      </p:sp>
      <p:sp>
        <p:nvSpPr>
          <p:cNvPr id="121" name="Oval 120"/>
          <p:cNvSpPr/>
          <p:nvPr/>
        </p:nvSpPr>
        <p:spPr>
          <a:xfrm>
            <a:off x="7010400" y="5638800"/>
            <a:ext cx="457200" cy="457200"/>
          </a:xfrm>
          <a:prstGeom prst="ellipse">
            <a:avLst/>
          </a:prstGeom>
          <a:solidFill>
            <a:srgbClr val="00349E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N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</p:txBody>
      </p:sp>
      <p:sp>
        <p:nvSpPr>
          <p:cNvPr id="122" name="Oval 121"/>
          <p:cNvSpPr/>
          <p:nvPr/>
        </p:nvSpPr>
        <p:spPr>
          <a:xfrm>
            <a:off x="7467600" y="5638800"/>
            <a:ext cx="457200" cy="457200"/>
          </a:xfrm>
          <a:prstGeom prst="ellipse">
            <a:avLst/>
          </a:prstGeom>
          <a:solidFill>
            <a:srgbClr val="00349E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N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</p:txBody>
      </p:sp>
      <p:sp>
        <p:nvSpPr>
          <p:cNvPr id="123" name="Oval 122"/>
          <p:cNvSpPr/>
          <p:nvPr/>
        </p:nvSpPr>
        <p:spPr>
          <a:xfrm>
            <a:off x="7924800" y="5638800"/>
            <a:ext cx="457200" cy="457200"/>
          </a:xfrm>
          <a:prstGeom prst="ellipse">
            <a:avLst/>
          </a:prstGeom>
          <a:solidFill>
            <a:srgbClr val="00349E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N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</p:txBody>
      </p:sp>
      <p:sp>
        <p:nvSpPr>
          <p:cNvPr id="124" name="Oval 123"/>
          <p:cNvSpPr/>
          <p:nvPr/>
        </p:nvSpPr>
        <p:spPr>
          <a:xfrm>
            <a:off x="6096000" y="4267200"/>
            <a:ext cx="457200" cy="457200"/>
          </a:xfrm>
          <a:prstGeom prst="ellipse">
            <a:avLst/>
          </a:prstGeom>
          <a:solidFill>
            <a:srgbClr val="FF0000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R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</p:txBody>
      </p:sp>
      <p:sp>
        <p:nvSpPr>
          <p:cNvPr id="125" name="Oval 124"/>
          <p:cNvSpPr/>
          <p:nvPr/>
        </p:nvSpPr>
        <p:spPr>
          <a:xfrm>
            <a:off x="5638800" y="4267200"/>
            <a:ext cx="457200" cy="457200"/>
          </a:xfrm>
          <a:prstGeom prst="ellipse">
            <a:avLst/>
          </a:prstGeom>
          <a:solidFill>
            <a:srgbClr val="FF0000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R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</p:txBody>
      </p:sp>
      <p:sp>
        <p:nvSpPr>
          <p:cNvPr id="126" name="Oval 125"/>
          <p:cNvSpPr/>
          <p:nvPr/>
        </p:nvSpPr>
        <p:spPr>
          <a:xfrm>
            <a:off x="1828800" y="4191000"/>
            <a:ext cx="457200" cy="457200"/>
          </a:xfrm>
          <a:prstGeom prst="ellipse">
            <a:avLst/>
          </a:prstGeom>
          <a:solidFill>
            <a:srgbClr val="FF0000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R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</p:txBody>
      </p:sp>
      <p:sp>
        <p:nvSpPr>
          <p:cNvPr id="127" name="Oval 126"/>
          <p:cNvSpPr/>
          <p:nvPr/>
        </p:nvSpPr>
        <p:spPr>
          <a:xfrm>
            <a:off x="2286000" y="4191000"/>
            <a:ext cx="457200" cy="457200"/>
          </a:xfrm>
          <a:prstGeom prst="ellipse">
            <a:avLst/>
          </a:prstGeom>
          <a:solidFill>
            <a:srgbClr val="FF0000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R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</p:txBody>
      </p:sp>
      <p:sp>
        <p:nvSpPr>
          <p:cNvPr id="128" name="Oval 127"/>
          <p:cNvSpPr/>
          <p:nvPr/>
        </p:nvSpPr>
        <p:spPr>
          <a:xfrm>
            <a:off x="2743200" y="4191000"/>
            <a:ext cx="457200" cy="457200"/>
          </a:xfrm>
          <a:prstGeom prst="ellipse">
            <a:avLst/>
          </a:prstGeom>
          <a:solidFill>
            <a:srgbClr val="FF0000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R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</p:txBody>
      </p:sp>
      <p:sp>
        <p:nvSpPr>
          <p:cNvPr id="129" name="Oval 128"/>
          <p:cNvSpPr/>
          <p:nvPr/>
        </p:nvSpPr>
        <p:spPr>
          <a:xfrm>
            <a:off x="3200400" y="4191000"/>
            <a:ext cx="457200" cy="457200"/>
          </a:xfrm>
          <a:prstGeom prst="ellipse">
            <a:avLst/>
          </a:prstGeom>
          <a:solidFill>
            <a:srgbClr val="FF0000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R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</p:txBody>
      </p:sp>
      <p:sp>
        <p:nvSpPr>
          <p:cNvPr id="130" name="Oval 129"/>
          <p:cNvSpPr/>
          <p:nvPr/>
        </p:nvSpPr>
        <p:spPr>
          <a:xfrm>
            <a:off x="914400" y="4648200"/>
            <a:ext cx="457200" cy="457200"/>
          </a:xfrm>
          <a:prstGeom prst="ellipse">
            <a:avLst/>
          </a:prstGeom>
          <a:solidFill>
            <a:srgbClr val="FF0000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R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</p:txBody>
      </p:sp>
      <p:sp>
        <p:nvSpPr>
          <p:cNvPr id="131" name="Oval 130"/>
          <p:cNvSpPr/>
          <p:nvPr/>
        </p:nvSpPr>
        <p:spPr>
          <a:xfrm>
            <a:off x="1371600" y="4648200"/>
            <a:ext cx="457200" cy="457200"/>
          </a:xfrm>
          <a:prstGeom prst="ellipse">
            <a:avLst/>
          </a:prstGeom>
          <a:solidFill>
            <a:srgbClr val="FF0000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R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</p:txBody>
      </p:sp>
      <p:sp>
        <p:nvSpPr>
          <p:cNvPr id="132" name="Oval 131"/>
          <p:cNvSpPr/>
          <p:nvPr/>
        </p:nvSpPr>
        <p:spPr>
          <a:xfrm>
            <a:off x="1828800" y="4648200"/>
            <a:ext cx="457200" cy="457200"/>
          </a:xfrm>
          <a:prstGeom prst="ellipse">
            <a:avLst/>
          </a:prstGeom>
          <a:solidFill>
            <a:srgbClr val="FF0000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R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</p:txBody>
      </p:sp>
      <p:sp>
        <p:nvSpPr>
          <p:cNvPr id="133" name="Oval 132"/>
          <p:cNvSpPr/>
          <p:nvPr/>
        </p:nvSpPr>
        <p:spPr>
          <a:xfrm>
            <a:off x="2286000" y="4648200"/>
            <a:ext cx="457200" cy="457200"/>
          </a:xfrm>
          <a:prstGeom prst="ellipse">
            <a:avLst/>
          </a:prstGeom>
          <a:solidFill>
            <a:srgbClr val="FF0000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R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</p:txBody>
      </p:sp>
      <p:sp>
        <p:nvSpPr>
          <p:cNvPr id="134" name="Oval 133"/>
          <p:cNvSpPr/>
          <p:nvPr/>
        </p:nvSpPr>
        <p:spPr>
          <a:xfrm>
            <a:off x="2743200" y="4648200"/>
            <a:ext cx="457200" cy="457200"/>
          </a:xfrm>
          <a:prstGeom prst="ellipse">
            <a:avLst/>
          </a:prstGeom>
          <a:solidFill>
            <a:srgbClr val="00349E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N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</p:txBody>
      </p:sp>
      <p:sp>
        <p:nvSpPr>
          <p:cNvPr id="135" name="Oval 134"/>
          <p:cNvSpPr/>
          <p:nvPr/>
        </p:nvSpPr>
        <p:spPr>
          <a:xfrm>
            <a:off x="3200400" y="4648200"/>
            <a:ext cx="457200" cy="457200"/>
          </a:xfrm>
          <a:prstGeom prst="ellipse">
            <a:avLst/>
          </a:prstGeom>
          <a:solidFill>
            <a:srgbClr val="00349E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N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</p:txBody>
      </p:sp>
      <p:sp>
        <p:nvSpPr>
          <p:cNvPr id="136" name="Oval 135"/>
          <p:cNvSpPr/>
          <p:nvPr/>
        </p:nvSpPr>
        <p:spPr>
          <a:xfrm>
            <a:off x="914400" y="5105400"/>
            <a:ext cx="457200" cy="457200"/>
          </a:xfrm>
          <a:prstGeom prst="ellipse">
            <a:avLst/>
          </a:prstGeom>
          <a:solidFill>
            <a:srgbClr val="00349E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N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</p:txBody>
      </p:sp>
      <p:sp>
        <p:nvSpPr>
          <p:cNvPr id="137" name="Oval 136"/>
          <p:cNvSpPr/>
          <p:nvPr/>
        </p:nvSpPr>
        <p:spPr>
          <a:xfrm>
            <a:off x="1371600" y="5105400"/>
            <a:ext cx="457200" cy="457200"/>
          </a:xfrm>
          <a:prstGeom prst="ellipse">
            <a:avLst/>
          </a:prstGeom>
          <a:solidFill>
            <a:srgbClr val="00349E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N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</p:txBody>
      </p:sp>
      <p:sp>
        <p:nvSpPr>
          <p:cNvPr id="138" name="Oval 137"/>
          <p:cNvSpPr/>
          <p:nvPr/>
        </p:nvSpPr>
        <p:spPr>
          <a:xfrm>
            <a:off x="1828800" y="5105400"/>
            <a:ext cx="457200" cy="457200"/>
          </a:xfrm>
          <a:prstGeom prst="ellipse">
            <a:avLst/>
          </a:prstGeom>
          <a:solidFill>
            <a:srgbClr val="00349E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N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</p:txBody>
      </p:sp>
      <p:sp>
        <p:nvSpPr>
          <p:cNvPr id="139" name="Oval 138"/>
          <p:cNvSpPr/>
          <p:nvPr/>
        </p:nvSpPr>
        <p:spPr>
          <a:xfrm>
            <a:off x="2286000" y="5105400"/>
            <a:ext cx="457200" cy="457200"/>
          </a:xfrm>
          <a:prstGeom prst="ellipse">
            <a:avLst/>
          </a:prstGeom>
          <a:solidFill>
            <a:srgbClr val="00349E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N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</p:txBody>
      </p:sp>
      <p:sp>
        <p:nvSpPr>
          <p:cNvPr id="140" name="Oval 139"/>
          <p:cNvSpPr/>
          <p:nvPr/>
        </p:nvSpPr>
        <p:spPr>
          <a:xfrm>
            <a:off x="2743200" y="5105400"/>
            <a:ext cx="457200" cy="457200"/>
          </a:xfrm>
          <a:prstGeom prst="ellipse">
            <a:avLst/>
          </a:prstGeom>
          <a:solidFill>
            <a:srgbClr val="00349E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N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</p:txBody>
      </p:sp>
      <p:sp>
        <p:nvSpPr>
          <p:cNvPr id="141" name="Oval 140"/>
          <p:cNvSpPr/>
          <p:nvPr/>
        </p:nvSpPr>
        <p:spPr>
          <a:xfrm>
            <a:off x="3200400" y="5105400"/>
            <a:ext cx="457200" cy="457200"/>
          </a:xfrm>
          <a:prstGeom prst="ellipse">
            <a:avLst/>
          </a:prstGeom>
          <a:solidFill>
            <a:srgbClr val="00349E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N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</p:txBody>
      </p:sp>
      <p:sp>
        <p:nvSpPr>
          <p:cNvPr id="142" name="Oval 141"/>
          <p:cNvSpPr/>
          <p:nvPr/>
        </p:nvSpPr>
        <p:spPr>
          <a:xfrm>
            <a:off x="1371600" y="4191000"/>
            <a:ext cx="457200" cy="457200"/>
          </a:xfrm>
          <a:prstGeom prst="ellipse">
            <a:avLst/>
          </a:prstGeom>
          <a:solidFill>
            <a:srgbClr val="FF0000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R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</p:txBody>
      </p:sp>
      <p:sp>
        <p:nvSpPr>
          <p:cNvPr id="143" name="Oval 142"/>
          <p:cNvSpPr/>
          <p:nvPr/>
        </p:nvSpPr>
        <p:spPr>
          <a:xfrm>
            <a:off x="914400" y="4191000"/>
            <a:ext cx="457200" cy="457200"/>
          </a:xfrm>
          <a:prstGeom prst="ellipse">
            <a:avLst/>
          </a:prstGeom>
          <a:solidFill>
            <a:srgbClr val="FF0000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R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</p:txBody>
      </p:sp>
      <p:sp>
        <p:nvSpPr>
          <p:cNvPr id="144" name="Oval 143"/>
          <p:cNvSpPr/>
          <p:nvPr/>
        </p:nvSpPr>
        <p:spPr>
          <a:xfrm>
            <a:off x="914400" y="5562600"/>
            <a:ext cx="457200" cy="457200"/>
          </a:xfrm>
          <a:prstGeom prst="ellipse">
            <a:avLst/>
          </a:prstGeom>
          <a:solidFill>
            <a:srgbClr val="00349E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N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</p:txBody>
      </p:sp>
      <p:sp>
        <p:nvSpPr>
          <p:cNvPr id="145" name="Oval 144"/>
          <p:cNvSpPr/>
          <p:nvPr/>
        </p:nvSpPr>
        <p:spPr>
          <a:xfrm>
            <a:off x="1371600" y="5562600"/>
            <a:ext cx="457200" cy="457200"/>
          </a:xfrm>
          <a:prstGeom prst="ellipse">
            <a:avLst/>
          </a:prstGeom>
          <a:solidFill>
            <a:srgbClr val="00349E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N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</p:txBody>
      </p:sp>
      <p:sp>
        <p:nvSpPr>
          <p:cNvPr id="146" name="Oval 145"/>
          <p:cNvSpPr/>
          <p:nvPr/>
        </p:nvSpPr>
        <p:spPr>
          <a:xfrm>
            <a:off x="1828800" y="5562600"/>
            <a:ext cx="457200" cy="457200"/>
          </a:xfrm>
          <a:prstGeom prst="ellipse">
            <a:avLst/>
          </a:prstGeom>
          <a:solidFill>
            <a:srgbClr val="00349E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N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</p:txBody>
      </p:sp>
      <p:sp>
        <p:nvSpPr>
          <p:cNvPr id="147" name="Oval 146"/>
          <p:cNvSpPr/>
          <p:nvPr/>
        </p:nvSpPr>
        <p:spPr>
          <a:xfrm>
            <a:off x="2286000" y="5562600"/>
            <a:ext cx="457200" cy="457200"/>
          </a:xfrm>
          <a:prstGeom prst="ellipse">
            <a:avLst/>
          </a:prstGeom>
          <a:solidFill>
            <a:srgbClr val="00349E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N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</p:txBody>
      </p:sp>
      <p:sp>
        <p:nvSpPr>
          <p:cNvPr id="148" name="Oval 147"/>
          <p:cNvSpPr/>
          <p:nvPr/>
        </p:nvSpPr>
        <p:spPr>
          <a:xfrm>
            <a:off x="2743200" y="5562600"/>
            <a:ext cx="457200" cy="457200"/>
          </a:xfrm>
          <a:prstGeom prst="ellipse">
            <a:avLst/>
          </a:prstGeom>
          <a:solidFill>
            <a:srgbClr val="00349E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N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</p:txBody>
      </p:sp>
      <p:sp>
        <p:nvSpPr>
          <p:cNvPr id="149" name="Oval 148"/>
          <p:cNvSpPr/>
          <p:nvPr/>
        </p:nvSpPr>
        <p:spPr>
          <a:xfrm>
            <a:off x="3200400" y="5562600"/>
            <a:ext cx="457200" cy="457200"/>
          </a:xfrm>
          <a:prstGeom prst="ellipse">
            <a:avLst/>
          </a:prstGeom>
          <a:solidFill>
            <a:srgbClr val="00349E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N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</p:txBody>
      </p:sp>
      <p:sp>
        <p:nvSpPr>
          <p:cNvPr id="150" name="TextBox 149"/>
          <p:cNvSpPr txBox="1"/>
          <p:nvPr/>
        </p:nvSpPr>
        <p:spPr>
          <a:xfrm>
            <a:off x="762000" y="6096000"/>
            <a:ext cx="3429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10 relapse, 14 no relapse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51" name="TextBox 150"/>
          <p:cNvSpPr txBox="1"/>
          <p:nvPr/>
        </p:nvSpPr>
        <p:spPr>
          <a:xfrm>
            <a:off x="5486400" y="6096000"/>
            <a:ext cx="3429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18 relapse, 6 no relapse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1 -0.51064 " pathEditMode="relative" ptsTypes="AA">
                                      <p:cBhvr>
                                        <p:cTn id="6" dur="20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1 -0.51064 " pathEditMode="relative" ptsTypes="AA">
                                      <p:cBhvr>
                                        <p:cTn id="8" dur="20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1 -0.51064 " pathEditMode="relative" ptsTypes="AA">
                                      <p:cBhvr>
                                        <p:cTn id="10" dur="20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1 -0.51064 " pathEditMode="relative" ptsTypes="AA">
                                      <p:cBhvr>
                                        <p:cTn id="12" dur="20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1 -0.51064 " pathEditMode="relative" ptsTypes="AA">
                                      <p:cBhvr>
                                        <p:cTn id="14" dur="20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1 -0.51064 " pathEditMode="relative" ptsTypes="AA">
                                      <p:cBhvr>
                                        <p:cTn id="16" dur="20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1 -0.51064 " pathEditMode="relative" ptsTypes="AA">
                                      <p:cBhvr>
                                        <p:cTn id="18" dur="20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1 -0.51064 " pathEditMode="relative" ptsTypes="AA">
                                      <p:cBhvr>
                                        <p:cTn id="20" dur="20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1 -0.51064 " pathEditMode="relative" ptsTypes="AA">
                                      <p:cBhvr>
                                        <p:cTn id="22" dur="20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3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1 -0.51064 " pathEditMode="relative" ptsTypes="AA">
                                      <p:cBhvr>
                                        <p:cTn id="24" dur="20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1 -0.51064 " pathEditMode="relative" ptsTypes="AA">
                                      <p:cBhvr>
                                        <p:cTn id="26" dur="20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1 -0.51064 " pathEditMode="relative" ptsTypes="AA">
                                      <p:cBhvr>
                                        <p:cTn id="28" dur="20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1 -0.51064 " pathEditMode="relative" ptsTypes="AA">
                                      <p:cBhvr>
                                        <p:cTn id="30" dur="2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1 -0.51064 " pathEditMode="relative" ptsTypes="AA">
                                      <p:cBhvr>
                                        <p:cTn id="32" dur="20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3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1 -0.51064 " pathEditMode="relative" ptsTypes="AA">
                                      <p:cBhvr>
                                        <p:cTn id="34" dur="20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1 -0.51064 " pathEditMode="relative" ptsTypes="AA">
                                      <p:cBhvr>
                                        <p:cTn id="36" dur="20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1 -0.51064 " pathEditMode="relative" ptsTypes="AA">
                                      <p:cBhvr>
                                        <p:cTn id="38" dur="20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1 -0.51064 " pathEditMode="relative" ptsTypes="AA">
                                      <p:cBhvr>
                                        <p:cTn id="40" dur="20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1 -0.51064 " pathEditMode="relative" ptsTypes="AA">
                                      <p:cBhvr>
                                        <p:cTn id="42" dur="20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3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1 -0.51064 " pathEditMode="relative" ptsTypes="AA">
                                      <p:cBhvr>
                                        <p:cTn id="44" dur="20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1 -0.51064 " pathEditMode="relative" ptsTypes="AA">
                                      <p:cBhvr>
                                        <p:cTn id="46" dur="20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1 -0.51064 " pathEditMode="relative" ptsTypes="AA">
                                      <p:cBhvr>
                                        <p:cTn id="48" dur="20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1 -0.51064 " pathEditMode="relative" ptsTypes="AA">
                                      <p:cBhvr>
                                        <p:cTn id="50" dur="20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1 -0.51064 " pathEditMode="relative" ptsTypes="AA">
                                      <p:cBhvr>
                                        <p:cTn id="52" dur="20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3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11667 -0.52174 " pathEditMode="relative" ptsTypes="AA">
                                      <p:cBhvr>
                                        <p:cTn id="54" dur="2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11667 -0.52174 " pathEditMode="relative" ptsTypes="AA">
                                      <p:cBhvr>
                                        <p:cTn id="56" dur="2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11667 -0.52174 " pathEditMode="relative" ptsTypes="AA">
                                      <p:cBhvr>
                                        <p:cTn id="58" dur="2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11667 -0.52174 " pathEditMode="relative" ptsTypes="AA">
                                      <p:cBhvr>
                                        <p:cTn id="60" dur="2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11667 -0.52174 " pathEditMode="relative" ptsTypes="AA">
                                      <p:cBhvr>
                                        <p:cTn id="62" dur="2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3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11667 -0.52174 " pathEditMode="relative" ptsTypes="AA">
                                      <p:cBhvr>
                                        <p:cTn id="64" dur="2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11667 -0.52174 " pathEditMode="relative" ptsTypes="AA">
                                      <p:cBhvr>
                                        <p:cTn id="66" dur="2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11667 -0.52174 " pathEditMode="relative" ptsTypes="AA">
                                      <p:cBhvr>
                                        <p:cTn id="68" dur="2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11667 -0.52174 " pathEditMode="relative" ptsTypes="AA">
                                      <p:cBhvr>
                                        <p:cTn id="70" dur="2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11667 -0.52174 " pathEditMode="relative" ptsTypes="AA">
                                      <p:cBhvr>
                                        <p:cTn id="72" dur="2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3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11667 -0.52174 " pathEditMode="relative" ptsTypes="AA">
                                      <p:cBhvr>
                                        <p:cTn id="74" dur="2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11667 -0.52174 " pathEditMode="relative" ptsTypes="AA">
                                      <p:cBhvr>
                                        <p:cTn id="76" dur="20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11667 -0.52174 " pathEditMode="relative" ptsTypes="AA">
                                      <p:cBhvr>
                                        <p:cTn id="78" dur="20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11667 -0.52174 " pathEditMode="relative" ptsTypes="AA">
                                      <p:cBhvr>
                                        <p:cTn id="80" dur="20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11667 -0.52174 " pathEditMode="relative" ptsTypes="AA">
                                      <p:cBhvr>
                                        <p:cTn id="82" dur="20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3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11667 -0.52174 " pathEditMode="relative" ptsTypes="AA">
                                      <p:cBhvr>
                                        <p:cTn id="84" dur="20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11667 -0.52174 " pathEditMode="relative" ptsTypes="AA">
                                      <p:cBhvr>
                                        <p:cTn id="86" dur="20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11667 -0.52174 " pathEditMode="relative" ptsTypes="AA">
                                      <p:cBhvr>
                                        <p:cTn id="88" dur="20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11667 -0.52174 " pathEditMode="relative" ptsTypes="AA">
                                      <p:cBhvr>
                                        <p:cTn id="90" dur="20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11667 -0.52174 " pathEditMode="relative" ptsTypes="AA">
                                      <p:cBhvr>
                                        <p:cTn id="92" dur="20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3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11667 -0.52174 " pathEditMode="relative" ptsTypes="AA">
                                      <p:cBhvr>
                                        <p:cTn id="94" dur="2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11667 -0.52174 " pathEditMode="relative" ptsTypes="AA">
                                      <p:cBhvr>
                                        <p:cTn id="96" dur="20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11667 -0.52174 " pathEditMode="relative" ptsTypes="AA">
                                      <p:cBhvr>
                                        <p:cTn id="98" dur="20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11667 -0.52174 " pathEditMode="relative" ptsTypes="AA">
                                      <p:cBhvr>
                                        <p:cTn id="100" dur="20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01" presetID="53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2" dur="500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4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53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7" dur="500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9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" grpId="0" animBg="1"/>
      <p:bldP spid="103" grpId="0" animBg="1"/>
      <p:bldP spid="104" grpId="0" animBg="1"/>
      <p:bldP spid="105" grpId="0" animBg="1"/>
      <p:bldP spid="106" grpId="0" animBg="1"/>
      <p:bldP spid="107" grpId="0" animBg="1"/>
      <p:bldP spid="108" grpId="0" animBg="1"/>
      <p:bldP spid="109" grpId="0" animBg="1"/>
      <p:bldP spid="110" grpId="0" animBg="1"/>
      <p:bldP spid="111" grpId="0" animBg="1"/>
      <p:bldP spid="112" grpId="0" animBg="1"/>
      <p:bldP spid="113" grpId="0" animBg="1"/>
      <p:bldP spid="114" grpId="0" animBg="1"/>
      <p:bldP spid="115" grpId="0" animBg="1"/>
      <p:bldP spid="116" grpId="0" animBg="1"/>
      <p:bldP spid="117" grpId="0" animBg="1"/>
      <p:bldP spid="118" grpId="0" animBg="1"/>
      <p:bldP spid="119" grpId="0" animBg="1"/>
      <p:bldP spid="120" grpId="0" animBg="1"/>
      <p:bldP spid="121" grpId="0" animBg="1"/>
      <p:bldP spid="122" grpId="0" animBg="1"/>
      <p:bldP spid="123" grpId="0" animBg="1"/>
      <p:bldP spid="124" grpId="0" animBg="1"/>
      <p:bldP spid="125" grpId="0" animBg="1"/>
      <p:bldP spid="126" grpId="0" animBg="1"/>
      <p:bldP spid="127" grpId="0" animBg="1"/>
      <p:bldP spid="128" grpId="0" animBg="1"/>
      <p:bldP spid="129" grpId="0" animBg="1"/>
      <p:bldP spid="130" grpId="0" animBg="1"/>
      <p:bldP spid="131" grpId="0" animBg="1"/>
      <p:bldP spid="132" grpId="0" animBg="1"/>
      <p:bldP spid="133" grpId="0" animBg="1"/>
      <p:bldP spid="134" grpId="0" animBg="1"/>
      <p:bldP spid="135" grpId="0" animBg="1"/>
      <p:bldP spid="136" grpId="0" animBg="1"/>
      <p:bldP spid="137" grpId="0" animBg="1"/>
      <p:bldP spid="138" grpId="0" animBg="1"/>
      <p:bldP spid="139" grpId="0" animBg="1"/>
      <p:bldP spid="140" grpId="0" animBg="1"/>
      <p:bldP spid="141" grpId="0" animBg="1"/>
      <p:bldP spid="142" grpId="0" animBg="1"/>
      <p:bldP spid="143" grpId="0" animBg="1"/>
      <p:bldP spid="144" grpId="0" animBg="1"/>
      <p:bldP spid="145" grpId="0" animBg="1"/>
      <p:bldP spid="146" grpId="0" animBg="1"/>
      <p:bldP spid="147" grpId="0" animBg="1"/>
      <p:bldP spid="148" grpId="0" animBg="1"/>
      <p:bldP spid="149" grpId="0" animBg="1"/>
      <p:bldP spid="150" grpId="0"/>
      <p:bldP spid="15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Oval 101"/>
          <p:cNvSpPr/>
          <p:nvPr/>
        </p:nvSpPr>
        <p:spPr>
          <a:xfrm>
            <a:off x="1828800" y="685800"/>
            <a:ext cx="457200" cy="457200"/>
          </a:xfrm>
          <a:prstGeom prst="ellipse">
            <a:avLst/>
          </a:prstGeom>
          <a:solidFill>
            <a:srgbClr val="FF0000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R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</p:txBody>
      </p:sp>
      <p:sp>
        <p:nvSpPr>
          <p:cNvPr id="103" name="Oval 102"/>
          <p:cNvSpPr/>
          <p:nvPr/>
        </p:nvSpPr>
        <p:spPr>
          <a:xfrm>
            <a:off x="2286000" y="685800"/>
            <a:ext cx="457200" cy="457200"/>
          </a:xfrm>
          <a:prstGeom prst="ellipse">
            <a:avLst/>
          </a:prstGeom>
          <a:solidFill>
            <a:srgbClr val="FF0000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R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</p:txBody>
      </p:sp>
      <p:sp>
        <p:nvSpPr>
          <p:cNvPr id="104" name="Oval 103"/>
          <p:cNvSpPr/>
          <p:nvPr/>
        </p:nvSpPr>
        <p:spPr>
          <a:xfrm>
            <a:off x="2743200" y="685800"/>
            <a:ext cx="457200" cy="457200"/>
          </a:xfrm>
          <a:prstGeom prst="ellipse">
            <a:avLst/>
          </a:prstGeom>
          <a:solidFill>
            <a:srgbClr val="FF0000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R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</p:txBody>
      </p:sp>
      <p:sp>
        <p:nvSpPr>
          <p:cNvPr id="105" name="Oval 104"/>
          <p:cNvSpPr/>
          <p:nvPr/>
        </p:nvSpPr>
        <p:spPr>
          <a:xfrm>
            <a:off x="3200400" y="685800"/>
            <a:ext cx="457200" cy="457200"/>
          </a:xfrm>
          <a:prstGeom prst="ellipse">
            <a:avLst/>
          </a:prstGeom>
          <a:solidFill>
            <a:srgbClr val="FF0000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R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</p:txBody>
      </p:sp>
      <p:sp>
        <p:nvSpPr>
          <p:cNvPr id="106" name="Oval 105"/>
          <p:cNvSpPr/>
          <p:nvPr/>
        </p:nvSpPr>
        <p:spPr>
          <a:xfrm>
            <a:off x="3657600" y="685800"/>
            <a:ext cx="457200" cy="457200"/>
          </a:xfrm>
          <a:prstGeom prst="ellipse">
            <a:avLst/>
          </a:prstGeom>
          <a:solidFill>
            <a:srgbClr val="FF0000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R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</p:txBody>
      </p:sp>
      <p:sp>
        <p:nvSpPr>
          <p:cNvPr id="107" name="Oval 106"/>
          <p:cNvSpPr/>
          <p:nvPr/>
        </p:nvSpPr>
        <p:spPr>
          <a:xfrm>
            <a:off x="4114800" y="685800"/>
            <a:ext cx="457200" cy="457200"/>
          </a:xfrm>
          <a:prstGeom prst="ellipse">
            <a:avLst/>
          </a:prstGeom>
          <a:solidFill>
            <a:srgbClr val="FF0000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R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</p:txBody>
      </p:sp>
      <p:sp>
        <p:nvSpPr>
          <p:cNvPr id="108" name="Oval 107"/>
          <p:cNvSpPr/>
          <p:nvPr/>
        </p:nvSpPr>
        <p:spPr>
          <a:xfrm>
            <a:off x="1828800" y="1143000"/>
            <a:ext cx="457200" cy="457200"/>
          </a:xfrm>
          <a:prstGeom prst="ellipse">
            <a:avLst/>
          </a:prstGeom>
          <a:solidFill>
            <a:srgbClr val="FF0000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R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</p:txBody>
      </p:sp>
      <p:sp>
        <p:nvSpPr>
          <p:cNvPr id="109" name="Oval 108"/>
          <p:cNvSpPr/>
          <p:nvPr/>
        </p:nvSpPr>
        <p:spPr>
          <a:xfrm>
            <a:off x="2286000" y="1143000"/>
            <a:ext cx="457200" cy="457200"/>
          </a:xfrm>
          <a:prstGeom prst="ellipse">
            <a:avLst/>
          </a:prstGeom>
          <a:solidFill>
            <a:srgbClr val="FF0000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R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</p:txBody>
      </p:sp>
      <p:sp>
        <p:nvSpPr>
          <p:cNvPr id="110" name="Oval 109"/>
          <p:cNvSpPr/>
          <p:nvPr/>
        </p:nvSpPr>
        <p:spPr>
          <a:xfrm>
            <a:off x="2743200" y="1143000"/>
            <a:ext cx="457200" cy="457200"/>
          </a:xfrm>
          <a:prstGeom prst="ellipse">
            <a:avLst/>
          </a:prstGeom>
          <a:solidFill>
            <a:srgbClr val="FF0000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R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</p:txBody>
      </p:sp>
      <p:sp>
        <p:nvSpPr>
          <p:cNvPr id="111" name="Oval 110"/>
          <p:cNvSpPr/>
          <p:nvPr/>
        </p:nvSpPr>
        <p:spPr>
          <a:xfrm>
            <a:off x="3200400" y="1143000"/>
            <a:ext cx="457200" cy="457200"/>
          </a:xfrm>
          <a:prstGeom prst="ellipse">
            <a:avLst/>
          </a:prstGeom>
          <a:solidFill>
            <a:srgbClr val="FF0000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R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</p:txBody>
      </p:sp>
      <p:sp>
        <p:nvSpPr>
          <p:cNvPr id="112" name="Oval 111"/>
          <p:cNvSpPr/>
          <p:nvPr/>
        </p:nvSpPr>
        <p:spPr>
          <a:xfrm>
            <a:off x="3657600" y="1143000"/>
            <a:ext cx="457200" cy="457200"/>
          </a:xfrm>
          <a:prstGeom prst="ellipse">
            <a:avLst/>
          </a:prstGeom>
          <a:solidFill>
            <a:srgbClr val="00349E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N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</p:txBody>
      </p:sp>
      <p:sp>
        <p:nvSpPr>
          <p:cNvPr id="113" name="Oval 112"/>
          <p:cNvSpPr/>
          <p:nvPr/>
        </p:nvSpPr>
        <p:spPr>
          <a:xfrm>
            <a:off x="4114800" y="1143000"/>
            <a:ext cx="457200" cy="457200"/>
          </a:xfrm>
          <a:prstGeom prst="ellipse">
            <a:avLst/>
          </a:prstGeom>
          <a:solidFill>
            <a:srgbClr val="00349E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N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</p:txBody>
      </p:sp>
      <p:sp>
        <p:nvSpPr>
          <p:cNvPr id="114" name="Oval 113"/>
          <p:cNvSpPr/>
          <p:nvPr/>
        </p:nvSpPr>
        <p:spPr>
          <a:xfrm>
            <a:off x="1828800" y="1600200"/>
            <a:ext cx="457200" cy="457200"/>
          </a:xfrm>
          <a:prstGeom prst="ellipse">
            <a:avLst/>
          </a:prstGeom>
          <a:solidFill>
            <a:srgbClr val="00349E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N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</p:txBody>
      </p:sp>
      <p:sp>
        <p:nvSpPr>
          <p:cNvPr id="115" name="Oval 114"/>
          <p:cNvSpPr/>
          <p:nvPr/>
        </p:nvSpPr>
        <p:spPr>
          <a:xfrm>
            <a:off x="2286000" y="1600200"/>
            <a:ext cx="457200" cy="457200"/>
          </a:xfrm>
          <a:prstGeom prst="ellipse">
            <a:avLst/>
          </a:prstGeom>
          <a:solidFill>
            <a:srgbClr val="00349E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N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</p:txBody>
      </p:sp>
      <p:sp>
        <p:nvSpPr>
          <p:cNvPr id="116" name="Oval 115"/>
          <p:cNvSpPr/>
          <p:nvPr/>
        </p:nvSpPr>
        <p:spPr>
          <a:xfrm>
            <a:off x="2743200" y="1600200"/>
            <a:ext cx="457200" cy="457200"/>
          </a:xfrm>
          <a:prstGeom prst="ellipse">
            <a:avLst/>
          </a:prstGeom>
          <a:solidFill>
            <a:srgbClr val="00349E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N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</p:txBody>
      </p:sp>
      <p:sp>
        <p:nvSpPr>
          <p:cNvPr id="117" name="Oval 116"/>
          <p:cNvSpPr/>
          <p:nvPr/>
        </p:nvSpPr>
        <p:spPr>
          <a:xfrm>
            <a:off x="3200400" y="1600200"/>
            <a:ext cx="457200" cy="457200"/>
          </a:xfrm>
          <a:prstGeom prst="ellipse">
            <a:avLst/>
          </a:prstGeom>
          <a:solidFill>
            <a:srgbClr val="00349E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N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</p:txBody>
      </p:sp>
      <p:sp>
        <p:nvSpPr>
          <p:cNvPr id="118" name="Oval 117"/>
          <p:cNvSpPr/>
          <p:nvPr/>
        </p:nvSpPr>
        <p:spPr>
          <a:xfrm>
            <a:off x="3657600" y="1600200"/>
            <a:ext cx="457200" cy="457200"/>
          </a:xfrm>
          <a:prstGeom prst="ellipse">
            <a:avLst/>
          </a:prstGeom>
          <a:solidFill>
            <a:srgbClr val="00349E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N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</p:txBody>
      </p:sp>
      <p:sp>
        <p:nvSpPr>
          <p:cNvPr id="119" name="Oval 118"/>
          <p:cNvSpPr/>
          <p:nvPr/>
        </p:nvSpPr>
        <p:spPr>
          <a:xfrm>
            <a:off x="4114800" y="1600200"/>
            <a:ext cx="457200" cy="457200"/>
          </a:xfrm>
          <a:prstGeom prst="ellipse">
            <a:avLst/>
          </a:prstGeom>
          <a:solidFill>
            <a:srgbClr val="00349E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N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</p:txBody>
      </p:sp>
      <p:sp>
        <p:nvSpPr>
          <p:cNvPr id="120" name="Oval 119"/>
          <p:cNvSpPr/>
          <p:nvPr/>
        </p:nvSpPr>
        <p:spPr>
          <a:xfrm>
            <a:off x="1828800" y="2057400"/>
            <a:ext cx="457200" cy="457200"/>
          </a:xfrm>
          <a:prstGeom prst="ellipse">
            <a:avLst/>
          </a:prstGeom>
          <a:solidFill>
            <a:srgbClr val="00349E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N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</p:txBody>
      </p:sp>
      <p:sp>
        <p:nvSpPr>
          <p:cNvPr id="121" name="Oval 120"/>
          <p:cNvSpPr/>
          <p:nvPr/>
        </p:nvSpPr>
        <p:spPr>
          <a:xfrm>
            <a:off x="2286000" y="2057400"/>
            <a:ext cx="457200" cy="457200"/>
          </a:xfrm>
          <a:prstGeom prst="ellipse">
            <a:avLst/>
          </a:prstGeom>
          <a:solidFill>
            <a:srgbClr val="00349E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N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</p:txBody>
      </p:sp>
      <p:sp>
        <p:nvSpPr>
          <p:cNvPr id="122" name="Oval 121"/>
          <p:cNvSpPr/>
          <p:nvPr/>
        </p:nvSpPr>
        <p:spPr>
          <a:xfrm>
            <a:off x="2743200" y="2057400"/>
            <a:ext cx="457200" cy="457200"/>
          </a:xfrm>
          <a:prstGeom prst="ellipse">
            <a:avLst/>
          </a:prstGeom>
          <a:solidFill>
            <a:srgbClr val="00349E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N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</p:txBody>
      </p:sp>
      <p:sp>
        <p:nvSpPr>
          <p:cNvPr id="123" name="Oval 122"/>
          <p:cNvSpPr/>
          <p:nvPr/>
        </p:nvSpPr>
        <p:spPr>
          <a:xfrm>
            <a:off x="3200400" y="2057400"/>
            <a:ext cx="457200" cy="457200"/>
          </a:xfrm>
          <a:prstGeom prst="ellipse">
            <a:avLst/>
          </a:prstGeom>
          <a:solidFill>
            <a:srgbClr val="00349E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N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</p:txBody>
      </p:sp>
      <p:sp>
        <p:nvSpPr>
          <p:cNvPr id="124" name="Oval 123"/>
          <p:cNvSpPr/>
          <p:nvPr/>
        </p:nvSpPr>
        <p:spPr>
          <a:xfrm>
            <a:off x="3657600" y="2057400"/>
            <a:ext cx="457200" cy="457200"/>
          </a:xfrm>
          <a:prstGeom prst="ellipse">
            <a:avLst/>
          </a:prstGeom>
          <a:solidFill>
            <a:srgbClr val="00349E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N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</p:txBody>
      </p:sp>
      <p:sp>
        <p:nvSpPr>
          <p:cNvPr id="125" name="Oval 124"/>
          <p:cNvSpPr/>
          <p:nvPr/>
        </p:nvSpPr>
        <p:spPr>
          <a:xfrm>
            <a:off x="4114800" y="2057400"/>
            <a:ext cx="457200" cy="457200"/>
          </a:xfrm>
          <a:prstGeom prst="ellipse">
            <a:avLst/>
          </a:prstGeom>
          <a:solidFill>
            <a:srgbClr val="00349E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N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</p:txBody>
      </p:sp>
      <p:sp>
        <p:nvSpPr>
          <p:cNvPr id="126" name="Oval 125"/>
          <p:cNvSpPr/>
          <p:nvPr/>
        </p:nvSpPr>
        <p:spPr>
          <a:xfrm>
            <a:off x="4572000" y="685800"/>
            <a:ext cx="457200" cy="457200"/>
          </a:xfrm>
          <a:prstGeom prst="ellipse">
            <a:avLst/>
          </a:prstGeom>
          <a:solidFill>
            <a:srgbClr val="FF0000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R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</p:txBody>
      </p:sp>
      <p:sp>
        <p:nvSpPr>
          <p:cNvPr id="127" name="Oval 126"/>
          <p:cNvSpPr/>
          <p:nvPr/>
        </p:nvSpPr>
        <p:spPr>
          <a:xfrm>
            <a:off x="5029200" y="685800"/>
            <a:ext cx="457200" cy="457200"/>
          </a:xfrm>
          <a:prstGeom prst="ellipse">
            <a:avLst/>
          </a:prstGeom>
          <a:solidFill>
            <a:srgbClr val="FF0000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R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</p:txBody>
      </p:sp>
      <p:sp>
        <p:nvSpPr>
          <p:cNvPr id="128" name="Oval 127"/>
          <p:cNvSpPr/>
          <p:nvPr/>
        </p:nvSpPr>
        <p:spPr>
          <a:xfrm>
            <a:off x="5486400" y="685800"/>
            <a:ext cx="457200" cy="457200"/>
          </a:xfrm>
          <a:prstGeom prst="ellipse">
            <a:avLst/>
          </a:prstGeom>
          <a:solidFill>
            <a:srgbClr val="FF0000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R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</p:txBody>
      </p:sp>
      <p:sp>
        <p:nvSpPr>
          <p:cNvPr id="129" name="Oval 128"/>
          <p:cNvSpPr/>
          <p:nvPr/>
        </p:nvSpPr>
        <p:spPr>
          <a:xfrm>
            <a:off x="5943600" y="685800"/>
            <a:ext cx="457200" cy="457200"/>
          </a:xfrm>
          <a:prstGeom prst="ellipse">
            <a:avLst/>
          </a:prstGeom>
          <a:solidFill>
            <a:srgbClr val="FF0000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R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</p:txBody>
      </p:sp>
      <p:sp>
        <p:nvSpPr>
          <p:cNvPr id="130" name="Oval 129"/>
          <p:cNvSpPr/>
          <p:nvPr/>
        </p:nvSpPr>
        <p:spPr>
          <a:xfrm>
            <a:off x="6400800" y="685800"/>
            <a:ext cx="457200" cy="457200"/>
          </a:xfrm>
          <a:prstGeom prst="ellipse">
            <a:avLst/>
          </a:prstGeom>
          <a:solidFill>
            <a:srgbClr val="FF0000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R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</p:txBody>
      </p:sp>
      <p:sp>
        <p:nvSpPr>
          <p:cNvPr id="131" name="Oval 130"/>
          <p:cNvSpPr/>
          <p:nvPr/>
        </p:nvSpPr>
        <p:spPr>
          <a:xfrm>
            <a:off x="6858000" y="685800"/>
            <a:ext cx="457200" cy="457200"/>
          </a:xfrm>
          <a:prstGeom prst="ellipse">
            <a:avLst/>
          </a:prstGeom>
          <a:solidFill>
            <a:srgbClr val="FF0000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R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</p:txBody>
      </p:sp>
      <p:sp>
        <p:nvSpPr>
          <p:cNvPr id="132" name="Oval 131"/>
          <p:cNvSpPr/>
          <p:nvPr/>
        </p:nvSpPr>
        <p:spPr>
          <a:xfrm>
            <a:off x="4572000" y="1143000"/>
            <a:ext cx="457200" cy="457200"/>
          </a:xfrm>
          <a:prstGeom prst="ellipse">
            <a:avLst/>
          </a:prstGeom>
          <a:solidFill>
            <a:srgbClr val="FF0000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R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</p:txBody>
      </p:sp>
      <p:sp>
        <p:nvSpPr>
          <p:cNvPr id="133" name="Oval 132"/>
          <p:cNvSpPr/>
          <p:nvPr/>
        </p:nvSpPr>
        <p:spPr>
          <a:xfrm>
            <a:off x="5029200" y="1143000"/>
            <a:ext cx="457200" cy="457200"/>
          </a:xfrm>
          <a:prstGeom prst="ellipse">
            <a:avLst/>
          </a:prstGeom>
          <a:solidFill>
            <a:srgbClr val="FF0000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R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</p:txBody>
      </p:sp>
      <p:sp>
        <p:nvSpPr>
          <p:cNvPr id="134" name="Oval 133"/>
          <p:cNvSpPr/>
          <p:nvPr/>
        </p:nvSpPr>
        <p:spPr>
          <a:xfrm>
            <a:off x="5486400" y="1143000"/>
            <a:ext cx="457200" cy="457200"/>
          </a:xfrm>
          <a:prstGeom prst="ellipse">
            <a:avLst/>
          </a:prstGeom>
          <a:solidFill>
            <a:srgbClr val="FF0000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R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</p:txBody>
      </p:sp>
      <p:sp>
        <p:nvSpPr>
          <p:cNvPr id="135" name="Oval 134"/>
          <p:cNvSpPr/>
          <p:nvPr/>
        </p:nvSpPr>
        <p:spPr>
          <a:xfrm>
            <a:off x="5943600" y="1143000"/>
            <a:ext cx="457200" cy="457200"/>
          </a:xfrm>
          <a:prstGeom prst="ellipse">
            <a:avLst/>
          </a:prstGeom>
          <a:solidFill>
            <a:srgbClr val="FF0000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R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</p:txBody>
      </p:sp>
      <p:sp>
        <p:nvSpPr>
          <p:cNvPr id="136" name="Oval 135"/>
          <p:cNvSpPr/>
          <p:nvPr/>
        </p:nvSpPr>
        <p:spPr>
          <a:xfrm>
            <a:off x="6400800" y="1143000"/>
            <a:ext cx="457200" cy="457200"/>
          </a:xfrm>
          <a:prstGeom prst="ellipse">
            <a:avLst/>
          </a:prstGeom>
          <a:solidFill>
            <a:srgbClr val="FF0000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R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</p:txBody>
      </p:sp>
      <p:sp>
        <p:nvSpPr>
          <p:cNvPr id="137" name="Oval 136"/>
          <p:cNvSpPr/>
          <p:nvPr/>
        </p:nvSpPr>
        <p:spPr>
          <a:xfrm>
            <a:off x="6858000" y="1143000"/>
            <a:ext cx="457200" cy="457200"/>
          </a:xfrm>
          <a:prstGeom prst="ellipse">
            <a:avLst/>
          </a:prstGeom>
          <a:solidFill>
            <a:srgbClr val="FF0000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R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</p:txBody>
      </p:sp>
      <p:sp>
        <p:nvSpPr>
          <p:cNvPr id="138" name="Oval 137"/>
          <p:cNvSpPr/>
          <p:nvPr/>
        </p:nvSpPr>
        <p:spPr>
          <a:xfrm>
            <a:off x="4572000" y="1600200"/>
            <a:ext cx="457200" cy="457200"/>
          </a:xfrm>
          <a:prstGeom prst="ellipse">
            <a:avLst/>
          </a:prstGeom>
          <a:solidFill>
            <a:srgbClr val="FF0000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R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</p:txBody>
      </p:sp>
      <p:sp>
        <p:nvSpPr>
          <p:cNvPr id="139" name="Oval 138"/>
          <p:cNvSpPr/>
          <p:nvPr/>
        </p:nvSpPr>
        <p:spPr>
          <a:xfrm>
            <a:off x="5029200" y="1600200"/>
            <a:ext cx="457200" cy="457200"/>
          </a:xfrm>
          <a:prstGeom prst="ellipse">
            <a:avLst/>
          </a:prstGeom>
          <a:solidFill>
            <a:srgbClr val="FF0000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R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</p:txBody>
      </p:sp>
      <p:sp>
        <p:nvSpPr>
          <p:cNvPr id="140" name="Oval 139"/>
          <p:cNvSpPr/>
          <p:nvPr/>
        </p:nvSpPr>
        <p:spPr>
          <a:xfrm>
            <a:off x="5486400" y="1600200"/>
            <a:ext cx="457200" cy="457200"/>
          </a:xfrm>
          <a:prstGeom prst="ellipse">
            <a:avLst/>
          </a:prstGeom>
          <a:solidFill>
            <a:srgbClr val="FF0000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R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</p:txBody>
      </p:sp>
      <p:sp>
        <p:nvSpPr>
          <p:cNvPr id="141" name="Oval 140"/>
          <p:cNvSpPr/>
          <p:nvPr/>
        </p:nvSpPr>
        <p:spPr>
          <a:xfrm>
            <a:off x="5943600" y="1600200"/>
            <a:ext cx="457200" cy="457200"/>
          </a:xfrm>
          <a:prstGeom prst="ellipse">
            <a:avLst/>
          </a:prstGeom>
          <a:solidFill>
            <a:srgbClr val="FF0000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R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</p:txBody>
      </p:sp>
      <p:sp>
        <p:nvSpPr>
          <p:cNvPr id="142" name="Oval 141"/>
          <p:cNvSpPr/>
          <p:nvPr/>
        </p:nvSpPr>
        <p:spPr>
          <a:xfrm>
            <a:off x="6400800" y="1600200"/>
            <a:ext cx="457200" cy="457200"/>
          </a:xfrm>
          <a:prstGeom prst="ellipse">
            <a:avLst/>
          </a:prstGeom>
          <a:solidFill>
            <a:srgbClr val="FF0000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R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</p:txBody>
      </p:sp>
      <p:sp>
        <p:nvSpPr>
          <p:cNvPr id="143" name="Oval 142"/>
          <p:cNvSpPr/>
          <p:nvPr/>
        </p:nvSpPr>
        <p:spPr>
          <a:xfrm>
            <a:off x="6858000" y="1600200"/>
            <a:ext cx="457200" cy="457200"/>
          </a:xfrm>
          <a:prstGeom prst="ellipse">
            <a:avLst/>
          </a:prstGeom>
          <a:solidFill>
            <a:srgbClr val="FF0000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R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</p:txBody>
      </p:sp>
      <p:sp>
        <p:nvSpPr>
          <p:cNvPr id="144" name="Oval 143"/>
          <p:cNvSpPr/>
          <p:nvPr/>
        </p:nvSpPr>
        <p:spPr>
          <a:xfrm>
            <a:off x="4572000" y="2057400"/>
            <a:ext cx="457200" cy="457200"/>
          </a:xfrm>
          <a:prstGeom prst="ellipse">
            <a:avLst/>
          </a:prstGeom>
          <a:solidFill>
            <a:srgbClr val="00349E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N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</p:txBody>
      </p:sp>
      <p:sp>
        <p:nvSpPr>
          <p:cNvPr id="145" name="Oval 144"/>
          <p:cNvSpPr/>
          <p:nvPr/>
        </p:nvSpPr>
        <p:spPr>
          <a:xfrm>
            <a:off x="5029200" y="2057400"/>
            <a:ext cx="457200" cy="457200"/>
          </a:xfrm>
          <a:prstGeom prst="ellipse">
            <a:avLst/>
          </a:prstGeom>
          <a:solidFill>
            <a:srgbClr val="00349E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N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</p:txBody>
      </p:sp>
      <p:sp>
        <p:nvSpPr>
          <p:cNvPr id="146" name="Oval 145"/>
          <p:cNvSpPr/>
          <p:nvPr/>
        </p:nvSpPr>
        <p:spPr>
          <a:xfrm>
            <a:off x="5486400" y="2057400"/>
            <a:ext cx="457200" cy="457200"/>
          </a:xfrm>
          <a:prstGeom prst="ellipse">
            <a:avLst/>
          </a:prstGeom>
          <a:solidFill>
            <a:srgbClr val="00349E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N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</p:txBody>
      </p:sp>
      <p:sp>
        <p:nvSpPr>
          <p:cNvPr id="147" name="Oval 146"/>
          <p:cNvSpPr/>
          <p:nvPr/>
        </p:nvSpPr>
        <p:spPr>
          <a:xfrm>
            <a:off x="5943600" y="2057400"/>
            <a:ext cx="457200" cy="457200"/>
          </a:xfrm>
          <a:prstGeom prst="ellipse">
            <a:avLst/>
          </a:prstGeom>
          <a:solidFill>
            <a:srgbClr val="00349E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N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</p:txBody>
      </p:sp>
      <p:sp>
        <p:nvSpPr>
          <p:cNvPr id="148" name="Oval 147"/>
          <p:cNvSpPr/>
          <p:nvPr/>
        </p:nvSpPr>
        <p:spPr>
          <a:xfrm>
            <a:off x="6400800" y="2057400"/>
            <a:ext cx="457200" cy="457200"/>
          </a:xfrm>
          <a:prstGeom prst="ellipse">
            <a:avLst/>
          </a:prstGeom>
          <a:solidFill>
            <a:srgbClr val="00349E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N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</p:txBody>
      </p:sp>
      <p:sp>
        <p:nvSpPr>
          <p:cNvPr id="149" name="Oval 148"/>
          <p:cNvSpPr/>
          <p:nvPr/>
        </p:nvSpPr>
        <p:spPr>
          <a:xfrm>
            <a:off x="6858000" y="2057400"/>
            <a:ext cx="457200" cy="457200"/>
          </a:xfrm>
          <a:prstGeom prst="ellipse">
            <a:avLst/>
          </a:prstGeom>
          <a:solidFill>
            <a:srgbClr val="00349E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N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</p:txBody>
      </p:sp>
      <p:cxnSp>
        <p:nvCxnSpPr>
          <p:cNvPr id="150" name="Straight Arrow Connector 149"/>
          <p:cNvCxnSpPr/>
          <p:nvPr/>
        </p:nvCxnSpPr>
        <p:spPr>
          <a:xfrm rot="10800000" flipV="1">
            <a:off x="2057400" y="2667000"/>
            <a:ext cx="2514600" cy="1219200"/>
          </a:xfrm>
          <a:prstGeom prst="straightConnector1">
            <a:avLst/>
          </a:prstGeom>
          <a:noFill/>
          <a:ln w="38100" cap="flat" cmpd="sng" algn="ctr">
            <a:solidFill>
              <a:srgbClr val="002676">
                <a:satMod val="150000"/>
              </a:srgbClr>
            </a:solidFill>
            <a:prstDash val="solid"/>
            <a:tailEnd type="arrow"/>
          </a:ln>
          <a:effectLst/>
        </p:spPr>
      </p:cxnSp>
      <p:cxnSp>
        <p:nvCxnSpPr>
          <p:cNvPr id="151" name="Straight Arrow Connector 150"/>
          <p:cNvCxnSpPr/>
          <p:nvPr/>
        </p:nvCxnSpPr>
        <p:spPr>
          <a:xfrm>
            <a:off x="4572000" y="2667000"/>
            <a:ext cx="2209800" cy="1295400"/>
          </a:xfrm>
          <a:prstGeom prst="straightConnector1">
            <a:avLst/>
          </a:prstGeom>
          <a:noFill/>
          <a:ln w="38100" cap="flat" cmpd="sng" algn="ctr">
            <a:solidFill>
              <a:srgbClr val="002676">
                <a:satMod val="150000"/>
              </a:srgbClr>
            </a:solidFill>
            <a:prstDash val="solid"/>
            <a:tailEnd type="arrow"/>
          </a:ln>
          <a:effectLst/>
        </p:spPr>
      </p:cxnSp>
      <p:sp>
        <p:nvSpPr>
          <p:cNvPr id="152" name="Oval 151"/>
          <p:cNvSpPr/>
          <p:nvPr/>
        </p:nvSpPr>
        <p:spPr>
          <a:xfrm>
            <a:off x="1676400" y="4191000"/>
            <a:ext cx="457200" cy="457200"/>
          </a:xfrm>
          <a:prstGeom prst="ellipse">
            <a:avLst/>
          </a:prstGeom>
          <a:solidFill>
            <a:srgbClr val="FF0000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R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</p:txBody>
      </p:sp>
      <p:sp>
        <p:nvSpPr>
          <p:cNvPr id="153" name="Oval 152"/>
          <p:cNvSpPr/>
          <p:nvPr/>
        </p:nvSpPr>
        <p:spPr>
          <a:xfrm>
            <a:off x="2133600" y="4191000"/>
            <a:ext cx="457200" cy="457200"/>
          </a:xfrm>
          <a:prstGeom prst="ellipse">
            <a:avLst/>
          </a:prstGeom>
          <a:solidFill>
            <a:srgbClr val="00349E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N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</p:txBody>
      </p:sp>
      <p:sp>
        <p:nvSpPr>
          <p:cNvPr id="154" name="Oval 153"/>
          <p:cNvSpPr/>
          <p:nvPr/>
        </p:nvSpPr>
        <p:spPr>
          <a:xfrm>
            <a:off x="2590800" y="4191000"/>
            <a:ext cx="457200" cy="457200"/>
          </a:xfrm>
          <a:prstGeom prst="ellipse">
            <a:avLst/>
          </a:prstGeom>
          <a:solidFill>
            <a:srgbClr val="FF0000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R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</p:txBody>
      </p:sp>
      <p:sp>
        <p:nvSpPr>
          <p:cNvPr id="155" name="Oval 154"/>
          <p:cNvSpPr/>
          <p:nvPr/>
        </p:nvSpPr>
        <p:spPr>
          <a:xfrm>
            <a:off x="3048000" y="4191000"/>
            <a:ext cx="457200" cy="457200"/>
          </a:xfrm>
          <a:prstGeom prst="ellipse">
            <a:avLst/>
          </a:prstGeom>
          <a:solidFill>
            <a:srgbClr val="00349E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N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</p:txBody>
      </p:sp>
      <p:sp>
        <p:nvSpPr>
          <p:cNvPr id="156" name="Oval 155"/>
          <p:cNvSpPr/>
          <p:nvPr/>
        </p:nvSpPr>
        <p:spPr>
          <a:xfrm>
            <a:off x="762000" y="4648200"/>
            <a:ext cx="457200" cy="457200"/>
          </a:xfrm>
          <a:prstGeom prst="ellipse">
            <a:avLst/>
          </a:prstGeom>
          <a:solidFill>
            <a:srgbClr val="FF0000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R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</p:txBody>
      </p:sp>
      <p:sp>
        <p:nvSpPr>
          <p:cNvPr id="157" name="Oval 156"/>
          <p:cNvSpPr/>
          <p:nvPr/>
        </p:nvSpPr>
        <p:spPr>
          <a:xfrm>
            <a:off x="1219200" y="4648200"/>
            <a:ext cx="457200" cy="457200"/>
          </a:xfrm>
          <a:prstGeom prst="ellipse">
            <a:avLst/>
          </a:prstGeom>
          <a:solidFill>
            <a:srgbClr val="FF0000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R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</p:txBody>
      </p:sp>
      <p:sp>
        <p:nvSpPr>
          <p:cNvPr id="158" name="Oval 157"/>
          <p:cNvSpPr/>
          <p:nvPr/>
        </p:nvSpPr>
        <p:spPr>
          <a:xfrm>
            <a:off x="1676400" y="4648200"/>
            <a:ext cx="457200" cy="457200"/>
          </a:xfrm>
          <a:prstGeom prst="ellipse">
            <a:avLst/>
          </a:prstGeom>
          <a:solidFill>
            <a:srgbClr val="FF0000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R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</p:txBody>
      </p:sp>
      <p:sp>
        <p:nvSpPr>
          <p:cNvPr id="159" name="Oval 158"/>
          <p:cNvSpPr/>
          <p:nvPr/>
        </p:nvSpPr>
        <p:spPr>
          <a:xfrm>
            <a:off x="2133600" y="4648200"/>
            <a:ext cx="457200" cy="457200"/>
          </a:xfrm>
          <a:prstGeom prst="ellipse">
            <a:avLst/>
          </a:prstGeom>
          <a:solidFill>
            <a:srgbClr val="FF0000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R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</p:txBody>
      </p:sp>
      <p:sp>
        <p:nvSpPr>
          <p:cNvPr id="160" name="Oval 159"/>
          <p:cNvSpPr/>
          <p:nvPr/>
        </p:nvSpPr>
        <p:spPr>
          <a:xfrm>
            <a:off x="2590800" y="4648200"/>
            <a:ext cx="457200" cy="457200"/>
          </a:xfrm>
          <a:prstGeom prst="ellipse">
            <a:avLst/>
          </a:prstGeom>
          <a:solidFill>
            <a:srgbClr val="FF0000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R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</p:txBody>
      </p:sp>
      <p:sp>
        <p:nvSpPr>
          <p:cNvPr id="161" name="Oval 160"/>
          <p:cNvSpPr/>
          <p:nvPr/>
        </p:nvSpPr>
        <p:spPr>
          <a:xfrm>
            <a:off x="3048000" y="4648200"/>
            <a:ext cx="457200" cy="457200"/>
          </a:xfrm>
          <a:prstGeom prst="ellipse">
            <a:avLst/>
          </a:prstGeom>
          <a:solidFill>
            <a:srgbClr val="FF0000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R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</p:txBody>
      </p:sp>
      <p:sp>
        <p:nvSpPr>
          <p:cNvPr id="162" name="Oval 161"/>
          <p:cNvSpPr/>
          <p:nvPr/>
        </p:nvSpPr>
        <p:spPr>
          <a:xfrm>
            <a:off x="762000" y="5105400"/>
            <a:ext cx="457200" cy="457200"/>
          </a:xfrm>
          <a:prstGeom prst="ellipse">
            <a:avLst/>
          </a:prstGeom>
          <a:solidFill>
            <a:srgbClr val="FF0000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R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</p:txBody>
      </p:sp>
      <p:sp>
        <p:nvSpPr>
          <p:cNvPr id="163" name="Oval 162"/>
          <p:cNvSpPr/>
          <p:nvPr/>
        </p:nvSpPr>
        <p:spPr>
          <a:xfrm>
            <a:off x="1219200" y="5105400"/>
            <a:ext cx="457200" cy="457200"/>
          </a:xfrm>
          <a:prstGeom prst="ellipse">
            <a:avLst/>
          </a:prstGeom>
          <a:solidFill>
            <a:srgbClr val="00349E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N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</p:txBody>
      </p:sp>
      <p:sp>
        <p:nvSpPr>
          <p:cNvPr id="164" name="Oval 163"/>
          <p:cNvSpPr/>
          <p:nvPr/>
        </p:nvSpPr>
        <p:spPr>
          <a:xfrm>
            <a:off x="1676400" y="5105400"/>
            <a:ext cx="457200" cy="457200"/>
          </a:xfrm>
          <a:prstGeom prst="ellipse">
            <a:avLst/>
          </a:prstGeom>
          <a:solidFill>
            <a:srgbClr val="FF0000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R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</p:txBody>
      </p:sp>
      <p:sp>
        <p:nvSpPr>
          <p:cNvPr id="165" name="Oval 164"/>
          <p:cNvSpPr/>
          <p:nvPr/>
        </p:nvSpPr>
        <p:spPr>
          <a:xfrm>
            <a:off x="2133600" y="5105400"/>
            <a:ext cx="457200" cy="457200"/>
          </a:xfrm>
          <a:prstGeom prst="ellipse">
            <a:avLst/>
          </a:prstGeom>
          <a:solidFill>
            <a:srgbClr val="FF0000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R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</p:txBody>
      </p:sp>
      <p:sp>
        <p:nvSpPr>
          <p:cNvPr id="166" name="Oval 165"/>
          <p:cNvSpPr/>
          <p:nvPr/>
        </p:nvSpPr>
        <p:spPr>
          <a:xfrm>
            <a:off x="2590800" y="5105400"/>
            <a:ext cx="457200" cy="457200"/>
          </a:xfrm>
          <a:prstGeom prst="ellipse">
            <a:avLst/>
          </a:prstGeom>
          <a:solidFill>
            <a:srgbClr val="FF0000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R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</p:txBody>
      </p:sp>
      <p:sp>
        <p:nvSpPr>
          <p:cNvPr id="167" name="Oval 166"/>
          <p:cNvSpPr/>
          <p:nvPr/>
        </p:nvSpPr>
        <p:spPr>
          <a:xfrm>
            <a:off x="3048000" y="5105400"/>
            <a:ext cx="457200" cy="457200"/>
          </a:xfrm>
          <a:prstGeom prst="ellipse">
            <a:avLst/>
          </a:prstGeom>
          <a:solidFill>
            <a:srgbClr val="00349E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N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</p:txBody>
      </p:sp>
      <p:sp>
        <p:nvSpPr>
          <p:cNvPr id="168" name="Oval 167"/>
          <p:cNvSpPr/>
          <p:nvPr/>
        </p:nvSpPr>
        <p:spPr>
          <a:xfrm>
            <a:off x="762000" y="5562600"/>
            <a:ext cx="457200" cy="457200"/>
          </a:xfrm>
          <a:prstGeom prst="ellipse">
            <a:avLst/>
          </a:prstGeom>
          <a:solidFill>
            <a:srgbClr val="FF0000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R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</p:txBody>
      </p:sp>
      <p:sp>
        <p:nvSpPr>
          <p:cNvPr id="169" name="Oval 168"/>
          <p:cNvSpPr/>
          <p:nvPr/>
        </p:nvSpPr>
        <p:spPr>
          <a:xfrm>
            <a:off x="1219200" y="5562600"/>
            <a:ext cx="457200" cy="457200"/>
          </a:xfrm>
          <a:prstGeom prst="ellipse">
            <a:avLst/>
          </a:prstGeom>
          <a:solidFill>
            <a:srgbClr val="00349E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N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</p:txBody>
      </p:sp>
      <p:sp>
        <p:nvSpPr>
          <p:cNvPr id="170" name="Oval 169"/>
          <p:cNvSpPr/>
          <p:nvPr/>
        </p:nvSpPr>
        <p:spPr>
          <a:xfrm>
            <a:off x="1676400" y="5562600"/>
            <a:ext cx="457200" cy="457200"/>
          </a:xfrm>
          <a:prstGeom prst="ellipse">
            <a:avLst/>
          </a:prstGeom>
          <a:solidFill>
            <a:srgbClr val="00349E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N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</p:txBody>
      </p:sp>
      <p:sp>
        <p:nvSpPr>
          <p:cNvPr id="171" name="Oval 170"/>
          <p:cNvSpPr/>
          <p:nvPr/>
        </p:nvSpPr>
        <p:spPr>
          <a:xfrm>
            <a:off x="2133600" y="5562600"/>
            <a:ext cx="457200" cy="457200"/>
          </a:xfrm>
          <a:prstGeom prst="ellipse">
            <a:avLst/>
          </a:prstGeom>
          <a:solidFill>
            <a:srgbClr val="00349E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N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</p:txBody>
      </p:sp>
      <p:sp>
        <p:nvSpPr>
          <p:cNvPr id="172" name="Oval 171"/>
          <p:cNvSpPr/>
          <p:nvPr/>
        </p:nvSpPr>
        <p:spPr>
          <a:xfrm>
            <a:off x="2590800" y="5562600"/>
            <a:ext cx="457200" cy="457200"/>
          </a:xfrm>
          <a:prstGeom prst="ellipse">
            <a:avLst/>
          </a:prstGeom>
          <a:solidFill>
            <a:srgbClr val="FF0000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R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</p:txBody>
      </p:sp>
      <p:sp>
        <p:nvSpPr>
          <p:cNvPr id="173" name="Oval 172"/>
          <p:cNvSpPr/>
          <p:nvPr/>
        </p:nvSpPr>
        <p:spPr>
          <a:xfrm>
            <a:off x="3048000" y="5562600"/>
            <a:ext cx="457200" cy="457200"/>
          </a:xfrm>
          <a:prstGeom prst="ellipse">
            <a:avLst/>
          </a:prstGeom>
          <a:solidFill>
            <a:srgbClr val="FF0000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R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</p:txBody>
      </p:sp>
      <p:sp>
        <p:nvSpPr>
          <p:cNvPr id="174" name="Oval 173"/>
          <p:cNvSpPr/>
          <p:nvPr/>
        </p:nvSpPr>
        <p:spPr>
          <a:xfrm>
            <a:off x="6553200" y="4267200"/>
            <a:ext cx="457200" cy="457200"/>
          </a:xfrm>
          <a:prstGeom prst="ellipse">
            <a:avLst/>
          </a:prstGeom>
          <a:solidFill>
            <a:srgbClr val="00349E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N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</p:txBody>
      </p:sp>
      <p:sp>
        <p:nvSpPr>
          <p:cNvPr id="175" name="Oval 174"/>
          <p:cNvSpPr/>
          <p:nvPr/>
        </p:nvSpPr>
        <p:spPr>
          <a:xfrm>
            <a:off x="7010400" y="4267200"/>
            <a:ext cx="457200" cy="457200"/>
          </a:xfrm>
          <a:prstGeom prst="ellipse">
            <a:avLst/>
          </a:prstGeom>
          <a:solidFill>
            <a:srgbClr val="00349E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N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</p:txBody>
      </p:sp>
      <p:sp>
        <p:nvSpPr>
          <p:cNvPr id="176" name="Oval 175"/>
          <p:cNvSpPr/>
          <p:nvPr/>
        </p:nvSpPr>
        <p:spPr>
          <a:xfrm>
            <a:off x="7467600" y="4267200"/>
            <a:ext cx="457200" cy="457200"/>
          </a:xfrm>
          <a:prstGeom prst="ellipse">
            <a:avLst/>
          </a:prstGeom>
          <a:solidFill>
            <a:srgbClr val="00349E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N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</p:txBody>
      </p:sp>
      <p:sp>
        <p:nvSpPr>
          <p:cNvPr id="177" name="Oval 176"/>
          <p:cNvSpPr/>
          <p:nvPr/>
        </p:nvSpPr>
        <p:spPr>
          <a:xfrm>
            <a:off x="7924800" y="4267200"/>
            <a:ext cx="457200" cy="457200"/>
          </a:xfrm>
          <a:prstGeom prst="ellipse">
            <a:avLst/>
          </a:prstGeom>
          <a:solidFill>
            <a:srgbClr val="FF0000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R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</p:txBody>
      </p:sp>
      <p:sp>
        <p:nvSpPr>
          <p:cNvPr id="178" name="Oval 177"/>
          <p:cNvSpPr/>
          <p:nvPr/>
        </p:nvSpPr>
        <p:spPr>
          <a:xfrm>
            <a:off x="5638800" y="4724400"/>
            <a:ext cx="457200" cy="457200"/>
          </a:xfrm>
          <a:prstGeom prst="ellipse">
            <a:avLst/>
          </a:prstGeom>
          <a:solidFill>
            <a:srgbClr val="00349E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N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</p:txBody>
      </p:sp>
      <p:sp>
        <p:nvSpPr>
          <p:cNvPr id="179" name="Oval 178"/>
          <p:cNvSpPr/>
          <p:nvPr/>
        </p:nvSpPr>
        <p:spPr>
          <a:xfrm>
            <a:off x="6096000" y="4724400"/>
            <a:ext cx="457200" cy="457200"/>
          </a:xfrm>
          <a:prstGeom prst="ellipse">
            <a:avLst/>
          </a:prstGeom>
          <a:solidFill>
            <a:srgbClr val="FF0000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R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</p:txBody>
      </p:sp>
      <p:sp>
        <p:nvSpPr>
          <p:cNvPr id="180" name="Oval 179"/>
          <p:cNvSpPr/>
          <p:nvPr/>
        </p:nvSpPr>
        <p:spPr>
          <a:xfrm>
            <a:off x="6553200" y="4724400"/>
            <a:ext cx="457200" cy="457200"/>
          </a:xfrm>
          <a:prstGeom prst="ellipse">
            <a:avLst/>
          </a:prstGeom>
          <a:solidFill>
            <a:srgbClr val="FF0000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R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</p:txBody>
      </p:sp>
      <p:sp>
        <p:nvSpPr>
          <p:cNvPr id="181" name="Oval 180"/>
          <p:cNvSpPr/>
          <p:nvPr/>
        </p:nvSpPr>
        <p:spPr>
          <a:xfrm>
            <a:off x="7010400" y="4724400"/>
            <a:ext cx="457200" cy="457200"/>
          </a:xfrm>
          <a:prstGeom prst="ellipse">
            <a:avLst/>
          </a:prstGeom>
          <a:solidFill>
            <a:srgbClr val="00349E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N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</p:txBody>
      </p:sp>
      <p:sp>
        <p:nvSpPr>
          <p:cNvPr id="182" name="Oval 181"/>
          <p:cNvSpPr/>
          <p:nvPr/>
        </p:nvSpPr>
        <p:spPr>
          <a:xfrm>
            <a:off x="7467600" y="4724400"/>
            <a:ext cx="457200" cy="457200"/>
          </a:xfrm>
          <a:prstGeom prst="ellipse">
            <a:avLst/>
          </a:prstGeom>
          <a:solidFill>
            <a:srgbClr val="00349E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N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</p:txBody>
      </p:sp>
      <p:sp>
        <p:nvSpPr>
          <p:cNvPr id="183" name="Oval 182"/>
          <p:cNvSpPr/>
          <p:nvPr/>
        </p:nvSpPr>
        <p:spPr>
          <a:xfrm>
            <a:off x="7924800" y="4724400"/>
            <a:ext cx="457200" cy="457200"/>
          </a:xfrm>
          <a:prstGeom prst="ellipse">
            <a:avLst/>
          </a:prstGeom>
          <a:solidFill>
            <a:srgbClr val="00349E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N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</p:txBody>
      </p:sp>
      <p:sp>
        <p:nvSpPr>
          <p:cNvPr id="184" name="Oval 183"/>
          <p:cNvSpPr/>
          <p:nvPr/>
        </p:nvSpPr>
        <p:spPr>
          <a:xfrm>
            <a:off x="5638800" y="5181600"/>
            <a:ext cx="457200" cy="457200"/>
          </a:xfrm>
          <a:prstGeom prst="ellipse">
            <a:avLst/>
          </a:prstGeom>
          <a:solidFill>
            <a:srgbClr val="00349E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N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</p:txBody>
      </p:sp>
      <p:sp>
        <p:nvSpPr>
          <p:cNvPr id="185" name="Oval 184"/>
          <p:cNvSpPr/>
          <p:nvPr/>
        </p:nvSpPr>
        <p:spPr>
          <a:xfrm>
            <a:off x="6096000" y="5181600"/>
            <a:ext cx="457200" cy="457200"/>
          </a:xfrm>
          <a:prstGeom prst="ellipse">
            <a:avLst/>
          </a:prstGeom>
          <a:solidFill>
            <a:srgbClr val="FF0000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R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</p:txBody>
      </p:sp>
      <p:sp>
        <p:nvSpPr>
          <p:cNvPr id="186" name="Oval 185"/>
          <p:cNvSpPr/>
          <p:nvPr/>
        </p:nvSpPr>
        <p:spPr>
          <a:xfrm>
            <a:off x="6553200" y="5181600"/>
            <a:ext cx="457200" cy="457200"/>
          </a:xfrm>
          <a:prstGeom prst="ellipse">
            <a:avLst/>
          </a:prstGeom>
          <a:solidFill>
            <a:srgbClr val="00349E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N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</p:txBody>
      </p:sp>
      <p:sp>
        <p:nvSpPr>
          <p:cNvPr id="187" name="Oval 186"/>
          <p:cNvSpPr/>
          <p:nvPr/>
        </p:nvSpPr>
        <p:spPr>
          <a:xfrm>
            <a:off x="7010400" y="5181600"/>
            <a:ext cx="457200" cy="457200"/>
          </a:xfrm>
          <a:prstGeom prst="ellipse">
            <a:avLst/>
          </a:prstGeom>
          <a:solidFill>
            <a:srgbClr val="FF0000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R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</p:txBody>
      </p:sp>
      <p:sp>
        <p:nvSpPr>
          <p:cNvPr id="188" name="Oval 187"/>
          <p:cNvSpPr/>
          <p:nvPr/>
        </p:nvSpPr>
        <p:spPr>
          <a:xfrm>
            <a:off x="7467600" y="5181600"/>
            <a:ext cx="457200" cy="457200"/>
          </a:xfrm>
          <a:prstGeom prst="ellipse">
            <a:avLst/>
          </a:prstGeom>
          <a:solidFill>
            <a:srgbClr val="FF0000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R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</p:txBody>
      </p:sp>
      <p:sp>
        <p:nvSpPr>
          <p:cNvPr id="189" name="Oval 188"/>
          <p:cNvSpPr/>
          <p:nvPr/>
        </p:nvSpPr>
        <p:spPr>
          <a:xfrm>
            <a:off x="7924800" y="5181600"/>
            <a:ext cx="457200" cy="457200"/>
          </a:xfrm>
          <a:prstGeom prst="ellipse">
            <a:avLst/>
          </a:prstGeom>
          <a:solidFill>
            <a:srgbClr val="00349E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N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</p:txBody>
      </p:sp>
      <p:sp>
        <p:nvSpPr>
          <p:cNvPr id="190" name="Oval 189"/>
          <p:cNvSpPr/>
          <p:nvPr/>
        </p:nvSpPr>
        <p:spPr>
          <a:xfrm>
            <a:off x="5638800" y="5638800"/>
            <a:ext cx="457200" cy="457200"/>
          </a:xfrm>
          <a:prstGeom prst="ellipse">
            <a:avLst/>
          </a:prstGeom>
          <a:solidFill>
            <a:srgbClr val="FF0000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R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</p:txBody>
      </p:sp>
      <p:sp>
        <p:nvSpPr>
          <p:cNvPr id="191" name="Oval 190"/>
          <p:cNvSpPr/>
          <p:nvPr/>
        </p:nvSpPr>
        <p:spPr>
          <a:xfrm>
            <a:off x="6096000" y="5638800"/>
            <a:ext cx="457200" cy="457200"/>
          </a:xfrm>
          <a:prstGeom prst="ellipse">
            <a:avLst/>
          </a:prstGeom>
          <a:solidFill>
            <a:srgbClr val="00349E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N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</p:txBody>
      </p:sp>
      <p:sp>
        <p:nvSpPr>
          <p:cNvPr id="192" name="Oval 191"/>
          <p:cNvSpPr/>
          <p:nvPr/>
        </p:nvSpPr>
        <p:spPr>
          <a:xfrm>
            <a:off x="6553200" y="5638800"/>
            <a:ext cx="457200" cy="457200"/>
          </a:xfrm>
          <a:prstGeom prst="ellipse">
            <a:avLst/>
          </a:prstGeom>
          <a:solidFill>
            <a:srgbClr val="FF0000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R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</p:txBody>
      </p:sp>
      <p:sp>
        <p:nvSpPr>
          <p:cNvPr id="193" name="Oval 192"/>
          <p:cNvSpPr/>
          <p:nvPr/>
        </p:nvSpPr>
        <p:spPr>
          <a:xfrm>
            <a:off x="7010400" y="5638800"/>
            <a:ext cx="457200" cy="457200"/>
          </a:xfrm>
          <a:prstGeom prst="ellipse">
            <a:avLst/>
          </a:prstGeom>
          <a:solidFill>
            <a:srgbClr val="FF0000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R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</p:txBody>
      </p:sp>
      <p:sp>
        <p:nvSpPr>
          <p:cNvPr id="194" name="Oval 193"/>
          <p:cNvSpPr/>
          <p:nvPr/>
        </p:nvSpPr>
        <p:spPr>
          <a:xfrm>
            <a:off x="7467600" y="5638800"/>
            <a:ext cx="457200" cy="457200"/>
          </a:xfrm>
          <a:prstGeom prst="ellipse">
            <a:avLst/>
          </a:prstGeom>
          <a:solidFill>
            <a:srgbClr val="FF0000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R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</p:txBody>
      </p:sp>
      <p:sp>
        <p:nvSpPr>
          <p:cNvPr id="195" name="Oval 194"/>
          <p:cNvSpPr/>
          <p:nvPr/>
        </p:nvSpPr>
        <p:spPr>
          <a:xfrm>
            <a:off x="7924800" y="5638800"/>
            <a:ext cx="457200" cy="457200"/>
          </a:xfrm>
          <a:prstGeom prst="ellipse">
            <a:avLst/>
          </a:prstGeom>
          <a:solidFill>
            <a:srgbClr val="FF0000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R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</p:txBody>
      </p:sp>
      <p:sp>
        <p:nvSpPr>
          <p:cNvPr id="196" name="TextBox 195"/>
          <p:cNvSpPr txBox="1"/>
          <p:nvPr/>
        </p:nvSpPr>
        <p:spPr>
          <a:xfrm>
            <a:off x="3276600" y="3200400"/>
            <a:ext cx="2362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Simulate another randomization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97" name="TextBox 196"/>
          <p:cNvSpPr txBox="1"/>
          <p:nvPr/>
        </p:nvSpPr>
        <p:spPr>
          <a:xfrm>
            <a:off x="609600" y="3669268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1" u="none" strike="noStrike" kern="0" cap="none" spc="0" normalizeH="0" baseline="0" noProof="0" dirty="0" err="1" smtClean="0">
                <a:ln>
                  <a:noFill/>
                </a:ln>
                <a:solidFill>
                  <a:srgbClr val="002676"/>
                </a:solidFill>
                <a:effectLst/>
                <a:uLnTx/>
                <a:uFillTx/>
              </a:rPr>
              <a:t>Desipramine</a:t>
            </a:r>
            <a:endParaRPr kumimoji="0" lang="en-US" sz="1800" b="0" i="1" u="none" strike="noStrike" kern="0" cap="none" spc="0" normalizeH="0" baseline="0" noProof="0" dirty="0">
              <a:ln>
                <a:noFill/>
              </a:ln>
              <a:solidFill>
                <a:srgbClr val="002676"/>
              </a:solidFill>
              <a:effectLst/>
              <a:uLnTx/>
              <a:uFillTx/>
            </a:endParaRPr>
          </a:p>
        </p:txBody>
      </p:sp>
      <p:sp>
        <p:nvSpPr>
          <p:cNvPr id="198" name="TextBox 197"/>
          <p:cNvSpPr txBox="1"/>
          <p:nvPr/>
        </p:nvSpPr>
        <p:spPr>
          <a:xfrm>
            <a:off x="6934200" y="3745468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1" u="none" strike="noStrike" kern="0" cap="none" spc="0" normalizeH="0" baseline="0" noProof="0" dirty="0" smtClean="0">
                <a:ln>
                  <a:noFill/>
                </a:ln>
                <a:solidFill>
                  <a:srgbClr val="002676"/>
                </a:solidFill>
                <a:effectLst/>
                <a:uLnTx/>
                <a:uFillTx/>
              </a:rPr>
              <a:t>Lithium</a:t>
            </a:r>
            <a:endParaRPr kumimoji="0" lang="en-US" sz="1800" b="0" i="1" u="none" strike="noStrike" kern="0" cap="none" spc="0" normalizeH="0" baseline="0" noProof="0" dirty="0">
              <a:ln>
                <a:noFill/>
              </a:ln>
              <a:solidFill>
                <a:srgbClr val="002676"/>
              </a:solidFill>
              <a:effectLst/>
              <a:uLnTx/>
              <a:uFillTx/>
            </a:endParaRPr>
          </a:p>
        </p:txBody>
      </p:sp>
      <p:sp>
        <p:nvSpPr>
          <p:cNvPr id="199" name="TextBox 198"/>
          <p:cNvSpPr txBox="1"/>
          <p:nvPr/>
        </p:nvSpPr>
        <p:spPr>
          <a:xfrm>
            <a:off x="762000" y="6096000"/>
            <a:ext cx="3429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16 relapse, 8 no relapse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200" name="TextBox 199"/>
          <p:cNvSpPr txBox="1"/>
          <p:nvPr/>
        </p:nvSpPr>
        <p:spPr>
          <a:xfrm>
            <a:off x="5486400" y="6096000"/>
            <a:ext cx="3429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12 relapse, 12 no relapse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graphicFrame>
        <p:nvGraphicFramePr>
          <p:cNvPr id="201" name="Object 1"/>
          <p:cNvGraphicFramePr>
            <a:graphicFrameLocks noChangeAspect="1"/>
          </p:cNvGraphicFramePr>
          <p:nvPr/>
        </p:nvGraphicFramePr>
        <p:xfrm>
          <a:off x="3895725" y="4364038"/>
          <a:ext cx="1354138" cy="1563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8" name="Equation" r:id="rId3" imgW="647640" imgH="749160" progId="">
                  <p:embed/>
                </p:oleObj>
              </mc:Choice>
              <mc:Fallback>
                <p:oleObj name="Equation" r:id="rId3" imgW="647640" imgH="749160" progId="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95725" y="4364038"/>
                        <a:ext cx="1354138" cy="15636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61667 0.31083 " pathEditMode="relative" ptsTypes="AA">
                                      <p:cBhvr>
                                        <p:cTn id="32" dur="20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500"/>
                            </p:stCondLst>
                            <p:childTnLst>
                              <p:par>
                                <p:cTn id="34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13333 0.38853 " pathEditMode="relative" ptsTypes="AA">
                                      <p:cBhvr>
                                        <p:cTn id="35" dur="20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500"/>
                            </p:stCondLst>
                            <p:childTnLst>
                              <p:par>
                                <p:cTn id="37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112E-17 9.25069E-9 L -0.26667 0.51064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300" y="25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6500"/>
                            </p:stCondLst>
                            <p:childTnLst>
                              <p:par>
                                <p:cTn id="40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41667 0.32193 " pathEditMode="relative" ptsTypes="AA">
                                      <p:cBhvr>
                                        <p:cTn id="41" dur="20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8500"/>
                            </p:stCondLst>
                            <p:childTnLst>
                              <p:par>
                                <p:cTn id="4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20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20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20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20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20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20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20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20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20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20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5" dur="20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8" dur="20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1" dur="20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4" dur="20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20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0" dur="20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3" dur="20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6" dur="20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9" dur="20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2" dur="20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5" dur="20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8" dur="20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0" dur="2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3" dur="2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6" dur="2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9" dur="2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2" dur="2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5" dur="2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8" dur="2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1" dur="2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4" dur="2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7" dur="20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40" dur="20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43" dur="20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46" dur="20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49" dur="20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2" dur="20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5" dur="20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8" dur="2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1" dur="20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4" dur="20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6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7" dur="20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70" dur="20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2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73" dur="20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76" dur="20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8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79" dur="20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82" dur="20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4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85" dur="20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7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88" dur="20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0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1" dur="20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3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4" dur="20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6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7" dur="20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9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00" dur="20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2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03" dur="20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5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06" dur="20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8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09" dur="20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1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12" dur="20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4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15" dur="20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7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18" dur="20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0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21" dur="20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3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24" dur="20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6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27" dur="20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1" dur="20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4" dur="20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7" dur="20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0" dur="20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3" dur="20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6" dur="20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9" dur="20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2" dur="20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5" dur="20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8" dur="20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1" dur="20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4" dur="20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7" dur="20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0" dur="20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3" dur="20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6" dur="20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9" dur="20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2" dur="20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5" dur="20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8" dur="20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1" dur="20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4" dur="20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5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96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8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99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1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02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4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05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7" fill="hold">
                            <p:stCondLst>
                              <p:cond delay="10500"/>
                            </p:stCondLst>
                            <p:childTnLst>
                              <p:par>
                                <p:cTn id="30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2" fill="hold">
                      <p:stCondLst>
                        <p:cond delay="indefinite"/>
                      </p:stCondLst>
                      <p:childTnLst>
                        <p:par>
                          <p:cTn id="313" fill="hold">
                            <p:stCondLst>
                              <p:cond delay="0"/>
                            </p:stCondLst>
                            <p:childTnLst>
                              <p:par>
                                <p:cTn id="3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" grpId="0" animBg="1"/>
      <p:bldP spid="103" grpId="0" animBg="1"/>
      <p:bldP spid="104" grpId="0" animBg="1"/>
      <p:bldP spid="105" grpId="0" animBg="1"/>
      <p:bldP spid="106" grpId="0" animBg="1"/>
      <p:bldP spid="107" grpId="0" animBg="1"/>
      <p:bldP spid="108" grpId="0" animBg="1"/>
      <p:bldP spid="109" grpId="0" animBg="1"/>
      <p:bldP spid="110" grpId="0" animBg="1"/>
      <p:bldP spid="111" grpId="0" animBg="1"/>
      <p:bldP spid="112" grpId="0" animBg="1"/>
      <p:bldP spid="113" grpId="0" animBg="1"/>
      <p:bldP spid="114" grpId="0" animBg="1"/>
      <p:bldP spid="115" grpId="0" animBg="1"/>
      <p:bldP spid="116" grpId="0" animBg="1"/>
      <p:bldP spid="117" grpId="0" animBg="1"/>
      <p:bldP spid="118" grpId="0" animBg="1"/>
      <p:bldP spid="119" grpId="0" animBg="1"/>
      <p:bldP spid="120" grpId="0" animBg="1"/>
      <p:bldP spid="121" grpId="0" animBg="1"/>
      <p:bldP spid="122" grpId="0" animBg="1"/>
      <p:bldP spid="123" grpId="0" animBg="1"/>
      <p:bldP spid="124" grpId="0" animBg="1"/>
      <p:bldP spid="125" grpId="0" animBg="1"/>
      <p:bldP spid="126" grpId="0" animBg="1"/>
      <p:bldP spid="127" grpId="0" animBg="1"/>
      <p:bldP spid="128" grpId="0" animBg="1"/>
      <p:bldP spid="129" grpId="0" animBg="1"/>
      <p:bldP spid="130" grpId="0" animBg="1"/>
      <p:bldP spid="131" grpId="0" animBg="1"/>
      <p:bldP spid="132" grpId="0" animBg="1"/>
      <p:bldP spid="133" grpId="0" animBg="1"/>
      <p:bldP spid="134" grpId="0" animBg="1"/>
      <p:bldP spid="135" grpId="0" animBg="1"/>
      <p:bldP spid="136" grpId="0" animBg="1"/>
      <p:bldP spid="137" grpId="0" animBg="1"/>
      <p:bldP spid="138" grpId="0" animBg="1"/>
      <p:bldP spid="139" grpId="0" animBg="1"/>
      <p:bldP spid="140" grpId="0" animBg="1"/>
      <p:bldP spid="141" grpId="0" animBg="1"/>
      <p:bldP spid="142" grpId="0" animBg="1"/>
      <p:bldP spid="143" grpId="0" animBg="1"/>
      <p:bldP spid="144" grpId="0" animBg="1"/>
      <p:bldP spid="145" grpId="0" animBg="1"/>
      <p:bldP spid="146" grpId="0" animBg="1"/>
      <p:bldP spid="147" grpId="0" animBg="1"/>
      <p:bldP spid="148" grpId="0" animBg="1"/>
      <p:bldP spid="149" grpId="0" animBg="1"/>
      <p:bldP spid="152" grpId="0" animBg="1"/>
      <p:bldP spid="153" grpId="0" animBg="1"/>
      <p:bldP spid="154" grpId="0" animBg="1"/>
      <p:bldP spid="155" grpId="0" animBg="1"/>
      <p:bldP spid="156" grpId="0" animBg="1"/>
      <p:bldP spid="157" grpId="0" animBg="1"/>
      <p:bldP spid="158" grpId="0" animBg="1"/>
      <p:bldP spid="159" grpId="0" animBg="1"/>
      <p:bldP spid="160" grpId="0" animBg="1"/>
      <p:bldP spid="161" grpId="0" animBg="1"/>
      <p:bldP spid="162" grpId="0" animBg="1"/>
      <p:bldP spid="163" grpId="0" animBg="1"/>
      <p:bldP spid="164" grpId="0" animBg="1"/>
      <p:bldP spid="165" grpId="0" animBg="1"/>
      <p:bldP spid="166" grpId="0" animBg="1"/>
      <p:bldP spid="167" grpId="0" animBg="1"/>
      <p:bldP spid="168" grpId="0" animBg="1"/>
      <p:bldP spid="169" grpId="0" animBg="1"/>
      <p:bldP spid="170" grpId="0" animBg="1"/>
      <p:bldP spid="171" grpId="0" animBg="1"/>
      <p:bldP spid="172" grpId="0" animBg="1"/>
      <p:bldP spid="173" grpId="0" animBg="1"/>
      <p:bldP spid="174" grpId="0" animBg="1"/>
      <p:bldP spid="175" grpId="0" animBg="1"/>
      <p:bldP spid="176" grpId="0" animBg="1"/>
      <p:bldP spid="177" grpId="0" animBg="1"/>
      <p:bldP spid="178" grpId="0" animBg="1"/>
      <p:bldP spid="179" grpId="0" animBg="1"/>
      <p:bldP spid="180" grpId="0" animBg="1"/>
      <p:bldP spid="181" grpId="0" animBg="1"/>
      <p:bldP spid="182" grpId="0" animBg="1"/>
      <p:bldP spid="183" grpId="0" animBg="1"/>
      <p:bldP spid="184" grpId="0" animBg="1"/>
      <p:bldP spid="185" grpId="0" animBg="1"/>
      <p:bldP spid="186" grpId="0" animBg="1"/>
      <p:bldP spid="187" grpId="0" animBg="1"/>
      <p:bldP spid="188" grpId="0" animBg="1"/>
      <p:bldP spid="189" grpId="0" animBg="1"/>
      <p:bldP spid="190" grpId="0" animBg="1"/>
      <p:bldP spid="191" grpId="0" animBg="1"/>
      <p:bldP spid="192" grpId="0" animBg="1"/>
      <p:bldP spid="193" grpId="0" animBg="1"/>
      <p:bldP spid="194" grpId="0" animBg="1"/>
      <p:bldP spid="195" grpId="0" animBg="1"/>
      <p:bldP spid="196" grpId="0"/>
      <p:bldP spid="197" grpId="0"/>
      <p:bldP spid="198" grpId="0"/>
      <p:bldP spid="199" grpId="0"/>
      <p:bldP spid="20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Oval 57"/>
          <p:cNvSpPr/>
          <p:nvPr/>
        </p:nvSpPr>
        <p:spPr>
          <a:xfrm>
            <a:off x="6553200" y="4267200"/>
            <a:ext cx="457200" cy="457200"/>
          </a:xfrm>
          <a:prstGeom prst="ellipse">
            <a:avLst/>
          </a:prstGeom>
          <a:solidFill>
            <a:srgbClr val="FF0000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R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</p:txBody>
      </p:sp>
      <p:sp>
        <p:nvSpPr>
          <p:cNvPr id="59" name="Oval 58"/>
          <p:cNvSpPr/>
          <p:nvPr/>
        </p:nvSpPr>
        <p:spPr>
          <a:xfrm>
            <a:off x="7010400" y="4267200"/>
            <a:ext cx="457200" cy="457200"/>
          </a:xfrm>
          <a:prstGeom prst="ellipse">
            <a:avLst/>
          </a:prstGeom>
          <a:solidFill>
            <a:srgbClr val="00349E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R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</p:txBody>
      </p:sp>
      <p:sp>
        <p:nvSpPr>
          <p:cNvPr id="60" name="Oval 59"/>
          <p:cNvSpPr/>
          <p:nvPr/>
        </p:nvSpPr>
        <p:spPr>
          <a:xfrm>
            <a:off x="7467600" y="4267200"/>
            <a:ext cx="457200" cy="457200"/>
          </a:xfrm>
          <a:prstGeom prst="ellipse">
            <a:avLst/>
          </a:prstGeom>
          <a:solidFill>
            <a:srgbClr val="FF0000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R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</p:txBody>
      </p:sp>
      <p:sp>
        <p:nvSpPr>
          <p:cNvPr id="61" name="Oval 60"/>
          <p:cNvSpPr/>
          <p:nvPr/>
        </p:nvSpPr>
        <p:spPr>
          <a:xfrm>
            <a:off x="7924800" y="4267200"/>
            <a:ext cx="457200" cy="457200"/>
          </a:xfrm>
          <a:prstGeom prst="ellipse">
            <a:avLst/>
          </a:prstGeom>
          <a:solidFill>
            <a:srgbClr val="00349E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R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</p:txBody>
      </p:sp>
      <p:sp>
        <p:nvSpPr>
          <p:cNvPr id="62" name="Oval 61"/>
          <p:cNvSpPr/>
          <p:nvPr/>
        </p:nvSpPr>
        <p:spPr>
          <a:xfrm>
            <a:off x="5638800" y="4724400"/>
            <a:ext cx="457200" cy="457200"/>
          </a:xfrm>
          <a:prstGeom prst="ellipse">
            <a:avLst/>
          </a:prstGeom>
          <a:solidFill>
            <a:srgbClr val="FF0000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R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</p:txBody>
      </p:sp>
      <p:sp>
        <p:nvSpPr>
          <p:cNvPr id="63" name="Oval 62"/>
          <p:cNvSpPr/>
          <p:nvPr/>
        </p:nvSpPr>
        <p:spPr>
          <a:xfrm>
            <a:off x="6096000" y="4724400"/>
            <a:ext cx="457200" cy="457200"/>
          </a:xfrm>
          <a:prstGeom prst="ellipse">
            <a:avLst/>
          </a:prstGeom>
          <a:solidFill>
            <a:srgbClr val="FF0000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R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</p:txBody>
      </p:sp>
      <p:sp>
        <p:nvSpPr>
          <p:cNvPr id="64" name="Oval 63"/>
          <p:cNvSpPr/>
          <p:nvPr/>
        </p:nvSpPr>
        <p:spPr>
          <a:xfrm>
            <a:off x="6553200" y="4724400"/>
            <a:ext cx="457200" cy="457200"/>
          </a:xfrm>
          <a:prstGeom prst="ellipse">
            <a:avLst/>
          </a:prstGeom>
          <a:solidFill>
            <a:srgbClr val="FF0000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R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</p:txBody>
      </p:sp>
      <p:sp>
        <p:nvSpPr>
          <p:cNvPr id="65" name="Oval 64"/>
          <p:cNvSpPr/>
          <p:nvPr/>
        </p:nvSpPr>
        <p:spPr>
          <a:xfrm>
            <a:off x="7010400" y="4724400"/>
            <a:ext cx="457200" cy="457200"/>
          </a:xfrm>
          <a:prstGeom prst="ellipse">
            <a:avLst/>
          </a:prstGeom>
          <a:solidFill>
            <a:srgbClr val="00349E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R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</p:txBody>
      </p:sp>
      <p:sp>
        <p:nvSpPr>
          <p:cNvPr id="66" name="Oval 65"/>
          <p:cNvSpPr/>
          <p:nvPr/>
        </p:nvSpPr>
        <p:spPr>
          <a:xfrm>
            <a:off x="7467600" y="4724400"/>
            <a:ext cx="457200" cy="457200"/>
          </a:xfrm>
          <a:prstGeom prst="ellipse">
            <a:avLst/>
          </a:prstGeom>
          <a:solidFill>
            <a:srgbClr val="00349E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R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</p:txBody>
      </p:sp>
      <p:sp>
        <p:nvSpPr>
          <p:cNvPr id="67" name="Oval 66"/>
          <p:cNvSpPr/>
          <p:nvPr/>
        </p:nvSpPr>
        <p:spPr>
          <a:xfrm>
            <a:off x="7924800" y="4724400"/>
            <a:ext cx="457200" cy="457200"/>
          </a:xfrm>
          <a:prstGeom prst="ellipse">
            <a:avLst/>
          </a:prstGeom>
          <a:solidFill>
            <a:srgbClr val="00349E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R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</p:txBody>
      </p:sp>
      <p:sp>
        <p:nvSpPr>
          <p:cNvPr id="68" name="Oval 67"/>
          <p:cNvSpPr/>
          <p:nvPr/>
        </p:nvSpPr>
        <p:spPr>
          <a:xfrm>
            <a:off x="5638800" y="5181600"/>
            <a:ext cx="457200" cy="457200"/>
          </a:xfrm>
          <a:prstGeom prst="ellipse">
            <a:avLst/>
          </a:prstGeom>
          <a:solidFill>
            <a:srgbClr val="00349E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R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</p:txBody>
      </p:sp>
      <p:sp>
        <p:nvSpPr>
          <p:cNvPr id="69" name="Oval 68"/>
          <p:cNvSpPr/>
          <p:nvPr/>
        </p:nvSpPr>
        <p:spPr>
          <a:xfrm>
            <a:off x="6096000" y="5181600"/>
            <a:ext cx="457200" cy="457200"/>
          </a:xfrm>
          <a:prstGeom prst="ellipse">
            <a:avLst/>
          </a:prstGeom>
          <a:solidFill>
            <a:srgbClr val="00349E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R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</p:txBody>
      </p:sp>
      <p:sp>
        <p:nvSpPr>
          <p:cNvPr id="70" name="Oval 69"/>
          <p:cNvSpPr/>
          <p:nvPr/>
        </p:nvSpPr>
        <p:spPr>
          <a:xfrm>
            <a:off x="6553200" y="5181600"/>
            <a:ext cx="457200" cy="457200"/>
          </a:xfrm>
          <a:prstGeom prst="ellipse">
            <a:avLst/>
          </a:prstGeom>
          <a:solidFill>
            <a:srgbClr val="FF0000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R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</p:txBody>
      </p:sp>
      <p:sp>
        <p:nvSpPr>
          <p:cNvPr id="71" name="Oval 70"/>
          <p:cNvSpPr/>
          <p:nvPr/>
        </p:nvSpPr>
        <p:spPr>
          <a:xfrm>
            <a:off x="7010400" y="5181600"/>
            <a:ext cx="457200" cy="457200"/>
          </a:xfrm>
          <a:prstGeom prst="ellipse">
            <a:avLst/>
          </a:prstGeom>
          <a:solidFill>
            <a:srgbClr val="00349E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R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</p:txBody>
      </p:sp>
      <p:sp>
        <p:nvSpPr>
          <p:cNvPr id="72" name="Oval 71"/>
          <p:cNvSpPr/>
          <p:nvPr/>
        </p:nvSpPr>
        <p:spPr>
          <a:xfrm>
            <a:off x="7467600" y="5181600"/>
            <a:ext cx="457200" cy="457200"/>
          </a:xfrm>
          <a:prstGeom prst="ellipse">
            <a:avLst/>
          </a:prstGeom>
          <a:solidFill>
            <a:srgbClr val="00349E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R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</p:txBody>
      </p:sp>
      <p:sp>
        <p:nvSpPr>
          <p:cNvPr id="73" name="Oval 72"/>
          <p:cNvSpPr/>
          <p:nvPr/>
        </p:nvSpPr>
        <p:spPr>
          <a:xfrm>
            <a:off x="7924800" y="5181600"/>
            <a:ext cx="457200" cy="457200"/>
          </a:xfrm>
          <a:prstGeom prst="ellipse">
            <a:avLst/>
          </a:prstGeom>
          <a:solidFill>
            <a:srgbClr val="FF0000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R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</p:txBody>
      </p:sp>
      <p:sp>
        <p:nvSpPr>
          <p:cNvPr id="74" name="Oval 73"/>
          <p:cNvSpPr/>
          <p:nvPr/>
        </p:nvSpPr>
        <p:spPr>
          <a:xfrm>
            <a:off x="5638800" y="5638800"/>
            <a:ext cx="457200" cy="457200"/>
          </a:xfrm>
          <a:prstGeom prst="ellipse">
            <a:avLst/>
          </a:prstGeom>
          <a:solidFill>
            <a:srgbClr val="FF0000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N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</p:txBody>
      </p:sp>
      <p:sp>
        <p:nvSpPr>
          <p:cNvPr id="75" name="Oval 74"/>
          <p:cNvSpPr/>
          <p:nvPr/>
        </p:nvSpPr>
        <p:spPr>
          <a:xfrm>
            <a:off x="6096000" y="5638800"/>
            <a:ext cx="457200" cy="457200"/>
          </a:xfrm>
          <a:prstGeom prst="ellipse">
            <a:avLst/>
          </a:prstGeom>
          <a:solidFill>
            <a:srgbClr val="00349E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N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</p:txBody>
      </p:sp>
      <p:sp>
        <p:nvSpPr>
          <p:cNvPr id="76" name="Oval 75"/>
          <p:cNvSpPr/>
          <p:nvPr/>
        </p:nvSpPr>
        <p:spPr>
          <a:xfrm>
            <a:off x="6553200" y="5638800"/>
            <a:ext cx="457200" cy="457200"/>
          </a:xfrm>
          <a:prstGeom prst="ellipse">
            <a:avLst/>
          </a:prstGeom>
          <a:solidFill>
            <a:srgbClr val="00349E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N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</p:txBody>
      </p:sp>
      <p:sp>
        <p:nvSpPr>
          <p:cNvPr id="77" name="Oval 76"/>
          <p:cNvSpPr/>
          <p:nvPr/>
        </p:nvSpPr>
        <p:spPr>
          <a:xfrm>
            <a:off x="7010400" y="5638800"/>
            <a:ext cx="457200" cy="457200"/>
          </a:xfrm>
          <a:prstGeom prst="ellipse">
            <a:avLst/>
          </a:prstGeom>
          <a:solidFill>
            <a:srgbClr val="00349E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N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</p:txBody>
      </p:sp>
      <p:sp>
        <p:nvSpPr>
          <p:cNvPr id="78" name="Oval 77"/>
          <p:cNvSpPr/>
          <p:nvPr/>
        </p:nvSpPr>
        <p:spPr>
          <a:xfrm>
            <a:off x="7467600" y="5638800"/>
            <a:ext cx="457200" cy="457200"/>
          </a:xfrm>
          <a:prstGeom prst="ellipse">
            <a:avLst/>
          </a:prstGeom>
          <a:solidFill>
            <a:srgbClr val="FF0000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N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</p:txBody>
      </p:sp>
      <p:sp>
        <p:nvSpPr>
          <p:cNvPr id="79" name="Oval 78"/>
          <p:cNvSpPr/>
          <p:nvPr/>
        </p:nvSpPr>
        <p:spPr>
          <a:xfrm>
            <a:off x="7924800" y="5638800"/>
            <a:ext cx="457200" cy="457200"/>
          </a:xfrm>
          <a:prstGeom prst="ellipse">
            <a:avLst/>
          </a:prstGeom>
          <a:solidFill>
            <a:srgbClr val="FF0000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N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</p:txBody>
      </p:sp>
      <p:sp>
        <p:nvSpPr>
          <p:cNvPr id="80" name="Oval 79"/>
          <p:cNvSpPr/>
          <p:nvPr/>
        </p:nvSpPr>
        <p:spPr>
          <a:xfrm>
            <a:off x="6096000" y="4267200"/>
            <a:ext cx="457200" cy="457200"/>
          </a:xfrm>
          <a:prstGeom prst="ellipse">
            <a:avLst/>
          </a:prstGeom>
          <a:solidFill>
            <a:srgbClr val="00349E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R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</p:txBody>
      </p:sp>
      <p:sp>
        <p:nvSpPr>
          <p:cNvPr id="81" name="Oval 80"/>
          <p:cNvSpPr/>
          <p:nvPr/>
        </p:nvSpPr>
        <p:spPr>
          <a:xfrm>
            <a:off x="5638800" y="4267200"/>
            <a:ext cx="457200" cy="457200"/>
          </a:xfrm>
          <a:prstGeom prst="ellipse">
            <a:avLst/>
          </a:prstGeom>
          <a:solidFill>
            <a:srgbClr val="FF0000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R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</p:txBody>
      </p:sp>
      <p:sp>
        <p:nvSpPr>
          <p:cNvPr id="82" name="Oval 81"/>
          <p:cNvSpPr/>
          <p:nvPr/>
        </p:nvSpPr>
        <p:spPr>
          <a:xfrm>
            <a:off x="1828800" y="4191000"/>
            <a:ext cx="457200" cy="457200"/>
          </a:xfrm>
          <a:prstGeom prst="ellipse">
            <a:avLst/>
          </a:prstGeom>
          <a:solidFill>
            <a:srgbClr val="FF0000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R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</p:txBody>
      </p:sp>
      <p:sp>
        <p:nvSpPr>
          <p:cNvPr id="83" name="Oval 82"/>
          <p:cNvSpPr/>
          <p:nvPr/>
        </p:nvSpPr>
        <p:spPr>
          <a:xfrm>
            <a:off x="2286000" y="4191000"/>
            <a:ext cx="457200" cy="457200"/>
          </a:xfrm>
          <a:prstGeom prst="ellipse">
            <a:avLst/>
          </a:prstGeom>
          <a:solidFill>
            <a:srgbClr val="FF0000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R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</p:txBody>
      </p:sp>
      <p:sp>
        <p:nvSpPr>
          <p:cNvPr id="84" name="Oval 83"/>
          <p:cNvSpPr/>
          <p:nvPr/>
        </p:nvSpPr>
        <p:spPr>
          <a:xfrm>
            <a:off x="2743200" y="4191000"/>
            <a:ext cx="457200" cy="457200"/>
          </a:xfrm>
          <a:prstGeom prst="ellipse">
            <a:avLst/>
          </a:prstGeom>
          <a:solidFill>
            <a:srgbClr val="FF0000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R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</p:txBody>
      </p:sp>
      <p:sp>
        <p:nvSpPr>
          <p:cNvPr id="85" name="Oval 84"/>
          <p:cNvSpPr/>
          <p:nvPr/>
        </p:nvSpPr>
        <p:spPr>
          <a:xfrm>
            <a:off x="3200400" y="4191000"/>
            <a:ext cx="457200" cy="457200"/>
          </a:xfrm>
          <a:prstGeom prst="ellipse">
            <a:avLst/>
          </a:prstGeom>
          <a:solidFill>
            <a:srgbClr val="FF0000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R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</p:txBody>
      </p:sp>
      <p:sp>
        <p:nvSpPr>
          <p:cNvPr id="86" name="Oval 85"/>
          <p:cNvSpPr/>
          <p:nvPr/>
        </p:nvSpPr>
        <p:spPr>
          <a:xfrm>
            <a:off x="914400" y="4648200"/>
            <a:ext cx="457200" cy="457200"/>
          </a:xfrm>
          <a:prstGeom prst="ellipse">
            <a:avLst/>
          </a:prstGeom>
          <a:solidFill>
            <a:srgbClr val="FF0000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R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</p:txBody>
      </p:sp>
      <p:sp>
        <p:nvSpPr>
          <p:cNvPr id="87" name="Oval 86"/>
          <p:cNvSpPr/>
          <p:nvPr/>
        </p:nvSpPr>
        <p:spPr>
          <a:xfrm>
            <a:off x="1371600" y="4648200"/>
            <a:ext cx="457200" cy="457200"/>
          </a:xfrm>
          <a:prstGeom prst="ellipse">
            <a:avLst/>
          </a:prstGeom>
          <a:solidFill>
            <a:srgbClr val="00349E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N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</p:txBody>
      </p:sp>
      <p:sp>
        <p:nvSpPr>
          <p:cNvPr id="88" name="Oval 87"/>
          <p:cNvSpPr/>
          <p:nvPr/>
        </p:nvSpPr>
        <p:spPr>
          <a:xfrm>
            <a:off x="1828800" y="4648200"/>
            <a:ext cx="457200" cy="457200"/>
          </a:xfrm>
          <a:prstGeom prst="ellipse">
            <a:avLst/>
          </a:prstGeom>
          <a:solidFill>
            <a:srgbClr val="FF0000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R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</p:txBody>
      </p:sp>
      <p:sp>
        <p:nvSpPr>
          <p:cNvPr id="89" name="Oval 88"/>
          <p:cNvSpPr/>
          <p:nvPr/>
        </p:nvSpPr>
        <p:spPr>
          <a:xfrm>
            <a:off x="2286000" y="4648200"/>
            <a:ext cx="457200" cy="457200"/>
          </a:xfrm>
          <a:prstGeom prst="ellipse">
            <a:avLst/>
          </a:prstGeom>
          <a:solidFill>
            <a:srgbClr val="FF0000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R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</p:txBody>
      </p:sp>
      <p:sp>
        <p:nvSpPr>
          <p:cNvPr id="90" name="Oval 89"/>
          <p:cNvSpPr/>
          <p:nvPr/>
        </p:nvSpPr>
        <p:spPr>
          <a:xfrm>
            <a:off x="2743200" y="4648200"/>
            <a:ext cx="457200" cy="457200"/>
          </a:xfrm>
          <a:prstGeom prst="ellipse">
            <a:avLst/>
          </a:prstGeom>
          <a:solidFill>
            <a:srgbClr val="00349E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N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</p:txBody>
      </p:sp>
      <p:sp>
        <p:nvSpPr>
          <p:cNvPr id="91" name="Oval 90"/>
          <p:cNvSpPr/>
          <p:nvPr/>
        </p:nvSpPr>
        <p:spPr>
          <a:xfrm>
            <a:off x="3200400" y="4648200"/>
            <a:ext cx="457200" cy="457200"/>
          </a:xfrm>
          <a:prstGeom prst="ellipse">
            <a:avLst/>
          </a:prstGeom>
          <a:solidFill>
            <a:srgbClr val="00349E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N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</p:txBody>
      </p:sp>
      <p:sp>
        <p:nvSpPr>
          <p:cNvPr id="92" name="Oval 91"/>
          <p:cNvSpPr/>
          <p:nvPr/>
        </p:nvSpPr>
        <p:spPr>
          <a:xfrm>
            <a:off x="914400" y="5105400"/>
            <a:ext cx="457200" cy="457200"/>
          </a:xfrm>
          <a:prstGeom prst="ellipse">
            <a:avLst/>
          </a:prstGeom>
          <a:solidFill>
            <a:srgbClr val="FF0000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R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</p:txBody>
      </p:sp>
      <p:sp>
        <p:nvSpPr>
          <p:cNvPr id="93" name="Oval 92"/>
          <p:cNvSpPr/>
          <p:nvPr/>
        </p:nvSpPr>
        <p:spPr>
          <a:xfrm>
            <a:off x="1371600" y="5105400"/>
            <a:ext cx="457200" cy="457200"/>
          </a:xfrm>
          <a:prstGeom prst="ellipse">
            <a:avLst/>
          </a:prstGeom>
          <a:solidFill>
            <a:srgbClr val="FF0000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R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</p:txBody>
      </p:sp>
      <p:sp>
        <p:nvSpPr>
          <p:cNvPr id="94" name="Oval 93"/>
          <p:cNvSpPr/>
          <p:nvPr/>
        </p:nvSpPr>
        <p:spPr>
          <a:xfrm>
            <a:off x="1828800" y="5105400"/>
            <a:ext cx="457200" cy="457200"/>
          </a:xfrm>
          <a:prstGeom prst="ellipse">
            <a:avLst/>
          </a:prstGeom>
          <a:solidFill>
            <a:srgbClr val="00349E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N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</p:txBody>
      </p:sp>
      <p:sp>
        <p:nvSpPr>
          <p:cNvPr id="95" name="Oval 94"/>
          <p:cNvSpPr/>
          <p:nvPr/>
        </p:nvSpPr>
        <p:spPr>
          <a:xfrm>
            <a:off x="2286000" y="5105400"/>
            <a:ext cx="457200" cy="457200"/>
          </a:xfrm>
          <a:prstGeom prst="ellipse">
            <a:avLst/>
          </a:prstGeom>
          <a:solidFill>
            <a:srgbClr val="FF0000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R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</p:txBody>
      </p:sp>
      <p:sp>
        <p:nvSpPr>
          <p:cNvPr id="96" name="Oval 95"/>
          <p:cNvSpPr/>
          <p:nvPr/>
        </p:nvSpPr>
        <p:spPr>
          <a:xfrm>
            <a:off x="2743200" y="5105400"/>
            <a:ext cx="457200" cy="457200"/>
          </a:xfrm>
          <a:prstGeom prst="ellipse">
            <a:avLst/>
          </a:prstGeom>
          <a:solidFill>
            <a:srgbClr val="00349E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N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</p:txBody>
      </p:sp>
      <p:sp>
        <p:nvSpPr>
          <p:cNvPr id="97" name="Oval 96"/>
          <p:cNvSpPr/>
          <p:nvPr/>
        </p:nvSpPr>
        <p:spPr>
          <a:xfrm>
            <a:off x="3200400" y="5105400"/>
            <a:ext cx="457200" cy="457200"/>
          </a:xfrm>
          <a:prstGeom prst="ellipse">
            <a:avLst/>
          </a:prstGeom>
          <a:solidFill>
            <a:srgbClr val="FF0000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R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</p:txBody>
      </p:sp>
      <p:sp>
        <p:nvSpPr>
          <p:cNvPr id="98" name="Oval 97"/>
          <p:cNvSpPr/>
          <p:nvPr/>
        </p:nvSpPr>
        <p:spPr>
          <a:xfrm>
            <a:off x="1371600" y="4191000"/>
            <a:ext cx="457200" cy="457200"/>
          </a:xfrm>
          <a:prstGeom prst="ellipse">
            <a:avLst/>
          </a:prstGeom>
          <a:solidFill>
            <a:srgbClr val="FF0000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R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</p:txBody>
      </p:sp>
      <p:sp>
        <p:nvSpPr>
          <p:cNvPr id="99" name="Oval 98"/>
          <p:cNvSpPr/>
          <p:nvPr/>
        </p:nvSpPr>
        <p:spPr>
          <a:xfrm>
            <a:off x="914400" y="4191000"/>
            <a:ext cx="457200" cy="457200"/>
          </a:xfrm>
          <a:prstGeom prst="ellipse">
            <a:avLst/>
          </a:prstGeom>
          <a:solidFill>
            <a:srgbClr val="FF0000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R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</p:txBody>
      </p:sp>
      <p:sp>
        <p:nvSpPr>
          <p:cNvPr id="100" name="Oval 99"/>
          <p:cNvSpPr/>
          <p:nvPr/>
        </p:nvSpPr>
        <p:spPr>
          <a:xfrm>
            <a:off x="914400" y="5562600"/>
            <a:ext cx="457200" cy="457200"/>
          </a:xfrm>
          <a:prstGeom prst="ellipse">
            <a:avLst/>
          </a:prstGeom>
          <a:solidFill>
            <a:srgbClr val="FF0000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R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</p:txBody>
      </p:sp>
      <p:sp>
        <p:nvSpPr>
          <p:cNvPr id="101" name="Oval 100"/>
          <p:cNvSpPr/>
          <p:nvPr/>
        </p:nvSpPr>
        <p:spPr>
          <a:xfrm>
            <a:off x="1371600" y="5562600"/>
            <a:ext cx="457200" cy="457200"/>
          </a:xfrm>
          <a:prstGeom prst="ellipse">
            <a:avLst/>
          </a:prstGeom>
          <a:solidFill>
            <a:srgbClr val="00349E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N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</p:txBody>
      </p:sp>
      <p:sp>
        <p:nvSpPr>
          <p:cNvPr id="102" name="Oval 101"/>
          <p:cNvSpPr/>
          <p:nvPr/>
        </p:nvSpPr>
        <p:spPr>
          <a:xfrm>
            <a:off x="1828800" y="5562600"/>
            <a:ext cx="457200" cy="457200"/>
          </a:xfrm>
          <a:prstGeom prst="ellipse">
            <a:avLst/>
          </a:prstGeom>
          <a:solidFill>
            <a:srgbClr val="FF0000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R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</p:txBody>
      </p:sp>
      <p:sp>
        <p:nvSpPr>
          <p:cNvPr id="103" name="Oval 102"/>
          <p:cNvSpPr/>
          <p:nvPr/>
        </p:nvSpPr>
        <p:spPr>
          <a:xfrm>
            <a:off x="2286000" y="5562600"/>
            <a:ext cx="457200" cy="457200"/>
          </a:xfrm>
          <a:prstGeom prst="ellipse">
            <a:avLst/>
          </a:prstGeom>
          <a:solidFill>
            <a:srgbClr val="00349E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N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</p:txBody>
      </p:sp>
      <p:sp>
        <p:nvSpPr>
          <p:cNvPr id="104" name="Oval 103"/>
          <p:cNvSpPr/>
          <p:nvPr/>
        </p:nvSpPr>
        <p:spPr>
          <a:xfrm>
            <a:off x="2743200" y="5562600"/>
            <a:ext cx="457200" cy="457200"/>
          </a:xfrm>
          <a:prstGeom prst="ellipse">
            <a:avLst/>
          </a:prstGeom>
          <a:solidFill>
            <a:srgbClr val="FF0000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R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</p:txBody>
      </p:sp>
      <p:sp>
        <p:nvSpPr>
          <p:cNvPr id="105" name="Oval 104"/>
          <p:cNvSpPr/>
          <p:nvPr/>
        </p:nvSpPr>
        <p:spPr>
          <a:xfrm>
            <a:off x="3200400" y="5562600"/>
            <a:ext cx="457200" cy="457200"/>
          </a:xfrm>
          <a:prstGeom prst="ellipse">
            <a:avLst/>
          </a:prstGeom>
          <a:solidFill>
            <a:srgbClr val="FF0000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R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</p:txBody>
      </p:sp>
      <p:cxnSp>
        <p:nvCxnSpPr>
          <p:cNvPr id="106" name="Straight Arrow Connector 105"/>
          <p:cNvCxnSpPr/>
          <p:nvPr/>
        </p:nvCxnSpPr>
        <p:spPr>
          <a:xfrm rot="10800000" flipV="1">
            <a:off x="2057400" y="2667000"/>
            <a:ext cx="2514600" cy="1219200"/>
          </a:xfrm>
          <a:prstGeom prst="straightConnector1">
            <a:avLst/>
          </a:prstGeom>
          <a:noFill/>
          <a:ln w="38100" cap="flat" cmpd="sng" algn="ctr">
            <a:solidFill>
              <a:srgbClr val="002676">
                <a:satMod val="150000"/>
              </a:srgbClr>
            </a:solidFill>
            <a:prstDash val="solid"/>
            <a:tailEnd type="arrow"/>
          </a:ln>
          <a:effectLst/>
        </p:spPr>
      </p:cxnSp>
      <p:cxnSp>
        <p:nvCxnSpPr>
          <p:cNvPr id="107" name="Straight Arrow Connector 106"/>
          <p:cNvCxnSpPr/>
          <p:nvPr/>
        </p:nvCxnSpPr>
        <p:spPr>
          <a:xfrm>
            <a:off x="4572000" y="2667000"/>
            <a:ext cx="2209800" cy="1295400"/>
          </a:xfrm>
          <a:prstGeom prst="straightConnector1">
            <a:avLst/>
          </a:prstGeom>
          <a:noFill/>
          <a:ln w="38100" cap="flat" cmpd="sng" algn="ctr">
            <a:solidFill>
              <a:srgbClr val="002676">
                <a:satMod val="150000"/>
              </a:srgbClr>
            </a:solidFill>
            <a:prstDash val="solid"/>
            <a:tailEnd type="arrow"/>
          </a:ln>
          <a:effectLst/>
        </p:spPr>
      </p:cxnSp>
      <p:sp>
        <p:nvSpPr>
          <p:cNvPr id="108" name="TextBox 107"/>
          <p:cNvSpPr txBox="1"/>
          <p:nvPr/>
        </p:nvSpPr>
        <p:spPr>
          <a:xfrm>
            <a:off x="3276600" y="3200400"/>
            <a:ext cx="2362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Simulate another randomization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09" name="TextBox 108"/>
          <p:cNvSpPr txBox="1"/>
          <p:nvPr/>
        </p:nvSpPr>
        <p:spPr>
          <a:xfrm>
            <a:off x="609600" y="3669268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1" u="none" strike="noStrike" kern="0" cap="none" spc="0" normalizeH="0" baseline="0" noProof="0" dirty="0" err="1" smtClean="0">
                <a:ln>
                  <a:noFill/>
                </a:ln>
                <a:solidFill>
                  <a:srgbClr val="002676"/>
                </a:solidFill>
                <a:effectLst/>
                <a:uLnTx/>
                <a:uFillTx/>
              </a:rPr>
              <a:t>Desipramine</a:t>
            </a:r>
            <a:endParaRPr kumimoji="0" lang="en-US" sz="1800" b="0" i="1" u="none" strike="noStrike" kern="0" cap="none" spc="0" normalizeH="0" baseline="0" noProof="0" dirty="0">
              <a:ln>
                <a:noFill/>
              </a:ln>
              <a:solidFill>
                <a:srgbClr val="002676"/>
              </a:solidFill>
              <a:effectLst/>
              <a:uLnTx/>
              <a:uFillTx/>
            </a:endParaRPr>
          </a:p>
        </p:txBody>
      </p:sp>
      <p:sp>
        <p:nvSpPr>
          <p:cNvPr id="110" name="TextBox 109"/>
          <p:cNvSpPr txBox="1"/>
          <p:nvPr/>
        </p:nvSpPr>
        <p:spPr>
          <a:xfrm>
            <a:off x="6934200" y="3745468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1" u="none" strike="noStrike" kern="0" cap="none" spc="0" normalizeH="0" baseline="0" noProof="0" dirty="0" smtClean="0">
                <a:ln>
                  <a:noFill/>
                </a:ln>
                <a:solidFill>
                  <a:srgbClr val="002676"/>
                </a:solidFill>
                <a:effectLst/>
                <a:uLnTx/>
                <a:uFillTx/>
              </a:rPr>
              <a:t>Lithium</a:t>
            </a:r>
            <a:endParaRPr kumimoji="0" lang="en-US" sz="1800" b="0" i="1" u="none" strike="noStrike" kern="0" cap="none" spc="0" normalizeH="0" baseline="0" noProof="0" dirty="0">
              <a:ln>
                <a:noFill/>
              </a:ln>
              <a:solidFill>
                <a:srgbClr val="002676"/>
              </a:solidFill>
              <a:effectLst/>
              <a:uLnTx/>
              <a:uFillTx/>
            </a:endParaRPr>
          </a:p>
        </p:txBody>
      </p:sp>
      <p:sp>
        <p:nvSpPr>
          <p:cNvPr id="111" name="TextBox 110"/>
          <p:cNvSpPr txBox="1"/>
          <p:nvPr/>
        </p:nvSpPr>
        <p:spPr>
          <a:xfrm>
            <a:off x="762000" y="6096000"/>
            <a:ext cx="3429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17 relapse, 7 no relapse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12" name="TextBox 111"/>
          <p:cNvSpPr txBox="1"/>
          <p:nvPr/>
        </p:nvSpPr>
        <p:spPr>
          <a:xfrm>
            <a:off x="5486400" y="6096000"/>
            <a:ext cx="3429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11 relapse, 13 no relapse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graphicFrame>
        <p:nvGraphicFramePr>
          <p:cNvPr id="113" name="Object 1"/>
          <p:cNvGraphicFramePr>
            <a:graphicFrameLocks noChangeAspect="1"/>
          </p:cNvGraphicFramePr>
          <p:nvPr/>
        </p:nvGraphicFramePr>
        <p:xfrm>
          <a:off x="3895725" y="4364038"/>
          <a:ext cx="1354138" cy="1563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2" name="Equation" r:id="rId3" imgW="647640" imgH="749160" progId="">
                  <p:embed/>
                </p:oleObj>
              </mc:Choice>
              <mc:Fallback>
                <p:oleObj name="Equation" r:id="rId3" imgW="647640" imgH="749160" progId="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95725" y="4364038"/>
                        <a:ext cx="1354138" cy="15636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1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1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1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1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1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1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1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1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1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1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1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1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1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1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1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1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1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1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1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1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1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1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5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8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1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4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0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3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6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9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5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8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1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4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0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3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6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9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2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5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8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9" fill="hold">
                            <p:stCondLst>
                              <p:cond delay="1000"/>
                            </p:stCondLst>
                            <p:childTnLst>
                              <p:par>
                                <p:cTn id="15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65" grpId="0" animBg="1"/>
      <p:bldP spid="66" grpId="0" animBg="1"/>
      <p:bldP spid="67" grpId="0" animBg="1"/>
      <p:bldP spid="68" grpId="0" animBg="1"/>
      <p:bldP spid="69" grpId="0" animBg="1"/>
      <p:bldP spid="70" grpId="0" animBg="1"/>
      <p:bldP spid="71" grpId="0" animBg="1"/>
      <p:bldP spid="72" grpId="0" animBg="1"/>
      <p:bldP spid="73" grpId="0" animBg="1"/>
      <p:bldP spid="74" grpId="0" animBg="1"/>
      <p:bldP spid="75" grpId="0" animBg="1"/>
      <p:bldP spid="76" grpId="0" animBg="1"/>
      <p:bldP spid="77" grpId="0" animBg="1"/>
      <p:bldP spid="78" grpId="0" animBg="1"/>
      <p:bldP spid="79" grpId="0" animBg="1"/>
      <p:bldP spid="80" grpId="0" animBg="1"/>
      <p:bldP spid="81" grpId="0" animBg="1"/>
      <p:bldP spid="82" grpId="0" animBg="1"/>
      <p:bldP spid="83" grpId="0" animBg="1"/>
      <p:bldP spid="84" grpId="0" animBg="1"/>
      <p:bldP spid="85" grpId="0" animBg="1"/>
      <p:bldP spid="86" grpId="0" animBg="1"/>
      <p:bldP spid="87" grpId="0" animBg="1"/>
      <p:bldP spid="88" grpId="0" animBg="1"/>
      <p:bldP spid="89" grpId="0" animBg="1"/>
      <p:bldP spid="90" grpId="0" animBg="1"/>
      <p:bldP spid="91" grpId="0" animBg="1"/>
      <p:bldP spid="92" grpId="0" animBg="1"/>
      <p:bldP spid="93" grpId="0" animBg="1"/>
      <p:bldP spid="94" grpId="0" animBg="1"/>
      <p:bldP spid="95" grpId="0" animBg="1"/>
      <p:bldP spid="96" grpId="0" animBg="1"/>
      <p:bldP spid="97" grpId="0" animBg="1"/>
      <p:bldP spid="98" grpId="0" animBg="1"/>
      <p:bldP spid="99" grpId="0" animBg="1"/>
      <p:bldP spid="100" grpId="0" animBg="1"/>
      <p:bldP spid="101" grpId="0" animBg="1"/>
      <p:bldP spid="102" grpId="0" animBg="1"/>
      <p:bldP spid="103" grpId="0" animBg="1"/>
      <p:bldP spid="104" grpId="0" animBg="1"/>
      <p:bldP spid="105" grpId="0" animBg="1"/>
      <p:bldP spid="111" grpId="0"/>
      <p:bldP spid="1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1391007"/>
            <a:ext cx="8839200" cy="74481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  <a:buFont typeface="Arial" pitchFamily="34" charset="0"/>
              <a:buChar char="•"/>
            </a:pPr>
            <a:r>
              <a:rPr lang="en-US" sz="2800" dirty="0">
                <a:solidFill>
                  <a:prstClr val="black"/>
                </a:solidFill>
                <a:latin typeface="Cambria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solidFill>
                  <a:prstClr val="black"/>
                </a:solidFill>
                <a:latin typeface="Cambria" pitchFamily="18" charset="0"/>
                <a:cs typeface="Times New Roman" pitchFamily="18" charset="0"/>
              </a:rPr>
              <a:t>Combine everyone into one group, and rerandomize them into the two groups</a:t>
            </a:r>
          </a:p>
          <a:p>
            <a:pPr>
              <a:spcAft>
                <a:spcPts val="1800"/>
              </a:spcAft>
              <a:buFont typeface="Arial" pitchFamily="34" charset="0"/>
              <a:buChar char="•"/>
            </a:pPr>
            <a:r>
              <a:rPr lang="en-US" sz="3200" dirty="0" smtClean="0">
                <a:solidFill>
                  <a:prstClr val="black"/>
                </a:solidFill>
                <a:latin typeface="Cambria" pitchFamily="18" charset="0"/>
                <a:cs typeface="Times New Roman" pitchFamily="18" charset="0"/>
              </a:rPr>
              <a:t> Compute your difference in proportions</a:t>
            </a:r>
          </a:p>
          <a:p>
            <a:pPr>
              <a:spcAft>
                <a:spcPts val="1800"/>
              </a:spcAft>
              <a:buFont typeface="Arial" pitchFamily="34" charset="0"/>
              <a:buChar char="•"/>
            </a:pPr>
            <a:r>
              <a:rPr lang="en-US" sz="3200" dirty="0" smtClean="0">
                <a:solidFill>
                  <a:prstClr val="black"/>
                </a:solidFill>
                <a:latin typeface="Cambria" pitchFamily="18" charset="0"/>
                <a:cs typeface="Times New Roman" pitchFamily="18" charset="0"/>
              </a:rPr>
              <a:t> Create the randomization distribution</a:t>
            </a:r>
          </a:p>
          <a:p>
            <a:pPr>
              <a:spcAft>
                <a:spcPts val="1800"/>
              </a:spcAft>
              <a:buFont typeface="Arial" pitchFamily="34" charset="0"/>
              <a:buChar char="•"/>
            </a:pPr>
            <a:r>
              <a:rPr lang="en-US" sz="3200" dirty="0" smtClean="0">
                <a:solidFill>
                  <a:prstClr val="black"/>
                </a:solidFill>
                <a:latin typeface="Cambria" pitchFamily="18" charset="0"/>
                <a:cs typeface="Times New Roman" pitchFamily="18" charset="0"/>
              </a:rPr>
              <a:t> How extreme is the observed statistic of -0.33?</a:t>
            </a:r>
          </a:p>
          <a:p>
            <a:pPr>
              <a:spcAft>
                <a:spcPts val="1800"/>
              </a:spcAft>
              <a:buFont typeface="Arial" pitchFamily="34" charset="0"/>
              <a:buChar char="•"/>
            </a:pPr>
            <a:r>
              <a:rPr lang="en-US" sz="3200" dirty="0" smtClean="0">
                <a:solidFill>
                  <a:prstClr val="black"/>
                </a:solidFill>
                <a:latin typeface="Cambria" pitchFamily="18" charset="0"/>
                <a:cs typeface="Times New Roman" pitchFamily="18" charset="0"/>
              </a:rPr>
              <a:t> Use </a:t>
            </a:r>
            <a:r>
              <a:rPr lang="en-US" sz="3200" dirty="0" err="1" smtClean="0">
                <a:solidFill>
                  <a:prstClr val="black"/>
                </a:solidFill>
                <a:latin typeface="Cambria" pitchFamily="18" charset="0"/>
                <a:cs typeface="Times New Roman" pitchFamily="18" charset="0"/>
              </a:rPr>
              <a:t>StatKey</a:t>
            </a:r>
            <a:r>
              <a:rPr lang="en-US" sz="3200" dirty="0" smtClean="0">
                <a:solidFill>
                  <a:prstClr val="black"/>
                </a:solidFill>
                <a:latin typeface="Cambria" pitchFamily="18" charset="0"/>
                <a:cs typeface="Times New Roman" pitchFamily="18" charset="0"/>
              </a:rPr>
              <a:t> for more simulations</a:t>
            </a:r>
          </a:p>
          <a:p>
            <a:pPr>
              <a:spcAft>
                <a:spcPts val="1800"/>
              </a:spcAft>
              <a:buFont typeface="Arial" pitchFamily="34" charset="0"/>
              <a:buChar char="•"/>
            </a:pPr>
            <a:endParaRPr lang="en-US" sz="2800" dirty="0" smtClean="0">
              <a:solidFill>
                <a:prstClr val="black"/>
              </a:solidFill>
              <a:latin typeface="Cambria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endParaRPr lang="en-US" sz="2800" dirty="0" smtClean="0">
              <a:solidFill>
                <a:prstClr val="black"/>
              </a:solidFill>
              <a:latin typeface="Cambria" pitchFamily="18" charset="0"/>
              <a:cs typeface="Times New Roman" pitchFamily="18" charset="0"/>
            </a:endParaRPr>
          </a:p>
          <a:p>
            <a:endParaRPr lang="en-US" sz="2800" dirty="0" smtClean="0">
              <a:solidFill>
                <a:prstClr val="black"/>
              </a:solidFill>
              <a:latin typeface="Cambria" pitchFamily="18" charset="0"/>
              <a:cs typeface="Times New Roman" pitchFamily="18" charset="0"/>
            </a:endParaRPr>
          </a:p>
          <a:p>
            <a:endParaRPr lang="en-US" sz="2800" dirty="0" smtClean="0">
              <a:solidFill>
                <a:prstClr val="black"/>
              </a:solidFill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endParaRPr lang="en-US" sz="2800" dirty="0" smtClean="0">
              <a:solidFill>
                <a:prstClr val="black"/>
              </a:solidFill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endParaRPr lang="en-US" sz="2800" dirty="0">
              <a:solidFill>
                <a:prstClr val="black"/>
              </a:solidFill>
              <a:cs typeface="Times New Roman" pitchFamily="18" charset="0"/>
            </a:endParaRPr>
          </a:p>
          <a:p>
            <a:endParaRPr lang="en-US" sz="2800" dirty="0">
              <a:solidFill>
                <a:prstClr val="black"/>
              </a:solidFill>
              <a:cs typeface="Times New Roman" pitchFamily="18" charset="0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533400" y="381000"/>
            <a:ext cx="8153400" cy="1219200"/>
          </a:xfrm>
          <a:prstGeom prst="rect">
            <a:avLst/>
          </a:prstGeom>
        </p:spPr>
        <p:txBody>
          <a:bodyPr/>
          <a:lstStyle/>
          <a:p>
            <a:pPr lvl="0" algn="ctr">
              <a:spcBef>
                <a:spcPct val="0"/>
              </a:spcBef>
              <a:defRPr/>
            </a:pPr>
            <a:r>
              <a:rPr lang="en-US" sz="4400" b="1" dirty="0" smtClean="0">
                <a:solidFill>
                  <a:srgbClr val="68007F">
                    <a:lumMod val="75000"/>
                  </a:srgbClr>
                </a:solidFill>
                <a:latin typeface="Cambria" pitchFamily="18" charset="0"/>
              </a:rPr>
              <a:t>Simulate!</a:t>
            </a:r>
            <a:endParaRPr lang="en-US" sz="4000" b="1" dirty="0">
              <a:solidFill>
                <a:srgbClr val="68007F">
                  <a:lumMod val="75000"/>
                </a:srgbClr>
              </a:solidFill>
              <a:latin typeface="Cambria" pitchFamily="18" charset="0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4108</TotalTime>
  <Words>1877</Words>
  <Application>Microsoft Office PowerPoint</Application>
  <PresentationFormat>On-screen Show (4:3)</PresentationFormat>
  <Paragraphs>741</Paragraphs>
  <Slides>47</Slides>
  <Notes>34</Notes>
  <HiddenSlides>1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47</vt:i4>
      </vt:variant>
    </vt:vector>
  </HeadingPairs>
  <TitlesOfParts>
    <vt:vector size="49" baseType="lpstr">
      <vt:lpstr>Office Theme</vt:lpstr>
      <vt:lpstr>Equation</vt:lpstr>
      <vt:lpstr>Using Randomization Methods to Build Conceptual Understanding of Statistical Inference: Day 2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Example: Mean Body Temperature</vt:lpstr>
      <vt:lpstr>Key idea: Generate samples that are (a) consistent with the null hypothesis         (b) based on the sample data.</vt:lpstr>
      <vt:lpstr>Randomization Samples</vt:lpstr>
      <vt:lpstr>PowerPoint Presentation</vt:lpstr>
      <vt:lpstr>PowerPoint Presentation</vt:lpstr>
      <vt:lpstr>PowerPoint Presentation</vt:lpstr>
      <vt:lpstr>PowerPoint Presentation</vt:lpstr>
      <vt:lpstr>Key idea: Generate samples that are (a) consistent with the null hypothesis         (b) based on the sample data.</vt:lpstr>
      <vt:lpstr>Randomize one of the variables!  Let’s look at StatKey.</vt:lpstr>
      <vt:lpstr>PowerPoint Presentation</vt:lpstr>
      <vt:lpstr>Choosing a Randomization Method</vt:lpstr>
      <vt:lpstr>Question </vt:lpstr>
      <vt:lpstr>PowerPoint Presentation</vt:lpstr>
      <vt:lpstr>Collecting More Data from You!</vt:lpstr>
      <vt:lpstr>PowerPoint Presentation</vt:lpstr>
      <vt:lpstr>PowerPoint Presentation</vt:lpstr>
      <vt:lpstr>PowerPoint Presentation</vt:lpstr>
      <vt:lpstr>What about Traditional Methods?</vt:lpstr>
      <vt:lpstr>Intro Stat – Revised the Topics </vt:lpstr>
      <vt:lpstr>Transitioning to Traditional Inference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Connecting CI’s and Tests</vt:lpstr>
      <vt:lpstr>Fathom Demo: Test &amp; CI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Give your data the boot:   What is bootstrapping  and Why does it matter?</dc:title>
  <dc:creator>Patti</dc:creator>
  <cp:lastModifiedBy>Robin</cp:lastModifiedBy>
  <cp:revision>250</cp:revision>
  <cp:lastPrinted>2011-05-19T14:48:38Z</cp:lastPrinted>
  <dcterms:created xsi:type="dcterms:W3CDTF">2010-10-14T16:11:16Z</dcterms:created>
  <dcterms:modified xsi:type="dcterms:W3CDTF">2012-01-06T18:49:43Z</dcterms:modified>
</cp:coreProperties>
</file>