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4.xml" ContentType="application/vnd.openxmlformats-officedocument.presentationml.tags+xml"/>
  <Override PartName="/ppt/notesSlides/notesSlide44.xml" ContentType="application/vnd.openxmlformats-officedocument.presentationml.notesSlide+xml"/>
  <Override PartName="/ppt/tags/tag5.xml" ContentType="application/vnd.openxmlformats-officedocument.presentationml.tags+xml"/>
  <Override PartName="/ppt/notesSlides/notesSlide45.xml" ContentType="application/vnd.openxmlformats-officedocument.presentationml.notesSlide+xml"/>
  <Override PartName="/ppt/tags/tag6.xml" ContentType="application/vnd.openxmlformats-officedocument.presentationml.tags+xml"/>
  <Override PartName="/ppt/notesSlides/notesSlide46.xml" ContentType="application/vnd.openxmlformats-officedocument.presentationml.notesSlide+xml"/>
  <Override PartName="/ppt/tags/tag7.xml" ContentType="application/vnd.openxmlformats-officedocument.presentationml.tags+xml"/>
  <Override PartName="/ppt/notesSlides/notesSlide47.xml" ContentType="application/vnd.openxmlformats-officedocument.presentationml.notesSlide+xml"/>
  <Override PartName="/ppt/tags/tag8.xml" ContentType="application/vnd.openxmlformats-officedocument.presentationml.tags+xml"/>
  <Override PartName="/ppt/notesSlides/notesSlide48.xml" ContentType="application/vnd.openxmlformats-officedocument.presentationml.notesSlide+xml"/>
  <Override PartName="/ppt/tags/tag9.xml" ContentType="application/vnd.openxmlformats-officedocument.presentationml.tags+xml"/>
  <Override PartName="/ppt/notesSlides/notesSlide49.xml" ContentType="application/vnd.openxmlformats-officedocument.presentationml.notesSlide+xml"/>
  <Override PartName="/ppt/tags/tag10.xml" ContentType="application/vnd.openxmlformats-officedocument.presentationml.tags+xml"/>
  <Override PartName="/ppt/notesSlides/notesSlide50.xml" ContentType="application/vnd.openxmlformats-officedocument.presentationml.notesSlide+xml"/>
  <Override PartName="/ppt/tags/tag11.xml" ContentType="application/vnd.openxmlformats-officedocument.presentationml.tags+xml"/>
  <Override PartName="/ppt/notesSlides/notesSlide51.xml" ContentType="application/vnd.openxmlformats-officedocument.presentationml.notesSlide+xml"/>
  <Override PartName="/ppt/tags/tag12.xml" ContentType="application/vnd.openxmlformats-officedocument.presentationml.tags+xml"/>
  <Override PartName="/ppt/notesSlides/notesSlide52.xml" ContentType="application/vnd.openxmlformats-officedocument.presentationml.notesSlide+xml"/>
  <Override PartName="/ppt/tags/tag13.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471" r:id="rId3"/>
    <p:sldId id="411" r:id="rId4"/>
    <p:sldId id="445" r:id="rId5"/>
    <p:sldId id="446" r:id="rId6"/>
    <p:sldId id="412" r:id="rId7"/>
    <p:sldId id="417" r:id="rId8"/>
    <p:sldId id="418" r:id="rId9"/>
    <p:sldId id="415" r:id="rId10"/>
    <p:sldId id="416" r:id="rId11"/>
    <p:sldId id="421" r:id="rId12"/>
    <p:sldId id="444" r:id="rId13"/>
    <p:sldId id="422" r:id="rId14"/>
    <p:sldId id="423" r:id="rId15"/>
    <p:sldId id="472" r:id="rId16"/>
    <p:sldId id="419" r:id="rId17"/>
    <p:sldId id="388" r:id="rId18"/>
    <p:sldId id="448" r:id="rId19"/>
    <p:sldId id="396" r:id="rId20"/>
    <p:sldId id="389" r:id="rId21"/>
    <p:sldId id="390" r:id="rId22"/>
    <p:sldId id="391" r:id="rId23"/>
    <p:sldId id="437" r:id="rId24"/>
    <p:sldId id="392" r:id="rId25"/>
    <p:sldId id="480" r:id="rId26"/>
    <p:sldId id="473" r:id="rId27"/>
    <p:sldId id="474" r:id="rId28"/>
    <p:sldId id="481" r:id="rId29"/>
    <p:sldId id="410" r:id="rId30"/>
    <p:sldId id="485" r:id="rId31"/>
    <p:sldId id="486" r:id="rId32"/>
    <p:sldId id="487" r:id="rId33"/>
    <p:sldId id="442" r:id="rId34"/>
    <p:sldId id="431" r:id="rId35"/>
    <p:sldId id="475" r:id="rId36"/>
    <p:sldId id="450" r:id="rId37"/>
    <p:sldId id="432" r:id="rId38"/>
    <p:sldId id="433" r:id="rId39"/>
    <p:sldId id="488" r:id="rId40"/>
    <p:sldId id="489" r:id="rId41"/>
    <p:sldId id="490" r:id="rId42"/>
    <p:sldId id="491" r:id="rId43"/>
    <p:sldId id="434" r:id="rId44"/>
    <p:sldId id="455" r:id="rId45"/>
    <p:sldId id="456" r:id="rId46"/>
    <p:sldId id="462" r:id="rId47"/>
    <p:sldId id="461" r:id="rId48"/>
    <p:sldId id="465" r:id="rId49"/>
    <p:sldId id="466" r:id="rId50"/>
    <p:sldId id="468" r:id="rId51"/>
    <p:sldId id="463" r:id="rId52"/>
    <p:sldId id="469" r:id="rId53"/>
    <p:sldId id="470" r:id="rId5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0" autoAdjust="0"/>
    <p:restoredTop sz="94494" autoAdjust="0"/>
  </p:normalViewPr>
  <p:slideViewPr>
    <p:cSldViewPr>
      <p:cViewPr varScale="1">
        <p:scale>
          <a:sx n="66" d="100"/>
          <a:sy n="66" d="100"/>
        </p:scale>
        <p:origin x="-1386" y="-96"/>
      </p:cViewPr>
      <p:guideLst>
        <p:guide orient="horz" pos="2160"/>
        <p:guide pos="2880"/>
      </p:guideLst>
    </p:cSldViewPr>
  </p:slideViewPr>
  <p:outlineViewPr>
    <p:cViewPr>
      <p:scale>
        <a:sx n="33" d="100"/>
        <a:sy n="33" d="100"/>
      </p:scale>
      <p:origin x="0" y="5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4"/>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6554"/>
            <a:ext cx="2971800" cy="4656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5694"/>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4"/>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01725" y="700088"/>
            <a:ext cx="4654550" cy="34909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6"/>
            <a:ext cx="5486400" cy="4191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56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4"/>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Dennis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Dennis</a:t>
            </a:r>
            <a:endParaRPr lang="en-US" dirty="0"/>
          </a:p>
        </p:txBody>
      </p:sp>
      <p:sp>
        <p:nvSpPr>
          <p:cNvPr id="4" name="Slide Number Placeholder 3"/>
          <p:cNvSpPr>
            <a:spLocks noGrp="1"/>
          </p:cNvSpPr>
          <p:nvPr>
            <p:ph type="sldNum" sz="quarter" idx="10"/>
          </p:nvPr>
        </p:nvSpPr>
        <p:spPr/>
        <p:txBody>
          <a:bodyPr/>
          <a:lstStyle/>
          <a:p>
            <a:fld id="{3E8F806D-3419-49BF-A5D3-28390088B036}" type="slidenum">
              <a:rPr lang="en-US" smtClean="0"/>
              <a:t>2</a:t>
            </a:fld>
            <a:endParaRPr lang="en-US"/>
          </a:p>
        </p:txBody>
      </p:sp>
    </p:spTree>
    <p:extLst>
      <p:ext uri="{BB962C8B-B14F-4D97-AF65-F5344CB8AC3E}">
        <p14:creationId xmlns:p14="http://schemas.microsoft.com/office/powerpoint/2010/main" val="3397232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25</a:t>
            </a:fld>
            <a:endParaRPr lang="en-US"/>
          </a:p>
        </p:txBody>
      </p:sp>
    </p:spTree>
    <p:extLst>
      <p:ext uri="{BB962C8B-B14F-4D97-AF65-F5344CB8AC3E}">
        <p14:creationId xmlns:p14="http://schemas.microsoft.com/office/powerpoint/2010/main" val="3753659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26</a:t>
            </a:fld>
            <a:endParaRPr lang="en-US"/>
          </a:p>
        </p:txBody>
      </p:sp>
    </p:spTree>
    <p:extLst>
      <p:ext uri="{BB962C8B-B14F-4D97-AF65-F5344CB8AC3E}">
        <p14:creationId xmlns:p14="http://schemas.microsoft.com/office/powerpoint/2010/main" val="4263141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27</a:t>
            </a:fld>
            <a:endParaRPr lang="en-US"/>
          </a:p>
        </p:txBody>
      </p:sp>
    </p:spTree>
    <p:extLst>
      <p:ext uri="{BB962C8B-B14F-4D97-AF65-F5344CB8AC3E}">
        <p14:creationId xmlns:p14="http://schemas.microsoft.com/office/powerpoint/2010/main" val="393885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28</a:t>
            </a:fld>
            <a:endParaRPr lang="en-US"/>
          </a:p>
        </p:txBody>
      </p:sp>
    </p:spTree>
    <p:extLst>
      <p:ext uri="{BB962C8B-B14F-4D97-AF65-F5344CB8AC3E}">
        <p14:creationId xmlns:p14="http://schemas.microsoft.com/office/powerpoint/2010/main" val="3788446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Dennis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30</a:t>
            </a:fld>
            <a:endParaRPr lang="en-US"/>
          </a:p>
        </p:txBody>
      </p:sp>
    </p:spTree>
    <p:extLst>
      <p:ext uri="{BB962C8B-B14F-4D97-AF65-F5344CB8AC3E}">
        <p14:creationId xmlns:p14="http://schemas.microsoft.com/office/powerpoint/2010/main" val="330338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31</a:t>
            </a:fld>
            <a:endParaRPr lang="en-US"/>
          </a:p>
        </p:txBody>
      </p:sp>
    </p:spTree>
    <p:extLst>
      <p:ext uri="{BB962C8B-B14F-4D97-AF65-F5344CB8AC3E}">
        <p14:creationId xmlns:p14="http://schemas.microsoft.com/office/powerpoint/2010/main" val="947961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32</a:t>
            </a:fld>
            <a:endParaRPr lang="en-US"/>
          </a:p>
        </p:txBody>
      </p:sp>
    </p:spTree>
    <p:extLst>
      <p:ext uri="{BB962C8B-B14F-4D97-AF65-F5344CB8AC3E}">
        <p14:creationId xmlns:p14="http://schemas.microsoft.com/office/powerpoint/2010/main" val="3593097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r>
              <a:rPr lang="en-US" dirty="0" smtClean="0"/>
              <a:t> introduces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39</a:t>
            </a:fld>
            <a:endParaRPr lang="en-US"/>
          </a:p>
        </p:txBody>
      </p:sp>
    </p:spTree>
    <p:extLst>
      <p:ext uri="{BB962C8B-B14F-4D97-AF65-F5344CB8AC3E}">
        <p14:creationId xmlns:p14="http://schemas.microsoft.com/office/powerpoint/2010/main" val="93586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40</a:t>
            </a:fld>
            <a:endParaRPr lang="en-US"/>
          </a:p>
        </p:txBody>
      </p:sp>
    </p:spTree>
    <p:extLst>
      <p:ext uri="{BB962C8B-B14F-4D97-AF65-F5344CB8AC3E}">
        <p14:creationId xmlns:p14="http://schemas.microsoft.com/office/powerpoint/2010/main" val="1671495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41</a:t>
            </a:fld>
            <a:endParaRPr lang="en-US"/>
          </a:p>
        </p:txBody>
      </p:sp>
    </p:spTree>
    <p:extLst>
      <p:ext uri="{BB962C8B-B14F-4D97-AF65-F5344CB8AC3E}">
        <p14:creationId xmlns:p14="http://schemas.microsoft.com/office/powerpoint/2010/main" val="33946058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42</a:t>
            </a:fld>
            <a:endParaRPr lang="en-US"/>
          </a:p>
        </p:txBody>
      </p:sp>
    </p:spTree>
    <p:extLst>
      <p:ext uri="{BB962C8B-B14F-4D97-AF65-F5344CB8AC3E}">
        <p14:creationId xmlns:p14="http://schemas.microsoft.com/office/powerpoint/2010/main" val="3283455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Dennis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Dennis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pPr/>
              <a:t>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pPr/>
              <a:t>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26" Type="http://schemas.openxmlformats.org/officeDocument/2006/relationships/image" Target="../media/image34.jpeg"/><Relationship Id="rId3" Type="http://schemas.openxmlformats.org/officeDocument/2006/relationships/image" Target="../media/image11.jpeg"/><Relationship Id="rId21" Type="http://schemas.openxmlformats.org/officeDocument/2006/relationships/image" Target="../media/image29.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5" Type="http://schemas.openxmlformats.org/officeDocument/2006/relationships/image" Target="../media/image33.jpeg"/><Relationship Id="rId2" Type="http://schemas.openxmlformats.org/officeDocument/2006/relationships/notesSlide" Target="../notesSlides/notesSlide27.xml"/><Relationship Id="rId16" Type="http://schemas.openxmlformats.org/officeDocument/2006/relationships/image" Target="../media/image24.jpeg"/><Relationship Id="rId20" Type="http://schemas.openxmlformats.org/officeDocument/2006/relationships/image" Target="../media/image28.jpeg"/><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24" Type="http://schemas.openxmlformats.org/officeDocument/2006/relationships/image" Target="../media/image32.jpeg"/><Relationship Id="rId5" Type="http://schemas.openxmlformats.org/officeDocument/2006/relationships/image" Target="../media/image13.jpeg"/><Relationship Id="rId15" Type="http://schemas.openxmlformats.org/officeDocument/2006/relationships/image" Target="../media/image23.jpeg"/><Relationship Id="rId23" Type="http://schemas.openxmlformats.org/officeDocument/2006/relationships/image" Target="../media/image31.jpeg"/><Relationship Id="rId28" Type="http://schemas.openxmlformats.org/officeDocument/2006/relationships/image" Target="../media/image36.emf"/><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 Id="rId22" Type="http://schemas.openxmlformats.org/officeDocument/2006/relationships/image" Target="../media/image30.jpeg"/><Relationship Id="rId27" Type="http://schemas.openxmlformats.org/officeDocument/2006/relationships/image" Target="../media/image35.jpeg"/></Relationships>
</file>

<file path=ppt/slides/_rels/slide28.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11.jpeg"/><Relationship Id="rId18" Type="http://schemas.openxmlformats.org/officeDocument/2006/relationships/image" Target="../media/image20.jpeg"/><Relationship Id="rId26" Type="http://schemas.openxmlformats.org/officeDocument/2006/relationships/image" Target="../media/image24.jpeg"/><Relationship Id="rId3" Type="http://schemas.openxmlformats.org/officeDocument/2006/relationships/image" Target="../media/image34.jpeg"/><Relationship Id="rId21" Type="http://schemas.openxmlformats.org/officeDocument/2006/relationships/image" Target="../media/image25.jpeg"/><Relationship Id="rId7" Type="http://schemas.openxmlformats.org/officeDocument/2006/relationships/image" Target="../media/image14.jpeg"/><Relationship Id="rId12" Type="http://schemas.openxmlformats.org/officeDocument/2006/relationships/image" Target="../media/image12.jpeg"/><Relationship Id="rId17" Type="http://schemas.openxmlformats.org/officeDocument/2006/relationships/image" Target="../media/image21.jpeg"/><Relationship Id="rId25" Type="http://schemas.openxmlformats.org/officeDocument/2006/relationships/image" Target="../media/image23.jpeg"/><Relationship Id="rId2" Type="http://schemas.openxmlformats.org/officeDocument/2006/relationships/notesSlide" Target="../notesSlides/notesSlide28.xml"/><Relationship Id="rId16" Type="http://schemas.openxmlformats.org/officeDocument/2006/relationships/image" Target="../media/image26.jpeg"/><Relationship Id="rId20"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18.jpeg"/><Relationship Id="rId24" Type="http://schemas.openxmlformats.org/officeDocument/2006/relationships/image" Target="../media/image22.jpeg"/><Relationship Id="rId5" Type="http://schemas.openxmlformats.org/officeDocument/2006/relationships/image" Target="../media/image15.jpeg"/><Relationship Id="rId15" Type="http://schemas.openxmlformats.org/officeDocument/2006/relationships/image" Target="../media/image28.jpeg"/><Relationship Id="rId23" Type="http://schemas.openxmlformats.org/officeDocument/2006/relationships/image" Target="../media/image19.jpeg"/><Relationship Id="rId28" Type="http://schemas.openxmlformats.org/officeDocument/2006/relationships/image" Target="../media/image35.jpeg"/><Relationship Id="rId10" Type="http://schemas.openxmlformats.org/officeDocument/2006/relationships/image" Target="../media/image13.jpeg"/><Relationship Id="rId19" Type="http://schemas.openxmlformats.org/officeDocument/2006/relationships/image" Target="../media/image27.jpeg"/><Relationship Id="rId4" Type="http://schemas.openxmlformats.org/officeDocument/2006/relationships/image" Target="../media/image37.jpeg"/><Relationship Id="rId9" Type="http://schemas.openxmlformats.org/officeDocument/2006/relationships/image" Target="../media/image31.jpeg"/><Relationship Id="rId14" Type="http://schemas.openxmlformats.org/officeDocument/2006/relationships/image" Target="../media/image32.jpeg"/><Relationship Id="rId22" Type="http://schemas.openxmlformats.org/officeDocument/2006/relationships/image" Target="../media/image16.jpeg"/><Relationship Id="rId27"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35.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2.png"/><Relationship Id="rId11" Type="http://schemas.openxmlformats.org/officeDocument/2006/relationships/image" Target="../media/image370.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40.png"/><Relationship Id="rId9"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hyperlink" Target="http://www.cnn.com/2010/SPORT/football/07/08/germany.octopus.explainer/index.html" TargetMode="External"/><Relationship Id="rId5" Type="http://schemas.openxmlformats.org/officeDocument/2006/relationships/image" Target="../media/image41.jpeg"/><Relationship Id="rId4" Type="http://schemas.openxmlformats.org/officeDocument/2006/relationships/hyperlink" Target="http://www.youtube.com/watch?v=3ESGpRUMj9E"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2.wmf"/><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3.png"/><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458200" cy="2914651"/>
          </a:xfrm>
        </p:spPr>
        <p:txBody>
          <a:bodyPr>
            <a:noAutofit/>
          </a:bodyPr>
          <a:lstStyle/>
          <a:p>
            <a:r>
              <a:rPr lang="en-US" b="1" dirty="0" smtClean="0"/>
              <a:t>Using Randomization Methods to Build Conceptual Understanding in Statistical Inference:</a:t>
            </a:r>
            <a:br>
              <a:rPr lang="en-US" b="1" dirty="0" smtClean="0"/>
            </a:br>
            <a:r>
              <a:rPr lang="en-US" b="1" dirty="0" smtClean="0"/>
              <a:t>Day 1</a:t>
            </a:r>
            <a:endParaRPr lang="en-US" b="1" dirty="0"/>
          </a:p>
        </p:txBody>
      </p:sp>
      <p:sp>
        <p:nvSpPr>
          <p:cNvPr id="3" name="Subtitle 2"/>
          <p:cNvSpPr>
            <a:spLocks noGrp="1"/>
          </p:cNvSpPr>
          <p:nvPr>
            <p:ph type="subTitle" idx="1"/>
          </p:nvPr>
        </p:nvSpPr>
        <p:spPr>
          <a:xfrm>
            <a:off x="533400" y="3733800"/>
            <a:ext cx="8382000" cy="2667000"/>
          </a:xfrm>
        </p:spPr>
        <p:txBody>
          <a:bodyPr>
            <a:normAutofit/>
          </a:bodyPr>
          <a:lstStyle/>
          <a:p>
            <a:r>
              <a:rPr lang="en-US" sz="2800" dirty="0" smtClean="0">
                <a:solidFill>
                  <a:schemeClr val="tx1">
                    <a:lumMod val="85000"/>
                    <a:lumOff val="15000"/>
                  </a:schemeClr>
                </a:solidFill>
              </a:rPr>
              <a:t>Lock, Lock, Lock, Lock, and Lock</a:t>
            </a:r>
          </a:p>
          <a:p>
            <a:r>
              <a:rPr lang="en-US" sz="2800" dirty="0" smtClean="0">
                <a:solidFill>
                  <a:schemeClr val="tx1">
                    <a:lumMod val="85000"/>
                    <a:lumOff val="15000"/>
                  </a:schemeClr>
                </a:solidFill>
              </a:rPr>
              <a:t>MAA </a:t>
            </a:r>
            <a:r>
              <a:rPr lang="en-US" sz="2800" dirty="0" err="1" smtClean="0">
                <a:solidFill>
                  <a:schemeClr val="tx1">
                    <a:lumMod val="85000"/>
                    <a:lumOff val="15000"/>
                  </a:schemeClr>
                </a:solidFill>
              </a:rPr>
              <a:t>Minicourse</a:t>
            </a:r>
            <a:r>
              <a:rPr lang="en-US" sz="2800" dirty="0" smtClean="0">
                <a:solidFill>
                  <a:schemeClr val="tx1">
                    <a:lumMod val="85000"/>
                    <a:lumOff val="15000"/>
                  </a:schemeClr>
                </a:solidFill>
              </a:rPr>
              <a:t>  – Joint Mathematics Meetings</a:t>
            </a:r>
          </a:p>
          <a:p>
            <a:r>
              <a:rPr lang="en-US" sz="2800" dirty="0" smtClean="0">
                <a:solidFill>
                  <a:schemeClr val="tx1">
                    <a:lumMod val="85000"/>
                    <a:lumOff val="15000"/>
                  </a:schemeClr>
                </a:solidFill>
              </a:rPr>
              <a:t>San Diego, CA</a:t>
            </a:r>
          </a:p>
          <a:p>
            <a:r>
              <a:rPr lang="en-US" sz="2800" dirty="0" smtClean="0">
                <a:solidFill>
                  <a:schemeClr val="tx1">
                    <a:lumMod val="85000"/>
                    <a:lumOff val="15000"/>
                  </a:schemeClr>
                </a:solidFill>
              </a:rPr>
              <a:t>January 2013</a:t>
            </a:r>
          </a:p>
        </p:txBody>
      </p:sp>
      <p:sp>
        <p:nvSpPr>
          <p:cNvPr id="4" name="Rectangle 3"/>
          <p:cNvSpPr/>
          <p:nvPr/>
        </p:nvSpPr>
        <p:spPr>
          <a:xfrm>
            <a:off x="381000" y="457200"/>
            <a:ext cx="8305800"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 and  the way of the </a:t>
            </a:r>
            <a:r>
              <a:rPr lang="en-US" sz="4400" b="1" i="1" dirty="0" smtClean="0">
                <a:solidFill>
                  <a:srgbClr val="68007F">
                    <a:lumMod val="75000"/>
                  </a:srgbClr>
                </a:solidFill>
                <a:latin typeface="Cambria" pitchFamily="18" charset="0"/>
              </a:rPr>
              <a:t>future</a:t>
            </a:r>
            <a:endParaRPr lang="en-US" sz="4000" b="1" dirty="0">
              <a:solidFill>
                <a:srgbClr val="68007F">
                  <a:lumMod val="75000"/>
                </a:srgbClr>
              </a:solidFill>
              <a:latin typeface="Cambria" pitchFamily="18" charset="0"/>
            </a:endParaRPr>
          </a:p>
        </p:txBody>
      </p:sp>
      <p:sp>
        <p:nvSpPr>
          <p:cNvPr id="5" name="TextBox 4"/>
          <p:cNvSpPr txBox="1"/>
          <p:nvPr/>
        </p:nvSpPr>
        <p:spPr>
          <a:xfrm>
            <a:off x="533400" y="1524000"/>
            <a:ext cx="8153400" cy="5262979"/>
          </a:xfrm>
          <a:prstGeom prst="rect">
            <a:avLst/>
          </a:prstGeom>
          <a:noFill/>
        </p:spPr>
        <p:txBody>
          <a:bodyPr wrap="square" rtlCol="0">
            <a:spAutoFit/>
          </a:bodyPr>
          <a:lstStyle/>
          <a:p>
            <a:r>
              <a:rPr lang="en-US" sz="2400" dirty="0">
                <a:latin typeface="Cambria" pitchFamily="18" charset="0"/>
              </a:rPr>
              <a:t>“... </a:t>
            </a:r>
            <a:r>
              <a:rPr lang="en-US" sz="2400" dirty="0" smtClean="0">
                <a:latin typeface="Cambria" pitchFamily="18" charset="0"/>
              </a:rPr>
              <a:t>the </a:t>
            </a:r>
            <a:r>
              <a:rPr lang="en-US" sz="2400" dirty="0">
                <a:latin typeface="Cambria" pitchFamily="18" charset="0"/>
              </a:rPr>
              <a:t>consensus curriculum is still an unwitting prisoner of </a:t>
            </a:r>
            <a:r>
              <a:rPr lang="en-US" sz="2400" dirty="0" smtClean="0">
                <a:latin typeface="Cambria" pitchFamily="18" charset="0"/>
              </a:rPr>
              <a:t>history.  What </a:t>
            </a:r>
            <a:r>
              <a:rPr lang="en-US" sz="2400" dirty="0">
                <a:latin typeface="Cambria" pitchFamily="18" charset="0"/>
              </a:rPr>
              <a:t>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400" dirty="0" smtClean="0">
              <a:latin typeface="Cambria" pitchFamily="18" charset="0"/>
            </a:endParaRPr>
          </a:p>
          <a:p>
            <a:r>
              <a:rPr lang="en-US" sz="2400" dirty="0">
                <a:latin typeface="Cambria" pitchFamily="18" charset="0"/>
              </a:rPr>
              <a:t>	</a:t>
            </a:r>
            <a:r>
              <a:rPr lang="en-US" sz="2400" dirty="0" smtClean="0">
                <a:latin typeface="Cambria" pitchFamily="18" charset="0"/>
              </a:rPr>
              <a:t>		-- Professor George Cobb, 2007</a:t>
            </a:r>
          </a:p>
          <a:p>
            <a:endParaRPr lang="en-US" sz="2400" dirty="0">
              <a:latin typeface="Cambria" pitchFamily="18" charset="0"/>
            </a:endParaRPr>
          </a:p>
          <a:p>
            <a:pPr algn="ctr"/>
            <a:r>
              <a:rPr lang="en-US" sz="2000" i="1" dirty="0" smtClean="0">
                <a:latin typeface="Cambria" pitchFamily="18" charset="0"/>
              </a:rPr>
              <a:t>(see full TISE article by Cobb in your binder)</a:t>
            </a:r>
            <a:endParaRPr lang="en-US" sz="2000" i="1"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TextBox 3"/>
          <p:cNvSpPr txBox="1"/>
          <p:nvPr/>
        </p:nvSpPr>
        <p:spPr>
          <a:xfrm>
            <a:off x="228600" y="1524000"/>
            <a:ext cx="8153400" cy="4062651"/>
          </a:xfrm>
          <a:prstGeom prst="rect">
            <a:avLst/>
          </a:prstGeom>
          <a:noFill/>
          <a:ln>
            <a:solidFill>
              <a:schemeClr val="tx1"/>
            </a:solidFill>
          </a:ln>
        </p:spPr>
        <p:txBody>
          <a:bodyPr wrap="square" rtlCol="0">
            <a:spAutoFit/>
          </a:bodyPr>
          <a:lstStyle/>
          <a:p>
            <a:r>
              <a:rPr lang="en-US" sz="4000" dirty="0" smtClean="0"/>
              <a:t>Do you teach Intro Stat?</a:t>
            </a:r>
          </a:p>
          <a:p>
            <a:r>
              <a:rPr lang="en-US" sz="4000" dirty="0" smtClean="0"/>
              <a:t>      A.  Very regularly (most semesters)</a:t>
            </a:r>
          </a:p>
          <a:p>
            <a:r>
              <a:rPr lang="en-US" sz="4000" dirty="0" smtClean="0"/>
              <a:t>      B.  Regularly (most years)</a:t>
            </a:r>
          </a:p>
          <a:p>
            <a:r>
              <a:rPr lang="en-US" sz="4000" dirty="0" smtClean="0"/>
              <a:t>      C.  Occasionally</a:t>
            </a:r>
          </a:p>
          <a:p>
            <a:r>
              <a:rPr lang="en-US" sz="4000" dirty="0" smtClean="0"/>
              <a:t>      D.  Rarely (every few years)</a:t>
            </a:r>
          </a:p>
          <a:p>
            <a:r>
              <a:rPr lang="en-US" sz="4000" dirty="0" smtClean="0"/>
              <a:t>      E.   Never (or not yet)</a:t>
            </a:r>
          </a:p>
          <a:p>
            <a:endParaRPr lang="en-US" dirty="0"/>
          </a:p>
        </p:txBody>
      </p:sp>
      <p:pic>
        <p:nvPicPr>
          <p:cNvPr id="5"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8001000" y="0"/>
            <a:ext cx="1143000" cy="11430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TextBox 3"/>
          <p:cNvSpPr txBox="1"/>
          <p:nvPr/>
        </p:nvSpPr>
        <p:spPr>
          <a:xfrm>
            <a:off x="457200" y="1371600"/>
            <a:ext cx="8153400" cy="5293757"/>
          </a:xfrm>
          <a:prstGeom prst="rect">
            <a:avLst/>
          </a:prstGeom>
          <a:noFill/>
          <a:ln>
            <a:solidFill>
              <a:schemeClr val="tx1"/>
            </a:solidFill>
          </a:ln>
        </p:spPr>
        <p:txBody>
          <a:bodyPr wrap="square" rtlCol="0">
            <a:spAutoFit/>
          </a:bodyPr>
          <a:lstStyle/>
          <a:p>
            <a:r>
              <a:rPr lang="en-US" sz="4000" dirty="0" smtClean="0"/>
              <a:t>How familiar are you with simulation methods such as bootstrap confidence intervals and randomization tests?</a:t>
            </a:r>
          </a:p>
          <a:p>
            <a:r>
              <a:rPr lang="en-US" sz="4000" dirty="0" smtClean="0"/>
              <a:t>      A.  Very </a:t>
            </a:r>
          </a:p>
          <a:p>
            <a:r>
              <a:rPr lang="en-US" sz="4000" dirty="0" smtClean="0"/>
              <a:t>      B.  Somewhat</a:t>
            </a:r>
          </a:p>
          <a:p>
            <a:r>
              <a:rPr lang="en-US" sz="4000" dirty="0" smtClean="0"/>
              <a:t>      C.  A little</a:t>
            </a:r>
          </a:p>
          <a:p>
            <a:r>
              <a:rPr lang="en-US" sz="4000" dirty="0" smtClean="0"/>
              <a:t>      D.  Not at all</a:t>
            </a:r>
          </a:p>
          <a:p>
            <a:r>
              <a:rPr lang="en-US" sz="4000" dirty="0" smtClean="0"/>
              <a:t>      E.   Never heard of them before!</a:t>
            </a:r>
          </a:p>
          <a:p>
            <a:endParaRPr lang="en-US" dirty="0"/>
          </a:p>
        </p:txBody>
      </p:sp>
      <p:pic>
        <p:nvPicPr>
          <p:cNvPr id="5"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8001000" y="0"/>
            <a:ext cx="1143000" cy="11430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t>Question</a:t>
            </a:r>
            <a:endParaRPr lang="en-US" dirty="0"/>
          </a:p>
        </p:txBody>
      </p:sp>
      <p:sp>
        <p:nvSpPr>
          <p:cNvPr id="4" name="TextBox 3"/>
          <p:cNvSpPr txBox="1"/>
          <p:nvPr/>
        </p:nvSpPr>
        <p:spPr>
          <a:xfrm>
            <a:off x="228600" y="1295400"/>
            <a:ext cx="8686800" cy="4062651"/>
          </a:xfrm>
          <a:prstGeom prst="rect">
            <a:avLst/>
          </a:prstGeom>
          <a:noFill/>
          <a:ln>
            <a:solidFill>
              <a:schemeClr val="tx1"/>
            </a:solidFill>
          </a:ln>
        </p:spPr>
        <p:txBody>
          <a:bodyPr wrap="square" rtlCol="0">
            <a:spAutoFit/>
          </a:bodyPr>
          <a:lstStyle/>
          <a:p>
            <a:r>
              <a:rPr lang="en-US" sz="4000" dirty="0" smtClean="0"/>
              <a:t>Have you used randomization methods in Intro Stat?</a:t>
            </a:r>
          </a:p>
          <a:p>
            <a:r>
              <a:rPr lang="en-US" sz="4000" dirty="0" smtClean="0"/>
              <a:t>      A.  </a:t>
            </a:r>
            <a:r>
              <a:rPr lang="en-US" sz="3600" dirty="0" smtClean="0"/>
              <a:t>Yes, as a significant part of the course</a:t>
            </a:r>
          </a:p>
          <a:p>
            <a:r>
              <a:rPr lang="en-US" sz="4000" dirty="0" smtClean="0"/>
              <a:t>      B.  </a:t>
            </a:r>
            <a:r>
              <a:rPr lang="en-US" sz="3600" dirty="0" smtClean="0"/>
              <a:t>Yes, as a minor part of the course</a:t>
            </a:r>
          </a:p>
          <a:p>
            <a:r>
              <a:rPr lang="en-US" sz="4000" dirty="0" smtClean="0"/>
              <a:t>      C.  </a:t>
            </a:r>
            <a:r>
              <a:rPr lang="en-US" sz="3600" dirty="0" smtClean="0"/>
              <a:t>No</a:t>
            </a:r>
          </a:p>
          <a:p>
            <a:r>
              <a:rPr lang="en-US" sz="4000" dirty="0" smtClean="0"/>
              <a:t>      D.  </a:t>
            </a:r>
            <a:r>
              <a:rPr lang="en-US" sz="3600" dirty="0" smtClean="0"/>
              <a:t>What are randomization methods?</a:t>
            </a:r>
          </a:p>
          <a:p>
            <a:endParaRPr lang="en-US" dirty="0"/>
          </a:p>
        </p:txBody>
      </p:sp>
      <p:pic>
        <p:nvPicPr>
          <p:cNvPr id="5"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8001000" y="0"/>
            <a:ext cx="1143000" cy="1143001"/>
          </a:xfrm>
          <a:prstGeom prst="rect">
            <a:avLst/>
          </a:prstGeom>
          <a:noFill/>
        </p:spPr>
      </p:pic>
    </p:spTree>
    <p:extLst>
      <p:ext uri="{BB962C8B-B14F-4D97-AF65-F5344CB8AC3E}">
        <p14:creationId xmlns:p14="http://schemas.microsoft.com/office/powerpoint/2010/main" val="1320777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t>Question</a:t>
            </a:r>
            <a:endParaRPr lang="en-US" dirty="0"/>
          </a:p>
        </p:txBody>
      </p:sp>
      <p:sp>
        <p:nvSpPr>
          <p:cNvPr id="4" name="TextBox 3"/>
          <p:cNvSpPr txBox="1"/>
          <p:nvPr/>
        </p:nvSpPr>
        <p:spPr>
          <a:xfrm>
            <a:off x="304800" y="1295400"/>
            <a:ext cx="8686800" cy="4062651"/>
          </a:xfrm>
          <a:prstGeom prst="rect">
            <a:avLst/>
          </a:prstGeom>
          <a:noFill/>
          <a:ln>
            <a:solidFill>
              <a:schemeClr val="tx1"/>
            </a:solidFill>
          </a:ln>
        </p:spPr>
        <p:txBody>
          <a:bodyPr wrap="square" rtlCol="0">
            <a:spAutoFit/>
          </a:bodyPr>
          <a:lstStyle/>
          <a:p>
            <a:r>
              <a:rPr lang="en-US" sz="4000" dirty="0" smtClean="0"/>
              <a:t>Have you used randomization methods in any statistics class that you teach?</a:t>
            </a:r>
          </a:p>
          <a:p>
            <a:r>
              <a:rPr lang="en-US" sz="4000" dirty="0" smtClean="0"/>
              <a:t>      A.  </a:t>
            </a:r>
            <a:r>
              <a:rPr lang="en-US" sz="3600" dirty="0" smtClean="0"/>
              <a:t>Yes, as a significant part of the course</a:t>
            </a:r>
          </a:p>
          <a:p>
            <a:r>
              <a:rPr lang="en-US" sz="4000" dirty="0" smtClean="0"/>
              <a:t>      B.  </a:t>
            </a:r>
            <a:r>
              <a:rPr lang="en-US" sz="3600" dirty="0" smtClean="0"/>
              <a:t>Yes, as a minor part of the course</a:t>
            </a:r>
          </a:p>
          <a:p>
            <a:r>
              <a:rPr lang="en-US" sz="4000" dirty="0" smtClean="0"/>
              <a:t>      C.  </a:t>
            </a:r>
            <a:r>
              <a:rPr lang="en-US" sz="3600" dirty="0" smtClean="0"/>
              <a:t>No</a:t>
            </a:r>
          </a:p>
          <a:p>
            <a:r>
              <a:rPr lang="en-US" sz="4000" dirty="0" smtClean="0"/>
              <a:t>      D.  </a:t>
            </a:r>
            <a:r>
              <a:rPr lang="en-US" sz="3600" dirty="0" smtClean="0"/>
              <a:t>What are randomization methods?</a:t>
            </a:r>
          </a:p>
          <a:p>
            <a:endParaRPr lang="en-US" dirty="0"/>
          </a:p>
        </p:txBody>
      </p:sp>
      <p:pic>
        <p:nvPicPr>
          <p:cNvPr id="5"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8001000" y="0"/>
            <a:ext cx="1143000" cy="1143001"/>
          </a:xfrm>
          <a:prstGeom prst="rect">
            <a:avLst/>
          </a:prstGeom>
          <a:noFill/>
        </p:spPr>
      </p:pic>
    </p:spTree>
    <p:extLst>
      <p:ext uri="{BB962C8B-B14F-4D97-AF65-F5344CB8AC3E}">
        <p14:creationId xmlns:p14="http://schemas.microsoft.com/office/powerpoint/2010/main" val="1624958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962"/>
            <a:ext cx="7772400" cy="1470025"/>
          </a:xfrm>
        </p:spPr>
        <p:txBody>
          <a:bodyPr/>
          <a:lstStyle/>
          <a:p>
            <a:r>
              <a:rPr lang="en-US" b="1" dirty="0" smtClean="0"/>
              <a:t>Intro Stat – Revise the Topics </a:t>
            </a:r>
            <a:endParaRPr lang="en-US" b="1" dirty="0"/>
          </a:p>
        </p:txBody>
      </p:sp>
      <p:sp>
        <p:nvSpPr>
          <p:cNvPr id="4" name="TextBox 3"/>
          <p:cNvSpPr txBox="1"/>
          <p:nvPr/>
        </p:nvSpPr>
        <p:spPr>
          <a:xfrm>
            <a:off x="685800" y="1371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Descriptive Statistics – one and two samples</a:t>
            </a:r>
          </a:p>
        </p:txBody>
      </p:sp>
      <p:sp>
        <p:nvSpPr>
          <p:cNvPr id="5" name="TextBox 4"/>
          <p:cNvSpPr txBox="1"/>
          <p:nvPr/>
        </p:nvSpPr>
        <p:spPr>
          <a:xfrm>
            <a:off x="685800" y="19812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Normal distributions</a:t>
            </a:r>
          </a:p>
        </p:txBody>
      </p:sp>
      <p:sp>
        <p:nvSpPr>
          <p:cNvPr id="6" name="TextBox 5"/>
          <p:cNvSpPr txBox="1"/>
          <p:nvPr/>
        </p:nvSpPr>
        <p:spPr>
          <a:xfrm>
            <a:off x="685800" y="25908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Data production (samples/experiments)</a:t>
            </a:r>
          </a:p>
        </p:txBody>
      </p:sp>
      <p:sp>
        <p:nvSpPr>
          <p:cNvPr id="8" name="TextBox 7"/>
          <p:cNvSpPr txBox="1"/>
          <p:nvPr/>
        </p:nvSpPr>
        <p:spPr>
          <a:xfrm>
            <a:off x="685800" y="3276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Sampling distributions (mean/proportion)</a:t>
            </a:r>
          </a:p>
        </p:txBody>
      </p:sp>
      <p:sp>
        <p:nvSpPr>
          <p:cNvPr id="9" name="TextBox 8"/>
          <p:cNvSpPr txBox="1"/>
          <p:nvPr/>
        </p:nvSpPr>
        <p:spPr>
          <a:xfrm>
            <a:off x="685800" y="4038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Confidence intervals (means/proportions)</a:t>
            </a:r>
          </a:p>
        </p:txBody>
      </p:sp>
      <p:sp>
        <p:nvSpPr>
          <p:cNvPr id="10" name="TextBox 9"/>
          <p:cNvSpPr txBox="1"/>
          <p:nvPr/>
        </p:nvSpPr>
        <p:spPr>
          <a:xfrm>
            <a:off x="685800" y="4724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Hypothesis tests (means/proportions)</a:t>
            </a:r>
          </a:p>
        </p:txBody>
      </p:sp>
      <p:sp>
        <p:nvSpPr>
          <p:cNvPr id="11" name="TextBox 10"/>
          <p:cNvSpPr txBox="1"/>
          <p:nvPr/>
        </p:nvSpPr>
        <p:spPr>
          <a:xfrm>
            <a:off x="685800" y="5410200"/>
            <a:ext cx="7924800" cy="1077218"/>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ANOVA for several means, Inference for regression,  Chi-square tests</a:t>
            </a:r>
            <a:endParaRPr lang="en-US" sz="3200" dirty="0"/>
          </a:p>
        </p:txBody>
      </p:sp>
      <p:sp>
        <p:nvSpPr>
          <p:cNvPr id="12" name="TextBox 11"/>
          <p:cNvSpPr txBox="1"/>
          <p:nvPr/>
        </p:nvSpPr>
        <p:spPr>
          <a:xfrm>
            <a:off x="685800" y="2590801"/>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Data production (samples/experiments)</a:t>
            </a:r>
          </a:p>
        </p:txBody>
      </p:sp>
      <p:sp>
        <p:nvSpPr>
          <p:cNvPr id="13" name="TextBox 12"/>
          <p:cNvSpPr txBox="1"/>
          <p:nvPr/>
        </p:nvSpPr>
        <p:spPr>
          <a:xfrm>
            <a:off x="685800" y="2438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Bootstrap confidence intervals</a:t>
            </a:r>
          </a:p>
        </p:txBody>
      </p:sp>
      <p:sp>
        <p:nvSpPr>
          <p:cNvPr id="14" name="TextBox 13"/>
          <p:cNvSpPr txBox="1"/>
          <p:nvPr/>
        </p:nvSpPr>
        <p:spPr>
          <a:xfrm>
            <a:off x="685800" y="30480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Randomization-based hypothesis tests</a:t>
            </a:r>
          </a:p>
        </p:txBody>
      </p:sp>
      <p:sp>
        <p:nvSpPr>
          <p:cNvPr id="15" name="TextBox 14"/>
          <p:cNvSpPr txBox="1"/>
          <p:nvPr/>
        </p:nvSpPr>
        <p:spPr>
          <a:xfrm>
            <a:off x="685800" y="3581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Normal distributions</a:t>
            </a:r>
          </a:p>
        </p:txBody>
      </p:sp>
      <p:sp>
        <p:nvSpPr>
          <p:cNvPr id="16" name="TextBox 15"/>
          <p:cNvSpPr txBox="1"/>
          <p:nvPr/>
        </p:nvSpPr>
        <p:spPr>
          <a:xfrm>
            <a:off x="685800" y="2438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t>
            </a:r>
            <a:r>
              <a:rPr lang="en-US" sz="3200" dirty="0" smtClean="0">
                <a:solidFill>
                  <a:srgbClr val="FF0000"/>
                </a:solidFill>
              </a:rPr>
              <a:t>Bootstrap confidence intervals</a:t>
            </a:r>
          </a:p>
        </p:txBody>
      </p:sp>
      <p:sp>
        <p:nvSpPr>
          <p:cNvPr id="17" name="TextBox 16"/>
          <p:cNvSpPr txBox="1"/>
          <p:nvPr/>
        </p:nvSpPr>
        <p:spPr>
          <a:xfrm>
            <a:off x="685800" y="30480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t>
            </a:r>
            <a:r>
              <a:rPr lang="en-US" sz="3200" dirty="0" smtClean="0">
                <a:solidFill>
                  <a:srgbClr val="FF0000"/>
                </a:solidFill>
              </a:rPr>
              <a:t>Randomization-based hypothesis tests</a:t>
            </a:r>
          </a:p>
        </p:txBody>
      </p:sp>
      <p:sp>
        <p:nvSpPr>
          <p:cNvPr id="18" name="TextBox 17"/>
          <p:cNvSpPr txBox="1"/>
          <p:nvPr/>
        </p:nvSpPr>
        <p:spPr>
          <a:xfrm>
            <a:off x="685800" y="1371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Descriptive Statistics – one and two samples</a:t>
            </a:r>
          </a:p>
        </p:txBody>
      </p:sp>
    </p:spTree>
    <p:extLst>
      <p:ext uri="{BB962C8B-B14F-4D97-AF65-F5344CB8AC3E}">
        <p14:creationId xmlns:p14="http://schemas.microsoft.com/office/powerpoint/2010/main" val="105733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grpId="0" nodeType="afterEffect">
                                  <p:stCondLst>
                                    <p:cond delay="0"/>
                                  </p:stCondLst>
                                  <p:childTnLst>
                                    <p:animEffect transition="out" filter="fade">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42" presetClass="path" presetSubtype="0" accel="50000" decel="50000" fill="hold" grpId="0" nodeType="afterEffect">
                                  <p:stCondLst>
                                    <p:cond delay="0"/>
                                  </p:stCondLst>
                                  <p:childTnLst>
                                    <p:animMotion origin="layout" path="M -3.33333E-6 -4.44444E-6 L -3.33333E-6 0.07778 " pathEditMode="relative" rAng="0" ptsTypes="AA">
                                      <p:cBhvr>
                                        <p:cTn id="19" dur="2000" fill="hold"/>
                                        <p:tgtEl>
                                          <p:spTgt spid="18"/>
                                        </p:tgtEl>
                                        <p:attrNameLst>
                                          <p:attrName>ppt_x</p:attrName>
                                          <p:attrName>ppt_y</p:attrName>
                                        </p:attrNameLst>
                                      </p:cBhvr>
                                      <p:rCtr x="0" y="3889"/>
                                    </p:animMotion>
                                  </p:childTnLst>
                                </p:cTn>
                              </p:par>
                              <p:par>
                                <p:cTn id="20" presetID="10" presetClass="exit" presetSubtype="0" fill="hold" grpId="0" nodeType="withEffect">
                                  <p:stCondLst>
                                    <p:cond delay="0"/>
                                  </p:stCondLst>
                                  <p:childTnLst>
                                    <p:animEffect transition="out" filter="fad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par>
                                <p:cTn id="23" presetID="64" presetClass="path" presetSubtype="0" accel="50000" decel="50000" fill="hold" grpId="0" nodeType="withEffect">
                                  <p:stCondLst>
                                    <p:cond delay="0"/>
                                  </p:stCondLst>
                                  <p:childTnLst>
                                    <p:animMotion origin="layout" path="M -3.33333E-6 -3.7037E-7 L -3.33333E-6 -0.17593 " pathEditMode="relative" rAng="0" ptsTypes="AA">
                                      <p:cBhvr>
                                        <p:cTn id="24" dur="2000" fill="hold"/>
                                        <p:tgtEl>
                                          <p:spTgt spid="12"/>
                                        </p:tgtEl>
                                        <p:attrNameLst>
                                          <p:attrName>ppt_x</p:attrName>
                                          <p:attrName>ppt_y</p:attrName>
                                        </p:attrNameLst>
                                      </p:cBhvr>
                                      <p:rCtr x="0" y="-8796"/>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2" grpId="0"/>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057400"/>
            <a:ext cx="7239000" cy="1200329"/>
          </a:xfrm>
          <a:prstGeom prst="rect">
            <a:avLst/>
          </a:prstGeom>
          <a:noFill/>
        </p:spPr>
        <p:txBody>
          <a:bodyPr wrap="square" rtlCol="0">
            <a:spAutoFit/>
          </a:bodyPr>
          <a:lstStyle/>
          <a:p>
            <a:r>
              <a:rPr lang="en-US" sz="7200" b="1" dirty="0" smtClean="0"/>
              <a:t>We need a snack!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33400"/>
            <a:ext cx="8229600" cy="2438400"/>
          </a:xfrm>
        </p:spPr>
        <p:txBody>
          <a:bodyPr>
            <a:noAutofit/>
          </a:bodyPr>
          <a:lstStyle/>
          <a:p>
            <a:r>
              <a:rPr lang="en-US" sz="6600" b="1" dirty="0" smtClean="0">
                <a:solidFill>
                  <a:srgbClr val="C00000"/>
                </a:solidFill>
              </a:rPr>
              <a:t>What proportion of Reese’s Pieces are Orange?</a:t>
            </a:r>
            <a:endParaRPr lang="en-US" sz="6600" b="1" dirty="0">
              <a:solidFill>
                <a:srgbClr val="C00000"/>
              </a:solidFill>
            </a:endParaRPr>
          </a:p>
        </p:txBody>
      </p:sp>
      <p:sp>
        <p:nvSpPr>
          <p:cNvPr id="5" name="TextBox 4"/>
          <p:cNvSpPr txBox="1"/>
          <p:nvPr/>
        </p:nvSpPr>
        <p:spPr>
          <a:xfrm>
            <a:off x="1371600" y="3962400"/>
            <a:ext cx="6172200" cy="1077218"/>
          </a:xfrm>
          <a:prstGeom prst="rect">
            <a:avLst/>
          </a:prstGeom>
          <a:noFill/>
        </p:spPr>
        <p:txBody>
          <a:bodyPr wrap="square" rtlCol="0">
            <a:spAutoFit/>
          </a:bodyPr>
          <a:lstStyle/>
          <a:p>
            <a:pPr algn="ctr"/>
            <a:r>
              <a:rPr lang="en-US" sz="3200" dirty="0" smtClean="0"/>
              <a:t>Find the proportion that are orange for your “sample”.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3" cstate="print"/>
          <a:srcRect/>
          <a:stretch>
            <a:fillRect/>
          </a:stretch>
        </p:blipFill>
        <p:spPr bwMode="auto">
          <a:xfrm>
            <a:off x="381000" y="381000"/>
            <a:ext cx="8229600" cy="6019800"/>
          </a:xfrm>
          <a:prstGeom prst="rect">
            <a:avLst/>
          </a:prstGeom>
          <a:noFill/>
          <a:ln w="9525">
            <a:noFill/>
            <a:miter lim="800000"/>
            <a:headEnd/>
            <a:tailEnd/>
          </a:ln>
        </p:spPr>
      </p:pic>
      <p:sp>
        <p:nvSpPr>
          <p:cNvPr id="2" name="TextBox 1"/>
          <p:cNvSpPr txBox="1"/>
          <p:nvPr/>
        </p:nvSpPr>
        <p:spPr>
          <a:xfrm>
            <a:off x="1600200" y="395514"/>
            <a:ext cx="5791200" cy="1077218"/>
          </a:xfrm>
          <a:prstGeom prst="rect">
            <a:avLst/>
          </a:prstGeom>
          <a:noFill/>
        </p:spPr>
        <p:txBody>
          <a:bodyPr wrap="square" rtlCol="0">
            <a:spAutoFit/>
          </a:bodyPr>
          <a:lstStyle/>
          <a:p>
            <a:pPr algn="ctr"/>
            <a:r>
              <a:rPr lang="en-US" sz="3200" dirty="0" smtClean="0"/>
              <a:t>Proportion orange in 100 samples of size n=100</a:t>
            </a:r>
            <a:endParaRPr lang="en-US" sz="3200" dirty="0"/>
          </a:p>
        </p:txBody>
      </p:sp>
      <p:sp>
        <p:nvSpPr>
          <p:cNvPr id="3" name="TextBox 2"/>
          <p:cNvSpPr txBox="1"/>
          <p:nvPr/>
        </p:nvSpPr>
        <p:spPr>
          <a:xfrm>
            <a:off x="533400" y="5715000"/>
            <a:ext cx="7924800" cy="1077218"/>
          </a:xfrm>
          <a:prstGeom prst="rect">
            <a:avLst/>
          </a:prstGeom>
          <a:solidFill>
            <a:srgbClr val="FFFF99"/>
          </a:solidFill>
        </p:spPr>
        <p:txBody>
          <a:bodyPr wrap="square" rtlCol="0">
            <a:spAutoFit/>
          </a:bodyPr>
          <a:lstStyle/>
          <a:p>
            <a:pPr algn="ctr"/>
            <a:r>
              <a:rPr lang="en-US" sz="3200" dirty="0" smtClean="0"/>
              <a:t>BUT – In practice, can we really take lots of samples from the same population?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33400"/>
            <a:ext cx="8229600" cy="2438400"/>
          </a:xfrm>
        </p:spPr>
        <p:txBody>
          <a:bodyPr>
            <a:noAutofit/>
          </a:bodyPr>
          <a:lstStyle/>
          <a:p>
            <a:r>
              <a:rPr lang="en-US" sz="6600" b="1" dirty="0" smtClean="0">
                <a:solidFill>
                  <a:srgbClr val="C00000"/>
                </a:solidFill>
              </a:rPr>
              <a:t>Bootstrap</a:t>
            </a:r>
          </a:p>
          <a:p>
            <a:r>
              <a:rPr lang="en-US" sz="6600" b="1" dirty="0" smtClean="0">
                <a:solidFill>
                  <a:srgbClr val="C00000"/>
                </a:solidFill>
              </a:rPr>
              <a:t> Distributions</a:t>
            </a:r>
            <a:endParaRPr lang="en-US" sz="6600" b="1" dirty="0">
              <a:solidFill>
                <a:srgbClr val="C00000"/>
              </a:solidFill>
            </a:endParaRPr>
          </a:p>
        </p:txBody>
      </p:sp>
      <p:sp>
        <p:nvSpPr>
          <p:cNvPr id="5" name="TextBox 4"/>
          <p:cNvSpPr txBox="1"/>
          <p:nvPr/>
        </p:nvSpPr>
        <p:spPr>
          <a:xfrm>
            <a:off x="838200" y="3581400"/>
            <a:ext cx="7772400" cy="1077218"/>
          </a:xfrm>
          <a:prstGeom prst="rect">
            <a:avLst/>
          </a:prstGeom>
          <a:noFill/>
        </p:spPr>
        <p:txBody>
          <a:bodyPr wrap="square" rtlCol="0">
            <a:spAutoFit/>
          </a:bodyPr>
          <a:lstStyle/>
          <a:p>
            <a:r>
              <a:rPr lang="en-US" sz="3200" dirty="0" smtClean="0"/>
              <a:t>Or:  How do we get a sense of a sampling distribution when we only have ONE sample?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Lock</a:t>
            </a:r>
            <a:r>
              <a:rPr lang="en-US" baseline="30000" dirty="0" smtClean="0"/>
              <a:t>5</a:t>
            </a:r>
            <a:r>
              <a:rPr lang="en-US" dirty="0" smtClean="0"/>
              <a:t> Team</a:t>
            </a:r>
            <a:endParaRPr lang="en-US" dirty="0"/>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198"/>
            <a:ext cx="8959958" cy="455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67322" y="4686300"/>
            <a:ext cx="1752600" cy="838200"/>
          </a:xfrm>
          <a:prstGeom prst="wedgeRoundRectCallout">
            <a:avLst>
              <a:gd name="adj1" fmla="val -8855"/>
              <a:gd name="adj2" fmla="val -1302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Robin</a:t>
            </a:r>
          </a:p>
          <a:p>
            <a:pPr algn="ctr"/>
            <a:r>
              <a:rPr lang="en-US" sz="2000" dirty="0" smtClean="0"/>
              <a:t> St. Lawrence</a:t>
            </a:r>
            <a:endParaRPr lang="en-US" sz="2000" dirty="0"/>
          </a:p>
        </p:txBody>
      </p:sp>
      <p:sp>
        <p:nvSpPr>
          <p:cNvPr id="6" name="Rounded Rectangular Callout 5"/>
          <p:cNvSpPr/>
          <p:nvPr/>
        </p:nvSpPr>
        <p:spPr>
          <a:xfrm>
            <a:off x="2286000" y="1219200"/>
            <a:ext cx="1676400" cy="762000"/>
          </a:xfrm>
          <a:prstGeom prst="wedgeRoundRectCallout">
            <a:avLst>
              <a:gd name="adj1" fmla="val 42171"/>
              <a:gd name="adj2" fmla="val 13104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Dennis</a:t>
            </a:r>
          </a:p>
          <a:p>
            <a:pPr algn="ctr"/>
            <a:r>
              <a:rPr lang="en-US" sz="2000" dirty="0" smtClean="0"/>
              <a:t>Iowa State</a:t>
            </a:r>
            <a:endParaRPr lang="en-US" sz="2000" dirty="0"/>
          </a:p>
        </p:txBody>
      </p:sp>
      <p:sp>
        <p:nvSpPr>
          <p:cNvPr id="7" name="Rounded Rectangular Callout 6"/>
          <p:cNvSpPr/>
          <p:nvPr/>
        </p:nvSpPr>
        <p:spPr>
          <a:xfrm>
            <a:off x="4383214" y="4800598"/>
            <a:ext cx="1825269" cy="858915"/>
          </a:xfrm>
          <a:prstGeom prst="wedgeRoundRectCallout">
            <a:avLst>
              <a:gd name="adj1" fmla="val 44595"/>
              <a:gd name="adj2" fmla="val -11572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Eric</a:t>
            </a:r>
          </a:p>
          <a:p>
            <a:pPr algn="ctr"/>
            <a:r>
              <a:rPr lang="en-US" sz="2000" dirty="0" smtClean="0"/>
              <a:t>Duke</a:t>
            </a:r>
          </a:p>
        </p:txBody>
      </p:sp>
      <p:sp>
        <p:nvSpPr>
          <p:cNvPr id="8" name="Rounded Rectangular Callout 7"/>
          <p:cNvSpPr/>
          <p:nvPr/>
        </p:nvSpPr>
        <p:spPr>
          <a:xfrm>
            <a:off x="7467600" y="1752600"/>
            <a:ext cx="1524000" cy="762000"/>
          </a:xfrm>
          <a:prstGeom prst="wedgeRoundRectCallout">
            <a:avLst>
              <a:gd name="adj1" fmla="val 7860"/>
              <a:gd name="adj2" fmla="val 20362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Kari</a:t>
            </a:r>
          </a:p>
          <a:p>
            <a:pPr algn="ctr"/>
            <a:r>
              <a:rPr lang="en-US" sz="2000" dirty="0" smtClean="0"/>
              <a:t>Duke</a:t>
            </a:r>
            <a:endParaRPr lang="en-US" sz="2000" dirty="0"/>
          </a:p>
        </p:txBody>
      </p:sp>
      <p:sp>
        <p:nvSpPr>
          <p:cNvPr id="9" name="Rounded Rectangular Callout 8"/>
          <p:cNvSpPr/>
          <p:nvPr/>
        </p:nvSpPr>
        <p:spPr>
          <a:xfrm>
            <a:off x="2228295" y="5240415"/>
            <a:ext cx="1752600" cy="838200"/>
          </a:xfrm>
          <a:prstGeom prst="wedgeRoundRectCallout">
            <a:avLst>
              <a:gd name="adj1" fmla="val -8855"/>
              <a:gd name="adj2" fmla="val -13024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Patti</a:t>
            </a:r>
          </a:p>
          <a:p>
            <a:pPr algn="ctr"/>
            <a:r>
              <a:rPr lang="en-US" sz="2000" dirty="0" smtClean="0"/>
              <a:t>St. Lawrence</a:t>
            </a:r>
            <a:endParaRPr lang="en-US" sz="2000" dirty="0"/>
          </a:p>
        </p:txBody>
      </p:sp>
    </p:spTree>
    <p:extLst>
      <p:ext uri="{BB962C8B-B14F-4D97-AF65-F5344CB8AC3E}">
        <p14:creationId xmlns:p14="http://schemas.microsoft.com/office/powerpoint/2010/main" val="4291689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819400" y="2362200"/>
            <a:ext cx="3429000" cy="4114800"/>
          </a:xfrm>
          <a:prstGeom prst="rect">
            <a:avLst/>
          </a:prstGeom>
          <a:noFill/>
          <a:ln w="9525">
            <a:noFill/>
            <a:miter lim="800000"/>
            <a:headEnd/>
            <a:tailEnd/>
          </a:ln>
        </p:spPr>
      </p:pic>
      <p:sp>
        <p:nvSpPr>
          <p:cNvPr id="3" name="TextBox 2"/>
          <p:cNvSpPr txBox="1"/>
          <p:nvPr/>
        </p:nvSpPr>
        <p:spPr>
          <a:xfrm>
            <a:off x="533400" y="381000"/>
            <a:ext cx="8001000" cy="1323439"/>
          </a:xfrm>
          <a:prstGeom prst="rect">
            <a:avLst/>
          </a:prstGeom>
          <a:noFill/>
        </p:spPr>
        <p:txBody>
          <a:bodyPr wrap="square" rtlCol="0">
            <a:spAutoFit/>
          </a:bodyPr>
          <a:lstStyle/>
          <a:p>
            <a:r>
              <a:rPr lang="en-US" sz="4000" dirty="0" smtClean="0"/>
              <a:t>Suppose we have a random sample of 6 people: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2438400"/>
            <a:ext cx="1447800" cy="1737360"/>
          </a:xfrm>
          <a:prstGeom prst="rect">
            <a:avLst/>
          </a:prstGeom>
          <a:noFill/>
          <a:ln w="9525">
            <a:noFill/>
            <a:miter lim="800000"/>
            <a:headEnd/>
            <a:tailEnd/>
          </a:ln>
        </p:spPr>
      </p:pic>
      <p:sp>
        <p:nvSpPr>
          <p:cNvPr id="3" name="TextBox 2"/>
          <p:cNvSpPr txBox="1"/>
          <p:nvPr/>
        </p:nvSpPr>
        <p:spPr>
          <a:xfrm>
            <a:off x="152400" y="4343400"/>
            <a:ext cx="2133600" cy="461665"/>
          </a:xfrm>
          <a:prstGeom prst="rect">
            <a:avLst/>
          </a:prstGeom>
          <a:noFill/>
        </p:spPr>
        <p:txBody>
          <a:bodyPr wrap="square" rtlCol="0">
            <a:spAutoFit/>
          </a:bodyPr>
          <a:lstStyle/>
          <a:p>
            <a:r>
              <a:rPr lang="en-US" sz="2400" dirty="0" smtClean="0"/>
              <a:t>Original Sample</a:t>
            </a:r>
            <a:endParaRPr lang="en-US" sz="2400" dirty="0"/>
          </a:p>
        </p:txBody>
      </p:sp>
      <p:pic>
        <p:nvPicPr>
          <p:cNvPr id="2" name="Picture 2"/>
          <p:cNvPicPr>
            <a:picLocks noChangeAspect="1" noChangeArrowheads="1"/>
          </p:cNvPicPr>
          <p:nvPr/>
        </p:nvPicPr>
        <p:blipFill>
          <a:blip r:embed="rId4" cstate="print"/>
          <a:srcRect/>
          <a:stretch>
            <a:fillRect/>
          </a:stretch>
        </p:blipFill>
        <p:spPr bwMode="auto">
          <a:xfrm>
            <a:off x="2514600" y="228600"/>
            <a:ext cx="6362700" cy="5264377"/>
          </a:xfrm>
          <a:prstGeom prst="rect">
            <a:avLst/>
          </a:prstGeom>
          <a:noFill/>
          <a:ln w="9525">
            <a:noFill/>
            <a:miter lim="800000"/>
            <a:headEnd/>
            <a:tailEnd/>
          </a:ln>
        </p:spPr>
      </p:pic>
      <p:sp>
        <p:nvSpPr>
          <p:cNvPr id="5" name="TextBox 4"/>
          <p:cNvSpPr txBox="1"/>
          <p:nvPr/>
        </p:nvSpPr>
        <p:spPr>
          <a:xfrm>
            <a:off x="2590800" y="5638800"/>
            <a:ext cx="6324600" cy="830997"/>
          </a:xfrm>
          <a:prstGeom prst="rect">
            <a:avLst/>
          </a:prstGeom>
          <a:noFill/>
        </p:spPr>
        <p:txBody>
          <a:bodyPr wrap="square" rtlCol="0">
            <a:spAutoFit/>
          </a:bodyPr>
          <a:lstStyle/>
          <a:p>
            <a:pPr algn="ctr"/>
            <a:r>
              <a:rPr lang="en-US" sz="2400" dirty="0" smtClean="0"/>
              <a:t>Create a “sampling distribution” using this as our simulated population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2209800"/>
            <a:ext cx="2514600" cy="3017520"/>
          </a:xfrm>
          <a:prstGeom prst="rect">
            <a:avLst/>
          </a:prstGeom>
          <a:noFill/>
          <a:ln w="9525">
            <a:noFill/>
            <a:miter lim="800000"/>
            <a:headEnd/>
            <a:tailEnd/>
          </a:ln>
        </p:spPr>
      </p:pic>
      <p:sp>
        <p:nvSpPr>
          <p:cNvPr id="3" name="TextBox 2"/>
          <p:cNvSpPr txBox="1"/>
          <p:nvPr/>
        </p:nvSpPr>
        <p:spPr>
          <a:xfrm>
            <a:off x="0" y="381000"/>
            <a:ext cx="9144000" cy="1200329"/>
          </a:xfrm>
          <a:prstGeom prst="rect">
            <a:avLst/>
          </a:prstGeom>
          <a:solidFill>
            <a:srgbClr val="FFFF99"/>
          </a:solidFill>
          <a:ln>
            <a:solidFill>
              <a:schemeClr val="tx1"/>
            </a:solidFill>
          </a:ln>
        </p:spPr>
        <p:txBody>
          <a:bodyPr wrap="square" rtlCol="0">
            <a:spAutoFit/>
          </a:bodyPr>
          <a:lstStyle/>
          <a:p>
            <a:r>
              <a:rPr lang="en-US" sz="4000" u="sng" dirty="0" smtClean="0"/>
              <a:t>Bootstrap Sample</a:t>
            </a:r>
            <a:r>
              <a:rPr lang="en-US" sz="4000" dirty="0" smtClean="0"/>
              <a:t>:  </a:t>
            </a:r>
            <a:r>
              <a:rPr lang="en-US" sz="3200" dirty="0" smtClean="0"/>
              <a:t>Sample </a:t>
            </a:r>
            <a:r>
              <a:rPr lang="en-US" sz="3200" b="1" dirty="0" smtClean="0"/>
              <a:t>with replacement</a:t>
            </a:r>
            <a:r>
              <a:rPr lang="en-US" sz="3200" dirty="0" smtClean="0"/>
              <a:t> from the original sample, using the same sample size.</a:t>
            </a:r>
            <a:endParaRPr lang="en-US" sz="3200" dirty="0"/>
          </a:p>
        </p:txBody>
      </p:sp>
      <p:sp>
        <p:nvSpPr>
          <p:cNvPr id="4" name="TextBox 3"/>
          <p:cNvSpPr txBox="1"/>
          <p:nvPr/>
        </p:nvSpPr>
        <p:spPr>
          <a:xfrm>
            <a:off x="381000" y="5410200"/>
            <a:ext cx="2133600" cy="461665"/>
          </a:xfrm>
          <a:prstGeom prst="rect">
            <a:avLst/>
          </a:prstGeom>
          <a:noFill/>
        </p:spPr>
        <p:txBody>
          <a:bodyPr wrap="square" rtlCol="0">
            <a:spAutoFit/>
          </a:bodyPr>
          <a:lstStyle/>
          <a:p>
            <a:r>
              <a:rPr lang="en-US" sz="2400" dirty="0" smtClean="0"/>
              <a:t>Original Sample</a:t>
            </a:r>
            <a:endParaRPr lang="en-US" sz="2400" dirty="0"/>
          </a:p>
        </p:txBody>
      </p:sp>
      <p:sp>
        <p:nvSpPr>
          <p:cNvPr id="5" name="TextBox 4"/>
          <p:cNvSpPr txBox="1"/>
          <p:nvPr/>
        </p:nvSpPr>
        <p:spPr>
          <a:xfrm>
            <a:off x="4724400" y="5410200"/>
            <a:ext cx="2895600" cy="461665"/>
          </a:xfrm>
          <a:prstGeom prst="rect">
            <a:avLst/>
          </a:prstGeom>
          <a:noFill/>
        </p:spPr>
        <p:txBody>
          <a:bodyPr wrap="square" rtlCol="0">
            <a:spAutoFit/>
          </a:bodyPr>
          <a:lstStyle/>
          <a:p>
            <a:r>
              <a:rPr lang="en-US" sz="2400" dirty="0" smtClean="0"/>
              <a:t>Bootstrap  Sample</a:t>
            </a:r>
            <a:endParaRPr lang="en-US" sz="2400" dirty="0"/>
          </a:p>
        </p:txBody>
      </p:sp>
      <p:cxnSp>
        <p:nvCxnSpPr>
          <p:cNvPr id="7" name="Straight Arrow Connector 6"/>
          <p:cNvCxnSpPr/>
          <p:nvPr/>
        </p:nvCxnSpPr>
        <p:spPr>
          <a:xfrm>
            <a:off x="2895600" y="3581400"/>
            <a:ext cx="1371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419600" y="2514600"/>
            <a:ext cx="742950" cy="126639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57800" y="2514599"/>
            <a:ext cx="838200" cy="123824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248400" y="2514600"/>
            <a:ext cx="742950" cy="1266391"/>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191000" y="3886200"/>
            <a:ext cx="1065770" cy="11430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6477000" y="3886200"/>
            <a:ext cx="752707" cy="1143000"/>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5334000" y="3886200"/>
            <a:ext cx="106577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Simulated Reese’s Population</a:t>
            </a:r>
            <a:endParaRPr lang="en-US" dirty="0"/>
          </a:p>
        </p:txBody>
      </p:sp>
      <p:sp>
        <p:nvSpPr>
          <p:cNvPr id="6" name="Rectangle 5"/>
          <p:cNvSpPr>
            <a:spLocks noChangeAspect="1"/>
          </p:cNvSpPr>
          <p:nvPr/>
        </p:nvSpPr>
        <p:spPr>
          <a:xfrm>
            <a:off x="381000" y="1295400"/>
            <a:ext cx="86106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05"/>
          <p:cNvGrpSpPr/>
          <p:nvPr/>
        </p:nvGrpSpPr>
        <p:grpSpPr>
          <a:xfrm>
            <a:off x="1436427" y="1908979"/>
            <a:ext cx="6716973" cy="4432111"/>
            <a:chOff x="1436427" y="1856663"/>
            <a:chExt cx="6716973" cy="4432111"/>
          </a:xfrm>
        </p:grpSpPr>
        <p:sp>
          <p:nvSpPr>
            <p:cNvPr id="4" name="Oval 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8" name="Group 106"/>
          <p:cNvGrpSpPr>
            <a:grpSpLocks noChangeAspect="1"/>
          </p:cNvGrpSpPr>
          <p:nvPr/>
        </p:nvGrpSpPr>
        <p:grpSpPr>
          <a:xfrm>
            <a:off x="468799" y="1371143"/>
            <a:ext cx="1679244" cy="1108028"/>
            <a:chOff x="1436427" y="1856663"/>
            <a:chExt cx="6716973" cy="4432111"/>
          </a:xfrm>
        </p:grpSpPr>
        <p:sp>
          <p:nvSpPr>
            <p:cNvPr id="108" name="Oval 107"/>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207"/>
          <p:cNvGrpSpPr>
            <a:grpSpLocks noChangeAspect="1"/>
          </p:cNvGrpSpPr>
          <p:nvPr/>
        </p:nvGrpSpPr>
        <p:grpSpPr>
          <a:xfrm>
            <a:off x="2244203" y="1345127"/>
            <a:ext cx="1679244" cy="1108028"/>
            <a:chOff x="1436427" y="1856663"/>
            <a:chExt cx="6716973" cy="4432111"/>
          </a:xfrm>
        </p:grpSpPr>
        <p:sp>
          <p:nvSpPr>
            <p:cNvPr id="209" name="Oval 208"/>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611"/>
          <p:cNvGrpSpPr>
            <a:grpSpLocks noChangeAspect="1"/>
          </p:cNvGrpSpPr>
          <p:nvPr/>
        </p:nvGrpSpPr>
        <p:grpSpPr>
          <a:xfrm>
            <a:off x="3980597" y="1360763"/>
            <a:ext cx="1679244" cy="1108028"/>
            <a:chOff x="1436427" y="1856663"/>
            <a:chExt cx="6716973" cy="4432111"/>
          </a:xfrm>
        </p:grpSpPr>
        <p:sp>
          <p:nvSpPr>
            <p:cNvPr id="613" name="Oval 612"/>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9" name="Group 712"/>
          <p:cNvGrpSpPr>
            <a:grpSpLocks noChangeAspect="1"/>
          </p:cNvGrpSpPr>
          <p:nvPr/>
        </p:nvGrpSpPr>
        <p:grpSpPr>
          <a:xfrm>
            <a:off x="5668938" y="1374270"/>
            <a:ext cx="1679244" cy="1108028"/>
            <a:chOff x="1436427" y="1856663"/>
            <a:chExt cx="6716973" cy="4432111"/>
          </a:xfrm>
        </p:grpSpPr>
        <p:sp>
          <p:nvSpPr>
            <p:cNvPr id="714" name="Oval 71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719"/>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42"/>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743"/>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Oval 751"/>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753"/>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val 754"/>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Oval 756"/>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761"/>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762"/>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789"/>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Oval 801"/>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802"/>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Oval 805"/>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806"/>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Oval 809"/>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810"/>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813"/>
          <p:cNvGrpSpPr>
            <a:grpSpLocks noChangeAspect="1"/>
          </p:cNvGrpSpPr>
          <p:nvPr/>
        </p:nvGrpSpPr>
        <p:grpSpPr>
          <a:xfrm>
            <a:off x="7299846" y="1374381"/>
            <a:ext cx="1679244" cy="1108028"/>
            <a:chOff x="1436427" y="1856663"/>
            <a:chExt cx="6716973" cy="4432111"/>
          </a:xfrm>
        </p:grpSpPr>
        <p:sp>
          <p:nvSpPr>
            <p:cNvPr id="815" name="Oval 814"/>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Oval 815"/>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Oval 816"/>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Oval 818"/>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Oval 820"/>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830"/>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Oval 833"/>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Oval 834"/>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Oval 844"/>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Oval 845"/>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Oval 846"/>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Oval 847"/>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Oval 848"/>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849"/>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Oval 850"/>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Oval 851"/>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Oval 860"/>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Oval 863"/>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867"/>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875"/>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905"/>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Oval 906"/>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Oval 913"/>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0" name="Group 914"/>
          <p:cNvGrpSpPr>
            <a:grpSpLocks noChangeAspect="1"/>
          </p:cNvGrpSpPr>
          <p:nvPr/>
        </p:nvGrpSpPr>
        <p:grpSpPr>
          <a:xfrm>
            <a:off x="402124" y="2398392"/>
            <a:ext cx="1679244" cy="1108028"/>
            <a:chOff x="1436427" y="1856663"/>
            <a:chExt cx="6716973" cy="4432111"/>
          </a:xfrm>
        </p:grpSpPr>
        <p:sp>
          <p:nvSpPr>
            <p:cNvPr id="916" name="Oval 915"/>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Oval 918"/>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Oval 919"/>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Oval 920"/>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Oval 921"/>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Oval 923"/>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Oval 924"/>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Oval 925"/>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932"/>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Oval 935"/>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Oval 936"/>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Oval 939"/>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Oval 940"/>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Oval 941"/>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Oval 943"/>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Oval 945"/>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948"/>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Oval 954"/>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Oval 956"/>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Oval 957"/>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Oval 959"/>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Oval 963"/>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964"/>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Oval 965"/>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Oval 966"/>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Oval 967"/>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Oval 968"/>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val 969"/>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val 970"/>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Oval 971"/>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val 977"/>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979"/>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Oval 980"/>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Oval 981"/>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982"/>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Oval 983"/>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Oval 984"/>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Oval 986"/>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Oval 987"/>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val 988"/>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Oval 989"/>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990"/>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Oval 997"/>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Oval 998"/>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Oval 999"/>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Oval 1000"/>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001"/>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Oval 1002"/>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Oval 1004"/>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009"/>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Oval 1011"/>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Oval 1012"/>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Oval 1014"/>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015"/>
          <p:cNvGrpSpPr>
            <a:grpSpLocks noChangeAspect="1"/>
          </p:cNvGrpSpPr>
          <p:nvPr/>
        </p:nvGrpSpPr>
        <p:grpSpPr>
          <a:xfrm>
            <a:off x="2133600" y="2438400"/>
            <a:ext cx="1679244" cy="1108028"/>
            <a:chOff x="1436427" y="1856663"/>
            <a:chExt cx="6716973" cy="4432111"/>
          </a:xfrm>
        </p:grpSpPr>
        <p:sp>
          <p:nvSpPr>
            <p:cNvPr id="1017" name="Oval 1016"/>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val 1025"/>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027"/>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031"/>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Oval 1055"/>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Oval 1058"/>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Oval 1059"/>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Oval 1062"/>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Oval 1064"/>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1065"/>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Oval 1067"/>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Oval 1070"/>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Oval 1071"/>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val 1072"/>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Oval 1074"/>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Oval 1076"/>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Oval 1079"/>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val 1080"/>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val 1081"/>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1082"/>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Oval 1083"/>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1084"/>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Oval 1085"/>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Oval 1088"/>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val 1089"/>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Oval 1090"/>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091"/>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Oval 1094"/>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Oval 1096"/>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Oval 1097"/>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Oval 1098"/>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Oval 1099"/>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Oval 1100"/>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Oval 1101"/>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Oval 1102"/>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Oval 1104"/>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1105"/>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Oval 1106"/>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Oval 1108"/>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Oval 1109"/>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Oval 1110"/>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Oval 1111"/>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1112"/>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Oval 1113"/>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1114"/>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Oval 1115"/>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2025"/>
          <p:cNvGrpSpPr>
            <a:grpSpLocks noChangeAspect="1"/>
          </p:cNvGrpSpPr>
          <p:nvPr/>
        </p:nvGrpSpPr>
        <p:grpSpPr>
          <a:xfrm>
            <a:off x="3846678" y="2438400"/>
            <a:ext cx="1679244" cy="1108028"/>
            <a:chOff x="1436427" y="1856663"/>
            <a:chExt cx="6716973" cy="4432111"/>
          </a:xfrm>
        </p:grpSpPr>
        <p:sp>
          <p:nvSpPr>
            <p:cNvPr id="2027" name="Oval 2026"/>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8" name="Oval 2027"/>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9" name="Oval 2028"/>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0" name="Oval 2029"/>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1" name="Oval 2030"/>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2" name="Oval 2031"/>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3" name="Oval 2032"/>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4" name="Oval 2033"/>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5" name="Oval 2034"/>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6" name="Oval 2035"/>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7" name="Oval 2036"/>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8" name="Oval 2037"/>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9" name="Oval 2038"/>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0" name="Oval 2039"/>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1" name="Oval 2040"/>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2" name="Oval 2041"/>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3" name="Oval 2042"/>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4" name="Oval 2043"/>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5" name="Oval 2044"/>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6" name="Oval 2045"/>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7" name="Oval 2046"/>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Oval 2047"/>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Oval 2048"/>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Oval 2049"/>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Oval 2050"/>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Oval 2051"/>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Oval 2052"/>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Oval 2053"/>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Oval 2054"/>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Oval 2055"/>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Oval 2056"/>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Oval 2057"/>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Oval 2058"/>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Oval 2059"/>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Oval 2060"/>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Oval 2061"/>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Oval 2063"/>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Oval 2064"/>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Oval 2065"/>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Oval 2066"/>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Oval 2067"/>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Oval 2068"/>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Oval 2069"/>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Oval 2070"/>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Oval 2071"/>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Oval 2072"/>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Oval 2073"/>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Oval 2074"/>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Oval 2075"/>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Oval 2076"/>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Oval 2077"/>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Oval 2078"/>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Oval 2079"/>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Oval 2080"/>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Oval 2081"/>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3" name="Oval 2082"/>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Oval 2083"/>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Oval 2084"/>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Oval 2085"/>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Oval 2086"/>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Oval 2087"/>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Oval 2088"/>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Oval 2089"/>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1" name="Oval 2090"/>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2" name="Oval 2091"/>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Oval 2092"/>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4" name="Oval 2093"/>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5" name="Oval 2094"/>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6" name="Oval 2095"/>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7" name="Oval 2096"/>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8" name="Oval 2097"/>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 name="Oval 2098"/>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0" name="Oval 2099"/>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1" name="Oval 2100"/>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2" name="Oval 2101"/>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3" name="Oval 2102"/>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Oval 2103"/>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5" name="Oval 2104"/>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6" name="Oval 2105"/>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7" name="Oval 2106"/>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8" name="Oval 2107"/>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9" name="Oval 2108"/>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0" name="Oval 2109"/>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1" name="Oval 2110"/>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2" name="Oval 2111"/>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3" name="Oval 2112"/>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4" name="Oval 2113"/>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5" name="Oval 2114"/>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6" name="Oval 2115"/>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7" name="Oval 2116"/>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8" name="Oval 2117"/>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 name="Oval 2118"/>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 name="Oval 2119"/>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1" name="Oval 2120"/>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2" name="Oval 2121"/>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3" name="Oval 2122"/>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4" name="Oval 2123"/>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5" name="Oval 2124"/>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Oval 2125"/>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2126"/>
          <p:cNvGrpSpPr>
            <a:grpSpLocks noChangeAspect="1"/>
          </p:cNvGrpSpPr>
          <p:nvPr/>
        </p:nvGrpSpPr>
        <p:grpSpPr>
          <a:xfrm>
            <a:off x="5635956" y="2397172"/>
            <a:ext cx="1679244" cy="1108028"/>
            <a:chOff x="1436427" y="1856663"/>
            <a:chExt cx="6716973" cy="4432111"/>
          </a:xfrm>
        </p:grpSpPr>
        <p:sp>
          <p:nvSpPr>
            <p:cNvPr id="2128" name="Oval 2127"/>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9" name="Oval 2128"/>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 name="Oval 2129"/>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1" name="Oval 2130"/>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Oval 2131"/>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3" name="Oval 2132"/>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4" name="Oval 2133"/>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5" name="Oval 2134"/>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6" name="Oval 2135"/>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7" name="Oval 2136"/>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8" name="Oval 2137"/>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9" name="Oval 2138"/>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 name="Oval 2139"/>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1" name="Oval 2140"/>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2" name="Oval 2141"/>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3" name="Oval 2142"/>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4" name="Oval 2143"/>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5" name="Oval 2144"/>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6" name="Oval 2145"/>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7" name="Oval 2146"/>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Oval 2147"/>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9" name="Oval 2148"/>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 name="Oval 2149"/>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 name="Oval 2150"/>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 name="Oval 2151"/>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3" name="Oval 2152"/>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4" name="Oval 2153"/>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5" name="Oval 2154"/>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6" name="Oval 2155"/>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7" name="Oval 2156"/>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8" name="Oval 2157"/>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9" name="Oval 2158"/>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 name="Oval 2159"/>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1" name="Oval 2160"/>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2" name="Oval 2161"/>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3" name="Oval 2162"/>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4" name="Oval 2163"/>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5" name="Oval 2164"/>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6" name="Oval 2165"/>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7" name="Oval 2166"/>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8" name="Oval 2167"/>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9" name="Oval 2168"/>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0" name="Oval 2169"/>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1" name="Oval 2170"/>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2" name="Oval 2171"/>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3" name="Oval 2172"/>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4" name="Oval 2173"/>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5" name="Oval 2174"/>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6" name="Oval 2175"/>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7" name="Oval 2176"/>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8" name="Oval 2177"/>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9" name="Oval 2178"/>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0" name="Oval 2179"/>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1" name="Oval 2180"/>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2" name="Oval 2181"/>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3" name="Oval 2182"/>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4" name="Oval 2183"/>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5" name="Oval 2184"/>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6" name="Oval 2185"/>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7" name="Oval 2186"/>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8" name="Oval 2187"/>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9" name="Oval 2188"/>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0" name="Oval 2189"/>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 name="Oval 2190"/>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2" name="Oval 2191"/>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3" name="Oval 2192"/>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4" name="Oval 2193"/>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5" name="Oval 2194"/>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6" name="Oval 2195"/>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7" name="Oval 2196"/>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8" name="Oval 2197"/>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9" name="Oval 2198"/>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0" name="Oval 2199"/>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1" name="Oval 2200"/>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2" name="Oval 2201"/>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3" name="Oval 2202"/>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4" name="Oval 2203"/>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5" name="Oval 2204"/>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6" name="Oval 2205"/>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7" name="Oval 2206"/>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8" name="Oval 2207"/>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9" name="Oval 2208"/>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0" name="Oval 2209"/>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1" name="Oval 2210"/>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2" name="Oval 2211"/>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3" name="Oval 2212"/>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4" name="Oval 2213"/>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5" name="Oval 2214"/>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6" name="Oval 2215"/>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7" name="Oval 2216"/>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8" name="Oval 2217"/>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9" name="Oval 2218"/>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0" name="Oval 2219"/>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1" name="Oval 2220"/>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2" name="Oval 2221"/>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3" name="Oval 2222"/>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4" name="Oval 2223"/>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5" name="Oval 2224"/>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6" name="Oval 2225"/>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7" name="Oval 2226"/>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2227"/>
          <p:cNvGrpSpPr>
            <a:grpSpLocks noChangeAspect="1"/>
          </p:cNvGrpSpPr>
          <p:nvPr/>
        </p:nvGrpSpPr>
        <p:grpSpPr>
          <a:xfrm>
            <a:off x="7236156" y="2397172"/>
            <a:ext cx="1679244" cy="1108028"/>
            <a:chOff x="1436427" y="1856663"/>
            <a:chExt cx="6716973" cy="4432111"/>
          </a:xfrm>
        </p:grpSpPr>
        <p:sp>
          <p:nvSpPr>
            <p:cNvPr id="2229" name="Oval 2228"/>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0" name="Oval 2229"/>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1" name="Oval 2230"/>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2" name="Oval 2231"/>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3" name="Oval 2232"/>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4" name="Oval 2233"/>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5" name="Oval 2234"/>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6" name="Oval 2235"/>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7" name="Oval 2236"/>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8" name="Oval 2237"/>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9" name="Oval 2238"/>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0" name="Oval 2239"/>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1" name="Oval 2240"/>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 name="Oval 2241"/>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3" name="Oval 2242"/>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4" name="Oval 2243"/>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5" name="Oval 2244"/>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6" name="Oval 2245"/>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7" name="Oval 2246"/>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8" name="Oval 2247"/>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 name="Oval 2248"/>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0" name="Oval 2249"/>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1" name="Oval 2250"/>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 name="Oval 2251"/>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 name="Oval 2252"/>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 name="Oval 2253"/>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5" name="Oval 2254"/>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6" name="Oval 2255"/>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7" name="Oval 2256"/>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8" name="Oval 2257"/>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9" name="Oval 2258"/>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0" name="Oval 2259"/>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1" name="Oval 2260"/>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2" name="Oval 2261"/>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 name="Oval 2262"/>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4" name="Oval 2263"/>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5" name="Oval 2264"/>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6" name="Oval 2265"/>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7" name="Oval 2266"/>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8" name="Oval 2267"/>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9" name="Oval 2268"/>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0" name="Oval 2269"/>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1" name="Oval 2270"/>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2" name="Oval 2271"/>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 name="Oval 2272"/>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4" name="Oval 2273"/>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5" name="Oval 2274"/>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6" name="Oval 2275"/>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7" name="Oval 2276"/>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8" name="Oval 2277"/>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9" name="Oval 2278"/>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0" name="Oval 2279"/>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1" name="Oval 2280"/>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2" name="Oval 2281"/>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 name="Oval 2282"/>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4" name="Oval 2283"/>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5" name="Oval 2284"/>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6" name="Oval 2285"/>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7" name="Oval 2286"/>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8" name="Oval 2287"/>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9" name="Oval 2288"/>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0" name="Oval 2289"/>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1" name="Oval 2290"/>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2" name="Oval 2291"/>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3" name="Oval 2292"/>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4" name="Oval 2293"/>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5" name="Oval 2294"/>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6" name="Oval 2295"/>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7" name="Oval 2296"/>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8" name="Oval 2297"/>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9" name="Oval 2298"/>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0" name="Oval 2299"/>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1" name="Oval 2300"/>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2" name="Oval 2301"/>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3" name="Oval 2302"/>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4" name="Oval 2303"/>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5" name="Oval 2304"/>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6" name="Oval 2305"/>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7" name="Oval 2306"/>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8" name="Oval 2307"/>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9" name="Oval 2308"/>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0" name="Oval 2309"/>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1" name="Oval 2310"/>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2" name="Oval 2311"/>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3" name="Oval 2312"/>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 name="Oval 2313"/>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5" name="Oval 2314"/>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6" name="Oval 2315"/>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7" name="Oval 2316"/>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8" name="Oval 2317"/>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9" name="Oval 2318"/>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0" name="Oval 2319"/>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1" name="Oval 2320"/>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2" name="Oval 2321"/>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3" name="Oval 2322"/>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4" name="Oval 2323"/>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5" name="Oval 2324"/>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6" name="Oval 2325"/>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7" name="Oval 2326"/>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8" name="Oval 2327"/>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2328"/>
          <p:cNvGrpSpPr>
            <a:grpSpLocks noChangeAspect="1"/>
          </p:cNvGrpSpPr>
          <p:nvPr/>
        </p:nvGrpSpPr>
        <p:grpSpPr>
          <a:xfrm>
            <a:off x="457200" y="3463972"/>
            <a:ext cx="1679244" cy="1108028"/>
            <a:chOff x="1436427" y="1856663"/>
            <a:chExt cx="6716973" cy="4432111"/>
          </a:xfrm>
        </p:grpSpPr>
        <p:sp>
          <p:nvSpPr>
            <p:cNvPr id="2330" name="Oval 2329"/>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1" name="Oval 2330"/>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2" name="Oval 2331"/>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3" name="Oval 2332"/>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4" name="Oval 2333"/>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5" name="Oval 2334"/>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6" name="Oval 2335"/>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7" name="Oval 2336"/>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8" name="Oval 2337"/>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9" name="Oval 2338"/>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0" name="Oval 2339"/>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1" name="Oval 2340"/>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2" name="Oval 2341"/>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3" name="Oval 2342"/>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4" name="Oval 2343"/>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5" name="Oval 2344"/>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6" name="Oval 2345"/>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7" name="Oval 2346"/>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8" name="Oval 2347"/>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9" name="Oval 2348"/>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0" name="Oval 2349"/>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1" name="Oval 2350"/>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2" name="Oval 2351"/>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3" name="Oval 2352"/>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4" name="Oval 2353"/>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 name="Oval 2354"/>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 name="Oval 2355"/>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7" name="Oval 2356"/>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8" name="Oval 2357"/>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9" name="Oval 2358"/>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0" name="Oval 2359"/>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1" name="Oval 2360"/>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Oval 2361"/>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3" name="Oval 2362"/>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4" name="Oval 2363"/>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 name="Oval 2364"/>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6" name="Oval 2365"/>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7" name="Oval 2366"/>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8" name="Oval 2367"/>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9" name="Oval 2368"/>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0" name="Oval 2369"/>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1" name="Oval 2370"/>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2" name="Oval 2371"/>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3" name="Oval 2372"/>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4" name="Oval 2373"/>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5" name="Oval 2374"/>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6" name="Oval 2375"/>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7" name="Oval 2376"/>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8" name="Oval 2377"/>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9" name="Oval 2378"/>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0" name="Oval 2379"/>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1" name="Oval 2380"/>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2" name="Oval 2381"/>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3" name="Oval 2382"/>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4" name="Oval 2383"/>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5" name="Oval 2384"/>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6" name="Oval 2385"/>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7" name="Oval 2386"/>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8" name="Oval 2387"/>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9" name="Oval 2388"/>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0" name="Oval 2389"/>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1" name="Oval 2390"/>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2" name="Oval 2391"/>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3" name="Oval 2392"/>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4" name="Oval 2393"/>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5" name="Oval 2394"/>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6" name="Oval 2395"/>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7" name="Oval 2396"/>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8" name="Oval 2397"/>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9" name="Oval 2398"/>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0" name="Oval 2399"/>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1" name="Oval 2400"/>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2" name="Oval 2401"/>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3" name="Oval 2402"/>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4" name="Oval 2403"/>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5" name="Oval 2404"/>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6" name="Oval 2405"/>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7" name="Oval 2406"/>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8" name="Oval 2407"/>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9" name="Oval 2408"/>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0" name="Oval 2409"/>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1" name="Oval 2410"/>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2" name="Oval 2411"/>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3" name="Oval 2412"/>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4" name="Oval 2413"/>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5" name="Oval 2414"/>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6" name="Oval 2415"/>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7" name="Oval 2416"/>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8" name="Oval 2417"/>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9" name="Oval 2418"/>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0" name="Oval 2419"/>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1" name="Oval 2420"/>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2" name="Oval 2421"/>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3" name="Oval 2422"/>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4" name="Oval 2423"/>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5" name="Oval 2424"/>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6" name="Oval 2425"/>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7" name="Oval 2426"/>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8" name="Oval 2427"/>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9" name="Oval 2428"/>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2429"/>
          <p:cNvGrpSpPr>
            <a:grpSpLocks noChangeAspect="1"/>
          </p:cNvGrpSpPr>
          <p:nvPr/>
        </p:nvGrpSpPr>
        <p:grpSpPr>
          <a:xfrm>
            <a:off x="2133600" y="3505200"/>
            <a:ext cx="1679244" cy="1108028"/>
            <a:chOff x="1436427" y="1856663"/>
            <a:chExt cx="6716973" cy="4432111"/>
          </a:xfrm>
        </p:grpSpPr>
        <p:sp>
          <p:nvSpPr>
            <p:cNvPr id="2431" name="Oval 2430"/>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2" name="Oval 2431"/>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3" name="Oval 2432"/>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4" name="Oval 2433"/>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5" name="Oval 2434"/>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6" name="Oval 2435"/>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7" name="Oval 2436"/>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8" name="Oval 2437"/>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9" name="Oval 2438"/>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0" name="Oval 2439"/>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1" name="Oval 2440"/>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2" name="Oval 2441"/>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3" name="Oval 2442"/>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4" name="Oval 2443"/>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5" name="Oval 2444"/>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6" name="Oval 2445"/>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7" name="Oval 2446"/>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8" name="Oval 2447"/>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9" name="Oval 2448"/>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0" name="Oval 2449"/>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1" name="Oval 2450"/>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2" name="Oval 2451"/>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3" name="Oval 2452"/>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4" name="Oval 2453"/>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5" name="Oval 2454"/>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6" name="Oval 2455"/>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 name="Oval 2456"/>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 name="Oval 2457"/>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 name="Oval 2458"/>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0" name="Oval 2459"/>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1" name="Oval 2460"/>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2" name="Oval 2461"/>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3" name="Oval 2462"/>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4" name="Oval 2463"/>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5" name="Oval 2464"/>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6" name="Oval 2465"/>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7" name="Oval 2466"/>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8" name="Oval 2467"/>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9" name="Oval 2468"/>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0" name="Oval 2469"/>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1" name="Oval 2470"/>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2" name="Oval 2471"/>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3" name="Oval 2472"/>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4" name="Oval 2473"/>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5" name="Oval 2474"/>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6" name="Oval 2475"/>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7" name="Oval 2476"/>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8" name="Oval 2477"/>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9" name="Oval 2478"/>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0" name="Oval 2479"/>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1" name="Oval 2480"/>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2" name="Oval 2481"/>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3" name="Oval 2482"/>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4" name="Oval 2483"/>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5" name="Oval 2484"/>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6" name="Oval 2485"/>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7" name="Oval 2486"/>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8" name="Oval 2487"/>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9" name="Oval 2488"/>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0" name="Oval 2489"/>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1" name="Oval 2490"/>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2" name="Oval 2491"/>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3" name="Oval 2492"/>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4" name="Oval 2493"/>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5" name="Oval 2494"/>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6" name="Oval 2495"/>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7" name="Oval 2496"/>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 name="Oval 2497"/>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9" name="Oval 2498"/>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0" name="Oval 2499"/>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1" name="Oval 2500"/>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2" name="Oval 2501"/>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3" name="Oval 2502"/>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4" name="Oval 2503"/>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5" name="Oval 2504"/>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6" name="Oval 2505"/>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7" name="Oval 2506"/>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 name="Oval 2507"/>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9" name="Oval 2508"/>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0" name="Oval 2509"/>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1" name="Oval 2510"/>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2" name="Oval 2511"/>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3" name="Oval 2512"/>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4" name="Oval 2513"/>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5" name="Oval 2514"/>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6" name="Oval 2515"/>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7" name="Oval 2516"/>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8" name="Oval 2517"/>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9" name="Oval 2518"/>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0" name="Oval 2519"/>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1" name="Oval 2520"/>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2" name="Oval 2521"/>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3" name="Oval 2522"/>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4" name="Oval 2523"/>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5" name="Oval 2524"/>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6" name="Oval 2525"/>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7" name="Oval 2526"/>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8" name="Oval 2527"/>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9" name="Oval 2528"/>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0" name="Oval 2529"/>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2530"/>
          <p:cNvGrpSpPr>
            <a:grpSpLocks noChangeAspect="1"/>
          </p:cNvGrpSpPr>
          <p:nvPr/>
        </p:nvGrpSpPr>
        <p:grpSpPr>
          <a:xfrm>
            <a:off x="3810000" y="3540172"/>
            <a:ext cx="1679244" cy="1108028"/>
            <a:chOff x="1436427" y="1856663"/>
            <a:chExt cx="6716973" cy="4432111"/>
          </a:xfrm>
        </p:grpSpPr>
        <p:sp>
          <p:nvSpPr>
            <p:cNvPr id="2532" name="Oval 2531"/>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3" name="Oval 2532"/>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4" name="Oval 2533"/>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5" name="Oval 2534"/>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6" name="Oval 2535"/>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7" name="Oval 2536"/>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8" name="Oval 2537"/>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9" name="Oval 2538"/>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0" name="Oval 2539"/>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1" name="Oval 2540"/>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2" name="Oval 2541"/>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3" name="Oval 2542"/>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4" name="Oval 2543"/>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5" name="Oval 2544"/>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6" name="Oval 2545"/>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7" name="Oval 2546"/>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8" name="Oval 2547"/>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9" name="Oval 2548"/>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0" name="Oval 2549"/>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1" name="Oval 2550"/>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2" name="Oval 2551"/>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3" name="Oval 2552"/>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4" name="Oval 2553"/>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5" name="Oval 2554"/>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6" name="Oval 2555"/>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7" name="Oval 2556"/>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8" name="Oval 2557"/>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9" name="Oval 2558"/>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 name="Oval 2559"/>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 name="Oval 2560"/>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2" name="Oval 2561"/>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3" name="Oval 2562"/>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4" name="Oval 2563"/>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5" name="Oval 2564"/>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6" name="Oval 2565"/>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7" name="Oval 2566"/>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8" name="Oval 2567"/>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9" name="Oval 2568"/>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 name="Oval 2569"/>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1" name="Oval 2570"/>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2" name="Oval 2571"/>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3" name="Oval 2572"/>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4" name="Oval 2573"/>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5" name="Oval 2574"/>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6" name="Oval 2575"/>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7" name="Oval 2576"/>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8" name="Oval 2577"/>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9" name="Oval 2578"/>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0" name="Oval 2579"/>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1" name="Oval 2580"/>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2" name="Oval 2581"/>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3" name="Oval 2582"/>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4" name="Oval 2583"/>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5" name="Oval 2584"/>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6" name="Oval 2585"/>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7" name="Oval 2586"/>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8" name="Oval 2587"/>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9" name="Oval 2588"/>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0" name="Oval 2589"/>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1" name="Oval 2590"/>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2" name="Oval 2591"/>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3" name="Oval 2592"/>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4" name="Oval 2593"/>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5" name="Oval 2594"/>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6" name="Oval 2595"/>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7" name="Oval 2596"/>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8" name="Oval 2597"/>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9" name="Oval 2598"/>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0" name="Oval 2599"/>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1" name="Oval 2600"/>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2" name="Oval 2601"/>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3" name="Oval 2602"/>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4" name="Oval 2603"/>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5" name="Oval 2604"/>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6" name="Oval 2605"/>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7" name="Oval 2606"/>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8" name="Oval 2607"/>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9" name="Oval 2608"/>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0" name="Oval 2609"/>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1" name="Oval 2610"/>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2" name="Oval 2611"/>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3" name="Oval 2612"/>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4" name="Oval 2613"/>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5" name="Oval 2614"/>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6" name="Oval 2615"/>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7" name="Oval 2616"/>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8" name="Oval 2617"/>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9" name="Oval 2618"/>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0" name="Oval 2619"/>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 name="Oval 2620"/>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2" name="Oval 2621"/>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3" name="Oval 2622"/>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4" name="Oval 2623"/>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5" name="Oval 2624"/>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6" name="Oval 2625"/>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7" name="Oval 2626"/>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8" name="Oval 2627"/>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9" name="Oval 2628"/>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0" name="Oval 2629"/>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1" name="Oval 2630"/>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2631"/>
          <p:cNvGrpSpPr>
            <a:grpSpLocks noChangeAspect="1"/>
          </p:cNvGrpSpPr>
          <p:nvPr/>
        </p:nvGrpSpPr>
        <p:grpSpPr>
          <a:xfrm>
            <a:off x="5483556" y="3540172"/>
            <a:ext cx="1679244" cy="1108028"/>
            <a:chOff x="1436427" y="1856663"/>
            <a:chExt cx="6716973" cy="4432111"/>
          </a:xfrm>
        </p:grpSpPr>
        <p:sp>
          <p:nvSpPr>
            <p:cNvPr id="2633" name="Oval 2632"/>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4" name="Oval 2633"/>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5" name="Oval 2634"/>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6" name="Oval 2635"/>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7" name="Oval 2636"/>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8" name="Oval 2637"/>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9" name="Oval 2638"/>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0" name="Oval 2639"/>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1" name="Oval 2640"/>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 name="Oval 2641"/>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3" name="Oval 2642"/>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4" name="Oval 2643"/>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5" name="Oval 2644"/>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6" name="Oval 2645"/>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7" name="Oval 2646"/>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8" name="Oval 2647"/>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9" name="Oval 2648"/>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0" name="Oval 2649"/>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1" name="Oval 2650"/>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2" name="Oval 2651"/>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3" name="Oval 2652"/>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4" name="Oval 2653"/>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5" name="Oval 2654"/>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6" name="Oval 2655"/>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7" name="Oval 2656"/>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8" name="Oval 2657"/>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9" name="Oval 2658"/>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0" name="Oval 2659"/>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1" name="Oval 2660"/>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 name="Oval 2661"/>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 name="Oval 2662"/>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 name="Oval 2663"/>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 name="Oval 2664"/>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6" name="Oval 2665"/>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7" name="Oval 2666"/>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8" name="Oval 2667"/>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9" name="Oval 2668"/>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0" name="Oval 2669"/>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1" name="Oval 2670"/>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2" name="Oval 2671"/>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3" name="Oval 2672"/>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4" name="Oval 2673"/>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5" name="Oval 2674"/>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6" name="Oval 2675"/>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7" name="Oval 2676"/>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8" name="Oval 2677"/>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9" name="Oval 2678"/>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0" name="Oval 2679"/>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1" name="Oval 2680"/>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2" name="Oval 2681"/>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3" name="Oval 2682"/>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4" name="Oval 2683"/>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5" name="Oval 2684"/>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6" name="Oval 2685"/>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7" name="Oval 2686"/>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8" name="Oval 2687"/>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9" name="Oval 2688"/>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0" name="Oval 2689"/>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1" name="Oval 2690"/>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2" name="Oval 2691"/>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3" name="Oval 2692"/>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4" name="Oval 2693"/>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5" name="Oval 2694"/>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6" name="Oval 2695"/>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7" name="Oval 2696"/>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8" name="Oval 2697"/>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9" name="Oval 2698"/>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0" name="Oval 2699"/>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1" name="Oval 2700"/>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2" name="Oval 2701"/>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3" name="Oval 2702"/>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4" name="Oval 2703"/>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5" name="Oval 2704"/>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6" name="Oval 2705"/>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7" name="Oval 2706"/>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8" name="Oval 2707"/>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9" name="Oval 2708"/>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0" name="Oval 2709"/>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1" name="Oval 2710"/>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2" name="Oval 2711"/>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3" name="Oval 2712"/>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4" name="Oval 2713"/>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5" name="Oval 2714"/>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6" name="Oval 2715"/>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7" name="Oval 2716"/>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8" name="Oval 2717"/>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9" name="Oval 2718"/>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0" name="Oval 2719"/>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1" name="Oval 2720"/>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2" name="Oval 2721"/>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3" name="Oval 2722"/>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4" name="Oval 2723"/>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5" name="Oval 2724"/>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6" name="Oval 2725"/>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7" name="Oval 2726"/>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8" name="Oval 2727"/>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9" name="Oval 2728"/>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0" name="Oval 2729"/>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1" name="Oval 2730"/>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2" name="Oval 2731"/>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2732"/>
          <p:cNvGrpSpPr>
            <a:grpSpLocks noChangeAspect="1"/>
          </p:cNvGrpSpPr>
          <p:nvPr/>
        </p:nvGrpSpPr>
        <p:grpSpPr>
          <a:xfrm>
            <a:off x="7159956" y="3540172"/>
            <a:ext cx="1679244" cy="1108028"/>
            <a:chOff x="1436427" y="1856663"/>
            <a:chExt cx="6716973" cy="4432111"/>
          </a:xfrm>
        </p:grpSpPr>
        <p:sp>
          <p:nvSpPr>
            <p:cNvPr id="2734" name="Oval 273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5" name="Oval 2734"/>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6" name="Oval 2735"/>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7" name="Oval 2736"/>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8" name="Oval 2737"/>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9" name="Oval 2738"/>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0" name="Oval 2739"/>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1" name="Oval 2740"/>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2" name="Oval 2741"/>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3" name="Oval 2742"/>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4" name="Oval 2743"/>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5" name="Oval 2744"/>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6" name="Oval 2745"/>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7" name="Oval 2746"/>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8" name="Oval 2747"/>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9" name="Oval 2748"/>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0" name="Oval 2749"/>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1" name="Oval 2750"/>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2" name="Oval 2751"/>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3" name="Oval 2752"/>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4" name="Oval 2753"/>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5" name="Oval 2754"/>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6" name="Oval 2755"/>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7" name="Oval 2756"/>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8" name="Oval 2757"/>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9" name="Oval 2758"/>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0" name="Oval 2759"/>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1" name="Oval 2760"/>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2" name="Oval 2761"/>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3" name="Oval 2762"/>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 name="Oval 2763"/>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 name="Oval 2764"/>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 name="Oval 2765"/>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7" name="Oval 2766"/>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8" name="Oval 2767"/>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9" name="Oval 2768"/>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0" name="Oval 2769"/>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1" name="Oval 2770"/>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2" name="Oval 2771"/>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3" name="Oval 2772"/>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4" name="Oval 2773"/>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5" name="Oval 2774"/>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6" name="Oval 2775"/>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7" name="Oval 2776"/>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8" name="Oval 2777"/>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9" name="Oval 2778"/>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0" name="Oval 2779"/>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1" name="Oval 2780"/>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2" name="Oval 2781"/>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3" name="Oval 2782"/>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4" name="Oval 2783"/>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5" name="Oval 2784"/>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6" name="Oval 2785"/>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7" name="Oval 2786"/>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8" name="Oval 2787"/>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9" name="Oval 2788"/>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0" name="Oval 2789"/>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1" name="Oval 2790"/>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2" name="Oval 2791"/>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3" name="Oval 2792"/>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4" name="Oval 2793"/>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5" name="Oval 2794"/>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6" name="Oval 2795"/>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7" name="Oval 2796"/>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8" name="Oval 2797"/>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9" name="Oval 2798"/>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0" name="Oval 2799"/>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1" name="Oval 2800"/>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2" name="Oval 2801"/>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3" name="Oval 2802"/>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4" name="Oval 2803"/>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5" name="Oval 2804"/>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6" name="Oval 2805"/>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7" name="Oval 2806"/>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8" name="Oval 2807"/>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9" name="Oval 2808"/>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0" name="Oval 2809"/>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1" name="Oval 2810"/>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2" name="Oval 2811"/>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3" name="Oval 2812"/>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4" name="Oval 2813"/>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5" name="Oval 2814"/>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6" name="Oval 2815"/>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7" name="Oval 2816"/>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8" name="Oval 2817"/>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9" name="Oval 2818"/>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0" name="Oval 2819"/>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1" name="Oval 2820"/>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2" name="Oval 2821"/>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3" name="Oval 2822"/>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4" name="Oval 2823"/>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5" name="Oval 2824"/>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6" name="Oval 2825"/>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7" name="Oval 2826"/>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8" name="Oval 2827"/>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9" name="Oval 2828"/>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0" name="Oval 2829"/>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1" name="Oval 2830"/>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2" name="Oval 2831"/>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3" name="Oval 2832"/>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2833"/>
          <p:cNvGrpSpPr>
            <a:grpSpLocks noChangeAspect="1"/>
          </p:cNvGrpSpPr>
          <p:nvPr/>
        </p:nvGrpSpPr>
        <p:grpSpPr>
          <a:xfrm>
            <a:off x="533400" y="4606972"/>
            <a:ext cx="1679244" cy="1108028"/>
            <a:chOff x="1436427" y="1856663"/>
            <a:chExt cx="6716973" cy="4432111"/>
          </a:xfrm>
        </p:grpSpPr>
        <p:sp>
          <p:nvSpPr>
            <p:cNvPr id="2835" name="Oval 2834"/>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6" name="Oval 2835"/>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7" name="Oval 2836"/>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8" name="Oval 2837"/>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9" name="Oval 2838"/>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0" name="Oval 2839"/>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1" name="Oval 2840"/>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2" name="Oval 2841"/>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3" name="Oval 2842"/>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4" name="Oval 2843"/>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5" name="Oval 2844"/>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6" name="Oval 2845"/>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7" name="Oval 2846"/>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8" name="Oval 2847"/>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9" name="Oval 2848"/>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0" name="Oval 2849"/>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1" name="Oval 2850"/>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2" name="Oval 2851"/>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3" name="Oval 2852"/>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4" name="Oval 2853"/>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5" name="Oval 2854"/>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6" name="Oval 2855"/>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7" name="Oval 2856"/>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8" name="Oval 2857"/>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9" name="Oval 2858"/>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0" name="Oval 2859"/>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1" name="Oval 2860"/>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2" name="Oval 2861"/>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3" name="Oval 2862"/>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4" name="Oval 2863"/>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5" name="Oval 2864"/>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6" name="Oval 2865"/>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 name="Oval 2866"/>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 name="Oval 2867"/>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 name="Oval 2868"/>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0" name="Oval 2869"/>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1" name="Oval 2870"/>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2" name="Oval 2871"/>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3" name="Oval 2872"/>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4" name="Oval 2873"/>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5" name="Oval 2874"/>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6" name="Oval 2875"/>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 name="Oval 2876"/>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8" name="Oval 2877"/>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9" name="Oval 2878"/>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0" name="Oval 2879"/>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1" name="Oval 2880"/>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2" name="Oval 2881"/>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3" name="Oval 2882"/>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4" name="Oval 2883"/>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5" name="Oval 2884"/>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6" name="Oval 2885"/>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7" name="Oval 2886"/>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8" name="Oval 2887"/>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9" name="Oval 2888"/>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0" name="Oval 2889"/>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1" name="Oval 2890"/>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2" name="Oval 2891"/>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3" name="Oval 2892"/>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4" name="Oval 2893"/>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5" name="Oval 2894"/>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6" name="Oval 2895"/>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7" name="Oval 2896"/>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8" name="Oval 2897"/>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9" name="Oval 2898"/>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0" name="Oval 2899"/>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1" name="Oval 2900"/>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2" name="Oval 2901"/>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3" name="Oval 2902"/>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4" name="Oval 2903"/>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5" name="Oval 2904"/>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6" name="Oval 2905"/>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7" name="Oval 2906"/>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8" name="Oval 2907"/>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9" name="Oval 2908"/>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0" name="Oval 2909"/>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1" name="Oval 2910"/>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2" name="Oval 2911"/>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3" name="Oval 2912"/>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4" name="Oval 2913"/>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5" name="Oval 2914"/>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6" name="Oval 2915"/>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7" name="Oval 2916"/>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8" name="Oval 2917"/>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9" name="Oval 2918"/>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0" name="Oval 2919"/>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1" name="Oval 2920"/>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2" name="Oval 2921"/>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3" name="Oval 2922"/>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4" name="Oval 2923"/>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5" name="Oval 2924"/>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6" name="Oval 2925"/>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7" name="Oval 2926"/>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8" name="Oval 2927"/>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9" name="Oval 2928"/>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0" name="Oval 2929"/>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1" name="Oval 2930"/>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2" name="Oval 2931"/>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3" name="Oval 2932"/>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4" name="Oval 2933"/>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2934"/>
          <p:cNvGrpSpPr>
            <a:grpSpLocks noChangeAspect="1"/>
          </p:cNvGrpSpPr>
          <p:nvPr/>
        </p:nvGrpSpPr>
        <p:grpSpPr>
          <a:xfrm>
            <a:off x="2286000" y="4606972"/>
            <a:ext cx="1679244" cy="1108028"/>
            <a:chOff x="1436427" y="1856663"/>
            <a:chExt cx="6716973" cy="4432111"/>
          </a:xfrm>
        </p:grpSpPr>
        <p:sp>
          <p:nvSpPr>
            <p:cNvPr id="2936" name="Oval 2935"/>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7" name="Oval 2936"/>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8" name="Oval 2937"/>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9" name="Oval 2938"/>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0" name="Oval 2939"/>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1" name="Oval 2940"/>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2" name="Oval 2941"/>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3" name="Oval 2942"/>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4" name="Oval 2943"/>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5" name="Oval 2944"/>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6" name="Oval 2945"/>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7" name="Oval 2946"/>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8" name="Oval 2947"/>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9" name="Oval 2948"/>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0" name="Oval 2949"/>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1" name="Oval 2950"/>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2" name="Oval 2951"/>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3" name="Oval 2952"/>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4" name="Oval 2953"/>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5" name="Oval 2954"/>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6" name="Oval 2955"/>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7" name="Oval 2956"/>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8" name="Oval 2957"/>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9" name="Oval 2958"/>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0" name="Oval 2959"/>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1" name="Oval 2960"/>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2" name="Oval 2961"/>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3" name="Oval 2962"/>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4" name="Oval 2963"/>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5" name="Oval 2964"/>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6" name="Oval 2965"/>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7" name="Oval 2966"/>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8" name="Oval 2967"/>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 name="Oval 2968"/>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 name="Oval 2969"/>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1" name="Oval 2970"/>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2" name="Oval 2971"/>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3" name="Oval 2972"/>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4" name="Oval 2973"/>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5" name="Oval 2974"/>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6" name="Oval 2975"/>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7" name="Oval 2976"/>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8" name="Oval 2977"/>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9" name="Oval 2978"/>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0" name="Oval 2979"/>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1" name="Oval 2980"/>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2" name="Oval 2981"/>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3" name="Oval 2982"/>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4" name="Oval 2983"/>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5" name="Oval 2984"/>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6" name="Oval 2985"/>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7" name="Oval 2986"/>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8" name="Oval 2987"/>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9" name="Oval 2988"/>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0" name="Oval 2989"/>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1" name="Oval 2990"/>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2" name="Oval 2991"/>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3" name="Oval 2992"/>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4" name="Oval 2993"/>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5" name="Oval 2994"/>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6" name="Oval 2995"/>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7" name="Oval 2996"/>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8" name="Oval 2997"/>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9" name="Oval 2998"/>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0" name="Oval 2999"/>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1" name="Oval 3000"/>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2" name="Oval 3001"/>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3" name="Oval 3002"/>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4" name="Oval 3003"/>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5" name="Oval 3004"/>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6" name="Oval 3005"/>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7" name="Oval 3006"/>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8" name="Oval 3007"/>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9" name="Oval 3008"/>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0" name="Oval 3009"/>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1" name="Oval 3010"/>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2" name="Oval 3011"/>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3" name="Oval 3012"/>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4" name="Oval 3013"/>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5" name="Oval 3014"/>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6" name="Oval 3015"/>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7" name="Oval 3016"/>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8" name="Oval 3017"/>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9" name="Oval 3018"/>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0" name="Oval 3019"/>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1" name="Oval 3020"/>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2" name="Oval 3021"/>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3" name="Oval 3022"/>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4" name="Oval 3023"/>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5" name="Oval 3024"/>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6" name="Oval 3025"/>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7" name="Oval 3026"/>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8" name="Oval 3027"/>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9" name="Oval 3028"/>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0" name="Oval 3029"/>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Oval 3030"/>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2" name="Oval 3031"/>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3" name="Oval 3032"/>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4" name="Oval 3033"/>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5" name="Oval 3034"/>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1" name="Group 3035"/>
          <p:cNvGrpSpPr>
            <a:grpSpLocks noChangeAspect="1"/>
          </p:cNvGrpSpPr>
          <p:nvPr/>
        </p:nvGrpSpPr>
        <p:grpSpPr>
          <a:xfrm>
            <a:off x="3962400" y="4648200"/>
            <a:ext cx="1679244" cy="1108028"/>
            <a:chOff x="1436427" y="1856663"/>
            <a:chExt cx="6716973" cy="4432111"/>
          </a:xfrm>
        </p:grpSpPr>
        <p:sp>
          <p:nvSpPr>
            <p:cNvPr id="3037" name="Oval 3036"/>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8" name="Oval 3037"/>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9" name="Oval 3038"/>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0" name="Oval 3039"/>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1" name="Oval 3040"/>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2" name="Oval 3041"/>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3" name="Oval 3042"/>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4" name="Oval 3043"/>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5" name="Oval 3044"/>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6" name="Oval 3045"/>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7" name="Oval 3046"/>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8" name="Oval 3047"/>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9" name="Oval 3048"/>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0" name="Oval 3049"/>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1" name="Oval 3050"/>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2" name="Oval 3051"/>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3" name="Oval 3052"/>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4" name="Oval 3053"/>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5" name="Oval 3054"/>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6" name="Oval 3055"/>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7" name="Oval 3056"/>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8" name="Oval 3057"/>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9" name="Oval 3058"/>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0" name="Oval 3059"/>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1" name="Oval 3060"/>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2" name="Oval 3061"/>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3" name="Oval 3062"/>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4" name="Oval 3063"/>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5" name="Oval 3064"/>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6" name="Oval 3065"/>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7" name="Oval 3066"/>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8" name="Oval 3067"/>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9" name="Oval 3068"/>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0" name="Oval 3069"/>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1" name="Oval 3070"/>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 name="Oval 3071"/>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 name="Oval 3072"/>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Oval 3073"/>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Oval 3074"/>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Oval 3075"/>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Oval 3076"/>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Oval 3077"/>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Oval 3078"/>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 name="Oval 3079"/>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Oval 3080"/>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Oval 3081"/>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Oval 3082"/>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Oval 3083"/>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Oval 3084"/>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Oval 3085"/>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Oval 3086"/>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Oval 3087"/>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Oval 3088"/>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Oval 3089"/>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Oval 3090"/>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Oval 3091"/>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Oval 3092"/>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Oval 3093"/>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Oval 3094"/>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Oval 3095"/>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Oval 3096"/>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Oval 3097"/>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Oval 3098"/>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0" name="Oval 3099"/>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1" name="Oval 3100"/>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2" name="Oval 3101"/>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3" name="Oval 3102"/>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4" name="Oval 3103"/>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5" name="Oval 3104"/>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6" name="Oval 3105"/>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7" name="Oval 3106"/>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8" name="Oval 3107"/>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Oval 3108"/>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0" name="Oval 3109"/>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1" name="Oval 3110"/>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2" name="Oval 3111"/>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3" name="Oval 3112"/>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4" name="Oval 3113"/>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5" name="Oval 3114"/>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6" name="Oval 3115"/>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7" name="Oval 3116"/>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8" name="Oval 3117"/>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9" name="Oval 3118"/>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0" name="Oval 3119"/>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1" name="Oval 3120"/>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Oval 3121"/>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3" name="Oval 3122"/>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4" name="Oval 3123"/>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5" name="Oval 3124"/>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6" name="Oval 3125"/>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7" name="Oval 3126"/>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Oval 3127"/>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9" name="Oval 3128"/>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0" name="Oval 3129"/>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1" name="Oval 3130"/>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2" name="Oval 3131"/>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3" name="Oval 3132"/>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4" name="Oval 3133"/>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5" name="Oval 3134"/>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6" name="Oval 3135"/>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2" name="Group 3136"/>
          <p:cNvGrpSpPr>
            <a:grpSpLocks noChangeAspect="1"/>
          </p:cNvGrpSpPr>
          <p:nvPr/>
        </p:nvGrpSpPr>
        <p:grpSpPr>
          <a:xfrm>
            <a:off x="5638800" y="4606972"/>
            <a:ext cx="1679244" cy="1108028"/>
            <a:chOff x="1436427" y="1856663"/>
            <a:chExt cx="6716973" cy="4432111"/>
          </a:xfrm>
        </p:grpSpPr>
        <p:sp>
          <p:nvSpPr>
            <p:cNvPr id="3138" name="Oval 3137"/>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9" name="Oval 3138"/>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0" name="Oval 3139"/>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1" name="Oval 3140"/>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2" name="Oval 3141"/>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3" name="Oval 3142"/>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4" name="Oval 3143"/>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5" name="Oval 3144"/>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6" name="Oval 3145"/>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7" name="Oval 3146"/>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8" name="Oval 3147"/>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9" name="Oval 3148"/>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0" name="Oval 3149"/>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1" name="Oval 3150"/>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2" name="Oval 3151"/>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3" name="Oval 3152"/>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4" name="Oval 3153"/>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5" name="Oval 3154"/>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6" name="Oval 3155"/>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7" name="Oval 3156"/>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8" name="Oval 3157"/>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9" name="Oval 3158"/>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0" name="Oval 3159"/>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1" name="Oval 3160"/>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2" name="Oval 3161"/>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3" name="Oval 3162"/>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4" name="Oval 3163"/>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5" name="Oval 3164"/>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6" name="Oval 3165"/>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7" name="Oval 3166"/>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8" name="Oval 3167"/>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9" name="Oval 3168"/>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0" name="Oval 3169"/>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1" name="Oval 3170"/>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2" name="Oval 3171"/>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3" name="Oval 3172"/>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 name="Oval 3173"/>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 name="Oval 3174"/>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 name="Oval 3175"/>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7" name="Oval 3176"/>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 name="Oval 3177"/>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9" name="Oval 3178"/>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 name="Oval 3179"/>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1" name="Oval 3180"/>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2" name="Oval 3181"/>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3" name="Oval 3182"/>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4" name="Oval 3183"/>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5" name="Oval 3184"/>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6" name="Oval 3185"/>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7" name="Oval 3186"/>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8" name="Oval 3187"/>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9" name="Oval 3188"/>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0" name="Oval 3189"/>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1" name="Oval 3190"/>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2" name="Oval 3191"/>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3" name="Oval 3192"/>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4" name="Oval 3193"/>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5" name="Oval 3194"/>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6" name="Oval 3195"/>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7" name="Oval 3196"/>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8" name="Oval 3197"/>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9" name="Oval 3198"/>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0" name="Oval 3199"/>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1" name="Oval 3200"/>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2" name="Oval 3201"/>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3" name="Oval 3202"/>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4" name="Oval 3203"/>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5" name="Oval 3204"/>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6" name="Oval 3205"/>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7" name="Oval 3206"/>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8" name="Oval 3207"/>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9" name="Oval 3208"/>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0" name="Oval 3209"/>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1" name="Oval 3210"/>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2" name="Oval 3211"/>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3" name="Oval 3212"/>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4" name="Oval 3213"/>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5" name="Oval 3214"/>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6" name="Oval 3215"/>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7" name="Oval 3216"/>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8" name="Oval 3217"/>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9" name="Oval 3218"/>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0" name="Oval 3219"/>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1" name="Oval 3220"/>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2" name="Oval 3221"/>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3" name="Oval 3222"/>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4" name="Oval 3223"/>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5" name="Oval 3224"/>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6" name="Oval 3225"/>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7" name="Oval 3226"/>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8" name="Oval 3227"/>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9" name="Oval 3228"/>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0" name="Oval 3229"/>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1" name="Oval 3230"/>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2" name="Oval 3231"/>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3" name="Oval 3232"/>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4" name="Oval 3233"/>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5" name="Oval 3234"/>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6" name="Oval 3235"/>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7" name="Oval 3236"/>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3" name="Group 3237"/>
          <p:cNvGrpSpPr>
            <a:grpSpLocks noChangeAspect="1"/>
          </p:cNvGrpSpPr>
          <p:nvPr/>
        </p:nvGrpSpPr>
        <p:grpSpPr>
          <a:xfrm>
            <a:off x="7236156" y="4648200"/>
            <a:ext cx="1679244" cy="1108028"/>
            <a:chOff x="1436427" y="1856663"/>
            <a:chExt cx="6716973" cy="4432111"/>
          </a:xfrm>
        </p:grpSpPr>
        <p:sp>
          <p:nvSpPr>
            <p:cNvPr id="3239" name="Oval 3238"/>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0" name="Oval 3239"/>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1" name="Oval 3240"/>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2" name="Oval 3241"/>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3" name="Oval 3242"/>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4" name="Oval 3243"/>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5" name="Oval 3244"/>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6" name="Oval 3245"/>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7" name="Oval 3246"/>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8" name="Oval 3247"/>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9" name="Oval 3248"/>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0" name="Oval 3249"/>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1" name="Oval 3250"/>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2" name="Oval 3251"/>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3" name="Oval 3252"/>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4" name="Oval 3253"/>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5" name="Oval 3254"/>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6" name="Oval 3255"/>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7" name="Oval 3256"/>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8" name="Oval 3257"/>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9" name="Oval 3258"/>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0" name="Oval 3259"/>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1" name="Oval 3260"/>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2" name="Oval 3261"/>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3" name="Oval 3262"/>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4" name="Oval 3263"/>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5" name="Oval 3264"/>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6" name="Oval 3265"/>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7" name="Oval 3266"/>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8" name="Oval 3267"/>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9" name="Oval 3268"/>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0" name="Oval 3269"/>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1" name="Oval 3270"/>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2" name="Oval 3271"/>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3" name="Oval 3272"/>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4" name="Oval 3273"/>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5" name="Oval 3274"/>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 name="Oval 3275"/>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 name="Oval 3276"/>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 name="Oval 3277"/>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9" name="Oval 3278"/>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0" name="Oval 3279"/>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1" name="Oval 3280"/>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2" name="Oval 3281"/>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3" name="Oval 3282"/>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4" name="Oval 3283"/>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5" name="Oval 3284"/>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6" name="Oval 3285"/>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7" name="Oval 3286"/>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8" name="Oval 3287"/>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9" name="Oval 3288"/>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0" name="Oval 3289"/>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1" name="Oval 3290"/>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2" name="Oval 3291"/>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3" name="Oval 3292"/>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4" name="Oval 3293"/>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5" name="Oval 3294"/>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6" name="Oval 3295"/>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7" name="Oval 3296"/>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8" name="Oval 3297"/>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9" name="Oval 3298"/>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0" name="Oval 3299"/>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1" name="Oval 3300"/>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2" name="Oval 3301"/>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3" name="Oval 3302"/>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4" name="Oval 3303"/>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5" name="Oval 3304"/>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6" name="Oval 3305"/>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7" name="Oval 3306"/>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8" name="Oval 3307"/>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9" name="Oval 3308"/>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0" name="Oval 3309"/>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1" name="Oval 3310"/>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2" name="Oval 3311"/>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3" name="Oval 3312"/>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4" name="Oval 3313"/>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5" name="Oval 3314"/>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6" name="Oval 3315"/>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7" name="Oval 3316"/>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8" name="Oval 3317"/>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9" name="Oval 3318"/>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0" name="Oval 3319"/>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1" name="Oval 3320"/>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2" name="Oval 3321"/>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Oval 3322"/>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4" name="Oval 3323"/>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5" name="Oval 3324"/>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6" name="Oval 3325"/>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7" name="Oval 3326"/>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8" name="Oval 3327"/>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9" name="Oval 3328"/>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0" name="Oval 3329"/>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1" name="Oval 3330"/>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2" name="Oval 3331"/>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3" name="Oval 3332"/>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4" name="Oval 3333"/>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5" name="Oval 3334"/>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6" name="Oval 3335"/>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7" name="Oval 3336"/>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8" name="Oval 3337"/>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8" name="Group 3338"/>
          <p:cNvGrpSpPr>
            <a:grpSpLocks noChangeAspect="1"/>
          </p:cNvGrpSpPr>
          <p:nvPr/>
        </p:nvGrpSpPr>
        <p:grpSpPr>
          <a:xfrm>
            <a:off x="381000" y="5673772"/>
            <a:ext cx="1679244" cy="1108028"/>
            <a:chOff x="1436427" y="1856663"/>
            <a:chExt cx="6716973" cy="4432111"/>
          </a:xfrm>
        </p:grpSpPr>
        <p:sp>
          <p:nvSpPr>
            <p:cNvPr id="3340" name="Oval 3339"/>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1" name="Oval 3340"/>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2" name="Oval 3341"/>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3" name="Oval 3342"/>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4" name="Oval 3343"/>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5" name="Oval 3344"/>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6" name="Oval 3345"/>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7" name="Oval 3346"/>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8" name="Oval 3347"/>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9" name="Oval 3348"/>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0" name="Oval 3349"/>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1" name="Oval 3350"/>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2" name="Oval 3351"/>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3" name="Oval 3352"/>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4" name="Oval 3353"/>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5" name="Oval 3354"/>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6" name="Oval 3355"/>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7" name="Oval 3356"/>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8" name="Oval 3357"/>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9" name="Oval 3358"/>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0" name="Oval 3359"/>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1" name="Oval 3360"/>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2" name="Oval 3361"/>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3" name="Oval 3362"/>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4" name="Oval 3363"/>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5" name="Oval 3364"/>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6" name="Oval 3365"/>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7" name="Oval 3366"/>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8" name="Oval 3367"/>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9" name="Oval 3368"/>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0" name="Oval 3369"/>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1" name="Oval 3370"/>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2" name="Oval 3371"/>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3" name="Oval 3372"/>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4" name="Oval 3373"/>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5" name="Oval 3374"/>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6" name="Oval 3375"/>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7" name="Oval 3376"/>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8" name="Oval 3377"/>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 name="Oval 3378"/>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 name="Oval 3379"/>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1" name="Oval 3380"/>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2" name="Oval 3381"/>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3" name="Oval 3382"/>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4" name="Oval 3383"/>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5" name="Oval 3384"/>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6" name="Oval 3385"/>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7" name="Oval 3386"/>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8" name="Oval 3387"/>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9" name="Oval 3388"/>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0" name="Oval 3389"/>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1" name="Oval 3390"/>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2" name="Oval 3391"/>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3" name="Oval 3392"/>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4" name="Oval 3393"/>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5" name="Oval 3394"/>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6" name="Oval 3395"/>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7" name="Oval 3396"/>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8" name="Oval 3397"/>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9" name="Oval 3398"/>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0" name="Oval 3399"/>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1" name="Oval 3400"/>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2" name="Oval 3401"/>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3" name="Oval 3402"/>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4" name="Oval 3403"/>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5" name="Oval 3404"/>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6" name="Oval 3405"/>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7" name="Oval 3406"/>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8" name="Oval 3407"/>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9" name="Oval 3408"/>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0" name="Oval 3409"/>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1" name="Oval 3410"/>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2" name="Oval 3411"/>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3" name="Oval 3412"/>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4" name="Oval 3413"/>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5" name="Oval 3414"/>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6" name="Oval 3415"/>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7" name="Oval 3416"/>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8" name="Oval 3417"/>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9" name="Oval 3418"/>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0" name="Oval 3419"/>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1" name="Oval 3420"/>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2" name="Oval 3421"/>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3" name="Oval 3422"/>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4" name="Oval 3423"/>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5" name="Oval 3424"/>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6" name="Oval 3425"/>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7" name="Oval 3426"/>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8" name="Oval 3427"/>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9" name="Oval 3428"/>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0" name="Oval 3429"/>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1" name="Oval 3430"/>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2" name="Oval 3431"/>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3" name="Oval 3432"/>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4" name="Oval 3433"/>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5" name="Oval 3434"/>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6" name="Oval 3435"/>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7" name="Oval 3436"/>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8" name="Oval 3437"/>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9" name="Oval 3438"/>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9" name="Group 3439"/>
          <p:cNvGrpSpPr>
            <a:grpSpLocks noChangeAspect="1"/>
          </p:cNvGrpSpPr>
          <p:nvPr/>
        </p:nvGrpSpPr>
        <p:grpSpPr>
          <a:xfrm>
            <a:off x="2133600" y="5673772"/>
            <a:ext cx="1679244" cy="1108028"/>
            <a:chOff x="1436427" y="1856663"/>
            <a:chExt cx="6716973" cy="4432111"/>
          </a:xfrm>
        </p:grpSpPr>
        <p:sp>
          <p:nvSpPr>
            <p:cNvPr id="3441" name="Oval 3440"/>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2" name="Oval 3441"/>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3" name="Oval 3442"/>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4" name="Oval 3443"/>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5" name="Oval 3444"/>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6" name="Oval 3445"/>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7" name="Oval 3446"/>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8" name="Oval 3447"/>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9" name="Oval 3448"/>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0" name="Oval 3449"/>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1" name="Oval 3450"/>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2" name="Oval 3451"/>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3" name="Oval 3452"/>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4" name="Oval 3453"/>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5" name="Oval 3454"/>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6" name="Oval 3455"/>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7" name="Oval 3456"/>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8" name="Oval 3457"/>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9" name="Oval 3458"/>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0" name="Oval 3459"/>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1" name="Oval 3460"/>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2" name="Oval 3461"/>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3" name="Oval 3462"/>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4" name="Oval 3463"/>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5" name="Oval 3464"/>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6" name="Oval 3465"/>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7" name="Oval 3466"/>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8" name="Oval 3467"/>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9" name="Oval 3468"/>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0" name="Oval 3469"/>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1" name="Oval 3470"/>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2" name="Oval 3471"/>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3" name="Oval 3472"/>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4" name="Oval 3473"/>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5" name="Oval 3474"/>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6" name="Oval 3475"/>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7" name="Oval 3476"/>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8" name="Oval 3477"/>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9" name="Oval 3478"/>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0" name="Oval 3479"/>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 name="Oval 3480"/>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 name="Oval 3481"/>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3" name="Oval 3482"/>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4" name="Oval 3483"/>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5" name="Oval 3484"/>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6" name="Oval 3485"/>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7" name="Oval 3486"/>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8" name="Oval 3487"/>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9" name="Oval 3488"/>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0" name="Oval 3489"/>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1" name="Oval 3490"/>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2" name="Oval 3491"/>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3" name="Oval 3492"/>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4" name="Oval 3493"/>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5" name="Oval 3494"/>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6" name="Oval 3495"/>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7" name="Oval 3496"/>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8" name="Oval 3497"/>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9" name="Oval 3498"/>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0" name="Oval 3499"/>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1" name="Oval 3500"/>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2" name="Oval 3501"/>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3" name="Oval 3502"/>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4" name="Oval 3503"/>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5" name="Oval 3504"/>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6" name="Oval 3505"/>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7" name="Oval 3506"/>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8" name="Oval 3507"/>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9" name="Oval 3508"/>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0" name="Oval 3509"/>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1" name="Oval 3510"/>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2" name="Oval 3511"/>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3" name="Oval 3512"/>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4" name="Oval 3513"/>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5" name="Oval 3514"/>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6" name="Oval 3515"/>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7" name="Oval 3516"/>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8" name="Oval 3517"/>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9" name="Oval 3518"/>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0" name="Oval 3519"/>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1" name="Oval 3520"/>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2" name="Oval 3521"/>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3" name="Oval 3522"/>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4" name="Oval 3523"/>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5" name="Oval 3524"/>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6" name="Oval 3525"/>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7" name="Oval 3526"/>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8" name="Oval 3527"/>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9" name="Oval 3528"/>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0" name="Oval 3529"/>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1" name="Oval 3530"/>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2" name="Oval 3531"/>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3" name="Oval 3532"/>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4" name="Oval 3533"/>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5" name="Oval 3534"/>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6" name="Oval 3535"/>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7" name="Oval 3536"/>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8" name="Oval 3537"/>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9" name="Oval 3538"/>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0" name="Oval 3539"/>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0" name="Group 3540"/>
          <p:cNvGrpSpPr>
            <a:grpSpLocks noChangeAspect="1"/>
          </p:cNvGrpSpPr>
          <p:nvPr/>
        </p:nvGrpSpPr>
        <p:grpSpPr>
          <a:xfrm>
            <a:off x="3959556" y="5673772"/>
            <a:ext cx="1679244" cy="1108028"/>
            <a:chOff x="1436427" y="1856663"/>
            <a:chExt cx="6716973" cy="4432111"/>
          </a:xfrm>
        </p:grpSpPr>
        <p:sp>
          <p:nvSpPr>
            <p:cNvPr id="3542" name="Oval 3541"/>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3" name="Oval 3542"/>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4" name="Oval 3543"/>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5" name="Oval 3544"/>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6" name="Oval 3545"/>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7" name="Oval 3546"/>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8" name="Oval 3547"/>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9" name="Oval 3548"/>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0" name="Oval 3549"/>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1" name="Oval 3550"/>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2" name="Oval 3551"/>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3" name="Oval 3552"/>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4" name="Oval 3553"/>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5" name="Oval 3554"/>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6" name="Oval 3555"/>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7" name="Oval 3556"/>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8" name="Oval 3557"/>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9" name="Oval 3558"/>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0" name="Oval 3559"/>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1" name="Oval 3560"/>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2" name="Oval 3561"/>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3" name="Oval 3562"/>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4" name="Oval 3563"/>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5" name="Oval 3564"/>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6" name="Oval 3565"/>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7" name="Oval 3566"/>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8" name="Oval 3567"/>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9" name="Oval 3568"/>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0" name="Oval 3569"/>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1" name="Oval 3570"/>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2" name="Oval 3571"/>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3" name="Oval 3572"/>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4" name="Oval 3573"/>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5" name="Oval 3574"/>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6" name="Oval 3575"/>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7" name="Oval 3576"/>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8" name="Oval 3577"/>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9" name="Oval 3578"/>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0" name="Oval 3579"/>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1" name="Oval 3580"/>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2" name="Oval 3581"/>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3" name="Oval 3582"/>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 name="Oval 3583"/>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 name="Oval 3584"/>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 name="Oval 3585"/>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7" name="Oval 3586"/>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8" name="Oval 3587"/>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9" name="Oval 3588"/>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0" name="Oval 3589"/>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1" name="Oval 3590"/>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2" name="Oval 3591"/>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3" name="Oval 3592"/>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4" name="Oval 3593"/>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5" name="Oval 3594"/>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6" name="Oval 3595"/>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7" name="Oval 3596"/>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8" name="Oval 3597"/>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9" name="Oval 3598"/>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0" name="Oval 3599"/>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1" name="Oval 3600"/>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2" name="Oval 3601"/>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3" name="Oval 3602"/>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4" name="Oval 3603"/>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5" name="Oval 3604"/>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6" name="Oval 3605"/>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7" name="Oval 3606"/>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8" name="Oval 3607"/>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9" name="Oval 3608"/>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0" name="Oval 3609"/>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1" name="Oval 3610"/>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2" name="Oval 3611"/>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3" name="Oval 3612"/>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4" name="Oval 3613"/>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5" name="Oval 3614"/>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6" name="Oval 3615"/>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7" name="Oval 3616"/>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8" name="Oval 3617"/>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9" name="Oval 3618"/>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0" name="Oval 3619"/>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1" name="Oval 3620"/>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2" name="Oval 3621"/>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3" name="Oval 3622"/>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4" name="Oval 3623"/>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5" name="Oval 3624"/>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6" name="Oval 3625"/>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7" name="Oval 3626"/>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8" name="Oval 3627"/>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9" name="Oval 3628"/>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0" name="Oval 3629"/>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1" name="Oval 3630"/>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2" name="Oval 3631"/>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3" name="Oval 3632"/>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4" name="Oval 3633"/>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5" name="Oval 3634"/>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6" name="Oval 3635"/>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7" name="Oval 3636"/>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8" name="Oval 3637"/>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9" name="Oval 3638"/>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0" name="Oval 3639"/>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1" name="Oval 3640"/>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1" name="Group 3641"/>
          <p:cNvGrpSpPr>
            <a:grpSpLocks noChangeAspect="1"/>
          </p:cNvGrpSpPr>
          <p:nvPr/>
        </p:nvGrpSpPr>
        <p:grpSpPr>
          <a:xfrm>
            <a:off x="5105400" y="5648947"/>
            <a:ext cx="1679244" cy="1108028"/>
            <a:chOff x="1436427" y="1856663"/>
            <a:chExt cx="6716973" cy="4432111"/>
          </a:xfrm>
        </p:grpSpPr>
        <p:sp>
          <p:nvSpPr>
            <p:cNvPr id="3643" name="Oval 3642"/>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4" name="Oval 3643"/>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5" name="Oval 3644"/>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6" name="Oval 3645"/>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7" name="Oval 3646"/>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8" name="Oval 3647"/>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9" name="Oval 3648"/>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0" name="Oval 3649"/>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1" name="Oval 3650"/>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2" name="Oval 3651"/>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3" name="Oval 3652"/>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4" name="Oval 3653"/>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5" name="Oval 3654"/>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6" name="Oval 3655"/>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7" name="Oval 3656"/>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8" name="Oval 3657"/>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9" name="Oval 3658"/>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0" name="Oval 3659"/>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1" name="Oval 3660"/>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2" name="Oval 3661"/>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3" name="Oval 3662"/>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4" name="Oval 3663"/>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5" name="Oval 3664"/>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6" name="Oval 3665"/>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7" name="Oval 3666"/>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8" name="Oval 3667"/>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9" name="Oval 3668"/>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0" name="Oval 3669"/>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1" name="Oval 3670"/>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2" name="Oval 3671"/>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3" name="Oval 3672"/>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4" name="Oval 3673"/>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5" name="Oval 3674"/>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6" name="Oval 3675"/>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7" name="Oval 3676"/>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8" name="Oval 3677"/>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9" name="Oval 3678"/>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0" name="Oval 3679"/>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1" name="Oval 3680"/>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2" name="Oval 3681"/>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3" name="Oval 3682"/>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4" name="Oval 3683"/>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5" name="Oval 3684"/>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 name="Oval 3685"/>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 name="Oval 3686"/>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8" name="Oval 3687"/>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9" name="Oval 3688"/>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0" name="Oval 3689"/>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1" name="Oval 3690"/>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2" name="Oval 3691"/>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3" name="Oval 3692"/>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4" name="Oval 3693"/>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5" name="Oval 3694"/>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6" name="Oval 3695"/>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7" name="Oval 3696"/>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8" name="Oval 3697"/>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9" name="Oval 3698"/>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0" name="Oval 3699"/>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1" name="Oval 3700"/>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2" name="Oval 3701"/>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3" name="Oval 3702"/>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4" name="Oval 3703"/>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5" name="Oval 3704"/>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6" name="Oval 3705"/>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7" name="Oval 3706"/>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8" name="Oval 3707"/>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9" name="Oval 3708"/>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0" name="Oval 3709"/>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1" name="Oval 3710"/>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2" name="Oval 3711"/>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3" name="Oval 3712"/>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4" name="Oval 3713"/>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5" name="Oval 3714"/>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6" name="Oval 3715"/>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7" name="Oval 3716"/>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8" name="Oval 3717"/>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9" name="Oval 3718"/>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0" name="Oval 3719"/>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1" name="Oval 3720"/>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2" name="Oval 3721"/>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3" name="Oval 3722"/>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4" name="Oval 3723"/>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5" name="Oval 3724"/>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6" name="Oval 3725"/>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7" name="Oval 3726"/>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8" name="Oval 3727"/>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9" name="Oval 3728"/>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0" name="Oval 3729"/>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1" name="Oval 3730"/>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2" name="Oval 3731"/>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3" name="Oval 3732"/>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4" name="Oval 3733"/>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5" name="Oval 3734"/>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6" name="Oval 3735"/>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7" name="Oval 3736"/>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8" name="Oval 3737"/>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9" name="Oval 3738"/>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0" name="Oval 3739"/>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1" name="Oval 3740"/>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2" name="Oval 3741"/>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2" name="Group 3742"/>
          <p:cNvGrpSpPr>
            <a:grpSpLocks noChangeAspect="1"/>
          </p:cNvGrpSpPr>
          <p:nvPr/>
        </p:nvGrpSpPr>
        <p:grpSpPr>
          <a:xfrm>
            <a:off x="7236156" y="5673772"/>
            <a:ext cx="1679244" cy="1108028"/>
            <a:chOff x="1436427" y="1856663"/>
            <a:chExt cx="6716973" cy="4432111"/>
          </a:xfrm>
        </p:grpSpPr>
        <p:sp>
          <p:nvSpPr>
            <p:cNvPr id="3744" name="Oval 374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5" name="Oval 3744"/>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6" name="Oval 3745"/>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7" name="Oval 3746"/>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8" name="Oval 3747"/>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9" name="Oval 3748"/>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0" name="Oval 3749"/>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1" name="Oval 3750"/>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2" name="Oval 3751"/>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3" name="Oval 3752"/>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4" name="Oval 3753"/>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5" name="Oval 3754"/>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6" name="Oval 3755"/>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7" name="Oval 3756"/>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8" name="Oval 3757"/>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9" name="Oval 3758"/>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0" name="Oval 3759"/>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1" name="Oval 3760"/>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2" name="Oval 3761"/>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3" name="Oval 3762"/>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4" name="Oval 3763"/>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5" name="Oval 3764"/>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6" name="Oval 3765"/>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7" name="Oval 3766"/>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8" name="Oval 3767"/>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9" name="Oval 3768"/>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0" name="Oval 3769"/>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1" name="Oval 3770"/>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2" name="Oval 3771"/>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3" name="Oval 3772"/>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4" name="Oval 3773"/>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5" name="Oval 3774"/>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6" name="Oval 3775"/>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7" name="Oval 3776"/>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8" name="Oval 3777"/>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9" name="Oval 3778"/>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0" name="Oval 3779"/>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1" name="Oval 3780"/>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2" name="Oval 3781"/>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3" name="Oval 3782"/>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4" name="Oval 3783"/>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5" name="Oval 3784"/>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6" name="Oval 3785"/>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7" name="Oval 3786"/>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 name="Oval 3787"/>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 name="Oval 3788"/>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 name="Oval 3789"/>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1" name="Oval 3790"/>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2" name="Oval 3791"/>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3" name="Oval 3792"/>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4" name="Oval 3793"/>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5" name="Oval 3794"/>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6" name="Oval 3795"/>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7" name="Oval 3796"/>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8" name="Oval 3797"/>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9" name="Oval 3798"/>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0" name="Oval 3799"/>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1" name="Oval 3800"/>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2" name="Oval 3801"/>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3" name="Oval 3802"/>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4" name="Oval 3803"/>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5" name="Oval 3804"/>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6" name="Oval 3805"/>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7" name="Oval 3806"/>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8" name="Oval 3807"/>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9" name="Oval 3808"/>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0" name="Oval 3809"/>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1" name="Oval 3810"/>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2" name="Oval 3811"/>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3" name="Oval 3812"/>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4" name="Oval 3813"/>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5" name="Oval 3814"/>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6" name="Oval 3815"/>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7" name="Oval 3816"/>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8" name="Oval 3817"/>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9" name="Oval 3818"/>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0" name="Oval 3819"/>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1" name="Oval 3820"/>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2" name="Oval 3821"/>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3" name="Oval 3822"/>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4" name="Oval 3823"/>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5" name="Oval 3824"/>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6" name="Oval 3825"/>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7" name="Oval 3826"/>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8" name="Oval 3827"/>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9" name="Oval 3828"/>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0" name="Oval 3829"/>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1" name="Oval 3830"/>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2" name="Oval 3831"/>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3" name="Oval 3832"/>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4" name="Oval 3833"/>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5" name="Oval 3834"/>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6" name="Oval 3835"/>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7" name="Oval 3836"/>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8" name="Oval 3837"/>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9" name="Oval 3838"/>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0" name="Oval 3839"/>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1" name="Oval 3840"/>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2" name="Oval 3841"/>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3" name="Oval 3842"/>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2133600" y="3200400"/>
            <a:ext cx="5562600" cy="1200329"/>
          </a:xfrm>
          <a:prstGeom prst="rect">
            <a:avLst/>
          </a:prstGeom>
          <a:noFill/>
        </p:spPr>
        <p:txBody>
          <a:bodyPr wrap="square" rtlCol="0">
            <a:spAutoFit/>
          </a:bodyPr>
          <a:lstStyle/>
          <a:p>
            <a:pPr algn="ctr"/>
            <a:r>
              <a:rPr lang="en-US" sz="3600" dirty="0" smtClean="0"/>
              <a:t>Sample from this “population”</a:t>
            </a:r>
            <a:endParaRPr lang="en-US" sz="3600" dirty="0"/>
          </a:p>
        </p:txBody>
      </p:sp>
      <p:sp>
        <p:nvSpPr>
          <p:cNvPr id="3440" name="TextBox 3439"/>
          <p:cNvSpPr txBox="1"/>
          <p:nvPr/>
        </p:nvSpPr>
        <p:spPr>
          <a:xfrm>
            <a:off x="1752600" y="6172200"/>
            <a:ext cx="6324600" cy="584775"/>
          </a:xfrm>
          <a:prstGeom prst="rect">
            <a:avLst/>
          </a:prstGeom>
          <a:noFill/>
        </p:spPr>
        <p:txBody>
          <a:bodyPr wrap="square" rtlCol="0">
            <a:spAutoFit/>
          </a:bodyPr>
          <a:lstStyle/>
          <a:p>
            <a:pPr algn="ctr"/>
            <a:r>
              <a:rPr lang="en-US" sz="3200" dirty="0" smtClean="0"/>
              <a:t>Original Sample</a:t>
            </a:r>
            <a:endParaRPr lang="en-US" sz="3200" dirty="0"/>
          </a:p>
        </p:txBody>
      </p:sp>
    </p:spTree>
    <p:extLst>
      <p:ext uri="{BB962C8B-B14F-4D97-AF65-F5344CB8AC3E}">
        <p14:creationId xmlns:p14="http://schemas.microsoft.com/office/powerpoint/2010/main" val="63481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40"/>
                                        </p:tgtEl>
                                      </p:cBhvr>
                                    </p:animEffect>
                                    <p:set>
                                      <p:cBhvr>
                                        <p:cTn id="7" dur="1" fill="hold">
                                          <p:stCondLst>
                                            <p:cond delay="499"/>
                                          </p:stCondLst>
                                        </p:cTn>
                                        <p:tgtEl>
                                          <p:spTgt spid="3440"/>
                                        </p:tgtEl>
                                        <p:attrNameLst>
                                          <p:attrName>style.visibility</p:attrName>
                                        </p:attrNameLst>
                                      </p:cBhvr>
                                      <p:to>
                                        <p:strVal val="hidden"/>
                                      </p:to>
                                    </p:se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5.55556E-7 -4.78261E-6 C -0.00208 -0.01063 -0.00486 -0.02081 -0.00642 -0.03122 C -0.00712 -0.037 -0.00712 -0.0444 -0.00972 -0.05018 C -0.01319 -0.05781 -0.0125 -0.05319 -0.01771 -0.06059 C -0.02257 -0.06729 -0.02396 -0.07469 -0.03038 -0.07932 C -0.03281 -0.08695 -0.03663 -0.08649 -0.04306 -0.09135 C -0.04757 -0.09944 -0.05174 -0.10245 -0.05764 -0.10869 C -0.06024 -0.1147 -0.06111 -0.12002 -0.06563 -0.12442 C -0.06719 -0.1302 -0.06944 -0.13367 -0.07344 -0.13806 C -0.07552 -0.14454 -0.0776 -0.14639 -0.08299 -0.15032 C -0.08802 -0.15818 -0.0934 -0.1642 -0.10208 -0.16743 C -0.10608 -0.17923 -0.10035 -0.16512 -0.11007 -0.17599 C -0.12135 -0.18871 -0.10035 -0.179 -0.12465 -0.1864 C -0.12604 -0.18755 -0.1276 -0.18871 -0.12917 -0.18963 C -0.13125 -0.19125 -0.13368 -0.19195 -0.13576 -0.19333 C -0.14115 -0.19703 -0.14479 -0.20189 -0.15 -0.20536 C -0.15642 -0.21947 -0.14809 -0.20629 -0.16285 -0.21392 C -0.16545 -0.21554 -0.16667 -0.21877 -0.1691 -0.22086 C -0.17101 -0.22247 -0.17344 -0.22317 -0.17552 -0.22432 C -0.17743 -0.22826 -0.17743 -0.23334 -0.18021 -0.23658 C -0.18698 -0.24375 -0.19861 -0.24838 -0.20747 -0.25023 C -0.20799 -0.25254 -0.20764 -0.25531 -0.20903 -0.25716 C -0.21007 -0.25855 -0.21233 -0.25786 -0.21389 -0.25878 C -0.2151 -0.25948 -0.21545 -0.26179 -0.21701 -0.26248 C -0.22135 -0.26457 -0.22674 -0.2641 -0.23142 -0.26572 C -0.23455 -0.26688 -0.24097 -0.26919 -0.24097 -0.26896 C -0.24896 -0.27775 -0.25451 -0.27335 -0.26337 -0.28122 C -0.26806 -0.28515 -0.2724 -0.28977 -0.27604 -0.29509 C -0.27726 -0.29717 -0.27743 -0.30041 -0.27934 -0.30203 C -0.2809 -0.30342 -0.28351 -0.30319 -0.28559 -0.30365 C -0.28767 -0.31313 -0.28941 -0.31128 -0.29514 -0.31753 C -0.29792 -0.32053 -0.29879 -0.32469 -0.30156 -0.3277 C -0.31337 -0.34065 -0.33142 -0.34574 -0.34774 -0.34852 C -0.35538 -0.35129 -0.36198 -0.35245 -0.37014 -0.3536 C -0.37292 -0.35568 -0.375 -0.35915 -0.37813 -0.36077 C -0.38004 -0.3617 -0.38247 -0.3617 -0.38455 -0.36239 C -0.38611 -0.36285 -0.38924 -0.36401 -0.38924 -0.36401 " pathEditMode="relative" rAng="0" ptsTypes="ffffffffffffffffffffffffffffffffffffA">
                                      <p:cBhvr>
                                        <p:cTn id="10" dur="2000" fill="hold"/>
                                        <p:tgtEl>
                                          <p:spTgt spid="5"/>
                                        </p:tgtEl>
                                        <p:attrNameLst>
                                          <p:attrName>ppt_x</p:attrName>
                                          <p:attrName>ppt_y</p:attrName>
                                        </p:attrNameLst>
                                      </p:cBhvr>
                                      <p:rCtr x="-19462" y="-18201"/>
                                    </p:animMotion>
                                  </p:childTnLst>
                                </p:cTn>
                              </p:par>
                            </p:childTnLst>
                          </p:cTn>
                        </p:par>
                        <p:par>
                          <p:cTn id="11" fill="hold">
                            <p:stCondLst>
                              <p:cond delay="2500"/>
                            </p:stCondLst>
                            <p:childTnLst>
                              <p:par>
                                <p:cTn id="12" presetID="53" presetClass="exit" presetSubtype="32" fill="hold" nodeType="after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2228"/>
                                        </p:tgtEl>
                                        <p:attrNameLst>
                                          <p:attrName>style.visibility</p:attrName>
                                        </p:attrNameLst>
                                      </p:cBhvr>
                                      <p:to>
                                        <p:strVal val="visible"/>
                                      </p:to>
                                    </p:set>
                                    <p:animEffect transition="in" filter="fade">
                                      <p:cBhvr>
                                        <p:cTn id="20" dur="500"/>
                                        <p:tgtEl>
                                          <p:spTgt spid="2228"/>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fade">
                                      <p:cBhvr>
                                        <p:cTn id="24" dur="500"/>
                                        <p:tgtEl>
                                          <p:spTgt spid="106"/>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childTnLst>
                          </p:cTn>
                        </p:par>
                        <p:par>
                          <p:cTn id="29" fill="hold">
                            <p:stCondLst>
                              <p:cond delay="4500"/>
                            </p:stCondLst>
                            <p:childTnLst>
                              <p:par>
                                <p:cTn id="30" presetID="10" presetClass="entr" presetSubtype="0" fill="hold" nodeType="afterEffect">
                                  <p:stCondLst>
                                    <p:cond delay="0"/>
                                  </p:stCondLst>
                                  <p:childTnLst>
                                    <p:set>
                                      <p:cBhvr>
                                        <p:cTn id="31" dur="1" fill="hold">
                                          <p:stCondLst>
                                            <p:cond delay="0"/>
                                          </p:stCondLst>
                                        </p:cTn>
                                        <p:tgtEl>
                                          <p:spTgt spid="2329"/>
                                        </p:tgtEl>
                                        <p:attrNameLst>
                                          <p:attrName>style.visibility</p:attrName>
                                        </p:attrNameLst>
                                      </p:cBhvr>
                                      <p:to>
                                        <p:strVal val="visible"/>
                                      </p:to>
                                    </p:set>
                                    <p:animEffect transition="in" filter="fade">
                                      <p:cBhvr>
                                        <p:cTn id="32" dur="500"/>
                                        <p:tgtEl>
                                          <p:spTgt spid="2329"/>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208"/>
                                        </p:tgtEl>
                                        <p:attrNameLst>
                                          <p:attrName>style.visibility</p:attrName>
                                        </p:attrNameLst>
                                      </p:cBhvr>
                                      <p:to>
                                        <p:strVal val="visible"/>
                                      </p:to>
                                    </p:set>
                                    <p:animEffect transition="in" filter="fade">
                                      <p:cBhvr>
                                        <p:cTn id="36" dur="500"/>
                                        <p:tgtEl>
                                          <p:spTgt spid="208"/>
                                        </p:tgtEl>
                                      </p:cBhvr>
                                    </p:animEffect>
                                  </p:childTnLst>
                                </p:cTn>
                              </p:par>
                            </p:childTnLst>
                          </p:cTn>
                        </p:par>
                        <p:par>
                          <p:cTn id="37" fill="hold">
                            <p:stCondLst>
                              <p:cond delay="5500"/>
                            </p:stCondLst>
                            <p:childTnLst>
                              <p:par>
                                <p:cTn id="38" presetID="10" presetClass="entr" presetSubtype="0" fill="hold" nodeType="afterEffect">
                                  <p:stCondLst>
                                    <p:cond delay="0"/>
                                  </p:stCondLst>
                                  <p:childTnLst>
                                    <p:set>
                                      <p:cBhvr>
                                        <p:cTn id="39" dur="1" fill="hold">
                                          <p:stCondLst>
                                            <p:cond delay="0"/>
                                          </p:stCondLst>
                                        </p:cTn>
                                        <p:tgtEl>
                                          <p:spTgt spid="2430"/>
                                        </p:tgtEl>
                                        <p:attrNameLst>
                                          <p:attrName>style.visibility</p:attrName>
                                        </p:attrNameLst>
                                      </p:cBhvr>
                                      <p:to>
                                        <p:strVal val="visible"/>
                                      </p:to>
                                    </p:set>
                                    <p:animEffect transition="in" filter="fade">
                                      <p:cBhvr>
                                        <p:cTn id="40" dur="500"/>
                                        <p:tgtEl>
                                          <p:spTgt spid="2430"/>
                                        </p:tgtEl>
                                      </p:cBhvr>
                                    </p:animEffect>
                                  </p:childTnLst>
                                </p:cTn>
                              </p:par>
                              <p:par>
                                <p:cTn id="41" presetID="10" presetClass="entr" presetSubtype="0" fill="hold" nodeType="withEffect">
                                  <p:stCondLst>
                                    <p:cond delay="0"/>
                                  </p:stCondLst>
                                  <p:childTnLst>
                                    <p:set>
                                      <p:cBhvr>
                                        <p:cTn id="42" dur="1" fill="hold">
                                          <p:stCondLst>
                                            <p:cond delay="0"/>
                                          </p:stCondLst>
                                        </p:cTn>
                                        <p:tgtEl>
                                          <p:spTgt spid="309"/>
                                        </p:tgtEl>
                                        <p:attrNameLst>
                                          <p:attrName>style.visibility</p:attrName>
                                        </p:attrNameLst>
                                      </p:cBhvr>
                                      <p:to>
                                        <p:strVal val="visible"/>
                                      </p:to>
                                    </p:set>
                                    <p:animEffect transition="in" filter="fade">
                                      <p:cBhvr>
                                        <p:cTn id="43" dur="500"/>
                                        <p:tgtEl>
                                          <p:spTgt spid="309"/>
                                        </p:tgtEl>
                                      </p:cBhvr>
                                    </p:animEffect>
                                  </p:childTnLst>
                                </p:cTn>
                              </p:par>
                              <p:par>
                                <p:cTn id="44" presetID="10" presetClass="entr" presetSubtype="0" fill="hold" nodeType="withEffect">
                                  <p:stCondLst>
                                    <p:cond delay="0"/>
                                  </p:stCondLst>
                                  <p:childTnLst>
                                    <p:set>
                                      <p:cBhvr>
                                        <p:cTn id="45" dur="1" fill="hold">
                                          <p:stCondLst>
                                            <p:cond delay="0"/>
                                          </p:stCondLst>
                                        </p:cTn>
                                        <p:tgtEl>
                                          <p:spTgt spid="310"/>
                                        </p:tgtEl>
                                        <p:attrNameLst>
                                          <p:attrName>style.visibility</p:attrName>
                                        </p:attrNameLst>
                                      </p:cBhvr>
                                      <p:to>
                                        <p:strVal val="visible"/>
                                      </p:to>
                                    </p:set>
                                    <p:animEffect transition="in" filter="fade">
                                      <p:cBhvr>
                                        <p:cTn id="46" dur="500"/>
                                        <p:tgtEl>
                                          <p:spTgt spid="310"/>
                                        </p:tgtEl>
                                      </p:cBhvr>
                                    </p:animEffect>
                                  </p:childTnLst>
                                </p:cTn>
                              </p:par>
                              <p:par>
                                <p:cTn id="47" presetID="10" presetClass="entr" presetSubtype="0" fill="hold" nodeType="withEffect">
                                  <p:stCondLst>
                                    <p:cond delay="0"/>
                                  </p:stCondLst>
                                  <p:childTnLst>
                                    <p:set>
                                      <p:cBhvr>
                                        <p:cTn id="48" dur="1" fill="hold">
                                          <p:stCondLst>
                                            <p:cond delay="0"/>
                                          </p:stCondLst>
                                        </p:cTn>
                                        <p:tgtEl>
                                          <p:spTgt spid="311"/>
                                        </p:tgtEl>
                                        <p:attrNameLst>
                                          <p:attrName>style.visibility</p:attrName>
                                        </p:attrNameLst>
                                      </p:cBhvr>
                                      <p:to>
                                        <p:strVal val="visible"/>
                                      </p:to>
                                    </p:set>
                                    <p:animEffect transition="in" filter="fade">
                                      <p:cBhvr>
                                        <p:cTn id="49" dur="500"/>
                                        <p:tgtEl>
                                          <p:spTgt spid="311"/>
                                        </p:tgtEl>
                                      </p:cBhvr>
                                    </p:animEffect>
                                  </p:childTnLst>
                                </p:cTn>
                              </p:par>
                              <p:par>
                                <p:cTn id="50" presetID="10" presetClass="entr" presetSubtype="0" fill="hold" nodeType="withEffect">
                                  <p:stCondLst>
                                    <p:cond delay="0"/>
                                  </p:stCondLst>
                                  <p:childTnLst>
                                    <p:set>
                                      <p:cBhvr>
                                        <p:cTn id="51" dur="1" fill="hold">
                                          <p:stCondLst>
                                            <p:cond delay="0"/>
                                          </p:stCondLst>
                                        </p:cTn>
                                        <p:tgtEl>
                                          <p:spTgt spid="312"/>
                                        </p:tgtEl>
                                        <p:attrNameLst>
                                          <p:attrName>style.visibility</p:attrName>
                                        </p:attrNameLst>
                                      </p:cBhvr>
                                      <p:to>
                                        <p:strVal val="visible"/>
                                      </p:to>
                                    </p:set>
                                    <p:animEffect transition="in" filter="fade">
                                      <p:cBhvr>
                                        <p:cTn id="52" dur="500"/>
                                        <p:tgtEl>
                                          <p:spTgt spid="312"/>
                                        </p:tgtEl>
                                      </p:cBhvr>
                                    </p:animEffect>
                                  </p:childTnLst>
                                </p:cTn>
                              </p:par>
                            </p:childTnLst>
                          </p:cTn>
                        </p:par>
                        <p:par>
                          <p:cTn id="53" fill="hold">
                            <p:stCondLst>
                              <p:cond delay="6000"/>
                            </p:stCondLst>
                            <p:childTnLst>
                              <p:par>
                                <p:cTn id="54" presetID="10" presetClass="entr" presetSubtype="0" fill="hold" nodeType="afterEffect">
                                  <p:stCondLst>
                                    <p:cond delay="0"/>
                                  </p:stCondLst>
                                  <p:childTnLst>
                                    <p:set>
                                      <p:cBhvr>
                                        <p:cTn id="55" dur="1" fill="hold">
                                          <p:stCondLst>
                                            <p:cond delay="0"/>
                                          </p:stCondLst>
                                        </p:cTn>
                                        <p:tgtEl>
                                          <p:spTgt spid="313"/>
                                        </p:tgtEl>
                                        <p:attrNameLst>
                                          <p:attrName>style.visibility</p:attrName>
                                        </p:attrNameLst>
                                      </p:cBhvr>
                                      <p:to>
                                        <p:strVal val="visible"/>
                                      </p:to>
                                    </p:set>
                                    <p:animEffect transition="in" filter="fade">
                                      <p:cBhvr>
                                        <p:cTn id="56" dur="500"/>
                                        <p:tgtEl>
                                          <p:spTgt spid="313"/>
                                        </p:tgtEl>
                                      </p:cBhvr>
                                    </p:animEffect>
                                  </p:childTnLst>
                                </p:cTn>
                              </p:par>
                              <p:par>
                                <p:cTn id="57" presetID="10" presetClass="entr" presetSubtype="0" fill="hold" nodeType="withEffect">
                                  <p:stCondLst>
                                    <p:cond delay="0"/>
                                  </p:stCondLst>
                                  <p:childTnLst>
                                    <p:set>
                                      <p:cBhvr>
                                        <p:cTn id="58" dur="1" fill="hold">
                                          <p:stCondLst>
                                            <p:cond delay="0"/>
                                          </p:stCondLst>
                                        </p:cTn>
                                        <p:tgtEl>
                                          <p:spTgt spid="314"/>
                                        </p:tgtEl>
                                        <p:attrNameLst>
                                          <p:attrName>style.visibility</p:attrName>
                                        </p:attrNameLst>
                                      </p:cBhvr>
                                      <p:to>
                                        <p:strVal val="visible"/>
                                      </p:to>
                                    </p:set>
                                    <p:animEffect transition="in" filter="fade">
                                      <p:cBhvr>
                                        <p:cTn id="59" dur="500"/>
                                        <p:tgtEl>
                                          <p:spTgt spid="314"/>
                                        </p:tgtEl>
                                      </p:cBhvr>
                                    </p:animEffect>
                                  </p:childTnLst>
                                </p:cTn>
                              </p:par>
                              <p:par>
                                <p:cTn id="60" presetID="10" presetClass="entr" presetSubtype="0" fill="hold" nodeType="withEffect">
                                  <p:stCondLst>
                                    <p:cond delay="0"/>
                                  </p:stCondLst>
                                  <p:childTnLst>
                                    <p:set>
                                      <p:cBhvr>
                                        <p:cTn id="61" dur="1" fill="hold">
                                          <p:stCondLst>
                                            <p:cond delay="0"/>
                                          </p:stCondLst>
                                        </p:cTn>
                                        <p:tgtEl>
                                          <p:spTgt spid="315"/>
                                        </p:tgtEl>
                                        <p:attrNameLst>
                                          <p:attrName>style.visibility</p:attrName>
                                        </p:attrNameLst>
                                      </p:cBhvr>
                                      <p:to>
                                        <p:strVal val="visible"/>
                                      </p:to>
                                    </p:set>
                                    <p:animEffect transition="in" filter="fade">
                                      <p:cBhvr>
                                        <p:cTn id="62" dur="500"/>
                                        <p:tgtEl>
                                          <p:spTgt spid="315"/>
                                        </p:tgtEl>
                                      </p:cBhvr>
                                    </p:animEffect>
                                  </p:childTnLst>
                                </p:cTn>
                              </p:par>
                              <p:par>
                                <p:cTn id="63" presetID="10" presetClass="entr" presetSubtype="0" fill="hold" nodeType="withEffect">
                                  <p:stCondLst>
                                    <p:cond delay="0"/>
                                  </p:stCondLst>
                                  <p:childTnLst>
                                    <p:set>
                                      <p:cBhvr>
                                        <p:cTn id="64" dur="1" fill="hold">
                                          <p:stCondLst>
                                            <p:cond delay="0"/>
                                          </p:stCondLst>
                                        </p:cTn>
                                        <p:tgtEl>
                                          <p:spTgt spid="316"/>
                                        </p:tgtEl>
                                        <p:attrNameLst>
                                          <p:attrName>style.visibility</p:attrName>
                                        </p:attrNameLst>
                                      </p:cBhvr>
                                      <p:to>
                                        <p:strVal val="visible"/>
                                      </p:to>
                                    </p:set>
                                    <p:animEffect transition="in" filter="fade">
                                      <p:cBhvr>
                                        <p:cTn id="65" dur="500"/>
                                        <p:tgtEl>
                                          <p:spTgt spid="316"/>
                                        </p:tgtEl>
                                      </p:cBhvr>
                                    </p:animEffect>
                                  </p:childTnLst>
                                </p:cTn>
                              </p:par>
                              <p:par>
                                <p:cTn id="66" presetID="10" presetClass="entr" presetSubtype="0" fill="hold" nodeType="withEffect">
                                  <p:stCondLst>
                                    <p:cond delay="0"/>
                                  </p:stCondLst>
                                  <p:childTnLst>
                                    <p:set>
                                      <p:cBhvr>
                                        <p:cTn id="67" dur="1" fill="hold">
                                          <p:stCondLst>
                                            <p:cond delay="0"/>
                                          </p:stCondLst>
                                        </p:cTn>
                                        <p:tgtEl>
                                          <p:spTgt spid="317"/>
                                        </p:tgtEl>
                                        <p:attrNameLst>
                                          <p:attrName>style.visibility</p:attrName>
                                        </p:attrNameLst>
                                      </p:cBhvr>
                                      <p:to>
                                        <p:strVal val="visible"/>
                                      </p:to>
                                    </p:set>
                                    <p:animEffect transition="in" filter="fade">
                                      <p:cBhvr>
                                        <p:cTn id="68" dur="500"/>
                                        <p:tgtEl>
                                          <p:spTgt spid="317"/>
                                        </p:tgtEl>
                                      </p:cBhvr>
                                    </p:animEffect>
                                  </p:childTnLst>
                                </p:cTn>
                              </p:par>
                            </p:childTnLst>
                          </p:cTn>
                        </p:par>
                        <p:par>
                          <p:cTn id="69" fill="hold">
                            <p:stCondLst>
                              <p:cond delay="6500"/>
                            </p:stCondLst>
                            <p:childTnLst>
                              <p:par>
                                <p:cTn id="70" presetID="10" presetClass="entr" presetSubtype="0" fill="hold" nodeType="afterEffect">
                                  <p:stCondLst>
                                    <p:cond delay="0"/>
                                  </p:stCondLst>
                                  <p:childTnLst>
                                    <p:set>
                                      <p:cBhvr>
                                        <p:cTn id="71" dur="1" fill="hold">
                                          <p:stCondLst>
                                            <p:cond delay="0"/>
                                          </p:stCondLst>
                                        </p:cTn>
                                        <p:tgtEl>
                                          <p:spTgt spid="318"/>
                                        </p:tgtEl>
                                        <p:attrNameLst>
                                          <p:attrName>style.visibility</p:attrName>
                                        </p:attrNameLst>
                                      </p:cBhvr>
                                      <p:to>
                                        <p:strVal val="visible"/>
                                      </p:to>
                                    </p:set>
                                    <p:animEffect transition="in" filter="fade">
                                      <p:cBhvr>
                                        <p:cTn id="72" dur="500"/>
                                        <p:tgtEl>
                                          <p:spTgt spid="318"/>
                                        </p:tgtEl>
                                      </p:cBhvr>
                                    </p:animEffect>
                                  </p:childTnLst>
                                </p:cTn>
                              </p:par>
                              <p:par>
                                <p:cTn id="73" presetID="10" presetClass="entr" presetSubtype="0" fill="hold" nodeType="withEffect">
                                  <p:stCondLst>
                                    <p:cond delay="0"/>
                                  </p:stCondLst>
                                  <p:childTnLst>
                                    <p:set>
                                      <p:cBhvr>
                                        <p:cTn id="74" dur="1" fill="hold">
                                          <p:stCondLst>
                                            <p:cond delay="0"/>
                                          </p:stCondLst>
                                        </p:cTn>
                                        <p:tgtEl>
                                          <p:spTgt spid="319"/>
                                        </p:tgtEl>
                                        <p:attrNameLst>
                                          <p:attrName>style.visibility</p:attrName>
                                        </p:attrNameLst>
                                      </p:cBhvr>
                                      <p:to>
                                        <p:strVal val="visible"/>
                                      </p:to>
                                    </p:set>
                                    <p:animEffect transition="in" filter="fade">
                                      <p:cBhvr>
                                        <p:cTn id="75" dur="500"/>
                                        <p:tgtEl>
                                          <p:spTgt spid="319"/>
                                        </p:tgtEl>
                                      </p:cBhvr>
                                    </p:animEffect>
                                  </p:childTnLst>
                                </p:cTn>
                              </p:par>
                              <p:par>
                                <p:cTn id="76" presetID="10" presetClass="entr" presetSubtype="0" fill="hold" nodeType="withEffect">
                                  <p:stCondLst>
                                    <p:cond delay="0"/>
                                  </p:stCondLst>
                                  <p:childTnLst>
                                    <p:set>
                                      <p:cBhvr>
                                        <p:cTn id="77" dur="1" fill="hold">
                                          <p:stCondLst>
                                            <p:cond delay="0"/>
                                          </p:stCondLst>
                                        </p:cTn>
                                        <p:tgtEl>
                                          <p:spTgt spid="2531"/>
                                        </p:tgtEl>
                                        <p:attrNameLst>
                                          <p:attrName>style.visibility</p:attrName>
                                        </p:attrNameLst>
                                      </p:cBhvr>
                                      <p:to>
                                        <p:strVal val="visible"/>
                                      </p:to>
                                    </p:set>
                                    <p:animEffect transition="in" filter="fade">
                                      <p:cBhvr>
                                        <p:cTn id="78" dur="500"/>
                                        <p:tgtEl>
                                          <p:spTgt spid="2531"/>
                                        </p:tgtEl>
                                      </p:cBhvr>
                                    </p:animEffect>
                                  </p:childTnLst>
                                </p:cTn>
                              </p:par>
                              <p:par>
                                <p:cTn id="79" presetID="10" presetClass="entr" presetSubtype="0" fill="hold" nodeType="withEffect">
                                  <p:stCondLst>
                                    <p:cond delay="0"/>
                                  </p:stCondLst>
                                  <p:childTnLst>
                                    <p:set>
                                      <p:cBhvr>
                                        <p:cTn id="80" dur="1" fill="hold">
                                          <p:stCondLst>
                                            <p:cond delay="0"/>
                                          </p:stCondLst>
                                        </p:cTn>
                                        <p:tgtEl>
                                          <p:spTgt spid="2632"/>
                                        </p:tgtEl>
                                        <p:attrNameLst>
                                          <p:attrName>style.visibility</p:attrName>
                                        </p:attrNameLst>
                                      </p:cBhvr>
                                      <p:to>
                                        <p:strVal val="visible"/>
                                      </p:to>
                                    </p:set>
                                    <p:animEffect transition="in" filter="fade">
                                      <p:cBhvr>
                                        <p:cTn id="81" dur="500"/>
                                        <p:tgtEl>
                                          <p:spTgt spid="2632"/>
                                        </p:tgtEl>
                                      </p:cBhvr>
                                    </p:animEffect>
                                  </p:childTnLst>
                                </p:cTn>
                              </p:par>
                              <p:par>
                                <p:cTn id="82" presetID="10" presetClass="entr" presetSubtype="0" fill="hold" nodeType="withEffect">
                                  <p:stCondLst>
                                    <p:cond delay="0"/>
                                  </p:stCondLst>
                                  <p:childTnLst>
                                    <p:set>
                                      <p:cBhvr>
                                        <p:cTn id="83" dur="1" fill="hold">
                                          <p:stCondLst>
                                            <p:cond delay="0"/>
                                          </p:stCondLst>
                                        </p:cTn>
                                        <p:tgtEl>
                                          <p:spTgt spid="2733"/>
                                        </p:tgtEl>
                                        <p:attrNameLst>
                                          <p:attrName>style.visibility</p:attrName>
                                        </p:attrNameLst>
                                      </p:cBhvr>
                                      <p:to>
                                        <p:strVal val="visible"/>
                                      </p:to>
                                    </p:set>
                                    <p:animEffect transition="in" filter="fade">
                                      <p:cBhvr>
                                        <p:cTn id="84" dur="500"/>
                                        <p:tgtEl>
                                          <p:spTgt spid="2733"/>
                                        </p:tgtEl>
                                      </p:cBhvr>
                                    </p:animEffect>
                                  </p:childTnLst>
                                </p:cTn>
                              </p:par>
                              <p:par>
                                <p:cTn id="85" presetID="10" presetClass="entr" presetSubtype="0" fill="hold" nodeType="withEffect">
                                  <p:stCondLst>
                                    <p:cond delay="0"/>
                                  </p:stCondLst>
                                  <p:childTnLst>
                                    <p:set>
                                      <p:cBhvr>
                                        <p:cTn id="86" dur="1" fill="hold">
                                          <p:stCondLst>
                                            <p:cond delay="0"/>
                                          </p:stCondLst>
                                        </p:cTn>
                                        <p:tgtEl>
                                          <p:spTgt spid="608"/>
                                        </p:tgtEl>
                                        <p:attrNameLst>
                                          <p:attrName>style.visibility</p:attrName>
                                        </p:attrNameLst>
                                      </p:cBhvr>
                                      <p:to>
                                        <p:strVal val="visible"/>
                                      </p:to>
                                    </p:set>
                                    <p:animEffect transition="in" filter="fade">
                                      <p:cBhvr>
                                        <p:cTn id="87" dur="500"/>
                                        <p:tgtEl>
                                          <p:spTgt spid="608"/>
                                        </p:tgtEl>
                                      </p:cBhvr>
                                    </p:animEffect>
                                  </p:childTnLst>
                                </p:cTn>
                              </p:par>
                              <p:par>
                                <p:cTn id="88" presetID="10" presetClass="entr" presetSubtype="0" fill="hold" nodeType="withEffect">
                                  <p:stCondLst>
                                    <p:cond delay="0"/>
                                  </p:stCondLst>
                                  <p:childTnLst>
                                    <p:set>
                                      <p:cBhvr>
                                        <p:cTn id="89" dur="1" fill="hold">
                                          <p:stCondLst>
                                            <p:cond delay="0"/>
                                          </p:stCondLst>
                                        </p:cTn>
                                        <p:tgtEl>
                                          <p:spTgt spid="609"/>
                                        </p:tgtEl>
                                        <p:attrNameLst>
                                          <p:attrName>style.visibility</p:attrName>
                                        </p:attrNameLst>
                                      </p:cBhvr>
                                      <p:to>
                                        <p:strVal val="visible"/>
                                      </p:to>
                                    </p:set>
                                    <p:animEffect transition="in" filter="fade">
                                      <p:cBhvr>
                                        <p:cTn id="90" dur="500"/>
                                        <p:tgtEl>
                                          <p:spTgt spid="609"/>
                                        </p:tgtEl>
                                      </p:cBhvr>
                                    </p:animEffect>
                                  </p:childTnLst>
                                </p:cTn>
                              </p:par>
                              <p:par>
                                <p:cTn id="91" presetID="10" presetClass="entr" presetSubtype="0" fill="hold" nodeType="withEffect">
                                  <p:stCondLst>
                                    <p:cond delay="0"/>
                                  </p:stCondLst>
                                  <p:childTnLst>
                                    <p:set>
                                      <p:cBhvr>
                                        <p:cTn id="92" dur="1" fill="hold">
                                          <p:stCondLst>
                                            <p:cond delay="0"/>
                                          </p:stCondLst>
                                        </p:cTn>
                                        <p:tgtEl>
                                          <p:spTgt spid="610"/>
                                        </p:tgtEl>
                                        <p:attrNameLst>
                                          <p:attrName>style.visibility</p:attrName>
                                        </p:attrNameLst>
                                      </p:cBhvr>
                                      <p:to>
                                        <p:strVal val="visible"/>
                                      </p:to>
                                    </p:set>
                                    <p:animEffect transition="in" filter="fade">
                                      <p:cBhvr>
                                        <p:cTn id="93" dur="500"/>
                                        <p:tgtEl>
                                          <p:spTgt spid="610"/>
                                        </p:tgtEl>
                                      </p:cBhvr>
                                    </p:animEffect>
                                  </p:childTnLst>
                                </p:cTn>
                              </p:par>
                              <p:par>
                                <p:cTn id="94" presetID="10" presetClass="entr" presetSubtype="0" fill="hold" nodeType="withEffect">
                                  <p:stCondLst>
                                    <p:cond delay="0"/>
                                  </p:stCondLst>
                                  <p:childTnLst>
                                    <p:set>
                                      <p:cBhvr>
                                        <p:cTn id="95" dur="1" fill="hold">
                                          <p:stCondLst>
                                            <p:cond delay="0"/>
                                          </p:stCondLst>
                                        </p:cTn>
                                        <p:tgtEl>
                                          <p:spTgt spid="611"/>
                                        </p:tgtEl>
                                        <p:attrNameLst>
                                          <p:attrName>style.visibility</p:attrName>
                                        </p:attrNameLst>
                                      </p:cBhvr>
                                      <p:to>
                                        <p:strVal val="visible"/>
                                      </p:to>
                                    </p:set>
                                    <p:animEffect transition="in" filter="fade">
                                      <p:cBhvr>
                                        <p:cTn id="96" dur="400"/>
                                        <p:tgtEl>
                                          <p:spTgt spid="611"/>
                                        </p:tgtEl>
                                      </p:cBhvr>
                                    </p:animEffect>
                                  </p:childTnLst>
                                </p:cTn>
                              </p:par>
                              <p:par>
                                <p:cTn id="97" presetID="10" presetClass="entr" presetSubtype="0" fill="hold" nodeType="withEffect">
                                  <p:stCondLst>
                                    <p:cond delay="0"/>
                                  </p:stCondLst>
                                  <p:childTnLst>
                                    <p:set>
                                      <p:cBhvr>
                                        <p:cTn id="98" dur="1" fill="hold">
                                          <p:stCondLst>
                                            <p:cond delay="0"/>
                                          </p:stCondLst>
                                        </p:cTn>
                                        <p:tgtEl>
                                          <p:spTgt spid="612"/>
                                        </p:tgtEl>
                                        <p:attrNameLst>
                                          <p:attrName>style.visibility</p:attrName>
                                        </p:attrNameLst>
                                      </p:cBhvr>
                                      <p:to>
                                        <p:strVal val="visible"/>
                                      </p:to>
                                    </p:set>
                                    <p:animEffect transition="in" filter="fade">
                                      <p:cBhvr>
                                        <p:cTn id="99" dur="500"/>
                                        <p:tgtEl>
                                          <p:spTgt spid="612"/>
                                        </p:tgtEl>
                                      </p:cBhvr>
                                    </p:animEffect>
                                  </p:childTnLst>
                                </p:cTn>
                              </p:par>
                            </p:childTnLst>
                          </p:cTn>
                        </p:par>
                        <p:par>
                          <p:cTn id="100" fill="hold">
                            <p:stCondLst>
                              <p:cond delay="7000"/>
                            </p:stCondLst>
                            <p:childTnLst>
                              <p:par>
                                <p:cTn id="101" presetID="1" presetClass="entr" presetSubtype="0" fill="hold" grpId="0" nodeType="after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458200" cy="5693866"/>
          </a:xfrm>
          <a:prstGeom prst="rect">
            <a:avLst/>
          </a:prstGeom>
          <a:noFill/>
        </p:spPr>
        <p:txBody>
          <a:bodyPr wrap="square" rtlCol="0">
            <a:spAutoFit/>
          </a:bodyPr>
          <a:lstStyle/>
          <a:p>
            <a:r>
              <a:rPr lang="en-US" sz="4000" dirty="0" smtClean="0"/>
              <a:t>Create a bootstrap sample by sampling </a:t>
            </a:r>
            <a:r>
              <a:rPr lang="en-US" sz="4000" b="1" i="1" dirty="0" smtClean="0"/>
              <a:t>with replacement </a:t>
            </a:r>
            <a:r>
              <a:rPr lang="en-US" sz="4000" dirty="0" smtClean="0"/>
              <a:t>from the original sample.</a:t>
            </a:r>
          </a:p>
          <a:p>
            <a:endParaRPr lang="en-US" sz="2000" dirty="0" smtClean="0"/>
          </a:p>
          <a:p>
            <a:r>
              <a:rPr lang="en-US" sz="4000" dirty="0" smtClean="0"/>
              <a:t>Compute the relevant statistic for the bootstrap sample.</a:t>
            </a:r>
          </a:p>
          <a:p>
            <a:endParaRPr lang="en-US" sz="2000" dirty="0" smtClean="0"/>
          </a:p>
          <a:p>
            <a:r>
              <a:rPr lang="en-US" sz="4000" dirty="0" smtClean="0"/>
              <a:t>Do this many times!!  Gather the bootstrap statistics all together to form a bootstrap distribution.</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2590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Original Sample</a:t>
            </a:r>
            <a:endParaRPr lang="en-US" sz="2800" dirty="0">
              <a:solidFill>
                <a:schemeClr val="tx1">
                  <a:lumMod val="75000"/>
                </a:schemeClr>
              </a:solidFill>
            </a:endParaRPr>
          </a:p>
        </p:txBody>
      </p:sp>
      <p:sp>
        <p:nvSpPr>
          <p:cNvPr id="8" name="Rounded Rectangle 7"/>
          <p:cNvSpPr/>
          <p:nvPr/>
        </p:nvSpPr>
        <p:spPr>
          <a:xfrm>
            <a:off x="2362200" y="3810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0" name="Straight Arrow Connector 9"/>
          <p:cNvCxnSpPr>
            <a:stCxn id="7" idx="3"/>
            <a:endCxn id="8" idx="1"/>
          </p:cNvCxnSpPr>
          <p:nvPr/>
        </p:nvCxnSpPr>
        <p:spPr>
          <a:xfrm flipV="1">
            <a:off x="1981200" y="1028700"/>
            <a:ext cx="381000" cy="2209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362200" y="1828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2" name="Straight Arrow Connector 11"/>
          <p:cNvCxnSpPr>
            <a:stCxn id="7" idx="3"/>
            <a:endCxn id="11" idx="1"/>
          </p:cNvCxnSpPr>
          <p:nvPr/>
        </p:nvCxnSpPr>
        <p:spPr>
          <a:xfrm flipV="1">
            <a:off x="1981200" y="2476500"/>
            <a:ext cx="381000" cy="762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438400" y="50292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sp>
        <p:nvSpPr>
          <p:cNvPr id="19" name="TextBox 18"/>
          <p:cNvSpPr txBox="1"/>
          <p:nvPr/>
        </p:nvSpPr>
        <p:spPr>
          <a:xfrm>
            <a:off x="2705100" y="3353264"/>
            <a:ext cx="1143000" cy="1200329"/>
          </a:xfrm>
          <a:prstGeom prst="rect">
            <a:avLst/>
          </a:prstGeom>
          <a:noFill/>
        </p:spPr>
        <p:txBody>
          <a:bodyPr wrap="square" rtlCol="0">
            <a:spAutoFit/>
          </a:bodyPr>
          <a:lstStyle/>
          <a:p>
            <a:pPr algn="ctr"/>
            <a:r>
              <a:rPr lang="en-US" dirty="0" smtClean="0">
                <a:solidFill>
                  <a:schemeClr val="tx1"/>
                </a:solidFill>
              </a:rPr>
              <a:t>●</a:t>
            </a:r>
          </a:p>
          <a:p>
            <a:pPr algn="ctr"/>
            <a:r>
              <a:rPr lang="en-US" dirty="0">
                <a:solidFill>
                  <a:schemeClr val="tx1"/>
                </a:solidFill>
              </a:rPr>
              <a:t>●</a:t>
            </a:r>
          </a:p>
          <a:p>
            <a:pPr algn="ctr"/>
            <a:r>
              <a:rPr lang="en-US" dirty="0" smtClean="0">
                <a:solidFill>
                  <a:schemeClr val="tx1"/>
                </a:solidFill>
              </a:rPr>
              <a:t>●</a:t>
            </a:r>
            <a:endParaRPr lang="en-US" dirty="0">
              <a:solidFill>
                <a:schemeClr val="tx1"/>
              </a:solidFill>
            </a:endParaRPr>
          </a:p>
        </p:txBody>
      </p:sp>
      <p:sp>
        <p:nvSpPr>
          <p:cNvPr id="20" name="Rectangle 19"/>
          <p:cNvSpPr/>
          <p:nvPr/>
        </p:nvSpPr>
        <p:spPr>
          <a:xfrm>
            <a:off x="4419600" y="6096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sp>
        <p:nvSpPr>
          <p:cNvPr id="21" name="Rectangle 20"/>
          <p:cNvSpPr/>
          <p:nvPr/>
        </p:nvSpPr>
        <p:spPr>
          <a:xfrm>
            <a:off x="198120" y="4267200"/>
            <a:ext cx="17526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Sample Statistic</a:t>
            </a:r>
            <a:endParaRPr lang="en-US" sz="2800" dirty="0">
              <a:solidFill>
                <a:schemeClr val="tx1">
                  <a:lumMod val="75000"/>
                </a:schemeClr>
              </a:solidFill>
            </a:endParaRPr>
          </a:p>
        </p:txBody>
      </p:sp>
      <p:cxnSp>
        <p:nvCxnSpPr>
          <p:cNvPr id="23" name="Straight Arrow Connector 22"/>
          <p:cNvCxnSpPr>
            <a:stCxn id="7" idx="2"/>
            <a:endCxn id="21" idx="0"/>
          </p:cNvCxnSpPr>
          <p:nvPr/>
        </p:nvCxnSpPr>
        <p:spPr>
          <a:xfrm>
            <a:off x="1066800" y="3886200"/>
            <a:ext cx="7620" cy="381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20" idx="1"/>
          </p:cNvCxnSpPr>
          <p:nvPr/>
        </p:nvCxnSpPr>
        <p:spPr>
          <a:xfrm>
            <a:off x="4191000" y="10287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19600" y="19812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28" name="Straight Arrow Connector 27"/>
          <p:cNvCxnSpPr>
            <a:stCxn id="11" idx="3"/>
            <a:endCxn id="27" idx="1"/>
          </p:cNvCxnSpPr>
          <p:nvPr/>
        </p:nvCxnSpPr>
        <p:spPr>
          <a:xfrm flipV="1">
            <a:off x="4191000" y="24384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0" y="52578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30" name="Straight Arrow Connector 29"/>
          <p:cNvCxnSpPr>
            <a:stCxn id="15" idx="3"/>
            <a:endCxn id="29" idx="1"/>
          </p:cNvCxnSpPr>
          <p:nvPr/>
        </p:nvCxnSpPr>
        <p:spPr>
          <a:xfrm>
            <a:off x="4267200" y="5676900"/>
            <a:ext cx="3048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3286035"/>
            <a:ext cx="1143000" cy="1200329"/>
          </a:xfrm>
          <a:prstGeom prst="rect">
            <a:avLst/>
          </a:prstGeom>
          <a:noFill/>
        </p:spPr>
        <p:txBody>
          <a:bodyPr wrap="square" rtlCol="0">
            <a:spAutoFit/>
          </a:bodyPr>
          <a:lstStyle/>
          <a:p>
            <a:pPr lvl="0" algn="ctr"/>
            <a:r>
              <a:rPr lang="en-US" dirty="0">
                <a:solidFill>
                  <a:srgbClr val="000000"/>
                </a:solidFill>
              </a:rPr>
              <a:t>●</a:t>
            </a:r>
          </a:p>
          <a:p>
            <a:pPr lvl="0" algn="ctr"/>
            <a:r>
              <a:rPr lang="en-US" dirty="0">
                <a:solidFill>
                  <a:srgbClr val="000000"/>
                </a:solidFill>
              </a:rPr>
              <a:t>●</a:t>
            </a:r>
          </a:p>
          <a:p>
            <a:pPr lvl="0" algn="ctr"/>
            <a:r>
              <a:rPr lang="en-US" dirty="0">
                <a:solidFill>
                  <a:srgbClr val="000000"/>
                </a:solidFill>
              </a:rPr>
              <a:t>●</a:t>
            </a:r>
          </a:p>
        </p:txBody>
      </p:sp>
      <p:sp>
        <p:nvSpPr>
          <p:cNvPr id="32" name="Oval 31"/>
          <p:cNvSpPr/>
          <p:nvPr/>
        </p:nvSpPr>
        <p:spPr>
          <a:xfrm>
            <a:off x="6477000" y="2743200"/>
            <a:ext cx="2590800" cy="12954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smtClean="0">
                <a:solidFill>
                  <a:schemeClr val="tx1">
                    <a:lumMod val="75000"/>
                  </a:schemeClr>
                </a:solidFill>
              </a:rPr>
              <a:t>Bootstrap Distribution</a:t>
            </a:r>
            <a:endParaRPr lang="en-US" sz="2700" dirty="0">
              <a:solidFill>
                <a:schemeClr val="tx1">
                  <a:lumMod val="75000"/>
                </a:schemeClr>
              </a:solidFill>
            </a:endParaRPr>
          </a:p>
        </p:txBody>
      </p:sp>
      <p:cxnSp>
        <p:nvCxnSpPr>
          <p:cNvPr id="41" name="Straight Arrow Connector 40"/>
          <p:cNvCxnSpPr>
            <a:stCxn id="20" idx="3"/>
          </p:cNvCxnSpPr>
          <p:nvPr/>
        </p:nvCxnSpPr>
        <p:spPr>
          <a:xfrm>
            <a:off x="6172200" y="1066800"/>
            <a:ext cx="838200" cy="1828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p:cNvCxnSpPr>
          <p:nvPr/>
        </p:nvCxnSpPr>
        <p:spPr>
          <a:xfrm>
            <a:off x="6172200" y="2438400"/>
            <a:ext cx="533400" cy="6096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81200" y="3124200"/>
            <a:ext cx="457200" cy="24384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2" idx="3"/>
          </p:cNvCxnSpPr>
          <p:nvPr/>
        </p:nvCxnSpPr>
        <p:spPr>
          <a:xfrm flipV="1">
            <a:off x="6307015" y="3848893"/>
            <a:ext cx="549399" cy="1847057"/>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00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53"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1000"/>
                            </p:stCondLst>
                            <p:childTnLst>
                              <p:par>
                                <p:cTn id="37" presetID="53"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par>
                          <p:cTn id="47" fill="hold">
                            <p:stCondLst>
                              <p:cond delay="1500"/>
                            </p:stCondLst>
                            <p:childTnLst>
                              <p:par>
                                <p:cTn id="48" presetID="53"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fltVal val="0"/>
                                          </p:val>
                                        </p:tav>
                                        <p:tav tm="100000">
                                          <p:val>
                                            <p:strVal val="#ppt_h"/>
                                          </p:val>
                                        </p:tav>
                                      </p:tavLst>
                                    </p:anim>
                                    <p:animEffect transition="in" filter="fade">
                                      <p:cBhvr>
                                        <p:cTn id="64" dur="500"/>
                                        <p:tgtEl>
                                          <p:spTgt spid="26"/>
                                        </p:tgtEl>
                                      </p:cBhvr>
                                    </p:animEffect>
                                  </p:childTnLst>
                                </p:cTn>
                              </p:par>
                            </p:childTnLst>
                          </p:cTn>
                        </p:par>
                        <p:par>
                          <p:cTn id="65" fill="hold">
                            <p:stCondLst>
                              <p:cond delay="500"/>
                            </p:stCondLst>
                            <p:childTnLst>
                              <p:par>
                                <p:cTn id="66" presetID="53" presetClass="entr" presetSubtype="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par>
                                <p:cTn id="71" presetID="53"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1000"/>
                            </p:stCondLst>
                            <p:childTnLst>
                              <p:par>
                                <p:cTn id="77" presetID="53"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childTnLst>
                          </p:cTn>
                        </p:par>
                        <p:par>
                          <p:cTn id="82" fill="hold">
                            <p:stCondLst>
                              <p:cond delay="1500"/>
                            </p:stCondLst>
                            <p:childTnLst>
                              <p:par>
                                <p:cTn id="83" presetID="53"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ppt_w</p:attrName>
                                        </p:attrNameLst>
                                      </p:cBhvr>
                                      <p:tavLst>
                                        <p:tav tm="0">
                                          <p:val>
                                            <p:fltVal val="0"/>
                                          </p:val>
                                        </p:tav>
                                        <p:tav tm="100000">
                                          <p:val>
                                            <p:strVal val="#ppt_w"/>
                                          </p:val>
                                        </p:tav>
                                      </p:tavLst>
                                    </p:anim>
                                    <p:anim calcmode="lin" valueType="num">
                                      <p:cBhvr>
                                        <p:cTn id="86" dur="500" fill="hold"/>
                                        <p:tgtEl>
                                          <p:spTgt spid="29"/>
                                        </p:tgtEl>
                                        <p:attrNameLst>
                                          <p:attrName>ppt_h</p:attrName>
                                        </p:attrNameLst>
                                      </p:cBhvr>
                                      <p:tavLst>
                                        <p:tav tm="0">
                                          <p:val>
                                            <p:fltVal val="0"/>
                                          </p:val>
                                        </p:tav>
                                        <p:tav tm="100000">
                                          <p:val>
                                            <p:strVal val="#ppt_h"/>
                                          </p:val>
                                        </p:tav>
                                      </p:tavLst>
                                    </p:anim>
                                    <p:animEffect transition="in" filter="fade">
                                      <p:cBhvr>
                                        <p:cTn id="87" dur="500"/>
                                        <p:tgtEl>
                                          <p:spTgt spid="29"/>
                                        </p:tgtEl>
                                      </p:cBhvr>
                                    </p:animEffect>
                                  </p:childTnLst>
                                </p:cTn>
                              </p:par>
                              <p:par>
                                <p:cTn id="88" presetID="53"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p:cTn id="90" dur="500" fill="hold"/>
                                        <p:tgtEl>
                                          <p:spTgt spid="30"/>
                                        </p:tgtEl>
                                        <p:attrNameLst>
                                          <p:attrName>ppt_w</p:attrName>
                                        </p:attrNameLst>
                                      </p:cBhvr>
                                      <p:tavLst>
                                        <p:tav tm="0">
                                          <p:val>
                                            <p:fltVal val="0"/>
                                          </p:val>
                                        </p:tav>
                                        <p:tav tm="100000">
                                          <p:val>
                                            <p:strVal val="#ppt_w"/>
                                          </p:val>
                                        </p:tav>
                                      </p:tavLst>
                                    </p:anim>
                                    <p:anim calcmode="lin" valueType="num">
                                      <p:cBhvr>
                                        <p:cTn id="91" dur="500" fill="hold"/>
                                        <p:tgtEl>
                                          <p:spTgt spid="30"/>
                                        </p:tgtEl>
                                        <p:attrNameLst>
                                          <p:attrName>ppt_h</p:attrName>
                                        </p:attrNameLst>
                                      </p:cBhvr>
                                      <p:tavLst>
                                        <p:tav tm="0">
                                          <p:val>
                                            <p:fltVal val="0"/>
                                          </p:val>
                                        </p:tav>
                                        <p:tav tm="100000">
                                          <p:val>
                                            <p:strVal val="#ppt_h"/>
                                          </p:val>
                                        </p:tav>
                                      </p:tavLst>
                                    </p:anim>
                                    <p:animEffect transition="in" filter="fad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nodeType="click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500" fill="hold"/>
                                        <p:tgtEl>
                                          <p:spTgt spid="41"/>
                                        </p:tgtEl>
                                        <p:attrNameLst>
                                          <p:attrName>ppt_w</p:attrName>
                                        </p:attrNameLst>
                                      </p:cBhvr>
                                      <p:tavLst>
                                        <p:tav tm="0">
                                          <p:val>
                                            <p:fltVal val="0"/>
                                          </p:val>
                                        </p:tav>
                                        <p:tav tm="100000">
                                          <p:val>
                                            <p:strVal val="#ppt_w"/>
                                          </p:val>
                                        </p:tav>
                                      </p:tavLst>
                                    </p:anim>
                                    <p:anim calcmode="lin" valueType="num">
                                      <p:cBhvr>
                                        <p:cTn id="98" dur="500" fill="hold"/>
                                        <p:tgtEl>
                                          <p:spTgt spid="41"/>
                                        </p:tgtEl>
                                        <p:attrNameLst>
                                          <p:attrName>ppt_h</p:attrName>
                                        </p:attrNameLst>
                                      </p:cBhvr>
                                      <p:tavLst>
                                        <p:tav tm="0">
                                          <p:val>
                                            <p:fltVal val="0"/>
                                          </p:val>
                                        </p:tav>
                                        <p:tav tm="100000">
                                          <p:val>
                                            <p:strVal val="#ppt_h"/>
                                          </p:val>
                                        </p:tav>
                                      </p:tavLst>
                                    </p:anim>
                                    <p:animEffect transition="in" filter="fade">
                                      <p:cBhvr>
                                        <p:cTn id="99" dur="500"/>
                                        <p:tgtEl>
                                          <p:spTgt spid="41"/>
                                        </p:tgtEl>
                                      </p:cBhvr>
                                    </p:animEffect>
                                  </p:childTnLst>
                                </p:cTn>
                              </p:par>
                              <p:par>
                                <p:cTn id="100" presetID="53" presetClass="entr" presetSubtype="0" fill="hold"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p:cTn id="102" dur="500" fill="hold"/>
                                        <p:tgtEl>
                                          <p:spTgt spid="43"/>
                                        </p:tgtEl>
                                        <p:attrNameLst>
                                          <p:attrName>ppt_w</p:attrName>
                                        </p:attrNameLst>
                                      </p:cBhvr>
                                      <p:tavLst>
                                        <p:tav tm="0">
                                          <p:val>
                                            <p:fltVal val="0"/>
                                          </p:val>
                                        </p:tav>
                                        <p:tav tm="100000">
                                          <p:val>
                                            <p:strVal val="#ppt_w"/>
                                          </p:val>
                                        </p:tav>
                                      </p:tavLst>
                                    </p:anim>
                                    <p:anim calcmode="lin" valueType="num">
                                      <p:cBhvr>
                                        <p:cTn id="103" dur="500" fill="hold"/>
                                        <p:tgtEl>
                                          <p:spTgt spid="43"/>
                                        </p:tgtEl>
                                        <p:attrNameLst>
                                          <p:attrName>ppt_h</p:attrName>
                                        </p:attrNameLst>
                                      </p:cBhvr>
                                      <p:tavLst>
                                        <p:tav tm="0">
                                          <p:val>
                                            <p:fltVal val="0"/>
                                          </p:val>
                                        </p:tav>
                                        <p:tav tm="100000">
                                          <p:val>
                                            <p:strVal val="#ppt_h"/>
                                          </p:val>
                                        </p:tav>
                                      </p:tavLst>
                                    </p:anim>
                                    <p:animEffect transition="in" filter="fade">
                                      <p:cBhvr>
                                        <p:cTn id="104" dur="500"/>
                                        <p:tgtEl>
                                          <p:spTgt spid="43"/>
                                        </p:tgtEl>
                                      </p:cBhvr>
                                    </p:animEffect>
                                  </p:childTnLst>
                                </p:cTn>
                              </p:par>
                              <p:par>
                                <p:cTn id="105" presetID="53"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par>
                                <p:cTn id="110" presetID="53" presetClass="entr" presetSubtype="0" fill="hold"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Effect transition="in" filter="fade">
                                      <p:cBhvr>
                                        <p:cTn id="1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9" grpId="0"/>
      <p:bldP spid="20" grpId="0" animBg="1"/>
      <p:bldP spid="21" grpId="0" animBg="1"/>
      <p:bldP spid="27" grpId="0" animBg="1"/>
      <p:bldP spid="29" grpId="0" animBg="1"/>
      <p:bldP spid="31" grpId="0"/>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04538"/>
            <a:ext cx="8763000" cy="1754326"/>
          </a:xfrm>
          <a:prstGeom prst="rect">
            <a:avLst/>
          </a:prstGeom>
          <a:solidFill>
            <a:srgbClr val="FFFF99"/>
          </a:solidFill>
          <a:ln w="38100">
            <a:solidFill>
              <a:srgbClr val="C00000"/>
            </a:solidFill>
          </a:ln>
        </p:spPr>
        <p:txBody>
          <a:bodyPr wrap="square" rtlCol="0">
            <a:spAutoFit/>
          </a:bodyPr>
          <a:lstStyle/>
          <a:p>
            <a:r>
              <a:rPr lang="en-US" sz="5400" u="sng" dirty="0" smtClean="0"/>
              <a:t>Example</a:t>
            </a:r>
            <a:r>
              <a:rPr lang="en-US" sz="5400" dirty="0" smtClean="0"/>
              <a:t>:  What is the average price of a used Mustang car?</a:t>
            </a:r>
            <a:endParaRPr lang="en-US" sz="5400" dirty="0"/>
          </a:p>
        </p:txBody>
      </p:sp>
      <p:sp>
        <p:nvSpPr>
          <p:cNvPr id="4" name="TextBox 3"/>
          <p:cNvSpPr txBox="1"/>
          <p:nvPr/>
        </p:nvSpPr>
        <p:spPr>
          <a:xfrm>
            <a:off x="787523" y="3048000"/>
            <a:ext cx="7492754" cy="1569660"/>
          </a:xfrm>
          <a:prstGeom prst="rect">
            <a:avLst/>
          </a:prstGeom>
          <a:noFill/>
        </p:spPr>
        <p:txBody>
          <a:bodyPr wrap="square" rtlCol="0">
            <a:spAutoFit/>
          </a:bodyPr>
          <a:lstStyle/>
          <a:p>
            <a:r>
              <a:rPr lang="en-US" sz="3200" dirty="0" smtClean="0"/>
              <a:t>Select a random sample of n=25 Mustangs from a website (autotrader.com)  and record the price (in $1,000’s) for each car.</a:t>
            </a:r>
            <a:endParaRPr lang="en-US" sz="3200" dirty="0"/>
          </a:p>
        </p:txBody>
      </p:sp>
    </p:spTree>
    <p:extLst>
      <p:ext uri="{BB962C8B-B14F-4D97-AF65-F5344CB8AC3E}">
        <p14:creationId xmlns:p14="http://schemas.microsoft.com/office/powerpoint/2010/main" val="23284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777" y="404047"/>
            <a:ext cx="3890921" cy="584775"/>
          </a:xfrm>
          <a:prstGeom prst="rect">
            <a:avLst/>
          </a:prstGeom>
          <a:noFill/>
        </p:spPr>
        <p:txBody>
          <a:bodyPr wrap="square" rtlCol="0">
            <a:spAutoFit/>
          </a:bodyPr>
          <a:lstStyle/>
          <a:p>
            <a:pPr algn="ctr"/>
            <a:r>
              <a:rPr lang="en-US" sz="3200" dirty="0" smtClean="0"/>
              <a:t>Sample of Mustangs:</a:t>
            </a:r>
            <a:endParaRPr lang="en-US" sz="3200" dirty="0"/>
          </a:p>
        </p:txBody>
      </p:sp>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3764132" y="3507698"/>
            <a:ext cx="5193437"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pic>
        <p:nvPicPr>
          <p:cNvPr id="3074"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64132" y="696434"/>
            <a:ext cx="5098033" cy="127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3879542" y="2134168"/>
                <a:ext cx="48915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𝑛</m:t>
                      </m:r>
                      <m:r>
                        <a:rPr lang="en-US" sz="2800" b="0" i="1" smtClean="0">
                          <a:latin typeface="Cambria Math"/>
                        </a:rPr>
                        <m:t>=25   </m:t>
                      </m:r>
                      <m:acc>
                        <m:accPr>
                          <m:chr m:val="̅"/>
                          <m:ctrlPr>
                            <a:rPr lang="en-US" sz="2800" b="0" i="1" smtClean="0">
                              <a:latin typeface="Cambria Math"/>
                            </a:rPr>
                          </m:ctrlPr>
                        </m:accPr>
                        <m:e>
                          <m:r>
                            <a:rPr lang="en-US" sz="2800" b="0" i="1" smtClean="0">
                              <a:latin typeface="Cambria Math"/>
                            </a:rPr>
                            <m:t>𝑥</m:t>
                          </m:r>
                        </m:e>
                      </m:acc>
                      <m:r>
                        <a:rPr lang="en-US" sz="2800" b="0" i="1" smtClean="0">
                          <a:latin typeface="Cambria Math"/>
                        </a:rPr>
                        <m:t>=15.98    </m:t>
                      </m:r>
                      <m:r>
                        <a:rPr lang="en-US" sz="2800" b="0" i="1" smtClean="0">
                          <a:latin typeface="Cambria Math"/>
                        </a:rPr>
                        <m:t>𝑠</m:t>
                      </m:r>
                      <m:r>
                        <a:rPr lang="en-US" sz="2800" b="0" i="1" smtClean="0">
                          <a:latin typeface="Cambria Math"/>
                        </a:rPr>
                        <m:t>=11.11</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879542" y="2134168"/>
                <a:ext cx="4891596" cy="523220"/>
              </a:xfrm>
              <a:prstGeom prst="rect">
                <a:avLst/>
              </a:prstGeom>
              <a:blipFill rotWithShape="1">
                <a:blip r:embed="rId2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5681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212" y="1613122"/>
            <a:ext cx="914400"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109" y="404047"/>
            <a:ext cx="3619589" cy="584775"/>
          </a:xfrm>
          <a:prstGeom prst="rect">
            <a:avLst/>
          </a:prstGeom>
          <a:noFill/>
        </p:spPr>
        <p:txBody>
          <a:bodyPr wrap="square" rtlCol="0">
            <a:spAutoFit/>
          </a:bodyPr>
          <a:lstStyle/>
          <a:p>
            <a:pPr algn="ctr"/>
            <a:r>
              <a:rPr lang="en-US" sz="3200" dirty="0" smtClean="0"/>
              <a:t>Original Sample</a:t>
            </a:r>
            <a:endParaRPr lang="en-US" sz="3200" dirty="0"/>
          </a:p>
        </p:txBody>
      </p:sp>
      <p:sp>
        <p:nvSpPr>
          <p:cNvPr id="31" name="TextBox 30"/>
          <p:cNvSpPr txBox="1"/>
          <p:nvPr/>
        </p:nvSpPr>
        <p:spPr>
          <a:xfrm>
            <a:off x="4495800" y="434374"/>
            <a:ext cx="3619589" cy="584775"/>
          </a:xfrm>
          <a:prstGeom prst="rect">
            <a:avLst/>
          </a:prstGeom>
          <a:noFill/>
        </p:spPr>
        <p:txBody>
          <a:bodyPr wrap="square" rtlCol="0">
            <a:spAutoFit/>
          </a:bodyPr>
          <a:lstStyle/>
          <a:p>
            <a:pPr algn="ctr"/>
            <a:r>
              <a:rPr lang="en-US" sz="3200" dirty="0" smtClean="0"/>
              <a:t>Bootstrap Sample</a:t>
            </a:r>
            <a:endParaRPr lang="en-US" sz="3200" dirty="0"/>
          </a:p>
        </p:txBody>
      </p:sp>
      <p:pic>
        <p:nvPicPr>
          <p:cNvPr id="32" name="Picture 48" descr="http://t2.gstatic.com/images?q=tbn:ANd9GcSSQKpgGNEOCmV82t22Xu24dqpQgKcME4SlwN7-S2NTyz20aZ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212" y="988822"/>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212" y="220985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http://www.cartuningparts.co.uk/img/autoart-parnelli-jones-saleen-mustang-orange-15-118-scale-diecast-model-car_577632_2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9212" y="27726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cars.minimodelshop.co.uk/8025701F0054F3AD/ls/FranklinMint-B11F857/$File/ford-mustang-california-special-1968-diecast-model-car-franklin-mint-b11f857-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3475" y="3392287"/>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0" descr="http://t3.gstatic.com/images?q=tbn:ANd9GcTIJudnj3-QOH6Je9ic9YrCn8v9EnOTyvwdwiljWMmB3eo9m-S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19679" y="3930316"/>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9212" y="444082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ite.diecastblast.com/diecastblast/products/dc200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9212" y="504109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39212" y="566245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3612" y="92954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4.bp.blogspot.com/_lTURvvdsOj8/TNAxDTZeGNI/AAAAAAAAAXo/u3uZB4y8QkI/s1600/1999+Ford+Mustang+GT+Metallic+Red_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53612" y="160625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2.bp.blogspot.com/_lTURvvdsOj8/TNAwTsWk-eI/AAAAAAAAAXg/UTXdEsuWf2U/s1600/1999+Ford+Mustang+GT+Metallic+Red_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4079" y="224519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http://t1.gstatic.com/images?q=tbn:ANd9GcRYWsmVaFPn96zwSbUsDeCGRpIT6YCruwkZrk8H7FKPCuxVCi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34079" y="279357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t0.gstatic.com/images?q=tbn:ANd9GcSwbW6H4BQjr2B5QU1G22iyuvcl1b-3cUKPFO-UYZFzITg6nf0MuQ"/>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6000" y="415803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96000" y="48124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57727" y="34731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0" y="554017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www.alldiecast.us/images_miniatures/138998.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10400" y="929544"/>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http://t3.gstatic.com/images?q=tbn:ANd9GcTVGq6Ttf8DiwB_IKGRABzbn1uQU55PcCNzefeylR4SJwy84X_Nb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45851" y="1495384"/>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48479" y="20200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968012" y="27521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652552"/>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www.alldiecast.us/images_miniatures/147195.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06898" y="4181335"/>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http://t1.gstatic.com/images?q=tbn:ANd9GcRuifSjmjV38x6VOUmShqtLYfKry_ve9oSE_SNXpMg4WXhqNqG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10400" y="4729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10400" y="5589719"/>
            <a:ext cx="9144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7138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210"/>
                                        </p:tgtEl>
                                        <p:attrNameLst>
                                          <p:attrName>style.visibility</p:attrName>
                                        </p:attrNameLst>
                                      </p:cBhvr>
                                      <p:to>
                                        <p:strVal val="visible"/>
                                      </p:to>
                                    </p:set>
                                    <p:anim calcmode="lin" valueType="num">
                                      <p:cBhvr additive="base">
                                        <p:cTn id="12" dur="250" fill="hold"/>
                                        <p:tgtEl>
                                          <p:spTgt spid="7210"/>
                                        </p:tgtEl>
                                        <p:attrNameLst>
                                          <p:attrName>ppt_x</p:attrName>
                                        </p:attrNameLst>
                                      </p:cBhvr>
                                      <p:tavLst>
                                        <p:tav tm="0">
                                          <p:val>
                                            <p:strVal val="0-#ppt_w/2"/>
                                          </p:val>
                                        </p:tav>
                                        <p:tav tm="100000">
                                          <p:val>
                                            <p:strVal val="#ppt_x"/>
                                          </p:val>
                                        </p:tav>
                                      </p:tavLst>
                                    </p:anim>
                                    <p:anim calcmode="lin" valueType="num">
                                      <p:cBhvr additive="base">
                                        <p:cTn id="13" dur="250" fill="hold"/>
                                        <p:tgtEl>
                                          <p:spTgt spid="7210"/>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0-#ppt_w/2"/>
                                          </p:val>
                                        </p:tav>
                                        <p:tav tm="100000">
                                          <p:val>
                                            <p:strVal val="#ppt_x"/>
                                          </p:val>
                                        </p:tav>
                                      </p:tavLst>
                                    </p:anim>
                                    <p:anim calcmode="lin" valueType="num">
                                      <p:cBhvr additive="base">
                                        <p:cTn id="23" dur="25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fill="hold"/>
                                        <p:tgtEl>
                                          <p:spTgt spid="36"/>
                                        </p:tgtEl>
                                        <p:attrNameLst>
                                          <p:attrName>ppt_x</p:attrName>
                                        </p:attrNameLst>
                                      </p:cBhvr>
                                      <p:tavLst>
                                        <p:tav tm="0">
                                          <p:val>
                                            <p:strVal val="0-#ppt_w/2"/>
                                          </p:val>
                                        </p:tav>
                                        <p:tav tm="100000">
                                          <p:val>
                                            <p:strVal val="#ppt_x"/>
                                          </p:val>
                                        </p:tav>
                                      </p:tavLst>
                                    </p:anim>
                                    <p:anim calcmode="lin" valueType="num">
                                      <p:cBhvr additive="base">
                                        <p:cTn id="28" dur="2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0-#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0-#ppt_w/2"/>
                                          </p:val>
                                        </p:tav>
                                        <p:tav tm="100000">
                                          <p:val>
                                            <p:strVal val="#ppt_x"/>
                                          </p:val>
                                        </p:tav>
                                      </p:tavLst>
                                    </p:anim>
                                    <p:anim calcmode="lin" valueType="num">
                                      <p:cBhvr additive="base">
                                        <p:cTn id="38" dur="25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0-#ppt_w/2"/>
                                          </p:val>
                                        </p:tav>
                                        <p:tav tm="100000">
                                          <p:val>
                                            <p:strVal val="#ppt_x"/>
                                          </p:val>
                                        </p:tav>
                                      </p:tavLst>
                                    </p:anim>
                                    <p:anim calcmode="lin" valueType="num">
                                      <p:cBhvr additive="base">
                                        <p:cTn id="43" dur="25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0-#ppt_w/2"/>
                                          </p:val>
                                        </p:tav>
                                        <p:tav tm="100000">
                                          <p:val>
                                            <p:strVal val="#ppt_x"/>
                                          </p:val>
                                        </p:tav>
                                      </p:tavLst>
                                    </p:anim>
                                    <p:anim calcmode="lin" valueType="num">
                                      <p:cBhvr additive="base">
                                        <p:cTn id="48" dur="2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250" fill="hold"/>
                                        <p:tgtEl>
                                          <p:spTgt spid="42"/>
                                        </p:tgtEl>
                                        <p:attrNameLst>
                                          <p:attrName>ppt_x</p:attrName>
                                        </p:attrNameLst>
                                      </p:cBhvr>
                                      <p:tavLst>
                                        <p:tav tm="0">
                                          <p:val>
                                            <p:strVal val="0-#ppt_w/2"/>
                                          </p:val>
                                        </p:tav>
                                        <p:tav tm="100000">
                                          <p:val>
                                            <p:strVal val="#ppt_x"/>
                                          </p:val>
                                        </p:tav>
                                      </p:tavLst>
                                    </p:anim>
                                    <p:anim calcmode="lin" valueType="num">
                                      <p:cBhvr additive="base">
                                        <p:cTn id="53" dur="25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250" fill="hold"/>
                                        <p:tgtEl>
                                          <p:spTgt spid="43"/>
                                        </p:tgtEl>
                                        <p:attrNameLst>
                                          <p:attrName>ppt_x</p:attrName>
                                        </p:attrNameLst>
                                      </p:cBhvr>
                                      <p:tavLst>
                                        <p:tav tm="0">
                                          <p:val>
                                            <p:strVal val="0-#ppt_w/2"/>
                                          </p:val>
                                        </p:tav>
                                        <p:tav tm="100000">
                                          <p:val>
                                            <p:strVal val="#ppt_x"/>
                                          </p:val>
                                        </p:tav>
                                      </p:tavLst>
                                    </p:anim>
                                    <p:anim calcmode="lin" valueType="num">
                                      <p:cBhvr additive="base">
                                        <p:cTn id="58" dur="25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250" fill="hold"/>
                                        <p:tgtEl>
                                          <p:spTgt spid="44"/>
                                        </p:tgtEl>
                                        <p:attrNameLst>
                                          <p:attrName>ppt_x</p:attrName>
                                        </p:attrNameLst>
                                      </p:cBhvr>
                                      <p:tavLst>
                                        <p:tav tm="0">
                                          <p:val>
                                            <p:strVal val="0-#ppt_w/2"/>
                                          </p:val>
                                        </p:tav>
                                        <p:tav tm="100000">
                                          <p:val>
                                            <p:strVal val="#ppt_x"/>
                                          </p:val>
                                        </p:tav>
                                      </p:tavLst>
                                    </p:anim>
                                    <p:anim calcmode="lin" valueType="num">
                                      <p:cBhvr additive="base">
                                        <p:cTn id="63" dur="250" fill="hold"/>
                                        <p:tgtEl>
                                          <p:spTgt spid="4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0-#ppt_w/2"/>
                                          </p:val>
                                        </p:tav>
                                        <p:tav tm="100000">
                                          <p:val>
                                            <p:strVal val="#ppt_x"/>
                                          </p:val>
                                        </p:tav>
                                      </p:tavLst>
                                    </p:anim>
                                    <p:anim calcmode="lin" valueType="num">
                                      <p:cBhvr additive="base">
                                        <p:cTn id="68" dur="25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50" fill="hold"/>
                                        <p:tgtEl>
                                          <p:spTgt spid="46"/>
                                        </p:tgtEl>
                                        <p:attrNameLst>
                                          <p:attrName>ppt_x</p:attrName>
                                        </p:attrNameLst>
                                      </p:cBhvr>
                                      <p:tavLst>
                                        <p:tav tm="0">
                                          <p:val>
                                            <p:strVal val="0-#ppt_w/2"/>
                                          </p:val>
                                        </p:tav>
                                        <p:tav tm="100000">
                                          <p:val>
                                            <p:strVal val="#ppt_x"/>
                                          </p:val>
                                        </p:tav>
                                      </p:tavLst>
                                    </p:anim>
                                    <p:anim calcmode="lin" valueType="num">
                                      <p:cBhvr additive="base">
                                        <p:cTn id="73" dur="25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250" fill="hold"/>
                                        <p:tgtEl>
                                          <p:spTgt spid="47"/>
                                        </p:tgtEl>
                                        <p:attrNameLst>
                                          <p:attrName>ppt_x</p:attrName>
                                        </p:attrNameLst>
                                      </p:cBhvr>
                                      <p:tavLst>
                                        <p:tav tm="0">
                                          <p:val>
                                            <p:strVal val="0-#ppt_w/2"/>
                                          </p:val>
                                        </p:tav>
                                        <p:tav tm="100000">
                                          <p:val>
                                            <p:strVal val="#ppt_x"/>
                                          </p:val>
                                        </p:tav>
                                      </p:tavLst>
                                    </p:anim>
                                    <p:anim calcmode="lin" valueType="num">
                                      <p:cBhvr additive="base">
                                        <p:cTn id="78" dur="25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250" fill="hold"/>
                                        <p:tgtEl>
                                          <p:spTgt spid="48"/>
                                        </p:tgtEl>
                                        <p:attrNameLst>
                                          <p:attrName>ppt_x</p:attrName>
                                        </p:attrNameLst>
                                      </p:cBhvr>
                                      <p:tavLst>
                                        <p:tav tm="0">
                                          <p:val>
                                            <p:strVal val="0-#ppt_w/2"/>
                                          </p:val>
                                        </p:tav>
                                        <p:tav tm="100000">
                                          <p:val>
                                            <p:strVal val="#ppt_x"/>
                                          </p:val>
                                        </p:tav>
                                      </p:tavLst>
                                    </p:anim>
                                    <p:anim calcmode="lin" valueType="num">
                                      <p:cBhvr additive="base">
                                        <p:cTn id="83" dur="2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8"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250" fill="hold"/>
                                        <p:tgtEl>
                                          <p:spTgt spid="49"/>
                                        </p:tgtEl>
                                        <p:attrNameLst>
                                          <p:attrName>ppt_x</p:attrName>
                                        </p:attrNameLst>
                                      </p:cBhvr>
                                      <p:tavLst>
                                        <p:tav tm="0">
                                          <p:val>
                                            <p:strVal val="0-#ppt_w/2"/>
                                          </p:val>
                                        </p:tav>
                                        <p:tav tm="100000">
                                          <p:val>
                                            <p:strVal val="#ppt_x"/>
                                          </p:val>
                                        </p:tav>
                                      </p:tavLst>
                                    </p:anim>
                                    <p:anim calcmode="lin" valueType="num">
                                      <p:cBhvr additive="base">
                                        <p:cTn id="88" dur="25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250" fill="hold"/>
                                        <p:tgtEl>
                                          <p:spTgt spid="50"/>
                                        </p:tgtEl>
                                        <p:attrNameLst>
                                          <p:attrName>ppt_x</p:attrName>
                                        </p:attrNameLst>
                                      </p:cBhvr>
                                      <p:tavLst>
                                        <p:tav tm="0">
                                          <p:val>
                                            <p:strVal val="0-#ppt_w/2"/>
                                          </p:val>
                                        </p:tav>
                                        <p:tav tm="100000">
                                          <p:val>
                                            <p:strVal val="#ppt_x"/>
                                          </p:val>
                                        </p:tav>
                                      </p:tavLst>
                                    </p:anim>
                                    <p:anim calcmode="lin" valueType="num">
                                      <p:cBhvr additive="base">
                                        <p:cTn id="93" dur="250" fill="hold"/>
                                        <p:tgtEl>
                                          <p:spTgt spid="50"/>
                                        </p:tgtEl>
                                        <p:attrNameLst>
                                          <p:attrName>ppt_y</p:attrName>
                                        </p:attrNameLst>
                                      </p:cBhvr>
                                      <p:tavLst>
                                        <p:tav tm="0">
                                          <p:val>
                                            <p:strVal val="#ppt_y"/>
                                          </p:val>
                                        </p:tav>
                                        <p:tav tm="100000">
                                          <p:val>
                                            <p:strVal val="#ppt_y"/>
                                          </p:val>
                                        </p:tav>
                                      </p:tavLst>
                                    </p:anim>
                                  </p:childTnLst>
                                </p:cTn>
                              </p:par>
                            </p:childTnLst>
                          </p:cTn>
                        </p:par>
                        <p:par>
                          <p:cTn id="94" fill="hold">
                            <p:stCondLst>
                              <p:cond delay="4750"/>
                            </p:stCondLst>
                            <p:childTnLst>
                              <p:par>
                                <p:cTn id="95" presetID="2" presetClass="entr" presetSubtype="8"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250" fill="hold"/>
                                        <p:tgtEl>
                                          <p:spTgt spid="51"/>
                                        </p:tgtEl>
                                        <p:attrNameLst>
                                          <p:attrName>ppt_x</p:attrName>
                                        </p:attrNameLst>
                                      </p:cBhvr>
                                      <p:tavLst>
                                        <p:tav tm="0">
                                          <p:val>
                                            <p:strVal val="0-#ppt_w/2"/>
                                          </p:val>
                                        </p:tav>
                                        <p:tav tm="100000">
                                          <p:val>
                                            <p:strVal val="#ppt_x"/>
                                          </p:val>
                                        </p:tav>
                                      </p:tavLst>
                                    </p:anim>
                                    <p:anim calcmode="lin" valueType="num">
                                      <p:cBhvr additive="base">
                                        <p:cTn id="98" dur="250" fill="hold"/>
                                        <p:tgtEl>
                                          <p:spTgt spid="51"/>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8"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250" fill="hold"/>
                                        <p:tgtEl>
                                          <p:spTgt spid="52"/>
                                        </p:tgtEl>
                                        <p:attrNameLst>
                                          <p:attrName>ppt_x</p:attrName>
                                        </p:attrNameLst>
                                      </p:cBhvr>
                                      <p:tavLst>
                                        <p:tav tm="0">
                                          <p:val>
                                            <p:strVal val="0-#ppt_w/2"/>
                                          </p:val>
                                        </p:tav>
                                        <p:tav tm="100000">
                                          <p:val>
                                            <p:strVal val="#ppt_x"/>
                                          </p:val>
                                        </p:tav>
                                      </p:tavLst>
                                    </p:anim>
                                    <p:anim calcmode="lin" valueType="num">
                                      <p:cBhvr additive="base">
                                        <p:cTn id="103" dur="25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5250"/>
                            </p:stCondLst>
                            <p:childTnLst>
                              <p:par>
                                <p:cTn id="105" presetID="2" presetClass="entr" presetSubtype="8"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250" fill="hold"/>
                                        <p:tgtEl>
                                          <p:spTgt spid="53"/>
                                        </p:tgtEl>
                                        <p:attrNameLst>
                                          <p:attrName>ppt_x</p:attrName>
                                        </p:attrNameLst>
                                      </p:cBhvr>
                                      <p:tavLst>
                                        <p:tav tm="0">
                                          <p:val>
                                            <p:strVal val="0-#ppt_w/2"/>
                                          </p:val>
                                        </p:tav>
                                        <p:tav tm="100000">
                                          <p:val>
                                            <p:strVal val="#ppt_x"/>
                                          </p:val>
                                        </p:tav>
                                      </p:tavLst>
                                    </p:anim>
                                    <p:anim calcmode="lin" valueType="num">
                                      <p:cBhvr additive="base">
                                        <p:cTn id="108" dur="25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8"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250" fill="hold"/>
                                        <p:tgtEl>
                                          <p:spTgt spid="54"/>
                                        </p:tgtEl>
                                        <p:attrNameLst>
                                          <p:attrName>ppt_x</p:attrName>
                                        </p:attrNameLst>
                                      </p:cBhvr>
                                      <p:tavLst>
                                        <p:tav tm="0">
                                          <p:val>
                                            <p:strVal val="0-#ppt_w/2"/>
                                          </p:val>
                                        </p:tav>
                                        <p:tav tm="100000">
                                          <p:val>
                                            <p:strVal val="#ppt_x"/>
                                          </p:val>
                                        </p:tav>
                                      </p:tavLst>
                                    </p:anim>
                                    <p:anim calcmode="lin" valueType="num">
                                      <p:cBhvr additive="base">
                                        <p:cTn id="113" dur="250" fill="hold"/>
                                        <p:tgtEl>
                                          <p:spTgt spid="54"/>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250" fill="hold"/>
                                        <p:tgtEl>
                                          <p:spTgt spid="55"/>
                                        </p:tgtEl>
                                        <p:attrNameLst>
                                          <p:attrName>ppt_x</p:attrName>
                                        </p:attrNameLst>
                                      </p:cBhvr>
                                      <p:tavLst>
                                        <p:tav tm="0">
                                          <p:val>
                                            <p:strVal val="0-#ppt_w/2"/>
                                          </p:val>
                                        </p:tav>
                                        <p:tav tm="100000">
                                          <p:val>
                                            <p:strVal val="#ppt_x"/>
                                          </p:val>
                                        </p:tav>
                                      </p:tavLst>
                                    </p:anim>
                                    <p:anim calcmode="lin" valueType="num">
                                      <p:cBhvr additive="base">
                                        <p:cTn id="118" dur="250" fill="hold"/>
                                        <p:tgtEl>
                                          <p:spTgt spid="55"/>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 presetClass="entr" presetSubtype="8"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250" fill="hold"/>
                                        <p:tgtEl>
                                          <p:spTgt spid="56"/>
                                        </p:tgtEl>
                                        <p:attrNameLst>
                                          <p:attrName>ppt_x</p:attrName>
                                        </p:attrNameLst>
                                      </p:cBhvr>
                                      <p:tavLst>
                                        <p:tav tm="0">
                                          <p:val>
                                            <p:strVal val="0-#ppt_w/2"/>
                                          </p:val>
                                        </p:tav>
                                        <p:tav tm="100000">
                                          <p:val>
                                            <p:strVal val="#ppt_x"/>
                                          </p:val>
                                        </p:tav>
                                      </p:tavLst>
                                    </p:anim>
                                    <p:anim calcmode="lin" valueType="num">
                                      <p:cBhvr additive="base">
                                        <p:cTn id="123" dur="250" fill="hold"/>
                                        <p:tgtEl>
                                          <p:spTgt spid="56"/>
                                        </p:tgtEl>
                                        <p:attrNameLst>
                                          <p:attrName>ppt_y</p:attrName>
                                        </p:attrNameLst>
                                      </p:cBhvr>
                                      <p:tavLst>
                                        <p:tav tm="0">
                                          <p:val>
                                            <p:strVal val="#ppt_y"/>
                                          </p:val>
                                        </p:tav>
                                        <p:tav tm="100000">
                                          <p:val>
                                            <p:strVal val="#ppt_y"/>
                                          </p:val>
                                        </p:tav>
                                      </p:tavLst>
                                    </p:anim>
                                  </p:childTnLst>
                                </p:cTn>
                              </p:par>
                            </p:childTnLst>
                          </p:cTn>
                        </p:par>
                        <p:par>
                          <p:cTn id="124" fill="hold">
                            <p:stCondLst>
                              <p:cond delay="6250"/>
                            </p:stCondLst>
                            <p:childTnLst>
                              <p:par>
                                <p:cTn id="125" presetID="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250" fill="hold"/>
                                        <p:tgtEl>
                                          <p:spTgt spid="57"/>
                                        </p:tgtEl>
                                        <p:attrNameLst>
                                          <p:attrName>ppt_x</p:attrName>
                                        </p:attrNameLst>
                                      </p:cBhvr>
                                      <p:tavLst>
                                        <p:tav tm="0">
                                          <p:val>
                                            <p:strVal val="0-#ppt_w/2"/>
                                          </p:val>
                                        </p:tav>
                                        <p:tav tm="100000">
                                          <p:val>
                                            <p:strVal val="#ppt_x"/>
                                          </p:val>
                                        </p:tav>
                                      </p:tavLst>
                                    </p:anim>
                                    <p:anim calcmode="lin" valueType="num">
                                      <p:cBhvr additive="base">
                                        <p:cTn id="128" dur="2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4339650"/>
          </a:xfrm>
          <a:prstGeom prst="rect">
            <a:avLst/>
          </a:prstGeom>
          <a:noFill/>
        </p:spPr>
        <p:txBody>
          <a:bodyPr wrap="square" rtlCol="0">
            <a:spAutoFit/>
          </a:bodyPr>
          <a:lstStyle/>
          <a:p>
            <a:pPr algn="ctr"/>
            <a:r>
              <a:rPr lang="en-US" sz="6000" dirty="0" smtClean="0"/>
              <a:t>We need technology!  </a:t>
            </a:r>
          </a:p>
          <a:p>
            <a:pPr algn="ctr"/>
            <a:endParaRPr lang="en-US" sz="6000" dirty="0" smtClean="0"/>
          </a:p>
          <a:p>
            <a:pPr algn="ctr"/>
            <a:r>
              <a:rPr lang="en-US" sz="6000" dirty="0" smtClean="0"/>
              <a:t>Introducing </a:t>
            </a:r>
          </a:p>
          <a:p>
            <a:pPr algn="ctr"/>
            <a:r>
              <a:rPr lang="en-US" sz="9600" b="1" dirty="0" err="1" smtClean="0"/>
              <a:t>StatKey</a:t>
            </a:r>
            <a:r>
              <a:rPr lang="en-US" sz="9600" b="1" dirty="0" smtClean="0"/>
              <a:t>.</a:t>
            </a:r>
            <a:endParaRPr lang="en-US" sz="9600" dirty="0"/>
          </a:p>
        </p:txBody>
      </p:sp>
      <p:sp>
        <p:nvSpPr>
          <p:cNvPr id="3" name="TextBox 2"/>
          <p:cNvSpPr txBox="1"/>
          <p:nvPr/>
        </p:nvSpPr>
        <p:spPr>
          <a:xfrm>
            <a:off x="762000" y="5410200"/>
            <a:ext cx="7543800" cy="830997"/>
          </a:xfrm>
          <a:prstGeom prst="rect">
            <a:avLst/>
          </a:prstGeom>
          <a:noFill/>
        </p:spPr>
        <p:txBody>
          <a:bodyPr wrap="square" rtlCol="0">
            <a:spAutoFit/>
          </a:bodyPr>
          <a:lstStyle/>
          <a:p>
            <a:pPr algn="ctr"/>
            <a:r>
              <a:rPr lang="en-US" sz="4800" i="1" dirty="0" smtClean="0">
                <a:solidFill>
                  <a:schemeClr val="accent1">
                    <a:lumMod val="50000"/>
                  </a:schemeClr>
                </a:solidFill>
              </a:rPr>
              <a:t>www.lock5stat.com/statkey</a:t>
            </a:r>
            <a:endParaRPr lang="en-US" sz="4800" i="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848600" cy="4031873"/>
          </a:xfrm>
          <a:prstGeom prst="rect">
            <a:avLst/>
          </a:prstGeom>
          <a:noFill/>
        </p:spPr>
        <p:txBody>
          <a:bodyPr wrap="square" rtlCol="0">
            <a:spAutoFit/>
          </a:bodyPr>
          <a:lstStyle/>
          <a:p>
            <a:r>
              <a:rPr lang="en-US" sz="7200" u="sng" dirty="0" smtClean="0"/>
              <a:t>Introductions</a:t>
            </a:r>
            <a:r>
              <a:rPr lang="en-US" sz="7200" dirty="0" smtClean="0"/>
              <a:t>:</a:t>
            </a:r>
          </a:p>
          <a:p>
            <a:endParaRPr lang="en-US" sz="4000" dirty="0" smtClean="0"/>
          </a:p>
          <a:p>
            <a:pPr algn="ctr"/>
            <a:r>
              <a:rPr lang="en-US" sz="7200" dirty="0" smtClean="0"/>
              <a:t>Name</a:t>
            </a:r>
          </a:p>
          <a:p>
            <a:pPr algn="ctr"/>
            <a:r>
              <a:rPr lang="en-US" sz="7200" dirty="0" smtClean="0"/>
              <a:t>Institution</a:t>
            </a:r>
            <a:endParaRPr lang="en-US" sz="7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42" y="861883"/>
            <a:ext cx="8807564" cy="537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a:xfrm>
            <a:off x="431024" y="0"/>
            <a:ext cx="8229600" cy="1143000"/>
          </a:xfrm>
        </p:spPr>
        <p:txBody>
          <a:bodyPr/>
          <a:lstStyle/>
          <a:p>
            <a:r>
              <a:rPr lang="en-US" dirty="0" err="1" smtClean="0"/>
              <a:t>StatKey</a:t>
            </a:r>
            <a:endParaRPr lang="en-US" dirty="0"/>
          </a:p>
        </p:txBody>
      </p:sp>
      <p:sp>
        <p:nvSpPr>
          <p:cNvPr id="2" name="Oval 1"/>
          <p:cNvSpPr/>
          <p:nvPr/>
        </p:nvSpPr>
        <p:spPr>
          <a:xfrm>
            <a:off x="4838330" y="2698808"/>
            <a:ext cx="1056443" cy="381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1226599" y="6273225"/>
                <a:ext cx="3914775" cy="584775"/>
              </a:xfrm>
              <a:prstGeom prst="rect">
                <a:avLst/>
              </a:prstGeom>
              <a:noFill/>
            </p:spPr>
            <p:txBody>
              <a:bodyPr wrap="square" rtlCol="0">
                <a:spAutoFit/>
              </a:bodyPr>
              <a:lstStyle/>
              <a:p>
                <a:r>
                  <a:rPr lang="en-US" sz="3200" dirty="0" smtClean="0"/>
                  <a:t>Std. </a:t>
                </a:r>
                <a:r>
                  <a:rPr lang="en-US" sz="3200" dirty="0" err="1" smtClean="0"/>
                  <a:t>dev</a:t>
                </a:r>
                <a:r>
                  <a:rPr lang="en-US" sz="3200" dirty="0" smtClean="0"/>
                  <a:t> of </a:t>
                </a:r>
                <a14:m>
                  <m:oMath xmlns:m="http://schemas.openxmlformats.org/officeDocument/2006/math">
                    <m:acc>
                      <m:accPr>
                        <m:chr m:val="̅"/>
                        <m:ctrlPr>
                          <a:rPr lang="en-US" sz="3200" i="1" smtClean="0">
                            <a:latin typeface="Cambria Math"/>
                          </a:rPr>
                        </m:ctrlPr>
                      </m:accPr>
                      <m:e>
                        <m:r>
                          <a:rPr lang="en-US" sz="3200" b="0" i="1" smtClean="0">
                            <a:latin typeface="Cambria Math"/>
                          </a:rPr>
                          <m:t>𝑥</m:t>
                        </m:r>
                      </m:e>
                    </m:acc>
                  </m:oMath>
                </a14:m>
                <a:r>
                  <a:rPr lang="en-US" sz="3200" dirty="0" smtClean="0"/>
                  <a:t>’s=2.18</a:t>
                </a:r>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226599" y="6273225"/>
                <a:ext cx="3914775" cy="584775"/>
              </a:xfrm>
              <a:prstGeom prst="rect">
                <a:avLst/>
              </a:prstGeom>
              <a:blipFill rotWithShape="1">
                <a:blip r:embed="rId4"/>
                <a:stretch>
                  <a:fillRect l="-3894" t="-12500" b="-34375"/>
                </a:stretch>
              </a:blipFill>
            </p:spPr>
            <p:txBody>
              <a:bodyPr/>
              <a:lstStyle/>
              <a:p>
                <a:r>
                  <a:rPr lang="en-US">
                    <a:noFill/>
                  </a:rPr>
                  <a:t> </a:t>
                </a:r>
              </a:p>
            </p:txBody>
          </p:sp>
        </mc:Fallback>
      </mc:AlternateContent>
    </p:spTree>
    <p:extLst>
      <p:ext uri="{BB962C8B-B14F-4D97-AF65-F5344CB8AC3E}">
        <p14:creationId xmlns:p14="http://schemas.microsoft.com/office/powerpoint/2010/main" val="22040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Bootstrap Distribution to Get a Confidence Interval – Method #1</a:t>
            </a:r>
            <a:endParaRPr lang="en-US" dirty="0"/>
          </a:p>
        </p:txBody>
      </p:sp>
      <p:sp>
        <p:nvSpPr>
          <p:cNvPr id="3" name="TextBox 2"/>
          <p:cNvSpPr txBox="1"/>
          <p:nvPr/>
        </p:nvSpPr>
        <p:spPr>
          <a:xfrm>
            <a:off x="533400" y="1712893"/>
            <a:ext cx="7924800" cy="954107"/>
          </a:xfrm>
          <a:prstGeom prst="rect">
            <a:avLst/>
          </a:prstGeom>
          <a:solidFill>
            <a:srgbClr val="FFFF99"/>
          </a:solidFill>
        </p:spPr>
        <p:txBody>
          <a:bodyPr wrap="square" rtlCol="0">
            <a:spAutoFit/>
          </a:bodyPr>
          <a:lstStyle/>
          <a:p>
            <a:r>
              <a:rPr lang="en-US" sz="2800" dirty="0" smtClean="0"/>
              <a:t>The standard deviation of the bootstrap statistics estimates the </a:t>
            </a:r>
            <a:r>
              <a:rPr lang="en-US" sz="2800" b="1" dirty="0" smtClean="0"/>
              <a:t>standard error </a:t>
            </a:r>
            <a:r>
              <a:rPr lang="en-US" sz="2800" dirty="0" smtClean="0"/>
              <a:t>of the sample statistic.</a:t>
            </a:r>
            <a:endParaRPr lang="en-US" sz="2800" dirty="0"/>
          </a:p>
        </p:txBody>
      </p:sp>
      <p:sp>
        <p:nvSpPr>
          <p:cNvPr id="4" name="TextBox 3"/>
          <p:cNvSpPr txBox="1"/>
          <p:nvPr/>
        </p:nvSpPr>
        <p:spPr>
          <a:xfrm>
            <a:off x="533400" y="2971800"/>
            <a:ext cx="8001000" cy="1754326"/>
          </a:xfrm>
          <a:prstGeom prst="rect">
            <a:avLst/>
          </a:prstGeom>
          <a:noFill/>
        </p:spPr>
        <p:txBody>
          <a:bodyPr wrap="square" rtlCol="0">
            <a:spAutoFit/>
          </a:bodyPr>
          <a:lstStyle/>
          <a:p>
            <a:r>
              <a:rPr lang="en-US" sz="3600" dirty="0" smtClean="0"/>
              <a:t>Quick interval estimate :</a:t>
            </a:r>
          </a:p>
          <a:p>
            <a:endParaRPr lang="en-US" sz="3600" dirty="0" smtClean="0"/>
          </a:p>
          <a:p>
            <a:pPr algn="ctr"/>
            <a:endParaRPr lang="en-US" sz="3600" dirty="0"/>
          </a:p>
        </p:txBody>
      </p:sp>
      <mc:AlternateContent xmlns:mc="http://schemas.openxmlformats.org/markup-compatibility/2006" xmlns:a14="http://schemas.microsoft.com/office/drawing/2010/main">
        <mc:Choice Requires="a14">
          <p:sp>
            <p:nvSpPr>
              <p:cNvPr id="5" name="TextBox 4"/>
              <p:cNvSpPr txBox="1"/>
              <p:nvPr/>
            </p:nvSpPr>
            <p:spPr>
              <a:xfrm>
                <a:off x="838200" y="3733800"/>
                <a:ext cx="7696200" cy="830997"/>
              </a:xfrm>
              <a:prstGeom prst="rect">
                <a:avLst/>
              </a:prstGeom>
              <a:solidFill>
                <a:schemeClr val="accent2">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𝑂𝑟𝑖𝑔𝑖𝑛𝑎𝑙</m:t>
                      </m:r>
                      <m:r>
                        <a:rPr lang="en-US" sz="4800" b="0" i="1" smtClean="0">
                          <a:latin typeface="Cambria Math"/>
                        </a:rPr>
                        <m:t> </m:t>
                      </m:r>
                      <m:r>
                        <a:rPr lang="en-US" sz="4800" b="0" i="1" smtClean="0">
                          <a:latin typeface="Cambria Math"/>
                        </a:rPr>
                        <m:t>𝑆𝑡𝑎𝑡𝑖𝑠𝑡𝑖𝑐</m:t>
                      </m:r>
                      <m:r>
                        <a:rPr lang="en-US" sz="4800" b="0" i="1" smtClean="0">
                          <a:latin typeface="Cambria Math"/>
                        </a:rPr>
                        <m:t> ±2∙</m:t>
                      </m:r>
                      <m:r>
                        <a:rPr lang="en-US" sz="4800" b="0" i="1" smtClean="0">
                          <a:latin typeface="Cambria Math"/>
                          <a:ea typeface="Cambria Math"/>
                        </a:rPr>
                        <m:t>𝑆𝐸</m:t>
                      </m:r>
                    </m:oMath>
                  </m:oMathPara>
                </a14:m>
                <a:endParaRPr lang="en-US" sz="4800" dirty="0"/>
              </a:p>
            </p:txBody>
          </p:sp>
        </mc:Choice>
        <mc:Fallback xmlns="">
          <p:sp>
            <p:nvSpPr>
              <p:cNvPr id="5" name="TextBox 4"/>
              <p:cNvSpPr txBox="1">
                <a:spLocks noRot="1" noChangeAspect="1" noMove="1" noResize="1" noEditPoints="1" noAdjustHandles="1" noChangeArrowheads="1" noChangeShapeType="1" noTextEdit="1"/>
              </p:cNvSpPr>
              <p:nvPr/>
            </p:nvSpPr>
            <p:spPr>
              <a:xfrm>
                <a:off x="838200" y="3733800"/>
                <a:ext cx="7696200" cy="830997"/>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7" name="Straight Arrow Connector 6"/>
          <p:cNvCxnSpPr/>
          <p:nvPr/>
        </p:nvCxnSpPr>
        <p:spPr>
          <a:xfrm>
            <a:off x="4114800" y="2667000"/>
            <a:ext cx="3581400" cy="1295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4876800"/>
            <a:ext cx="8305800" cy="523220"/>
          </a:xfrm>
          <a:prstGeom prst="rect">
            <a:avLst/>
          </a:prstGeom>
          <a:noFill/>
        </p:spPr>
        <p:txBody>
          <a:bodyPr wrap="square" rtlCol="0">
            <a:spAutoFit/>
          </a:bodyPr>
          <a:lstStyle/>
          <a:p>
            <a:r>
              <a:rPr lang="en-US" sz="2800" dirty="0" smtClean="0"/>
              <a:t>For the mean Mustang prices:</a:t>
            </a:r>
            <a:endParaRPr lang="en-US" sz="2800" dirty="0"/>
          </a:p>
        </p:txBody>
      </p:sp>
      <mc:AlternateContent xmlns:mc="http://schemas.openxmlformats.org/markup-compatibility/2006" xmlns:a14="http://schemas.microsoft.com/office/drawing/2010/main">
        <mc:Choice Requires="a14">
          <p:sp>
            <p:nvSpPr>
              <p:cNvPr id="10" name="TextBox 9"/>
              <p:cNvSpPr txBox="1"/>
              <p:nvPr/>
            </p:nvSpPr>
            <p:spPr>
              <a:xfrm>
                <a:off x="838200" y="5400020"/>
                <a:ext cx="7239000" cy="11875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ea typeface="Cambria Math"/>
                        </a:rPr>
                        <m:t>15.98</m:t>
                      </m:r>
                      <m:r>
                        <a:rPr lang="en-US" sz="3600" i="1" dirty="0" smtClean="0">
                          <a:latin typeface="Cambria Math"/>
                          <a:ea typeface="Cambria Math"/>
                        </a:rPr>
                        <m:t>±</m:t>
                      </m:r>
                      <m:r>
                        <a:rPr lang="en-US" sz="3600" b="0" i="1" dirty="0" smtClean="0">
                          <a:latin typeface="Cambria Math"/>
                          <a:ea typeface="Cambria Math"/>
                        </a:rPr>
                        <m:t>2∙2.18=15.98±4.36=(11.62, 20.34)</m:t>
                      </m:r>
                    </m:oMath>
                  </m:oMathPara>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838200" y="5400020"/>
                <a:ext cx="7239000" cy="1187569"/>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7286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9"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88" y="1509713"/>
            <a:ext cx="67532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9221"/>
            <a:ext cx="8305800" cy="1143000"/>
          </a:xfrm>
        </p:spPr>
        <p:txBody>
          <a:bodyPr>
            <a:normAutofit fontScale="90000"/>
          </a:bodyPr>
          <a:lstStyle/>
          <a:p>
            <a:r>
              <a:rPr lang="en-US" dirty="0"/>
              <a:t>Using the Bootstrap Distribution to Get a Confidence Interval – </a:t>
            </a:r>
            <a:r>
              <a:rPr lang="en-US" dirty="0" smtClean="0"/>
              <a:t>Method </a:t>
            </a:r>
            <a:r>
              <a:rPr lang="en-US" dirty="0"/>
              <a:t>#2</a:t>
            </a:r>
            <a:endParaRPr lang="en-US" dirty="0">
              <a:solidFill>
                <a:srgbClr val="FFFF66"/>
              </a:solidFill>
            </a:endParaRPr>
          </a:p>
        </p:txBody>
      </p:sp>
      <p:sp>
        <p:nvSpPr>
          <p:cNvPr id="12" name="Oval 11"/>
          <p:cNvSpPr/>
          <p:nvPr/>
        </p:nvSpPr>
        <p:spPr bwMode="auto">
          <a:xfrm>
            <a:off x="3315697" y="3760611"/>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2060"/>
                </a:solidFill>
              </a:rPr>
              <a:t>Keep 95% in middle</a:t>
            </a:r>
            <a:endParaRPr kumimoji="0" lang="en-US" sz="2000" b="0" i="0" u="none" strike="noStrike" cap="none" normalizeH="0" baseline="0" dirty="0" smtClean="0">
              <a:ln>
                <a:noFill/>
              </a:ln>
              <a:solidFill>
                <a:srgbClr val="002060"/>
              </a:solidFill>
              <a:effectLst/>
            </a:endParaRPr>
          </a:p>
        </p:txBody>
      </p:sp>
      <p:sp>
        <p:nvSpPr>
          <p:cNvPr id="13" name="TextBox 12"/>
          <p:cNvSpPr txBox="1"/>
          <p:nvPr/>
        </p:nvSpPr>
        <p:spPr>
          <a:xfrm>
            <a:off x="1065425" y="3824057"/>
            <a:ext cx="136705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20" name="TextBox 19"/>
          <p:cNvSpPr txBox="1"/>
          <p:nvPr/>
        </p:nvSpPr>
        <p:spPr>
          <a:xfrm>
            <a:off x="6442171" y="3753033"/>
            <a:ext cx="134354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4" name="TextBox 3"/>
          <p:cNvSpPr txBox="1"/>
          <p:nvPr/>
        </p:nvSpPr>
        <p:spPr>
          <a:xfrm>
            <a:off x="1260630" y="5608418"/>
            <a:ext cx="6687983" cy="954107"/>
          </a:xfrm>
          <a:prstGeom prst="rect">
            <a:avLst/>
          </a:prstGeom>
          <a:noFill/>
        </p:spPr>
        <p:txBody>
          <a:bodyPr wrap="square" rtlCol="0">
            <a:spAutoFit/>
          </a:bodyPr>
          <a:lstStyle/>
          <a:p>
            <a:r>
              <a:rPr lang="en-US" sz="2800" dirty="0" smtClean="0">
                <a:solidFill>
                  <a:schemeClr val="tx1"/>
                </a:solidFill>
              </a:rPr>
              <a:t>We are 95% sure that the mean price for Mustangs is between $11,930 and $20,238</a:t>
            </a:r>
            <a:endParaRPr lang="en-US" sz="2800" dirty="0">
              <a:solidFill>
                <a:schemeClr val="tx1"/>
              </a:solidFill>
            </a:endParaRPr>
          </a:p>
        </p:txBody>
      </p:sp>
    </p:spTree>
    <p:extLst>
      <p:ext uri="{BB962C8B-B14F-4D97-AF65-F5344CB8AC3E}">
        <p14:creationId xmlns:p14="http://schemas.microsoft.com/office/powerpoint/2010/main" val="429359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924800" cy="5201424"/>
          </a:xfrm>
          <a:prstGeom prst="rect">
            <a:avLst/>
          </a:prstGeom>
          <a:noFill/>
        </p:spPr>
        <p:txBody>
          <a:bodyPr wrap="square" rtlCol="0">
            <a:spAutoFit/>
          </a:bodyPr>
          <a:lstStyle/>
          <a:p>
            <a:pPr algn="ctr"/>
            <a:r>
              <a:rPr lang="en-US" sz="4000" b="1" dirty="0" smtClean="0"/>
              <a:t>Bootstrap Confidence Intervals</a:t>
            </a:r>
          </a:p>
          <a:p>
            <a:endParaRPr lang="en-US" sz="4000" dirty="0"/>
          </a:p>
          <a:p>
            <a:r>
              <a:rPr lang="en-US" sz="3600" u="sng" dirty="0" smtClean="0"/>
              <a:t>Version 1 (Statistic </a:t>
            </a:r>
            <a:r>
              <a:rPr lang="en-US" sz="3600" u="sng" dirty="0" smtClean="0">
                <a:sym typeface="Symbol"/>
              </a:rPr>
              <a:t> </a:t>
            </a:r>
            <a:r>
              <a:rPr lang="en-US" sz="3600" u="sng" dirty="0" smtClean="0"/>
              <a:t>2 SE)</a:t>
            </a:r>
            <a:r>
              <a:rPr lang="en-US" sz="3600" dirty="0" smtClean="0"/>
              <a:t>:  </a:t>
            </a:r>
          </a:p>
          <a:p>
            <a:r>
              <a:rPr lang="en-US" sz="3600" dirty="0" smtClean="0"/>
              <a:t>Great preparation for moving to </a:t>
            </a:r>
          </a:p>
          <a:p>
            <a:r>
              <a:rPr lang="en-US" sz="3600" dirty="0" smtClean="0"/>
              <a:t>traditional methods</a:t>
            </a:r>
          </a:p>
          <a:p>
            <a:endParaRPr lang="en-US" sz="3600" dirty="0"/>
          </a:p>
          <a:p>
            <a:r>
              <a:rPr lang="en-US" sz="3600" u="sng" dirty="0" smtClean="0"/>
              <a:t>Version 2 (Percentiles)</a:t>
            </a:r>
            <a:r>
              <a:rPr lang="en-US" sz="3600" dirty="0" smtClean="0"/>
              <a:t>:  </a:t>
            </a:r>
          </a:p>
          <a:p>
            <a:r>
              <a:rPr lang="en-US" sz="3600" dirty="0" smtClean="0"/>
              <a:t>Great at building understanding of </a:t>
            </a:r>
          </a:p>
          <a:p>
            <a:r>
              <a:rPr lang="en-US" sz="3600" dirty="0" smtClean="0"/>
              <a:t>confidence intervals</a:t>
            </a:r>
            <a:endParaRPr lang="en-US" sz="3600" dirty="0"/>
          </a:p>
        </p:txBody>
      </p:sp>
    </p:spTree>
    <p:extLst>
      <p:ext uri="{BB962C8B-B14F-4D97-AF65-F5344CB8AC3E}">
        <p14:creationId xmlns:p14="http://schemas.microsoft.com/office/powerpoint/2010/main" val="2957793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391400" cy="4278094"/>
          </a:xfrm>
          <a:prstGeom prst="rect">
            <a:avLst/>
          </a:prstGeom>
          <a:noFill/>
        </p:spPr>
        <p:txBody>
          <a:bodyPr wrap="square" rtlCol="0">
            <a:spAutoFit/>
          </a:bodyPr>
          <a:lstStyle/>
          <a:p>
            <a:pPr algn="ctr"/>
            <a:r>
              <a:rPr lang="en-US" sz="9600" dirty="0" smtClean="0"/>
              <a:t>Playing with </a:t>
            </a:r>
            <a:r>
              <a:rPr lang="en-US" sz="9600" dirty="0" err="1" smtClean="0"/>
              <a:t>StatKey</a:t>
            </a:r>
            <a:r>
              <a:rPr lang="en-US" sz="9600" dirty="0" smtClean="0"/>
              <a:t>!</a:t>
            </a:r>
          </a:p>
          <a:p>
            <a:pPr algn="ctr"/>
            <a:endParaRPr lang="en-US" sz="4000" dirty="0" smtClean="0"/>
          </a:p>
          <a:p>
            <a:pPr algn="ctr"/>
            <a:r>
              <a:rPr lang="en-US" sz="4000" i="1" dirty="0" smtClean="0"/>
              <a:t>See the purple pages in the folder.</a:t>
            </a:r>
            <a:endParaRPr lang="en-US" sz="40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1000"/>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pic>
        <p:nvPicPr>
          <p:cNvPr id="7" name="Picture 4"/>
          <p:cNvPicPr>
            <a:picLocks noChangeAspect="1" noChangeArrowheads="1"/>
          </p:cNvPicPr>
          <p:nvPr/>
        </p:nvPicPr>
        <p:blipFill>
          <a:blip r:embed="rId4" cstate="print"/>
          <a:srcRect/>
          <a:stretch>
            <a:fillRect/>
          </a:stretch>
        </p:blipFill>
        <p:spPr bwMode="auto">
          <a:xfrm>
            <a:off x="4229100" y="1389850"/>
            <a:ext cx="4495800" cy="5239550"/>
          </a:xfrm>
          <a:prstGeom prst="rect">
            <a:avLst/>
          </a:prstGeom>
          <a:noFill/>
          <a:ln w="9525">
            <a:noFill/>
            <a:miter lim="800000"/>
            <a:headEnd/>
            <a:tailEnd/>
          </a:ln>
        </p:spPr>
      </p:pic>
      <p:sp>
        <p:nvSpPr>
          <p:cNvPr id="10" name="TextBox 9"/>
          <p:cNvSpPr txBox="1"/>
          <p:nvPr/>
        </p:nvSpPr>
        <p:spPr>
          <a:xfrm>
            <a:off x="457200" y="1066800"/>
            <a:ext cx="2286000" cy="369332"/>
          </a:xfrm>
          <a:prstGeom prst="rect">
            <a:avLst/>
          </a:prstGeom>
          <a:noFill/>
        </p:spPr>
        <p:txBody>
          <a:bodyPr wrap="square" rtlCol="0">
            <a:spAutoFit/>
          </a:bodyPr>
          <a:lstStyle/>
          <a:p>
            <a:r>
              <a:rPr lang="en-US" dirty="0" smtClean="0">
                <a:solidFill>
                  <a:srgbClr val="C00000"/>
                </a:solidFill>
              </a:rPr>
              <a:t>1. Which formula?</a:t>
            </a:r>
            <a:endParaRPr lang="en-US" dirty="0">
              <a:solidFill>
                <a:srgbClr val="C00000"/>
              </a:solidFill>
            </a:endParaRPr>
          </a:p>
        </p:txBody>
      </p:sp>
      <p:sp>
        <p:nvSpPr>
          <p:cNvPr id="11" name="TextBox 10"/>
          <p:cNvSpPr txBox="1"/>
          <p:nvPr/>
        </p:nvSpPr>
        <p:spPr>
          <a:xfrm>
            <a:off x="457200" y="2067902"/>
            <a:ext cx="3429000" cy="369332"/>
          </a:xfrm>
          <a:prstGeom prst="rect">
            <a:avLst/>
          </a:prstGeom>
          <a:noFill/>
        </p:spPr>
        <p:txBody>
          <a:bodyPr wrap="square" rtlCol="0">
            <a:spAutoFit/>
          </a:bodyPr>
          <a:lstStyle/>
          <a:p>
            <a:r>
              <a:rPr lang="en-US" dirty="0" smtClean="0">
                <a:solidFill>
                  <a:srgbClr val="C00000"/>
                </a:solidFill>
              </a:rPr>
              <a:t>2. Calculate summary stats</a:t>
            </a:r>
            <a:endParaRPr lang="en-US" dirty="0">
              <a:solidFill>
                <a:srgbClr val="C00000"/>
              </a:solidFill>
            </a:endParaRPr>
          </a:p>
        </p:txBody>
      </p:sp>
      <p:sp>
        <p:nvSpPr>
          <p:cNvPr id="12" name="TextBox 11"/>
          <p:cNvSpPr txBox="1"/>
          <p:nvPr/>
        </p:nvSpPr>
        <p:spPr>
          <a:xfrm>
            <a:off x="425577" y="4267200"/>
            <a:ext cx="3733800" cy="369332"/>
          </a:xfrm>
          <a:prstGeom prst="rect">
            <a:avLst/>
          </a:prstGeom>
          <a:noFill/>
        </p:spPr>
        <p:txBody>
          <a:bodyPr wrap="square" rtlCol="0">
            <a:spAutoFit/>
          </a:bodyPr>
          <a:lstStyle/>
          <a:p>
            <a:r>
              <a:rPr lang="en-US" dirty="0" smtClean="0">
                <a:solidFill>
                  <a:srgbClr val="C00000"/>
                </a:solidFill>
              </a:rPr>
              <a:t>5. Plug and chug</a:t>
            </a:r>
            <a:endParaRPr lang="en-US" dirty="0">
              <a:solidFill>
                <a:srgbClr val="C00000"/>
              </a:solidFill>
            </a:endParaRPr>
          </a:p>
        </p:txBody>
      </p:sp>
      <p:sp>
        <p:nvSpPr>
          <p:cNvPr id="16" name="Right Arrow 15"/>
          <p:cNvSpPr/>
          <p:nvPr/>
        </p:nvSpPr>
        <p:spPr>
          <a:xfrm>
            <a:off x="4211814" y="4560332"/>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0800000">
            <a:off x="6400800" y="1478280"/>
            <a:ext cx="76200" cy="274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2667000" y="1389850"/>
                <a:ext cx="1717929"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𝑡</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𝑠</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667000" y="1389850"/>
                <a:ext cx="1717929" cy="534570"/>
              </a:xfrm>
              <a:prstGeom prst="rect">
                <a:avLst/>
              </a:prstGeom>
              <a:blipFill rotWithShape="1">
                <a:blip r:embed="rId5"/>
                <a:stretch>
                  <a:fillRect t="-114773" r="-24199" b="-16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200" y="1434281"/>
                <a:ext cx="1981200"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𝑧</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𝜎</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57200" y="1434281"/>
                <a:ext cx="1981200" cy="534570"/>
              </a:xfrm>
              <a:prstGeom prst="rect">
                <a:avLst/>
              </a:prstGeom>
              <a:blipFill rotWithShape="1">
                <a:blip r:embed="rId6" cstate="print"/>
                <a:stretch>
                  <a:fillRect t="-113636" r="-10462" b="-169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7200" y="2417302"/>
                <a:ext cx="3581400" cy="400110"/>
              </a:xfrm>
              <a:prstGeom prst="rect">
                <a:avLst/>
              </a:prstGeom>
              <a:noFill/>
            </p:spPr>
            <p:txBody>
              <a:bodyPr wrap="square" rtlCol="0">
                <a:spAutoFit/>
              </a:bodyPr>
              <a:lstStyle/>
              <a:p>
                <a14:m>
                  <m:oMath xmlns:m="http://schemas.openxmlformats.org/officeDocument/2006/math">
                    <m:r>
                      <a:rPr lang="en-US" sz="2000" i="1" smtClean="0">
                        <a:latin typeface="Cambria Math"/>
                      </a:rPr>
                      <m:t>𝑛</m:t>
                    </m:r>
                    <m:r>
                      <a:rPr lang="en-US" sz="2000" b="0" i="1" smtClean="0">
                        <a:latin typeface="Cambria Math"/>
                      </a:rPr>
                      <m:t>=25,  </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=15.98</m:t>
                    </m:r>
                  </m:oMath>
                </a14:m>
                <a:r>
                  <a:rPr lang="en-US" sz="2000" dirty="0" smtClean="0"/>
                  <a:t>, </a:t>
                </a:r>
                <a14:m>
                  <m:oMath xmlns:m="http://schemas.openxmlformats.org/officeDocument/2006/math">
                    <m:r>
                      <a:rPr lang="en-US" sz="2000" b="0" i="1" smtClean="0">
                        <a:latin typeface="Cambria Math"/>
                      </a:rPr>
                      <m:t>𝑠</m:t>
                    </m:r>
                    <m:r>
                      <a:rPr lang="en-US" sz="2000" b="0" i="1" smtClean="0">
                        <a:latin typeface="Cambria Math"/>
                      </a:rPr>
                      <m:t>=11.11</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57200" y="2417302"/>
                <a:ext cx="3581400" cy="400110"/>
              </a:xfrm>
              <a:prstGeom prst="rect">
                <a:avLst/>
              </a:prstGeom>
              <a:blipFill rotWithShape="1">
                <a:blip r:embed="rId7"/>
                <a:stretch>
                  <a:fillRect t="-7692" b="-27692"/>
                </a:stretch>
              </a:blipFill>
            </p:spPr>
            <p:txBody>
              <a:bodyPr/>
              <a:lstStyle/>
              <a:p>
                <a:r>
                  <a:rPr lang="en-US">
                    <a:noFill/>
                  </a:rPr>
                  <a:t> </a:t>
                </a:r>
              </a:p>
            </p:txBody>
          </p:sp>
        </mc:Fallback>
      </mc:AlternateContent>
      <p:sp>
        <p:nvSpPr>
          <p:cNvPr id="23" name="TextBox 22"/>
          <p:cNvSpPr txBox="1"/>
          <p:nvPr/>
        </p:nvSpPr>
        <p:spPr>
          <a:xfrm>
            <a:off x="402336" y="2876897"/>
            <a:ext cx="3619500" cy="369332"/>
          </a:xfrm>
          <a:prstGeom prst="rect">
            <a:avLst/>
          </a:prstGeom>
          <a:noFill/>
        </p:spPr>
        <p:txBody>
          <a:bodyPr wrap="square" rtlCol="0">
            <a:spAutoFit/>
          </a:bodyPr>
          <a:lstStyle/>
          <a:p>
            <a:r>
              <a:rPr lang="en-US" dirty="0" smtClean="0">
                <a:solidFill>
                  <a:srgbClr val="C00000"/>
                </a:solidFill>
              </a:rPr>
              <a:t>3. Find t</a:t>
            </a:r>
            <a:r>
              <a:rPr lang="en-US" baseline="30000"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29768" y="3276600"/>
                <a:ext cx="3636264" cy="487954"/>
              </a:xfrm>
              <a:prstGeom prst="rect">
                <a:avLst/>
              </a:prstGeom>
              <a:noFill/>
            </p:spPr>
            <p:txBody>
              <a:bodyPr wrap="square" rtlCol="0">
                <a:spAutoFit/>
              </a:bodyPr>
              <a:lstStyle/>
              <a:p>
                <a:r>
                  <a:rPr lang="en-US" dirty="0" smtClean="0">
                    <a:latin typeface="Cambria" pitchFamily="18" charset="0"/>
                  </a:rPr>
                  <a:t>95% CI  </a:t>
                </a:r>
                <a:r>
                  <a:rPr lang="en-US" dirty="0" smtClean="0">
                    <a:latin typeface="Cambria" pitchFamily="18" charset="0"/>
                    <a:sym typeface="Symbol"/>
                  </a:rPr>
                  <a:t> </a:t>
                </a:r>
                <a14:m>
                  <m:oMath xmlns:m="http://schemas.openxmlformats.org/officeDocument/2006/math">
                    <m:f>
                      <m:fPr>
                        <m:type m:val="skw"/>
                        <m:ctrlPr>
                          <a:rPr lang="en-US" i="1" smtClean="0">
                            <a:latin typeface="Cambria Math"/>
                            <a:sym typeface="Symbol"/>
                          </a:rPr>
                        </m:ctrlPr>
                      </m:fPr>
                      <m:num>
                        <m:r>
                          <a:rPr lang="en-US" i="1" smtClean="0">
                            <a:latin typeface="Cambria Math"/>
                            <a:ea typeface="Cambria Math"/>
                            <a:sym typeface="Symbol"/>
                          </a:rPr>
                          <m:t>𝛼</m:t>
                        </m:r>
                      </m:num>
                      <m:den>
                        <m:r>
                          <a:rPr lang="en-US" b="0" i="1" smtClean="0">
                            <a:latin typeface="Cambria Math"/>
                            <a:sym typeface="Symbol"/>
                          </a:rPr>
                          <m:t>2</m:t>
                        </m:r>
                      </m:den>
                    </m:f>
                    <m:r>
                      <a:rPr lang="en-US" b="0" i="1" smtClean="0">
                        <a:latin typeface="Cambria Math"/>
                        <a:sym typeface="Symbol"/>
                      </a:rPr>
                      <m:t>=</m:t>
                    </m:r>
                    <m:f>
                      <m:fPr>
                        <m:ctrlPr>
                          <a:rPr lang="en-US" b="0" i="1" smtClean="0">
                            <a:latin typeface="Cambria Math"/>
                            <a:sym typeface="Symbol"/>
                          </a:rPr>
                        </m:ctrlPr>
                      </m:fPr>
                      <m:num>
                        <m:r>
                          <a:rPr lang="en-US" b="0" i="1" smtClean="0">
                            <a:latin typeface="Cambria Math"/>
                            <a:sym typeface="Symbol"/>
                          </a:rPr>
                          <m:t>1−0.95</m:t>
                        </m:r>
                      </m:num>
                      <m:den>
                        <m:r>
                          <a:rPr lang="en-US" b="0" i="1" smtClean="0">
                            <a:latin typeface="Cambria Math"/>
                            <a:sym typeface="Symbol"/>
                          </a:rPr>
                          <m:t>2</m:t>
                        </m:r>
                      </m:den>
                    </m:f>
                    <m:r>
                      <a:rPr lang="en-US" b="0" i="1" smtClean="0">
                        <a:latin typeface="Cambria Math"/>
                        <a:sym typeface="Symbol"/>
                      </a:rPr>
                      <m:t>=0.025</m:t>
                    </m:r>
                  </m:oMath>
                </a14:m>
                <a:r>
                  <a:rPr lang="en-US" dirty="0" smtClean="0">
                    <a:latin typeface="Cambria" pitchFamily="18" charset="0"/>
                  </a:rPr>
                  <a:t> </a:t>
                </a:r>
                <a:endParaRPr lang="en-US" dirty="0">
                  <a:latin typeface="Cambria"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9768" y="3276600"/>
                <a:ext cx="3636264" cy="487954"/>
              </a:xfrm>
              <a:prstGeom prst="rect">
                <a:avLst/>
              </a:prstGeom>
              <a:blipFill rotWithShape="1">
                <a:blip r:embed="rId8" cstate="print"/>
                <a:stretch>
                  <a:fillRect l="-1510" t="-73750" b="-123750"/>
                </a:stretch>
              </a:blipFill>
            </p:spPr>
            <p:txBody>
              <a:bodyPr/>
              <a:lstStyle/>
              <a:p>
                <a:r>
                  <a:rPr lang="en-US">
                    <a:noFill/>
                  </a:rPr>
                  <a:t> </a:t>
                </a:r>
              </a:p>
            </p:txBody>
          </p:sp>
        </mc:Fallback>
      </mc:AlternateContent>
      <p:sp>
        <p:nvSpPr>
          <p:cNvPr id="24" name="TextBox 23"/>
          <p:cNvSpPr txBox="1"/>
          <p:nvPr/>
        </p:nvSpPr>
        <p:spPr>
          <a:xfrm>
            <a:off x="1970627" y="2876897"/>
            <a:ext cx="1392745" cy="369332"/>
          </a:xfrm>
          <a:prstGeom prst="rect">
            <a:avLst/>
          </a:prstGeom>
          <a:noFill/>
        </p:spPr>
        <p:txBody>
          <a:bodyPr wrap="square" rtlCol="0">
            <a:spAutoFit/>
          </a:bodyPr>
          <a:lstStyle/>
          <a:p>
            <a:r>
              <a:rPr lang="en-US" dirty="0" smtClean="0">
                <a:solidFill>
                  <a:srgbClr val="C00000"/>
                </a:solidFill>
              </a:rPr>
              <a:t>4.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514445" y="3824959"/>
                <a:ext cx="1456182" cy="369332"/>
              </a:xfrm>
              <a:prstGeom prst="rect">
                <a:avLst/>
              </a:prstGeom>
              <a:noFill/>
            </p:spPr>
            <p:txBody>
              <a:bodyPr wrap="square" rtlCol="0">
                <a:spAutoFit/>
              </a:bodyPr>
              <a:lstStyle/>
              <a:p>
                <a:r>
                  <a:rPr lang="en-US" dirty="0" err="1" smtClean="0">
                    <a:latin typeface="Cambria" pitchFamily="18" charset="0"/>
                  </a:rPr>
                  <a:t>df</a:t>
                </a:r>
                <a:r>
                  <a:rPr lang="en-US" dirty="0" smtClean="0">
                    <a:latin typeface="Cambria" pitchFamily="18" charset="0"/>
                  </a:rPr>
                  <a:t>=25</a:t>
                </a:r>
                <a14:m>
                  <m:oMath xmlns:m="http://schemas.openxmlformats.org/officeDocument/2006/math">
                    <m:r>
                      <a:rPr lang="en-US" i="1" dirty="0" smtClean="0">
                        <a:latin typeface="Cambria Math"/>
                      </a:rPr>
                      <m:t>−</m:t>
                    </m:r>
                  </m:oMath>
                </a14:m>
                <a:r>
                  <a:rPr lang="en-US" dirty="0" smtClean="0">
                    <a:latin typeface="Cambria" pitchFamily="18" charset="0"/>
                  </a:rPr>
                  <a:t>1=24</a:t>
                </a:r>
                <a:endParaRPr lang="en-US" dirty="0">
                  <a:latin typeface="Cambria"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14445" y="3824959"/>
                <a:ext cx="1456182" cy="369332"/>
              </a:xfrm>
              <a:prstGeom prst="rect">
                <a:avLst/>
              </a:prstGeom>
              <a:blipFill rotWithShape="1">
                <a:blip r:embed="rId9"/>
                <a:stretch>
                  <a:fillRect l="-3347" t="-9836" r="-3347" b="-22951"/>
                </a:stretch>
              </a:blipFill>
            </p:spPr>
            <p:txBody>
              <a:bodyPr/>
              <a:lstStyle/>
              <a:p>
                <a:r>
                  <a:rPr lang="en-US">
                    <a:noFill/>
                  </a:rPr>
                  <a:t> </a:t>
                </a:r>
              </a:p>
            </p:txBody>
          </p:sp>
        </mc:Fallback>
      </mc:AlternateContent>
      <p:sp>
        <p:nvSpPr>
          <p:cNvPr id="5" name="Oval 4"/>
          <p:cNvSpPr/>
          <p:nvPr/>
        </p:nvSpPr>
        <p:spPr>
          <a:xfrm>
            <a:off x="6172200" y="4508687"/>
            <a:ext cx="457200" cy="1846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71700" y="1436132"/>
            <a:ext cx="647700" cy="338554"/>
          </a:xfrm>
          <a:prstGeom prst="rect">
            <a:avLst/>
          </a:prstGeom>
          <a:noFill/>
        </p:spPr>
        <p:txBody>
          <a:bodyPr wrap="square" rtlCol="0">
            <a:spAutoFit/>
          </a:bodyPr>
          <a:lstStyle/>
          <a:p>
            <a:r>
              <a:rPr lang="en-US" sz="1600" dirty="0" smtClean="0">
                <a:latin typeface="Cambria" pitchFamily="18" charset="0"/>
              </a:rPr>
              <a:t>OR</a:t>
            </a:r>
            <a:endParaRPr lang="en-US" sz="1600" dirty="0">
              <a:latin typeface="Cambria" pitchFamily="18" charset="0"/>
            </a:endParaRPr>
          </a:p>
        </p:txBody>
      </p:sp>
      <p:sp>
        <p:nvSpPr>
          <p:cNvPr id="26" name="TextBox 25"/>
          <p:cNvSpPr txBox="1"/>
          <p:nvPr/>
        </p:nvSpPr>
        <p:spPr>
          <a:xfrm>
            <a:off x="2292477" y="3824959"/>
            <a:ext cx="1456182" cy="369332"/>
          </a:xfrm>
          <a:prstGeom prst="rect">
            <a:avLst/>
          </a:prstGeom>
          <a:noFill/>
        </p:spPr>
        <p:txBody>
          <a:bodyPr wrap="square" rtlCol="0">
            <a:spAutoFit/>
          </a:bodyPr>
          <a:lstStyle/>
          <a:p>
            <a:r>
              <a:rPr lang="en-US" dirty="0" smtClean="0">
                <a:latin typeface="Cambria" pitchFamily="18" charset="0"/>
              </a:rPr>
              <a:t>t</a:t>
            </a:r>
            <a:r>
              <a:rPr lang="en-US" baseline="30000" dirty="0" smtClean="0">
                <a:latin typeface="Cambria" pitchFamily="18" charset="0"/>
              </a:rPr>
              <a:t>*</a:t>
            </a:r>
            <a:r>
              <a:rPr lang="en-US" dirty="0" smtClean="0">
                <a:latin typeface="Cambria" pitchFamily="18" charset="0"/>
              </a:rPr>
              <a:t>=2.064</a:t>
            </a:r>
            <a:endParaRPr lang="en-US" dirty="0">
              <a:latin typeface="Cambria"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651700" y="4654752"/>
                <a:ext cx="3281553" cy="5913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±2</m:t>
                      </m:r>
                      <m:r>
                        <a:rPr lang="en-US" sz="2000" b="0" i="1" smtClean="0">
                          <a:latin typeface="Cambria Math"/>
                          <a:ea typeface="Cambria Math"/>
                        </a:rPr>
                        <m:t>.064</m:t>
                      </m:r>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11.11</m:t>
                          </m:r>
                        </m:num>
                        <m:den>
                          <m:rad>
                            <m:radPr>
                              <m:degHide m:val="on"/>
                              <m:ctrlPr>
                                <a:rPr lang="en-US" sz="2000" i="1" smtClean="0">
                                  <a:latin typeface="Cambria Math"/>
                                  <a:ea typeface="Cambria Math"/>
                                </a:rPr>
                              </m:ctrlPr>
                            </m:radPr>
                            <m:deg/>
                            <m:e>
                              <m:r>
                                <a:rPr lang="en-US" sz="2000" b="0" i="1" smtClean="0">
                                  <a:latin typeface="Cambria Math"/>
                                  <a:ea typeface="Cambria Math"/>
                                </a:rPr>
                                <m:t>25</m:t>
                              </m:r>
                            </m:e>
                          </m:rad>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51700" y="4654752"/>
                <a:ext cx="3281553" cy="591380"/>
              </a:xfrm>
              <a:prstGeom prst="rect">
                <a:avLst/>
              </a:prstGeom>
              <a:blipFill rotWithShape="1">
                <a:blip r:embed="rId10"/>
                <a:stretch>
                  <a:fillRect t="-100000" r="-6691" b="-1474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0498" y="5314890"/>
                <a:ext cx="3507677"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m:t>
                      </m:r>
                      <m:r>
                        <a:rPr lang="en-US" sz="2000" b="0" i="1" smtClean="0">
                          <a:latin typeface="Cambria Math"/>
                          <a:ea typeface="Cambria Math"/>
                        </a:rPr>
                        <m:t>4.59=(11.39, 20.57)</m:t>
                      </m:r>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40498" y="5314890"/>
                <a:ext cx="3507677" cy="400110"/>
              </a:xfrm>
              <a:prstGeom prst="rect">
                <a:avLst/>
              </a:prstGeom>
              <a:blipFill rotWithShape="1">
                <a:blip r:embed="rId11"/>
                <a:stretch>
                  <a:fillRect b="-13636"/>
                </a:stretch>
              </a:blipFill>
            </p:spPr>
            <p:txBody>
              <a:bodyPr/>
              <a:lstStyle/>
              <a:p>
                <a:r>
                  <a:rPr lang="en-US">
                    <a:noFill/>
                  </a:rPr>
                  <a:t> </a:t>
                </a:r>
              </a:p>
            </p:txBody>
          </p:sp>
        </mc:Fallback>
      </mc:AlternateContent>
      <p:sp>
        <p:nvSpPr>
          <p:cNvPr id="29" name="TextBox 28"/>
          <p:cNvSpPr txBox="1"/>
          <p:nvPr/>
        </p:nvSpPr>
        <p:spPr>
          <a:xfrm>
            <a:off x="323850" y="5737739"/>
            <a:ext cx="4229100" cy="369332"/>
          </a:xfrm>
          <a:prstGeom prst="rect">
            <a:avLst/>
          </a:prstGeom>
          <a:noFill/>
        </p:spPr>
        <p:txBody>
          <a:bodyPr wrap="square" rtlCol="0">
            <a:spAutoFit/>
          </a:bodyPr>
          <a:lstStyle/>
          <a:p>
            <a:r>
              <a:rPr lang="en-US" dirty="0" smtClean="0">
                <a:solidFill>
                  <a:srgbClr val="C00000"/>
                </a:solidFill>
              </a:rPr>
              <a:t>6.  Interpret in context</a:t>
            </a:r>
            <a:endParaRPr lang="en-US" dirty="0">
              <a:solidFill>
                <a:srgbClr val="C00000"/>
              </a:solidFill>
            </a:endParaRPr>
          </a:p>
        </p:txBody>
      </p:sp>
      <p:sp>
        <p:nvSpPr>
          <p:cNvPr id="30" name="Oval 29"/>
          <p:cNvSpPr/>
          <p:nvPr/>
        </p:nvSpPr>
        <p:spPr>
          <a:xfrm>
            <a:off x="2667000" y="1219200"/>
            <a:ext cx="1676400" cy="7647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272409" y="926068"/>
            <a:ext cx="2286000" cy="461665"/>
          </a:xfrm>
          <a:prstGeom prst="rect">
            <a:avLst/>
          </a:prstGeom>
          <a:noFill/>
        </p:spPr>
        <p:txBody>
          <a:bodyPr wrap="square" rtlCol="0">
            <a:spAutoFit/>
          </a:bodyPr>
          <a:lstStyle/>
          <a:p>
            <a:r>
              <a:rPr lang="en-US" sz="2400" dirty="0" smtClean="0">
                <a:latin typeface="Cambria" pitchFamily="18" charset="0"/>
              </a:rPr>
              <a:t>CI for a mean</a:t>
            </a:r>
            <a:endParaRPr lang="en-US" sz="2400" dirty="0">
              <a:latin typeface="Cambria" pitchFamily="18" charset="0"/>
            </a:endParaRPr>
          </a:p>
        </p:txBody>
      </p:sp>
      <p:sp>
        <p:nvSpPr>
          <p:cNvPr id="33" name="TextBox 32"/>
          <p:cNvSpPr txBox="1"/>
          <p:nvPr/>
        </p:nvSpPr>
        <p:spPr>
          <a:xfrm>
            <a:off x="304800" y="6107647"/>
            <a:ext cx="2807199" cy="369332"/>
          </a:xfrm>
          <a:prstGeom prst="rect">
            <a:avLst/>
          </a:prstGeom>
          <a:noFill/>
        </p:spPr>
        <p:txBody>
          <a:bodyPr wrap="square" rtlCol="0">
            <a:spAutoFit/>
          </a:bodyPr>
          <a:lstStyle/>
          <a:p>
            <a:r>
              <a:rPr lang="en-US" dirty="0" smtClean="0">
                <a:solidFill>
                  <a:srgbClr val="C00000"/>
                </a:solidFill>
              </a:rPr>
              <a:t>7.  Check conditions</a:t>
            </a:r>
            <a:endParaRPr lang="en-US" dirty="0">
              <a:solidFill>
                <a:srgbClr val="C00000"/>
              </a:solidFill>
            </a:endParaRPr>
          </a:p>
        </p:txBody>
      </p:sp>
    </p:spTree>
    <p:custDataLst>
      <p:tags r:id="rId1"/>
    </p:custDataLst>
    <p:extLst>
      <p:ext uri="{BB962C8B-B14F-4D97-AF65-F5344CB8AC3E}">
        <p14:creationId xmlns:p14="http://schemas.microsoft.com/office/powerpoint/2010/main" val="35964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left)">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animBg="1"/>
      <p:bldP spid="17" grpId="0" animBg="1"/>
      <p:bldP spid="2" grpId="0" animBg="1"/>
      <p:bldP spid="21" grpId="0" animBg="1"/>
      <p:bldP spid="22" grpId="0" animBg="1"/>
      <p:bldP spid="23" grpId="0"/>
      <p:bldP spid="4" grpId="0" animBg="1"/>
      <p:bldP spid="24" grpId="0"/>
      <p:bldP spid="25" grpId="0"/>
      <p:bldP spid="5" grpId="0" animBg="1"/>
      <p:bldP spid="9" grpId="0"/>
      <p:bldP spid="26" grpId="0"/>
      <p:bldP spid="27" grpId="0" animBg="1"/>
      <p:bldP spid="28" grpId="0" animBg="1"/>
      <p:bldP spid="29" grpId="0"/>
      <p:bldP spid="30"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391400" cy="4524315"/>
          </a:xfrm>
          <a:prstGeom prst="rect">
            <a:avLst/>
          </a:prstGeom>
          <a:noFill/>
        </p:spPr>
        <p:txBody>
          <a:bodyPr wrap="square" rtlCol="0">
            <a:spAutoFit/>
          </a:bodyPr>
          <a:lstStyle/>
          <a:p>
            <a:pPr algn="ctr"/>
            <a:r>
              <a:rPr lang="en-US" sz="4800" dirty="0" smtClean="0"/>
              <a:t>We want to collect some data from you.  What should we ask you for our one quantitative question and our one categorical question?</a:t>
            </a:r>
            <a:endParaRPr lang="en-US" sz="40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73527"/>
            <a:ext cx="8991600" cy="5262979"/>
          </a:xfrm>
          <a:prstGeom prst="rect">
            <a:avLst/>
          </a:prstGeom>
          <a:noFill/>
        </p:spPr>
        <p:txBody>
          <a:bodyPr wrap="square" rtlCol="0">
            <a:spAutoFit/>
          </a:bodyPr>
          <a:lstStyle/>
          <a:p>
            <a:r>
              <a:rPr lang="en-US" sz="4000" dirty="0" smtClean="0">
                <a:solidFill>
                  <a:srgbClr val="000000"/>
                </a:solidFill>
              </a:rPr>
              <a:t>What quantitative data should we collect from you?</a:t>
            </a:r>
          </a:p>
          <a:p>
            <a:endParaRPr lang="en-US" sz="3200" dirty="0" smtClean="0">
              <a:solidFill>
                <a:srgbClr val="000000"/>
              </a:solidFill>
            </a:endParaRPr>
          </a:p>
          <a:p>
            <a:pPr marL="514350" indent="-514350">
              <a:buAutoNum type="alphaUcPeriod"/>
            </a:pPr>
            <a:r>
              <a:rPr lang="en-US" sz="2800" dirty="0" smtClean="0">
                <a:solidFill>
                  <a:srgbClr val="000000"/>
                </a:solidFill>
              </a:rPr>
              <a:t>What was the class size of the Intro Stat course you taught most recently? </a:t>
            </a:r>
          </a:p>
          <a:p>
            <a:pPr marL="514350" indent="-514350">
              <a:buAutoNum type="alphaUcPeriod"/>
            </a:pPr>
            <a:r>
              <a:rPr lang="en-US" sz="2800" dirty="0" smtClean="0">
                <a:solidFill>
                  <a:srgbClr val="000000"/>
                </a:solidFill>
              </a:rPr>
              <a:t>How many years have you been teaching Intro Stat?</a:t>
            </a:r>
          </a:p>
          <a:p>
            <a:pPr marL="514350" indent="-514350">
              <a:buAutoNum type="alphaUcPeriod"/>
            </a:pPr>
            <a:r>
              <a:rPr lang="en-US" sz="2800" dirty="0" smtClean="0">
                <a:solidFill>
                  <a:srgbClr val="000000"/>
                </a:solidFill>
              </a:rPr>
              <a:t>What was the travel time, in hours, for your trip to Boston for JMM?</a:t>
            </a:r>
          </a:p>
          <a:p>
            <a:pPr marL="514350" indent="-514350">
              <a:buAutoNum type="alphaUcPeriod"/>
            </a:pPr>
            <a:r>
              <a:rPr lang="en-US" sz="2800" dirty="0" smtClean="0">
                <a:solidFill>
                  <a:srgbClr val="000000"/>
                </a:solidFill>
              </a:rPr>
              <a:t>Including this one, how many times have you attended the January JMM?</a:t>
            </a:r>
          </a:p>
          <a:p>
            <a:pPr marL="514350" indent="-514350">
              <a:buAutoNum type="alphaUcPeriod"/>
            </a:pPr>
            <a:r>
              <a:rPr lang="en-US" sz="2800" dirty="0" smtClean="0">
                <a:solidFill>
                  <a:srgbClr val="000000"/>
                </a:solidFill>
              </a:rPr>
              <a:t>???</a:t>
            </a:r>
            <a:endParaRPr lang="en-US" sz="2800" dirty="0">
              <a:solidFill>
                <a:srgbClr val="000000"/>
              </a:solidFill>
            </a:endParaRPr>
          </a:p>
        </p:txBody>
      </p:sp>
      <p:pic>
        <p:nvPicPr>
          <p:cNvPr id="6"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7848600" y="0"/>
            <a:ext cx="1295400" cy="1295401"/>
          </a:xfrm>
          <a:prstGeom prst="rect">
            <a:avLst/>
          </a:prstGeom>
          <a:noFill/>
        </p:spPr>
      </p:pic>
    </p:spTree>
    <p:extLst>
      <p:ext uri="{BB962C8B-B14F-4D97-AF65-F5344CB8AC3E}">
        <p14:creationId xmlns:p14="http://schemas.microsoft.com/office/powerpoint/2010/main" val="13887092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73527"/>
            <a:ext cx="8991600" cy="3970318"/>
          </a:xfrm>
          <a:prstGeom prst="rect">
            <a:avLst/>
          </a:prstGeom>
          <a:noFill/>
        </p:spPr>
        <p:txBody>
          <a:bodyPr wrap="square" rtlCol="0">
            <a:spAutoFit/>
          </a:bodyPr>
          <a:lstStyle/>
          <a:p>
            <a:r>
              <a:rPr lang="en-US" sz="4000" dirty="0" smtClean="0">
                <a:solidFill>
                  <a:srgbClr val="000000"/>
                </a:solidFill>
              </a:rPr>
              <a:t>What categorical data should we collect from you?</a:t>
            </a:r>
          </a:p>
          <a:p>
            <a:endParaRPr lang="en-US" sz="3200" dirty="0" smtClean="0">
              <a:solidFill>
                <a:srgbClr val="000000"/>
              </a:solidFill>
            </a:endParaRPr>
          </a:p>
          <a:p>
            <a:pPr marL="514350" indent="-514350">
              <a:buAutoNum type="alphaUcPeriod"/>
            </a:pPr>
            <a:r>
              <a:rPr lang="en-US" sz="2800" dirty="0" smtClean="0">
                <a:solidFill>
                  <a:srgbClr val="000000"/>
                </a:solidFill>
              </a:rPr>
              <a:t>Did you fly or drive to these meetings?</a:t>
            </a:r>
          </a:p>
          <a:p>
            <a:pPr marL="514350" indent="-514350">
              <a:buAutoNum type="alphaUcPeriod"/>
            </a:pPr>
            <a:r>
              <a:rPr lang="en-US" sz="2800" dirty="0" smtClean="0">
                <a:solidFill>
                  <a:srgbClr val="000000"/>
                </a:solidFill>
              </a:rPr>
              <a:t>Have you attended any previous JMM meetings?</a:t>
            </a:r>
          </a:p>
          <a:p>
            <a:pPr marL="514350" indent="-514350">
              <a:buAutoNum type="alphaUcPeriod"/>
            </a:pPr>
            <a:r>
              <a:rPr lang="en-US" sz="2800" dirty="0" smtClean="0">
                <a:solidFill>
                  <a:srgbClr val="000000"/>
                </a:solidFill>
              </a:rPr>
              <a:t>Have you ever attended a JSM meeting?</a:t>
            </a:r>
          </a:p>
          <a:p>
            <a:pPr marL="514350" indent="-514350">
              <a:buAutoNum type="alphaUcPeriod"/>
            </a:pPr>
            <a:r>
              <a:rPr lang="en-US" sz="2800" dirty="0" smtClean="0">
                <a:solidFill>
                  <a:srgbClr val="000000"/>
                </a:solidFill>
              </a:rPr>
              <a:t>???</a:t>
            </a:r>
          </a:p>
          <a:p>
            <a:pPr marL="514350" indent="-514350">
              <a:buAutoNum type="alphaUcPeriod"/>
            </a:pPr>
            <a:r>
              <a:rPr lang="en-US" sz="2800" dirty="0" smtClean="0">
                <a:solidFill>
                  <a:srgbClr val="000000"/>
                </a:solidFill>
              </a:rPr>
              <a:t>???</a:t>
            </a:r>
            <a:endParaRPr lang="en-US" sz="2800" dirty="0">
              <a:solidFill>
                <a:srgbClr val="000000"/>
              </a:solidFill>
            </a:endParaRPr>
          </a:p>
        </p:txBody>
      </p:sp>
      <p:pic>
        <p:nvPicPr>
          <p:cNvPr id="6"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7848600" y="0"/>
            <a:ext cx="1295400" cy="1295401"/>
          </a:xfrm>
          <a:prstGeom prst="rect">
            <a:avLst/>
          </a:prstGeom>
          <a:noFill/>
        </p:spPr>
      </p:pic>
    </p:spTree>
    <p:extLst>
      <p:ext uri="{BB962C8B-B14F-4D97-AF65-F5344CB8AC3E}">
        <p14:creationId xmlns:p14="http://schemas.microsoft.com/office/powerpoint/2010/main" val="1388709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4458"/>
            <a:ext cx="8001000" cy="4893647"/>
          </a:xfrm>
          <a:prstGeom prst="rect">
            <a:avLst/>
          </a:prstGeom>
          <a:noFill/>
        </p:spPr>
        <p:txBody>
          <a:bodyPr wrap="square" rtlCol="0">
            <a:spAutoFit/>
          </a:bodyPr>
          <a:lstStyle/>
          <a:p>
            <a:pPr algn="ctr"/>
            <a:r>
              <a:rPr lang="en-US" sz="9600" b="1" dirty="0" smtClean="0"/>
              <a:t>Why</a:t>
            </a:r>
            <a:r>
              <a:rPr lang="en-US" sz="7200" dirty="0" smtClean="0"/>
              <a:t> </a:t>
            </a:r>
          </a:p>
          <a:p>
            <a:pPr algn="ctr"/>
            <a:r>
              <a:rPr lang="en-US" sz="7200" dirty="0" smtClean="0"/>
              <a:t>does the bootstrap work? </a:t>
            </a:r>
          </a:p>
          <a:p>
            <a:pPr algn="ctr"/>
            <a:r>
              <a:rPr lang="en-US" sz="7200" dirty="0" smtClean="0"/>
              <a:t> </a:t>
            </a:r>
            <a:endParaRPr lang="en-US" sz="4400" dirty="0"/>
          </a:p>
        </p:txBody>
      </p:sp>
    </p:spTree>
    <p:extLst>
      <p:ext uri="{BB962C8B-B14F-4D97-AF65-F5344CB8AC3E}">
        <p14:creationId xmlns:p14="http://schemas.microsoft.com/office/powerpoint/2010/main" val="2095137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7620000" cy="5909310"/>
          </a:xfrm>
          <a:prstGeom prst="rect">
            <a:avLst/>
          </a:prstGeom>
          <a:noFill/>
        </p:spPr>
        <p:txBody>
          <a:bodyPr wrap="square" rtlCol="0">
            <a:spAutoFit/>
          </a:bodyPr>
          <a:lstStyle/>
          <a:p>
            <a:pPr algn="ctr"/>
            <a:r>
              <a:rPr lang="en-US" sz="3600" b="1" u="sng" dirty="0" smtClean="0"/>
              <a:t>Schedule:  Day 1</a:t>
            </a:r>
          </a:p>
          <a:p>
            <a:pPr algn="ctr"/>
            <a:r>
              <a:rPr lang="en-US" sz="2400" b="1" u="sng" dirty="0" smtClean="0"/>
              <a:t>Wednesday, 1/9, 9:00 – 11:00 am</a:t>
            </a:r>
          </a:p>
          <a:p>
            <a:endParaRPr lang="en-US" b="1" dirty="0" smtClean="0"/>
          </a:p>
          <a:p>
            <a:r>
              <a:rPr lang="en-US" sz="2200" b="1" dirty="0" smtClean="0"/>
              <a:t>1. Introductions and Overview</a:t>
            </a:r>
            <a:r>
              <a:rPr lang="en-US" sz="2200" dirty="0" smtClean="0"/>
              <a:t>   </a:t>
            </a:r>
          </a:p>
          <a:p>
            <a:r>
              <a:rPr lang="en-US" sz="1200" dirty="0" smtClean="0"/>
              <a:t> </a:t>
            </a:r>
          </a:p>
          <a:p>
            <a:r>
              <a:rPr lang="en-US" sz="2200" b="1" dirty="0" smtClean="0"/>
              <a:t>2. Bootstrap Confidence Intervals</a:t>
            </a:r>
            <a:r>
              <a:rPr lang="en-US" sz="2200" dirty="0" smtClean="0"/>
              <a:t> </a:t>
            </a:r>
          </a:p>
          <a:p>
            <a:pPr marL="400050" lvl="0" indent="-168275">
              <a:buFont typeface="Arial" pitchFamily="34" charset="0"/>
              <a:buChar char="•"/>
            </a:pPr>
            <a:r>
              <a:rPr lang="en-US" sz="2200" dirty="0" smtClean="0"/>
              <a:t> What is a bootstrap distribution?</a:t>
            </a:r>
          </a:p>
          <a:p>
            <a:pPr marL="400050" lvl="0" indent="-168275">
              <a:buFont typeface="Arial" pitchFamily="34" charset="0"/>
              <a:buChar char="•"/>
            </a:pPr>
            <a:r>
              <a:rPr lang="en-US" sz="2200" dirty="0" smtClean="0"/>
              <a:t> How do we use bootstrap distributions to build understanding of confidence intervals?</a:t>
            </a:r>
          </a:p>
          <a:p>
            <a:pPr marL="400050" lvl="0" indent="-168275">
              <a:buFont typeface="Arial" pitchFamily="34" charset="0"/>
              <a:buChar char="•"/>
            </a:pPr>
            <a:r>
              <a:rPr lang="en-US" sz="2200" dirty="0" smtClean="0"/>
              <a:t> How do we assess student understanding when using this    approach?</a:t>
            </a:r>
          </a:p>
          <a:p>
            <a:r>
              <a:rPr lang="en-US" sz="1200" dirty="0" smtClean="0"/>
              <a:t> </a:t>
            </a:r>
          </a:p>
          <a:p>
            <a:r>
              <a:rPr lang="en-US" sz="2200" b="1" dirty="0" smtClean="0"/>
              <a:t>3. Getting Started on Randomization Tests</a:t>
            </a:r>
            <a:endParaRPr lang="en-US" sz="2200" dirty="0" smtClean="0"/>
          </a:p>
          <a:p>
            <a:pPr marL="461963" lvl="0" indent="-230188">
              <a:buFont typeface="Arial" pitchFamily="34" charset="0"/>
              <a:buChar char="•"/>
            </a:pPr>
            <a:r>
              <a:rPr lang="en-US" sz="2200" dirty="0" smtClean="0"/>
              <a:t> What is a randomization distribution?</a:t>
            </a:r>
          </a:p>
          <a:p>
            <a:pPr marL="461963" lvl="0" indent="-230188">
              <a:buFont typeface="Arial" pitchFamily="34" charset="0"/>
              <a:buChar char="•"/>
            </a:pPr>
            <a:r>
              <a:rPr lang="en-US" sz="2200" dirty="0" smtClean="0"/>
              <a:t> How do we use randomization distributions to build understanding of p-values?</a:t>
            </a:r>
          </a:p>
          <a:p>
            <a:r>
              <a:rPr lang="en-US" sz="1200" dirty="0" smtClean="0"/>
              <a:t> </a:t>
            </a:r>
          </a:p>
          <a:p>
            <a:r>
              <a:rPr lang="en-US" sz="2200" b="1" dirty="0" smtClean="0"/>
              <a:t>4. Minute Papers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8640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229600" cy="1143000"/>
          </a:xfrm>
        </p:spPr>
        <p:txBody>
          <a:bodyPr/>
          <a:lstStyle/>
          <a:p>
            <a:r>
              <a:rPr lang="en-US" dirty="0" smtClean="0"/>
              <a:t>Sampling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962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1905000"/>
            <a:ext cx="1828800" cy="523220"/>
          </a:xfrm>
          <a:prstGeom prst="rect">
            <a:avLst/>
          </a:prstGeom>
          <a:noFill/>
        </p:spPr>
        <p:txBody>
          <a:bodyPr wrap="square" rtlCol="0">
            <a:spAutoFit/>
          </a:bodyPr>
          <a:lstStyle/>
          <a:p>
            <a:r>
              <a:rPr lang="en-US" sz="2800" dirty="0" smtClean="0"/>
              <a:t>Population</a:t>
            </a:r>
            <a:endParaRPr lang="en-US" sz="2800" dirty="0"/>
          </a:p>
        </p:txBody>
      </p:sp>
      <p:cxnSp>
        <p:nvCxnSpPr>
          <p:cNvPr id="9" name="Straight Connector 8"/>
          <p:cNvCxnSpPr>
            <a:stCxn id="6" idx="1"/>
          </p:cNvCxnSpPr>
          <p:nvPr/>
        </p:nvCxnSpPr>
        <p:spPr>
          <a:xfrm>
            <a:off x="5486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
        <p:nvSpPr>
          <p:cNvPr id="16" name="Oval 15"/>
          <p:cNvSpPr/>
          <p:nvPr/>
        </p:nvSpPr>
        <p:spPr>
          <a:xfrm>
            <a:off x="9448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456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369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09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761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913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066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218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371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523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675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828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980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133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285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634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437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590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742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895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047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199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786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939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091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243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0396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548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701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853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1005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158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1310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463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1615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767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920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072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225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377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529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80657" y="2281473"/>
            <a:ext cx="4038600" cy="2062103"/>
          </a:xfrm>
          <a:prstGeom prst="rect">
            <a:avLst/>
          </a:prstGeom>
          <a:noFill/>
        </p:spPr>
        <p:txBody>
          <a:bodyPr wrap="square" rtlCol="0">
            <a:spAutoFit/>
          </a:bodyPr>
          <a:lstStyle/>
          <a:p>
            <a:r>
              <a:rPr lang="en-US" sz="3200" dirty="0" smtClean="0"/>
              <a:t>BUT, in practice we don’t see the “tree” or all of the “seeds” – we only have ONE seed</a:t>
            </a:r>
            <a:endParaRPr lang="en-US" sz="3200" dirty="0"/>
          </a:p>
        </p:txBody>
      </p:sp>
    </p:spTree>
    <p:extLst>
      <p:ext uri="{BB962C8B-B14F-4D97-AF65-F5344CB8AC3E}">
        <p14:creationId xmlns:p14="http://schemas.microsoft.com/office/powerpoint/2010/main" val="290750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34583 -0.59681 L -0.34583 -0.20819 " pathEditMode="relative" rAng="0" ptsTypes="AA">
                                      <p:cBhvr>
                                        <p:cTn id="23" dur="2000" fill="hold"/>
                                        <p:tgtEl>
                                          <p:spTgt spid="16"/>
                                        </p:tgtEl>
                                        <p:attrNameLst>
                                          <p:attrName>ppt_x</p:attrName>
                                          <p:attrName>ppt_y</p:attrName>
                                        </p:attrNameLst>
                                      </p:cBhvr>
                                      <p:rCtr x="0" y="19431"/>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50504 -0.47861 L -0.50504 -0.08999 " pathEditMode="relative" rAng="0" ptsTypes="AA">
                                      <p:cBhvr>
                                        <p:cTn id="27" dur="2000" fill="hold"/>
                                        <p:tgtEl>
                                          <p:spTgt spid="18"/>
                                        </p:tgtEl>
                                        <p:attrNameLst>
                                          <p:attrName>ppt_x</p:attrName>
                                          <p:attrName>ppt_y</p:attrName>
                                        </p:attrNameLst>
                                      </p:cBhvr>
                                      <p:rCtr x="0" y="19431"/>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40382 -0.52741 L -0.40382 -0.13879 " pathEditMode="relative" rAng="0" ptsTypes="AA">
                                      <p:cBhvr>
                                        <p:cTn id="31" dur="2000" fill="hold"/>
                                        <p:tgtEl>
                                          <p:spTgt spid="19"/>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55503 -0.50081 L -0.55503 -0.11219 " pathEditMode="relative" rAng="0" ptsTypes="AA">
                                      <p:cBhvr>
                                        <p:cTn id="35" dur="2000" fill="hold"/>
                                        <p:tgtEl>
                                          <p:spTgt spid="20"/>
                                        </p:tgtEl>
                                        <p:attrNameLst>
                                          <p:attrName>ppt_x</p:attrName>
                                          <p:attrName>ppt_y</p:attrName>
                                        </p:attrNameLst>
                                      </p:cBhvr>
                                      <p:rCtr x="0" y="19431"/>
                                    </p:animMotion>
                                  </p:childTnLst>
                                </p:cTn>
                              </p:par>
                            </p:childTnLst>
                          </p:cTn>
                        </p:par>
                        <p:par>
                          <p:cTn id="36" fill="hold">
                            <p:stCondLst>
                              <p:cond delay="2000"/>
                            </p:stCondLst>
                            <p:childTnLst>
                              <p:par>
                                <p:cTn id="37" presetID="42" presetClass="path" presetSubtype="0" accel="50000" decel="50000" fill="hold" grpId="0" nodeType="afterEffect">
                                  <p:stCondLst>
                                    <p:cond delay="0"/>
                                  </p:stCondLst>
                                  <p:childTnLst>
                                    <p:animMotion origin="layout" path="M -0.4967 -0.52302 L -0.4967 -0.1344 " pathEditMode="relative" rAng="0" ptsTypes="AA">
                                      <p:cBhvr>
                                        <p:cTn id="38" dur="1000" fill="hold"/>
                                        <p:tgtEl>
                                          <p:spTgt spid="21"/>
                                        </p:tgtEl>
                                        <p:attrNameLst>
                                          <p:attrName>ppt_x</p:attrName>
                                          <p:attrName>ppt_y</p:attrName>
                                        </p:attrNameLst>
                                      </p:cBhvr>
                                      <p:rCtr x="0" y="19431"/>
                                    </p:animMotion>
                                  </p:childTnLst>
                                </p:cTn>
                              </p:par>
                            </p:childTnLst>
                          </p:cTn>
                        </p:par>
                        <p:par>
                          <p:cTn id="39" fill="hold">
                            <p:stCondLst>
                              <p:cond delay="3000"/>
                            </p:stCondLst>
                            <p:childTnLst>
                              <p:par>
                                <p:cTn id="40" presetID="42" presetClass="path" presetSubtype="0" accel="50000" decel="50000" fill="hold" grpId="0" nodeType="afterEffect">
                                  <p:stCondLst>
                                    <p:cond delay="0"/>
                                  </p:stCondLst>
                                  <p:childTnLst>
                                    <p:animMotion origin="layout" path="M -0.53837 -0.54523 L -0.53837 -0.15661 " pathEditMode="relative" rAng="0" ptsTypes="AA">
                                      <p:cBhvr>
                                        <p:cTn id="41" dur="1000" fill="hold"/>
                                        <p:tgtEl>
                                          <p:spTgt spid="22"/>
                                        </p:tgtEl>
                                        <p:attrNameLst>
                                          <p:attrName>ppt_x</p:attrName>
                                          <p:attrName>ppt_y</p:attrName>
                                        </p:attrNameLst>
                                      </p:cBhvr>
                                      <p:rCtr x="0" y="19431"/>
                                    </p:animMotion>
                                  </p:childTnLst>
                                </p:cTn>
                              </p:par>
                            </p:childTnLst>
                          </p:cTn>
                        </p:par>
                        <p:par>
                          <p:cTn id="42" fill="hold">
                            <p:stCondLst>
                              <p:cond delay="4000"/>
                            </p:stCondLst>
                            <p:childTnLst>
                              <p:par>
                                <p:cTn id="43" presetID="42" presetClass="path" presetSubtype="0" accel="50000" decel="50000" fill="hold" grpId="0" nodeType="afterEffect">
                                  <p:stCondLst>
                                    <p:cond delay="0"/>
                                  </p:stCondLst>
                                  <p:childTnLst>
                                    <p:animMotion origin="layout" path="M -0.38836 -0.56743 L -0.38836 -0.17881 " pathEditMode="relative" rAng="0" ptsTypes="AA">
                                      <p:cBhvr>
                                        <p:cTn id="44" dur="1000" fill="hold"/>
                                        <p:tgtEl>
                                          <p:spTgt spid="23"/>
                                        </p:tgtEl>
                                        <p:attrNameLst>
                                          <p:attrName>ppt_x</p:attrName>
                                          <p:attrName>ppt_y</p:attrName>
                                        </p:attrNameLst>
                                      </p:cBhvr>
                                      <p:rCtr x="0" y="19431"/>
                                    </p:animMotion>
                                  </p:childTnLst>
                                </p:cTn>
                              </p:par>
                            </p:childTnLst>
                          </p:cTn>
                        </p:par>
                        <p:par>
                          <p:cTn id="45" fill="hold">
                            <p:stCondLst>
                              <p:cond delay="5000"/>
                            </p:stCondLst>
                            <p:childTnLst>
                              <p:par>
                                <p:cTn id="46" presetID="42" presetClass="path" presetSubtype="0" accel="50000" decel="50000" fill="hold" grpId="0" nodeType="afterEffect">
                                  <p:stCondLst>
                                    <p:cond delay="0"/>
                                  </p:stCondLst>
                                  <p:childTnLst>
                                    <p:animMotion origin="layout" path="M -0.5967 -0.58964 L -0.5967 -0.20102 " pathEditMode="relative" rAng="0" ptsTypes="AA">
                                      <p:cBhvr>
                                        <p:cTn id="47" dur="1000" fill="hold"/>
                                        <p:tgtEl>
                                          <p:spTgt spid="24"/>
                                        </p:tgtEl>
                                        <p:attrNameLst>
                                          <p:attrName>ppt_x</p:attrName>
                                          <p:attrName>ppt_y</p:attrName>
                                        </p:attrNameLst>
                                      </p:cBhvr>
                                      <p:rCtr x="0" y="19431"/>
                                    </p:animMotion>
                                  </p:childTnLst>
                                </p:cTn>
                              </p:par>
                            </p:childTnLst>
                          </p:cTn>
                        </p:par>
                        <p:par>
                          <p:cTn id="48" fill="hold">
                            <p:stCondLst>
                              <p:cond delay="6000"/>
                            </p:stCondLst>
                            <p:childTnLst>
                              <p:par>
                                <p:cTn id="49" presetID="42" presetClass="path" presetSubtype="0" accel="50000" decel="50000" fill="hold" grpId="0" nodeType="afterEffect">
                                  <p:stCondLst>
                                    <p:cond delay="0"/>
                                  </p:stCondLst>
                                  <p:childTnLst>
                                    <p:animMotion origin="layout" path="M -0.48004 -0.61185 L -0.48004 -0.22323 " pathEditMode="relative" rAng="0" ptsTypes="AA">
                                      <p:cBhvr>
                                        <p:cTn id="50" dur="500" fill="hold"/>
                                        <p:tgtEl>
                                          <p:spTgt spid="25"/>
                                        </p:tgtEl>
                                        <p:attrNameLst>
                                          <p:attrName>ppt_x</p:attrName>
                                          <p:attrName>ppt_y</p:attrName>
                                        </p:attrNameLst>
                                      </p:cBhvr>
                                      <p:rCtr x="0" y="19431"/>
                                    </p:animMotion>
                                  </p:childTnLst>
                                </p:cTn>
                              </p:par>
                            </p:childTnLst>
                          </p:cTn>
                        </p:par>
                        <p:par>
                          <p:cTn id="51" fill="hold">
                            <p:stCondLst>
                              <p:cond delay="6500"/>
                            </p:stCondLst>
                            <p:childTnLst>
                              <p:par>
                                <p:cTn id="52" presetID="42" presetClass="path" presetSubtype="0" accel="50000" decel="50000" fill="hold" grpId="0" nodeType="afterEffect">
                                  <p:stCondLst>
                                    <p:cond delay="0"/>
                                  </p:stCondLst>
                                  <p:childTnLst>
                                    <p:animMotion origin="layout" path="M -0.5967 -0.65625 L -0.5967 -0.26764 " pathEditMode="relative" rAng="0" ptsTypes="AA">
                                      <p:cBhvr>
                                        <p:cTn id="53" dur="500" fill="hold"/>
                                        <p:tgtEl>
                                          <p:spTgt spid="26"/>
                                        </p:tgtEl>
                                        <p:attrNameLst>
                                          <p:attrName>ppt_x</p:attrName>
                                          <p:attrName>ppt_y</p:attrName>
                                        </p:attrNameLst>
                                      </p:cBhvr>
                                      <p:rCtr x="0" y="19431"/>
                                    </p:animMotion>
                                  </p:childTnLst>
                                </p:cTn>
                              </p:par>
                            </p:childTnLst>
                          </p:cTn>
                        </p:par>
                        <p:par>
                          <p:cTn id="54" fill="hold">
                            <p:stCondLst>
                              <p:cond delay="7000"/>
                            </p:stCondLst>
                            <p:childTnLst>
                              <p:par>
                                <p:cTn id="55" presetID="42" presetClass="path" presetSubtype="0" accel="50000" decel="50000" fill="hold" grpId="0" nodeType="afterEffect">
                                  <p:stCondLst>
                                    <p:cond delay="0"/>
                                  </p:stCondLst>
                                  <p:childTnLst>
                                    <p:animMotion origin="layout" path="M -0.55503 -0.68957 L -0.55503 -0.30095 " pathEditMode="relative" rAng="0" ptsTypes="AA">
                                      <p:cBhvr>
                                        <p:cTn id="56" dur="500" fill="hold"/>
                                        <p:tgtEl>
                                          <p:spTgt spid="27"/>
                                        </p:tgtEl>
                                        <p:attrNameLst>
                                          <p:attrName>ppt_x</p:attrName>
                                          <p:attrName>ppt_y</p:attrName>
                                        </p:attrNameLst>
                                      </p:cBhvr>
                                      <p:rCtr x="0" y="19431"/>
                                    </p:animMotion>
                                  </p:childTnLst>
                                </p:cTn>
                              </p:par>
                            </p:childTnLst>
                          </p:cTn>
                        </p:par>
                        <p:par>
                          <p:cTn id="57" fill="hold">
                            <p:stCondLst>
                              <p:cond delay="7500"/>
                            </p:stCondLst>
                            <p:childTnLst>
                              <p:par>
                                <p:cTn id="58" presetID="42" presetClass="path" presetSubtype="0" accel="50000" decel="50000" fill="hold" grpId="0" nodeType="afterEffect">
                                  <p:stCondLst>
                                    <p:cond delay="0"/>
                                  </p:stCondLst>
                                  <p:childTnLst>
                                    <p:animMotion origin="layout" path="M -0.55504 -0.70067 L -0.55504 -0.31206 " pathEditMode="relative" rAng="0" ptsTypes="AA">
                                      <p:cBhvr>
                                        <p:cTn id="59" dur="500" fill="hold"/>
                                        <p:tgtEl>
                                          <p:spTgt spid="28"/>
                                        </p:tgtEl>
                                        <p:attrNameLst>
                                          <p:attrName>ppt_x</p:attrName>
                                          <p:attrName>ppt_y</p:attrName>
                                        </p:attrNameLst>
                                      </p:cBhvr>
                                      <p:rCtr x="0" y="19431"/>
                                    </p:animMotion>
                                  </p:childTnLst>
                                </p:cTn>
                              </p:par>
                            </p:childTnLst>
                          </p:cTn>
                        </p:par>
                        <p:par>
                          <p:cTn id="60" fill="hold">
                            <p:stCondLst>
                              <p:cond delay="8000"/>
                            </p:stCondLst>
                            <p:childTnLst>
                              <p:par>
                                <p:cTn id="61" presetID="42" presetClass="path" presetSubtype="0" accel="50000" decel="50000" fill="hold" grpId="0" nodeType="afterEffect">
                                  <p:stCondLst>
                                    <p:cond delay="0"/>
                                  </p:stCondLst>
                                  <p:childTnLst>
                                    <p:animMotion origin="layout" path="M -0.61336 -0.72287 L -0.61336 -0.33426 " pathEditMode="relative" rAng="0" ptsTypes="AA">
                                      <p:cBhvr>
                                        <p:cTn id="62" dur="500" fill="hold"/>
                                        <p:tgtEl>
                                          <p:spTgt spid="29"/>
                                        </p:tgtEl>
                                        <p:attrNameLst>
                                          <p:attrName>ppt_x</p:attrName>
                                          <p:attrName>ppt_y</p:attrName>
                                        </p:attrNameLst>
                                      </p:cBhvr>
                                      <p:rCtr x="0" y="19431"/>
                                    </p:animMotion>
                                  </p:childTnLst>
                                </p:cTn>
                              </p:par>
                            </p:childTnLst>
                          </p:cTn>
                        </p:par>
                        <p:par>
                          <p:cTn id="63" fill="hold">
                            <p:stCondLst>
                              <p:cond delay="8500"/>
                            </p:stCondLst>
                            <p:childTnLst>
                              <p:par>
                                <p:cTn id="64" presetID="42" presetClass="path" presetSubtype="0" accel="50000" decel="50000" fill="hold" grpId="0" nodeType="afterEffect">
                                  <p:stCondLst>
                                    <p:cond delay="0"/>
                                  </p:stCondLst>
                                  <p:childTnLst>
                                    <p:animMotion origin="layout" path="M -0.5467 -0.73398 L -0.5467 -0.34536 " pathEditMode="relative" rAng="0" ptsTypes="AA">
                                      <p:cBhvr>
                                        <p:cTn id="65" dur="500" fill="hold"/>
                                        <p:tgtEl>
                                          <p:spTgt spid="30"/>
                                        </p:tgtEl>
                                        <p:attrNameLst>
                                          <p:attrName>ppt_x</p:attrName>
                                          <p:attrName>ppt_y</p:attrName>
                                        </p:attrNameLst>
                                      </p:cBhvr>
                                      <p:rCtr x="0" y="19431"/>
                                    </p:animMotion>
                                  </p:childTnLst>
                                </p:cTn>
                              </p:par>
                            </p:childTnLst>
                          </p:cTn>
                        </p:par>
                        <p:par>
                          <p:cTn id="66" fill="hold">
                            <p:stCondLst>
                              <p:cond delay="9000"/>
                            </p:stCondLst>
                            <p:childTnLst>
                              <p:par>
                                <p:cTn id="67" presetID="42" presetClass="path" presetSubtype="0" accel="50000" decel="50000" fill="hold" grpId="0" nodeType="afterEffect">
                                  <p:stCondLst>
                                    <p:cond delay="0"/>
                                  </p:stCondLst>
                                  <p:childTnLst>
                                    <p:animMotion origin="layout" path="M -0.63004 -0.76729 L -0.63004 -0.37868 " pathEditMode="relative" rAng="0" ptsTypes="AA">
                                      <p:cBhvr>
                                        <p:cTn id="68" dur="500" fill="hold"/>
                                        <p:tgtEl>
                                          <p:spTgt spid="31"/>
                                        </p:tgtEl>
                                        <p:attrNameLst>
                                          <p:attrName>ppt_x</p:attrName>
                                          <p:attrName>ppt_y</p:attrName>
                                        </p:attrNameLst>
                                      </p:cBhvr>
                                      <p:rCtr x="0" y="19431"/>
                                    </p:animMotion>
                                  </p:childTnLst>
                                </p:cTn>
                              </p:par>
                            </p:childTnLst>
                          </p:cTn>
                        </p:par>
                        <p:par>
                          <p:cTn id="69" fill="hold">
                            <p:stCondLst>
                              <p:cond delay="9500"/>
                            </p:stCondLst>
                            <p:childTnLst>
                              <p:par>
                                <p:cTn id="70" presetID="42" presetClass="path" presetSubtype="0" accel="50000" decel="50000" fill="hold" grpId="0" nodeType="afterEffect">
                                  <p:stCondLst>
                                    <p:cond delay="0"/>
                                  </p:stCondLst>
                                  <p:childTnLst>
                                    <p:animMotion origin="layout" path="M -0.54948 -0.4254 L -0.54948 -0.03678 " pathEditMode="relative" rAng="0" ptsTypes="AA">
                                      <p:cBhvr>
                                        <p:cTn id="71" dur="500" fill="hold"/>
                                        <p:tgtEl>
                                          <p:spTgt spid="32"/>
                                        </p:tgtEl>
                                        <p:attrNameLst>
                                          <p:attrName>ppt_x</p:attrName>
                                          <p:attrName>ppt_y</p:attrName>
                                        </p:attrNameLst>
                                      </p:cBhvr>
                                      <p:rCtr x="0" y="19431"/>
                                    </p:animMotion>
                                  </p:childTnLst>
                                </p:cTn>
                              </p:par>
                            </p:childTnLst>
                          </p:cTn>
                        </p:par>
                        <p:par>
                          <p:cTn id="72" fill="hold">
                            <p:stCondLst>
                              <p:cond delay="10000"/>
                            </p:stCondLst>
                            <p:childTnLst>
                              <p:par>
                                <p:cTn id="73" presetID="42" presetClass="path" presetSubtype="0" accel="50000" decel="50000" fill="hold" grpId="0" nodeType="afterEffect">
                                  <p:stCondLst>
                                    <p:cond delay="0"/>
                                  </p:stCondLst>
                                  <p:childTnLst>
                                    <p:animMotion origin="layout" path="M -0.78836 -0.76729 L -0.83836 -0.38977 " pathEditMode="relative" rAng="0" ptsTypes="AA">
                                      <p:cBhvr>
                                        <p:cTn id="74" dur="500" fill="hold"/>
                                        <p:tgtEl>
                                          <p:spTgt spid="33"/>
                                        </p:tgtEl>
                                        <p:attrNameLst>
                                          <p:attrName>ppt_x</p:attrName>
                                          <p:attrName>ppt_y</p:attrName>
                                        </p:attrNameLst>
                                      </p:cBhvr>
                                      <p:rCtr x="-2500" y="18876"/>
                                    </p:animMotion>
                                  </p:childTnLst>
                                </p:cTn>
                              </p:par>
                            </p:childTnLst>
                          </p:cTn>
                        </p:par>
                        <p:par>
                          <p:cTn id="75" fill="hold">
                            <p:stCondLst>
                              <p:cond delay="10500"/>
                            </p:stCondLst>
                            <p:childTnLst>
                              <p:par>
                                <p:cTn id="76" presetID="42" presetClass="path" presetSubtype="0" accel="50000" decel="50000" fill="hold" grpId="0" nodeType="afterEffect">
                                  <p:stCondLst>
                                    <p:cond delay="0"/>
                                  </p:stCondLst>
                                  <p:childTnLst>
                                    <p:animMotion origin="layout" path="M -0.5467 -0.8117 L -0.4967 -0.40088 " pathEditMode="relative" rAng="0" ptsTypes="AA">
                                      <p:cBhvr>
                                        <p:cTn id="77" dur="500" fill="hold"/>
                                        <p:tgtEl>
                                          <p:spTgt spid="34"/>
                                        </p:tgtEl>
                                        <p:attrNameLst>
                                          <p:attrName>ppt_x</p:attrName>
                                          <p:attrName>ppt_y</p:attrName>
                                        </p:attrNameLst>
                                      </p:cBhvr>
                                      <p:rCtr x="2500" y="20541"/>
                                    </p:animMotion>
                                  </p:childTnLst>
                                </p:cTn>
                              </p:par>
                            </p:childTnLst>
                          </p:cTn>
                        </p:par>
                        <p:par>
                          <p:cTn id="78" fill="hold">
                            <p:stCondLst>
                              <p:cond delay="11000"/>
                            </p:stCondLst>
                            <p:childTnLst>
                              <p:par>
                                <p:cTn id="79" presetID="42" presetClass="path" presetSubtype="0" accel="50000" decel="50000" fill="hold" grpId="0" nodeType="afterEffect">
                                  <p:stCondLst>
                                    <p:cond delay="0"/>
                                  </p:stCondLst>
                                  <p:childTnLst>
                                    <p:animMotion origin="layout" path="M -0.6467 -0.83391 L -0.6467 -0.4453 " pathEditMode="relative" rAng="0" ptsTypes="AA">
                                      <p:cBhvr>
                                        <p:cTn id="80" dur="500" fill="hold"/>
                                        <p:tgtEl>
                                          <p:spTgt spid="35"/>
                                        </p:tgtEl>
                                        <p:attrNameLst>
                                          <p:attrName>ppt_x</p:attrName>
                                          <p:attrName>ppt_y</p:attrName>
                                        </p:attrNameLst>
                                      </p:cBhvr>
                                      <p:rCtr x="0" y="19431"/>
                                    </p:animMotion>
                                  </p:childTnLst>
                                </p:cTn>
                              </p:par>
                            </p:childTnLst>
                          </p:cTn>
                        </p:par>
                        <p:par>
                          <p:cTn id="81" fill="hold">
                            <p:stCondLst>
                              <p:cond delay="11500"/>
                            </p:stCondLst>
                            <p:childTnLst>
                              <p:par>
                                <p:cTn id="82" presetID="42" presetClass="path" presetSubtype="0" accel="50000" decel="50000" fill="hold" grpId="0" nodeType="afterEffect">
                                  <p:stCondLst>
                                    <p:cond delay="0"/>
                                  </p:stCondLst>
                                  <p:childTnLst>
                                    <p:animMotion origin="layout" path="M -0.7217 -0.86722 L -0.7217 -0.4786 " pathEditMode="relative" rAng="0" ptsTypes="AA">
                                      <p:cBhvr>
                                        <p:cTn id="83" dur="500" fill="hold"/>
                                        <p:tgtEl>
                                          <p:spTgt spid="36"/>
                                        </p:tgtEl>
                                        <p:attrNameLst>
                                          <p:attrName>ppt_x</p:attrName>
                                          <p:attrName>ppt_y</p:attrName>
                                        </p:attrNameLst>
                                      </p:cBhvr>
                                      <p:rCtr x="0" y="19431"/>
                                    </p:animMotion>
                                  </p:childTnLst>
                                </p:cTn>
                              </p:par>
                            </p:childTnLst>
                          </p:cTn>
                        </p:par>
                        <p:par>
                          <p:cTn id="84" fill="hold">
                            <p:stCondLst>
                              <p:cond delay="12000"/>
                            </p:stCondLst>
                            <p:childTnLst>
                              <p:par>
                                <p:cTn id="85" presetID="42" presetClass="path" presetSubtype="0" accel="50000" decel="50000" fill="hold" grpId="0" nodeType="afterEffect">
                                  <p:stCondLst>
                                    <p:cond delay="0"/>
                                  </p:stCondLst>
                                  <p:childTnLst>
                                    <p:animMotion origin="layout" path="M -0.80503 -0.87832 L -0.8717 -0.4675 " pathEditMode="relative" rAng="0" ptsTypes="AA">
                                      <p:cBhvr>
                                        <p:cTn id="86" dur="500" fill="hold"/>
                                        <p:tgtEl>
                                          <p:spTgt spid="37"/>
                                        </p:tgtEl>
                                        <p:attrNameLst>
                                          <p:attrName>ppt_x</p:attrName>
                                          <p:attrName>ppt_y</p:attrName>
                                        </p:attrNameLst>
                                      </p:cBhvr>
                                      <p:rCtr x="-3333" y="20541"/>
                                    </p:animMotion>
                                  </p:childTnLst>
                                </p:cTn>
                              </p:par>
                            </p:childTnLst>
                          </p:cTn>
                        </p:par>
                        <p:par>
                          <p:cTn id="87" fill="hold">
                            <p:stCondLst>
                              <p:cond delay="12500"/>
                            </p:stCondLst>
                            <p:childTnLst>
                              <p:par>
                                <p:cTn id="88" presetID="42" presetClass="path" presetSubtype="0" accel="50000" decel="50000" fill="hold" grpId="0" nodeType="afterEffect">
                                  <p:stCondLst>
                                    <p:cond delay="0"/>
                                  </p:stCondLst>
                                  <p:childTnLst>
                                    <p:animMotion origin="layout" path="M -0.63004 -0.92274 L -0.58837 -0.50081 " pathEditMode="relative" rAng="0" ptsTypes="AA">
                                      <p:cBhvr>
                                        <p:cTn id="89" dur="500" fill="hold"/>
                                        <p:tgtEl>
                                          <p:spTgt spid="38"/>
                                        </p:tgtEl>
                                        <p:attrNameLst>
                                          <p:attrName>ppt_x</p:attrName>
                                          <p:attrName>ppt_y</p:attrName>
                                        </p:attrNameLst>
                                      </p:cBhvr>
                                      <p:rCtr x="2083" y="21096"/>
                                    </p:animMotion>
                                  </p:childTnLst>
                                </p:cTn>
                              </p:par>
                            </p:childTnLst>
                          </p:cTn>
                        </p:par>
                        <p:par>
                          <p:cTn id="90" fill="hold">
                            <p:stCondLst>
                              <p:cond delay="13000"/>
                            </p:stCondLst>
                            <p:childTnLst>
                              <p:par>
                                <p:cTn id="91" presetID="42" presetClass="path" presetSubtype="0" accel="50000" decel="50000" fill="hold" grpId="0" nodeType="afterEffect">
                                  <p:stCondLst>
                                    <p:cond delay="0"/>
                                  </p:stCondLst>
                                  <p:childTnLst>
                                    <p:animMotion origin="layout" path="M -0.37448 -0.45871 L -0.37448 -0.07009 " pathEditMode="relative" rAng="0" ptsTypes="AA">
                                      <p:cBhvr>
                                        <p:cTn id="92" dur="500" fill="hold"/>
                                        <p:tgtEl>
                                          <p:spTgt spid="39"/>
                                        </p:tgtEl>
                                        <p:attrNameLst>
                                          <p:attrName>ppt_x</p:attrName>
                                          <p:attrName>ppt_y</p:attrName>
                                        </p:attrNameLst>
                                      </p:cBhvr>
                                      <p:rCtr x="0" y="19431"/>
                                    </p:animMotion>
                                  </p:childTnLst>
                                </p:cTn>
                              </p:par>
                            </p:childTnLst>
                          </p:cTn>
                        </p:par>
                        <p:par>
                          <p:cTn id="93" fill="hold">
                            <p:stCondLst>
                              <p:cond delay="13500"/>
                            </p:stCondLst>
                            <p:childTnLst>
                              <p:par>
                                <p:cTn id="94" presetID="42" presetClass="path" presetSubtype="0" accel="50000" decel="50000" fill="hold" grpId="0" nodeType="afterEffect">
                                  <p:stCondLst>
                                    <p:cond delay="0"/>
                                  </p:stCondLst>
                                  <p:childTnLst>
                                    <p:animMotion origin="layout" path="M -0.40782 -0.49202 L -0.35782 -0.0812 " pathEditMode="relative" rAng="0" ptsTypes="AA">
                                      <p:cBhvr>
                                        <p:cTn id="95" dur="500" fill="hold"/>
                                        <p:tgtEl>
                                          <p:spTgt spid="40"/>
                                        </p:tgtEl>
                                        <p:attrNameLst>
                                          <p:attrName>ppt_x</p:attrName>
                                          <p:attrName>ppt_y</p:attrName>
                                        </p:attrNameLst>
                                      </p:cBhvr>
                                      <p:rCtr x="2500" y="20541"/>
                                    </p:animMotion>
                                  </p:childTnLst>
                                </p:cTn>
                              </p:par>
                            </p:childTnLst>
                          </p:cTn>
                        </p:par>
                        <p:par>
                          <p:cTn id="96" fill="hold">
                            <p:stCondLst>
                              <p:cond delay="14000"/>
                            </p:stCondLst>
                            <p:childTnLst>
                              <p:par>
                                <p:cTn id="97" presetID="42" presetClass="path" presetSubtype="0" accel="50000" decel="50000" fill="hold" grpId="0" nodeType="afterEffect">
                                  <p:stCondLst>
                                    <p:cond delay="0"/>
                                  </p:stCondLst>
                                  <p:childTnLst>
                                    <p:animMotion origin="layout" path="M -0.59114 -0.49202 L -0.63281 -0.1145 " pathEditMode="relative" rAng="0" ptsTypes="AA">
                                      <p:cBhvr>
                                        <p:cTn id="98" dur="500" fill="hold"/>
                                        <p:tgtEl>
                                          <p:spTgt spid="41"/>
                                        </p:tgtEl>
                                        <p:attrNameLst>
                                          <p:attrName>ppt_x</p:attrName>
                                          <p:attrName>ppt_y</p:attrName>
                                        </p:attrNameLst>
                                      </p:cBhvr>
                                      <p:rCtr x="-2083" y="18876"/>
                                    </p:animMotion>
                                  </p:childTnLst>
                                </p:cTn>
                              </p:par>
                            </p:childTnLst>
                          </p:cTn>
                        </p:par>
                        <p:par>
                          <p:cTn id="99" fill="hold">
                            <p:stCondLst>
                              <p:cond delay="14500"/>
                            </p:stCondLst>
                            <p:childTnLst>
                              <p:par>
                                <p:cTn id="100" presetID="42" presetClass="path" presetSubtype="0" accel="50000" decel="50000" fill="hold" grpId="0" nodeType="afterEffect">
                                  <p:stCondLst>
                                    <p:cond delay="0"/>
                                  </p:stCondLst>
                                  <p:childTnLst>
                                    <p:animMotion origin="layout" path="M -0.60781 -0.52533 L -0.60781 -0.13671 " pathEditMode="relative" rAng="0" ptsTypes="AA">
                                      <p:cBhvr>
                                        <p:cTn id="101" dur="500" fill="hold"/>
                                        <p:tgtEl>
                                          <p:spTgt spid="42"/>
                                        </p:tgtEl>
                                        <p:attrNameLst>
                                          <p:attrName>ppt_x</p:attrName>
                                          <p:attrName>ppt_y</p:attrName>
                                        </p:attrNameLst>
                                      </p:cBhvr>
                                      <p:rCtr x="0" y="19431"/>
                                    </p:animMotion>
                                  </p:childTnLst>
                                </p:cTn>
                              </p:par>
                            </p:childTnLst>
                          </p:cTn>
                        </p:par>
                        <p:par>
                          <p:cTn id="102" fill="hold">
                            <p:stCondLst>
                              <p:cond delay="15000"/>
                            </p:stCondLst>
                            <p:childTnLst>
                              <p:par>
                                <p:cTn id="103" presetID="42" presetClass="path" presetSubtype="0" accel="50000" decel="50000" fill="hold" grpId="0" nodeType="afterEffect">
                                  <p:stCondLst>
                                    <p:cond delay="0"/>
                                  </p:stCondLst>
                                  <p:childTnLst>
                                    <p:animMotion origin="layout" path="M -0.57448 -0.58085 L -0.57448 -0.19223 " pathEditMode="relative" rAng="0" ptsTypes="AA">
                                      <p:cBhvr>
                                        <p:cTn id="104" dur="500" fill="hold"/>
                                        <p:tgtEl>
                                          <p:spTgt spid="43"/>
                                        </p:tgtEl>
                                        <p:attrNameLst>
                                          <p:attrName>ppt_x</p:attrName>
                                          <p:attrName>ppt_y</p:attrName>
                                        </p:attrNameLst>
                                      </p:cBhvr>
                                      <p:rCtr x="0" y="19431"/>
                                    </p:animMotion>
                                  </p:childTnLst>
                                </p:cTn>
                              </p:par>
                            </p:childTnLst>
                          </p:cTn>
                        </p:par>
                        <p:par>
                          <p:cTn id="105" fill="hold">
                            <p:stCondLst>
                              <p:cond delay="15500"/>
                            </p:stCondLst>
                            <p:childTnLst>
                              <p:par>
                                <p:cTn id="106" presetID="42" presetClass="path" presetSubtype="0" accel="50000" decel="50000" fill="hold" grpId="0" nodeType="afterEffect">
                                  <p:stCondLst>
                                    <p:cond delay="0"/>
                                  </p:stCondLst>
                                  <p:childTnLst>
                                    <p:animMotion origin="layout" path="M -0.50781 -0.60305 L -0.50781 -0.21443 " pathEditMode="relative" rAng="0" ptsTypes="AA">
                                      <p:cBhvr>
                                        <p:cTn id="107" dur="500" fill="hold"/>
                                        <p:tgtEl>
                                          <p:spTgt spid="44"/>
                                        </p:tgtEl>
                                        <p:attrNameLst>
                                          <p:attrName>ppt_x</p:attrName>
                                          <p:attrName>ppt_y</p:attrName>
                                        </p:attrNameLst>
                                      </p:cBhvr>
                                      <p:rCtr x="0" y="19431"/>
                                    </p:animMotion>
                                  </p:childTnLst>
                                </p:cTn>
                              </p:par>
                            </p:childTnLst>
                          </p:cTn>
                        </p:par>
                        <p:par>
                          <p:cTn id="108" fill="hold">
                            <p:stCondLst>
                              <p:cond delay="16000"/>
                            </p:stCondLst>
                            <p:childTnLst>
                              <p:par>
                                <p:cTn id="109" presetID="42" presetClass="path" presetSubtype="0" accel="50000" decel="50000" fill="hold" grpId="0" nodeType="afterEffect">
                                  <p:stCondLst>
                                    <p:cond delay="0"/>
                                  </p:stCondLst>
                                  <p:childTnLst>
                                    <p:animMotion origin="layout" path="M -0.69115 -0.58085 L -0.69115 -0.19223 " pathEditMode="relative" rAng="0" ptsTypes="AA">
                                      <p:cBhvr>
                                        <p:cTn id="110" dur="500" fill="hold"/>
                                        <p:tgtEl>
                                          <p:spTgt spid="45"/>
                                        </p:tgtEl>
                                        <p:attrNameLst>
                                          <p:attrName>ppt_x</p:attrName>
                                          <p:attrName>ppt_y</p:attrName>
                                        </p:attrNameLst>
                                      </p:cBhvr>
                                      <p:rCtr x="0" y="19431"/>
                                    </p:animMotion>
                                  </p:childTnLst>
                                </p:cTn>
                              </p:par>
                            </p:childTnLst>
                          </p:cTn>
                        </p:par>
                        <p:par>
                          <p:cTn id="111" fill="hold">
                            <p:stCondLst>
                              <p:cond delay="16500"/>
                            </p:stCondLst>
                            <p:childTnLst>
                              <p:par>
                                <p:cTn id="112" presetID="42" presetClass="path" presetSubtype="0" accel="50000" decel="50000" fill="hold" grpId="0" nodeType="afterEffect">
                                  <p:stCondLst>
                                    <p:cond delay="0"/>
                                  </p:stCondLst>
                                  <p:childTnLst>
                                    <p:animMotion origin="layout" path="M -0.64948 -0.62526 L -0.64948 -0.23665 " pathEditMode="relative" rAng="0" ptsTypes="AA">
                                      <p:cBhvr>
                                        <p:cTn id="113" dur="500" fill="hold"/>
                                        <p:tgtEl>
                                          <p:spTgt spid="46"/>
                                        </p:tgtEl>
                                        <p:attrNameLst>
                                          <p:attrName>ppt_x</p:attrName>
                                          <p:attrName>ppt_y</p:attrName>
                                        </p:attrNameLst>
                                      </p:cBhvr>
                                      <p:rCtr x="0" y="19431"/>
                                    </p:animMotion>
                                  </p:childTnLst>
                                </p:cTn>
                              </p:par>
                            </p:childTnLst>
                          </p:cTn>
                        </p:par>
                        <p:par>
                          <p:cTn id="114" fill="hold">
                            <p:stCondLst>
                              <p:cond delay="17000"/>
                            </p:stCondLst>
                            <p:childTnLst>
                              <p:par>
                                <p:cTn id="115" presetID="42" presetClass="path" presetSubtype="0" accel="50000" decel="50000" fill="hold" grpId="0" nodeType="afterEffect">
                                  <p:stCondLst>
                                    <p:cond delay="0"/>
                                  </p:stCondLst>
                                  <p:childTnLst>
                                    <p:animMotion origin="layout" path="M -0.58281 -0.68077 L -0.58281 -0.29216 " pathEditMode="relative" rAng="0" ptsTypes="AA">
                                      <p:cBhvr>
                                        <p:cTn id="116" dur="500" fill="hold"/>
                                        <p:tgtEl>
                                          <p:spTgt spid="47"/>
                                        </p:tgtEl>
                                        <p:attrNameLst>
                                          <p:attrName>ppt_x</p:attrName>
                                          <p:attrName>ppt_y</p:attrName>
                                        </p:attrNameLst>
                                      </p:cBhvr>
                                      <p:rCtr x="0" y="19431"/>
                                    </p:animMotion>
                                  </p:childTnLst>
                                </p:cTn>
                              </p:par>
                            </p:childTnLst>
                          </p:cTn>
                        </p:par>
                        <p:par>
                          <p:cTn id="117" fill="hold">
                            <p:stCondLst>
                              <p:cond delay="17500"/>
                            </p:stCondLst>
                            <p:childTnLst>
                              <p:par>
                                <p:cTn id="118" presetID="42" presetClass="path" presetSubtype="0" accel="50000" decel="50000" fill="hold" grpId="0" nodeType="afterEffect">
                                  <p:stCondLst>
                                    <p:cond delay="0"/>
                                  </p:stCondLst>
                                  <p:childTnLst>
                                    <p:animMotion origin="layout" path="M -0.61615 -0.70298 L -0.61615 -0.31437 " pathEditMode="relative" rAng="0" ptsTypes="AA">
                                      <p:cBhvr>
                                        <p:cTn id="119" dur="500" fill="hold"/>
                                        <p:tgtEl>
                                          <p:spTgt spid="48"/>
                                        </p:tgtEl>
                                        <p:attrNameLst>
                                          <p:attrName>ppt_x</p:attrName>
                                          <p:attrName>ppt_y</p:attrName>
                                        </p:attrNameLst>
                                      </p:cBhvr>
                                      <p:rCtr x="0" y="19431"/>
                                    </p:animMotion>
                                  </p:childTnLst>
                                </p:cTn>
                              </p:par>
                            </p:childTnLst>
                          </p:cTn>
                        </p:par>
                        <p:par>
                          <p:cTn id="120" fill="hold">
                            <p:stCondLst>
                              <p:cond delay="18000"/>
                            </p:stCondLst>
                            <p:childTnLst>
                              <p:par>
                                <p:cTn id="121" presetID="42" presetClass="path" presetSubtype="0" accel="50000" decel="50000" fill="hold" grpId="0" nodeType="afterEffect">
                                  <p:stCondLst>
                                    <p:cond delay="0"/>
                                  </p:stCondLst>
                                  <p:childTnLst>
                                    <p:animMotion origin="layout" path="M -0.64948 -0.72519 L -0.64948 -0.33658 " pathEditMode="relative" rAng="0" ptsTypes="AA">
                                      <p:cBhvr>
                                        <p:cTn id="122" dur="500" fill="hold"/>
                                        <p:tgtEl>
                                          <p:spTgt spid="49"/>
                                        </p:tgtEl>
                                        <p:attrNameLst>
                                          <p:attrName>ppt_x</p:attrName>
                                          <p:attrName>ppt_y</p:attrName>
                                        </p:attrNameLst>
                                      </p:cBhvr>
                                      <p:rCtr x="0" y="19431"/>
                                    </p:animMotion>
                                  </p:childTnLst>
                                </p:cTn>
                              </p:par>
                            </p:childTnLst>
                          </p:cTn>
                        </p:par>
                        <p:par>
                          <p:cTn id="123" fill="hold">
                            <p:stCondLst>
                              <p:cond delay="18500"/>
                            </p:stCondLst>
                            <p:childTnLst>
                              <p:par>
                                <p:cTn id="124" presetID="42" presetClass="path" presetSubtype="0" accel="50000" decel="50000" fill="hold" grpId="0" nodeType="afterEffect">
                                  <p:stCondLst>
                                    <p:cond delay="0"/>
                                  </p:stCondLst>
                                  <p:childTnLst>
                                    <p:animMotion origin="layout" path="M -0.79948 -0.71458 L -0.90781 -0.3037 " pathEditMode="relative" rAng="0" ptsTypes="AA">
                                      <p:cBhvr>
                                        <p:cTn id="125" dur="500" fill="hold"/>
                                        <p:tgtEl>
                                          <p:spTgt spid="50"/>
                                        </p:tgtEl>
                                        <p:attrNameLst>
                                          <p:attrName>ppt_x</p:attrName>
                                          <p:attrName>ppt_y</p:attrName>
                                        </p:attrNameLst>
                                      </p:cBhvr>
                                      <p:rCtr x="-5417" y="20532"/>
                                    </p:animMotion>
                                  </p:childTnLst>
                                </p:cTn>
                              </p:par>
                            </p:childTnLst>
                          </p:cTn>
                        </p:par>
                        <p:par>
                          <p:cTn id="126" fill="hold">
                            <p:stCondLst>
                              <p:cond delay="19000"/>
                            </p:stCondLst>
                            <p:childTnLst>
                              <p:par>
                                <p:cTn id="127" presetID="42" presetClass="path" presetSubtype="0" accel="50000" decel="50000" fill="hold" grpId="0" nodeType="afterEffect">
                                  <p:stCondLst>
                                    <p:cond delay="0"/>
                                  </p:stCondLst>
                                  <p:childTnLst>
                                    <p:animMotion origin="layout" path="M -0.55781 -0.79181 L -0.46615 -0.32547 " pathEditMode="relative" rAng="0" ptsTypes="AA">
                                      <p:cBhvr>
                                        <p:cTn id="128" dur="500" fill="hold"/>
                                        <p:tgtEl>
                                          <p:spTgt spid="51"/>
                                        </p:tgtEl>
                                        <p:attrNameLst>
                                          <p:attrName>ppt_x</p:attrName>
                                          <p:attrName>ppt_y</p:attrName>
                                        </p:attrNameLst>
                                      </p:cBhvr>
                                      <p:rCtr x="4583" y="23317"/>
                                    </p:animMotion>
                                  </p:childTnLst>
                                </p:cTn>
                              </p:par>
                            </p:childTnLst>
                          </p:cTn>
                        </p:par>
                        <p:par>
                          <p:cTn id="129" fill="hold">
                            <p:stCondLst>
                              <p:cond delay="19500"/>
                            </p:stCondLst>
                            <p:childTnLst>
                              <p:par>
                                <p:cTn id="130" presetID="42" presetClass="path" presetSubtype="0" accel="50000" decel="50000" fill="hold" grpId="0" nodeType="afterEffect">
                                  <p:stCondLst>
                                    <p:cond delay="0"/>
                                  </p:stCondLst>
                                  <p:childTnLst>
                                    <p:animMotion origin="layout" path="M -0.80782 -0.7585 L -0.90782 -0.34768 " pathEditMode="relative" rAng="0" ptsTypes="AA">
                                      <p:cBhvr>
                                        <p:cTn id="131" dur="500" fill="hold"/>
                                        <p:tgtEl>
                                          <p:spTgt spid="52"/>
                                        </p:tgtEl>
                                        <p:attrNameLst>
                                          <p:attrName>ppt_x</p:attrName>
                                          <p:attrName>ppt_y</p:attrName>
                                        </p:attrNameLst>
                                      </p:cBhvr>
                                      <p:rCtr x="-5000" y="20541"/>
                                    </p:animMotion>
                                  </p:childTnLst>
                                </p:cTn>
                              </p:par>
                            </p:childTnLst>
                          </p:cTn>
                        </p:par>
                        <p:par>
                          <p:cTn id="132" fill="hold">
                            <p:stCondLst>
                              <p:cond delay="20000"/>
                            </p:stCondLst>
                            <p:childTnLst>
                              <p:par>
                                <p:cTn id="133" presetID="42" presetClass="path" presetSubtype="0" accel="50000" decel="50000" fill="hold" grpId="0" nodeType="afterEffect">
                                  <p:stCondLst>
                                    <p:cond delay="0"/>
                                  </p:stCondLst>
                                  <p:childTnLst>
                                    <p:animMotion origin="layout" path="M -0.64114 -0.7807 L -0.64114 -0.39209 " pathEditMode="relative" rAng="0" ptsTypes="AA">
                                      <p:cBhvr>
                                        <p:cTn id="134" dur="500" fill="hold"/>
                                        <p:tgtEl>
                                          <p:spTgt spid="53"/>
                                        </p:tgtEl>
                                        <p:attrNameLst>
                                          <p:attrName>ppt_x</p:attrName>
                                          <p:attrName>ppt_y</p:attrName>
                                        </p:attrNameLst>
                                      </p:cBhvr>
                                      <p:rCtr x="0" y="19431"/>
                                    </p:animMotion>
                                  </p:childTnLst>
                                </p:cTn>
                              </p:par>
                            </p:childTnLst>
                          </p:cTn>
                        </p:par>
                        <p:par>
                          <p:cTn id="135" fill="hold">
                            <p:stCondLst>
                              <p:cond delay="20500"/>
                            </p:stCondLst>
                            <p:childTnLst>
                              <p:par>
                                <p:cTn id="136" presetID="42" presetClass="path" presetSubtype="0" accel="50000" decel="50000" fill="hold" grpId="0" nodeType="afterEffect">
                                  <p:stCondLst>
                                    <p:cond delay="0"/>
                                  </p:stCondLst>
                                  <p:childTnLst>
                                    <p:animMotion origin="layout" path="M -0.83281 -0.84733 L -0.89115 -0.40319 " pathEditMode="relative" rAng="0" ptsTypes="AA">
                                      <p:cBhvr>
                                        <p:cTn id="137" dur="500" fill="hold"/>
                                        <p:tgtEl>
                                          <p:spTgt spid="54"/>
                                        </p:tgtEl>
                                        <p:attrNameLst>
                                          <p:attrName>ppt_x</p:attrName>
                                          <p:attrName>ppt_y</p:attrName>
                                        </p:attrNameLst>
                                      </p:cBhvr>
                                      <p:rCtr x="-2917" y="22207"/>
                                    </p:animMotion>
                                  </p:childTnLst>
                                </p:cTn>
                              </p:par>
                            </p:childTnLst>
                          </p:cTn>
                        </p:par>
                        <p:par>
                          <p:cTn id="138" fill="hold">
                            <p:stCondLst>
                              <p:cond delay="21000"/>
                            </p:stCondLst>
                            <p:childTnLst>
                              <p:par>
                                <p:cTn id="139" presetID="42" presetClass="path" presetSubtype="0" accel="50000" decel="50000" fill="hold" grpId="0" nodeType="afterEffect">
                                  <p:stCondLst>
                                    <p:cond delay="0"/>
                                  </p:stCondLst>
                                  <p:childTnLst>
                                    <p:animMotion origin="layout" path="M -0.79115 -0.84733 L -0.79115 -0.45871 " pathEditMode="relative" rAng="0" ptsTypes="AA">
                                      <p:cBhvr>
                                        <p:cTn id="140" dur="500" fill="hold"/>
                                        <p:tgtEl>
                                          <p:spTgt spid="55"/>
                                        </p:tgtEl>
                                        <p:attrNameLst>
                                          <p:attrName>ppt_x</p:attrName>
                                          <p:attrName>ppt_y</p:attrName>
                                        </p:attrNameLst>
                                      </p:cBhvr>
                                      <p:rCtr x="0" y="19431"/>
                                    </p:animMotion>
                                  </p:childTnLst>
                                </p:cTn>
                              </p:par>
                            </p:childTnLst>
                          </p:cTn>
                        </p:par>
                        <p:par>
                          <p:cTn id="141" fill="hold">
                            <p:stCondLst>
                              <p:cond delay="21500"/>
                            </p:stCondLst>
                            <p:childTnLst>
                              <p:par>
                                <p:cTn id="142" presetID="42" presetClass="path" presetSubtype="0" accel="50000" decel="50000" fill="hold" grpId="0" nodeType="afterEffect">
                                  <p:stCondLst>
                                    <p:cond delay="0"/>
                                  </p:stCondLst>
                                  <p:childTnLst>
                                    <p:animMotion origin="layout" path="M -0.67448 -0.84732 L -0.67448 -0.45871 " pathEditMode="relative" rAng="0" ptsTypes="AA">
                                      <p:cBhvr>
                                        <p:cTn id="143" dur="500" fill="hold"/>
                                        <p:tgtEl>
                                          <p:spTgt spid="56"/>
                                        </p:tgtEl>
                                        <p:attrNameLst>
                                          <p:attrName>ppt_x</p:attrName>
                                          <p:attrName>ppt_y</p:attrName>
                                        </p:attrNameLst>
                                      </p:cBhvr>
                                      <p:rCtr x="0" y="19431"/>
                                    </p:animMotion>
                                  </p:childTnLst>
                                </p:cTn>
                              </p:par>
                            </p:childTnLst>
                          </p:cTn>
                        </p:par>
                        <p:par>
                          <p:cTn id="144" fill="hold">
                            <p:stCondLst>
                              <p:cond delay="22000"/>
                            </p:stCondLst>
                            <p:childTnLst>
                              <p:par>
                                <p:cTn id="145" presetID="42" presetClass="path" presetSubtype="0" accel="50000" decel="50000" fill="hold" grpId="0" nodeType="afterEffect">
                                  <p:stCondLst>
                                    <p:cond delay="0"/>
                                  </p:stCondLst>
                                  <p:childTnLst>
                                    <p:animMotion origin="layout" path="M -0.86615 -0.88064 L -0.86615 -0.49202 " pathEditMode="relative" rAng="0" ptsTypes="AA">
                                      <p:cBhvr>
                                        <p:cTn id="146" dur="500" fill="hold"/>
                                        <p:tgtEl>
                                          <p:spTgt spid="57"/>
                                        </p:tgtEl>
                                        <p:attrNameLst>
                                          <p:attrName>ppt_x</p:attrName>
                                          <p:attrName>ppt_y</p:attrName>
                                        </p:attrNameLst>
                                      </p:cBhvr>
                                      <p:rCtr x="0" y="19431"/>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Bootstrap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2819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808946"/>
            <a:ext cx="2628900" cy="954107"/>
          </a:xfrm>
          <a:prstGeom prst="rect">
            <a:avLst/>
          </a:prstGeom>
          <a:noFill/>
        </p:spPr>
        <p:txBody>
          <a:bodyPr wrap="square" rtlCol="0">
            <a:spAutoFit/>
          </a:bodyPr>
          <a:lstStyle/>
          <a:p>
            <a:r>
              <a:rPr lang="en-US" sz="2800" dirty="0" smtClean="0"/>
              <a:t>Bootstrap</a:t>
            </a:r>
          </a:p>
          <a:p>
            <a:r>
              <a:rPr lang="en-US" sz="2800" dirty="0" smtClean="0"/>
              <a:t>“Population”</a:t>
            </a:r>
            <a:endParaRPr lang="en-US" sz="2800" dirty="0"/>
          </a:p>
        </p:txBody>
      </p:sp>
      <p:cxnSp>
        <p:nvCxnSpPr>
          <p:cNvPr id="9" name="Straight Connector 8"/>
          <p:cNvCxnSpPr>
            <a:stCxn id="6" idx="1"/>
          </p:cNvCxnSpPr>
          <p:nvPr/>
        </p:nvCxnSpPr>
        <p:spPr>
          <a:xfrm>
            <a:off x="4343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84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92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05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44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97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49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002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154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306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459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611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764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916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068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221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570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373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526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678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830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983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1135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722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75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027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179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332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484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637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789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941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094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0246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399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551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0703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856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1008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161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1313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65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537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788" y="5494394"/>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1295400"/>
            <a:ext cx="2514600" cy="1569660"/>
          </a:xfrm>
          <a:prstGeom prst="rect">
            <a:avLst/>
          </a:prstGeom>
          <a:noFill/>
        </p:spPr>
        <p:txBody>
          <a:bodyPr wrap="square" rtlCol="0">
            <a:spAutoFit/>
          </a:bodyPr>
          <a:lstStyle/>
          <a:p>
            <a:r>
              <a:rPr lang="en-US" sz="3200" dirty="0" smtClean="0"/>
              <a:t>What can we do with just one seed? </a:t>
            </a:r>
            <a:endParaRPr lang="en-US" sz="3200" dirty="0"/>
          </a:p>
        </p:txBody>
      </p:sp>
      <p:sp>
        <p:nvSpPr>
          <p:cNvPr id="4" name="TextBox 3"/>
          <p:cNvSpPr txBox="1"/>
          <p:nvPr/>
        </p:nvSpPr>
        <p:spPr>
          <a:xfrm>
            <a:off x="228600" y="3124200"/>
            <a:ext cx="2286000" cy="1200329"/>
          </a:xfrm>
          <a:prstGeom prst="rect">
            <a:avLst/>
          </a:prstGeom>
          <a:noFill/>
        </p:spPr>
        <p:txBody>
          <a:bodyPr wrap="square" rtlCol="0">
            <a:spAutoFit/>
          </a:bodyPr>
          <a:lstStyle/>
          <a:p>
            <a:r>
              <a:rPr lang="en-US" sz="3600" dirty="0" smtClean="0"/>
              <a:t>Grow a NEW tree!</a:t>
            </a:r>
            <a:endParaRPr lang="en-US" sz="3600" dirty="0"/>
          </a:p>
        </p:txBody>
      </p:sp>
      <p:sp>
        <p:nvSpPr>
          <p:cNvPr id="61" name="Oval 60"/>
          <p:cNvSpPr/>
          <p:nvPr/>
        </p:nvSpPr>
        <p:spPr>
          <a:xfrm>
            <a:off x="4305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4038600" y="5421175"/>
                <a:ext cx="533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dirty="0" smtClean="0">
                              <a:latin typeface="Cambria Math"/>
                            </a:rPr>
                          </m:ctrlPr>
                        </m:accPr>
                        <m:e>
                          <m:r>
                            <a:rPr lang="en-US" sz="3200" b="0" i="1" dirty="0" smtClean="0">
                              <a:latin typeface="Cambria Math"/>
                            </a:rPr>
                            <m:t>𝑥</m:t>
                          </m:r>
                        </m:e>
                      </m:acc>
                    </m:oMath>
                  </m:oMathPara>
                </a14:m>
                <a:endParaRPr lang="en-US" sz="3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038600" y="5421175"/>
                <a:ext cx="533400" cy="584775"/>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90615" y="1921787"/>
                <a:ext cx="2525163" cy="2246769"/>
              </a:xfrm>
              <a:prstGeom prst="rect">
                <a:avLst/>
              </a:prstGeom>
              <a:noFill/>
            </p:spPr>
            <p:txBody>
              <a:bodyPr wrap="square" rtlCol="0">
                <a:spAutoFit/>
              </a:bodyPr>
              <a:lstStyle/>
              <a:p>
                <a:r>
                  <a:rPr lang="en-US" sz="2800" dirty="0" smtClean="0"/>
                  <a:t>Estimate the distribution and variability (SE) of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oMath>
                </a14:m>
                <a:r>
                  <a:rPr lang="en-US" sz="2800" dirty="0" smtClean="0"/>
                  <a:t>’s from the bootstraps</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390615" y="1921787"/>
                <a:ext cx="2525163" cy="2246769"/>
              </a:xfrm>
              <a:prstGeom prst="rect">
                <a:avLst/>
              </a:prstGeom>
              <a:blipFill rotWithShape="1">
                <a:blip r:embed="rId4" cstate="print"/>
                <a:stretch>
                  <a:fillRect l="-4819" t="-2439" r="-6506" b="-6775"/>
                </a:stretch>
              </a:blipFill>
            </p:spPr>
            <p:txBody>
              <a:bodyPr/>
              <a:lstStyle/>
              <a:p>
                <a:r>
                  <a:rPr lang="en-US">
                    <a:noFill/>
                  </a:rPr>
                  <a:t> </a:t>
                </a:r>
              </a:p>
            </p:txBody>
          </p:sp>
        </mc:Fallback>
      </mc:AlternateContent>
      <p:cxnSp>
        <p:nvCxnSpPr>
          <p:cNvPr id="13" name="Straight Arrow Connector 12"/>
          <p:cNvCxnSpPr/>
          <p:nvPr/>
        </p:nvCxnSpPr>
        <p:spPr>
          <a:xfrm flipV="1">
            <a:off x="4560212" y="5723087"/>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676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Tree>
    <p:extLst>
      <p:ext uri="{BB962C8B-B14F-4D97-AF65-F5344CB8AC3E}">
        <p14:creationId xmlns:p14="http://schemas.microsoft.com/office/powerpoint/2010/main" val="167713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34583 -0.59681 L -0.34583 -0.20819 " pathEditMode="relative" rAng="0" ptsTypes="AA">
                                      <p:cBhvr>
                                        <p:cTn id="35" dur="2000" fill="hold"/>
                                        <p:tgtEl>
                                          <p:spTgt spid="16"/>
                                        </p:tgtEl>
                                        <p:attrNameLst>
                                          <p:attrName>ppt_x</p:attrName>
                                          <p:attrName>ppt_y</p:attrName>
                                        </p:attrNameLst>
                                      </p:cBhvr>
                                      <p:rCtr x="0" y="19431"/>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50504 -0.47861 L -0.50504 -0.08999 " pathEditMode="relative" rAng="0" ptsTypes="AA">
                                      <p:cBhvr>
                                        <p:cTn id="39" dur="1000" fill="hold"/>
                                        <p:tgtEl>
                                          <p:spTgt spid="18"/>
                                        </p:tgtEl>
                                        <p:attrNameLst>
                                          <p:attrName>ppt_x</p:attrName>
                                          <p:attrName>ppt_y</p:attrName>
                                        </p:attrNameLst>
                                      </p:cBhvr>
                                      <p:rCtr x="0" y="19431"/>
                                    </p:animMotion>
                                  </p:childTnLst>
                                </p:cTn>
                              </p:par>
                            </p:childTnLst>
                          </p:cTn>
                        </p:par>
                        <p:par>
                          <p:cTn id="40" fill="hold">
                            <p:stCondLst>
                              <p:cond delay="1000"/>
                            </p:stCondLst>
                            <p:childTnLst>
                              <p:par>
                                <p:cTn id="41" presetID="42" presetClass="path" presetSubtype="0" accel="50000" decel="50000" fill="hold" grpId="0" nodeType="afterEffect">
                                  <p:stCondLst>
                                    <p:cond delay="0"/>
                                  </p:stCondLst>
                                  <p:childTnLst>
                                    <p:animMotion origin="layout" path="M -0.40382 -0.52741 L -0.40382 -0.13879 " pathEditMode="relative" rAng="0" ptsTypes="AA">
                                      <p:cBhvr>
                                        <p:cTn id="42" dur="500" fill="hold"/>
                                        <p:tgtEl>
                                          <p:spTgt spid="19"/>
                                        </p:tgtEl>
                                        <p:attrNameLst>
                                          <p:attrName>ppt_x</p:attrName>
                                          <p:attrName>ppt_y</p:attrName>
                                        </p:attrNameLst>
                                      </p:cBhvr>
                                      <p:rCtr x="0" y="19431"/>
                                    </p:animMotion>
                                  </p:childTnLst>
                                </p:cTn>
                              </p:par>
                            </p:childTnLst>
                          </p:cTn>
                        </p:par>
                        <p:par>
                          <p:cTn id="43" fill="hold">
                            <p:stCondLst>
                              <p:cond delay="1500"/>
                            </p:stCondLst>
                            <p:childTnLst>
                              <p:par>
                                <p:cTn id="44" presetID="42" presetClass="path" presetSubtype="0" accel="50000" decel="50000" fill="hold" grpId="0" nodeType="afterEffect">
                                  <p:stCondLst>
                                    <p:cond delay="0"/>
                                  </p:stCondLst>
                                  <p:childTnLst>
                                    <p:animMotion origin="layout" path="M -0.55503 -0.50081 L -0.55503 -0.11219 " pathEditMode="relative" rAng="0" ptsTypes="AA">
                                      <p:cBhvr>
                                        <p:cTn id="45" dur="1000" fill="hold"/>
                                        <p:tgtEl>
                                          <p:spTgt spid="20"/>
                                        </p:tgtEl>
                                        <p:attrNameLst>
                                          <p:attrName>ppt_x</p:attrName>
                                          <p:attrName>ppt_y</p:attrName>
                                        </p:attrNameLst>
                                      </p:cBhvr>
                                      <p:rCtr x="0" y="19431"/>
                                    </p:animMotion>
                                  </p:childTnLst>
                                </p:cTn>
                              </p:par>
                            </p:childTnLst>
                          </p:cTn>
                        </p:par>
                        <p:par>
                          <p:cTn id="46" fill="hold">
                            <p:stCondLst>
                              <p:cond delay="2500"/>
                            </p:stCondLst>
                            <p:childTnLst>
                              <p:par>
                                <p:cTn id="47" presetID="42" presetClass="path" presetSubtype="0" accel="50000" decel="50000" fill="hold" grpId="0" nodeType="afterEffect">
                                  <p:stCondLst>
                                    <p:cond delay="0"/>
                                  </p:stCondLst>
                                  <p:childTnLst>
                                    <p:animMotion origin="layout" path="M -0.4967 -0.52302 L -0.4967 -0.1344 " pathEditMode="relative" rAng="0" ptsTypes="AA">
                                      <p:cBhvr>
                                        <p:cTn id="48" dur="500" fill="hold"/>
                                        <p:tgtEl>
                                          <p:spTgt spid="21"/>
                                        </p:tgtEl>
                                        <p:attrNameLst>
                                          <p:attrName>ppt_x</p:attrName>
                                          <p:attrName>ppt_y</p:attrName>
                                        </p:attrNameLst>
                                      </p:cBhvr>
                                      <p:rCtr x="0" y="19431"/>
                                    </p:animMotion>
                                  </p:childTnLst>
                                </p:cTn>
                              </p:par>
                            </p:childTnLst>
                          </p:cTn>
                        </p:par>
                        <p:par>
                          <p:cTn id="49" fill="hold">
                            <p:stCondLst>
                              <p:cond delay="3000"/>
                            </p:stCondLst>
                            <p:childTnLst>
                              <p:par>
                                <p:cTn id="50" presetID="42" presetClass="path" presetSubtype="0" accel="50000" decel="50000" fill="hold" grpId="0" nodeType="afterEffect">
                                  <p:stCondLst>
                                    <p:cond delay="0"/>
                                  </p:stCondLst>
                                  <p:childTnLst>
                                    <p:animMotion origin="layout" path="M -0.53837 -0.54523 L -0.53837 -0.15661 " pathEditMode="relative" rAng="0" ptsTypes="AA">
                                      <p:cBhvr>
                                        <p:cTn id="51" dur="500" fill="hold"/>
                                        <p:tgtEl>
                                          <p:spTgt spid="22"/>
                                        </p:tgtEl>
                                        <p:attrNameLst>
                                          <p:attrName>ppt_x</p:attrName>
                                          <p:attrName>ppt_y</p:attrName>
                                        </p:attrNameLst>
                                      </p:cBhvr>
                                      <p:rCtr x="0" y="19431"/>
                                    </p:animMotion>
                                  </p:childTnLst>
                                </p:cTn>
                              </p:par>
                            </p:childTnLst>
                          </p:cTn>
                        </p:par>
                        <p:par>
                          <p:cTn id="52" fill="hold">
                            <p:stCondLst>
                              <p:cond delay="3500"/>
                            </p:stCondLst>
                            <p:childTnLst>
                              <p:par>
                                <p:cTn id="53" presetID="42" presetClass="path" presetSubtype="0" accel="50000" decel="50000" fill="hold" grpId="0" nodeType="afterEffect">
                                  <p:stCondLst>
                                    <p:cond delay="0"/>
                                  </p:stCondLst>
                                  <p:childTnLst>
                                    <p:animMotion origin="layout" path="M -0.38836 -0.56743 L -0.38836 -0.17881 " pathEditMode="relative" rAng="0" ptsTypes="AA">
                                      <p:cBhvr>
                                        <p:cTn id="54" dur="500" fill="hold"/>
                                        <p:tgtEl>
                                          <p:spTgt spid="23"/>
                                        </p:tgtEl>
                                        <p:attrNameLst>
                                          <p:attrName>ppt_x</p:attrName>
                                          <p:attrName>ppt_y</p:attrName>
                                        </p:attrNameLst>
                                      </p:cBhvr>
                                      <p:rCtr x="0" y="19431"/>
                                    </p:animMotion>
                                  </p:childTnLst>
                                </p:cTn>
                              </p:par>
                            </p:childTnLst>
                          </p:cTn>
                        </p:par>
                        <p:par>
                          <p:cTn id="55" fill="hold">
                            <p:stCondLst>
                              <p:cond delay="4000"/>
                            </p:stCondLst>
                            <p:childTnLst>
                              <p:par>
                                <p:cTn id="56" presetID="42" presetClass="path" presetSubtype="0" accel="50000" decel="50000" fill="hold" grpId="0" nodeType="afterEffect">
                                  <p:stCondLst>
                                    <p:cond delay="0"/>
                                  </p:stCondLst>
                                  <p:childTnLst>
                                    <p:animMotion origin="layout" path="M -0.5967 -0.58964 L -0.5967 -0.20102 " pathEditMode="relative" rAng="0" ptsTypes="AA">
                                      <p:cBhvr>
                                        <p:cTn id="57" dur="500" fill="hold"/>
                                        <p:tgtEl>
                                          <p:spTgt spid="24"/>
                                        </p:tgtEl>
                                        <p:attrNameLst>
                                          <p:attrName>ppt_x</p:attrName>
                                          <p:attrName>ppt_y</p:attrName>
                                        </p:attrNameLst>
                                      </p:cBhvr>
                                      <p:rCtr x="0" y="19431"/>
                                    </p:animMotion>
                                  </p:childTnLst>
                                </p:cTn>
                              </p:par>
                            </p:childTnLst>
                          </p:cTn>
                        </p:par>
                        <p:par>
                          <p:cTn id="58" fill="hold">
                            <p:stCondLst>
                              <p:cond delay="4500"/>
                            </p:stCondLst>
                            <p:childTnLst>
                              <p:par>
                                <p:cTn id="59" presetID="42" presetClass="path" presetSubtype="0" accel="50000" decel="50000" fill="hold" grpId="0" nodeType="afterEffect">
                                  <p:stCondLst>
                                    <p:cond delay="0"/>
                                  </p:stCondLst>
                                  <p:childTnLst>
                                    <p:animMotion origin="layout" path="M -0.48004 -0.61185 L -0.48004 -0.22323 " pathEditMode="relative" rAng="0" ptsTypes="AA">
                                      <p:cBhvr>
                                        <p:cTn id="60" dur="500" fill="hold"/>
                                        <p:tgtEl>
                                          <p:spTgt spid="25"/>
                                        </p:tgtEl>
                                        <p:attrNameLst>
                                          <p:attrName>ppt_x</p:attrName>
                                          <p:attrName>ppt_y</p:attrName>
                                        </p:attrNameLst>
                                      </p:cBhvr>
                                      <p:rCtr x="0" y="19431"/>
                                    </p:animMotion>
                                  </p:childTnLst>
                                </p:cTn>
                              </p:par>
                            </p:childTnLst>
                          </p:cTn>
                        </p:par>
                        <p:par>
                          <p:cTn id="61" fill="hold">
                            <p:stCondLst>
                              <p:cond delay="5000"/>
                            </p:stCondLst>
                            <p:childTnLst>
                              <p:par>
                                <p:cTn id="62" presetID="42" presetClass="path" presetSubtype="0" accel="50000" decel="50000" fill="hold" grpId="0" nodeType="afterEffect">
                                  <p:stCondLst>
                                    <p:cond delay="0"/>
                                  </p:stCondLst>
                                  <p:childTnLst>
                                    <p:animMotion origin="layout" path="M -0.5967 -0.65625 L -0.5967 -0.26764 " pathEditMode="relative" rAng="0" ptsTypes="AA">
                                      <p:cBhvr>
                                        <p:cTn id="63" dur="500" fill="hold"/>
                                        <p:tgtEl>
                                          <p:spTgt spid="26"/>
                                        </p:tgtEl>
                                        <p:attrNameLst>
                                          <p:attrName>ppt_x</p:attrName>
                                          <p:attrName>ppt_y</p:attrName>
                                        </p:attrNameLst>
                                      </p:cBhvr>
                                      <p:rCtr x="0" y="19431"/>
                                    </p:animMotion>
                                  </p:childTnLst>
                                </p:cTn>
                              </p:par>
                            </p:childTnLst>
                          </p:cTn>
                        </p:par>
                        <p:par>
                          <p:cTn id="64" fill="hold">
                            <p:stCondLst>
                              <p:cond delay="5500"/>
                            </p:stCondLst>
                            <p:childTnLst>
                              <p:par>
                                <p:cTn id="65" presetID="42" presetClass="path" presetSubtype="0" accel="50000" decel="50000" fill="hold" grpId="0" nodeType="afterEffect">
                                  <p:stCondLst>
                                    <p:cond delay="0"/>
                                  </p:stCondLst>
                                  <p:childTnLst>
                                    <p:animMotion origin="layout" path="M -0.55503 -0.68957 L -0.55503 -0.30095 " pathEditMode="relative" rAng="0" ptsTypes="AA">
                                      <p:cBhvr>
                                        <p:cTn id="66" dur="500" fill="hold"/>
                                        <p:tgtEl>
                                          <p:spTgt spid="27"/>
                                        </p:tgtEl>
                                        <p:attrNameLst>
                                          <p:attrName>ppt_x</p:attrName>
                                          <p:attrName>ppt_y</p:attrName>
                                        </p:attrNameLst>
                                      </p:cBhvr>
                                      <p:rCtr x="0" y="19431"/>
                                    </p:animMotion>
                                  </p:childTnLst>
                                </p:cTn>
                              </p:par>
                            </p:childTnLst>
                          </p:cTn>
                        </p:par>
                        <p:par>
                          <p:cTn id="67" fill="hold">
                            <p:stCondLst>
                              <p:cond delay="6000"/>
                            </p:stCondLst>
                            <p:childTnLst>
                              <p:par>
                                <p:cTn id="68" presetID="42" presetClass="path" presetSubtype="0" accel="50000" decel="50000" fill="hold" grpId="0" nodeType="afterEffect">
                                  <p:stCondLst>
                                    <p:cond delay="0"/>
                                  </p:stCondLst>
                                  <p:childTnLst>
                                    <p:animMotion origin="layout" path="M -0.55504 -0.70067 L -0.55504 -0.31206 " pathEditMode="relative" rAng="0" ptsTypes="AA">
                                      <p:cBhvr>
                                        <p:cTn id="69" dur="500" fill="hold"/>
                                        <p:tgtEl>
                                          <p:spTgt spid="28"/>
                                        </p:tgtEl>
                                        <p:attrNameLst>
                                          <p:attrName>ppt_x</p:attrName>
                                          <p:attrName>ppt_y</p:attrName>
                                        </p:attrNameLst>
                                      </p:cBhvr>
                                      <p:rCtr x="0" y="19431"/>
                                    </p:animMotion>
                                  </p:childTnLst>
                                </p:cTn>
                              </p:par>
                            </p:childTnLst>
                          </p:cTn>
                        </p:par>
                        <p:par>
                          <p:cTn id="70" fill="hold">
                            <p:stCondLst>
                              <p:cond delay="6500"/>
                            </p:stCondLst>
                            <p:childTnLst>
                              <p:par>
                                <p:cTn id="71" presetID="42" presetClass="path" presetSubtype="0" accel="50000" decel="50000" fill="hold" grpId="0" nodeType="afterEffect">
                                  <p:stCondLst>
                                    <p:cond delay="0"/>
                                  </p:stCondLst>
                                  <p:childTnLst>
                                    <p:animMotion origin="layout" path="M -0.61336 -0.72287 L -0.61336 -0.33426 " pathEditMode="relative" rAng="0" ptsTypes="AA">
                                      <p:cBhvr>
                                        <p:cTn id="72" dur="500" fill="hold"/>
                                        <p:tgtEl>
                                          <p:spTgt spid="29"/>
                                        </p:tgtEl>
                                        <p:attrNameLst>
                                          <p:attrName>ppt_x</p:attrName>
                                          <p:attrName>ppt_y</p:attrName>
                                        </p:attrNameLst>
                                      </p:cBhvr>
                                      <p:rCtr x="0" y="19431"/>
                                    </p:animMotion>
                                  </p:childTnLst>
                                </p:cTn>
                              </p:par>
                            </p:childTnLst>
                          </p:cTn>
                        </p:par>
                        <p:par>
                          <p:cTn id="73" fill="hold">
                            <p:stCondLst>
                              <p:cond delay="7000"/>
                            </p:stCondLst>
                            <p:childTnLst>
                              <p:par>
                                <p:cTn id="74" presetID="42" presetClass="path" presetSubtype="0" accel="50000" decel="50000" fill="hold" grpId="0" nodeType="afterEffect">
                                  <p:stCondLst>
                                    <p:cond delay="0"/>
                                  </p:stCondLst>
                                  <p:childTnLst>
                                    <p:animMotion origin="layout" path="M -0.5467 -0.73398 L -0.5467 -0.34536 " pathEditMode="relative" rAng="0" ptsTypes="AA">
                                      <p:cBhvr>
                                        <p:cTn id="75" dur="500" fill="hold"/>
                                        <p:tgtEl>
                                          <p:spTgt spid="30"/>
                                        </p:tgtEl>
                                        <p:attrNameLst>
                                          <p:attrName>ppt_x</p:attrName>
                                          <p:attrName>ppt_y</p:attrName>
                                        </p:attrNameLst>
                                      </p:cBhvr>
                                      <p:rCtr x="0" y="19431"/>
                                    </p:animMotion>
                                  </p:childTnLst>
                                </p:cTn>
                              </p:par>
                            </p:childTnLst>
                          </p:cTn>
                        </p:par>
                        <p:par>
                          <p:cTn id="76" fill="hold">
                            <p:stCondLst>
                              <p:cond delay="7500"/>
                            </p:stCondLst>
                            <p:childTnLst>
                              <p:par>
                                <p:cTn id="77" presetID="42" presetClass="path" presetSubtype="0" accel="50000" decel="50000" fill="hold" grpId="0" nodeType="afterEffect">
                                  <p:stCondLst>
                                    <p:cond delay="0"/>
                                  </p:stCondLst>
                                  <p:childTnLst>
                                    <p:animMotion origin="layout" path="M -0.63004 -0.76729 L -0.63004 -0.37868 " pathEditMode="relative" rAng="0" ptsTypes="AA">
                                      <p:cBhvr>
                                        <p:cTn id="78" dur="500" fill="hold"/>
                                        <p:tgtEl>
                                          <p:spTgt spid="31"/>
                                        </p:tgtEl>
                                        <p:attrNameLst>
                                          <p:attrName>ppt_x</p:attrName>
                                          <p:attrName>ppt_y</p:attrName>
                                        </p:attrNameLst>
                                      </p:cBhvr>
                                      <p:rCtr x="0" y="19431"/>
                                    </p:animMotion>
                                  </p:childTnLst>
                                </p:cTn>
                              </p:par>
                            </p:childTnLst>
                          </p:cTn>
                        </p:par>
                        <p:par>
                          <p:cTn id="79" fill="hold">
                            <p:stCondLst>
                              <p:cond delay="8000"/>
                            </p:stCondLst>
                            <p:childTnLst>
                              <p:par>
                                <p:cTn id="80" presetID="42" presetClass="path" presetSubtype="0" accel="50000" decel="50000" fill="hold" grpId="0" nodeType="afterEffect">
                                  <p:stCondLst>
                                    <p:cond delay="0"/>
                                  </p:stCondLst>
                                  <p:childTnLst>
                                    <p:animMotion origin="layout" path="M -0.54948 -0.4254 L -0.54948 -0.03678 " pathEditMode="relative" rAng="0" ptsTypes="AA">
                                      <p:cBhvr>
                                        <p:cTn id="81" dur="500" fill="hold"/>
                                        <p:tgtEl>
                                          <p:spTgt spid="32"/>
                                        </p:tgtEl>
                                        <p:attrNameLst>
                                          <p:attrName>ppt_x</p:attrName>
                                          <p:attrName>ppt_y</p:attrName>
                                        </p:attrNameLst>
                                      </p:cBhvr>
                                      <p:rCtr x="0" y="19431"/>
                                    </p:animMotion>
                                  </p:childTnLst>
                                </p:cTn>
                              </p:par>
                            </p:childTnLst>
                          </p:cTn>
                        </p:par>
                        <p:par>
                          <p:cTn id="82" fill="hold">
                            <p:stCondLst>
                              <p:cond delay="8500"/>
                            </p:stCondLst>
                            <p:childTnLst>
                              <p:par>
                                <p:cTn id="83" presetID="42" presetClass="path" presetSubtype="0" accel="50000" decel="50000" fill="hold" grpId="0" nodeType="afterEffect">
                                  <p:stCondLst>
                                    <p:cond delay="0"/>
                                  </p:stCondLst>
                                  <p:childTnLst>
                                    <p:animMotion origin="layout" path="M -0.78836 -0.76729 L -0.83836 -0.38977 " pathEditMode="relative" rAng="0" ptsTypes="AA">
                                      <p:cBhvr>
                                        <p:cTn id="84" dur="500" fill="hold"/>
                                        <p:tgtEl>
                                          <p:spTgt spid="33"/>
                                        </p:tgtEl>
                                        <p:attrNameLst>
                                          <p:attrName>ppt_x</p:attrName>
                                          <p:attrName>ppt_y</p:attrName>
                                        </p:attrNameLst>
                                      </p:cBhvr>
                                      <p:rCtr x="-2500" y="18876"/>
                                    </p:animMotion>
                                  </p:childTnLst>
                                </p:cTn>
                              </p:par>
                            </p:childTnLst>
                          </p:cTn>
                        </p:par>
                        <p:par>
                          <p:cTn id="85" fill="hold">
                            <p:stCondLst>
                              <p:cond delay="9000"/>
                            </p:stCondLst>
                            <p:childTnLst>
                              <p:par>
                                <p:cTn id="86" presetID="42" presetClass="path" presetSubtype="0" accel="50000" decel="50000" fill="hold" grpId="0" nodeType="afterEffect">
                                  <p:stCondLst>
                                    <p:cond delay="0"/>
                                  </p:stCondLst>
                                  <p:childTnLst>
                                    <p:animMotion origin="layout" path="M -0.5467 -0.8117 L -0.4967 -0.40088 " pathEditMode="relative" rAng="0" ptsTypes="AA">
                                      <p:cBhvr>
                                        <p:cTn id="87" dur="500" fill="hold"/>
                                        <p:tgtEl>
                                          <p:spTgt spid="34"/>
                                        </p:tgtEl>
                                        <p:attrNameLst>
                                          <p:attrName>ppt_x</p:attrName>
                                          <p:attrName>ppt_y</p:attrName>
                                        </p:attrNameLst>
                                      </p:cBhvr>
                                      <p:rCtr x="2500" y="20541"/>
                                    </p:animMotion>
                                  </p:childTnLst>
                                </p:cTn>
                              </p:par>
                            </p:childTnLst>
                          </p:cTn>
                        </p:par>
                        <p:par>
                          <p:cTn id="88" fill="hold">
                            <p:stCondLst>
                              <p:cond delay="9500"/>
                            </p:stCondLst>
                            <p:childTnLst>
                              <p:par>
                                <p:cTn id="89" presetID="42" presetClass="path" presetSubtype="0" accel="50000" decel="50000" fill="hold" grpId="0" nodeType="afterEffect">
                                  <p:stCondLst>
                                    <p:cond delay="0"/>
                                  </p:stCondLst>
                                  <p:childTnLst>
                                    <p:animMotion origin="layout" path="M -0.6467 -0.83391 L -0.6467 -0.4453 " pathEditMode="relative" rAng="0" ptsTypes="AA">
                                      <p:cBhvr>
                                        <p:cTn id="90" dur="500" fill="hold"/>
                                        <p:tgtEl>
                                          <p:spTgt spid="35"/>
                                        </p:tgtEl>
                                        <p:attrNameLst>
                                          <p:attrName>ppt_x</p:attrName>
                                          <p:attrName>ppt_y</p:attrName>
                                        </p:attrNameLst>
                                      </p:cBhvr>
                                      <p:rCtr x="0" y="19431"/>
                                    </p:animMotion>
                                  </p:childTnLst>
                                </p:cTn>
                              </p:par>
                            </p:childTnLst>
                          </p:cTn>
                        </p:par>
                        <p:par>
                          <p:cTn id="91" fill="hold">
                            <p:stCondLst>
                              <p:cond delay="10000"/>
                            </p:stCondLst>
                            <p:childTnLst>
                              <p:par>
                                <p:cTn id="92" presetID="42" presetClass="path" presetSubtype="0" accel="50000" decel="50000" fill="hold" grpId="0" nodeType="afterEffect">
                                  <p:stCondLst>
                                    <p:cond delay="0"/>
                                  </p:stCondLst>
                                  <p:childTnLst>
                                    <p:animMotion origin="layout" path="M -0.7217 -0.86722 L -0.7217 -0.4786 " pathEditMode="relative" rAng="0" ptsTypes="AA">
                                      <p:cBhvr>
                                        <p:cTn id="93" dur="500" fill="hold"/>
                                        <p:tgtEl>
                                          <p:spTgt spid="36"/>
                                        </p:tgtEl>
                                        <p:attrNameLst>
                                          <p:attrName>ppt_x</p:attrName>
                                          <p:attrName>ppt_y</p:attrName>
                                        </p:attrNameLst>
                                      </p:cBhvr>
                                      <p:rCtr x="0" y="19431"/>
                                    </p:animMotion>
                                  </p:childTnLst>
                                </p:cTn>
                              </p:par>
                            </p:childTnLst>
                          </p:cTn>
                        </p:par>
                        <p:par>
                          <p:cTn id="94" fill="hold">
                            <p:stCondLst>
                              <p:cond delay="10500"/>
                            </p:stCondLst>
                            <p:childTnLst>
                              <p:par>
                                <p:cTn id="95" presetID="42" presetClass="path" presetSubtype="0" accel="50000" decel="50000" fill="hold" grpId="0" nodeType="afterEffect">
                                  <p:stCondLst>
                                    <p:cond delay="0"/>
                                  </p:stCondLst>
                                  <p:childTnLst>
                                    <p:animMotion origin="layout" path="M -0.80503 -0.87832 L -0.8717 -0.4675 " pathEditMode="relative" rAng="0" ptsTypes="AA">
                                      <p:cBhvr>
                                        <p:cTn id="96" dur="500" fill="hold"/>
                                        <p:tgtEl>
                                          <p:spTgt spid="37"/>
                                        </p:tgtEl>
                                        <p:attrNameLst>
                                          <p:attrName>ppt_x</p:attrName>
                                          <p:attrName>ppt_y</p:attrName>
                                        </p:attrNameLst>
                                      </p:cBhvr>
                                      <p:rCtr x="-3333" y="20541"/>
                                    </p:animMotion>
                                  </p:childTnLst>
                                </p:cTn>
                              </p:par>
                            </p:childTnLst>
                          </p:cTn>
                        </p:par>
                        <p:par>
                          <p:cTn id="97" fill="hold">
                            <p:stCondLst>
                              <p:cond delay="11000"/>
                            </p:stCondLst>
                            <p:childTnLst>
                              <p:par>
                                <p:cTn id="98" presetID="42" presetClass="path" presetSubtype="0" accel="50000" decel="50000" fill="hold" grpId="0" nodeType="afterEffect">
                                  <p:stCondLst>
                                    <p:cond delay="0"/>
                                  </p:stCondLst>
                                  <p:childTnLst>
                                    <p:animMotion origin="layout" path="M -0.63004 -0.92274 L -0.58837 -0.50081 " pathEditMode="relative" rAng="0" ptsTypes="AA">
                                      <p:cBhvr>
                                        <p:cTn id="99" dur="500" fill="hold"/>
                                        <p:tgtEl>
                                          <p:spTgt spid="38"/>
                                        </p:tgtEl>
                                        <p:attrNameLst>
                                          <p:attrName>ppt_x</p:attrName>
                                          <p:attrName>ppt_y</p:attrName>
                                        </p:attrNameLst>
                                      </p:cBhvr>
                                      <p:rCtr x="2083" y="21096"/>
                                    </p:animMotion>
                                  </p:childTnLst>
                                </p:cTn>
                              </p:par>
                            </p:childTnLst>
                          </p:cTn>
                        </p:par>
                        <p:par>
                          <p:cTn id="100" fill="hold">
                            <p:stCondLst>
                              <p:cond delay="11500"/>
                            </p:stCondLst>
                            <p:childTnLst>
                              <p:par>
                                <p:cTn id="101" presetID="42" presetClass="path" presetSubtype="0" accel="50000" decel="50000" fill="hold" grpId="0" nodeType="afterEffect">
                                  <p:stCondLst>
                                    <p:cond delay="0"/>
                                  </p:stCondLst>
                                  <p:childTnLst>
                                    <p:animMotion origin="layout" path="M -0.37448 -0.45871 L -0.37448 -0.07009 " pathEditMode="relative" rAng="0" ptsTypes="AA">
                                      <p:cBhvr>
                                        <p:cTn id="102" dur="500" fill="hold"/>
                                        <p:tgtEl>
                                          <p:spTgt spid="39"/>
                                        </p:tgtEl>
                                        <p:attrNameLst>
                                          <p:attrName>ppt_x</p:attrName>
                                          <p:attrName>ppt_y</p:attrName>
                                        </p:attrNameLst>
                                      </p:cBhvr>
                                      <p:rCtr x="0" y="19431"/>
                                    </p:animMotion>
                                  </p:childTnLst>
                                </p:cTn>
                              </p:par>
                            </p:childTnLst>
                          </p:cTn>
                        </p:par>
                        <p:par>
                          <p:cTn id="103" fill="hold">
                            <p:stCondLst>
                              <p:cond delay="12000"/>
                            </p:stCondLst>
                            <p:childTnLst>
                              <p:par>
                                <p:cTn id="104" presetID="42" presetClass="path" presetSubtype="0" accel="50000" decel="50000" fill="hold" grpId="0" nodeType="afterEffect">
                                  <p:stCondLst>
                                    <p:cond delay="0"/>
                                  </p:stCondLst>
                                  <p:childTnLst>
                                    <p:animMotion origin="layout" path="M -0.40782 -0.49202 L -0.35782 -0.0812 " pathEditMode="relative" rAng="0" ptsTypes="AA">
                                      <p:cBhvr>
                                        <p:cTn id="105" dur="500" fill="hold"/>
                                        <p:tgtEl>
                                          <p:spTgt spid="40"/>
                                        </p:tgtEl>
                                        <p:attrNameLst>
                                          <p:attrName>ppt_x</p:attrName>
                                          <p:attrName>ppt_y</p:attrName>
                                        </p:attrNameLst>
                                      </p:cBhvr>
                                      <p:rCtr x="2500" y="20541"/>
                                    </p:animMotion>
                                  </p:childTnLst>
                                </p:cTn>
                              </p:par>
                            </p:childTnLst>
                          </p:cTn>
                        </p:par>
                        <p:par>
                          <p:cTn id="106" fill="hold">
                            <p:stCondLst>
                              <p:cond delay="12500"/>
                            </p:stCondLst>
                            <p:childTnLst>
                              <p:par>
                                <p:cTn id="107" presetID="42" presetClass="path" presetSubtype="0" accel="50000" decel="50000" fill="hold" grpId="0" nodeType="afterEffect">
                                  <p:stCondLst>
                                    <p:cond delay="0"/>
                                  </p:stCondLst>
                                  <p:childTnLst>
                                    <p:animMotion origin="layout" path="M -0.59114 -0.49202 L -0.63281 -0.1145 " pathEditMode="relative" rAng="0" ptsTypes="AA">
                                      <p:cBhvr>
                                        <p:cTn id="108" dur="500" fill="hold"/>
                                        <p:tgtEl>
                                          <p:spTgt spid="41"/>
                                        </p:tgtEl>
                                        <p:attrNameLst>
                                          <p:attrName>ppt_x</p:attrName>
                                          <p:attrName>ppt_y</p:attrName>
                                        </p:attrNameLst>
                                      </p:cBhvr>
                                      <p:rCtr x="-2083" y="18876"/>
                                    </p:animMotion>
                                  </p:childTnLst>
                                </p:cTn>
                              </p:par>
                            </p:childTnLst>
                          </p:cTn>
                        </p:par>
                        <p:par>
                          <p:cTn id="109" fill="hold">
                            <p:stCondLst>
                              <p:cond delay="13000"/>
                            </p:stCondLst>
                            <p:childTnLst>
                              <p:par>
                                <p:cTn id="110" presetID="42" presetClass="path" presetSubtype="0" accel="50000" decel="50000" fill="hold" grpId="0" nodeType="afterEffect">
                                  <p:stCondLst>
                                    <p:cond delay="0"/>
                                  </p:stCondLst>
                                  <p:childTnLst>
                                    <p:animMotion origin="layout" path="M -0.60781 -0.52533 L -0.60781 -0.13671 " pathEditMode="relative" rAng="0" ptsTypes="AA">
                                      <p:cBhvr>
                                        <p:cTn id="111" dur="500" fill="hold"/>
                                        <p:tgtEl>
                                          <p:spTgt spid="42"/>
                                        </p:tgtEl>
                                        <p:attrNameLst>
                                          <p:attrName>ppt_x</p:attrName>
                                          <p:attrName>ppt_y</p:attrName>
                                        </p:attrNameLst>
                                      </p:cBhvr>
                                      <p:rCtr x="0" y="19431"/>
                                    </p:animMotion>
                                  </p:childTnLst>
                                </p:cTn>
                              </p:par>
                            </p:childTnLst>
                          </p:cTn>
                        </p:par>
                        <p:par>
                          <p:cTn id="112" fill="hold">
                            <p:stCondLst>
                              <p:cond delay="13500"/>
                            </p:stCondLst>
                            <p:childTnLst>
                              <p:par>
                                <p:cTn id="113" presetID="42" presetClass="path" presetSubtype="0" accel="50000" decel="50000" fill="hold" grpId="0" nodeType="afterEffect">
                                  <p:stCondLst>
                                    <p:cond delay="0"/>
                                  </p:stCondLst>
                                  <p:childTnLst>
                                    <p:animMotion origin="layout" path="M -0.57448 -0.58085 L -0.57448 -0.19223 " pathEditMode="relative" rAng="0" ptsTypes="AA">
                                      <p:cBhvr>
                                        <p:cTn id="114" dur="500" fill="hold"/>
                                        <p:tgtEl>
                                          <p:spTgt spid="43"/>
                                        </p:tgtEl>
                                        <p:attrNameLst>
                                          <p:attrName>ppt_x</p:attrName>
                                          <p:attrName>ppt_y</p:attrName>
                                        </p:attrNameLst>
                                      </p:cBhvr>
                                      <p:rCtr x="0" y="19431"/>
                                    </p:animMotion>
                                  </p:childTnLst>
                                </p:cTn>
                              </p:par>
                            </p:childTnLst>
                          </p:cTn>
                        </p:par>
                        <p:par>
                          <p:cTn id="115" fill="hold">
                            <p:stCondLst>
                              <p:cond delay="14000"/>
                            </p:stCondLst>
                            <p:childTnLst>
                              <p:par>
                                <p:cTn id="116" presetID="42" presetClass="path" presetSubtype="0" accel="50000" decel="50000" fill="hold" grpId="0" nodeType="afterEffect">
                                  <p:stCondLst>
                                    <p:cond delay="0"/>
                                  </p:stCondLst>
                                  <p:childTnLst>
                                    <p:animMotion origin="layout" path="M -0.50781 -0.60305 L -0.50781 -0.21443 " pathEditMode="relative" rAng="0" ptsTypes="AA">
                                      <p:cBhvr>
                                        <p:cTn id="117" dur="500" fill="hold"/>
                                        <p:tgtEl>
                                          <p:spTgt spid="44"/>
                                        </p:tgtEl>
                                        <p:attrNameLst>
                                          <p:attrName>ppt_x</p:attrName>
                                          <p:attrName>ppt_y</p:attrName>
                                        </p:attrNameLst>
                                      </p:cBhvr>
                                      <p:rCtr x="0" y="19431"/>
                                    </p:animMotion>
                                  </p:childTnLst>
                                </p:cTn>
                              </p:par>
                            </p:childTnLst>
                          </p:cTn>
                        </p:par>
                        <p:par>
                          <p:cTn id="118" fill="hold">
                            <p:stCondLst>
                              <p:cond delay="14500"/>
                            </p:stCondLst>
                            <p:childTnLst>
                              <p:par>
                                <p:cTn id="119" presetID="42" presetClass="path" presetSubtype="0" accel="50000" decel="50000" fill="hold" grpId="0" nodeType="afterEffect">
                                  <p:stCondLst>
                                    <p:cond delay="0"/>
                                  </p:stCondLst>
                                  <p:childTnLst>
                                    <p:animMotion origin="layout" path="M -0.69115 -0.58085 L -0.69115 -0.19223 " pathEditMode="relative" rAng="0" ptsTypes="AA">
                                      <p:cBhvr>
                                        <p:cTn id="120" dur="500" fill="hold"/>
                                        <p:tgtEl>
                                          <p:spTgt spid="45"/>
                                        </p:tgtEl>
                                        <p:attrNameLst>
                                          <p:attrName>ppt_x</p:attrName>
                                          <p:attrName>ppt_y</p:attrName>
                                        </p:attrNameLst>
                                      </p:cBhvr>
                                      <p:rCtr x="0" y="19431"/>
                                    </p:animMotion>
                                  </p:childTnLst>
                                </p:cTn>
                              </p:par>
                            </p:childTnLst>
                          </p:cTn>
                        </p:par>
                        <p:par>
                          <p:cTn id="121" fill="hold">
                            <p:stCondLst>
                              <p:cond delay="15000"/>
                            </p:stCondLst>
                            <p:childTnLst>
                              <p:par>
                                <p:cTn id="122" presetID="42" presetClass="path" presetSubtype="0" accel="50000" decel="50000" fill="hold" grpId="0" nodeType="afterEffect">
                                  <p:stCondLst>
                                    <p:cond delay="0"/>
                                  </p:stCondLst>
                                  <p:childTnLst>
                                    <p:animMotion origin="layout" path="M -0.64948 -0.62526 L -0.64948 -0.23665 " pathEditMode="relative" rAng="0" ptsTypes="AA">
                                      <p:cBhvr>
                                        <p:cTn id="123" dur="500" fill="hold"/>
                                        <p:tgtEl>
                                          <p:spTgt spid="46"/>
                                        </p:tgtEl>
                                        <p:attrNameLst>
                                          <p:attrName>ppt_x</p:attrName>
                                          <p:attrName>ppt_y</p:attrName>
                                        </p:attrNameLst>
                                      </p:cBhvr>
                                      <p:rCtr x="0" y="19431"/>
                                    </p:animMotion>
                                  </p:childTnLst>
                                </p:cTn>
                              </p:par>
                            </p:childTnLst>
                          </p:cTn>
                        </p:par>
                        <p:par>
                          <p:cTn id="124" fill="hold">
                            <p:stCondLst>
                              <p:cond delay="15500"/>
                            </p:stCondLst>
                            <p:childTnLst>
                              <p:par>
                                <p:cTn id="125" presetID="42" presetClass="path" presetSubtype="0" accel="50000" decel="50000" fill="hold" grpId="0" nodeType="afterEffect">
                                  <p:stCondLst>
                                    <p:cond delay="0"/>
                                  </p:stCondLst>
                                  <p:childTnLst>
                                    <p:animMotion origin="layout" path="M -0.58281 -0.68077 L -0.58281 -0.29216 " pathEditMode="relative" rAng="0" ptsTypes="AA">
                                      <p:cBhvr>
                                        <p:cTn id="126" dur="500" fill="hold"/>
                                        <p:tgtEl>
                                          <p:spTgt spid="47"/>
                                        </p:tgtEl>
                                        <p:attrNameLst>
                                          <p:attrName>ppt_x</p:attrName>
                                          <p:attrName>ppt_y</p:attrName>
                                        </p:attrNameLst>
                                      </p:cBhvr>
                                      <p:rCtr x="0" y="19431"/>
                                    </p:animMotion>
                                  </p:childTnLst>
                                </p:cTn>
                              </p:par>
                            </p:childTnLst>
                          </p:cTn>
                        </p:par>
                        <p:par>
                          <p:cTn id="127" fill="hold">
                            <p:stCondLst>
                              <p:cond delay="16000"/>
                            </p:stCondLst>
                            <p:childTnLst>
                              <p:par>
                                <p:cTn id="128" presetID="42" presetClass="path" presetSubtype="0" accel="50000" decel="50000" fill="hold" grpId="0" nodeType="afterEffect">
                                  <p:stCondLst>
                                    <p:cond delay="0"/>
                                  </p:stCondLst>
                                  <p:childTnLst>
                                    <p:animMotion origin="layout" path="M -0.61615 -0.70298 L -0.61615 -0.31437 " pathEditMode="relative" rAng="0" ptsTypes="AA">
                                      <p:cBhvr>
                                        <p:cTn id="129" dur="500" fill="hold"/>
                                        <p:tgtEl>
                                          <p:spTgt spid="48"/>
                                        </p:tgtEl>
                                        <p:attrNameLst>
                                          <p:attrName>ppt_x</p:attrName>
                                          <p:attrName>ppt_y</p:attrName>
                                        </p:attrNameLst>
                                      </p:cBhvr>
                                      <p:rCtr x="0" y="19431"/>
                                    </p:animMotion>
                                  </p:childTnLst>
                                </p:cTn>
                              </p:par>
                            </p:childTnLst>
                          </p:cTn>
                        </p:par>
                        <p:par>
                          <p:cTn id="130" fill="hold">
                            <p:stCondLst>
                              <p:cond delay="16500"/>
                            </p:stCondLst>
                            <p:childTnLst>
                              <p:par>
                                <p:cTn id="131" presetID="42" presetClass="path" presetSubtype="0" accel="50000" decel="50000" fill="hold" grpId="0" nodeType="afterEffect">
                                  <p:stCondLst>
                                    <p:cond delay="0"/>
                                  </p:stCondLst>
                                  <p:childTnLst>
                                    <p:animMotion origin="layout" path="M -0.64948 -0.72519 L -0.64948 -0.33658 " pathEditMode="relative" rAng="0" ptsTypes="AA">
                                      <p:cBhvr>
                                        <p:cTn id="132" dur="500" fill="hold"/>
                                        <p:tgtEl>
                                          <p:spTgt spid="49"/>
                                        </p:tgtEl>
                                        <p:attrNameLst>
                                          <p:attrName>ppt_x</p:attrName>
                                          <p:attrName>ppt_y</p:attrName>
                                        </p:attrNameLst>
                                      </p:cBhvr>
                                      <p:rCtr x="0" y="19431"/>
                                    </p:animMotion>
                                  </p:childTnLst>
                                </p:cTn>
                              </p:par>
                            </p:childTnLst>
                          </p:cTn>
                        </p:par>
                        <p:par>
                          <p:cTn id="133" fill="hold">
                            <p:stCondLst>
                              <p:cond delay="17000"/>
                            </p:stCondLst>
                            <p:childTnLst>
                              <p:par>
                                <p:cTn id="134" presetID="42" presetClass="path" presetSubtype="0" accel="50000" decel="50000" fill="hold" grpId="0" nodeType="afterEffect">
                                  <p:stCondLst>
                                    <p:cond delay="0"/>
                                  </p:stCondLst>
                                  <p:childTnLst>
                                    <p:animMotion origin="layout" path="M -0.79982 -0.71458 L -0.90816 -0.3037 " pathEditMode="relative" rAng="0" ptsTypes="AA">
                                      <p:cBhvr>
                                        <p:cTn id="135" dur="500" fill="hold"/>
                                        <p:tgtEl>
                                          <p:spTgt spid="50"/>
                                        </p:tgtEl>
                                        <p:attrNameLst>
                                          <p:attrName>ppt_x</p:attrName>
                                          <p:attrName>ppt_y</p:attrName>
                                        </p:attrNameLst>
                                      </p:cBhvr>
                                      <p:rCtr x="-5417" y="20532"/>
                                    </p:animMotion>
                                  </p:childTnLst>
                                </p:cTn>
                              </p:par>
                            </p:childTnLst>
                          </p:cTn>
                        </p:par>
                        <p:par>
                          <p:cTn id="136" fill="hold">
                            <p:stCondLst>
                              <p:cond delay="17500"/>
                            </p:stCondLst>
                            <p:childTnLst>
                              <p:par>
                                <p:cTn id="137" presetID="42" presetClass="path" presetSubtype="0" accel="50000" decel="50000" fill="hold" grpId="0" nodeType="afterEffect">
                                  <p:stCondLst>
                                    <p:cond delay="0"/>
                                  </p:stCondLst>
                                  <p:childTnLst>
                                    <p:animMotion origin="layout" path="M -0.55781 -0.79181 L -0.46615 -0.32547 " pathEditMode="relative" rAng="0" ptsTypes="AA">
                                      <p:cBhvr>
                                        <p:cTn id="138" dur="500" fill="hold"/>
                                        <p:tgtEl>
                                          <p:spTgt spid="51"/>
                                        </p:tgtEl>
                                        <p:attrNameLst>
                                          <p:attrName>ppt_x</p:attrName>
                                          <p:attrName>ppt_y</p:attrName>
                                        </p:attrNameLst>
                                      </p:cBhvr>
                                      <p:rCtr x="4583" y="23317"/>
                                    </p:animMotion>
                                  </p:childTnLst>
                                </p:cTn>
                              </p:par>
                            </p:childTnLst>
                          </p:cTn>
                        </p:par>
                        <p:par>
                          <p:cTn id="139" fill="hold">
                            <p:stCondLst>
                              <p:cond delay="18000"/>
                            </p:stCondLst>
                            <p:childTnLst>
                              <p:par>
                                <p:cTn id="140" presetID="42" presetClass="path" presetSubtype="0" accel="50000" decel="50000" fill="hold" grpId="0" nodeType="afterEffect">
                                  <p:stCondLst>
                                    <p:cond delay="0"/>
                                  </p:stCondLst>
                                  <p:childTnLst>
                                    <p:animMotion origin="layout" path="M -0.80782 -0.7585 L -0.90782 -0.34768 " pathEditMode="relative" rAng="0" ptsTypes="AA">
                                      <p:cBhvr>
                                        <p:cTn id="141" dur="500" fill="hold"/>
                                        <p:tgtEl>
                                          <p:spTgt spid="52"/>
                                        </p:tgtEl>
                                        <p:attrNameLst>
                                          <p:attrName>ppt_x</p:attrName>
                                          <p:attrName>ppt_y</p:attrName>
                                        </p:attrNameLst>
                                      </p:cBhvr>
                                      <p:rCtr x="-5000" y="20541"/>
                                    </p:animMotion>
                                  </p:childTnLst>
                                </p:cTn>
                              </p:par>
                            </p:childTnLst>
                          </p:cTn>
                        </p:par>
                        <p:par>
                          <p:cTn id="142" fill="hold">
                            <p:stCondLst>
                              <p:cond delay="18500"/>
                            </p:stCondLst>
                            <p:childTnLst>
                              <p:par>
                                <p:cTn id="143" presetID="42" presetClass="path" presetSubtype="0" accel="50000" decel="50000" fill="hold" grpId="0" nodeType="afterEffect">
                                  <p:stCondLst>
                                    <p:cond delay="0"/>
                                  </p:stCondLst>
                                  <p:childTnLst>
                                    <p:animMotion origin="layout" path="M -0.64114 -0.7807 L -0.64114 -0.39209 " pathEditMode="relative" rAng="0" ptsTypes="AA">
                                      <p:cBhvr>
                                        <p:cTn id="144" dur="500" fill="hold"/>
                                        <p:tgtEl>
                                          <p:spTgt spid="53"/>
                                        </p:tgtEl>
                                        <p:attrNameLst>
                                          <p:attrName>ppt_x</p:attrName>
                                          <p:attrName>ppt_y</p:attrName>
                                        </p:attrNameLst>
                                      </p:cBhvr>
                                      <p:rCtr x="0" y="19431"/>
                                    </p:animMotion>
                                  </p:childTnLst>
                                </p:cTn>
                              </p:par>
                            </p:childTnLst>
                          </p:cTn>
                        </p:par>
                        <p:par>
                          <p:cTn id="145" fill="hold">
                            <p:stCondLst>
                              <p:cond delay="19000"/>
                            </p:stCondLst>
                            <p:childTnLst>
                              <p:par>
                                <p:cTn id="146" presetID="42" presetClass="path" presetSubtype="0" accel="50000" decel="50000" fill="hold" grpId="0" nodeType="afterEffect">
                                  <p:stCondLst>
                                    <p:cond delay="0"/>
                                  </p:stCondLst>
                                  <p:childTnLst>
                                    <p:animMotion origin="layout" path="M -0.83281 -0.84733 L -0.89115 -0.40319 " pathEditMode="relative" rAng="0" ptsTypes="AA">
                                      <p:cBhvr>
                                        <p:cTn id="147" dur="500" fill="hold"/>
                                        <p:tgtEl>
                                          <p:spTgt spid="54"/>
                                        </p:tgtEl>
                                        <p:attrNameLst>
                                          <p:attrName>ppt_x</p:attrName>
                                          <p:attrName>ppt_y</p:attrName>
                                        </p:attrNameLst>
                                      </p:cBhvr>
                                      <p:rCtr x="-2917" y="22207"/>
                                    </p:animMotion>
                                  </p:childTnLst>
                                </p:cTn>
                              </p:par>
                            </p:childTnLst>
                          </p:cTn>
                        </p:par>
                        <p:par>
                          <p:cTn id="148" fill="hold">
                            <p:stCondLst>
                              <p:cond delay="19500"/>
                            </p:stCondLst>
                            <p:childTnLst>
                              <p:par>
                                <p:cTn id="149" presetID="42" presetClass="path" presetSubtype="0" accel="50000" decel="50000" fill="hold" grpId="0" nodeType="afterEffect">
                                  <p:stCondLst>
                                    <p:cond delay="0"/>
                                  </p:stCondLst>
                                  <p:childTnLst>
                                    <p:animMotion origin="layout" path="M -0.79115 -0.84733 L -0.79115 -0.45871 " pathEditMode="relative" rAng="0" ptsTypes="AA">
                                      <p:cBhvr>
                                        <p:cTn id="150" dur="500" fill="hold"/>
                                        <p:tgtEl>
                                          <p:spTgt spid="55"/>
                                        </p:tgtEl>
                                        <p:attrNameLst>
                                          <p:attrName>ppt_x</p:attrName>
                                          <p:attrName>ppt_y</p:attrName>
                                        </p:attrNameLst>
                                      </p:cBhvr>
                                      <p:rCtr x="0" y="19431"/>
                                    </p:animMotion>
                                  </p:childTnLst>
                                </p:cTn>
                              </p:par>
                            </p:childTnLst>
                          </p:cTn>
                        </p:par>
                        <p:par>
                          <p:cTn id="151" fill="hold">
                            <p:stCondLst>
                              <p:cond delay="20000"/>
                            </p:stCondLst>
                            <p:childTnLst>
                              <p:par>
                                <p:cTn id="152" presetID="42" presetClass="path" presetSubtype="0" accel="50000" decel="50000" fill="hold" grpId="0" nodeType="afterEffect">
                                  <p:stCondLst>
                                    <p:cond delay="0"/>
                                  </p:stCondLst>
                                  <p:childTnLst>
                                    <p:animMotion origin="layout" path="M -0.67448 -0.84732 L -0.67448 -0.45871 " pathEditMode="relative" rAng="0" ptsTypes="AA">
                                      <p:cBhvr>
                                        <p:cTn id="153" dur="500" fill="hold"/>
                                        <p:tgtEl>
                                          <p:spTgt spid="56"/>
                                        </p:tgtEl>
                                        <p:attrNameLst>
                                          <p:attrName>ppt_x</p:attrName>
                                          <p:attrName>ppt_y</p:attrName>
                                        </p:attrNameLst>
                                      </p:cBhvr>
                                      <p:rCtr x="0" y="19431"/>
                                    </p:animMotion>
                                  </p:childTnLst>
                                </p:cTn>
                              </p:par>
                            </p:childTnLst>
                          </p:cTn>
                        </p:par>
                        <p:par>
                          <p:cTn id="154" fill="hold">
                            <p:stCondLst>
                              <p:cond delay="20500"/>
                            </p:stCondLst>
                            <p:childTnLst>
                              <p:par>
                                <p:cTn id="155" presetID="42" presetClass="path" presetSubtype="0" accel="50000" decel="50000" fill="hold" grpId="0" nodeType="afterEffect">
                                  <p:stCondLst>
                                    <p:cond delay="0"/>
                                  </p:stCondLst>
                                  <p:childTnLst>
                                    <p:animMotion origin="layout" path="M -0.86615 -0.88064 L -0.86615 -0.49202 " pathEditMode="relative" rAng="0" ptsTypes="AA">
                                      <p:cBhvr>
                                        <p:cTn id="156" dur="500" fill="hold"/>
                                        <p:tgtEl>
                                          <p:spTgt spid="57"/>
                                        </p:tgtEl>
                                        <p:attrNameLst>
                                          <p:attrName>ppt_x</p:attrName>
                                          <p:attrName>ppt_y</p:attrName>
                                        </p:attrNameLst>
                                      </p:cBhvr>
                                      <p:rCtr x="0" y="19431"/>
                                    </p:animMotion>
                                  </p:childTnLst>
                                </p:cTn>
                              </p:par>
                            </p:childTnLst>
                          </p:cTn>
                        </p:par>
                        <p:par>
                          <p:cTn id="157" fill="hold">
                            <p:stCondLst>
                              <p:cond delay="21000"/>
                            </p:stCondLst>
                            <p:childTnLst>
                              <p:par>
                                <p:cTn id="158" presetID="42" presetClass="path" presetSubtype="0" accel="50000" decel="50000" fill="hold" grpId="0" nodeType="afterEffect">
                                  <p:stCondLst>
                                    <p:cond delay="0"/>
                                  </p:stCondLst>
                                  <p:childTnLst>
                                    <p:animMotion origin="layout" path="M -0.34618 -0.61944 L -0.34618 -0.23078 " pathEditMode="relative" rAng="0" ptsTypes="AA">
                                      <p:cBhvr>
                                        <p:cTn id="159" dur="500" fill="hold"/>
                                        <p:tgtEl>
                                          <p:spTgt spid="59"/>
                                        </p:tgtEl>
                                        <p:attrNameLst>
                                          <p:attrName>ppt_x</p:attrName>
                                          <p:attrName>ppt_y</p:attrName>
                                        </p:attrNameLst>
                                      </p:cBhvr>
                                      <p:rCtr x="0" y="19421"/>
                                    </p:animMotion>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wipe(right)">
                                      <p:cBhvr>
                                        <p:cTn id="164" dur="500"/>
                                        <p:tgtEl>
                                          <p:spTgt spid="62"/>
                                        </p:tgtEl>
                                      </p:cBhvr>
                                    </p:animEffect>
                                  </p:childTnLst>
                                </p:cTn>
                              </p:par>
                              <p:par>
                                <p:cTn id="165" presetID="22" presetClass="entr" presetSubtype="8"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wipe(left)">
                                      <p:cBhvr>
                                        <p:cTn id="167" dur="500"/>
                                        <p:tgtEl>
                                          <p:spTgt spid="13"/>
                                        </p:tgtEl>
                                      </p:cBhvr>
                                    </p:animEffect>
                                  </p:childTnLst>
                                </p:cTn>
                              </p:par>
                            </p:childTnLst>
                          </p:cTn>
                        </p:par>
                        <p:par>
                          <p:cTn id="168" fill="hold">
                            <p:stCondLst>
                              <p:cond delay="500"/>
                            </p:stCondLst>
                            <p:childTnLst>
                              <p:par>
                                <p:cTn id="169" presetID="1" presetClass="entr" presetSubtype="0" fill="hold" grpId="0" nodeType="afterEffect">
                                  <p:stCondLst>
                                    <p:cond delay="0"/>
                                  </p:stCondLst>
                                  <p:childTnLst>
                                    <p:set>
                                      <p:cBhvr>
                                        <p:cTn id="170" dur="1" fill="hold">
                                          <p:stCondLst>
                                            <p:cond delay="0"/>
                                          </p:stCondLst>
                                        </p:cTn>
                                        <p:tgtEl>
                                          <p:spTgt spid="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0"/>
                                        </p:tgtEl>
                                        <p:attrNameLst>
                                          <p:attrName>style.visibility</p:attrName>
                                        </p:attrNameLst>
                                      </p:cBhvr>
                                      <p:to>
                                        <p:strVal val="visible"/>
                                      </p:to>
                                    </p:set>
                                    <p:animEffect transition="in" filter="fade">
                                      <p:cBhvr>
                                        <p:cTn id="1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60" grpId="0" animBg="1"/>
      <p:bldP spid="8" grpId="0" animBg="1"/>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Rule of Bootstraps</a:t>
            </a:r>
            <a:endParaRPr lang="en-US" dirty="0"/>
          </a:p>
        </p:txBody>
      </p:sp>
      <p:sp>
        <p:nvSpPr>
          <p:cNvPr id="4" name="TextBox 3"/>
          <p:cNvSpPr txBox="1"/>
          <p:nvPr/>
        </p:nvSpPr>
        <p:spPr>
          <a:xfrm>
            <a:off x="838200" y="1676400"/>
            <a:ext cx="7467600" cy="3785652"/>
          </a:xfrm>
          <a:prstGeom prst="rect">
            <a:avLst/>
          </a:prstGeom>
          <a:solidFill>
            <a:srgbClr val="FFFF99"/>
          </a:solidFill>
        </p:spPr>
        <p:txBody>
          <a:bodyPr wrap="square" rtlCol="0">
            <a:spAutoFit/>
          </a:bodyPr>
          <a:lstStyle/>
          <a:p>
            <a:r>
              <a:rPr lang="en-US" sz="4800" dirty="0" smtClean="0"/>
              <a:t>The </a:t>
            </a:r>
            <a:r>
              <a:rPr lang="en-US" sz="4800" b="1" i="1" dirty="0" smtClean="0"/>
              <a:t>bootstrap statistics </a:t>
            </a:r>
            <a:r>
              <a:rPr lang="en-US" sz="4800" dirty="0" smtClean="0"/>
              <a:t>are to the </a:t>
            </a:r>
            <a:r>
              <a:rPr lang="en-US" sz="4800" b="1" i="1" dirty="0" smtClean="0"/>
              <a:t>original statistic </a:t>
            </a:r>
          </a:p>
          <a:p>
            <a:pPr algn="ctr"/>
            <a:r>
              <a:rPr lang="en-US" sz="4800" dirty="0" smtClean="0"/>
              <a:t>as </a:t>
            </a:r>
          </a:p>
          <a:p>
            <a:r>
              <a:rPr lang="en-US" sz="4800" dirty="0" smtClean="0"/>
              <a:t>the </a:t>
            </a:r>
            <a:r>
              <a:rPr lang="en-US" sz="4800" b="1" i="1" dirty="0" smtClean="0"/>
              <a:t>original statistic</a:t>
            </a:r>
            <a:r>
              <a:rPr lang="en-US" sz="4800" dirty="0" smtClean="0"/>
              <a:t> is to the </a:t>
            </a:r>
            <a:r>
              <a:rPr lang="en-US" sz="4800" b="1" i="1" dirty="0" smtClean="0"/>
              <a:t>population parameter</a:t>
            </a:r>
            <a:r>
              <a:rPr lang="en-US" sz="4800" dirty="0" smtClean="0"/>
              <a:t>.</a:t>
            </a:r>
            <a:endParaRPr lang="en-US" sz="4800" dirty="0"/>
          </a:p>
        </p:txBody>
      </p:sp>
    </p:spTree>
    <p:extLst>
      <p:ext uri="{BB962C8B-B14F-4D97-AF65-F5344CB8AC3E}">
        <p14:creationId xmlns:p14="http://schemas.microsoft.com/office/powerpoint/2010/main" val="39557180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848600" cy="5816977"/>
          </a:xfrm>
          <a:prstGeom prst="rect">
            <a:avLst/>
          </a:prstGeom>
          <a:noFill/>
        </p:spPr>
        <p:txBody>
          <a:bodyPr wrap="square" rtlCol="0">
            <a:spAutoFit/>
          </a:bodyPr>
          <a:lstStyle/>
          <a:p>
            <a:r>
              <a:rPr lang="en-US" sz="6000" dirty="0" smtClean="0"/>
              <a:t>How do we assess student understanding  of these methods</a:t>
            </a:r>
          </a:p>
          <a:p>
            <a:r>
              <a:rPr lang="en-US" sz="6000" dirty="0" smtClean="0"/>
              <a:t>(even on in-class exams without computers)?</a:t>
            </a:r>
          </a:p>
          <a:p>
            <a:endParaRPr lang="en-US" sz="3600" dirty="0" smtClean="0"/>
          </a:p>
          <a:p>
            <a:pPr algn="ctr"/>
            <a:r>
              <a:rPr lang="en-US" sz="3600" i="1" dirty="0" smtClean="0"/>
              <a:t>See the green pages in the folder.</a:t>
            </a:r>
            <a:endParaRPr lang="en-US" sz="3600"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725180"/>
            <a:ext cx="8077200" cy="523220"/>
          </a:xfrm>
          <a:prstGeom prst="rect">
            <a:avLst/>
          </a:prstGeom>
          <a:noFill/>
        </p:spPr>
        <p:txBody>
          <a:bodyPr wrap="square" rtlCol="0">
            <a:spAutoFit/>
          </a:bodyPr>
          <a:lstStyle/>
          <a:p>
            <a:pPr algn="ctr"/>
            <a:r>
              <a:rPr lang="en-US" sz="2800" dirty="0" smtClean="0">
                <a:solidFill>
                  <a:prstClr val="black"/>
                </a:solidFill>
                <a:cs typeface="Times New Roman" pitchFamily="18" charset="0"/>
                <a:hlinkClick r:id="rId4"/>
              </a:rPr>
              <a:t>http://www.youtube.com/watch?v=3ESGpRUMj9E</a:t>
            </a:r>
            <a:r>
              <a:rPr lang="en-US" sz="2800" dirty="0" smtClean="0">
                <a:solidFill>
                  <a:prstClr val="black"/>
                </a:solidFill>
                <a:cs typeface="Times New Roman" pitchFamily="18" charset="0"/>
              </a:rPr>
              <a:t> </a:t>
            </a:r>
            <a:endParaRPr lang="en-US" sz="2400" dirty="0">
              <a:solidFill>
                <a:prstClr val="black"/>
              </a:solidFill>
              <a:cs typeface="Times New Roman" pitchFamily="18" charset="0"/>
            </a:endParaRPr>
          </a:p>
        </p:txBody>
      </p:sp>
      <p:sp>
        <p:nvSpPr>
          <p:cNvPr id="3" name="Title 1"/>
          <p:cNvSpPr txBox="1">
            <a:spLocks/>
          </p:cNvSpPr>
          <p:nvPr/>
        </p:nvSpPr>
        <p:spPr>
          <a:xfrm>
            <a:off x="495300" y="533400"/>
            <a:ext cx="8153400" cy="1219200"/>
          </a:xfrm>
          <a:prstGeom prst="rect">
            <a:avLst/>
          </a:prstGeom>
        </p:spPr>
        <p:txBody>
          <a:bodyPr/>
          <a:lstStyle/>
          <a:p>
            <a:pPr lvl="0" algn="ctr">
              <a:spcBef>
                <a:spcPct val="0"/>
              </a:spcBef>
              <a:defRPr/>
            </a:pPr>
            <a:r>
              <a:rPr lang="en-US" sz="4400" b="1" dirty="0" smtClean="0">
                <a:solidFill>
                  <a:schemeClr val="accent6">
                    <a:lumMod val="75000"/>
                  </a:schemeClr>
                </a:solidFill>
              </a:rPr>
              <a:t>Paul the Octopus</a:t>
            </a:r>
            <a:endParaRPr lang="en-US" sz="4000" b="1" dirty="0">
              <a:solidFill>
                <a:schemeClr val="accent6">
                  <a:lumMod val="75000"/>
                </a:schemeClr>
              </a:solidFill>
            </a:endParaRPr>
          </a:p>
        </p:txBody>
      </p:sp>
      <p:pic>
        <p:nvPicPr>
          <p:cNvPr id="6146" name="Picture 2" descr="http://seantanmarketing.com/wp-content/uploads/2010/07/article-0-0A57726C000005DC-900_468x3321.jpg"/>
          <p:cNvPicPr>
            <a:picLocks noChangeAspect="1" noChangeArrowheads="1"/>
          </p:cNvPicPr>
          <p:nvPr/>
        </p:nvPicPr>
        <p:blipFill>
          <a:blip r:embed="rId5" cstate="print"/>
          <a:srcRect/>
          <a:stretch>
            <a:fillRect/>
          </a:stretch>
        </p:blipFill>
        <p:spPr bwMode="auto">
          <a:xfrm>
            <a:off x="1912576" y="1484599"/>
            <a:ext cx="5318849" cy="3773201"/>
          </a:xfrm>
          <a:prstGeom prst="rect">
            <a:avLst/>
          </a:prstGeom>
          <a:noFill/>
        </p:spPr>
      </p:pic>
      <p:sp>
        <p:nvSpPr>
          <p:cNvPr id="5" name="Rectangle 4"/>
          <p:cNvSpPr/>
          <p:nvPr/>
        </p:nvSpPr>
        <p:spPr>
          <a:xfrm>
            <a:off x="304800" y="6260068"/>
            <a:ext cx="8534400" cy="369332"/>
          </a:xfrm>
          <a:prstGeom prst="rect">
            <a:avLst/>
          </a:prstGeom>
        </p:spPr>
        <p:txBody>
          <a:bodyPr wrap="square">
            <a:spAutoFit/>
          </a:bodyPr>
          <a:lstStyle/>
          <a:p>
            <a:r>
              <a:rPr lang="en-US" dirty="0" smtClean="0">
                <a:hlinkClick r:id="rId6"/>
              </a:rPr>
              <a:t>http://www.cnn.com/2010/SPORT/football/07/08/germany.octopus.explainer/index.html</a:t>
            </a:r>
            <a:r>
              <a:rPr lang="en-US" dirty="0" smtClean="0"/>
              <a:t> </a:t>
            </a:r>
            <a:endParaRPr lang="en-US" dirty="0"/>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371600"/>
            <a:ext cx="8077200" cy="4724370"/>
          </a:xfrm>
          <a:prstGeom prst="rect">
            <a:avLst/>
          </a:prstGeom>
          <a:noFill/>
        </p:spPr>
        <p:txBody>
          <a:bodyPr wrap="square" rtlCol="0">
            <a:spAutoFit/>
          </a:bodyPr>
          <a:lstStyle/>
          <a:p>
            <a:pPr>
              <a:spcAft>
                <a:spcPts val="1800"/>
              </a:spcAft>
              <a:buFont typeface="Arial" pitchFamily="34" charset="0"/>
              <a:buChar char="•"/>
            </a:pPr>
            <a:r>
              <a:rPr lang="en-US" sz="3200" dirty="0">
                <a:solidFill>
                  <a:prstClr val="black"/>
                </a:solidFill>
                <a:cs typeface="Times New Roman" pitchFamily="18" charset="0"/>
              </a:rPr>
              <a:t> </a:t>
            </a:r>
            <a:r>
              <a:rPr lang="en-US" sz="3200" dirty="0" smtClean="0">
                <a:solidFill>
                  <a:prstClr val="black"/>
                </a:solidFill>
                <a:cs typeface="Times New Roman" pitchFamily="18" charset="0"/>
              </a:rPr>
              <a:t>Paul the Octopus predicted 8 World Cup games, and predicted them all correctly  </a:t>
            </a:r>
            <a:endParaRPr lang="en-US" sz="1600" dirty="0">
              <a:solidFill>
                <a:prstClr val="black"/>
              </a:solidFill>
              <a:cs typeface="Times New Roman" pitchFamily="18" charset="0"/>
            </a:endParaRPr>
          </a:p>
          <a:p>
            <a:pPr>
              <a:spcAft>
                <a:spcPts val="1800"/>
              </a:spcAft>
              <a:buFont typeface="Arial" pitchFamily="34" charset="0"/>
              <a:buChar char="•"/>
            </a:pPr>
            <a:r>
              <a:rPr lang="en-US" sz="3200" dirty="0" smtClean="0">
                <a:solidFill>
                  <a:prstClr val="black"/>
                </a:solidFill>
                <a:cs typeface="Times New Roman" pitchFamily="18" charset="0"/>
              </a:rPr>
              <a:t> Is this evidence that Paul actually has psychic powers?</a:t>
            </a:r>
          </a:p>
          <a:p>
            <a:pPr>
              <a:spcAft>
                <a:spcPts val="1800"/>
              </a:spcAft>
              <a:buFont typeface="Arial" pitchFamily="34" charset="0"/>
              <a:buChar char="•"/>
            </a:pPr>
            <a:r>
              <a:rPr lang="en-US" sz="3200" dirty="0" smtClean="0">
                <a:solidFill>
                  <a:prstClr val="black"/>
                </a:solidFill>
                <a:cs typeface="Times New Roman" pitchFamily="18" charset="0"/>
              </a:rPr>
              <a:t> How unusual would this be if he were just randomly guessing (with a 50% chance of guessing correctly)?</a:t>
            </a:r>
          </a:p>
          <a:p>
            <a:pPr>
              <a:spcAft>
                <a:spcPts val="1800"/>
              </a:spcAft>
              <a:buFont typeface="Arial" pitchFamily="34" charset="0"/>
              <a:buChar char="•"/>
            </a:pPr>
            <a:r>
              <a:rPr lang="en-US" sz="3200" dirty="0" smtClean="0">
                <a:solidFill>
                  <a:prstClr val="black"/>
                </a:solidFill>
                <a:cs typeface="Times New Roman" pitchFamily="18" charset="0"/>
              </a:rPr>
              <a:t> How could we figure this out?</a:t>
            </a:r>
            <a:endParaRPr lang="en-US" sz="2800" dirty="0">
              <a:solidFill>
                <a:prstClr val="black"/>
              </a:solidFill>
              <a:cs typeface="Times New Roman" pitchFamily="18" charset="0"/>
            </a:endParaRPr>
          </a:p>
        </p:txBody>
      </p:sp>
      <p:sp>
        <p:nvSpPr>
          <p:cNvPr id="3" name="Title 1"/>
          <p:cNvSpPr txBox="1">
            <a:spLocks/>
          </p:cNvSpPr>
          <p:nvPr/>
        </p:nvSpPr>
        <p:spPr>
          <a:xfrm>
            <a:off x="495300" y="228600"/>
            <a:ext cx="8153400" cy="1219200"/>
          </a:xfrm>
          <a:prstGeom prst="rect">
            <a:avLst/>
          </a:prstGeom>
        </p:spPr>
        <p:txBody>
          <a:bodyPr/>
          <a:lstStyle/>
          <a:p>
            <a:pPr lvl="0" algn="ctr">
              <a:spcBef>
                <a:spcPct val="0"/>
              </a:spcBef>
              <a:defRPr/>
            </a:pPr>
            <a:r>
              <a:rPr lang="en-US" sz="4400" b="1" dirty="0" smtClean="0">
                <a:solidFill>
                  <a:srgbClr val="002060"/>
                </a:solidFill>
              </a:rPr>
              <a:t>Paul the Octopus</a:t>
            </a:r>
            <a:endParaRPr lang="en-US" sz="4000" b="1" dirty="0">
              <a:solidFill>
                <a:srgbClr val="00206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371600"/>
            <a:ext cx="8763000" cy="5201424"/>
          </a:xfrm>
          <a:prstGeom prst="rect">
            <a:avLst/>
          </a:prstGeom>
          <a:noFill/>
        </p:spPr>
        <p:txBody>
          <a:bodyPr wrap="square" rtlCol="0">
            <a:spAutoFit/>
          </a:bodyPr>
          <a:lstStyle/>
          <a:p>
            <a:pPr>
              <a:buFont typeface="Arial" pitchFamily="34" charset="0"/>
              <a:buChar char="•"/>
            </a:pPr>
            <a:r>
              <a:rPr lang="en-US" sz="3600" dirty="0" smtClean="0">
                <a:solidFill>
                  <a:prstClr val="black"/>
                </a:solidFill>
                <a:cs typeface="Times New Roman" pitchFamily="18" charset="0"/>
              </a:rPr>
              <a:t> Each coin flip = a guess between two teams</a:t>
            </a:r>
          </a:p>
          <a:p>
            <a:pPr>
              <a:spcAft>
                <a:spcPts val="1800"/>
              </a:spcAft>
              <a:buFont typeface="Arial" pitchFamily="34" charset="0"/>
              <a:buChar char="•"/>
            </a:pPr>
            <a:r>
              <a:rPr lang="en-US" sz="3600" dirty="0" smtClean="0">
                <a:solidFill>
                  <a:prstClr val="black"/>
                </a:solidFill>
                <a:cs typeface="Times New Roman" pitchFamily="18" charset="0"/>
              </a:rPr>
              <a:t> Heads = correct, Tails = incorrect</a:t>
            </a:r>
          </a:p>
          <a:p>
            <a:pPr>
              <a:spcAft>
                <a:spcPts val="1800"/>
              </a:spcAft>
              <a:buFont typeface="Arial" pitchFamily="34" charset="0"/>
              <a:buChar char="•"/>
            </a:pPr>
            <a:r>
              <a:rPr lang="en-US" sz="3600" dirty="0" smtClean="0">
                <a:solidFill>
                  <a:prstClr val="black"/>
                </a:solidFill>
                <a:cs typeface="Times New Roman" pitchFamily="18" charset="0"/>
              </a:rPr>
              <a:t> </a:t>
            </a:r>
            <a:r>
              <a:rPr lang="en-US" sz="3600" i="1" dirty="0" smtClean="0">
                <a:solidFill>
                  <a:prstClr val="black"/>
                </a:solidFill>
                <a:cs typeface="Times New Roman" pitchFamily="18" charset="0"/>
              </a:rPr>
              <a:t> </a:t>
            </a:r>
            <a:r>
              <a:rPr lang="en-US" sz="3600" dirty="0" smtClean="0">
                <a:solidFill>
                  <a:prstClr val="black"/>
                </a:solidFill>
                <a:cs typeface="Times New Roman" pitchFamily="18" charset="0"/>
              </a:rPr>
              <a:t>Flip a coin 8 times and count the number of heads.  Remember this number!</a:t>
            </a:r>
          </a:p>
          <a:p>
            <a:pPr>
              <a:spcAft>
                <a:spcPts val="1800"/>
              </a:spcAft>
            </a:pPr>
            <a:endParaRPr lang="en-US" sz="1600" dirty="0" smtClean="0">
              <a:solidFill>
                <a:prstClr val="black"/>
              </a:solidFill>
              <a:cs typeface="Times New Roman" pitchFamily="18" charset="0"/>
            </a:endParaRPr>
          </a:p>
          <a:p>
            <a:pPr>
              <a:spcAft>
                <a:spcPts val="1800"/>
              </a:spcAft>
            </a:pPr>
            <a:r>
              <a:rPr lang="en-US" sz="3600" dirty="0" smtClean="0">
                <a:solidFill>
                  <a:prstClr val="black"/>
                </a:solidFill>
                <a:cs typeface="Times New Roman" pitchFamily="18" charset="0"/>
              </a:rPr>
              <a:t>Did you get all 8 heads?</a:t>
            </a:r>
          </a:p>
          <a:p>
            <a:r>
              <a:rPr lang="en-US" sz="3600" dirty="0" smtClean="0">
                <a:solidFill>
                  <a:prstClr val="black"/>
                </a:solidFill>
                <a:cs typeface="Times New Roman" pitchFamily="18" charset="0"/>
              </a:rPr>
              <a:t>	(a) Yes</a:t>
            </a:r>
          </a:p>
          <a:p>
            <a:pPr>
              <a:spcAft>
                <a:spcPts val="1800"/>
              </a:spcAft>
            </a:pPr>
            <a:r>
              <a:rPr lang="en-US" sz="3600" dirty="0" smtClean="0">
                <a:solidFill>
                  <a:prstClr val="black"/>
                </a:solidFill>
                <a:cs typeface="Times New Roman" pitchFamily="18" charset="0"/>
              </a:rPr>
              <a:t>	(b) No</a:t>
            </a:r>
          </a:p>
        </p:txBody>
      </p:sp>
      <p:sp>
        <p:nvSpPr>
          <p:cNvPr id="3" name="Title 1"/>
          <p:cNvSpPr txBox="1">
            <a:spLocks/>
          </p:cNvSpPr>
          <p:nvPr/>
        </p:nvSpPr>
        <p:spPr>
          <a:xfrm>
            <a:off x="533400" y="304800"/>
            <a:ext cx="8153400" cy="914400"/>
          </a:xfrm>
          <a:prstGeom prst="rect">
            <a:avLst/>
          </a:prstGeom>
        </p:spPr>
        <p:txBody>
          <a:bodyPr/>
          <a:lstStyle/>
          <a:p>
            <a:pPr lvl="0" algn="ctr">
              <a:spcBef>
                <a:spcPct val="0"/>
              </a:spcBef>
              <a:defRPr/>
            </a:pPr>
            <a:r>
              <a:rPr lang="en-US" sz="4400" b="1" dirty="0" smtClean="0">
                <a:solidFill>
                  <a:srgbClr val="002060"/>
                </a:solidFill>
                <a:latin typeface="+mj-lt"/>
              </a:rPr>
              <a:t>Simulate!</a:t>
            </a:r>
            <a:endParaRPr lang="en-US" sz="4000" b="1" dirty="0">
              <a:solidFill>
                <a:srgbClr val="002060"/>
              </a:solidFill>
              <a:latin typeface="+mj-lt"/>
            </a:endParaRPr>
          </a:p>
        </p:txBody>
      </p:sp>
      <p:pic>
        <p:nvPicPr>
          <p:cNvPr id="5" name="Picture 2" descr="http://techtools.wiki.usfca.edu/file/view/iclicker.png/146091353/iclicker.png"/>
          <p:cNvPicPr>
            <a:picLocks noChangeAspect="1" noChangeArrowheads="1"/>
          </p:cNvPicPr>
          <p:nvPr/>
        </p:nvPicPr>
        <p:blipFill>
          <a:blip r:embed="rId4" cstate="print"/>
          <a:srcRect/>
          <a:stretch>
            <a:fillRect/>
          </a:stretch>
        </p:blipFill>
        <p:spPr bwMode="auto">
          <a:xfrm>
            <a:off x="7696200" y="304800"/>
            <a:ext cx="1143000" cy="1143001"/>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43000"/>
            <a:ext cx="8534400" cy="5386090"/>
          </a:xfrm>
          <a:prstGeom prst="rect">
            <a:avLst/>
          </a:prstGeom>
          <a:noFill/>
        </p:spPr>
        <p:txBody>
          <a:bodyPr wrap="square" rtlCol="0">
            <a:spAutoFit/>
          </a:bodyPr>
          <a:lstStyle/>
          <a:p>
            <a:r>
              <a:rPr lang="en-US" sz="3600" dirty="0" smtClean="0">
                <a:solidFill>
                  <a:prstClr val="black"/>
                </a:solidFill>
                <a:cs typeface="Times New Roman" pitchFamily="18" charset="0"/>
              </a:rPr>
              <a:t>Let </a:t>
            </a:r>
            <a:r>
              <a:rPr lang="en-US" sz="3600" i="1" dirty="0" smtClean="0">
                <a:solidFill>
                  <a:prstClr val="black"/>
                </a:solidFill>
                <a:cs typeface="Times New Roman" pitchFamily="18" charset="0"/>
              </a:rPr>
              <a:t>p</a:t>
            </a:r>
            <a:r>
              <a:rPr lang="en-US" sz="3600" dirty="0" smtClean="0">
                <a:solidFill>
                  <a:prstClr val="black"/>
                </a:solidFill>
                <a:cs typeface="Times New Roman" pitchFamily="18" charset="0"/>
              </a:rPr>
              <a:t> denote the proportion of games that Paul guesses correctly (of all games he may have predicted)</a:t>
            </a:r>
          </a:p>
          <a:p>
            <a:endParaRPr lang="en-US" sz="4000" dirty="0" smtClean="0">
              <a:solidFill>
                <a:prstClr val="black"/>
              </a:solidFill>
              <a:cs typeface="Times New Roman" pitchFamily="18" charset="0"/>
            </a:endParaRPr>
          </a:p>
          <a:p>
            <a:r>
              <a:rPr lang="en-US" sz="3600" b="1" dirty="0" smtClean="0">
                <a:solidFill>
                  <a:prstClr val="black"/>
                </a:solidFill>
                <a:cs typeface="Times New Roman" pitchFamily="18" charset="0"/>
              </a:rPr>
              <a:t>	H</a:t>
            </a:r>
            <a:r>
              <a:rPr lang="en-US" sz="3600" b="1" baseline="-25000" dirty="0" smtClean="0">
                <a:solidFill>
                  <a:prstClr val="black"/>
                </a:solidFill>
                <a:cs typeface="Times New Roman" pitchFamily="18" charset="0"/>
              </a:rPr>
              <a:t>0</a:t>
            </a:r>
            <a:r>
              <a:rPr lang="en-US" sz="3600" b="1" dirty="0" smtClean="0">
                <a:solidFill>
                  <a:prstClr val="black"/>
                </a:solidFill>
                <a:cs typeface="Times New Roman" pitchFamily="18" charset="0"/>
              </a:rPr>
              <a:t> </a:t>
            </a:r>
            <a:r>
              <a:rPr lang="en-US" sz="3600" dirty="0">
                <a:solidFill>
                  <a:prstClr val="black"/>
                </a:solidFill>
                <a:cs typeface="Times New Roman" pitchFamily="18" charset="0"/>
              </a:rPr>
              <a:t>: </a:t>
            </a:r>
            <a:r>
              <a:rPr lang="en-US" sz="3600" i="1" dirty="0" smtClean="0">
                <a:solidFill>
                  <a:prstClr val="black"/>
                </a:solidFill>
                <a:cs typeface="Times New Roman" pitchFamily="18" charset="0"/>
              </a:rPr>
              <a:t>p</a:t>
            </a:r>
            <a:r>
              <a:rPr lang="en-US" sz="3600" dirty="0" smtClean="0">
                <a:solidFill>
                  <a:prstClr val="black"/>
                </a:solidFill>
                <a:cs typeface="Times New Roman" pitchFamily="18" charset="0"/>
              </a:rPr>
              <a:t> = 1/2</a:t>
            </a:r>
            <a:endParaRPr lang="en-US" sz="3600" dirty="0">
              <a:solidFill>
                <a:prstClr val="black"/>
              </a:solidFill>
              <a:cs typeface="Times New Roman" pitchFamily="18" charset="0"/>
            </a:endParaRPr>
          </a:p>
          <a:p>
            <a:r>
              <a:rPr lang="en-US" sz="3600" b="1" dirty="0" smtClean="0">
                <a:solidFill>
                  <a:prstClr val="black"/>
                </a:solidFill>
                <a:cs typeface="Times New Roman" pitchFamily="18" charset="0"/>
              </a:rPr>
              <a:t>	H</a:t>
            </a:r>
            <a:r>
              <a:rPr lang="en-US" sz="3600" b="1" baseline="-25000" dirty="0" smtClean="0">
                <a:solidFill>
                  <a:prstClr val="black"/>
                </a:solidFill>
                <a:cs typeface="Times New Roman" pitchFamily="18" charset="0"/>
              </a:rPr>
              <a:t>a</a:t>
            </a:r>
            <a:r>
              <a:rPr lang="en-US" sz="3600" b="1" dirty="0" smtClean="0">
                <a:solidFill>
                  <a:prstClr val="black"/>
                </a:solidFill>
                <a:cs typeface="Times New Roman" pitchFamily="18" charset="0"/>
              </a:rPr>
              <a:t> </a:t>
            </a:r>
            <a:r>
              <a:rPr lang="en-US" sz="3600" dirty="0">
                <a:solidFill>
                  <a:prstClr val="black"/>
                </a:solidFill>
                <a:cs typeface="Times New Roman" pitchFamily="18" charset="0"/>
              </a:rPr>
              <a:t>: </a:t>
            </a:r>
            <a:r>
              <a:rPr lang="en-US" sz="3600" i="1" dirty="0" smtClean="0">
                <a:solidFill>
                  <a:prstClr val="black"/>
                </a:solidFill>
                <a:cs typeface="Times New Roman" pitchFamily="18" charset="0"/>
              </a:rPr>
              <a:t>p</a:t>
            </a:r>
            <a:r>
              <a:rPr lang="en-US" sz="3600" dirty="0" smtClean="0">
                <a:solidFill>
                  <a:prstClr val="black"/>
                </a:solidFill>
                <a:cs typeface="Times New Roman" pitchFamily="18" charset="0"/>
              </a:rPr>
              <a:t> &gt; 1/2</a:t>
            </a:r>
          </a:p>
          <a:p>
            <a:endParaRPr lang="en-US" sz="3200" dirty="0" smtClean="0">
              <a:solidFill>
                <a:prstClr val="black"/>
              </a:solidFill>
              <a:cs typeface="Times New Roman" pitchFamily="18" charset="0"/>
            </a:endParaRPr>
          </a:p>
          <a:p>
            <a:endParaRPr lang="en-US" sz="3600" dirty="0">
              <a:solidFill>
                <a:prstClr val="black"/>
              </a:solidFill>
              <a:cs typeface="Times New Roman" pitchFamily="18" charset="0"/>
            </a:endParaRPr>
          </a:p>
          <a:p>
            <a:endParaRPr lang="en-US" sz="2800" i="1" dirty="0" smtClean="0">
              <a:solidFill>
                <a:prstClr val="black"/>
              </a:solidFill>
              <a:cs typeface="Times New Roman" pitchFamily="18" charset="0"/>
            </a:endParaRPr>
          </a:p>
          <a:p>
            <a:endParaRPr lang="en-US" sz="2800" i="1" dirty="0">
              <a:solidFill>
                <a:prstClr val="black"/>
              </a:solidFill>
              <a:cs typeface="Times New Roman" pitchFamily="18" charset="0"/>
            </a:endParaRPr>
          </a:p>
        </p:txBody>
      </p:sp>
      <p:sp>
        <p:nvSpPr>
          <p:cNvPr id="3" name="Title 1"/>
          <p:cNvSpPr txBox="1">
            <a:spLocks/>
          </p:cNvSpPr>
          <p:nvPr/>
        </p:nvSpPr>
        <p:spPr>
          <a:xfrm>
            <a:off x="533400" y="228600"/>
            <a:ext cx="8153400" cy="1219200"/>
          </a:xfrm>
          <a:prstGeom prst="rect">
            <a:avLst/>
          </a:prstGeom>
        </p:spPr>
        <p:txBody>
          <a:bodyPr/>
          <a:lstStyle/>
          <a:p>
            <a:pPr lvl="0" algn="ctr">
              <a:spcBef>
                <a:spcPct val="0"/>
              </a:spcBef>
              <a:defRPr/>
            </a:pPr>
            <a:r>
              <a:rPr lang="en-US" sz="4400" b="1" dirty="0" smtClean="0">
                <a:solidFill>
                  <a:srgbClr val="002060"/>
                </a:solidFill>
              </a:rPr>
              <a:t>Hypotheses</a:t>
            </a:r>
            <a:endParaRPr lang="en-US" sz="4000" b="1" dirty="0">
              <a:solidFill>
                <a:srgbClr val="002060"/>
              </a:solidFill>
            </a:endParaRP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447800"/>
            <a:ext cx="8077200" cy="6863417"/>
          </a:xfrm>
          <a:prstGeom prst="rect">
            <a:avLst/>
          </a:prstGeom>
          <a:noFill/>
        </p:spPr>
        <p:txBody>
          <a:bodyPr wrap="square" rtlCol="0">
            <a:spAutoFit/>
          </a:bodyPr>
          <a:lstStyle/>
          <a:p>
            <a:pPr>
              <a:buFont typeface="Arial" pitchFamily="34" charset="0"/>
              <a:buChar char="•"/>
            </a:pPr>
            <a:r>
              <a:rPr lang="en-US" sz="3200" dirty="0" smtClean="0">
                <a:solidFill>
                  <a:prstClr val="black"/>
                </a:solidFill>
                <a:latin typeface="Cambria" pitchFamily="18" charset="0"/>
                <a:cs typeface="Times New Roman" pitchFamily="18" charset="0"/>
              </a:rPr>
              <a:t> </a:t>
            </a:r>
            <a:r>
              <a:rPr lang="en-US" sz="3600" dirty="0" smtClean="0">
                <a:solidFill>
                  <a:prstClr val="black"/>
                </a:solidFill>
                <a:cs typeface="Times New Roman" pitchFamily="18" charset="0"/>
              </a:rPr>
              <a:t>A </a:t>
            </a:r>
            <a:r>
              <a:rPr lang="en-US" sz="3600" b="1" i="1" dirty="0" smtClean="0">
                <a:solidFill>
                  <a:srgbClr val="C00000"/>
                </a:solidFill>
                <a:cs typeface="Times New Roman" pitchFamily="18" charset="0"/>
              </a:rPr>
              <a:t>randomization distribution</a:t>
            </a:r>
            <a:r>
              <a:rPr lang="en-US" sz="3600" dirty="0" smtClean="0">
                <a:solidFill>
                  <a:prstClr val="black"/>
                </a:solidFill>
                <a:cs typeface="Times New Roman" pitchFamily="18" charset="0"/>
              </a:rPr>
              <a:t> is the distribution of sample statistics we would observe, just by random chance, if the null hypothesis were true</a:t>
            </a:r>
          </a:p>
          <a:p>
            <a:endParaRPr lang="en-US" sz="3600" dirty="0" smtClean="0">
              <a:solidFill>
                <a:prstClr val="black"/>
              </a:solidFill>
              <a:cs typeface="Times New Roman" pitchFamily="18" charset="0"/>
            </a:endParaRPr>
          </a:p>
          <a:p>
            <a:pPr>
              <a:buFont typeface="Arial" pitchFamily="34" charset="0"/>
              <a:buChar char="•"/>
            </a:pPr>
            <a:r>
              <a:rPr lang="en-US" sz="3600" dirty="0" smtClean="0">
                <a:solidFill>
                  <a:prstClr val="black"/>
                </a:solidFill>
                <a:cs typeface="Times New Roman" pitchFamily="18" charset="0"/>
              </a:rPr>
              <a:t> A randomization distribution is created by simulating many samples, assuming H</a:t>
            </a:r>
            <a:r>
              <a:rPr lang="en-US" sz="3600" baseline="-25000" dirty="0" smtClean="0">
                <a:solidFill>
                  <a:prstClr val="black"/>
                </a:solidFill>
                <a:cs typeface="Times New Roman" pitchFamily="18" charset="0"/>
              </a:rPr>
              <a:t>0</a:t>
            </a:r>
            <a:r>
              <a:rPr lang="en-US" sz="3600" dirty="0" smtClean="0">
                <a:solidFill>
                  <a:prstClr val="black"/>
                </a:solidFill>
                <a:cs typeface="Times New Roman" pitchFamily="18" charset="0"/>
              </a:rPr>
              <a:t> is true, and calculating the sample statistic each time</a:t>
            </a:r>
          </a:p>
          <a:p>
            <a:pPr lvl="1"/>
            <a:endParaRPr lang="en-US" sz="3200" dirty="0" smtClean="0">
              <a:solidFill>
                <a:prstClr val="black"/>
              </a:solidFill>
              <a:latin typeface="Cambria" pitchFamily="18" charset="0"/>
              <a:cs typeface="Times New Roman" pitchFamily="18" charset="0"/>
            </a:endParaRPr>
          </a:p>
          <a:p>
            <a:pPr lvl="1">
              <a:buFont typeface="Arial" pitchFamily="34" charset="0"/>
              <a:buChar char="•"/>
            </a:pPr>
            <a:endParaRPr lang="en-US" sz="2800" dirty="0" smtClean="0">
              <a:solidFill>
                <a:prstClr val="black"/>
              </a:solidFill>
              <a:latin typeface="Cambria" pitchFamily="18" charset="0"/>
              <a:cs typeface="Times New Roman" pitchFamily="18" charset="0"/>
            </a:endParaRPr>
          </a:p>
          <a:p>
            <a:pPr marL="514350" indent="-514350">
              <a:buAutoNum type="arabicParenR"/>
            </a:pPr>
            <a:endParaRPr lang="en-US" sz="2800" dirty="0" smtClean="0">
              <a:solidFill>
                <a:prstClr val="black"/>
              </a:solidFill>
              <a:latin typeface="Cambria" pitchFamily="18" charset="0"/>
              <a:cs typeface="Times New Roman" pitchFamily="18" charset="0"/>
            </a:endParaRPr>
          </a:p>
          <a:p>
            <a:pPr marL="514350" indent="-514350"/>
            <a:endParaRPr lang="en-US" sz="2800" dirty="0" smtClean="0">
              <a:solidFill>
                <a:prstClr val="black"/>
              </a:solidFill>
              <a:latin typeface="Cambria" pitchFamily="18" charset="0"/>
              <a:cs typeface="Times New Roman" pitchFamily="18" charset="0"/>
            </a:endParaRPr>
          </a:p>
        </p:txBody>
      </p:sp>
      <p:sp>
        <p:nvSpPr>
          <p:cNvPr id="3" name="Title 1"/>
          <p:cNvSpPr txBox="1">
            <a:spLocks/>
          </p:cNvSpPr>
          <p:nvPr/>
        </p:nvSpPr>
        <p:spPr>
          <a:xfrm>
            <a:off x="533400" y="457200"/>
            <a:ext cx="8153400" cy="914400"/>
          </a:xfrm>
          <a:prstGeom prst="rect">
            <a:avLst/>
          </a:prstGeom>
        </p:spPr>
        <p:txBody>
          <a:bodyPr/>
          <a:lstStyle/>
          <a:p>
            <a:pPr lvl="0" algn="ctr">
              <a:spcBef>
                <a:spcPct val="0"/>
              </a:spcBef>
              <a:defRPr/>
            </a:pPr>
            <a:r>
              <a:rPr lang="en-US" sz="4400" b="1" dirty="0" smtClean="0">
                <a:solidFill>
                  <a:srgbClr val="002060"/>
                </a:solidFill>
                <a:latin typeface="Calibri" pitchFamily="34" charset="0"/>
              </a:rPr>
              <a:t>Randomization Distribution</a:t>
            </a:r>
            <a:endParaRPr lang="en-US" sz="4000" b="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62980"/>
            <a:ext cx="8077200" cy="6678751"/>
          </a:xfrm>
          <a:prstGeom prst="rect">
            <a:avLst/>
          </a:prstGeom>
          <a:noFill/>
        </p:spPr>
        <p:txBody>
          <a:bodyPr wrap="square" rtlCol="0">
            <a:spAutoFit/>
          </a:bodyPr>
          <a:lstStyle/>
          <a:p>
            <a:pPr>
              <a:spcAft>
                <a:spcPts val="1800"/>
              </a:spcAft>
              <a:buFont typeface="Arial" pitchFamily="34" charset="0"/>
              <a:buChar char="•"/>
            </a:pPr>
            <a:r>
              <a:rPr lang="en-US" sz="3600" dirty="0" smtClean="0">
                <a:solidFill>
                  <a:prstClr val="black"/>
                </a:solidFill>
                <a:latin typeface="Cambria" pitchFamily="18" charset="0"/>
                <a:cs typeface="Times New Roman" pitchFamily="18" charset="0"/>
              </a:rPr>
              <a:t> </a:t>
            </a:r>
            <a:r>
              <a:rPr lang="en-US" sz="3600" dirty="0" smtClean="0">
                <a:solidFill>
                  <a:prstClr val="black"/>
                </a:solidFill>
                <a:cs typeface="Times New Roman" pitchFamily="18" charset="0"/>
              </a:rPr>
              <a:t>Let’s create a randomization distribution for Paul the Octopus!</a:t>
            </a:r>
          </a:p>
          <a:p>
            <a:pPr>
              <a:spcAft>
                <a:spcPts val="1800"/>
              </a:spcAft>
              <a:buFont typeface="Arial" pitchFamily="34" charset="0"/>
              <a:buChar char="•"/>
            </a:pPr>
            <a:r>
              <a:rPr lang="en-US" sz="3600" dirty="0" smtClean="0">
                <a:solidFill>
                  <a:prstClr val="black"/>
                </a:solidFill>
                <a:cs typeface="Times New Roman" pitchFamily="18" charset="0"/>
              </a:rPr>
              <a:t> On a piece of paper, set up an axis for a </a:t>
            </a:r>
            <a:r>
              <a:rPr lang="en-US" sz="3600" dirty="0" err="1" smtClean="0">
                <a:solidFill>
                  <a:prstClr val="black"/>
                </a:solidFill>
                <a:cs typeface="Times New Roman" pitchFamily="18" charset="0"/>
              </a:rPr>
              <a:t>dotplot</a:t>
            </a:r>
            <a:r>
              <a:rPr lang="en-US" sz="3600" dirty="0" smtClean="0">
                <a:solidFill>
                  <a:prstClr val="black"/>
                </a:solidFill>
                <a:cs typeface="Times New Roman" pitchFamily="18" charset="0"/>
              </a:rPr>
              <a:t>, going from 0 to 8</a:t>
            </a:r>
          </a:p>
          <a:p>
            <a:pPr>
              <a:spcAft>
                <a:spcPts val="1800"/>
              </a:spcAft>
              <a:buFont typeface="Arial" pitchFamily="34" charset="0"/>
              <a:buChar char="•"/>
            </a:pPr>
            <a:r>
              <a:rPr lang="en-US" sz="3600" dirty="0" smtClean="0">
                <a:solidFill>
                  <a:prstClr val="black"/>
                </a:solidFill>
                <a:cs typeface="Times New Roman" pitchFamily="18" charset="0"/>
              </a:rPr>
              <a:t> Create a randomization distribution using each other’s simulated statistics</a:t>
            </a:r>
          </a:p>
          <a:p>
            <a:pPr>
              <a:spcAft>
                <a:spcPts val="1800"/>
              </a:spcAft>
              <a:buFont typeface="Arial" pitchFamily="34" charset="0"/>
              <a:buChar char="•"/>
            </a:pPr>
            <a:r>
              <a:rPr lang="en-US" sz="3600" dirty="0" smtClean="0">
                <a:solidFill>
                  <a:prstClr val="black"/>
                </a:solidFill>
                <a:cs typeface="Times New Roman" pitchFamily="18" charset="0"/>
              </a:rPr>
              <a:t> For more simulations, we use </a:t>
            </a:r>
            <a:r>
              <a:rPr lang="en-US" sz="3600" dirty="0" err="1" smtClean="0">
                <a:solidFill>
                  <a:prstClr val="black"/>
                </a:solidFill>
                <a:cs typeface="Times New Roman" pitchFamily="18" charset="0"/>
              </a:rPr>
              <a:t>StatKey</a:t>
            </a:r>
            <a:endParaRPr lang="en-US" sz="4000" dirty="0" smtClean="0">
              <a:solidFill>
                <a:prstClr val="black"/>
              </a:solidFill>
              <a:cs typeface="Times New Roman" pitchFamily="18" charset="0"/>
            </a:endParaRPr>
          </a:p>
          <a:p>
            <a:pPr lvl="1"/>
            <a:endParaRPr lang="en-US" sz="3200" dirty="0" smtClean="0">
              <a:solidFill>
                <a:prstClr val="black"/>
              </a:solidFill>
              <a:latin typeface="Cambria" pitchFamily="18" charset="0"/>
              <a:cs typeface="Times New Roman" pitchFamily="18" charset="0"/>
            </a:endParaRPr>
          </a:p>
          <a:p>
            <a:pPr lvl="1">
              <a:buFont typeface="Arial" pitchFamily="34" charset="0"/>
              <a:buChar char="•"/>
            </a:pPr>
            <a:endParaRPr lang="en-US" sz="2800" dirty="0" smtClean="0">
              <a:solidFill>
                <a:prstClr val="black"/>
              </a:solidFill>
              <a:latin typeface="Cambria" pitchFamily="18" charset="0"/>
              <a:cs typeface="Times New Roman" pitchFamily="18" charset="0"/>
            </a:endParaRPr>
          </a:p>
          <a:p>
            <a:pPr marL="514350" indent="-514350">
              <a:buAutoNum type="arabicParenR"/>
            </a:pPr>
            <a:endParaRPr lang="en-US" sz="2800" dirty="0" smtClean="0">
              <a:solidFill>
                <a:prstClr val="black"/>
              </a:solidFill>
              <a:latin typeface="Cambria" pitchFamily="18" charset="0"/>
              <a:cs typeface="Times New Roman" pitchFamily="18" charset="0"/>
            </a:endParaRPr>
          </a:p>
          <a:p>
            <a:pPr marL="514350" indent="-514350"/>
            <a:endParaRPr lang="en-US" sz="2800" dirty="0" smtClean="0">
              <a:solidFill>
                <a:prstClr val="black"/>
              </a:solidFill>
              <a:latin typeface="Cambria" pitchFamily="18" charset="0"/>
              <a:cs typeface="Times New Roman" pitchFamily="18" charset="0"/>
            </a:endParaRPr>
          </a:p>
        </p:txBody>
      </p:sp>
      <p:sp>
        <p:nvSpPr>
          <p:cNvPr id="3" name="Title 1"/>
          <p:cNvSpPr txBox="1">
            <a:spLocks/>
          </p:cNvSpPr>
          <p:nvPr/>
        </p:nvSpPr>
        <p:spPr>
          <a:xfrm>
            <a:off x="533400" y="457200"/>
            <a:ext cx="8153400" cy="914400"/>
          </a:xfrm>
          <a:prstGeom prst="rect">
            <a:avLst/>
          </a:prstGeom>
        </p:spPr>
        <p:txBody>
          <a:bodyPr/>
          <a:lstStyle/>
          <a:p>
            <a:pPr lvl="0" algn="ctr">
              <a:spcBef>
                <a:spcPct val="0"/>
              </a:spcBef>
              <a:defRPr/>
            </a:pPr>
            <a:r>
              <a:rPr lang="en-US" sz="4400" b="1" dirty="0" smtClean="0">
                <a:solidFill>
                  <a:srgbClr val="002060"/>
                </a:solidFill>
                <a:latin typeface="Calibri" pitchFamily="34" charset="0"/>
              </a:rPr>
              <a:t>Randomization Distribution</a:t>
            </a:r>
            <a:endParaRPr lang="en-US" sz="4000" b="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382000" cy="6848029"/>
          </a:xfrm>
          <a:prstGeom prst="rect">
            <a:avLst/>
          </a:prstGeom>
          <a:noFill/>
        </p:spPr>
        <p:txBody>
          <a:bodyPr wrap="square" rtlCol="0">
            <a:spAutoFit/>
          </a:bodyPr>
          <a:lstStyle/>
          <a:p>
            <a:pPr algn="ctr"/>
            <a:r>
              <a:rPr lang="en-US" sz="3600" b="1" u="sng" dirty="0" smtClean="0"/>
              <a:t>Schedule:  Day 2</a:t>
            </a:r>
          </a:p>
          <a:p>
            <a:pPr algn="ctr"/>
            <a:r>
              <a:rPr lang="en-US" sz="2400" b="1" u="sng" dirty="0" smtClean="0"/>
              <a:t>Friday, 1/11, 9:00 – 11:00 am</a:t>
            </a:r>
          </a:p>
          <a:p>
            <a:endParaRPr lang="en-US" sz="900" b="1" dirty="0" smtClean="0"/>
          </a:p>
          <a:p>
            <a:r>
              <a:rPr lang="en-US" sz="2200" b="1" dirty="0" smtClean="0">
                <a:ea typeface="Calibri"/>
                <a:cs typeface="Times New Roman"/>
              </a:rPr>
              <a:t>5. More on Randomization Tests</a:t>
            </a:r>
            <a:r>
              <a:rPr lang="en-US" sz="2200" dirty="0" smtClean="0">
                <a:ea typeface="Calibri"/>
                <a:cs typeface="Times New Roman"/>
              </a:rPr>
              <a:t> </a:t>
            </a:r>
          </a:p>
          <a:p>
            <a:pPr marL="461963" marR="0" indent="-230188">
              <a:buFont typeface="Arial" pitchFamily="34" charset="0"/>
              <a:buChar char="•"/>
            </a:pPr>
            <a:r>
              <a:rPr lang="en-US" sz="2200" dirty="0" smtClean="0"/>
              <a:t>How do we generate randomization distributions for various statistical tests?</a:t>
            </a:r>
          </a:p>
          <a:p>
            <a:pPr marL="461963" lvl="0" indent="-230188">
              <a:buFont typeface="Arial" pitchFamily="34" charset="0"/>
              <a:buChar char="•"/>
            </a:pPr>
            <a:r>
              <a:rPr lang="en-US" sz="2200" dirty="0" smtClean="0"/>
              <a:t>How do we assess student understanding when using this approach?</a:t>
            </a:r>
          </a:p>
          <a:p>
            <a:r>
              <a:rPr lang="en-US" sz="1200" dirty="0" smtClean="0">
                <a:ea typeface="Calibri"/>
                <a:cs typeface="Times New Roman"/>
              </a:rPr>
              <a:t> </a:t>
            </a:r>
          </a:p>
          <a:p>
            <a:r>
              <a:rPr lang="en-US" sz="2200" b="1" dirty="0" smtClean="0">
                <a:ea typeface="Calibri"/>
                <a:cs typeface="Times New Roman"/>
              </a:rPr>
              <a:t>6. Connecting Intervals and Tests</a:t>
            </a:r>
          </a:p>
          <a:p>
            <a:r>
              <a:rPr lang="en-US" sz="1200" dirty="0" smtClean="0">
                <a:ea typeface="Calibri"/>
                <a:cs typeface="Times New Roman"/>
              </a:rPr>
              <a:t> </a:t>
            </a:r>
            <a:endParaRPr lang="en-US" sz="2200" b="1" dirty="0">
              <a:ea typeface="Calibri"/>
              <a:cs typeface="Times New Roman"/>
            </a:endParaRPr>
          </a:p>
          <a:p>
            <a:r>
              <a:rPr lang="en-US" sz="2200" b="1" dirty="0" smtClean="0">
                <a:ea typeface="Calibri"/>
                <a:cs typeface="Times New Roman"/>
              </a:rPr>
              <a:t>7. Connecting Simulation Methods to Traditional</a:t>
            </a:r>
            <a:endParaRPr lang="en-US" sz="1200" dirty="0" smtClean="0">
              <a:ea typeface="Calibri"/>
              <a:cs typeface="Times New Roman"/>
            </a:endParaRPr>
          </a:p>
          <a:p>
            <a:pPr>
              <a:spcBef>
                <a:spcPts val="1200"/>
              </a:spcBef>
            </a:pPr>
            <a:r>
              <a:rPr lang="en-US" sz="2200" b="1" dirty="0" smtClean="0">
                <a:ea typeface="Calibri"/>
                <a:cs typeface="Times New Roman"/>
              </a:rPr>
              <a:t>8. Technology Options</a:t>
            </a:r>
            <a:endParaRPr lang="en-US" sz="2200" dirty="0" smtClean="0">
              <a:ea typeface="Calibri"/>
              <a:cs typeface="Times New Roman"/>
            </a:endParaRPr>
          </a:p>
          <a:p>
            <a:pPr marL="461963" marR="0" indent="-230188">
              <a:buFont typeface="Arial" pitchFamily="34" charset="0"/>
              <a:buChar char="•"/>
            </a:pPr>
            <a:r>
              <a:rPr lang="en-US" sz="2200" dirty="0" smtClean="0"/>
              <a:t>Brief software demonstration (Minitab, Fathom, R, Excel, ...) </a:t>
            </a:r>
          </a:p>
          <a:p>
            <a:pPr marL="461963" marR="0" indent="-230188"/>
            <a:r>
              <a:rPr lang="en-US" sz="2200" dirty="0" smtClean="0"/>
              <a:t>                 – pick one!</a:t>
            </a:r>
            <a:endParaRPr lang="en-US" sz="1200" dirty="0" smtClean="0"/>
          </a:p>
          <a:p>
            <a:r>
              <a:rPr lang="en-US" sz="2200" b="1" dirty="0" smtClean="0">
                <a:ea typeface="Calibri"/>
                <a:cs typeface="Times New Roman"/>
              </a:rPr>
              <a:t>9. Wrap-up</a:t>
            </a:r>
            <a:endParaRPr lang="en-US" sz="2200" dirty="0" smtClean="0">
              <a:ea typeface="Calibri"/>
              <a:cs typeface="Times New Roman"/>
            </a:endParaRPr>
          </a:p>
          <a:p>
            <a:pPr marL="461963" lvl="0" indent="-230188">
              <a:buFont typeface="Arial" pitchFamily="34" charset="0"/>
              <a:buChar char="•"/>
            </a:pPr>
            <a:r>
              <a:rPr lang="en-US" sz="2200" dirty="0" smtClean="0"/>
              <a:t>How has this worked in the classroom?</a:t>
            </a:r>
          </a:p>
          <a:p>
            <a:pPr marL="461963" marR="0" indent="-230188">
              <a:buFont typeface="Arial" pitchFamily="34" charset="0"/>
              <a:buChar char="•"/>
            </a:pPr>
            <a:r>
              <a:rPr lang="en-US" sz="2200" dirty="0" smtClean="0"/>
              <a:t>Participant comments and questions</a:t>
            </a:r>
          </a:p>
          <a:p>
            <a:pPr marL="457200" marR="0"/>
            <a:r>
              <a:rPr lang="en-US" sz="1200" dirty="0" smtClean="0">
                <a:ea typeface="Calibri"/>
                <a:cs typeface="Times New Roman"/>
              </a:rPr>
              <a:t> </a:t>
            </a:r>
          </a:p>
          <a:p>
            <a:r>
              <a:rPr lang="en-US" sz="2200" b="1" dirty="0" smtClean="0">
                <a:ea typeface="Calibri"/>
                <a:cs typeface="Times New Roman"/>
              </a:rPr>
              <a:t>10. Evaluations</a:t>
            </a:r>
            <a:endParaRPr lang="en-US" sz="2200" dirty="0" smtClean="0">
              <a:ea typeface="Calibri"/>
              <a:cs typeface="Times New Roman"/>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62980"/>
            <a:ext cx="8077200" cy="6601807"/>
          </a:xfrm>
          <a:prstGeom prst="rect">
            <a:avLst/>
          </a:prstGeom>
          <a:noFill/>
        </p:spPr>
        <p:txBody>
          <a:bodyPr wrap="square" rtlCol="0">
            <a:spAutoFit/>
          </a:bodyPr>
          <a:lstStyle/>
          <a:p>
            <a:pPr>
              <a:buFont typeface="Arial" pitchFamily="34" charset="0"/>
              <a:buChar char="•"/>
            </a:pPr>
            <a:r>
              <a:rPr lang="en-US" sz="3600" dirty="0" smtClean="0">
                <a:solidFill>
                  <a:prstClr val="black"/>
                </a:solidFill>
                <a:latin typeface="Cambria" pitchFamily="18" charset="0"/>
                <a:cs typeface="Times New Roman" pitchFamily="18" charset="0"/>
              </a:rPr>
              <a:t> </a:t>
            </a:r>
            <a:r>
              <a:rPr lang="en-US" sz="3200" dirty="0" smtClean="0">
                <a:solidFill>
                  <a:prstClr val="black"/>
                </a:solidFill>
                <a:cs typeface="Times New Roman" pitchFamily="18" charset="0"/>
              </a:rPr>
              <a:t> </a:t>
            </a:r>
            <a:r>
              <a:rPr lang="en-US" sz="3600" dirty="0" smtClean="0">
                <a:solidFill>
                  <a:prstClr val="black"/>
                </a:solidFill>
                <a:cs typeface="Times New Roman" pitchFamily="18" charset="0"/>
              </a:rPr>
              <a:t>The </a:t>
            </a:r>
            <a:r>
              <a:rPr lang="en-US" sz="3600" b="1" i="1" dirty="0" smtClean="0">
                <a:solidFill>
                  <a:srgbClr val="C00000"/>
                </a:solidFill>
                <a:cs typeface="Times New Roman" pitchFamily="18" charset="0"/>
              </a:rPr>
              <a:t>p-value </a:t>
            </a:r>
            <a:r>
              <a:rPr lang="en-US" sz="3600" dirty="0" smtClean="0">
                <a:solidFill>
                  <a:prstClr val="black"/>
                </a:solidFill>
                <a:cs typeface="Times New Roman" pitchFamily="18" charset="0"/>
              </a:rPr>
              <a:t>is the probability of getting a statistic as extreme (or more extreme) as that observed, just by random chance, if the null hypothesis is true</a:t>
            </a:r>
          </a:p>
          <a:p>
            <a:pPr>
              <a:buFont typeface="Arial" pitchFamily="34" charset="0"/>
              <a:buChar char="•"/>
            </a:pPr>
            <a:endParaRPr lang="en-US" sz="3600" dirty="0" smtClean="0">
              <a:solidFill>
                <a:prstClr val="black"/>
              </a:solidFill>
              <a:cs typeface="Times New Roman" pitchFamily="18" charset="0"/>
            </a:endParaRPr>
          </a:p>
          <a:p>
            <a:pPr>
              <a:buFont typeface="Arial" pitchFamily="34" charset="0"/>
              <a:buChar char="•"/>
            </a:pPr>
            <a:r>
              <a:rPr lang="en-US" sz="3600" dirty="0" smtClean="0">
                <a:solidFill>
                  <a:prstClr val="black"/>
                </a:solidFill>
                <a:cs typeface="Times New Roman" pitchFamily="18" charset="0"/>
              </a:rPr>
              <a:t> This can be calculated directly from the randomization distribution!</a:t>
            </a:r>
            <a:endParaRPr lang="en-US" sz="3200" dirty="0" smtClean="0">
              <a:solidFill>
                <a:prstClr val="black"/>
              </a:solidFill>
              <a:cs typeface="Times New Roman" pitchFamily="18" charset="0"/>
            </a:endParaRPr>
          </a:p>
          <a:p>
            <a:pPr>
              <a:spcAft>
                <a:spcPts val="1800"/>
              </a:spcAft>
              <a:buFont typeface="Arial" pitchFamily="34" charset="0"/>
              <a:buChar char="•"/>
            </a:pPr>
            <a:endParaRPr lang="en-US" sz="4000" dirty="0" smtClean="0">
              <a:solidFill>
                <a:prstClr val="black"/>
              </a:solidFill>
              <a:cs typeface="Times New Roman" pitchFamily="18" charset="0"/>
            </a:endParaRPr>
          </a:p>
          <a:p>
            <a:pPr lvl="1"/>
            <a:endParaRPr lang="en-US" sz="3200" dirty="0" smtClean="0">
              <a:solidFill>
                <a:prstClr val="black"/>
              </a:solidFill>
              <a:latin typeface="Cambria" pitchFamily="18" charset="0"/>
              <a:cs typeface="Times New Roman" pitchFamily="18" charset="0"/>
            </a:endParaRPr>
          </a:p>
          <a:p>
            <a:pPr lvl="1">
              <a:buFont typeface="Arial" pitchFamily="34" charset="0"/>
              <a:buChar char="•"/>
            </a:pPr>
            <a:endParaRPr lang="en-US" sz="2800" dirty="0" smtClean="0">
              <a:solidFill>
                <a:prstClr val="black"/>
              </a:solidFill>
              <a:latin typeface="Cambria" pitchFamily="18" charset="0"/>
              <a:cs typeface="Times New Roman" pitchFamily="18" charset="0"/>
            </a:endParaRPr>
          </a:p>
          <a:p>
            <a:pPr marL="514350" indent="-514350">
              <a:buAutoNum type="arabicParenR"/>
            </a:pPr>
            <a:endParaRPr lang="en-US" sz="2800" dirty="0" smtClean="0">
              <a:solidFill>
                <a:prstClr val="black"/>
              </a:solidFill>
              <a:latin typeface="Cambria" pitchFamily="18" charset="0"/>
              <a:cs typeface="Times New Roman" pitchFamily="18" charset="0"/>
            </a:endParaRPr>
          </a:p>
          <a:p>
            <a:pPr marL="514350" indent="-514350"/>
            <a:endParaRPr lang="en-US" sz="2800" dirty="0" smtClean="0">
              <a:solidFill>
                <a:prstClr val="black"/>
              </a:solidFill>
              <a:latin typeface="Cambria" pitchFamily="18" charset="0"/>
              <a:cs typeface="Times New Roman" pitchFamily="18" charset="0"/>
            </a:endParaRPr>
          </a:p>
        </p:txBody>
      </p:sp>
      <p:sp>
        <p:nvSpPr>
          <p:cNvPr id="3" name="Title 1"/>
          <p:cNvSpPr txBox="1">
            <a:spLocks/>
          </p:cNvSpPr>
          <p:nvPr/>
        </p:nvSpPr>
        <p:spPr>
          <a:xfrm>
            <a:off x="533400" y="457200"/>
            <a:ext cx="8153400" cy="914400"/>
          </a:xfrm>
          <a:prstGeom prst="rect">
            <a:avLst/>
          </a:prstGeom>
        </p:spPr>
        <p:txBody>
          <a:bodyPr/>
          <a:lstStyle/>
          <a:p>
            <a:pPr lvl="0" algn="ctr">
              <a:spcBef>
                <a:spcPct val="0"/>
              </a:spcBef>
              <a:defRPr/>
            </a:pPr>
            <a:r>
              <a:rPr lang="en-US" sz="4400" b="1" dirty="0" smtClean="0">
                <a:solidFill>
                  <a:srgbClr val="002060"/>
                </a:solidFill>
                <a:latin typeface="Calibri" pitchFamily="34" charset="0"/>
              </a:rPr>
              <a:t>p-value</a:t>
            </a:r>
            <a:endParaRPr lang="en-US" sz="4000" b="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914400"/>
          </a:xfrm>
          <a:prstGeom prst="rect">
            <a:avLst/>
          </a:prstGeom>
        </p:spPr>
        <p:txBody>
          <a:bodyPr/>
          <a:lstStyle/>
          <a:p>
            <a:pPr lvl="0" algn="ctr">
              <a:spcBef>
                <a:spcPct val="0"/>
              </a:spcBef>
              <a:defRPr/>
            </a:pPr>
            <a:r>
              <a:rPr lang="en-US" sz="4400" b="1" dirty="0" err="1" smtClean="0">
                <a:solidFill>
                  <a:srgbClr val="68007F">
                    <a:lumMod val="75000"/>
                  </a:srgbClr>
                </a:solidFill>
                <a:latin typeface="Cambria" pitchFamily="18" charset="0"/>
              </a:rPr>
              <a:t>StatKey</a:t>
            </a:r>
            <a:endParaRPr lang="en-US" sz="4000" b="1" dirty="0">
              <a:solidFill>
                <a:srgbClr val="68007F">
                  <a:lumMod val="75000"/>
                </a:srgbClr>
              </a:solidFill>
              <a:latin typeface="Cambria" pitchFamily="18" charset="0"/>
            </a:endParaRPr>
          </a:p>
        </p:txBody>
      </p:sp>
      <p:pic>
        <p:nvPicPr>
          <p:cNvPr id="98306" name="Picture 2"/>
          <p:cNvPicPr>
            <a:picLocks noChangeAspect="1" noChangeArrowheads="1"/>
          </p:cNvPicPr>
          <p:nvPr/>
        </p:nvPicPr>
        <p:blipFill>
          <a:blip r:embed="rId5" cstate="print"/>
          <a:srcRect/>
          <a:stretch>
            <a:fillRect/>
          </a:stretch>
        </p:blipFill>
        <p:spPr bwMode="auto">
          <a:xfrm>
            <a:off x="838200" y="1447800"/>
            <a:ext cx="7668619" cy="5046069"/>
          </a:xfrm>
          <a:prstGeom prst="rect">
            <a:avLst/>
          </a:prstGeom>
          <a:noFill/>
          <a:ln w="9525">
            <a:noFill/>
            <a:miter lim="800000"/>
            <a:headEnd/>
            <a:tailEnd/>
          </a:ln>
        </p:spPr>
      </p:pic>
      <p:graphicFrame>
        <p:nvGraphicFramePr>
          <p:cNvPr id="5" name="Object 4"/>
          <p:cNvGraphicFramePr>
            <a:graphicFrameLocks noChangeAspect="1"/>
          </p:cNvGraphicFramePr>
          <p:nvPr/>
        </p:nvGraphicFramePr>
        <p:xfrm>
          <a:off x="6629400" y="4800600"/>
          <a:ext cx="1676400" cy="609600"/>
        </p:xfrm>
        <a:graphic>
          <a:graphicData uri="http://schemas.openxmlformats.org/presentationml/2006/ole">
            <mc:AlternateContent xmlns:mc="http://schemas.openxmlformats.org/markup-compatibility/2006">
              <mc:Choice xmlns:v="urn:schemas-microsoft-com:vml" Requires="v">
                <p:oleObj spid="_x0000_s2061" name="Equation" r:id="rId6" imgW="977760" imgH="355320" progId="">
                  <p:embed/>
                </p:oleObj>
              </mc:Choice>
              <mc:Fallback>
                <p:oleObj name="Equation" r:id="rId6" imgW="977760" imgH="35532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800600"/>
                        <a:ext cx="1676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462980"/>
            <a:ext cx="8839200" cy="6540252"/>
          </a:xfrm>
          <a:prstGeom prst="rect">
            <a:avLst/>
          </a:prstGeom>
          <a:noFill/>
        </p:spPr>
        <p:txBody>
          <a:bodyPr wrap="square" rtlCol="0">
            <a:spAutoFit/>
          </a:bodyPr>
          <a:lstStyle/>
          <a:p>
            <a:pPr>
              <a:buFont typeface="Arial" pitchFamily="34" charset="0"/>
              <a:buChar char="•"/>
            </a:pPr>
            <a:r>
              <a:rPr lang="en-US" sz="3600" dirty="0" smtClean="0">
                <a:solidFill>
                  <a:prstClr val="black"/>
                </a:solidFill>
                <a:latin typeface="Cambria" pitchFamily="18" charset="0"/>
                <a:cs typeface="Times New Roman" pitchFamily="18" charset="0"/>
              </a:rPr>
              <a:t> </a:t>
            </a:r>
            <a:r>
              <a:rPr lang="en-US" sz="3600" dirty="0" smtClean="0">
                <a:solidFill>
                  <a:prstClr val="black"/>
                </a:solidFill>
                <a:cs typeface="Times New Roman" pitchFamily="18" charset="0"/>
              </a:rPr>
              <a:t>Create a randomization distribution by simulating assuming the null hypothesis is true</a:t>
            </a:r>
          </a:p>
          <a:p>
            <a:pPr>
              <a:buFont typeface="Arial" pitchFamily="34" charset="0"/>
              <a:buChar char="•"/>
            </a:pPr>
            <a:endParaRPr lang="en-US" sz="3600" dirty="0" smtClean="0">
              <a:solidFill>
                <a:prstClr val="black"/>
              </a:solidFill>
              <a:cs typeface="Times New Roman" pitchFamily="18" charset="0"/>
            </a:endParaRPr>
          </a:p>
          <a:p>
            <a:pPr>
              <a:buFont typeface="Arial" pitchFamily="34" charset="0"/>
              <a:buChar char="•"/>
            </a:pPr>
            <a:r>
              <a:rPr lang="en-US" sz="3600" dirty="0" smtClean="0">
                <a:solidFill>
                  <a:prstClr val="black"/>
                </a:solidFill>
                <a:cs typeface="Times New Roman" pitchFamily="18" charset="0"/>
              </a:rPr>
              <a:t> The p-value is the proportion of simulated statistics as extreme as the original sample statistic </a:t>
            </a:r>
          </a:p>
          <a:p>
            <a:endParaRPr lang="en-US" sz="3200" dirty="0" smtClean="0">
              <a:solidFill>
                <a:prstClr val="black"/>
              </a:solidFill>
              <a:cs typeface="Times New Roman" pitchFamily="18" charset="0"/>
            </a:endParaRPr>
          </a:p>
          <a:p>
            <a:pPr>
              <a:spcAft>
                <a:spcPts val="1800"/>
              </a:spcAft>
              <a:buFont typeface="Arial" pitchFamily="34" charset="0"/>
              <a:buChar char="•"/>
            </a:pPr>
            <a:endParaRPr lang="en-US" sz="4000" dirty="0" smtClean="0">
              <a:solidFill>
                <a:prstClr val="black"/>
              </a:solidFill>
              <a:cs typeface="Times New Roman" pitchFamily="18" charset="0"/>
            </a:endParaRPr>
          </a:p>
          <a:p>
            <a:pPr lvl="1"/>
            <a:endParaRPr lang="en-US" sz="3200" dirty="0" smtClean="0">
              <a:solidFill>
                <a:prstClr val="black"/>
              </a:solidFill>
              <a:latin typeface="Cambria" pitchFamily="18" charset="0"/>
              <a:cs typeface="Times New Roman" pitchFamily="18" charset="0"/>
            </a:endParaRPr>
          </a:p>
          <a:p>
            <a:pPr lvl="1">
              <a:buFont typeface="Arial" pitchFamily="34" charset="0"/>
              <a:buChar char="•"/>
            </a:pPr>
            <a:endParaRPr lang="en-US" sz="2800" dirty="0" smtClean="0">
              <a:solidFill>
                <a:prstClr val="black"/>
              </a:solidFill>
              <a:latin typeface="Cambria" pitchFamily="18" charset="0"/>
              <a:cs typeface="Times New Roman" pitchFamily="18" charset="0"/>
            </a:endParaRPr>
          </a:p>
          <a:p>
            <a:pPr marL="514350" indent="-514350">
              <a:buAutoNum type="arabicParenR"/>
            </a:pPr>
            <a:endParaRPr lang="en-US" sz="2800" dirty="0" smtClean="0">
              <a:solidFill>
                <a:prstClr val="black"/>
              </a:solidFill>
              <a:latin typeface="Cambria" pitchFamily="18" charset="0"/>
              <a:cs typeface="Times New Roman" pitchFamily="18" charset="0"/>
            </a:endParaRPr>
          </a:p>
          <a:p>
            <a:pPr marL="514350" indent="-514350"/>
            <a:endParaRPr lang="en-US" sz="2800" dirty="0" smtClean="0">
              <a:solidFill>
                <a:prstClr val="black"/>
              </a:solidFill>
              <a:latin typeface="Cambria" pitchFamily="18" charset="0"/>
              <a:cs typeface="Times New Roman" pitchFamily="18" charset="0"/>
            </a:endParaRPr>
          </a:p>
        </p:txBody>
      </p:sp>
      <p:sp>
        <p:nvSpPr>
          <p:cNvPr id="3" name="Title 1"/>
          <p:cNvSpPr txBox="1">
            <a:spLocks/>
          </p:cNvSpPr>
          <p:nvPr/>
        </p:nvSpPr>
        <p:spPr>
          <a:xfrm>
            <a:off x="533400" y="457200"/>
            <a:ext cx="8153400" cy="914400"/>
          </a:xfrm>
          <a:prstGeom prst="rect">
            <a:avLst/>
          </a:prstGeom>
        </p:spPr>
        <p:txBody>
          <a:bodyPr/>
          <a:lstStyle/>
          <a:p>
            <a:pPr lvl="0" algn="ctr">
              <a:spcBef>
                <a:spcPct val="0"/>
              </a:spcBef>
              <a:defRPr/>
            </a:pPr>
            <a:r>
              <a:rPr lang="en-US" sz="4400" b="1" dirty="0" smtClean="0">
                <a:solidFill>
                  <a:srgbClr val="002060"/>
                </a:solidFill>
                <a:latin typeface="Calibri" pitchFamily="34" charset="0"/>
              </a:rPr>
              <a:t>Randomization Test</a:t>
            </a:r>
            <a:endParaRPr lang="en-US" sz="4000" b="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771" y="1066800"/>
            <a:ext cx="8458200" cy="5678478"/>
          </a:xfrm>
          <a:prstGeom prst="rect">
            <a:avLst/>
          </a:prstGeom>
          <a:noFill/>
        </p:spPr>
        <p:txBody>
          <a:bodyPr wrap="square" rtlCol="0">
            <a:spAutoFit/>
          </a:bodyPr>
          <a:lstStyle/>
          <a:p>
            <a:pPr>
              <a:spcAft>
                <a:spcPts val="1800"/>
              </a:spcAft>
              <a:buFont typeface="Arial" pitchFamily="34" charset="0"/>
              <a:buChar char="•"/>
            </a:pPr>
            <a:r>
              <a:rPr lang="en-US" sz="3600" dirty="0" smtClean="0">
                <a:solidFill>
                  <a:prstClr val="black"/>
                </a:solidFill>
                <a:latin typeface="Cambria" pitchFamily="18" charset="0"/>
                <a:cs typeface="Times New Roman" pitchFamily="18" charset="0"/>
              </a:rPr>
              <a:t> </a:t>
            </a:r>
            <a:r>
              <a:rPr lang="en-US" sz="3600" dirty="0" smtClean="0">
                <a:solidFill>
                  <a:prstClr val="black"/>
                </a:solidFill>
                <a:cs typeface="Times New Roman" pitchFamily="18" charset="0"/>
              </a:rPr>
              <a:t>How do we create randomization distributions for other parameters?</a:t>
            </a:r>
          </a:p>
          <a:p>
            <a:pPr>
              <a:spcAft>
                <a:spcPts val="1800"/>
              </a:spcAft>
              <a:buFont typeface="Arial" pitchFamily="34" charset="0"/>
              <a:buChar char="•"/>
            </a:pPr>
            <a:r>
              <a:rPr lang="en-US" sz="3600" dirty="0" smtClean="0">
                <a:solidFill>
                  <a:prstClr val="black"/>
                </a:solidFill>
                <a:cs typeface="Times New Roman" pitchFamily="18" charset="0"/>
              </a:rPr>
              <a:t> How do we assess student understanding?</a:t>
            </a:r>
          </a:p>
          <a:p>
            <a:pPr>
              <a:spcAft>
                <a:spcPts val="1800"/>
              </a:spcAft>
              <a:buFont typeface="Arial" pitchFamily="34" charset="0"/>
              <a:buChar char="•"/>
            </a:pPr>
            <a:r>
              <a:rPr lang="en-US" sz="3600" dirty="0" smtClean="0">
                <a:solidFill>
                  <a:prstClr val="black"/>
                </a:solidFill>
                <a:cs typeface="Times New Roman" pitchFamily="18" charset="0"/>
              </a:rPr>
              <a:t> Connecting intervals and tests</a:t>
            </a:r>
          </a:p>
          <a:p>
            <a:pPr>
              <a:spcAft>
                <a:spcPts val="1800"/>
              </a:spcAft>
              <a:buFont typeface="Arial" pitchFamily="34" charset="0"/>
              <a:buChar char="•"/>
            </a:pPr>
            <a:r>
              <a:rPr lang="en-US" sz="3600" dirty="0">
                <a:solidFill>
                  <a:prstClr val="black"/>
                </a:solidFill>
                <a:cs typeface="Times New Roman" pitchFamily="18" charset="0"/>
              </a:rPr>
              <a:t> </a:t>
            </a:r>
            <a:r>
              <a:rPr lang="en-US" sz="3600" dirty="0" smtClean="0">
                <a:solidFill>
                  <a:prstClr val="black"/>
                </a:solidFill>
                <a:cs typeface="Times New Roman" pitchFamily="18" charset="0"/>
              </a:rPr>
              <a:t>Connecting simulations to traditional methods</a:t>
            </a:r>
          </a:p>
          <a:p>
            <a:pPr>
              <a:spcAft>
                <a:spcPts val="1800"/>
              </a:spcAft>
              <a:buFont typeface="Arial" pitchFamily="34" charset="0"/>
              <a:buChar char="•"/>
            </a:pPr>
            <a:r>
              <a:rPr lang="en-US" sz="3600" dirty="0" smtClean="0">
                <a:solidFill>
                  <a:prstClr val="black"/>
                </a:solidFill>
                <a:cs typeface="Times New Roman" pitchFamily="18" charset="0"/>
              </a:rPr>
              <a:t> Technology for using simulation methods</a:t>
            </a:r>
          </a:p>
          <a:p>
            <a:pPr>
              <a:spcAft>
                <a:spcPts val="1800"/>
              </a:spcAft>
              <a:buFont typeface="Arial" pitchFamily="34" charset="0"/>
              <a:buChar char="•"/>
            </a:pPr>
            <a:r>
              <a:rPr lang="en-US" sz="3600" dirty="0" smtClean="0">
                <a:solidFill>
                  <a:prstClr val="black"/>
                </a:solidFill>
                <a:cs typeface="Times New Roman" pitchFamily="18" charset="0"/>
              </a:rPr>
              <a:t> Experiences in the classroom</a:t>
            </a:r>
            <a:endParaRPr lang="en-US" sz="2800" dirty="0" smtClean="0">
              <a:solidFill>
                <a:prstClr val="black"/>
              </a:solidFill>
              <a:latin typeface="Cambria" pitchFamily="18" charset="0"/>
              <a:cs typeface="Times New Roman" pitchFamily="18" charset="0"/>
            </a:endParaRPr>
          </a:p>
        </p:txBody>
      </p:sp>
      <p:sp>
        <p:nvSpPr>
          <p:cNvPr id="3" name="Title 1"/>
          <p:cNvSpPr txBox="1">
            <a:spLocks/>
          </p:cNvSpPr>
          <p:nvPr/>
        </p:nvSpPr>
        <p:spPr>
          <a:xfrm>
            <a:off x="533400" y="152400"/>
            <a:ext cx="8153400" cy="914400"/>
          </a:xfrm>
          <a:prstGeom prst="rect">
            <a:avLst/>
          </a:prstGeom>
        </p:spPr>
        <p:txBody>
          <a:bodyPr/>
          <a:lstStyle/>
          <a:p>
            <a:pPr lvl="0" algn="ctr">
              <a:spcBef>
                <a:spcPct val="0"/>
              </a:spcBef>
              <a:defRPr/>
            </a:pPr>
            <a:r>
              <a:rPr lang="en-US" sz="4400" b="1" dirty="0" smtClean="0">
                <a:solidFill>
                  <a:srgbClr val="002060"/>
                </a:solidFill>
                <a:latin typeface="Calibri" pitchFamily="34" charset="0"/>
              </a:rPr>
              <a:t>Coming Attractions - Friday</a:t>
            </a:r>
            <a:endParaRPr lang="en-US" sz="4000" b="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8229600" cy="3785652"/>
          </a:xfrm>
          <a:prstGeom prst="rect">
            <a:avLst/>
          </a:prstGeom>
          <a:noFill/>
        </p:spPr>
        <p:txBody>
          <a:bodyPr wrap="square" rtlCol="0">
            <a:spAutoFit/>
          </a:bodyPr>
          <a:lstStyle/>
          <a:p>
            <a:pPr algn="ctr"/>
            <a:r>
              <a:rPr lang="en-US" sz="8000" dirty="0" smtClean="0"/>
              <a:t>Why use Randomization Methods?</a:t>
            </a:r>
            <a:endParaRPr lang="en-US" sz="8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5632311"/>
          </a:xfrm>
          <a:prstGeom prst="rect">
            <a:avLst/>
          </a:prstGeom>
          <a:noFill/>
        </p:spPr>
        <p:txBody>
          <a:bodyPr wrap="square" rtlCol="0">
            <a:spAutoFit/>
          </a:bodyPr>
          <a:lstStyle/>
          <a:p>
            <a:pPr algn="ctr"/>
            <a:r>
              <a:rPr lang="en-US" sz="6000" dirty="0" smtClean="0"/>
              <a:t>These methods are great for </a:t>
            </a:r>
            <a:r>
              <a:rPr lang="en-US" sz="6000" b="1" i="1" dirty="0" smtClean="0"/>
              <a:t>teaching</a:t>
            </a:r>
            <a:r>
              <a:rPr lang="en-US" sz="6000" dirty="0" smtClean="0"/>
              <a:t> statistics…</a:t>
            </a:r>
          </a:p>
          <a:p>
            <a:pPr algn="ctr"/>
            <a:endParaRPr lang="en-US" sz="4800" dirty="0" smtClean="0"/>
          </a:p>
          <a:p>
            <a:pPr algn="ctr"/>
            <a:r>
              <a:rPr lang="en-US" sz="4800" dirty="0" smtClean="0"/>
              <a:t>(the methods tie directly to the key ideas of statistical inference so help build conceptual understanding)</a:t>
            </a:r>
            <a:endParaRPr lang="en-US" sz="8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229600" cy="3785652"/>
          </a:xfrm>
          <a:prstGeom prst="rect">
            <a:avLst/>
          </a:prstGeom>
          <a:noFill/>
        </p:spPr>
        <p:txBody>
          <a:bodyPr wrap="square" rtlCol="0">
            <a:spAutoFit/>
          </a:bodyPr>
          <a:lstStyle/>
          <a:p>
            <a:pPr algn="ctr"/>
            <a:r>
              <a:rPr lang="en-US" sz="6000" dirty="0" smtClean="0"/>
              <a:t>And these methods are becoming increasingly important for </a:t>
            </a:r>
            <a:r>
              <a:rPr lang="en-US" sz="6000" b="1" i="1" dirty="0" smtClean="0"/>
              <a:t>doing</a:t>
            </a:r>
            <a:r>
              <a:rPr lang="en-US" sz="6000" dirty="0" smtClean="0"/>
              <a:t> statistics.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334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It is the way of the </a:t>
            </a:r>
            <a:r>
              <a:rPr lang="en-US" sz="4400" b="1" i="1" dirty="0" smtClean="0">
                <a:solidFill>
                  <a:srgbClr val="68007F">
                    <a:lumMod val="75000"/>
                  </a:srgbClr>
                </a:solidFill>
                <a:latin typeface="Cambria" pitchFamily="18" charset="0"/>
              </a:rPr>
              <a:t>past…</a:t>
            </a:r>
            <a:endParaRPr lang="en-US" sz="4000" b="1" dirty="0">
              <a:solidFill>
                <a:srgbClr val="68007F">
                  <a:lumMod val="75000"/>
                </a:srgbClr>
              </a:solidFill>
              <a:latin typeface="Cambria" pitchFamily="18" charset="0"/>
            </a:endParaRPr>
          </a:p>
        </p:txBody>
      </p:sp>
      <p:sp>
        <p:nvSpPr>
          <p:cNvPr id="5" name="TextBox 4"/>
          <p:cNvSpPr txBox="1"/>
          <p:nvPr/>
        </p:nvSpPr>
        <p:spPr>
          <a:xfrm>
            <a:off x="533400" y="1752600"/>
            <a:ext cx="8077200" cy="3539430"/>
          </a:xfrm>
          <a:prstGeom prst="rect">
            <a:avLst/>
          </a:prstGeom>
          <a:noFill/>
        </p:spPr>
        <p:txBody>
          <a:bodyPr wrap="square" rtlCol="0">
            <a:spAutoFit/>
          </a:bodyPr>
          <a:lstStyle/>
          <a:p>
            <a:r>
              <a:rPr lang="en-US" sz="3200" dirty="0">
                <a:latin typeface="Cambria" pitchFamily="18" charset="0"/>
              </a:rPr>
              <a:t>"Actually, the statistician does not carry out this very simple and </a:t>
            </a:r>
            <a:r>
              <a:rPr lang="en-US" sz="3200" dirty="0" smtClean="0">
                <a:latin typeface="Cambria" pitchFamily="18" charset="0"/>
              </a:rPr>
              <a:t>very tedious process [the randomization test], but </a:t>
            </a:r>
            <a:r>
              <a:rPr lang="en-US" sz="3200" dirty="0">
                <a:latin typeface="Cambria" pitchFamily="18" charset="0"/>
              </a:rPr>
              <a:t>his conclusions have no justification beyond the </a:t>
            </a:r>
            <a:r>
              <a:rPr lang="en-US" sz="3200" dirty="0" smtClean="0">
                <a:latin typeface="Cambria" pitchFamily="18" charset="0"/>
              </a:rPr>
              <a:t>fact that </a:t>
            </a:r>
            <a:r>
              <a:rPr lang="en-US" sz="3200" dirty="0">
                <a:latin typeface="Cambria" pitchFamily="18" charset="0"/>
              </a:rPr>
              <a:t>they agree with those which could have been arrived at by </a:t>
            </a:r>
            <a:r>
              <a:rPr lang="en-US" sz="3200" dirty="0" smtClean="0">
                <a:latin typeface="Cambria" pitchFamily="18" charset="0"/>
              </a:rPr>
              <a:t>this elementary </a:t>
            </a:r>
            <a:r>
              <a:rPr lang="en-US" sz="3200" dirty="0">
                <a:latin typeface="Cambria" pitchFamily="18" charset="0"/>
              </a:rPr>
              <a:t>method."</a:t>
            </a:r>
          </a:p>
          <a:p>
            <a:r>
              <a:rPr lang="en-US" sz="3200" dirty="0" smtClean="0"/>
              <a:t>				</a:t>
            </a:r>
            <a:r>
              <a:rPr lang="en-US" sz="3200" dirty="0" smtClean="0">
                <a:latin typeface="Cambria" pitchFamily="18" charset="0"/>
              </a:rPr>
              <a:t>-- Sir R. A. Fisher, 1936</a:t>
            </a:r>
            <a:endParaRPr lang="en-US" sz="32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7563</TotalTime>
  <Words>1832</Words>
  <Application>Microsoft Office PowerPoint</Application>
  <PresentationFormat>On-screen Show (4:3)</PresentationFormat>
  <Paragraphs>402</Paragraphs>
  <Slides>53</Slides>
  <Notes>53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Equation</vt:lpstr>
      <vt:lpstr>Using Randomization Methods to Build Conceptual Understanding in Statistical Inference: Day 1</vt:lpstr>
      <vt:lpstr>The Lock5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lpstr>Question</vt:lpstr>
      <vt:lpstr>Question</vt:lpstr>
      <vt:lpstr>Question</vt:lpstr>
      <vt:lpstr>Intro Stat – Revise the Topics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Simulated Reese’s Population</vt:lpstr>
      <vt:lpstr>PowerPoint Presentation</vt:lpstr>
      <vt:lpstr>PowerPoint Presentation</vt:lpstr>
      <vt:lpstr>PowerPoint Presentation</vt:lpstr>
      <vt:lpstr>PowerPoint Presentation</vt:lpstr>
      <vt:lpstr>PowerPoint Presentation</vt:lpstr>
      <vt:lpstr>PowerPoint Presentation</vt:lpstr>
      <vt:lpstr>StatKey</vt:lpstr>
      <vt:lpstr>Using the Bootstrap Distribution to Get a Confidence Interval – Method #1</vt:lpstr>
      <vt:lpstr>Using the Bootstrap Distribution to Get a Confidence Interval – Method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Sampling Distribution</vt:lpstr>
      <vt:lpstr>Bootstrap Distribution</vt:lpstr>
      <vt:lpstr>Golden Rule of Bootstraps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Robin</cp:lastModifiedBy>
  <cp:revision>295</cp:revision>
  <cp:lastPrinted>2011-05-19T14:48:38Z</cp:lastPrinted>
  <dcterms:created xsi:type="dcterms:W3CDTF">2010-10-14T16:11:16Z</dcterms:created>
  <dcterms:modified xsi:type="dcterms:W3CDTF">2013-01-11T22:24:21Z</dcterms:modified>
</cp:coreProperties>
</file>