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4.xml" ContentType="application/vnd.openxmlformats-officedocument.presentationml.tags+xml"/>
  <Override PartName="/ppt/notesSlides/notesSlide40.xml" ContentType="application/vnd.openxmlformats-officedocument.presentationml.notesSlide+xml"/>
  <Override PartName="/ppt/tags/tag5.xml" ContentType="application/vnd.openxmlformats-officedocument.presentationml.tags+xml"/>
  <Override PartName="/ppt/notesSlides/notesSlide41.xml" ContentType="application/vnd.openxmlformats-officedocument.presentationml.notesSlide+xml"/>
  <Override PartName="/ppt/tags/tag6.xml" ContentType="application/vnd.openxmlformats-officedocument.presentationml.tags+xml"/>
  <Override PartName="/ppt/notesSlides/notesSlide42.xml" ContentType="application/vnd.openxmlformats-officedocument.presentationml.notesSlide+xml"/>
  <Override PartName="/ppt/tags/tag7.xml" ContentType="application/vnd.openxmlformats-officedocument.presentationml.tags+xml"/>
  <Override PartName="/ppt/notesSlides/notesSlide43.xml" ContentType="application/vnd.openxmlformats-officedocument.presentationml.notesSlide+xml"/>
  <Override PartName="/ppt/tags/tag8.xml" ContentType="application/vnd.openxmlformats-officedocument.presentationml.tags+xml"/>
  <Override PartName="/ppt/notesSlides/notesSlide44.xml" ContentType="application/vnd.openxmlformats-officedocument.presentationml.notesSlide+xml"/>
  <Override PartName="/ppt/tags/tag9.xml" ContentType="application/vnd.openxmlformats-officedocument.presentationml.tags+xml"/>
  <Override PartName="/ppt/notesSlides/notesSlide45.xml" ContentType="application/vnd.openxmlformats-officedocument.presentationml.notesSlide+xml"/>
  <Override PartName="/ppt/tags/tag10.xml" ContentType="application/vnd.openxmlformats-officedocument.presentationml.tags+xml"/>
  <Override PartName="/ppt/notesSlides/notesSlide46.xml" ContentType="application/vnd.openxmlformats-officedocument.presentationml.notesSlide+xml"/>
  <Override PartName="/ppt/tags/tag11.xml" ContentType="application/vnd.openxmlformats-officedocument.presentationml.tags+xml"/>
  <Override PartName="/ppt/notesSlides/notesSlide47.xml" ContentType="application/vnd.openxmlformats-officedocument.presentationml.notesSlide+xml"/>
  <Override PartName="/ppt/tags/tag12.xml" ContentType="application/vnd.openxmlformats-officedocument.presentationml.tags+xml"/>
  <Override PartName="/ppt/notesSlides/notesSlide48.xml" ContentType="application/vnd.openxmlformats-officedocument.presentationml.notesSlide+xml"/>
  <Override PartName="/ppt/tags/tag13.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411" r:id="rId3"/>
    <p:sldId id="445" r:id="rId4"/>
    <p:sldId id="446" r:id="rId5"/>
    <p:sldId id="412" r:id="rId6"/>
    <p:sldId id="417" r:id="rId7"/>
    <p:sldId id="418" r:id="rId8"/>
    <p:sldId id="415" r:id="rId9"/>
    <p:sldId id="416" r:id="rId10"/>
    <p:sldId id="420" r:id="rId11"/>
    <p:sldId id="421" r:id="rId12"/>
    <p:sldId id="444" r:id="rId13"/>
    <p:sldId id="423" r:id="rId14"/>
    <p:sldId id="422" r:id="rId15"/>
    <p:sldId id="443" r:id="rId16"/>
    <p:sldId id="419" r:id="rId17"/>
    <p:sldId id="388" r:id="rId18"/>
    <p:sldId id="448" r:id="rId19"/>
    <p:sldId id="396" r:id="rId20"/>
    <p:sldId id="389" r:id="rId21"/>
    <p:sldId id="390" r:id="rId22"/>
    <p:sldId id="391" r:id="rId23"/>
    <p:sldId id="437" r:id="rId24"/>
    <p:sldId id="392" r:id="rId25"/>
    <p:sldId id="447" r:id="rId26"/>
    <p:sldId id="410" r:id="rId27"/>
    <p:sldId id="425" r:id="rId28"/>
    <p:sldId id="426" r:id="rId29"/>
    <p:sldId id="424" r:id="rId30"/>
    <p:sldId id="451" r:id="rId31"/>
    <p:sldId id="452" r:id="rId32"/>
    <p:sldId id="453" r:id="rId33"/>
    <p:sldId id="454" r:id="rId34"/>
    <p:sldId id="442" r:id="rId35"/>
    <p:sldId id="431" r:id="rId36"/>
    <p:sldId id="450" r:id="rId37"/>
    <p:sldId id="432" r:id="rId38"/>
    <p:sldId id="433" r:id="rId39"/>
    <p:sldId id="434" r:id="rId40"/>
    <p:sldId id="455" r:id="rId41"/>
    <p:sldId id="456" r:id="rId42"/>
    <p:sldId id="462" r:id="rId43"/>
    <p:sldId id="461" r:id="rId44"/>
    <p:sldId id="465" r:id="rId45"/>
    <p:sldId id="466" r:id="rId46"/>
    <p:sldId id="468" r:id="rId47"/>
    <p:sldId id="463" r:id="rId48"/>
    <p:sldId id="469" r:id="rId49"/>
    <p:sldId id="470" r:id="rId5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483" autoAdjust="0"/>
  </p:normalViewPr>
  <p:slideViewPr>
    <p:cSldViewPr>
      <p:cViewPr varScale="1">
        <p:scale>
          <a:sx n="66" d="100"/>
          <a:sy n="66" d="100"/>
        </p:scale>
        <p:origin x="-13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4"/>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4"/>
            <a:ext cx="2971800" cy="4656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5694"/>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4"/>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1725" y="700088"/>
            <a:ext cx="4654550" cy="34909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6"/>
            <a:ext cx="5486400" cy="4191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56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4"/>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r>
              <a:rPr lang="en-US" dirty="0" smtClean="0"/>
              <a:t> introduces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r>
              <a:rPr lang="en-US" dirty="0" smtClean="0"/>
              <a:t> introduces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hyperlink" Target="http://www.lock5stat.co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hyperlink" Target="http://www.cnn.com/2010/SPORT/football/07/08/germany.octopus.explainer/index.html" TargetMode="External"/><Relationship Id="rId5" Type="http://schemas.openxmlformats.org/officeDocument/2006/relationships/image" Target="../media/image19.jpeg"/><Relationship Id="rId4" Type="http://schemas.openxmlformats.org/officeDocument/2006/relationships/hyperlink" Target="http://www.youtube.com/watch?v=3ESGpRUMj9E"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wmf"/><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1.pn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458200" cy="2914651"/>
          </a:xfrm>
        </p:spPr>
        <p:txBody>
          <a:bodyPr>
            <a:noAutofit/>
          </a:bodyPr>
          <a:lstStyle/>
          <a:p>
            <a:r>
              <a:rPr lang="en-US" b="1" dirty="0" smtClean="0"/>
              <a:t>Using Randomization Methods to Build Conceptual Understanding in Statistical Inference:</a:t>
            </a:r>
            <a:br>
              <a:rPr lang="en-US" b="1" dirty="0" smtClean="0"/>
            </a:br>
            <a:r>
              <a:rPr lang="en-US" b="1" dirty="0" smtClean="0"/>
              <a:t>Day 1</a:t>
            </a:r>
            <a:endParaRPr lang="en-US" b="1" dirty="0"/>
          </a:p>
        </p:txBody>
      </p:sp>
      <p:sp>
        <p:nvSpPr>
          <p:cNvPr id="3" name="Subtitle 2"/>
          <p:cNvSpPr>
            <a:spLocks noGrp="1"/>
          </p:cNvSpPr>
          <p:nvPr>
            <p:ph type="subTitle" idx="1"/>
          </p:nvPr>
        </p:nvSpPr>
        <p:spPr>
          <a:xfrm>
            <a:off x="533400" y="3810000"/>
            <a:ext cx="8382000" cy="2971800"/>
          </a:xfrm>
        </p:spPr>
        <p:txBody>
          <a:bodyPr>
            <a:normAutofit/>
          </a:bodyPr>
          <a:lstStyle/>
          <a:p>
            <a:r>
              <a:rPr lang="en-US" sz="2800" dirty="0" smtClean="0">
                <a:solidFill>
                  <a:schemeClr val="tx1">
                    <a:lumMod val="85000"/>
                    <a:lumOff val="15000"/>
                  </a:schemeClr>
                </a:solidFill>
              </a:rPr>
              <a:t>Lock, Lock, Lock, Lock, and Lock</a:t>
            </a:r>
          </a:p>
          <a:p>
            <a:r>
              <a:rPr lang="en-US" sz="2800" dirty="0" err="1" smtClean="0">
                <a:solidFill>
                  <a:schemeClr val="tx1">
                    <a:lumMod val="85000"/>
                    <a:lumOff val="15000"/>
                  </a:schemeClr>
                </a:solidFill>
              </a:rPr>
              <a:t>Minicourse</a:t>
            </a:r>
            <a:r>
              <a:rPr lang="en-US" sz="2800" dirty="0" smtClean="0">
                <a:solidFill>
                  <a:schemeClr val="tx1">
                    <a:lumMod val="85000"/>
                    <a:lumOff val="15000"/>
                  </a:schemeClr>
                </a:solidFill>
              </a:rPr>
              <a:t>  – Joint Mathematics Meetings</a:t>
            </a:r>
          </a:p>
          <a:p>
            <a:r>
              <a:rPr lang="en-US" sz="2800" dirty="0" smtClean="0">
                <a:solidFill>
                  <a:schemeClr val="tx1">
                    <a:lumMod val="85000"/>
                    <a:lumOff val="15000"/>
                  </a:schemeClr>
                </a:solidFill>
              </a:rPr>
              <a:t>Boston, MA</a:t>
            </a:r>
          </a:p>
          <a:p>
            <a:r>
              <a:rPr lang="en-US" sz="2800" dirty="0" smtClean="0">
                <a:solidFill>
                  <a:schemeClr val="tx1">
                    <a:lumMod val="85000"/>
                    <a:lumOff val="15000"/>
                  </a:schemeClr>
                </a:solidFill>
              </a:rPr>
              <a:t>January </a:t>
            </a:r>
            <a:r>
              <a:rPr lang="en-US" sz="2800" dirty="0" smtClean="0">
                <a:solidFill>
                  <a:schemeClr val="tx1">
                    <a:lumMod val="85000"/>
                    <a:lumOff val="15000"/>
                  </a:schemeClr>
                </a:solidFill>
              </a:rPr>
              <a:t>2012</a:t>
            </a:r>
          </a:p>
          <a:p>
            <a:endParaRPr lang="en-US" sz="1600" dirty="0" smtClean="0">
              <a:solidFill>
                <a:schemeClr val="tx1">
                  <a:lumMod val="85000"/>
                  <a:lumOff val="15000"/>
                </a:schemeClr>
              </a:solidFill>
            </a:endParaRPr>
          </a:p>
          <a:p>
            <a:r>
              <a:rPr lang="en-US" sz="2400" i="1" dirty="0" err="1" smtClean="0">
                <a:solidFill>
                  <a:schemeClr val="tx1">
                    <a:lumMod val="85000"/>
                    <a:lumOff val="15000"/>
                  </a:schemeClr>
                </a:solidFill>
              </a:rPr>
              <a:t>WiFi</a:t>
            </a:r>
            <a:r>
              <a:rPr lang="en-US" sz="2400" i="1" dirty="0" smtClean="0">
                <a:solidFill>
                  <a:schemeClr val="tx1">
                    <a:lumMod val="85000"/>
                    <a:lumOff val="15000"/>
                  </a:schemeClr>
                </a:solidFill>
              </a:rPr>
              <a:t>: </a:t>
            </a:r>
            <a:r>
              <a:rPr lang="en-US" sz="2400" i="1" dirty="0" err="1" smtClean="0">
                <a:solidFill>
                  <a:schemeClr val="tx1">
                    <a:lumMod val="85000"/>
                    <a:lumOff val="15000"/>
                  </a:schemeClr>
                </a:solidFill>
              </a:rPr>
              <a:t>marriotconference</a:t>
            </a:r>
            <a:r>
              <a:rPr lang="en-US" sz="2400" i="1" dirty="0" smtClean="0">
                <a:solidFill>
                  <a:schemeClr val="tx1">
                    <a:lumMod val="85000"/>
                    <a:lumOff val="15000"/>
                  </a:schemeClr>
                </a:solidFill>
              </a:rPr>
              <a:t>, password: 1134ams</a:t>
            </a:r>
            <a:endParaRPr lang="en-US" sz="2400" i="1" dirty="0">
              <a:solidFill>
                <a:schemeClr val="tx1">
                  <a:lumMod val="85000"/>
                  <a:lumOff val="15000"/>
                </a:schemeClr>
              </a:solidFill>
            </a:endParaRPr>
          </a:p>
        </p:txBody>
      </p:sp>
      <p:sp>
        <p:nvSpPr>
          <p:cNvPr id="4" name="Rectangle 3"/>
          <p:cNvSpPr/>
          <p:nvPr/>
        </p:nvSpPr>
        <p:spPr>
          <a:xfrm>
            <a:off x="381000" y="457200"/>
            <a:ext cx="8305800"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762000" y="1600200"/>
            <a:ext cx="7772400" cy="2923877"/>
          </a:xfrm>
          <a:prstGeom prst="rect">
            <a:avLst/>
          </a:prstGeom>
          <a:noFill/>
          <a:ln>
            <a:solidFill>
              <a:schemeClr val="tx1"/>
            </a:solidFill>
          </a:ln>
        </p:spPr>
        <p:txBody>
          <a:bodyPr wrap="square" rtlCol="0">
            <a:spAutoFit/>
          </a:bodyPr>
          <a:lstStyle/>
          <a:p>
            <a:r>
              <a:rPr lang="en-US" sz="4000" dirty="0" smtClean="0"/>
              <a:t>Can you use your clicker?</a:t>
            </a:r>
          </a:p>
          <a:p>
            <a:r>
              <a:rPr lang="en-US" sz="3600" dirty="0" smtClean="0"/>
              <a:t>     A. Yes</a:t>
            </a:r>
          </a:p>
          <a:p>
            <a:r>
              <a:rPr lang="en-US" sz="3600" dirty="0" smtClean="0"/>
              <a:t>     B.  No</a:t>
            </a:r>
          </a:p>
          <a:p>
            <a:r>
              <a:rPr lang="en-US" sz="3600" dirty="0" smtClean="0"/>
              <a:t>     C.  Not sure</a:t>
            </a:r>
          </a:p>
          <a:p>
            <a:r>
              <a:rPr lang="en-US" sz="3600" dirty="0" smtClean="0"/>
              <a:t>     D.  I don’t have a clicker</a:t>
            </a:r>
            <a:endParaRPr lang="en-US" sz="3600" dirty="0"/>
          </a:p>
        </p:txBody>
      </p:sp>
      <p:pic>
        <p:nvPicPr>
          <p:cNvPr id="5"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8001000" y="0"/>
            <a:ext cx="1143000" cy="1143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228600" y="1524000"/>
            <a:ext cx="8534400" cy="2831544"/>
          </a:xfrm>
          <a:prstGeom prst="rect">
            <a:avLst/>
          </a:prstGeom>
          <a:noFill/>
          <a:ln>
            <a:solidFill>
              <a:schemeClr val="tx1"/>
            </a:solidFill>
          </a:ln>
        </p:spPr>
        <p:txBody>
          <a:bodyPr wrap="square" rtlCol="0">
            <a:spAutoFit/>
          </a:bodyPr>
          <a:lstStyle/>
          <a:p>
            <a:r>
              <a:rPr lang="en-US" sz="4000" dirty="0" smtClean="0"/>
              <a:t>How frequently do </a:t>
            </a:r>
            <a:r>
              <a:rPr lang="en-US" sz="4000" dirty="0" smtClean="0"/>
              <a:t>you teach Intro Stat?</a:t>
            </a:r>
          </a:p>
          <a:p>
            <a:r>
              <a:rPr lang="en-US" sz="4000" dirty="0"/>
              <a:t>	</a:t>
            </a:r>
            <a:r>
              <a:rPr lang="en-US" sz="4000" dirty="0" smtClean="0"/>
              <a:t>A. </a:t>
            </a:r>
            <a:r>
              <a:rPr lang="en-US" sz="4000" dirty="0" smtClean="0"/>
              <a:t>Regularly</a:t>
            </a:r>
          </a:p>
          <a:p>
            <a:r>
              <a:rPr lang="en-US" sz="4000" dirty="0"/>
              <a:t>	</a:t>
            </a:r>
            <a:r>
              <a:rPr lang="en-US" sz="4000" dirty="0" smtClean="0"/>
              <a:t>B. Occasionally</a:t>
            </a:r>
          </a:p>
          <a:p>
            <a:r>
              <a:rPr lang="en-US" sz="4000" dirty="0"/>
              <a:t>	</a:t>
            </a:r>
            <a:r>
              <a:rPr lang="en-US" sz="4000" dirty="0" smtClean="0"/>
              <a:t>C. Rarely/Never</a:t>
            </a:r>
            <a:endParaRPr lang="en-US" sz="4000" dirty="0" smtClean="0"/>
          </a:p>
          <a:p>
            <a:endParaRPr lang="en-US" dirty="0"/>
          </a:p>
        </p:txBody>
      </p:sp>
      <p:pic>
        <p:nvPicPr>
          <p:cNvPr id="5"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8001000" y="0"/>
            <a:ext cx="1143000" cy="11430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457200" y="1371600"/>
            <a:ext cx="8153400" cy="4062651"/>
          </a:xfrm>
          <a:prstGeom prst="rect">
            <a:avLst/>
          </a:prstGeom>
          <a:noFill/>
          <a:ln>
            <a:solidFill>
              <a:schemeClr val="tx1"/>
            </a:solidFill>
          </a:ln>
        </p:spPr>
        <p:txBody>
          <a:bodyPr wrap="square" rtlCol="0">
            <a:spAutoFit/>
          </a:bodyPr>
          <a:lstStyle/>
          <a:p>
            <a:r>
              <a:rPr lang="en-US" sz="4000" dirty="0" smtClean="0"/>
              <a:t>How familiar are you with simulation methods such as bootstrap confidence intervals and randomization tests?</a:t>
            </a:r>
          </a:p>
          <a:p>
            <a:r>
              <a:rPr lang="en-US" sz="4000" dirty="0" smtClean="0"/>
              <a:t>      A.  Very </a:t>
            </a:r>
          </a:p>
          <a:p>
            <a:r>
              <a:rPr lang="en-US" sz="4000" dirty="0" smtClean="0"/>
              <a:t>      B.  Somewhat</a:t>
            </a:r>
          </a:p>
          <a:p>
            <a:r>
              <a:rPr lang="en-US" sz="4000" dirty="0" smtClean="0"/>
              <a:t>      C.  </a:t>
            </a:r>
            <a:r>
              <a:rPr lang="en-US" sz="4000" dirty="0" smtClean="0"/>
              <a:t>A Little / Not at all</a:t>
            </a:r>
            <a:endParaRPr lang="en-US" sz="4000" dirty="0" smtClean="0"/>
          </a:p>
          <a:p>
            <a:endParaRPr lang="en-US" dirty="0"/>
          </a:p>
        </p:txBody>
      </p:sp>
      <p:pic>
        <p:nvPicPr>
          <p:cNvPr id="5"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8001000" y="0"/>
            <a:ext cx="1143000" cy="11430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Question</a:t>
            </a:r>
            <a:endParaRPr lang="en-US" dirty="0"/>
          </a:p>
        </p:txBody>
      </p:sp>
      <p:sp>
        <p:nvSpPr>
          <p:cNvPr id="4" name="TextBox 3"/>
          <p:cNvSpPr txBox="1"/>
          <p:nvPr/>
        </p:nvSpPr>
        <p:spPr>
          <a:xfrm>
            <a:off x="304800" y="1295400"/>
            <a:ext cx="8686800" cy="3170099"/>
          </a:xfrm>
          <a:prstGeom prst="rect">
            <a:avLst/>
          </a:prstGeom>
          <a:noFill/>
          <a:ln>
            <a:solidFill>
              <a:schemeClr val="tx1"/>
            </a:solidFill>
          </a:ln>
        </p:spPr>
        <p:txBody>
          <a:bodyPr wrap="square" rtlCol="0">
            <a:spAutoFit/>
          </a:bodyPr>
          <a:lstStyle/>
          <a:p>
            <a:r>
              <a:rPr lang="en-US" sz="4000" dirty="0" smtClean="0"/>
              <a:t>Have you used randomization methods in any statistics class that you teach?</a:t>
            </a:r>
          </a:p>
          <a:p>
            <a:r>
              <a:rPr lang="en-US" sz="4000" dirty="0" smtClean="0"/>
              <a:t>      A.  </a:t>
            </a:r>
            <a:r>
              <a:rPr lang="en-US" sz="3600" dirty="0" smtClean="0"/>
              <a:t>Yes, as a significant part of the course</a:t>
            </a:r>
          </a:p>
          <a:p>
            <a:r>
              <a:rPr lang="en-US" sz="4000" dirty="0" smtClean="0"/>
              <a:t>      B.  </a:t>
            </a:r>
            <a:r>
              <a:rPr lang="en-US" sz="3600" dirty="0" smtClean="0"/>
              <a:t>Yes, as a minor part of the course</a:t>
            </a:r>
          </a:p>
          <a:p>
            <a:r>
              <a:rPr lang="en-US" sz="4000" dirty="0" smtClean="0"/>
              <a:t>      C.  </a:t>
            </a:r>
            <a:r>
              <a:rPr lang="en-US" sz="3600" dirty="0" smtClean="0"/>
              <a:t>No</a:t>
            </a:r>
            <a:endParaRPr lang="en-US" sz="3600" dirty="0" smtClean="0"/>
          </a:p>
        </p:txBody>
      </p:sp>
      <p:pic>
        <p:nvPicPr>
          <p:cNvPr id="5"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8001000" y="0"/>
            <a:ext cx="1143000" cy="1143001"/>
          </a:xfrm>
          <a:prstGeom prst="rect">
            <a:avLst/>
          </a:prstGeom>
          <a:noFill/>
        </p:spPr>
      </p:pic>
    </p:spTree>
    <p:extLst>
      <p:ext uri="{BB962C8B-B14F-4D97-AF65-F5344CB8AC3E}">
        <p14:creationId xmlns:p14="http://schemas.microsoft.com/office/powerpoint/2010/main" val="1624958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Question</a:t>
            </a:r>
            <a:endParaRPr lang="en-US" dirty="0"/>
          </a:p>
        </p:txBody>
      </p:sp>
      <p:sp>
        <p:nvSpPr>
          <p:cNvPr id="4" name="TextBox 3"/>
          <p:cNvSpPr txBox="1"/>
          <p:nvPr/>
        </p:nvSpPr>
        <p:spPr>
          <a:xfrm>
            <a:off x="228600" y="1295400"/>
            <a:ext cx="8686800" cy="3447098"/>
          </a:xfrm>
          <a:prstGeom prst="rect">
            <a:avLst/>
          </a:prstGeom>
          <a:noFill/>
          <a:ln>
            <a:solidFill>
              <a:schemeClr val="tx1"/>
            </a:solidFill>
          </a:ln>
        </p:spPr>
        <p:txBody>
          <a:bodyPr wrap="square" rtlCol="0">
            <a:spAutoFit/>
          </a:bodyPr>
          <a:lstStyle/>
          <a:p>
            <a:r>
              <a:rPr lang="en-US" sz="4000" dirty="0" smtClean="0"/>
              <a:t>Have you used randomization methods in Intro Stat?</a:t>
            </a:r>
          </a:p>
          <a:p>
            <a:r>
              <a:rPr lang="en-US" sz="4000" dirty="0" smtClean="0"/>
              <a:t>      A.  </a:t>
            </a:r>
            <a:r>
              <a:rPr lang="en-US" sz="3600" dirty="0" smtClean="0"/>
              <a:t>Yes, as a significant part of the course</a:t>
            </a:r>
          </a:p>
          <a:p>
            <a:r>
              <a:rPr lang="en-US" sz="4000" dirty="0" smtClean="0"/>
              <a:t>      B.  </a:t>
            </a:r>
            <a:r>
              <a:rPr lang="en-US" sz="3600" dirty="0" smtClean="0"/>
              <a:t>Yes, as a minor part of the course</a:t>
            </a:r>
          </a:p>
          <a:p>
            <a:r>
              <a:rPr lang="en-US" sz="4000" dirty="0" smtClean="0"/>
              <a:t>      C.  </a:t>
            </a:r>
            <a:r>
              <a:rPr lang="en-US" sz="3600" dirty="0" smtClean="0"/>
              <a:t>No</a:t>
            </a:r>
          </a:p>
          <a:p>
            <a:endParaRPr lang="en-US" dirty="0"/>
          </a:p>
        </p:txBody>
      </p:sp>
      <p:pic>
        <p:nvPicPr>
          <p:cNvPr id="5"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8001000" y="0"/>
            <a:ext cx="1143000" cy="1143001"/>
          </a:xfrm>
          <a:prstGeom prst="rect">
            <a:avLst/>
          </a:prstGeom>
          <a:noFill/>
        </p:spPr>
      </p:pic>
    </p:spTree>
    <p:extLst>
      <p:ext uri="{BB962C8B-B14F-4D97-AF65-F5344CB8AC3E}">
        <p14:creationId xmlns:p14="http://schemas.microsoft.com/office/powerpoint/2010/main" val="1320777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962"/>
            <a:ext cx="7772400" cy="1470025"/>
          </a:xfrm>
        </p:spPr>
        <p:txBody>
          <a:bodyPr/>
          <a:lstStyle/>
          <a:p>
            <a:r>
              <a:rPr lang="en-US" b="1" dirty="0" smtClean="0"/>
              <a:t>Intro Stat – Revise the Topics </a:t>
            </a:r>
            <a:endParaRPr lang="en-US" b="1" dirty="0"/>
          </a:p>
        </p:txBody>
      </p:sp>
      <p:sp>
        <p:nvSpPr>
          <p:cNvPr id="4" name="TextBox 3"/>
          <p:cNvSpPr txBox="1"/>
          <p:nvPr/>
        </p:nvSpPr>
        <p:spPr>
          <a:xfrm>
            <a:off x="685800" y="1371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Descriptive Statistics – one and two samples</a:t>
            </a:r>
          </a:p>
        </p:txBody>
      </p:sp>
      <p:sp>
        <p:nvSpPr>
          <p:cNvPr id="5" name="TextBox 4"/>
          <p:cNvSpPr txBox="1"/>
          <p:nvPr/>
        </p:nvSpPr>
        <p:spPr>
          <a:xfrm>
            <a:off x="685800" y="19812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 distributions</a:t>
            </a:r>
          </a:p>
        </p:txBody>
      </p:sp>
      <p:sp>
        <p:nvSpPr>
          <p:cNvPr id="6" name="TextBox 5"/>
          <p:cNvSpPr txBox="1"/>
          <p:nvPr/>
        </p:nvSpPr>
        <p:spPr>
          <a:xfrm>
            <a:off x="685800" y="25908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8" name="TextBox 7"/>
          <p:cNvSpPr txBox="1"/>
          <p:nvPr/>
        </p:nvSpPr>
        <p:spPr>
          <a:xfrm>
            <a:off x="685800" y="3276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Sampling distributions (mean/proportion)</a:t>
            </a:r>
          </a:p>
        </p:txBody>
      </p:sp>
      <p:sp>
        <p:nvSpPr>
          <p:cNvPr id="9" name="TextBox 8"/>
          <p:cNvSpPr txBox="1"/>
          <p:nvPr/>
        </p:nvSpPr>
        <p:spPr>
          <a:xfrm>
            <a:off x="685800" y="4038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Confidence intervals (means/proportions)</a:t>
            </a:r>
          </a:p>
        </p:txBody>
      </p:sp>
      <p:sp>
        <p:nvSpPr>
          <p:cNvPr id="10" name="TextBox 9"/>
          <p:cNvSpPr txBox="1"/>
          <p:nvPr/>
        </p:nvSpPr>
        <p:spPr>
          <a:xfrm>
            <a:off x="685800" y="4724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Hypothesis tests (means/proportions)</a:t>
            </a:r>
          </a:p>
        </p:txBody>
      </p:sp>
      <p:sp>
        <p:nvSpPr>
          <p:cNvPr id="11" name="TextBox 10"/>
          <p:cNvSpPr txBox="1"/>
          <p:nvPr/>
        </p:nvSpPr>
        <p:spPr>
          <a:xfrm>
            <a:off x="685800" y="5410200"/>
            <a:ext cx="7924800" cy="1077218"/>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ANOVA for several means, Inference for regression,  Chi-square tests</a:t>
            </a:r>
            <a:endParaRPr lang="en-US" sz="3200" dirty="0"/>
          </a:p>
        </p:txBody>
      </p:sp>
      <p:sp>
        <p:nvSpPr>
          <p:cNvPr id="12" name="TextBox 11"/>
          <p:cNvSpPr txBox="1"/>
          <p:nvPr/>
        </p:nvSpPr>
        <p:spPr>
          <a:xfrm>
            <a:off x="685800" y="2590801"/>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13" name="TextBox 12"/>
          <p:cNvSpPr txBox="1"/>
          <p:nvPr/>
        </p:nvSpPr>
        <p:spPr>
          <a:xfrm>
            <a:off x="685800" y="2438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Bootstrap confidence intervals</a:t>
            </a:r>
          </a:p>
        </p:txBody>
      </p:sp>
      <p:sp>
        <p:nvSpPr>
          <p:cNvPr id="14" name="TextBox 13"/>
          <p:cNvSpPr txBox="1"/>
          <p:nvPr/>
        </p:nvSpPr>
        <p:spPr>
          <a:xfrm>
            <a:off x="685800" y="30480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Randomization-based hypothesis tests</a:t>
            </a:r>
          </a:p>
        </p:txBody>
      </p:sp>
      <p:sp>
        <p:nvSpPr>
          <p:cNvPr id="15" name="TextBox 14"/>
          <p:cNvSpPr txBox="1"/>
          <p:nvPr/>
        </p:nvSpPr>
        <p:spPr>
          <a:xfrm>
            <a:off x="685800" y="3581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Normal/sampling distributions</a:t>
            </a:r>
          </a:p>
        </p:txBody>
      </p:sp>
      <p:sp>
        <p:nvSpPr>
          <p:cNvPr id="16" name="TextBox 15"/>
          <p:cNvSpPr txBox="1"/>
          <p:nvPr/>
        </p:nvSpPr>
        <p:spPr>
          <a:xfrm>
            <a:off x="685800" y="2438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solidFill>
                  <a:srgbClr val="FF0000"/>
                </a:solidFill>
              </a:rPr>
              <a:t>Bootstrap confidence intervals</a:t>
            </a:r>
          </a:p>
        </p:txBody>
      </p:sp>
      <p:sp>
        <p:nvSpPr>
          <p:cNvPr id="17" name="TextBox 16"/>
          <p:cNvSpPr txBox="1"/>
          <p:nvPr/>
        </p:nvSpPr>
        <p:spPr>
          <a:xfrm>
            <a:off x="685800" y="30480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solidFill>
                  <a:srgbClr val="FF0000"/>
                </a:solidFill>
              </a:rPr>
              <a:t>Randomization-based hypothesis tests</a:t>
            </a:r>
          </a:p>
        </p:txBody>
      </p:sp>
    </p:spTree>
    <p:extLst>
      <p:ext uri="{BB962C8B-B14F-4D97-AF65-F5344CB8AC3E}">
        <p14:creationId xmlns:p14="http://schemas.microsoft.com/office/powerpoint/2010/main" val="33768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par>
                                <p:cTn id="18" presetID="64" presetClass="path" presetSubtype="0" accel="50000" decel="50000" fill="hold" grpId="0" nodeType="withEffect">
                                  <p:stCondLst>
                                    <p:cond delay="0"/>
                                  </p:stCondLst>
                                  <p:childTnLst>
                                    <p:animMotion origin="layout" path="M -3.33333E-6 -3.7037E-7 L -3.33333E-6 -0.10926 " pathEditMode="relative" rAng="0" ptsTypes="AA">
                                      <p:cBhvr>
                                        <p:cTn id="19" dur="2000" fill="hold"/>
                                        <p:tgtEl>
                                          <p:spTgt spid="12"/>
                                        </p:tgtEl>
                                        <p:attrNameLst>
                                          <p:attrName>ppt_x</p:attrName>
                                          <p:attrName>ppt_y</p:attrName>
                                        </p:attrNameLst>
                                      </p:cBhvr>
                                      <p:rCtr x="0" y="-55"/>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239000" cy="4339650"/>
          </a:xfrm>
          <a:prstGeom prst="rect">
            <a:avLst/>
          </a:prstGeom>
          <a:noFill/>
        </p:spPr>
        <p:txBody>
          <a:bodyPr wrap="square" rtlCol="0">
            <a:spAutoFit/>
          </a:bodyPr>
          <a:lstStyle/>
          <a:p>
            <a:r>
              <a:rPr lang="en-US" sz="7200" b="1" dirty="0" smtClean="0"/>
              <a:t>It’s close to 5 pm;</a:t>
            </a:r>
          </a:p>
          <a:p>
            <a:endParaRPr lang="en-US" sz="7200" b="1" dirty="0" smtClean="0"/>
          </a:p>
          <a:p>
            <a:r>
              <a:rPr lang="en-US" sz="7200" b="1" dirty="0" smtClean="0"/>
              <a:t>We need a snack!</a:t>
            </a:r>
          </a:p>
          <a:p>
            <a:endParaRPr lang="en-US" sz="6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33400"/>
            <a:ext cx="8229600" cy="2438400"/>
          </a:xfrm>
        </p:spPr>
        <p:txBody>
          <a:bodyPr>
            <a:noAutofit/>
          </a:bodyPr>
          <a:lstStyle/>
          <a:p>
            <a:r>
              <a:rPr lang="en-US" sz="6600" b="1" dirty="0" smtClean="0">
                <a:solidFill>
                  <a:srgbClr val="C00000"/>
                </a:solidFill>
              </a:rPr>
              <a:t>What proportion of Reese’s Pieces are Orange?</a:t>
            </a:r>
            <a:endParaRPr lang="en-US" sz="6600" b="1" dirty="0">
              <a:solidFill>
                <a:srgbClr val="C00000"/>
              </a:solidFill>
            </a:endParaRPr>
          </a:p>
        </p:txBody>
      </p:sp>
      <p:sp>
        <p:nvSpPr>
          <p:cNvPr id="5" name="TextBox 4"/>
          <p:cNvSpPr txBox="1"/>
          <p:nvPr/>
        </p:nvSpPr>
        <p:spPr>
          <a:xfrm>
            <a:off x="381000" y="4114800"/>
            <a:ext cx="8382000" cy="584775"/>
          </a:xfrm>
          <a:prstGeom prst="rect">
            <a:avLst/>
          </a:prstGeom>
          <a:noFill/>
        </p:spPr>
        <p:txBody>
          <a:bodyPr wrap="square" rtlCol="0">
            <a:spAutoFit/>
          </a:bodyPr>
          <a:lstStyle/>
          <a:p>
            <a:r>
              <a:rPr lang="en-US" sz="3200" dirty="0" smtClean="0"/>
              <a:t>Find the proportion that are orange for your box.</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3" cstate="print"/>
          <a:srcRect/>
          <a:stretch>
            <a:fillRect/>
          </a:stretch>
        </p:blipFill>
        <p:spPr bwMode="auto">
          <a:xfrm>
            <a:off x="381000" y="381000"/>
            <a:ext cx="82296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33400"/>
            <a:ext cx="8229600" cy="2438400"/>
          </a:xfrm>
        </p:spPr>
        <p:txBody>
          <a:bodyPr>
            <a:noAutofit/>
          </a:bodyPr>
          <a:lstStyle/>
          <a:p>
            <a:r>
              <a:rPr lang="en-US" sz="6600" b="1" dirty="0" smtClean="0">
                <a:solidFill>
                  <a:srgbClr val="C00000"/>
                </a:solidFill>
              </a:rPr>
              <a:t>Bootstrap</a:t>
            </a:r>
          </a:p>
          <a:p>
            <a:r>
              <a:rPr lang="en-US" sz="6600" b="1" dirty="0" smtClean="0">
                <a:solidFill>
                  <a:srgbClr val="C00000"/>
                </a:solidFill>
              </a:rPr>
              <a:t> Distributions</a:t>
            </a:r>
            <a:endParaRPr lang="en-US" sz="6600" b="1" dirty="0">
              <a:solidFill>
                <a:srgbClr val="C00000"/>
              </a:solidFill>
            </a:endParaRPr>
          </a:p>
        </p:txBody>
      </p:sp>
      <p:sp>
        <p:nvSpPr>
          <p:cNvPr id="5" name="TextBox 4"/>
          <p:cNvSpPr txBox="1"/>
          <p:nvPr/>
        </p:nvSpPr>
        <p:spPr>
          <a:xfrm>
            <a:off x="838200" y="3581400"/>
            <a:ext cx="7772400" cy="1077218"/>
          </a:xfrm>
          <a:prstGeom prst="rect">
            <a:avLst/>
          </a:prstGeom>
          <a:noFill/>
        </p:spPr>
        <p:txBody>
          <a:bodyPr wrap="square" rtlCol="0">
            <a:spAutoFit/>
          </a:bodyPr>
          <a:lstStyle/>
          <a:p>
            <a:r>
              <a:rPr lang="en-US" sz="3200" dirty="0" smtClean="0"/>
              <a:t>Or:  How do we get a sense of a sampling distribution when we only have ONE sample?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848600" cy="4031873"/>
          </a:xfrm>
          <a:prstGeom prst="rect">
            <a:avLst/>
          </a:prstGeom>
          <a:noFill/>
        </p:spPr>
        <p:txBody>
          <a:bodyPr wrap="square" rtlCol="0">
            <a:spAutoFit/>
          </a:bodyPr>
          <a:lstStyle/>
          <a:p>
            <a:r>
              <a:rPr lang="en-US" sz="7200" u="sng" dirty="0" smtClean="0"/>
              <a:t>Introductions</a:t>
            </a:r>
            <a:r>
              <a:rPr lang="en-US" sz="7200" dirty="0" smtClean="0"/>
              <a:t>:</a:t>
            </a:r>
          </a:p>
          <a:p>
            <a:endParaRPr lang="en-US" sz="4000" dirty="0" smtClean="0"/>
          </a:p>
          <a:p>
            <a:pPr algn="ctr"/>
            <a:r>
              <a:rPr lang="en-US" sz="7200" dirty="0" smtClean="0"/>
              <a:t>Name</a:t>
            </a:r>
          </a:p>
          <a:p>
            <a:pPr algn="ctr"/>
            <a:r>
              <a:rPr lang="en-US" sz="7200" dirty="0" smtClean="0"/>
              <a:t>Institution</a:t>
            </a:r>
            <a:endParaRPr lang="en-US" sz="7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819400" y="23622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2438400"/>
            <a:ext cx="1447800" cy="1737360"/>
          </a:xfrm>
          <a:prstGeom prst="rect">
            <a:avLst/>
          </a:prstGeom>
          <a:noFill/>
          <a:ln w="9525">
            <a:noFill/>
            <a:miter lim="800000"/>
            <a:headEnd/>
            <a:tailEnd/>
          </a:ln>
        </p:spPr>
      </p:pic>
      <p:sp>
        <p:nvSpPr>
          <p:cNvPr id="3" name="TextBox 2"/>
          <p:cNvSpPr txBox="1"/>
          <p:nvPr/>
        </p:nvSpPr>
        <p:spPr>
          <a:xfrm>
            <a:off x="152400" y="4343400"/>
            <a:ext cx="2133600" cy="461665"/>
          </a:xfrm>
          <a:prstGeom prst="rect">
            <a:avLst/>
          </a:prstGeom>
          <a:noFill/>
        </p:spPr>
        <p:txBody>
          <a:bodyPr wrap="square" rtlCol="0">
            <a:spAutoFit/>
          </a:bodyPr>
          <a:lstStyle/>
          <a:p>
            <a:r>
              <a:rPr lang="en-US" sz="2400" dirty="0" smtClean="0"/>
              <a:t>Original Sample</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2514600" y="228600"/>
            <a:ext cx="6362700" cy="5264377"/>
          </a:xfrm>
          <a:prstGeom prst="rect">
            <a:avLst/>
          </a:prstGeom>
          <a:noFill/>
          <a:ln w="9525">
            <a:noFill/>
            <a:miter lim="800000"/>
            <a:headEnd/>
            <a:tailEnd/>
          </a:ln>
        </p:spPr>
      </p:pic>
      <p:sp>
        <p:nvSpPr>
          <p:cNvPr id="5" name="TextBox 4"/>
          <p:cNvSpPr txBox="1"/>
          <p:nvPr/>
        </p:nvSpPr>
        <p:spPr>
          <a:xfrm>
            <a:off x="2590800" y="5638800"/>
            <a:ext cx="6324600" cy="830997"/>
          </a:xfrm>
          <a:prstGeom prst="rect">
            <a:avLst/>
          </a:prstGeom>
          <a:noFill/>
        </p:spPr>
        <p:txBody>
          <a:bodyPr wrap="square" rtlCol="0">
            <a:spAutoFit/>
          </a:bodyPr>
          <a:lstStyle/>
          <a:p>
            <a:pPr algn="ctr"/>
            <a:r>
              <a:rPr lang="en-US" sz="2400" dirty="0" smtClean="0"/>
              <a:t>Create a “sampling distribution” using this as our simulated population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2209800"/>
            <a:ext cx="2514600" cy="3017520"/>
          </a:xfrm>
          <a:prstGeom prst="rect">
            <a:avLst/>
          </a:prstGeom>
          <a:noFill/>
          <a:ln w="9525">
            <a:noFill/>
            <a:miter lim="800000"/>
            <a:headEnd/>
            <a:tailEnd/>
          </a:ln>
        </p:spPr>
      </p:pic>
      <p:sp>
        <p:nvSpPr>
          <p:cNvPr id="3" name="TextBox 2"/>
          <p:cNvSpPr txBox="1"/>
          <p:nvPr/>
        </p:nvSpPr>
        <p:spPr>
          <a:xfrm>
            <a:off x="533400" y="381000"/>
            <a:ext cx="8001000" cy="1692771"/>
          </a:xfrm>
          <a:prstGeom prst="rect">
            <a:avLst/>
          </a:prstGeom>
          <a:noFill/>
        </p:spPr>
        <p:txBody>
          <a:bodyPr wrap="square" rtlCol="0">
            <a:spAutoFit/>
          </a:bodyPr>
          <a:lstStyle/>
          <a:p>
            <a:r>
              <a:rPr lang="en-US" sz="4000" u="sng" dirty="0" smtClean="0"/>
              <a:t>Bootstrap Sample</a:t>
            </a:r>
            <a:r>
              <a:rPr lang="en-US" sz="4000" dirty="0" smtClean="0"/>
              <a:t>:  </a:t>
            </a:r>
            <a:r>
              <a:rPr lang="en-US" sz="3200" dirty="0" smtClean="0"/>
              <a:t>Sample with replacement from the original sample, using the same sample size.</a:t>
            </a:r>
            <a:endParaRPr lang="en-US" sz="3200" dirty="0"/>
          </a:p>
        </p:txBody>
      </p:sp>
      <p:sp>
        <p:nvSpPr>
          <p:cNvPr id="4" name="TextBox 3"/>
          <p:cNvSpPr txBox="1"/>
          <p:nvPr/>
        </p:nvSpPr>
        <p:spPr>
          <a:xfrm>
            <a:off x="381000" y="5410200"/>
            <a:ext cx="2133600" cy="461665"/>
          </a:xfrm>
          <a:prstGeom prst="rect">
            <a:avLst/>
          </a:prstGeom>
          <a:noFill/>
        </p:spPr>
        <p:txBody>
          <a:bodyPr wrap="square" rtlCol="0">
            <a:spAutoFit/>
          </a:bodyPr>
          <a:lstStyle/>
          <a:p>
            <a:r>
              <a:rPr lang="en-US" sz="2400" dirty="0" smtClean="0"/>
              <a:t>Original Sample</a:t>
            </a:r>
            <a:endParaRPr lang="en-US" sz="2400" dirty="0"/>
          </a:p>
        </p:txBody>
      </p:sp>
      <p:sp>
        <p:nvSpPr>
          <p:cNvPr id="5" name="TextBox 4"/>
          <p:cNvSpPr txBox="1"/>
          <p:nvPr/>
        </p:nvSpPr>
        <p:spPr>
          <a:xfrm>
            <a:off x="4724400" y="5410200"/>
            <a:ext cx="2895600" cy="461665"/>
          </a:xfrm>
          <a:prstGeom prst="rect">
            <a:avLst/>
          </a:prstGeom>
          <a:noFill/>
        </p:spPr>
        <p:txBody>
          <a:bodyPr wrap="square" rtlCol="0">
            <a:spAutoFit/>
          </a:bodyPr>
          <a:lstStyle/>
          <a:p>
            <a:r>
              <a:rPr lang="en-US" sz="2400" dirty="0" smtClean="0"/>
              <a:t>Bootstrap  Sample</a:t>
            </a:r>
            <a:endParaRPr lang="en-US" sz="2400" dirty="0"/>
          </a:p>
        </p:txBody>
      </p:sp>
      <p:cxnSp>
        <p:nvCxnSpPr>
          <p:cNvPr id="7" name="Straight Arrow Connector 6"/>
          <p:cNvCxnSpPr/>
          <p:nvPr/>
        </p:nvCxnSpPr>
        <p:spPr>
          <a:xfrm>
            <a:off x="2895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419600" y="2514600"/>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2514599"/>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48400" y="2514600"/>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91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77000"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334000" y="3886200"/>
            <a:ext cx="106577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Simulated Reese’s Population</a:t>
            </a:r>
            <a:endParaRPr lang="en-US" dirty="0"/>
          </a:p>
        </p:txBody>
      </p:sp>
      <p:sp>
        <p:nvSpPr>
          <p:cNvPr id="6" name="Rectangle 5"/>
          <p:cNvSpPr>
            <a:spLocks noChangeAspect="1"/>
          </p:cNvSpPr>
          <p:nvPr/>
        </p:nvSpPr>
        <p:spPr>
          <a:xfrm>
            <a:off x="381000" y="1295400"/>
            <a:ext cx="86106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5"/>
          <p:cNvGrpSpPr/>
          <p:nvPr/>
        </p:nvGrpSpPr>
        <p:grpSpPr>
          <a:xfrm>
            <a:off x="1436427" y="1908979"/>
            <a:ext cx="6716973" cy="4432111"/>
            <a:chOff x="1436427" y="1856663"/>
            <a:chExt cx="6716973" cy="4432111"/>
          </a:xfrm>
        </p:grpSpPr>
        <p:sp>
          <p:nvSpPr>
            <p:cNvPr id="4" name="Oval 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8" name="Group 106"/>
          <p:cNvGrpSpPr>
            <a:grpSpLocks noChangeAspect="1"/>
          </p:cNvGrpSpPr>
          <p:nvPr/>
        </p:nvGrpSpPr>
        <p:grpSpPr>
          <a:xfrm>
            <a:off x="468799" y="1371143"/>
            <a:ext cx="1679244" cy="1108028"/>
            <a:chOff x="1436427" y="1856663"/>
            <a:chExt cx="6716973" cy="4432111"/>
          </a:xfrm>
        </p:grpSpPr>
        <p:sp>
          <p:nvSpPr>
            <p:cNvPr id="108" name="Oval 107"/>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07"/>
          <p:cNvGrpSpPr>
            <a:grpSpLocks noChangeAspect="1"/>
          </p:cNvGrpSpPr>
          <p:nvPr/>
        </p:nvGrpSpPr>
        <p:grpSpPr>
          <a:xfrm>
            <a:off x="2244203" y="1345127"/>
            <a:ext cx="1679244" cy="1108028"/>
            <a:chOff x="1436427" y="1856663"/>
            <a:chExt cx="6716973" cy="4432111"/>
          </a:xfrm>
        </p:grpSpPr>
        <p:sp>
          <p:nvSpPr>
            <p:cNvPr id="209" name="Oval 208"/>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611"/>
          <p:cNvGrpSpPr>
            <a:grpSpLocks noChangeAspect="1"/>
          </p:cNvGrpSpPr>
          <p:nvPr/>
        </p:nvGrpSpPr>
        <p:grpSpPr>
          <a:xfrm>
            <a:off x="3980597" y="1360763"/>
            <a:ext cx="1679244" cy="1108028"/>
            <a:chOff x="1436427" y="1856663"/>
            <a:chExt cx="6716973" cy="4432111"/>
          </a:xfrm>
        </p:grpSpPr>
        <p:sp>
          <p:nvSpPr>
            <p:cNvPr id="613" name="Oval 612"/>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9" name="Group 712"/>
          <p:cNvGrpSpPr>
            <a:grpSpLocks noChangeAspect="1"/>
          </p:cNvGrpSpPr>
          <p:nvPr/>
        </p:nvGrpSpPr>
        <p:grpSpPr>
          <a:xfrm>
            <a:off x="5668938" y="1374270"/>
            <a:ext cx="1679244" cy="1108028"/>
            <a:chOff x="1436427" y="1856663"/>
            <a:chExt cx="6716973" cy="4432111"/>
          </a:xfrm>
        </p:grpSpPr>
        <p:sp>
          <p:nvSpPr>
            <p:cNvPr id="714" name="Oval 71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751"/>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762"/>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789"/>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801"/>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805"/>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810"/>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813"/>
          <p:cNvGrpSpPr>
            <a:grpSpLocks noChangeAspect="1"/>
          </p:cNvGrpSpPr>
          <p:nvPr/>
        </p:nvGrpSpPr>
        <p:grpSpPr>
          <a:xfrm>
            <a:off x="7299846" y="1374381"/>
            <a:ext cx="1679244" cy="1108028"/>
            <a:chOff x="1436427" y="1856663"/>
            <a:chExt cx="6716973" cy="4432111"/>
          </a:xfrm>
        </p:grpSpPr>
        <p:sp>
          <p:nvSpPr>
            <p:cNvPr id="815" name="Oval 814"/>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Oval 815"/>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830"/>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847"/>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0" name="Group 914"/>
          <p:cNvGrpSpPr>
            <a:grpSpLocks noChangeAspect="1"/>
          </p:cNvGrpSpPr>
          <p:nvPr/>
        </p:nvGrpSpPr>
        <p:grpSpPr>
          <a:xfrm>
            <a:off x="402124" y="2398392"/>
            <a:ext cx="1679244" cy="1108028"/>
            <a:chOff x="1436427" y="1856663"/>
            <a:chExt cx="6716973" cy="4432111"/>
          </a:xfrm>
        </p:grpSpPr>
        <p:sp>
          <p:nvSpPr>
            <p:cNvPr id="916" name="Oval 915"/>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Oval 92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92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93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Oval 93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Oval 94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Oval 94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95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Oval 95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95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Oval 96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96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Oval 96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val 96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val 97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Oval 98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98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Oval 98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Oval 98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val 98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Oval 98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Oval 99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Oval 99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Oval 99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Oval 100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Oval 101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val 101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Oval 101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015"/>
          <p:cNvGrpSpPr>
            <a:grpSpLocks noChangeAspect="1"/>
          </p:cNvGrpSpPr>
          <p:nvPr/>
        </p:nvGrpSpPr>
        <p:grpSpPr>
          <a:xfrm>
            <a:off x="2133600" y="2438400"/>
            <a:ext cx="1679244" cy="1108028"/>
            <a:chOff x="1436427" y="1856663"/>
            <a:chExt cx="6716973" cy="4432111"/>
          </a:xfrm>
        </p:grpSpPr>
        <p:sp>
          <p:nvSpPr>
            <p:cNvPr id="1017" name="Oval 1016"/>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058"/>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val 1064"/>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1065"/>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1070"/>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Oval 1074"/>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val 1080"/>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1082"/>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Oval 1083"/>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1084"/>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Oval 1085"/>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val 1088"/>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Oval 1094"/>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val 1096"/>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Oval 1097"/>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Oval 1098"/>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Oval 1099"/>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Oval 1100"/>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Oval 1101"/>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Oval 1102"/>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1105"/>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Oval 1109"/>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Oval 1110"/>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Oval 1111"/>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1112"/>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113"/>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1114"/>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Oval 1115"/>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2025"/>
          <p:cNvGrpSpPr>
            <a:grpSpLocks noChangeAspect="1"/>
          </p:cNvGrpSpPr>
          <p:nvPr/>
        </p:nvGrpSpPr>
        <p:grpSpPr>
          <a:xfrm>
            <a:off x="3846678" y="2438400"/>
            <a:ext cx="1679244" cy="1108028"/>
            <a:chOff x="1436427" y="1856663"/>
            <a:chExt cx="6716973" cy="4432111"/>
          </a:xfrm>
        </p:grpSpPr>
        <p:sp>
          <p:nvSpPr>
            <p:cNvPr id="2027" name="Oval 2026"/>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8" name="Oval 2027"/>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9" name="Oval 2028"/>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0" name="Oval 2029"/>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1" name="Oval 2030"/>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2" name="Oval 2031"/>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3" name="Oval 2032"/>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4" name="Oval 2033"/>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5" name="Oval 2034"/>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6" name="Oval 2035"/>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 name="Oval 2036"/>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Oval 2037"/>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9" name="Oval 2038"/>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0" name="Oval 2039"/>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1" name="Oval 2040"/>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2" name="Oval 2041"/>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3" name="Oval 2042"/>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4" name="Oval 2043"/>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5" name="Oval 2044"/>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6" name="Oval 2045"/>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Oval 2046"/>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Oval 2047"/>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Oval 2049"/>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Oval 2050"/>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Oval 2051"/>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Oval 2052"/>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Oval 2053"/>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Oval 2054"/>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Oval 2055"/>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Oval 2056"/>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Oval 2058"/>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Oval 2059"/>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Oval 2060"/>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Oval 2061"/>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Oval 2063"/>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Oval 2064"/>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Oval 2065"/>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Oval 2066"/>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Oval 2067"/>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Oval 2068"/>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Oval 2069"/>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Oval 2070"/>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Oval 2071"/>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Oval 2072"/>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Oval 2073"/>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Oval 2074"/>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Oval 2075"/>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Oval 2076"/>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Oval 2077"/>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Oval 2078"/>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Oval 2079"/>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Oval 2080"/>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Oval 2081"/>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Oval 2082"/>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Oval 2083"/>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Oval 2084"/>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Oval 2085"/>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Oval 2086"/>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Oval 2087"/>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Oval 2088"/>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Oval 2089"/>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1" name="Oval 2090"/>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Oval 2091"/>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Oval 2092"/>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4" name="Oval 2093"/>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5" name="Oval 2094"/>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Oval 2095"/>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7" name="Oval 2096"/>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Oval 2097"/>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Oval 2098"/>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Oval 2099"/>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1" name="Oval 2100"/>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Oval 2101"/>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Oval 2102"/>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Oval 2103"/>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Oval 2104"/>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6" name="Oval 2105"/>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Oval 2106"/>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8" name="Oval 2107"/>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Oval 2108"/>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0" name="Oval 2109"/>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Oval 2110"/>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2" name="Oval 2111"/>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3" name="Oval 2112"/>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4" name="Oval 2113"/>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5" name="Oval 2114"/>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6" name="Oval 2115"/>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7" name="Oval 2116"/>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Oval 2117"/>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Oval 2118"/>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Oval 2119"/>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1" name="Oval 2120"/>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2" name="Oval 2121"/>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3" name="Oval 2122"/>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4" name="Oval 2123"/>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Oval 2124"/>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Oval 2125"/>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2126"/>
          <p:cNvGrpSpPr>
            <a:grpSpLocks noChangeAspect="1"/>
          </p:cNvGrpSpPr>
          <p:nvPr/>
        </p:nvGrpSpPr>
        <p:grpSpPr>
          <a:xfrm>
            <a:off x="5635956" y="2397172"/>
            <a:ext cx="1679244" cy="1108028"/>
            <a:chOff x="1436427" y="1856663"/>
            <a:chExt cx="6716973" cy="4432111"/>
          </a:xfrm>
        </p:grpSpPr>
        <p:sp>
          <p:nvSpPr>
            <p:cNvPr id="2128" name="Oval 2127"/>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 name="Oval 2128"/>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Oval 2129"/>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1" name="Oval 2130"/>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Oval 2131"/>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3" name="Oval 2132"/>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Oval 2133"/>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5" name="Oval 2134"/>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Oval 2135"/>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Oval 2136"/>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8" name="Oval 2137"/>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9" name="Oval 2138"/>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 name="Oval 2139"/>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Oval 2140"/>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2" name="Oval 2141"/>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3" name="Oval 2142"/>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4" name="Oval 2143"/>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5" name="Oval 2144"/>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6" name="Oval 2145"/>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Oval 2146"/>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Oval 2147"/>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9" name="Oval 2148"/>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Oval 2149"/>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 name="Oval 2150"/>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 name="Oval 2151"/>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 name="Oval 2152"/>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4" name="Oval 2153"/>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5" name="Oval 2154"/>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6" name="Oval 2155"/>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7" name="Oval 2156"/>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Oval 2157"/>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9" name="Oval 2158"/>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 name="Oval 2159"/>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1" name="Oval 2160"/>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2" name="Oval 2161"/>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3" name="Oval 2162"/>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4" name="Oval 2163"/>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5" name="Oval 2164"/>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6" name="Oval 2165"/>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7" name="Oval 2166"/>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8" name="Oval 2167"/>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9" name="Oval 2168"/>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 name="Oval 2169"/>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1" name="Oval 2170"/>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2" name="Oval 2171"/>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3" name="Oval 2172"/>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4" name="Oval 2173"/>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5" name="Oval 2174"/>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6" name="Oval 2175"/>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7" name="Oval 2176"/>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Oval 2177"/>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9" name="Oval 2178"/>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Oval 2179"/>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 name="Oval 2180"/>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2" name="Oval 2181"/>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3" name="Oval 2182"/>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4" name="Oval 2183"/>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5" name="Oval 2184"/>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6" name="Oval 2185"/>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7" name="Oval 2186"/>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8" name="Oval 2187"/>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9" name="Oval 2188"/>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0" name="Oval 2189"/>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 name="Oval 2190"/>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Oval 2191"/>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3" name="Oval 2192"/>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4" name="Oval 2193"/>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5" name="Oval 2194"/>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6" name="Oval 2195"/>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7" name="Oval 2196"/>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8" name="Oval 2197"/>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9" name="Oval 2198"/>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0" name="Oval 2199"/>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 name="Oval 2200"/>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2" name="Oval 2201"/>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3" name="Oval 2202"/>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4" name="Oval 2203"/>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5" name="Oval 2204"/>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6" name="Oval 2205"/>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7" name="Oval 2206"/>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Oval 2207"/>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9" name="Oval 2208"/>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0" name="Oval 2209"/>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1" name="Oval 2210"/>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2" name="Oval 2211"/>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3" name="Oval 2212"/>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4" name="Oval 2213"/>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5" name="Oval 2214"/>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6" name="Oval 2215"/>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7" name="Oval 2216"/>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8" name="Oval 2217"/>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9" name="Oval 2218"/>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0" name="Oval 2219"/>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1" name="Oval 2220"/>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 name="Oval 2221"/>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3" name="Oval 2222"/>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4" name="Oval 2223"/>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5" name="Oval 2224"/>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6" name="Oval 2225"/>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7" name="Oval 2226"/>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2227"/>
          <p:cNvGrpSpPr>
            <a:grpSpLocks noChangeAspect="1"/>
          </p:cNvGrpSpPr>
          <p:nvPr/>
        </p:nvGrpSpPr>
        <p:grpSpPr>
          <a:xfrm>
            <a:off x="7236156" y="2397172"/>
            <a:ext cx="1679244" cy="1108028"/>
            <a:chOff x="1436427" y="1856663"/>
            <a:chExt cx="6716973" cy="4432111"/>
          </a:xfrm>
        </p:grpSpPr>
        <p:sp>
          <p:nvSpPr>
            <p:cNvPr id="2229" name="Oval 2228"/>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0" name="Oval 2229"/>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Oval 2230"/>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 name="Oval 2231"/>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3" name="Oval 2232"/>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4" name="Oval 2233"/>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5" name="Oval 2234"/>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6" name="Oval 2235"/>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7" name="Oval 2236"/>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8" name="Oval 2237"/>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9" name="Oval 2238"/>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0" name="Oval 2239"/>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1" name="Oval 2240"/>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 name="Oval 2241"/>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3" name="Oval 2242"/>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4" name="Oval 2243"/>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5" name="Oval 2244"/>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Oval 2245"/>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7" name="Oval 2246"/>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8" name="Oval 2247"/>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 name="Oval 2248"/>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0" name="Oval 2249"/>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Oval 2250"/>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 name="Oval 2251"/>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Oval 2252"/>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 name="Oval 2253"/>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 name="Oval 2254"/>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6" name="Oval 2255"/>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7" name="Oval 2256"/>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8" name="Oval 2257"/>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9" name="Oval 2258"/>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0" name="Oval 2259"/>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1" name="Oval 2260"/>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2" name="Oval 2261"/>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 name="Oval 2262"/>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4" name="Oval 2263"/>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5" name="Oval 2264"/>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6" name="Oval 2265"/>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7" name="Oval 2266"/>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8" name="Oval 2267"/>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9" name="Oval 2268"/>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0" name="Oval 2269"/>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1" name="Oval 2270"/>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2" name="Oval 2271"/>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 name="Oval 2272"/>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4" name="Oval 2273"/>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5" name="Oval 2274"/>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6" name="Oval 2275"/>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7" name="Oval 2276"/>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8" name="Oval 2277"/>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9" name="Oval 2278"/>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0" name="Oval 2279"/>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Oval 2280"/>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2" name="Oval 2281"/>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 name="Oval 2282"/>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4" name="Oval 2283"/>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5" name="Oval 2284"/>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6" name="Oval 2285"/>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7" name="Oval 2286"/>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8" name="Oval 2287"/>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9" name="Oval 2288"/>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0" name="Oval 2289"/>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1" name="Oval 2290"/>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2" name="Oval 2291"/>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 name="Oval 2292"/>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4" name="Oval 2293"/>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5" name="Oval 2294"/>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6" name="Oval 2295"/>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7" name="Oval 2296"/>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8" name="Oval 2297"/>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9" name="Oval 2298"/>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0" name="Oval 2299"/>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1" name="Oval 2300"/>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2" name="Oval 2301"/>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3" name="Oval 2302"/>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4" name="Oval 2303"/>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5" name="Oval 2304"/>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Oval 2305"/>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7" name="Oval 2306"/>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Oval 2307"/>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9" name="Oval 2308"/>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0" name="Oval 2309"/>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Oval 2310"/>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Oval 2311"/>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Oval 2312"/>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 name="Oval 2313"/>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5" name="Oval 2314"/>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Oval 2315"/>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7" name="Oval 2316"/>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Oval 2317"/>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9" name="Oval 2318"/>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Oval 2319"/>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1" name="Oval 2320"/>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3" name="Oval 2322"/>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 name="Oval 2323"/>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Oval 2324"/>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6" name="Oval 2325"/>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Oval 2326"/>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8" name="Oval 2327"/>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2328"/>
          <p:cNvGrpSpPr>
            <a:grpSpLocks noChangeAspect="1"/>
          </p:cNvGrpSpPr>
          <p:nvPr/>
        </p:nvGrpSpPr>
        <p:grpSpPr>
          <a:xfrm>
            <a:off x="457200" y="3463972"/>
            <a:ext cx="1679244" cy="1108028"/>
            <a:chOff x="1436427" y="1856663"/>
            <a:chExt cx="6716973" cy="4432111"/>
          </a:xfrm>
        </p:grpSpPr>
        <p:sp>
          <p:nvSpPr>
            <p:cNvPr id="2330" name="Oval 2329"/>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1" name="Oval 2330"/>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2" name="Oval 2331"/>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3" name="Oval 2332"/>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4" name="Oval 2333"/>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5" name="Oval 2334"/>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6" name="Oval 2335"/>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7" name="Oval 2336"/>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8" name="Oval 2337"/>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9" name="Oval 2338"/>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0" name="Oval 2339"/>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Oval 2340"/>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2" name="Oval 2341"/>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Oval 2342"/>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4" name="Oval 2343"/>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Oval 2344"/>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6" name="Oval 2345"/>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7" name="Oval 2346"/>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8" name="Oval 2347"/>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9" name="Oval 2348"/>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Oval 2349"/>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1" name="Oval 2350"/>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Oval 2351"/>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3" name="Oval 2352"/>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2353"/>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 name="Oval 2354"/>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 name="Oval 2355"/>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7" name="Oval 2356"/>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8" name="Oval 2357"/>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9" name="Oval 2358"/>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0" name="Oval 2359"/>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1" name="Oval 2360"/>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Oval 2361"/>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3" name="Oval 2362"/>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 name="Oval 2364"/>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6" name="Oval 2365"/>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7" name="Oval 2366"/>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8" name="Oval 2367"/>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9" name="Oval 2368"/>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0" name="Oval 2369"/>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1" name="Oval 2370"/>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2" name="Oval 2371"/>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3" name="Oval 2372"/>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4" name="Oval 2373"/>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5" name="Oval 2374"/>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6" name="Oval 2375"/>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7" name="Oval 2376"/>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8" name="Oval 2377"/>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9" name="Oval 2378"/>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0" name="Oval 2379"/>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1" name="Oval 2380"/>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2" name="Oval 2381"/>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3" name="Oval 2382"/>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4" name="Oval 2383"/>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5" name="Oval 2384"/>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6" name="Oval 2385"/>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7" name="Oval 2386"/>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8" name="Oval 2387"/>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9" name="Oval 2388"/>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0" name="Oval 2389"/>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1" name="Oval 2390"/>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2" name="Oval 2391"/>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3" name="Oval 2392"/>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4" name="Oval 2393"/>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5" name="Oval 2394"/>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6" name="Oval 2395"/>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7" name="Oval 2396"/>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8" name="Oval 2397"/>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9" name="Oval 2398"/>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0" name="Oval 2399"/>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1" name="Oval 2400"/>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2" name="Oval 2401"/>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3" name="Oval 2402"/>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4" name="Oval 2403"/>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5" name="Oval 2404"/>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6" name="Oval 2405"/>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7" name="Oval 2406"/>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8" name="Oval 2407"/>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9" name="Oval 2408"/>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0" name="Oval 2409"/>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1" name="Oval 2410"/>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2" name="Oval 2411"/>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3" name="Oval 2412"/>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4" name="Oval 2413"/>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5" name="Oval 2414"/>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6" name="Oval 2415"/>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7" name="Oval 2416"/>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8" name="Oval 2417"/>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9" name="Oval 2418"/>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0" name="Oval 2419"/>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1" name="Oval 2420"/>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2" name="Oval 2421"/>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3" name="Oval 2422"/>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4" name="Oval 2423"/>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5" name="Oval 2424"/>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6" name="Oval 2425"/>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7" name="Oval 2426"/>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8" name="Oval 2427"/>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9" name="Oval 2428"/>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2429"/>
          <p:cNvGrpSpPr>
            <a:grpSpLocks noChangeAspect="1"/>
          </p:cNvGrpSpPr>
          <p:nvPr/>
        </p:nvGrpSpPr>
        <p:grpSpPr>
          <a:xfrm>
            <a:off x="2133600" y="3505200"/>
            <a:ext cx="1679244" cy="1108028"/>
            <a:chOff x="1436427" y="1856663"/>
            <a:chExt cx="6716973" cy="4432111"/>
          </a:xfrm>
        </p:grpSpPr>
        <p:sp>
          <p:nvSpPr>
            <p:cNvPr id="2431" name="Oval 2430"/>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2" name="Oval 2431"/>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3" name="Oval 2432"/>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4" name="Oval 2433"/>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5" name="Oval 2434"/>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6" name="Oval 2435"/>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7" name="Oval 2436"/>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8" name="Oval 2437"/>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9" name="Oval 2438"/>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0" name="Oval 2439"/>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1" name="Oval 2440"/>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2" name="Oval 2441"/>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3" name="Oval 2442"/>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4" name="Oval 2443"/>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5" name="Oval 2444"/>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6" name="Oval 2445"/>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7" name="Oval 2446"/>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8" name="Oval 2447"/>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9" name="Oval 2448"/>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0" name="Oval 2449"/>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1" name="Oval 2450"/>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2" name="Oval 2451"/>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3" name="Oval 2452"/>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4" name="Oval 2453"/>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5" name="Oval 2454"/>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6" name="Oval 2455"/>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 name="Oval 2456"/>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 name="Oval 2457"/>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 name="Oval 2458"/>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0" name="Oval 2459"/>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1" name="Oval 2460"/>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2" name="Oval 2461"/>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3" name="Oval 2462"/>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4" name="Oval 2463"/>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5" name="Oval 2464"/>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6" name="Oval 2465"/>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7" name="Oval 2466"/>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8" name="Oval 2467"/>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9" name="Oval 2468"/>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0" name="Oval 2469"/>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1" name="Oval 2470"/>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2" name="Oval 2471"/>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3" name="Oval 2472"/>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4" name="Oval 2473"/>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5" name="Oval 2474"/>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6" name="Oval 2475"/>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7" name="Oval 2476"/>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8" name="Oval 2477"/>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9" name="Oval 2478"/>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0" name="Oval 2479"/>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1" name="Oval 2480"/>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2" name="Oval 2481"/>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3" name="Oval 2482"/>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4" name="Oval 2483"/>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5" name="Oval 2484"/>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6" name="Oval 2485"/>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7" name="Oval 2486"/>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8" name="Oval 2487"/>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9" name="Oval 2488"/>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0" name="Oval 2489"/>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1" name="Oval 2490"/>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2" name="Oval 2491"/>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3" name="Oval 2492"/>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4" name="Oval 2493"/>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5" name="Oval 2494"/>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6" name="Oval 2495"/>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7" name="Oval 2496"/>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 name="Oval 2497"/>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9" name="Oval 2498"/>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0" name="Oval 2499"/>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1" name="Oval 2500"/>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2" name="Oval 2501"/>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3" name="Oval 2502"/>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4" name="Oval 2503"/>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5" name="Oval 2504"/>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6" name="Oval 2505"/>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7" name="Oval 2506"/>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 name="Oval 2507"/>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9" name="Oval 2508"/>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0" name="Oval 2509"/>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1" name="Oval 2510"/>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2" name="Oval 2511"/>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3" name="Oval 2512"/>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4" name="Oval 2513"/>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5" name="Oval 2514"/>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6" name="Oval 2515"/>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7" name="Oval 2516"/>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8" name="Oval 2517"/>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 name="Oval 2518"/>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0" name="Oval 2519"/>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1" name="Oval 2520"/>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2" name="Oval 2521"/>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3" name="Oval 2522"/>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4" name="Oval 2523"/>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5" name="Oval 2524"/>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6" name="Oval 2525"/>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7" name="Oval 2526"/>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8" name="Oval 2527"/>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9" name="Oval 2528"/>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0" name="Oval 2529"/>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2530"/>
          <p:cNvGrpSpPr>
            <a:grpSpLocks noChangeAspect="1"/>
          </p:cNvGrpSpPr>
          <p:nvPr/>
        </p:nvGrpSpPr>
        <p:grpSpPr>
          <a:xfrm>
            <a:off x="3810000" y="3540172"/>
            <a:ext cx="1679244" cy="1108028"/>
            <a:chOff x="1436427" y="1856663"/>
            <a:chExt cx="6716973" cy="4432111"/>
          </a:xfrm>
        </p:grpSpPr>
        <p:sp>
          <p:nvSpPr>
            <p:cNvPr id="2532" name="Oval 2531"/>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3" name="Oval 2532"/>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4" name="Oval 2533"/>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5" name="Oval 2534"/>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6" name="Oval 2535"/>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7" name="Oval 2536"/>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8" name="Oval 2537"/>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9" name="Oval 2538"/>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0" name="Oval 2539"/>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1" name="Oval 2540"/>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2" name="Oval 2541"/>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3" name="Oval 2542"/>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4" name="Oval 2543"/>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5" name="Oval 2544"/>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6" name="Oval 2545"/>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7" name="Oval 2546"/>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8" name="Oval 2547"/>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9" name="Oval 2548"/>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0" name="Oval 2549"/>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1" name="Oval 2550"/>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2" name="Oval 2551"/>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3" name="Oval 2552"/>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4" name="Oval 2553"/>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5" name="Oval 2554"/>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6" name="Oval 2555"/>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7" name="Oval 2556"/>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8" name="Oval 2557"/>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9" name="Oval 2558"/>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 name="Oval 2559"/>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 name="Oval 2560"/>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2" name="Oval 2561"/>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3" name="Oval 2562"/>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4" name="Oval 2563"/>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5" name="Oval 2564"/>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6" name="Oval 2565"/>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7" name="Oval 2566"/>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8" name="Oval 2567"/>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9" name="Oval 2568"/>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 name="Oval 2569"/>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1" name="Oval 2570"/>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2" name="Oval 2571"/>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3" name="Oval 2572"/>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4" name="Oval 2573"/>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5" name="Oval 2574"/>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6" name="Oval 2575"/>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7" name="Oval 2576"/>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8" name="Oval 2577"/>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9" name="Oval 2578"/>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0" name="Oval 2579"/>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1" name="Oval 2580"/>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2" name="Oval 2581"/>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3" name="Oval 2582"/>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4" name="Oval 2583"/>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5" name="Oval 2584"/>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6" name="Oval 2585"/>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7" name="Oval 2586"/>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8" name="Oval 2587"/>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9" name="Oval 2588"/>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0" name="Oval 2589"/>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1" name="Oval 2590"/>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2" name="Oval 2591"/>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3" name="Oval 2592"/>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4" name="Oval 2593"/>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5" name="Oval 2594"/>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6" name="Oval 2595"/>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7" name="Oval 2596"/>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8" name="Oval 2597"/>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9" name="Oval 2598"/>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0" name="Oval 2599"/>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1" name="Oval 2600"/>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2" name="Oval 2601"/>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3" name="Oval 2602"/>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4" name="Oval 2603"/>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5" name="Oval 2604"/>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6" name="Oval 2605"/>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7" name="Oval 2606"/>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8" name="Oval 2607"/>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9" name="Oval 2608"/>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0" name="Oval 2609"/>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 name="Oval 2610"/>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2" name="Oval 2611"/>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3" name="Oval 2612"/>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4" name="Oval 2613"/>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5" name="Oval 2614"/>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6" name="Oval 2615"/>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7" name="Oval 2616"/>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8" name="Oval 2617"/>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9" name="Oval 2618"/>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0" name="Oval 2619"/>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 name="Oval 2620"/>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2" name="Oval 2621"/>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3" name="Oval 2622"/>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4" name="Oval 2623"/>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5" name="Oval 2624"/>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6" name="Oval 2625"/>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7" name="Oval 2626"/>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8" name="Oval 2627"/>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9" name="Oval 2628"/>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0" name="Oval 2629"/>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1" name="Oval 2630"/>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2631"/>
          <p:cNvGrpSpPr>
            <a:grpSpLocks noChangeAspect="1"/>
          </p:cNvGrpSpPr>
          <p:nvPr/>
        </p:nvGrpSpPr>
        <p:grpSpPr>
          <a:xfrm>
            <a:off x="5483556" y="3540172"/>
            <a:ext cx="1679244" cy="1108028"/>
            <a:chOff x="1436427" y="1856663"/>
            <a:chExt cx="6716973" cy="4432111"/>
          </a:xfrm>
        </p:grpSpPr>
        <p:sp>
          <p:nvSpPr>
            <p:cNvPr id="2633" name="Oval 2632"/>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4" name="Oval 2633"/>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5" name="Oval 2634"/>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6" name="Oval 2635"/>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7" name="Oval 2636"/>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8" name="Oval 2637"/>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9" name="Oval 2638"/>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0" name="Oval 2639"/>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1" name="Oval 2640"/>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 name="Oval 2641"/>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3" name="Oval 2642"/>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Oval 2643"/>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5" name="Oval 2644"/>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6" name="Oval 2645"/>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7" name="Oval 2646"/>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8" name="Oval 2647"/>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9" name="Oval 2648"/>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0" name="Oval 2649"/>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1" name="Oval 2650"/>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2" name="Oval 2651"/>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3" name="Oval 2652"/>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4" name="Oval 2653"/>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5" name="Oval 2654"/>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6" name="Oval 2655"/>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7" name="Oval 2656"/>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8" name="Oval 2657"/>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9" name="Oval 2658"/>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0" name="Oval 2659"/>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1" name="Oval 2660"/>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 name="Oval 2661"/>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 name="Oval 2662"/>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 name="Oval 2663"/>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 name="Oval 2664"/>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6" name="Oval 2665"/>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7" name="Oval 2666"/>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8" name="Oval 2667"/>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9" name="Oval 2668"/>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0" name="Oval 2669"/>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1" name="Oval 2670"/>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2" name="Oval 2671"/>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3" name="Oval 2672"/>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4" name="Oval 2673"/>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5" name="Oval 2674"/>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6" name="Oval 2675"/>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7" name="Oval 2676"/>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8" name="Oval 2677"/>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9" name="Oval 2678"/>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0" name="Oval 2679"/>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1" name="Oval 2680"/>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2" name="Oval 2681"/>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3" name="Oval 2682"/>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4" name="Oval 2683"/>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5" name="Oval 2684"/>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6" name="Oval 2685"/>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7" name="Oval 2686"/>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8" name="Oval 2687"/>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9" name="Oval 2688"/>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0" name="Oval 2689"/>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1" name="Oval 2690"/>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2" name="Oval 2691"/>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3" name="Oval 2692"/>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4" name="Oval 2693"/>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5" name="Oval 2694"/>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6" name="Oval 2695"/>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7" name="Oval 2696"/>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8" name="Oval 2697"/>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9" name="Oval 2698"/>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0" name="Oval 2699"/>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1" name="Oval 2700"/>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2" name="Oval 2701"/>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3" name="Oval 2702"/>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4" name="Oval 2703"/>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5" name="Oval 2704"/>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6" name="Oval 2705"/>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7" name="Oval 2706"/>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8" name="Oval 2707"/>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9" name="Oval 2708"/>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0" name="Oval 2709"/>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1" name="Oval 2710"/>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2" name="Oval 2711"/>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3" name="Oval 2712"/>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4" name="Oval 2713"/>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5" name="Oval 2714"/>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6" name="Oval 2715"/>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7" name="Oval 2716"/>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8" name="Oval 2717"/>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9" name="Oval 2718"/>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0" name="Oval 2719"/>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1" name="Oval 2720"/>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2" name="Oval 2721"/>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3" name="Oval 2722"/>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4" name="Oval 2723"/>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5" name="Oval 2724"/>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6" name="Oval 2725"/>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7" name="Oval 2726"/>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8" name="Oval 2727"/>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9" name="Oval 2728"/>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0" name="Oval 2729"/>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1" name="Oval 2730"/>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2" name="Oval 2731"/>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2732"/>
          <p:cNvGrpSpPr>
            <a:grpSpLocks noChangeAspect="1"/>
          </p:cNvGrpSpPr>
          <p:nvPr/>
        </p:nvGrpSpPr>
        <p:grpSpPr>
          <a:xfrm>
            <a:off x="7159956" y="3540172"/>
            <a:ext cx="1679244" cy="1108028"/>
            <a:chOff x="1436427" y="1856663"/>
            <a:chExt cx="6716973" cy="4432111"/>
          </a:xfrm>
        </p:grpSpPr>
        <p:sp>
          <p:nvSpPr>
            <p:cNvPr id="2734" name="Oval 273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5" name="Oval 2734"/>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6" name="Oval 2735"/>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7" name="Oval 2736"/>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8" name="Oval 2737"/>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9" name="Oval 2738"/>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0" name="Oval 2739"/>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1" name="Oval 2740"/>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2" name="Oval 2741"/>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3" name="Oval 2742"/>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4" name="Oval 2743"/>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5" name="Oval 2744"/>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6" name="Oval 2745"/>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7" name="Oval 2746"/>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8" name="Oval 2747"/>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9" name="Oval 2748"/>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0" name="Oval 2749"/>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1" name="Oval 2750"/>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2" name="Oval 2751"/>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3" name="Oval 2752"/>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4" name="Oval 2753"/>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5" name="Oval 2754"/>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6" name="Oval 2755"/>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7" name="Oval 2756"/>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8" name="Oval 2757"/>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9" name="Oval 2758"/>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0" name="Oval 2759"/>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1" name="Oval 2760"/>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2" name="Oval 2761"/>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3" name="Oval 2762"/>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 name="Oval 2763"/>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 name="Oval 2764"/>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 name="Oval 2765"/>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7" name="Oval 2766"/>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8" name="Oval 2767"/>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9" name="Oval 2768"/>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0" name="Oval 2769"/>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1" name="Oval 2770"/>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2" name="Oval 2771"/>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3" name="Oval 2772"/>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 name="Oval 2773"/>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5" name="Oval 2774"/>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6" name="Oval 2775"/>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7" name="Oval 2776"/>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8" name="Oval 2777"/>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9" name="Oval 2778"/>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0" name="Oval 2779"/>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1" name="Oval 2780"/>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2" name="Oval 2781"/>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3" name="Oval 2782"/>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4" name="Oval 2783"/>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 name="Oval 2784"/>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6" name="Oval 2785"/>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7" name="Oval 2786"/>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8" name="Oval 2787"/>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9" name="Oval 2788"/>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0" name="Oval 2789"/>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1" name="Oval 2790"/>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2" name="Oval 2791"/>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3" name="Oval 2792"/>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4" name="Oval 2793"/>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5" name="Oval 2794"/>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6" name="Oval 2795"/>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7" name="Oval 2796"/>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8" name="Oval 2797"/>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9" name="Oval 2798"/>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0" name="Oval 2799"/>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1" name="Oval 2800"/>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2" name="Oval 2801"/>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3" name="Oval 2802"/>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4" name="Oval 2803"/>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5" name="Oval 2804"/>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6" name="Oval 2805"/>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7" name="Oval 2806"/>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8" name="Oval 2807"/>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9" name="Oval 2808"/>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0" name="Oval 2809"/>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1" name="Oval 2810"/>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2" name="Oval 2811"/>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3" name="Oval 2812"/>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4" name="Oval 2813"/>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5" name="Oval 2814"/>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6" name="Oval 2815"/>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7" name="Oval 2816"/>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8" name="Oval 2817"/>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9" name="Oval 2818"/>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0" name="Oval 2819"/>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1" name="Oval 2820"/>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2" name="Oval 2821"/>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3" name="Oval 2822"/>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4" name="Oval 2823"/>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5" name="Oval 2824"/>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6" name="Oval 2825"/>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7" name="Oval 2826"/>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8" name="Oval 2827"/>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9" name="Oval 2828"/>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0" name="Oval 2829"/>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1" name="Oval 2830"/>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2" name="Oval 2831"/>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3" name="Oval 2832"/>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2833"/>
          <p:cNvGrpSpPr>
            <a:grpSpLocks noChangeAspect="1"/>
          </p:cNvGrpSpPr>
          <p:nvPr/>
        </p:nvGrpSpPr>
        <p:grpSpPr>
          <a:xfrm>
            <a:off x="533400" y="4606972"/>
            <a:ext cx="1679244" cy="1108028"/>
            <a:chOff x="1436427" y="1856663"/>
            <a:chExt cx="6716973" cy="4432111"/>
          </a:xfrm>
        </p:grpSpPr>
        <p:sp>
          <p:nvSpPr>
            <p:cNvPr id="2835" name="Oval 2834"/>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6" name="Oval 2835"/>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7" name="Oval 2836"/>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8" name="Oval 2837"/>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9" name="Oval 2838"/>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0" name="Oval 2839"/>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1" name="Oval 2840"/>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2" name="Oval 2841"/>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3" name="Oval 2842"/>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4" name="Oval 2843"/>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5" name="Oval 2844"/>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6" name="Oval 2845"/>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7" name="Oval 2846"/>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8" name="Oval 2847"/>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9" name="Oval 2848"/>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0" name="Oval 2849"/>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1" name="Oval 2850"/>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2" name="Oval 2851"/>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3" name="Oval 2852"/>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4" name="Oval 2853"/>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5" name="Oval 2854"/>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6" name="Oval 2855"/>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7" name="Oval 2856"/>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8" name="Oval 2857"/>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9" name="Oval 2858"/>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0" name="Oval 2859"/>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1" name="Oval 2860"/>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2" name="Oval 2861"/>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3" name="Oval 2862"/>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4" name="Oval 2863"/>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5" name="Oval 2864"/>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6" name="Oval 2865"/>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 name="Oval 2866"/>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 name="Oval 2867"/>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 name="Oval 2868"/>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0" name="Oval 2869"/>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1" name="Oval 2870"/>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2" name="Oval 2871"/>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3" name="Oval 2872"/>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4" name="Oval 2873"/>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5" name="Oval 2874"/>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6" name="Oval 2875"/>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 name="Oval 2876"/>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8" name="Oval 2877"/>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9" name="Oval 2878"/>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0" name="Oval 2879"/>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1" name="Oval 2880"/>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2" name="Oval 2881"/>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3" name="Oval 2882"/>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4" name="Oval 2883"/>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5" name="Oval 2884"/>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6" name="Oval 2885"/>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7" name="Oval 2886"/>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8" name="Oval 2887"/>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9" name="Oval 2888"/>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0" name="Oval 2889"/>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1" name="Oval 2890"/>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2" name="Oval 2891"/>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3" name="Oval 2892"/>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4" name="Oval 2893"/>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5" name="Oval 2894"/>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6" name="Oval 2895"/>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7" name="Oval 2896"/>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8" name="Oval 2897"/>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9" name="Oval 2898"/>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0" name="Oval 2899"/>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1" name="Oval 2900"/>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2" name="Oval 2901"/>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3" name="Oval 2902"/>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4" name="Oval 2903"/>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5" name="Oval 2904"/>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6" name="Oval 2905"/>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7" name="Oval 2906"/>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8" name="Oval 2907"/>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9" name="Oval 2908"/>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0" name="Oval 2909"/>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1" name="Oval 2910"/>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2" name="Oval 2911"/>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3" name="Oval 2912"/>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4" name="Oval 2913"/>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5" name="Oval 2914"/>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6" name="Oval 2915"/>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7" name="Oval 2916"/>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8" name="Oval 2917"/>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9" name="Oval 2918"/>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0" name="Oval 2919"/>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1" name="Oval 2920"/>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2" name="Oval 2921"/>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3" name="Oval 2922"/>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4" name="Oval 2923"/>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5" name="Oval 2924"/>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6" name="Oval 2925"/>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7" name="Oval 2926"/>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 name="Oval 2927"/>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9" name="Oval 2928"/>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0" name="Oval 2929"/>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1" name="Oval 2930"/>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2" name="Oval 2931"/>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3" name="Oval 2932"/>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4" name="Oval 2933"/>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2934"/>
          <p:cNvGrpSpPr>
            <a:grpSpLocks noChangeAspect="1"/>
          </p:cNvGrpSpPr>
          <p:nvPr/>
        </p:nvGrpSpPr>
        <p:grpSpPr>
          <a:xfrm>
            <a:off x="2286000" y="4606972"/>
            <a:ext cx="1679244" cy="1108028"/>
            <a:chOff x="1436427" y="1856663"/>
            <a:chExt cx="6716973" cy="4432111"/>
          </a:xfrm>
        </p:grpSpPr>
        <p:sp>
          <p:nvSpPr>
            <p:cNvPr id="2936" name="Oval 2935"/>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7" name="Oval 293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8" name="Oval 293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9" name="Oval 293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0" name="Oval 293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1" name="Oval 294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2" name="Oval 294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3" name="Oval 294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4" name="Oval 294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5" name="Oval 294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6" name="Oval 294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7" name="Oval 294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8" name="Oval 294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9" name="Oval 294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0" name="Oval 294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1" name="Oval 295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2" name="Oval 295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3" name="Oval 295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4" name="Oval 295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5" name="Oval 295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6" name="Oval 295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7" name="Oval 295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8" name="Oval 295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9" name="Oval 295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0" name="Oval 295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1" name="Oval 296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2" name="Oval 296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3" name="Oval 296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4" name="Oval 296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5" name="Oval 296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6" name="Oval 296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7" name="Oval 296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8" name="Oval 296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 name="Oval 296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 name="Oval 296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1" name="Oval 297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2" name="Oval 297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3" name="Oval 297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4" name="Oval 297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5" name="Oval 297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6" name="Oval 297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7" name="Oval 297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8" name="Oval 297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9" name="Oval 297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0" name="Oval 297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1" name="Oval 298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2" name="Oval 298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3" name="Oval 298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4" name="Oval 298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5" name="Oval 298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6" name="Oval 298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7" name="Oval 298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8" name="Oval 298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9" name="Oval 298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0" name="Oval 298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1" name="Oval 299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2" name="Oval 299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3" name="Oval 299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4" name="Oval 299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5" name="Oval 299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6" name="Oval 299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7" name="Oval 299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8" name="Oval 299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9" name="Oval 299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0" name="Oval 299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1" name="Oval 300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2" name="Oval 300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3" name="Oval 300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4" name="Oval 300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5" name="Oval 300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6" name="Oval 300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7" name="Oval 300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8" name="Oval 300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9" name="Oval 300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0" name="Oval 300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1" name="Oval 301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2" name="Oval 301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3" name="Oval 301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4" name="Oval 301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5" name="Oval 301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6" name="Oval 301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7" name="Oval 301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8" name="Oval 301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9" name="Oval 301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0" name="Oval 301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1" name="Oval 302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2" name="Oval 302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3" name="Oval 302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4" name="Oval 302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5" name="Oval 302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6" name="Oval 302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7" name="Oval 302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8" name="Oval 302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9" name="Oval 302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0" name="Oval 302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Oval 303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2" name="Oval 303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3" name="Oval 303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4" name="Oval 303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5" name="Oval 303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1" name="Group 3035"/>
          <p:cNvGrpSpPr>
            <a:grpSpLocks noChangeAspect="1"/>
          </p:cNvGrpSpPr>
          <p:nvPr/>
        </p:nvGrpSpPr>
        <p:grpSpPr>
          <a:xfrm>
            <a:off x="3962400" y="4648200"/>
            <a:ext cx="1679244" cy="1108028"/>
            <a:chOff x="1436427" y="1856663"/>
            <a:chExt cx="6716973" cy="4432111"/>
          </a:xfrm>
        </p:grpSpPr>
        <p:sp>
          <p:nvSpPr>
            <p:cNvPr id="3037" name="Oval 3036"/>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8" name="Oval 3037"/>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9" name="Oval 3038"/>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0" name="Oval 3039"/>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1" name="Oval 3040"/>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2" name="Oval 3041"/>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3" name="Oval 3042"/>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4" name="Oval 3043"/>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5" name="Oval 3044"/>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6" name="Oval 3045"/>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7" name="Oval 3046"/>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8" name="Oval 3047"/>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9" name="Oval 3048"/>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0" name="Oval 3049"/>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1" name="Oval 3050"/>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2" name="Oval 3051"/>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3" name="Oval 3052"/>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4" name="Oval 3053"/>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5" name="Oval 3054"/>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6" name="Oval 3055"/>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7" name="Oval 3056"/>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8" name="Oval 3057"/>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9" name="Oval 3058"/>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0" name="Oval 3059"/>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1" name="Oval 3060"/>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2" name="Oval 3061"/>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3" name="Oval 3062"/>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4" name="Oval 3063"/>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5" name="Oval 3064"/>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6" name="Oval 3065"/>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7" name="Oval 3066"/>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8" name="Oval 3067"/>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9" name="Oval 3068"/>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0" name="Oval 3069"/>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1" name="Oval 3070"/>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 name="Oval 3071"/>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Oval 3072"/>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Oval 3073"/>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Oval 3074"/>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Oval 3075"/>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Oval 3076"/>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Oval 3077"/>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Oval 3078"/>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Oval 3079"/>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Oval 3080"/>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Oval 3081"/>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Oval 3082"/>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Oval 3083"/>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Oval 3084"/>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Oval 3085"/>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Oval 3086"/>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Oval 3087"/>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Oval 3088"/>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Oval 3089"/>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Oval 3090"/>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Oval 3091"/>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Oval 3092"/>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Oval 3093"/>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Oval 3094"/>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Oval 3095"/>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Oval 3096"/>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Oval 3097"/>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Oval 3098"/>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0" name="Oval 3099"/>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1" name="Oval 3100"/>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Oval 3101"/>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3" name="Oval 3102"/>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4" name="Oval 3103"/>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5" name="Oval 3104"/>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6" name="Oval 3105"/>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Oval 3106"/>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Oval 3107"/>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Oval 3108"/>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0" name="Oval 3109"/>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Oval 3110"/>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2" name="Oval 3111"/>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3" name="Oval 3112"/>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Oval 3113"/>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5" name="Oval 3114"/>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6" name="Oval 3115"/>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7" name="Oval 3116"/>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8" name="Oval 3117"/>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9" name="Oval 3118"/>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0" name="Oval 3119"/>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1" name="Oval 3120"/>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Oval 3121"/>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3" name="Oval 3122"/>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4" name="Oval 3123"/>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5" name="Oval 3124"/>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6" name="Oval 3125"/>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7" name="Oval 3126"/>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Oval 3127"/>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9" name="Oval 3128"/>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0" name="Oval 3129"/>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1" name="Oval 3130"/>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2" name="Oval 3131"/>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3" name="Oval 3132"/>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4" name="Oval 3133"/>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5" name="Oval 3134"/>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6" name="Oval 3135"/>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2" name="Group 3136"/>
          <p:cNvGrpSpPr>
            <a:grpSpLocks noChangeAspect="1"/>
          </p:cNvGrpSpPr>
          <p:nvPr/>
        </p:nvGrpSpPr>
        <p:grpSpPr>
          <a:xfrm>
            <a:off x="5638800" y="4606972"/>
            <a:ext cx="1679244" cy="1108028"/>
            <a:chOff x="1436427" y="1856663"/>
            <a:chExt cx="6716973" cy="4432111"/>
          </a:xfrm>
        </p:grpSpPr>
        <p:sp>
          <p:nvSpPr>
            <p:cNvPr id="3138" name="Oval 3137"/>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9" name="Oval 3138"/>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0" name="Oval 3139"/>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1" name="Oval 3140"/>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2" name="Oval 3141"/>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3" name="Oval 3142"/>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4" name="Oval 3143"/>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5" name="Oval 3144"/>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6" name="Oval 3145"/>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7" name="Oval 3146"/>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8" name="Oval 3147"/>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9" name="Oval 3148"/>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0" name="Oval 3149"/>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1" name="Oval 3150"/>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2" name="Oval 3151"/>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3" name="Oval 3152"/>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4" name="Oval 3153"/>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5" name="Oval 3154"/>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6" name="Oval 3155"/>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7" name="Oval 3156"/>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8" name="Oval 3157"/>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9" name="Oval 3158"/>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0" name="Oval 3159"/>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1" name="Oval 3160"/>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2" name="Oval 3161"/>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3" name="Oval 3162"/>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4" name="Oval 3163"/>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5" name="Oval 3164"/>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6" name="Oval 3165"/>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7" name="Oval 3166"/>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8" name="Oval 3167"/>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9" name="Oval 3168"/>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0" name="Oval 3169"/>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1" name="Oval 3170"/>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2" name="Oval 3171"/>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3" name="Oval 3172"/>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 name="Oval 3173"/>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 name="Oval 3174"/>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 name="Oval 3175"/>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 name="Oval 3176"/>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 name="Oval 3177"/>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9" name="Oval 3178"/>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 name="Oval 3179"/>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1" name="Oval 3180"/>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2" name="Oval 3181"/>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 name="Oval 3182"/>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4" name="Oval 3183"/>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5" name="Oval 3184"/>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6" name="Oval 3185"/>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7" name="Oval 3186"/>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8" name="Oval 3187"/>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9" name="Oval 3188"/>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0" name="Oval 3189"/>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1" name="Oval 3190"/>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2" name="Oval 3191"/>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3" name="Oval 3192"/>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4" name="Oval 3193"/>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5" name="Oval 3194"/>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6" name="Oval 3195"/>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7" name="Oval 3196"/>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8" name="Oval 3197"/>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9" name="Oval 3198"/>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0" name="Oval 3199"/>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1" name="Oval 3200"/>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2" name="Oval 3201"/>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3" name="Oval 3202"/>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4" name="Oval 3203"/>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5" name="Oval 3204"/>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6" name="Oval 3205"/>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7" name="Oval 3206"/>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8" name="Oval 3207"/>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9" name="Oval 3208"/>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0" name="Oval 3209"/>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1" name="Oval 3210"/>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2" name="Oval 3211"/>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3" name="Oval 3212"/>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4" name="Oval 3213"/>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5" name="Oval 3214"/>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6" name="Oval 3215"/>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7" name="Oval 3216"/>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8" name="Oval 3217"/>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9" name="Oval 3218"/>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0" name="Oval 3219"/>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1" name="Oval 3220"/>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2" name="Oval 3221"/>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3" name="Oval 3222"/>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4" name="Oval 3223"/>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5" name="Oval 3224"/>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6" name="Oval 3225"/>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7" name="Oval 3226"/>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8" name="Oval 3227"/>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9" name="Oval 3228"/>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0" name="Oval 3229"/>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1" name="Oval 3230"/>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2" name="Oval 3231"/>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3" name="Oval 3232"/>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4" name="Oval 3233"/>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5" name="Oval 3234"/>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6" name="Oval 3235"/>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7" name="Oval 3236"/>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3" name="Group 3237"/>
          <p:cNvGrpSpPr>
            <a:grpSpLocks noChangeAspect="1"/>
          </p:cNvGrpSpPr>
          <p:nvPr/>
        </p:nvGrpSpPr>
        <p:grpSpPr>
          <a:xfrm>
            <a:off x="7236156" y="4648200"/>
            <a:ext cx="1679244" cy="1108028"/>
            <a:chOff x="1436427" y="1856663"/>
            <a:chExt cx="6716973" cy="4432111"/>
          </a:xfrm>
        </p:grpSpPr>
        <p:sp>
          <p:nvSpPr>
            <p:cNvPr id="3239" name="Oval 3238"/>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0" name="Oval 3239"/>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1" name="Oval 3240"/>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2" name="Oval 3241"/>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3" name="Oval 3242"/>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4" name="Oval 3243"/>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5" name="Oval 3244"/>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6" name="Oval 3245"/>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7" name="Oval 3246"/>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8" name="Oval 3247"/>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9" name="Oval 3248"/>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0" name="Oval 3249"/>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1" name="Oval 3250"/>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2" name="Oval 3251"/>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3" name="Oval 3252"/>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4" name="Oval 3253"/>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5" name="Oval 3254"/>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6" name="Oval 3255"/>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7" name="Oval 3256"/>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8" name="Oval 3257"/>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9" name="Oval 3258"/>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0" name="Oval 3259"/>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1" name="Oval 3260"/>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2" name="Oval 3261"/>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3" name="Oval 3262"/>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4" name="Oval 3263"/>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5" name="Oval 3264"/>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6" name="Oval 3265"/>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7" name="Oval 3266"/>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8" name="Oval 3267"/>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9" name="Oval 3268"/>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0" name="Oval 3269"/>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1" name="Oval 3270"/>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2" name="Oval 3271"/>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3" name="Oval 3272"/>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4" name="Oval 3273"/>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5" name="Oval 3274"/>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 name="Oval 3275"/>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 name="Oval 3276"/>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 name="Oval 3277"/>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9" name="Oval 3278"/>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0" name="Oval 3279"/>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1" name="Oval 3280"/>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2" name="Oval 3281"/>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3" name="Oval 3282"/>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4" name="Oval 3283"/>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5" name="Oval 3284"/>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6" name="Oval 3285"/>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7" name="Oval 3286"/>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8" name="Oval 3287"/>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9" name="Oval 3288"/>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0" name="Oval 3289"/>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1" name="Oval 3290"/>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2" name="Oval 3291"/>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3" name="Oval 3292"/>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4" name="Oval 3293"/>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5" name="Oval 3294"/>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6" name="Oval 3295"/>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7" name="Oval 3296"/>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8" name="Oval 3297"/>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9" name="Oval 3298"/>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0" name="Oval 3299"/>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1" name="Oval 3300"/>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2" name="Oval 3301"/>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3" name="Oval 3302"/>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4" name="Oval 3303"/>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5" name="Oval 3304"/>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6" name="Oval 3305"/>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7" name="Oval 3306"/>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8" name="Oval 3307"/>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9" name="Oval 3308"/>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0" name="Oval 3309"/>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1" name="Oval 3310"/>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2" name="Oval 3311"/>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3" name="Oval 3312"/>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4" name="Oval 3313"/>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5" name="Oval 3314"/>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6" name="Oval 3315"/>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7" name="Oval 3316"/>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8" name="Oval 3317"/>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9" name="Oval 3318"/>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0" name="Oval 3319"/>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1" name="Oval 3320"/>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2" name="Oval 3321"/>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Oval 3322"/>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4" name="Oval 3323"/>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5" name="Oval 3324"/>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6" name="Oval 3325"/>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7" name="Oval 3326"/>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8" name="Oval 3327"/>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9" name="Oval 3328"/>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0" name="Oval 3329"/>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1" name="Oval 3330"/>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2" name="Oval 3331"/>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3" name="Oval 3332"/>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4" name="Oval 3333"/>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5" name="Oval 3334"/>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6" name="Oval 3335"/>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7" name="Oval 3336"/>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8" name="Oval 3337"/>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8" name="Group 3338"/>
          <p:cNvGrpSpPr>
            <a:grpSpLocks noChangeAspect="1"/>
          </p:cNvGrpSpPr>
          <p:nvPr/>
        </p:nvGrpSpPr>
        <p:grpSpPr>
          <a:xfrm>
            <a:off x="381000" y="5673772"/>
            <a:ext cx="1679244" cy="1108028"/>
            <a:chOff x="1436427" y="1856663"/>
            <a:chExt cx="6716973" cy="4432111"/>
          </a:xfrm>
        </p:grpSpPr>
        <p:sp>
          <p:nvSpPr>
            <p:cNvPr id="3340" name="Oval 3339"/>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1" name="Oval 3340"/>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2" name="Oval 3341"/>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3" name="Oval 3342"/>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4" name="Oval 3343"/>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5" name="Oval 3344"/>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6" name="Oval 3345"/>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7" name="Oval 3346"/>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8" name="Oval 3347"/>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9" name="Oval 3348"/>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0" name="Oval 3349"/>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1" name="Oval 3350"/>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2" name="Oval 3351"/>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3" name="Oval 3352"/>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4" name="Oval 3353"/>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5" name="Oval 3354"/>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6" name="Oval 3355"/>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7" name="Oval 3356"/>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8" name="Oval 3357"/>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9" name="Oval 3358"/>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0" name="Oval 3359"/>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1" name="Oval 3360"/>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2" name="Oval 3361"/>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3" name="Oval 3362"/>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4" name="Oval 3363"/>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5" name="Oval 3364"/>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6" name="Oval 3365"/>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7" name="Oval 3366"/>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8" name="Oval 3367"/>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9" name="Oval 3368"/>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0" name="Oval 3369"/>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1" name="Oval 3370"/>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2" name="Oval 3371"/>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3" name="Oval 3372"/>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4" name="Oval 3373"/>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5" name="Oval 3374"/>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6" name="Oval 3375"/>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7" name="Oval 3376"/>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8" name="Oval 3377"/>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 name="Oval 3378"/>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 name="Oval 3379"/>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1" name="Oval 3380"/>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2" name="Oval 3381"/>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3" name="Oval 3382"/>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4" name="Oval 3383"/>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5" name="Oval 3384"/>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6" name="Oval 3385"/>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7" name="Oval 3386"/>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8" name="Oval 3387"/>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9" name="Oval 3388"/>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0" name="Oval 3389"/>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1" name="Oval 3390"/>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2" name="Oval 3391"/>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3" name="Oval 3392"/>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4" name="Oval 3393"/>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5" name="Oval 3394"/>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6" name="Oval 3395"/>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7" name="Oval 3396"/>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8" name="Oval 3397"/>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9" name="Oval 3398"/>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0" name="Oval 3399"/>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1" name="Oval 3400"/>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2" name="Oval 3401"/>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3" name="Oval 3402"/>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4" name="Oval 3403"/>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5" name="Oval 3404"/>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6" name="Oval 3405"/>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7" name="Oval 3406"/>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8" name="Oval 3407"/>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9" name="Oval 3408"/>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0" name="Oval 3409"/>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1" name="Oval 3410"/>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2" name="Oval 3411"/>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3" name="Oval 3412"/>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4" name="Oval 3413"/>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5" name="Oval 3414"/>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6" name="Oval 3415"/>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7" name="Oval 3416"/>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8" name="Oval 3417"/>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9" name="Oval 3418"/>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0" name="Oval 3419"/>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1" name="Oval 3420"/>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2" name="Oval 3421"/>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3" name="Oval 3422"/>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4" name="Oval 3423"/>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5" name="Oval 3424"/>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6" name="Oval 3425"/>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7" name="Oval 3426"/>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8" name="Oval 3427"/>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9" name="Oval 3428"/>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0" name="Oval 3429"/>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1" name="Oval 3430"/>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2" name="Oval 3431"/>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3" name="Oval 3432"/>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4" name="Oval 3433"/>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5" name="Oval 3434"/>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6" name="Oval 3435"/>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7" name="Oval 3436"/>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8" name="Oval 3437"/>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9" name="Oval 3438"/>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9" name="Group 3439"/>
          <p:cNvGrpSpPr>
            <a:grpSpLocks noChangeAspect="1"/>
          </p:cNvGrpSpPr>
          <p:nvPr/>
        </p:nvGrpSpPr>
        <p:grpSpPr>
          <a:xfrm>
            <a:off x="2133600" y="5673772"/>
            <a:ext cx="1679244" cy="1108028"/>
            <a:chOff x="1436427" y="1856663"/>
            <a:chExt cx="6716973" cy="4432111"/>
          </a:xfrm>
        </p:grpSpPr>
        <p:sp>
          <p:nvSpPr>
            <p:cNvPr id="3441" name="Oval 3440"/>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2" name="Oval 3441"/>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3" name="Oval 3442"/>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4" name="Oval 3443"/>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5" name="Oval 3444"/>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6" name="Oval 3445"/>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7" name="Oval 3446"/>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8" name="Oval 3447"/>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9" name="Oval 3448"/>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0" name="Oval 3449"/>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1" name="Oval 3450"/>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2" name="Oval 3451"/>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3" name="Oval 3452"/>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4" name="Oval 3453"/>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5" name="Oval 3454"/>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6" name="Oval 3455"/>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7" name="Oval 3456"/>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8" name="Oval 3457"/>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9" name="Oval 3458"/>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0" name="Oval 3459"/>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1" name="Oval 3460"/>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2" name="Oval 3461"/>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3" name="Oval 3462"/>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4" name="Oval 3463"/>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5" name="Oval 3464"/>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6" name="Oval 3465"/>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7" name="Oval 3466"/>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8" name="Oval 3467"/>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9" name="Oval 3468"/>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0" name="Oval 3469"/>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1" name="Oval 3470"/>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2" name="Oval 3471"/>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3" name="Oval 3472"/>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4" name="Oval 3473"/>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5" name="Oval 3474"/>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6" name="Oval 3475"/>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7" name="Oval 3476"/>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8" name="Oval 3477"/>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9" name="Oval 3478"/>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0" name="Oval 3479"/>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 name="Oval 3480"/>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 name="Oval 3481"/>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 name="Oval 3482"/>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4" name="Oval 3483"/>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5" name="Oval 3484"/>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6" name="Oval 3485"/>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7" name="Oval 3486"/>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8" name="Oval 3487"/>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9" name="Oval 3488"/>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0" name="Oval 3489"/>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1" name="Oval 3490"/>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2" name="Oval 3491"/>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3" name="Oval 3492"/>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4" name="Oval 3493"/>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5" name="Oval 3494"/>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6" name="Oval 3495"/>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7" name="Oval 3496"/>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8" name="Oval 3497"/>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9" name="Oval 3498"/>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0" name="Oval 3499"/>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1" name="Oval 3500"/>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2" name="Oval 3501"/>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3" name="Oval 3502"/>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4" name="Oval 3503"/>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5" name="Oval 3504"/>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6" name="Oval 3505"/>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7" name="Oval 3506"/>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8" name="Oval 3507"/>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9" name="Oval 3508"/>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0" name="Oval 3509"/>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1" name="Oval 3510"/>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2" name="Oval 3511"/>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3" name="Oval 3512"/>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4" name="Oval 3513"/>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5" name="Oval 3514"/>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6" name="Oval 3515"/>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7" name="Oval 3516"/>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8" name="Oval 3517"/>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9" name="Oval 3518"/>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0" name="Oval 3519"/>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1" name="Oval 3520"/>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2" name="Oval 3521"/>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3" name="Oval 3522"/>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4" name="Oval 3523"/>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5" name="Oval 3524"/>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6" name="Oval 3525"/>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7" name="Oval 3526"/>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8" name="Oval 3527"/>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9" name="Oval 3528"/>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0" name="Oval 3529"/>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1" name="Oval 3530"/>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2" name="Oval 3531"/>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3" name="Oval 3532"/>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4" name="Oval 3533"/>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5" name="Oval 3534"/>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6" name="Oval 3535"/>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7" name="Oval 3536"/>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8" name="Oval 3537"/>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9" name="Oval 3538"/>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0" name="Oval 3539"/>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0" name="Group 3540"/>
          <p:cNvGrpSpPr>
            <a:grpSpLocks noChangeAspect="1"/>
          </p:cNvGrpSpPr>
          <p:nvPr/>
        </p:nvGrpSpPr>
        <p:grpSpPr>
          <a:xfrm>
            <a:off x="3959556" y="5673772"/>
            <a:ext cx="1679244" cy="1108028"/>
            <a:chOff x="1436427" y="1856663"/>
            <a:chExt cx="6716973" cy="4432111"/>
          </a:xfrm>
        </p:grpSpPr>
        <p:sp>
          <p:nvSpPr>
            <p:cNvPr id="3542" name="Oval 3541"/>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3" name="Oval 3542"/>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4" name="Oval 3543"/>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5" name="Oval 3544"/>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6" name="Oval 3545"/>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7" name="Oval 3546"/>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8" name="Oval 3547"/>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9" name="Oval 3548"/>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0" name="Oval 3549"/>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1" name="Oval 3550"/>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2" name="Oval 3551"/>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3" name="Oval 3552"/>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4" name="Oval 3553"/>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5" name="Oval 3554"/>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6" name="Oval 3555"/>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7" name="Oval 3556"/>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8" name="Oval 3557"/>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9" name="Oval 3558"/>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0" name="Oval 3559"/>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1" name="Oval 3560"/>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2" name="Oval 3561"/>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3" name="Oval 3562"/>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4" name="Oval 3563"/>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5" name="Oval 3564"/>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6" name="Oval 3565"/>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7" name="Oval 3566"/>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8" name="Oval 3567"/>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9" name="Oval 3568"/>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0" name="Oval 3569"/>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1" name="Oval 3570"/>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2" name="Oval 3571"/>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3" name="Oval 3572"/>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4" name="Oval 3573"/>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5" name="Oval 3574"/>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6" name="Oval 3575"/>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7" name="Oval 3576"/>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8" name="Oval 3577"/>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9" name="Oval 3578"/>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0" name="Oval 3579"/>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1" name="Oval 3580"/>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2" name="Oval 3581"/>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3" name="Oval 3582"/>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 name="Oval 3583"/>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 name="Oval 3584"/>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 name="Oval 3585"/>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7" name="Oval 3586"/>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8" name="Oval 3587"/>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9" name="Oval 3588"/>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0" name="Oval 3589"/>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1" name="Oval 3590"/>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2" name="Oval 3591"/>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3" name="Oval 3592"/>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4" name="Oval 3593"/>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5" name="Oval 3594"/>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6" name="Oval 3595"/>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7" name="Oval 3596"/>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8" name="Oval 3597"/>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9" name="Oval 3598"/>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0" name="Oval 3599"/>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1" name="Oval 3600"/>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2" name="Oval 3601"/>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3" name="Oval 3602"/>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4" name="Oval 3603"/>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5" name="Oval 3604"/>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6" name="Oval 3605"/>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7" name="Oval 3606"/>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8" name="Oval 3607"/>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9" name="Oval 3608"/>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0" name="Oval 3609"/>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1" name="Oval 3610"/>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2" name="Oval 3611"/>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3" name="Oval 3612"/>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4" name="Oval 3613"/>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5" name="Oval 3614"/>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6" name="Oval 3615"/>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7" name="Oval 3616"/>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8" name="Oval 3617"/>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9" name="Oval 3618"/>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0" name="Oval 3619"/>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1" name="Oval 3620"/>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2" name="Oval 3621"/>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3" name="Oval 3622"/>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4" name="Oval 3623"/>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5" name="Oval 3624"/>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6" name="Oval 3625"/>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7" name="Oval 3626"/>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8" name="Oval 3627"/>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9" name="Oval 3628"/>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0" name="Oval 3629"/>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1" name="Oval 3630"/>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2" name="Oval 3631"/>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3" name="Oval 3632"/>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4" name="Oval 3633"/>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5" name="Oval 3634"/>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6" name="Oval 3635"/>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7" name="Oval 3636"/>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8" name="Oval 3637"/>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9" name="Oval 3638"/>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0" name="Oval 3639"/>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1" name="Oval 3640"/>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1" name="Group 3641"/>
          <p:cNvGrpSpPr>
            <a:grpSpLocks noChangeAspect="1"/>
          </p:cNvGrpSpPr>
          <p:nvPr/>
        </p:nvGrpSpPr>
        <p:grpSpPr>
          <a:xfrm>
            <a:off x="5559756" y="5673772"/>
            <a:ext cx="1679244" cy="1108028"/>
            <a:chOff x="1436427" y="1856663"/>
            <a:chExt cx="6716973" cy="4432111"/>
          </a:xfrm>
        </p:grpSpPr>
        <p:sp>
          <p:nvSpPr>
            <p:cNvPr id="3643" name="Oval 3642"/>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4" name="Oval 3643"/>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5" name="Oval 3644"/>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6" name="Oval 3645"/>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7" name="Oval 3646"/>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8" name="Oval 3647"/>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9" name="Oval 3648"/>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0" name="Oval 3649"/>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1" name="Oval 3650"/>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2" name="Oval 3651"/>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3" name="Oval 3652"/>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4" name="Oval 3653"/>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5" name="Oval 3654"/>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6" name="Oval 3655"/>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7" name="Oval 3656"/>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8" name="Oval 3657"/>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9" name="Oval 3658"/>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0" name="Oval 3659"/>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1" name="Oval 3660"/>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2" name="Oval 3661"/>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3" name="Oval 3662"/>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4" name="Oval 3663"/>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5" name="Oval 3664"/>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6" name="Oval 3665"/>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7" name="Oval 3666"/>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8" name="Oval 3667"/>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9" name="Oval 3668"/>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0" name="Oval 3669"/>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1" name="Oval 3670"/>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2" name="Oval 3671"/>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3" name="Oval 3672"/>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4" name="Oval 3673"/>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5" name="Oval 3674"/>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6" name="Oval 3675"/>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7" name="Oval 3676"/>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8" name="Oval 3677"/>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9" name="Oval 3678"/>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0" name="Oval 3679"/>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1" name="Oval 3680"/>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2" name="Oval 3681"/>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3" name="Oval 3682"/>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4" name="Oval 3683"/>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5" name="Oval 3684"/>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 name="Oval 3685"/>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 name="Oval 3686"/>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8" name="Oval 3687"/>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9" name="Oval 3688"/>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0" name="Oval 3689"/>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1" name="Oval 3690"/>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2" name="Oval 3691"/>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3" name="Oval 3692"/>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4" name="Oval 3693"/>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5" name="Oval 3694"/>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6" name="Oval 3695"/>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7" name="Oval 3696"/>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8" name="Oval 3697"/>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9" name="Oval 3698"/>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0" name="Oval 3699"/>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1" name="Oval 3700"/>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2" name="Oval 3701"/>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3" name="Oval 3702"/>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4" name="Oval 3703"/>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5" name="Oval 3704"/>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6" name="Oval 3705"/>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7" name="Oval 3706"/>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8" name="Oval 3707"/>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9" name="Oval 3708"/>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0" name="Oval 3709"/>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1" name="Oval 3710"/>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2" name="Oval 3711"/>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3" name="Oval 3712"/>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4" name="Oval 3713"/>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5" name="Oval 3714"/>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6" name="Oval 3715"/>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7" name="Oval 3716"/>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8" name="Oval 3717"/>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9" name="Oval 3718"/>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0" name="Oval 3719"/>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1" name="Oval 3720"/>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2" name="Oval 3721"/>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3" name="Oval 3722"/>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4" name="Oval 3723"/>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5" name="Oval 3724"/>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6" name="Oval 3725"/>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7" name="Oval 3726"/>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8" name="Oval 3727"/>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9" name="Oval 3728"/>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0" name="Oval 3729"/>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1" name="Oval 3730"/>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2" name="Oval 3731"/>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3" name="Oval 3732"/>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4" name="Oval 3733"/>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5" name="Oval 3734"/>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6" name="Oval 3735"/>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7" name="Oval 3736"/>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8" name="Oval 3737"/>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9" name="Oval 3738"/>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0" name="Oval 3739"/>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1" name="Oval 3740"/>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2" name="Oval 3741"/>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2" name="Group 3742"/>
          <p:cNvGrpSpPr>
            <a:grpSpLocks noChangeAspect="1"/>
          </p:cNvGrpSpPr>
          <p:nvPr/>
        </p:nvGrpSpPr>
        <p:grpSpPr>
          <a:xfrm>
            <a:off x="7236156" y="5673772"/>
            <a:ext cx="1679244" cy="1108028"/>
            <a:chOff x="1436427" y="1856663"/>
            <a:chExt cx="6716973" cy="4432111"/>
          </a:xfrm>
        </p:grpSpPr>
        <p:sp>
          <p:nvSpPr>
            <p:cNvPr id="3744" name="Oval 374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5" name="Oval 3744"/>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6" name="Oval 3745"/>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7" name="Oval 3746"/>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8" name="Oval 3747"/>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9" name="Oval 3748"/>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0" name="Oval 3749"/>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1" name="Oval 3750"/>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2" name="Oval 3751"/>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3" name="Oval 3752"/>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4" name="Oval 3753"/>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5" name="Oval 3754"/>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6" name="Oval 3755"/>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7" name="Oval 3756"/>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8" name="Oval 3757"/>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9" name="Oval 3758"/>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0" name="Oval 3759"/>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1" name="Oval 3760"/>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2" name="Oval 3761"/>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3" name="Oval 3762"/>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4" name="Oval 3763"/>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5" name="Oval 3764"/>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6" name="Oval 3765"/>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7" name="Oval 3766"/>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8" name="Oval 3767"/>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9" name="Oval 3768"/>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0" name="Oval 3769"/>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1" name="Oval 3770"/>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2" name="Oval 3771"/>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3" name="Oval 3772"/>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4" name="Oval 3773"/>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5" name="Oval 3774"/>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6" name="Oval 3775"/>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7" name="Oval 3776"/>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8" name="Oval 3777"/>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9" name="Oval 3778"/>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0" name="Oval 3779"/>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1" name="Oval 3780"/>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2" name="Oval 3781"/>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3" name="Oval 3782"/>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4" name="Oval 3783"/>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5" name="Oval 3784"/>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6" name="Oval 3785"/>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7" name="Oval 3786"/>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 name="Oval 3787"/>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 name="Oval 3788"/>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 name="Oval 3789"/>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1" name="Oval 3790"/>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2" name="Oval 3791"/>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3" name="Oval 3792"/>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4" name="Oval 3793"/>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5" name="Oval 3794"/>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6" name="Oval 3795"/>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7" name="Oval 3796"/>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8" name="Oval 3797"/>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9" name="Oval 3798"/>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0" name="Oval 3799"/>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1" name="Oval 3800"/>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2" name="Oval 3801"/>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3" name="Oval 3802"/>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4" name="Oval 3803"/>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5" name="Oval 3804"/>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6" name="Oval 3805"/>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7" name="Oval 3806"/>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8" name="Oval 3807"/>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9" name="Oval 3808"/>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0" name="Oval 3809"/>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1" name="Oval 3810"/>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2" name="Oval 3811"/>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3" name="Oval 3812"/>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4" name="Oval 3813"/>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5" name="Oval 3814"/>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6" name="Oval 3815"/>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7" name="Oval 3816"/>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8" name="Oval 3817"/>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9" name="Oval 3818"/>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0" name="Oval 3819"/>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1" name="Oval 3820"/>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2" name="Oval 3821"/>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3" name="Oval 3822"/>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4" name="Oval 3823"/>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5" name="Oval 3824"/>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6" name="Oval 3825"/>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7" name="Oval 3826"/>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8" name="Oval 3827"/>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9" name="Oval 3828"/>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0" name="Oval 3829"/>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1" name="Oval 3830"/>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2" name="Oval 3831"/>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3" name="Oval 3832"/>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4" name="Oval 3833"/>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5" name="Oval 3834"/>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6" name="Oval 3835"/>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7" name="Oval 3836"/>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8" name="Oval 3837"/>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9" name="Oval 3838"/>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0" name="Oval 3839"/>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1" name="Oval 3840"/>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2" name="Oval 3841"/>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3" name="Oval 3842"/>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2133600" y="3200400"/>
            <a:ext cx="5562600" cy="1200329"/>
          </a:xfrm>
          <a:prstGeom prst="rect">
            <a:avLst/>
          </a:prstGeom>
          <a:noFill/>
        </p:spPr>
        <p:txBody>
          <a:bodyPr wrap="square" rtlCol="0">
            <a:spAutoFit/>
          </a:bodyPr>
          <a:lstStyle/>
          <a:p>
            <a:pPr algn="ctr"/>
            <a:r>
              <a:rPr lang="en-US" sz="3600" dirty="0" smtClean="0"/>
              <a:t>Sample from this “population”</a:t>
            </a:r>
            <a:endParaRPr lang="en-US" sz="3600" dirty="0"/>
          </a:p>
        </p:txBody>
      </p:sp>
    </p:spTree>
    <p:extLst>
      <p:ext uri="{BB962C8B-B14F-4D97-AF65-F5344CB8AC3E}">
        <p14:creationId xmlns:p14="http://schemas.microsoft.com/office/powerpoint/2010/main" val="6348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4.78261E-6 C -0.00208 -0.01063 -0.00486 -0.02081 -0.00642 -0.03122 C -0.00712 -0.037 -0.00712 -0.0444 -0.00972 -0.05018 C -0.01319 -0.05781 -0.0125 -0.05319 -0.01771 -0.06059 C -0.02257 -0.06729 -0.02396 -0.07469 -0.03038 -0.07932 C -0.03281 -0.08695 -0.03663 -0.08649 -0.04306 -0.09135 C -0.04757 -0.09944 -0.05174 -0.10245 -0.05764 -0.10869 C -0.06024 -0.1147 -0.06111 -0.12002 -0.06563 -0.12442 C -0.06719 -0.1302 -0.06944 -0.13367 -0.07344 -0.13806 C -0.07552 -0.14454 -0.0776 -0.14639 -0.08299 -0.15032 C -0.08802 -0.15818 -0.0934 -0.1642 -0.10208 -0.16743 C -0.10608 -0.17923 -0.10035 -0.16512 -0.11007 -0.17599 C -0.12135 -0.18871 -0.10035 -0.179 -0.12465 -0.1864 C -0.12604 -0.18755 -0.1276 -0.18871 -0.12917 -0.18963 C -0.13125 -0.19125 -0.13368 -0.19195 -0.13576 -0.19333 C -0.14115 -0.19703 -0.14479 -0.20189 -0.15 -0.20536 C -0.15642 -0.21947 -0.14809 -0.20629 -0.16285 -0.21392 C -0.16545 -0.21554 -0.16667 -0.21877 -0.1691 -0.22086 C -0.17101 -0.22247 -0.17344 -0.22317 -0.17552 -0.22432 C -0.17743 -0.22826 -0.17743 -0.23334 -0.18021 -0.23658 C -0.18698 -0.24375 -0.19861 -0.24838 -0.20747 -0.25023 C -0.20799 -0.25254 -0.20764 -0.25531 -0.20903 -0.25716 C -0.21007 -0.25855 -0.21233 -0.25786 -0.21389 -0.25878 C -0.2151 -0.25948 -0.21545 -0.26179 -0.21701 -0.26248 C -0.22135 -0.26457 -0.22674 -0.2641 -0.23142 -0.26572 C -0.23455 -0.26688 -0.24097 -0.26919 -0.24097 -0.26896 C -0.24896 -0.27775 -0.25451 -0.27335 -0.26337 -0.28122 C -0.26806 -0.28515 -0.2724 -0.28977 -0.27604 -0.29509 C -0.27726 -0.29717 -0.27743 -0.30041 -0.27934 -0.30203 C -0.2809 -0.30342 -0.28351 -0.30319 -0.28559 -0.30365 C -0.28767 -0.31313 -0.28941 -0.31128 -0.29514 -0.31753 C -0.29792 -0.32053 -0.29879 -0.32469 -0.30156 -0.3277 C -0.31337 -0.34065 -0.33142 -0.34574 -0.34774 -0.34852 C -0.35538 -0.35129 -0.36198 -0.35245 -0.37014 -0.3536 C -0.37292 -0.35568 -0.375 -0.35915 -0.37813 -0.36077 C -0.38004 -0.3617 -0.38247 -0.3617 -0.38455 -0.36239 C -0.38611 -0.36285 -0.38924 -0.36401 -0.38924 -0.36401 " pathEditMode="relative" rAng="0" ptsTypes="ffffffffffffffffffffffffffffffffffffA">
                                      <p:cBhvr>
                                        <p:cTn id="6" dur="2000" fill="hold"/>
                                        <p:tgtEl>
                                          <p:spTgt spid="5"/>
                                        </p:tgtEl>
                                        <p:attrNameLst>
                                          <p:attrName>ppt_x</p:attrName>
                                          <p:attrName>ppt_y</p:attrName>
                                        </p:attrNameLst>
                                      </p:cBhvr>
                                      <p:rCtr x="-19462" y="-18201"/>
                                    </p:animMotion>
                                  </p:childTnLst>
                                </p:cTn>
                              </p:par>
                            </p:childTnLst>
                          </p:cTn>
                        </p:par>
                        <p:par>
                          <p:cTn id="7" fill="hold">
                            <p:stCondLst>
                              <p:cond delay="2000"/>
                            </p:stCondLst>
                            <p:childTnLst>
                              <p:par>
                                <p:cTn id="8" presetID="53" presetClass="exit" presetSubtype="32" fill="hold" nodeType="afterEffect">
                                  <p:stCondLst>
                                    <p:cond delay="0"/>
                                  </p:stCondLst>
                                  <p:childTnLst>
                                    <p:anim calcmode="lin" valueType="num">
                                      <p:cBhvr>
                                        <p:cTn id="9" dur="500"/>
                                        <p:tgtEl>
                                          <p:spTgt spid="5"/>
                                        </p:tgtEl>
                                        <p:attrNameLst>
                                          <p:attrName>ppt_w</p:attrName>
                                        </p:attrNameLst>
                                      </p:cBhvr>
                                      <p:tavLst>
                                        <p:tav tm="0">
                                          <p:val>
                                            <p:strVal val="ppt_w"/>
                                          </p:val>
                                        </p:tav>
                                        <p:tav tm="100000">
                                          <p:val>
                                            <p:fltVal val="0"/>
                                          </p:val>
                                        </p:tav>
                                      </p:tavLst>
                                    </p:anim>
                                    <p:anim calcmode="lin" valueType="num">
                                      <p:cBhvr>
                                        <p:cTn id="10" dur="500"/>
                                        <p:tgtEl>
                                          <p:spTgt spid="5"/>
                                        </p:tgtEl>
                                        <p:attrNameLst>
                                          <p:attrName>ppt_h</p:attrName>
                                        </p:attrNameLst>
                                      </p:cBhvr>
                                      <p:tavLst>
                                        <p:tav tm="0">
                                          <p:val>
                                            <p:strVal val="ppt_h"/>
                                          </p:val>
                                        </p:tav>
                                        <p:tav tm="100000">
                                          <p:val>
                                            <p:fltVal val="0"/>
                                          </p:val>
                                        </p:tav>
                                      </p:tavLst>
                                    </p:anim>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2228"/>
                                        </p:tgtEl>
                                        <p:attrNameLst>
                                          <p:attrName>style.visibility</p:attrName>
                                        </p:attrNameLst>
                                      </p:cBhvr>
                                      <p:to>
                                        <p:strVal val="visible"/>
                                      </p:to>
                                    </p:set>
                                    <p:animEffect transition="in" filter="fade">
                                      <p:cBhvr>
                                        <p:cTn id="16" dur="500"/>
                                        <p:tgtEl>
                                          <p:spTgt spid="2228"/>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fade">
                                      <p:cBhvr>
                                        <p:cTn id="20" dur="500"/>
                                        <p:tgtEl>
                                          <p:spTgt spid="106"/>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500"/>
                                        <p:tgtEl>
                                          <p:spTgt spid="107"/>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329"/>
                                        </p:tgtEl>
                                        <p:attrNameLst>
                                          <p:attrName>style.visibility</p:attrName>
                                        </p:attrNameLst>
                                      </p:cBhvr>
                                      <p:to>
                                        <p:strVal val="visible"/>
                                      </p:to>
                                    </p:set>
                                    <p:animEffect transition="in" filter="fade">
                                      <p:cBhvr>
                                        <p:cTn id="28" dur="500"/>
                                        <p:tgtEl>
                                          <p:spTgt spid="2329"/>
                                        </p:tgtEl>
                                      </p:cBhvr>
                                    </p:animEffect>
                                  </p:childTnLst>
                                </p:cTn>
                              </p:par>
                            </p:childTnLst>
                          </p:cTn>
                        </p:par>
                        <p:par>
                          <p:cTn id="29" fill="hold">
                            <p:stCondLst>
                              <p:cond delay="4500"/>
                            </p:stCondLst>
                            <p:childTnLst>
                              <p:par>
                                <p:cTn id="30" presetID="10" presetClass="entr" presetSubtype="0" fill="hold" nodeType="afterEffect">
                                  <p:stCondLst>
                                    <p:cond delay="0"/>
                                  </p:stCondLst>
                                  <p:childTnLst>
                                    <p:set>
                                      <p:cBhvr>
                                        <p:cTn id="31" dur="1" fill="hold">
                                          <p:stCondLst>
                                            <p:cond delay="0"/>
                                          </p:stCondLst>
                                        </p:cTn>
                                        <p:tgtEl>
                                          <p:spTgt spid="208"/>
                                        </p:tgtEl>
                                        <p:attrNameLst>
                                          <p:attrName>style.visibility</p:attrName>
                                        </p:attrNameLst>
                                      </p:cBhvr>
                                      <p:to>
                                        <p:strVal val="visible"/>
                                      </p:to>
                                    </p:set>
                                    <p:animEffect transition="in" filter="fade">
                                      <p:cBhvr>
                                        <p:cTn id="32" dur="500"/>
                                        <p:tgtEl>
                                          <p:spTgt spid="208"/>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2430"/>
                                        </p:tgtEl>
                                        <p:attrNameLst>
                                          <p:attrName>style.visibility</p:attrName>
                                        </p:attrNameLst>
                                      </p:cBhvr>
                                      <p:to>
                                        <p:strVal val="visible"/>
                                      </p:to>
                                    </p:set>
                                    <p:animEffect transition="in" filter="fade">
                                      <p:cBhvr>
                                        <p:cTn id="36" dur="500"/>
                                        <p:tgtEl>
                                          <p:spTgt spid="2430"/>
                                        </p:tgtEl>
                                      </p:cBhvr>
                                    </p:animEffect>
                                  </p:childTnLst>
                                </p:cTn>
                              </p:par>
                              <p:par>
                                <p:cTn id="37" presetID="10" presetClass="entr" presetSubtype="0" fill="hold" nodeType="withEffect">
                                  <p:stCondLst>
                                    <p:cond delay="0"/>
                                  </p:stCondLst>
                                  <p:childTnLst>
                                    <p:set>
                                      <p:cBhvr>
                                        <p:cTn id="38" dur="1" fill="hold">
                                          <p:stCondLst>
                                            <p:cond delay="0"/>
                                          </p:stCondLst>
                                        </p:cTn>
                                        <p:tgtEl>
                                          <p:spTgt spid="309"/>
                                        </p:tgtEl>
                                        <p:attrNameLst>
                                          <p:attrName>style.visibility</p:attrName>
                                        </p:attrNameLst>
                                      </p:cBhvr>
                                      <p:to>
                                        <p:strVal val="visible"/>
                                      </p:to>
                                    </p:set>
                                    <p:animEffect transition="in" filter="fade">
                                      <p:cBhvr>
                                        <p:cTn id="39" dur="500"/>
                                        <p:tgtEl>
                                          <p:spTgt spid="309"/>
                                        </p:tgtEl>
                                      </p:cBhvr>
                                    </p:animEffect>
                                  </p:childTnLst>
                                </p:cTn>
                              </p:par>
                              <p:par>
                                <p:cTn id="40" presetID="10" presetClass="entr" presetSubtype="0" fill="hold" nodeType="withEffect">
                                  <p:stCondLst>
                                    <p:cond delay="0"/>
                                  </p:stCondLst>
                                  <p:childTnLst>
                                    <p:set>
                                      <p:cBhvr>
                                        <p:cTn id="41" dur="1" fill="hold">
                                          <p:stCondLst>
                                            <p:cond delay="0"/>
                                          </p:stCondLst>
                                        </p:cTn>
                                        <p:tgtEl>
                                          <p:spTgt spid="310"/>
                                        </p:tgtEl>
                                        <p:attrNameLst>
                                          <p:attrName>style.visibility</p:attrName>
                                        </p:attrNameLst>
                                      </p:cBhvr>
                                      <p:to>
                                        <p:strVal val="visible"/>
                                      </p:to>
                                    </p:set>
                                    <p:animEffect transition="in" filter="fade">
                                      <p:cBhvr>
                                        <p:cTn id="42" dur="500"/>
                                        <p:tgtEl>
                                          <p:spTgt spid="310"/>
                                        </p:tgtEl>
                                      </p:cBhvr>
                                    </p:animEffect>
                                  </p:childTnLst>
                                </p:cTn>
                              </p:par>
                              <p:par>
                                <p:cTn id="43" presetID="10" presetClass="entr" presetSubtype="0" fill="hold" nodeType="withEffect">
                                  <p:stCondLst>
                                    <p:cond delay="0"/>
                                  </p:stCondLst>
                                  <p:childTnLst>
                                    <p:set>
                                      <p:cBhvr>
                                        <p:cTn id="44" dur="1" fill="hold">
                                          <p:stCondLst>
                                            <p:cond delay="0"/>
                                          </p:stCondLst>
                                        </p:cTn>
                                        <p:tgtEl>
                                          <p:spTgt spid="311"/>
                                        </p:tgtEl>
                                        <p:attrNameLst>
                                          <p:attrName>style.visibility</p:attrName>
                                        </p:attrNameLst>
                                      </p:cBhvr>
                                      <p:to>
                                        <p:strVal val="visible"/>
                                      </p:to>
                                    </p:set>
                                    <p:animEffect transition="in" filter="fade">
                                      <p:cBhvr>
                                        <p:cTn id="45" dur="500"/>
                                        <p:tgtEl>
                                          <p:spTgt spid="311"/>
                                        </p:tgtEl>
                                      </p:cBhvr>
                                    </p:animEffect>
                                  </p:childTnLst>
                                </p:cTn>
                              </p:par>
                              <p:par>
                                <p:cTn id="46" presetID="10" presetClass="entr" presetSubtype="0" fill="hold" nodeType="withEffect">
                                  <p:stCondLst>
                                    <p:cond delay="0"/>
                                  </p:stCondLst>
                                  <p:childTnLst>
                                    <p:set>
                                      <p:cBhvr>
                                        <p:cTn id="47" dur="1" fill="hold">
                                          <p:stCondLst>
                                            <p:cond delay="0"/>
                                          </p:stCondLst>
                                        </p:cTn>
                                        <p:tgtEl>
                                          <p:spTgt spid="312"/>
                                        </p:tgtEl>
                                        <p:attrNameLst>
                                          <p:attrName>style.visibility</p:attrName>
                                        </p:attrNameLst>
                                      </p:cBhvr>
                                      <p:to>
                                        <p:strVal val="visible"/>
                                      </p:to>
                                    </p:set>
                                    <p:animEffect transition="in" filter="fade">
                                      <p:cBhvr>
                                        <p:cTn id="48" dur="500"/>
                                        <p:tgtEl>
                                          <p:spTgt spid="312"/>
                                        </p:tgtEl>
                                      </p:cBhvr>
                                    </p:animEffect>
                                  </p:childTnLst>
                                </p:cTn>
                              </p:par>
                            </p:childTnLst>
                          </p:cTn>
                        </p:par>
                        <p:par>
                          <p:cTn id="49" fill="hold">
                            <p:stCondLst>
                              <p:cond delay="5500"/>
                            </p:stCondLst>
                            <p:childTnLst>
                              <p:par>
                                <p:cTn id="50" presetID="10" presetClass="entr" presetSubtype="0" fill="hold" nodeType="afterEffect">
                                  <p:stCondLst>
                                    <p:cond delay="0"/>
                                  </p:stCondLst>
                                  <p:childTnLst>
                                    <p:set>
                                      <p:cBhvr>
                                        <p:cTn id="51" dur="1" fill="hold">
                                          <p:stCondLst>
                                            <p:cond delay="0"/>
                                          </p:stCondLst>
                                        </p:cTn>
                                        <p:tgtEl>
                                          <p:spTgt spid="313"/>
                                        </p:tgtEl>
                                        <p:attrNameLst>
                                          <p:attrName>style.visibility</p:attrName>
                                        </p:attrNameLst>
                                      </p:cBhvr>
                                      <p:to>
                                        <p:strVal val="visible"/>
                                      </p:to>
                                    </p:set>
                                    <p:animEffect transition="in" filter="fade">
                                      <p:cBhvr>
                                        <p:cTn id="52" dur="500"/>
                                        <p:tgtEl>
                                          <p:spTgt spid="313"/>
                                        </p:tgtEl>
                                      </p:cBhvr>
                                    </p:animEffect>
                                  </p:childTnLst>
                                </p:cTn>
                              </p:par>
                              <p:par>
                                <p:cTn id="53" presetID="10" presetClass="entr" presetSubtype="0" fill="hold" nodeType="withEffect">
                                  <p:stCondLst>
                                    <p:cond delay="0"/>
                                  </p:stCondLst>
                                  <p:childTnLst>
                                    <p:set>
                                      <p:cBhvr>
                                        <p:cTn id="54" dur="1" fill="hold">
                                          <p:stCondLst>
                                            <p:cond delay="0"/>
                                          </p:stCondLst>
                                        </p:cTn>
                                        <p:tgtEl>
                                          <p:spTgt spid="314"/>
                                        </p:tgtEl>
                                        <p:attrNameLst>
                                          <p:attrName>style.visibility</p:attrName>
                                        </p:attrNameLst>
                                      </p:cBhvr>
                                      <p:to>
                                        <p:strVal val="visible"/>
                                      </p:to>
                                    </p:set>
                                    <p:animEffect transition="in" filter="fade">
                                      <p:cBhvr>
                                        <p:cTn id="55" dur="500"/>
                                        <p:tgtEl>
                                          <p:spTgt spid="314"/>
                                        </p:tgtEl>
                                      </p:cBhvr>
                                    </p:animEffect>
                                  </p:childTnLst>
                                </p:cTn>
                              </p:par>
                              <p:par>
                                <p:cTn id="56" presetID="10" presetClass="entr" presetSubtype="0" fill="hold" nodeType="withEffect">
                                  <p:stCondLst>
                                    <p:cond delay="0"/>
                                  </p:stCondLst>
                                  <p:childTnLst>
                                    <p:set>
                                      <p:cBhvr>
                                        <p:cTn id="57" dur="1" fill="hold">
                                          <p:stCondLst>
                                            <p:cond delay="0"/>
                                          </p:stCondLst>
                                        </p:cTn>
                                        <p:tgtEl>
                                          <p:spTgt spid="315"/>
                                        </p:tgtEl>
                                        <p:attrNameLst>
                                          <p:attrName>style.visibility</p:attrName>
                                        </p:attrNameLst>
                                      </p:cBhvr>
                                      <p:to>
                                        <p:strVal val="visible"/>
                                      </p:to>
                                    </p:set>
                                    <p:animEffect transition="in" filter="fade">
                                      <p:cBhvr>
                                        <p:cTn id="58" dur="500"/>
                                        <p:tgtEl>
                                          <p:spTgt spid="315"/>
                                        </p:tgtEl>
                                      </p:cBhvr>
                                    </p:animEffect>
                                  </p:childTnLst>
                                </p:cTn>
                              </p:par>
                              <p:par>
                                <p:cTn id="59" presetID="10" presetClass="entr" presetSubtype="0" fill="hold" nodeType="withEffect">
                                  <p:stCondLst>
                                    <p:cond delay="0"/>
                                  </p:stCondLst>
                                  <p:childTnLst>
                                    <p:set>
                                      <p:cBhvr>
                                        <p:cTn id="60" dur="1" fill="hold">
                                          <p:stCondLst>
                                            <p:cond delay="0"/>
                                          </p:stCondLst>
                                        </p:cTn>
                                        <p:tgtEl>
                                          <p:spTgt spid="316"/>
                                        </p:tgtEl>
                                        <p:attrNameLst>
                                          <p:attrName>style.visibility</p:attrName>
                                        </p:attrNameLst>
                                      </p:cBhvr>
                                      <p:to>
                                        <p:strVal val="visible"/>
                                      </p:to>
                                    </p:set>
                                    <p:animEffect transition="in" filter="fade">
                                      <p:cBhvr>
                                        <p:cTn id="61" dur="500"/>
                                        <p:tgtEl>
                                          <p:spTgt spid="316"/>
                                        </p:tgtEl>
                                      </p:cBhvr>
                                    </p:animEffect>
                                  </p:childTnLst>
                                </p:cTn>
                              </p:par>
                              <p:par>
                                <p:cTn id="62" presetID="10" presetClass="entr" presetSubtype="0" fill="hold" nodeType="withEffect">
                                  <p:stCondLst>
                                    <p:cond delay="0"/>
                                  </p:stCondLst>
                                  <p:childTnLst>
                                    <p:set>
                                      <p:cBhvr>
                                        <p:cTn id="63" dur="1" fill="hold">
                                          <p:stCondLst>
                                            <p:cond delay="0"/>
                                          </p:stCondLst>
                                        </p:cTn>
                                        <p:tgtEl>
                                          <p:spTgt spid="317"/>
                                        </p:tgtEl>
                                        <p:attrNameLst>
                                          <p:attrName>style.visibility</p:attrName>
                                        </p:attrNameLst>
                                      </p:cBhvr>
                                      <p:to>
                                        <p:strVal val="visible"/>
                                      </p:to>
                                    </p:set>
                                    <p:animEffect transition="in" filter="fade">
                                      <p:cBhvr>
                                        <p:cTn id="64" dur="500"/>
                                        <p:tgtEl>
                                          <p:spTgt spid="317"/>
                                        </p:tgtEl>
                                      </p:cBhvr>
                                    </p:animEffect>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318"/>
                                        </p:tgtEl>
                                        <p:attrNameLst>
                                          <p:attrName>style.visibility</p:attrName>
                                        </p:attrNameLst>
                                      </p:cBhvr>
                                      <p:to>
                                        <p:strVal val="visible"/>
                                      </p:to>
                                    </p:set>
                                    <p:animEffect transition="in" filter="fade">
                                      <p:cBhvr>
                                        <p:cTn id="68" dur="500"/>
                                        <p:tgtEl>
                                          <p:spTgt spid="318"/>
                                        </p:tgtEl>
                                      </p:cBhvr>
                                    </p:animEffect>
                                  </p:childTnLst>
                                </p:cTn>
                              </p:par>
                              <p:par>
                                <p:cTn id="69" presetID="10" presetClass="entr" presetSubtype="0" fill="hold" nodeType="withEffect">
                                  <p:stCondLst>
                                    <p:cond delay="0"/>
                                  </p:stCondLst>
                                  <p:childTnLst>
                                    <p:set>
                                      <p:cBhvr>
                                        <p:cTn id="70" dur="1" fill="hold">
                                          <p:stCondLst>
                                            <p:cond delay="0"/>
                                          </p:stCondLst>
                                        </p:cTn>
                                        <p:tgtEl>
                                          <p:spTgt spid="319"/>
                                        </p:tgtEl>
                                        <p:attrNameLst>
                                          <p:attrName>style.visibility</p:attrName>
                                        </p:attrNameLst>
                                      </p:cBhvr>
                                      <p:to>
                                        <p:strVal val="visible"/>
                                      </p:to>
                                    </p:set>
                                    <p:animEffect transition="in" filter="fade">
                                      <p:cBhvr>
                                        <p:cTn id="71" dur="500"/>
                                        <p:tgtEl>
                                          <p:spTgt spid="319"/>
                                        </p:tgtEl>
                                      </p:cBhvr>
                                    </p:animEffect>
                                  </p:childTnLst>
                                </p:cTn>
                              </p:par>
                              <p:par>
                                <p:cTn id="72" presetID="10" presetClass="entr" presetSubtype="0" fill="hold" nodeType="withEffect">
                                  <p:stCondLst>
                                    <p:cond delay="0"/>
                                  </p:stCondLst>
                                  <p:childTnLst>
                                    <p:set>
                                      <p:cBhvr>
                                        <p:cTn id="73" dur="1" fill="hold">
                                          <p:stCondLst>
                                            <p:cond delay="0"/>
                                          </p:stCondLst>
                                        </p:cTn>
                                        <p:tgtEl>
                                          <p:spTgt spid="2531"/>
                                        </p:tgtEl>
                                        <p:attrNameLst>
                                          <p:attrName>style.visibility</p:attrName>
                                        </p:attrNameLst>
                                      </p:cBhvr>
                                      <p:to>
                                        <p:strVal val="visible"/>
                                      </p:to>
                                    </p:set>
                                    <p:animEffect transition="in" filter="fade">
                                      <p:cBhvr>
                                        <p:cTn id="74" dur="500"/>
                                        <p:tgtEl>
                                          <p:spTgt spid="2531"/>
                                        </p:tgtEl>
                                      </p:cBhvr>
                                    </p:animEffect>
                                  </p:childTnLst>
                                </p:cTn>
                              </p:par>
                              <p:par>
                                <p:cTn id="75" presetID="10" presetClass="entr" presetSubtype="0" fill="hold" nodeType="withEffect">
                                  <p:stCondLst>
                                    <p:cond delay="0"/>
                                  </p:stCondLst>
                                  <p:childTnLst>
                                    <p:set>
                                      <p:cBhvr>
                                        <p:cTn id="76" dur="1" fill="hold">
                                          <p:stCondLst>
                                            <p:cond delay="0"/>
                                          </p:stCondLst>
                                        </p:cTn>
                                        <p:tgtEl>
                                          <p:spTgt spid="2632"/>
                                        </p:tgtEl>
                                        <p:attrNameLst>
                                          <p:attrName>style.visibility</p:attrName>
                                        </p:attrNameLst>
                                      </p:cBhvr>
                                      <p:to>
                                        <p:strVal val="visible"/>
                                      </p:to>
                                    </p:set>
                                    <p:animEffect transition="in" filter="fade">
                                      <p:cBhvr>
                                        <p:cTn id="77" dur="500"/>
                                        <p:tgtEl>
                                          <p:spTgt spid="2632"/>
                                        </p:tgtEl>
                                      </p:cBhvr>
                                    </p:animEffect>
                                  </p:childTnLst>
                                </p:cTn>
                              </p:par>
                              <p:par>
                                <p:cTn id="78" presetID="10" presetClass="entr" presetSubtype="0" fill="hold" nodeType="withEffect">
                                  <p:stCondLst>
                                    <p:cond delay="0"/>
                                  </p:stCondLst>
                                  <p:childTnLst>
                                    <p:set>
                                      <p:cBhvr>
                                        <p:cTn id="79" dur="1" fill="hold">
                                          <p:stCondLst>
                                            <p:cond delay="0"/>
                                          </p:stCondLst>
                                        </p:cTn>
                                        <p:tgtEl>
                                          <p:spTgt spid="2733"/>
                                        </p:tgtEl>
                                        <p:attrNameLst>
                                          <p:attrName>style.visibility</p:attrName>
                                        </p:attrNameLst>
                                      </p:cBhvr>
                                      <p:to>
                                        <p:strVal val="visible"/>
                                      </p:to>
                                    </p:set>
                                    <p:animEffect transition="in" filter="fade">
                                      <p:cBhvr>
                                        <p:cTn id="80" dur="500"/>
                                        <p:tgtEl>
                                          <p:spTgt spid="2733"/>
                                        </p:tgtEl>
                                      </p:cBhvr>
                                    </p:animEffect>
                                  </p:childTnLst>
                                </p:cTn>
                              </p:par>
                              <p:par>
                                <p:cTn id="81" presetID="10" presetClass="entr" presetSubtype="0" fill="hold" nodeType="withEffect">
                                  <p:stCondLst>
                                    <p:cond delay="0"/>
                                  </p:stCondLst>
                                  <p:childTnLst>
                                    <p:set>
                                      <p:cBhvr>
                                        <p:cTn id="82" dur="1" fill="hold">
                                          <p:stCondLst>
                                            <p:cond delay="0"/>
                                          </p:stCondLst>
                                        </p:cTn>
                                        <p:tgtEl>
                                          <p:spTgt spid="608"/>
                                        </p:tgtEl>
                                        <p:attrNameLst>
                                          <p:attrName>style.visibility</p:attrName>
                                        </p:attrNameLst>
                                      </p:cBhvr>
                                      <p:to>
                                        <p:strVal val="visible"/>
                                      </p:to>
                                    </p:set>
                                    <p:animEffect transition="in" filter="fade">
                                      <p:cBhvr>
                                        <p:cTn id="83" dur="500"/>
                                        <p:tgtEl>
                                          <p:spTgt spid="608"/>
                                        </p:tgtEl>
                                      </p:cBhvr>
                                    </p:animEffect>
                                  </p:childTnLst>
                                </p:cTn>
                              </p:par>
                              <p:par>
                                <p:cTn id="84" presetID="10" presetClass="entr" presetSubtype="0" fill="hold" nodeType="withEffect">
                                  <p:stCondLst>
                                    <p:cond delay="0"/>
                                  </p:stCondLst>
                                  <p:childTnLst>
                                    <p:set>
                                      <p:cBhvr>
                                        <p:cTn id="85" dur="1" fill="hold">
                                          <p:stCondLst>
                                            <p:cond delay="0"/>
                                          </p:stCondLst>
                                        </p:cTn>
                                        <p:tgtEl>
                                          <p:spTgt spid="609"/>
                                        </p:tgtEl>
                                        <p:attrNameLst>
                                          <p:attrName>style.visibility</p:attrName>
                                        </p:attrNameLst>
                                      </p:cBhvr>
                                      <p:to>
                                        <p:strVal val="visible"/>
                                      </p:to>
                                    </p:set>
                                    <p:animEffect transition="in" filter="fade">
                                      <p:cBhvr>
                                        <p:cTn id="86" dur="500"/>
                                        <p:tgtEl>
                                          <p:spTgt spid="609"/>
                                        </p:tgtEl>
                                      </p:cBhvr>
                                    </p:animEffect>
                                  </p:childTnLst>
                                </p:cTn>
                              </p:par>
                              <p:par>
                                <p:cTn id="87" presetID="10" presetClass="entr" presetSubtype="0" fill="hold" nodeType="withEffect">
                                  <p:stCondLst>
                                    <p:cond delay="0"/>
                                  </p:stCondLst>
                                  <p:childTnLst>
                                    <p:set>
                                      <p:cBhvr>
                                        <p:cTn id="88" dur="1" fill="hold">
                                          <p:stCondLst>
                                            <p:cond delay="0"/>
                                          </p:stCondLst>
                                        </p:cTn>
                                        <p:tgtEl>
                                          <p:spTgt spid="610"/>
                                        </p:tgtEl>
                                        <p:attrNameLst>
                                          <p:attrName>style.visibility</p:attrName>
                                        </p:attrNameLst>
                                      </p:cBhvr>
                                      <p:to>
                                        <p:strVal val="visible"/>
                                      </p:to>
                                    </p:set>
                                    <p:animEffect transition="in" filter="fade">
                                      <p:cBhvr>
                                        <p:cTn id="89" dur="500"/>
                                        <p:tgtEl>
                                          <p:spTgt spid="610"/>
                                        </p:tgtEl>
                                      </p:cBhvr>
                                    </p:animEffect>
                                  </p:childTnLst>
                                </p:cTn>
                              </p:par>
                              <p:par>
                                <p:cTn id="90" presetID="10" presetClass="entr" presetSubtype="0" fill="hold" nodeType="withEffect">
                                  <p:stCondLst>
                                    <p:cond delay="0"/>
                                  </p:stCondLst>
                                  <p:childTnLst>
                                    <p:set>
                                      <p:cBhvr>
                                        <p:cTn id="91" dur="1" fill="hold">
                                          <p:stCondLst>
                                            <p:cond delay="0"/>
                                          </p:stCondLst>
                                        </p:cTn>
                                        <p:tgtEl>
                                          <p:spTgt spid="611"/>
                                        </p:tgtEl>
                                        <p:attrNameLst>
                                          <p:attrName>style.visibility</p:attrName>
                                        </p:attrNameLst>
                                      </p:cBhvr>
                                      <p:to>
                                        <p:strVal val="visible"/>
                                      </p:to>
                                    </p:set>
                                    <p:animEffect transition="in" filter="fade">
                                      <p:cBhvr>
                                        <p:cTn id="92" dur="400"/>
                                        <p:tgtEl>
                                          <p:spTgt spid="611"/>
                                        </p:tgtEl>
                                      </p:cBhvr>
                                    </p:animEffect>
                                  </p:childTnLst>
                                </p:cTn>
                              </p:par>
                              <p:par>
                                <p:cTn id="93" presetID="10" presetClass="entr" presetSubtype="0" fill="hold" nodeType="withEffect">
                                  <p:stCondLst>
                                    <p:cond delay="0"/>
                                  </p:stCondLst>
                                  <p:childTnLst>
                                    <p:set>
                                      <p:cBhvr>
                                        <p:cTn id="94" dur="1" fill="hold">
                                          <p:stCondLst>
                                            <p:cond delay="0"/>
                                          </p:stCondLst>
                                        </p:cTn>
                                        <p:tgtEl>
                                          <p:spTgt spid="612"/>
                                        </p:tgtEl>
                                        <p:attrNameLst>
                                          <p:attrName>style.visibility</p:attrName>
                                        </p:attrNameLst>
                                      </p:cBhvr>
                                      <p:to>
                                        <p:strVal val="visible"/>
                                      </p:to>
                                    </p:set>
                                    <p:animEffect transition="in" filter="fade">
                                      <p:cBhvr>
                                        <p:cTn id="95" dur="500"/>
                                        <p:tgtEl>
                                          <p:spTgt spid="612"/>
                                        </p:tgtEl>
                                      </p:cBhvr>
                                    </p:animEffect>
                                  </p:childTnLst>
                                </p:cTn>
                              </p:par>
                            </p:childTnLst>
                          </p:cTn>
                        </p:par>
                        <p:par>
                          <p:cTn id="96" fill="hold">
                            <p:stCondLst>
                              <p:cond delay="6500"/>
                            </p:stCondLst>
                            <p:childTnLst>
                              <p:par>
                                <p:cTn id="97" presetID="1" presetClass="entr" presetSubtype="0" fill="hold" grpId="0" nodeType="afterEffect">
                                  <p:stCondLst>
                                    <p:cond delay="0"/>
                                  </p:stCondLst>
                                  <p:childTnLst>
                                    <p:set>
                                      <p:cBhvr>
                                        <p:cTn id="9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5693866"/>
          </a:xfrm>
          <a:prstGeom prst="rect">
            <a:avLst/>
          </a:prstGeom>
          <a:noFill/>
        </p:spPr>
        <p:txBody>
          <a:bodyPr wrap="square" rtlCol="0">
            <a:spAutoFit/>
          </a:bodyPr>
          <a:lstStyle/>
          <a:p>
            <a:r>
              <a:rPr lang="en-US" sz="4000" dirty="0" smtClean="0"/>
              <a:t>Create a bootstrap sample by sampling </a:t>
            </a:r>
            <a:r>
              <a:rPr lang="en-US" sz="4000" b="1" i="1" dirty="0" smtClean="0"/>
              <a:t>with replacement </a:t>
            </a:r>
            <a:r>
              <a:rPr lang="en-US" sz="4000" dirty="0" smtClean="0"/>
              <a:t>from the original sample.</a:t>
            </a:r>
          </a:p>
          <a:p>
            <a:endParaRPr lang="en-US" sz="2000" dirty="0" smtClean="0"/>
          </a:p>
          <a:p>
            <a:r>
              <a:rPr lang="en-US" sz="4000" dirty="0" smtClean="0"/>
              <a:t>Compute the relevant statistic for the bootstrap sample.</a:t>
            </a:r>
          </a:p>
          <a:p>
            <a:endParaRPr lang="en-US" sz="2000" dirty="0" smtClean="0"/>
          </a:p>
          <a:p>
            <a:r>
              <a:rPr lang="en-US" sz="4000" dirty="0" smtClean="0"/>
              <a:t>Do this many times!!  Gather the bootstrap statistics all together to form a bootstrap distribution.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52400" y="2667000"/>
            <a:ext cx="1828800" cy="1295400"/>
          </a:xfrm>
          <a:prstGeom prst="roundRect">
            <a:avLst/>
          </a:prstGeom>
          <a:solidFill>
            <a:srgbClr val="FFE48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rPr>
              <a:t>Original Sample</a:t>
            </a:r>
          </a:p>
        </p:txBody>
      </p:sp>
      <p:sp>
        <p:nvSpPr>
          <p:cNvPr id="27" name="Rounded Rectangle 26"/>
          <p:cNvSpPr/>
          <p:nvPr/>
        </p:nvSpPr>
        <p:spPr>
          <a:xfrm>
            <a:off x="2362200" y="457200"/>
            <a:ext cx="1828800" cy="1295400"/>
          </a:xfrm>
          <a:prstGeom prst="roundRect">
            <a:avLst/>
          </a:prstGeom>
          <a:solidFill>
            <a:srgbClr val="FFE48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srgbClr val="002D89">
                    <a:lumMod val="75000"/>
                  </a:srgbClr>
                </a:solidFill>
                <a:effectLst/>
                <a:uLnTx/>
                <a:uFillTx/>
                <a:latin typeface="Cambria"/>
                <a:ea typeface="+mn-ea"/>
                <a:cs typeface="+mn-cs"/>
              </a:rPr>
              <a:t>BootstrapSample</a:t>
            </a:r>
            <a:endPar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endParaRPr>
          </a:p>
        </p:txBody>
      </p:sp>
      <p:cxnSp>
        <p:nvCxnSpPr>
          <p:cNvPr id="28" name="Straight Arrow Connector 27"/>
          <p:cNvCxnSpPr>
            <a:stCxn id="26" idx="3"/>
            <a:endCxn id="27" idx="1"/>
          </p:cNvCxnSpPr>
          <p:nvPr/>
        </p:nvCxnSpPr>
        <p:spPr>
          <a:xfrm flipV="1">
            <a:off x="1981200" y="1104900"/>
            <a:ext cx="381000" cy="2209800"/>
          </a:xfrm>
          <a:prstGeom prst="straightConnector1">
            <a:avLst/>
          </a:prstGeom>
          <a:noFill/>
          <a:ln w="9525" cap="flat" cmpd="sng" algn="ctr">
            <a:solidFill>
              <a:srgbClr val="4F81BD">
                <a:shade val="95000"/>
                <a:satMod val="105000"/>
              </a:srgbClr>
            </a:solidFill>
            <a:prstDash val="solid"/>
            <a:tailEnd type="arrow"/>
          </a:ln>
          <a:effectLst/>
        </p:spPr>
      </p:cxnSp>
      <p:sp>
        <p:nvSpPr>
          <p:cNvPr id="29" name="Rounded Rectangle 28"/>
          <p:cNvSpPr/>
          <p:nvPr/>
        </p:nvSpPr>
        <p:spPr>
          <a:xfrm>
            <a:off x="2362200" y="1905000"/>
            <a:ext cx="1828800" cy="1295400"/>
          </a:xfrm>
          <a:prstGeom prst="roundRect">
            <a:avLst/>
          </a:prstGeom>
          <a:solidFill>
            <a:srgbClr val="FFE48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srgbClr val="002D89">
                    <a:lumMod val="75000"/>
                  </a:srgbClr>
                </a:solidFill>
                <a:effectLst/>
                <a:uLnTx/>
                <a:uFillTx/>
                <a:latin typeface="Cambria"/>
                <a:ea typeface="+mn-ea"/>
                <a:cs typeface="+mn-cs"/>
              </a:rPr>
              <a:t>BootstrapSample</a:t>
            </a:r>
            <a:endPar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endParaRPr>
          </a:p>
        </p:txBody>
      </p:sp>
      <p:cxnSp>
        <p:nvCxnSpPr>
          <p:cNvPr id="30" name="Straight Arrow Connector 29"/>
          <p:cNvCxnSpPr>
            <a:stCxn id="26" idx="3"/>
            <a:endCxn id="29" idx="1"/>
          </p:cNvCxnSpPr>
          <p:nvPr/>
        </p:nvCxnSpPr>
        <p:spPr>
          <a:xfrm flipV="1">
            <a:off x="1981200" y="2552700"/>
            <a:ext cx="381000" cy="762000"/>
          </a:xfrm>
          <a:prstGeom prst="straightConnector1">
            <a:avLst/>
          </a:prstGeom>
          <a:noFill/>
          <a:ln w="9525" cap="flat" cmpd="sng" algn="ctr">
            <a:solidFill>
              <a:srgbClr val="4F81BD">
                <a:shade val="95000"/>
                <a:satMod val="105000"/>
              </a:srgbClr>
            </a:solidFill>
            <a:prstDash val="solid"/>
            <a:tailEnd type="arrow"/>
          </a:ln>
          <a:effectLst/>
        </p:spPr>
      </p:cxnSp>
      <p:sp>
        <p:nvSpPr>
          <p:cNvPr id="31" name="Rounded Rectangle 30"/>
          <p:cNvSpPr/>
          <p:nvPr/>
        </p:nvSpPr>
        <p:spPr>
          <a:xfrm>
            <a:off x="2438400" y="5105400"/>
            <a:ext cx="1828800" cy="1295400"/>
          </a:xfrm>
          <a:prstGeom prst="roundRect">
            <a:avLst/>
          </a:prstGeom>
          <a:solidFill>
            <a:srgbClr val="FFE48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srgbClr val="002D89">
                    <a:lumMod val="75000"/>
                  </a:srgbClr>
                </a:solidFill>
                <a:effectLst/>
                <a:uLnTx/>
                <a:uFillTx/>
                <a:latin typeface="Cambria"/>
                <a:ea typeface="+mn-ea"/>
                <a:cs typeface="+mn-cs"/>
              </a:rPr>
              <a:t>BootstrapSample</a:t>
            </a:r>
            <a:endPar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endParaRPr>
          </a:p>
        </p:txBody>
      </p:sp>
      <p:cxnSp>
        <p:nvCxnSpPr>
          <p:cNvPr id="32" name="Straight Arrow Connector 31"/>
          <p:cNvCxnSpPr>
            <a:stCxn id="26" idx="3"/>
            <a:endCxn id="31" idx="1"/>
          </p:cNvCxnSpPr>
          <p:nvPr/>
        </p:nvCxnSpPr>
        <p:spPr>
          <a:xfrm>
            <a:off x="1981200" y="3314700"/>
            <a:ext cx="457200" cy="2438400"/>
          </a:xfrm>
          <a:prstGeom prst="straightConnector1">
            <a:avLst/>
          </a:prstGeom>
          <a:noFill/>
          <a:ln w="9525" cap="flat" cmpd="sng" algn="ctr">
            <a:solidFill>
              <a:srgbClr val="4F81BD">
                <a:shade val="95000"/>
                <a:satMod val="105000"/>
              </a:srgbClr>
            </a:solidFill>
            <a:prstDash val="solid"/>
            <a:tailEnd type="arrow"/>
          </a:ln>
          <a:effectLst/>
        </p:spPr>
      </p:cxnSp>
      <p:sp>
        <p:nvSpPr>
          <p:cNvPr id="33" name="TextBox 32"/>
          <p:cNvSpPr txBox="1"/>
          <p:nvPr/>
        </p:nvSpPr>
        <p:spPr>
          <a:xfrm>
            <a:off x="2743200" y="3415605"/>
            <a:ext cx="1143000"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solidFill>
                <a:effectLst/>
                <a:uLnTx/>
                <a:uFillTx/>
              </a:rPr>
              <a:t>.</a:t>
            </a:r>
          </a:p>
        </p:txBody>
      </p:sp>
      <p:sp>
        <p:nvSpPr>
          <p:cNvPr id="34" name="Rectangle 33"/>
          <p:cNvSpPr/>
          <p:nvPr/>
        </p:nvSpPr>
        <p:spPr>
          <a:xfrm>
            <a:off x="4419600" y="685800"/>
            <a:ext cx="1752600" cy="9144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rPr>
              <a:t>Bootstrap Statistic</a:t>
            </a:r>
          </a:p>
        </p:txBody>
      </p:sp>
      <p:sp>
        <p:nvSpPr>
          <p:cNvPr id="35" name="Rectangle 34"/>
          <p:cNvSpPr/>
          <p:nvPr/>
        </p:nvSpPr>
        <p:spPr>
          <a:xfrm>
            <a:off x="198120" y="4343400"/>
            <a:ext cx="1752600" cy="9144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rPr>
              <a:t>Sample Statistic</a:t>
            </a:r>
          </a:p>
        </p:txBody>
      </p:sp>
      <p:cxnSp>
        <p:nvCxnSpPr>
          <p:cNvPr id="36" name="Straight Arrow Connector 35"/>
          <p:cNvCxnSpPr>
            <a:stCxn id="26" idx="2"/>
            <a:endCxn id="35" idx="0"/>
          </p:cNvCxnSpPr>
          <p:nvPr/>
        </p:nvCxnSpPr>
        <p:spPr>
          <a:xfrm>
            <a:off x="1066800" y="3962400"/>
            <a:ext cx="7620" cy="381000"/>
          </a:xfrm>
          <a:prstGeom prst="straightConnector1">
            <a:avLst/>
          </a:prstGeom>
          <a:noFill/>
          <a:ln w="9525" cap="flat" cmpd="sng" algn="ctr">
            <a:solidFill>
              <a:srgbClr val="4F81BD">
                <a:shade val="95000"/>
                <a:satMod val="105000"/>
              </a:srgbClr>
            </a:solidFill>
            <a:prstDash val="solid"/>
            <a:tailEnd type="arrow"/>
          </a:ln>
          <a:effectLst/>
        </p:spPr>
      </p:cxnSp>
      <p:cxnSp>
        <p:nvCxnSpPr>
          <p:cNvPr id="37" name="Straight Arrow Connector 36"/>
          <p:cNvCxnSpPr>
            <a:stCxn id="27" idx="3"/>
            <a:endCxn id="34" idx="1"/>
          </p:cNvCxnSpPr>
          <p:nvPr/>
        </p:nvCxnSpPr>
        <p:spPr>
          <a:xfrm>
            <a:off x="4191000" y="1104900"/>
            <a:ext cx="228600" cy="38100"/>
          </a:xfrm>
          <a:prstGeom prst="straightConnector1">
            <a:avLst/>
          </a:prstGeom>
          <a:noFill/>
          <a:ln w="9525" cap="flat" cmpd="sng" algn="ctr">
            <a:solidFill>
              <a:srgbClr val="4F81BD">
                <a:shade val="95000"/>
                <a:satMod val="105000"/>
              </a:srgbClr>
            </a:solidFill>
            <a:prstDash val="solid"/>
            <a:tailEnd type="arrow"/>
          </a:ln>
          <a:effectLst/>
        </p:spPr>
      </p:cxnSp>
      <p:sp>
        <p:nvSpPr>
          <p:cNvPr id="38" name="Rectangle 37"/>
          <p:cNvSpPr/>
          <p:nvPr/>
        </p:nvSpPr>
        <p:spPr>
          <a:xfrm>
            <a:off x="4419600" y="2057400"/>
            <a:ext cx="1752600" cy="9144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rPr>
              <a:t>Bootstrap Statistic</a:t>
            </a:r>
          </a:p>
        </p:txBody>
      </p:sp>
      <p:cxnSp>
        <p:nvCxnSpPr>
          <p:cNvPr id="39" name="Straight Arrow Connector 38"/>
          <p:cNvCxnSpPr>
            <a:stCxn id="29" idx="3"/>
            <a:endCxn id="38" idx="1"/>
          </p:cNvCxnSpPr>
          <p:nvPr/>
        </p:nvCxnSpPr>
        <p:spPr>
          <a:xfrm flipV="1">
            <a:off x="4191000" y="2514600"/>
            <a:ext cx="228600" cy="38100"/>
          </a:xfrm>
          <a:prstGeom prst="straightConnector1">
            <a:avLst/>
          </a:prstGeom>
          <a:noFill/>
          <a:ln w="9525" cap="flat" cmpd="sng" algn="ctr">
            <a:solidFill>
              <a:srgbClr val="4F81BD">
                <a:shade val="95000"/>
                <a:satMod val="105000"/>
              </a:srgbClr>
            </a:solidFill>
            <a:prstDash val="solid"/>
            <a:tailEnd type="arrow"/>
          </a:ln>
          <a:effectLst/>
        </p:spPr>
      </p:cxnSp>
      <p:sp>
        <p:nvSpPr>
          <p:cNvPr id="40" name="Rectangle 39"/>
          <p:cNvSpPr/>
          <p:nvPr/>
        </p:nvSpPr>
        <p:spPr>
          <a:xfrm>
            <a:off x="4572000" y="5334000"/>
            <a:ext cx="1752600" cy="9144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rPr>
              <a:t>Bootstrap Statistic</a:t>
            </a:r>
          </a:p>
        </p:txBody>
      </p:sp>
      <p:cxnSp>
        <p:nvCxnSpPr>
          <p:cNvPr id="41" name="Straight Arrow Connector 40"/>
          <p:cNvCxnSpPr>
            <a:stCxn id="31" idx="3"/>
            <a:endCxn id="40" idx="1"/>
          </p:cNvCxnSpPr>
          <p:nvPr/>
        </p:nvCxnSpPr>
        <p:spPr>
          <a:xfrm>
            <a:off x="4267200" y="5753100"/>
            <a:ext cx="304800" cy="38100"/>
          </a:xfrm>
          <a:prstGeom prst="straightConnector1">
            <a:avLst/>
          </a:prstGeom>
          <a:noFill/>
          <a:ln w="9525" cap="flat" cmpd="sng" algn="ctr">
            <a:solidFill>
              <a:srgbClr val="4F81BD">
                <a:shade val="95000"/>
                <a:satMod val="105000"/>
              </a:srgbClr>
            </a:solidFill>
            <a:prstDash val="solid"/>
            <a:tailEnd type="arrow"/>
          </a:ln>
          <a:effectLst/>
        </p:spPr>
      </p:cxnSp>
      <p:sp>
        <p:nvSpPr>
          <p:cNvPr id="42" name="TextBox 41"/>
          <p:cNvSpPr txBox="1"/>
          <p:nvPr/>
        </p:nvSpPr>
        <p:spPr>
          <a:xfrm>
            <a:off x="5105400" y="3352800"/>
            <a:ext cx="1143000"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solidFill>
                <a:effectLst/>
                <a:uLnTx/>
                <a:uFillTx/>
              </a:rPr>
              <a:t>.</a:t>
            </a:r>
          </a:p>
        </p:txBody>
      </p:sp>
      <p:sp>
        <p:nvSpPr>
          <p:cNvPr id="43" name="Oval 42"/>
          <p:cNvSpPr/>
          <p:nvPr/>
        </p:nvSpPr>
        <p:spPr>
          <a:xfrm>
            <a:off x="6477000" y="2819400"/>
            <a:ext cx="2590800" cy="1295400"/>
          </a:xfrm>
          <a:prstGeom prst="ellipse">
            <a:avLst/>
          </a:prstGeom>
          <a:solidFill>
            <a:srgbClr val="FF9999"/>
          </a:solidFill>
          <a:ln w="25400" cap="flat" cmpd="sng" algn="ctr">
            <a:solidFill>
              <a:srgbClr val="4F81BD">
                <a:shade val="50000"/>
              </a:srgb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smtClean="0">
                <a:ln>
                  <a:noFill/>
                </a:ln>
                <a:solidFill>
                  <a:srgbClr val="002D89">
                    <a:lumMod val="75000"/>
                  </a:srgbClr>
                </a:solidFill>
                <a:effectLst/>
                <a:uLnTx/>
                <a:uFillTx/>
                <a:latin typeface="Cambria"/>
                <a:ea typeface="+mn-ea"/>
                <a:cs typeface="+mn-cs"/>
              </a:rPr>
              <a:t>Bootstrap Distribution</a:t>
            </a:r>
          </a:p>
        </p:txBody>
      </p:sp>
      <p:cxnSp>
        <p:nvCxnSpPr>
          <p:cNvPr id="44" name="Straight Arrow Connector 43"/>
          <p:cNvCxnSpPr>
            <a:stCxn id="34" idx="3"/>
            <a:endCxn id="43" idx="2"/>
          </p:cNvCxnSpPr>
          <p:nvPr/>
        </p:nvCxnSpPr>
        <p:spPr>
          <a:xfrm>
            <a:off x="6172200" y="1143000"/>
            <a:ext cx="304800" cy="2324100"/>
          </a:xfrm>
          <a:prstGeom prst="straightConnector1">
            <a:avLst/>
          </a:prstGeom>
          <a:noFill/>
          <a:ln w="9525" cap="flat" cmpd="sng" algn="ctr">
            <a:solidFill>
              <a:srgbClr val="4F81BD">
                <a:shade val="95000"/>
                <a:satMod val="105000"/>
              </a:srgbClr>
            </a:solidFill>
            <a:prstDash val="solid"/>
            <a:tailEnd type="arrow"/>
          </a:ln>
          <a:effectLst/>
        </p:spPr>
      </p:cxnSp>
      <p:cxnSp>
        <p:nvCxnSpPr>
          <p:cNvPr id="45" name="Straight Arrow Connector 44"/>
          <p:cNvCxnSpPr>
            <a:stCxn id="38" idx="3"/>
            <a:endCxn id="43" idx="2"/>
          </p:cNvCxnSpPr>
          <p:nvPr/>
        </p:nvCxnSpPr>
        <p:spPr>
          <a:xfrm>
            <a:off x="6172200" y="2514600"/>
            <a:ext cx="304800" cy="952500"/>
          </a:xfrm>
          <a:prstGeom prst="straightConnector1">
            <a:avLst/>
          </a:prstGeom>
          <a:noFill/>
          <a:ln w="9525" cap="flat" cmpd="sng" algn="ctr">
            <a:solidFill>
              <a:srgbClr val="4F81BD">
                <a:shade val="95000"/>
                <a:satMod val="105000"/>
              </a:srgbClr>
            </a:solidFill>
            <a:prstDash val="solid"/>
            <a:tailEnd type="arrow"/>
          </a:ln>
          <a:effectLst/>
        </p:spPr>
      </p:cxnSp>
      <p:cxnSp>
        <p:nvCxnSpPr>
          <p:cNvPr id="46" name="Straight Arrow Connector 45"/>
          <p:cNvCxnSpPr>
            <a:stCxn id="40" idx="3"/>
            <a:endCxn id="43" idx="2"/>
          </p:cNvCxnSpPr>
          <p:nvPr/>
        </p:nvCxnSpPr>
        <p:spPr>
          <a:xfrm flipV="1">
            <a:off x="6324600" y="3467100"/>
            <a:ext cx="152400" cy="2324100"/>
          </a:xfrm>
          <a:prstGeom prst="straightConnector1">
            <a:avLst/>
          </a:prstGeom>
          <a:noFill/>
          <a:ln w="9525" cap="flat" cmpd="sng" algn="ctr">
            <a:solidFill>
              <a:srgbClr val="4F81BD">
                <a:shade val="95000"/>
                <a:satMod val="105000"/>
              </a:srgbClr>
            </a:solidFill>
            <a:prstDash val="solid"/>
            <a:tailEnd type="arrow"/>
          </a:ln>
          <a:effectLst/>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par>
                                <p:cTn id="22" presetID="53"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1500"/>
                            </p:stCondLst>
                            <p:childTnLst>
                              <p:par>
                                <p:cTn id="45" presetID="53"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53"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childTnLst>
                                </p:cTn>
                              </p:par>
                              <p:par>
                                <p:cTn id="62" presetID="53" presetClass="entr" presetSubtype="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ppt_w</p:attrName>
                                        </p:attrNameLst>
                                      </p:cBhvr>
                                      <p:tavLst>
                                        <p:tav tm="0">
                                          <p:val>
                                            <p:fltVal val="0"/>
                                          </p:val>
                                        </p:tav>
                                        <p:tav tm="100000">
                                          <p:val>
                                            <p:strVal val="#ppt_w"/>
                                          </p:val>
                                        </p:tav>
                                      </p:tavLst>
                                    </p:anim>
                                    <p:anim calcmode="lin" valueType="num">
                                      <p:cBhvr>
                                        <p:cTn id="65" dur="500" fill="hold"/>
                                        <p:tgtEl>
                                          <p:spTgt spid="37"/>
                                        </p:tgtEl>
                                        <p:attrNameLst>
                                          <p:attrName>ppt_h</p:attrName>
                                        </p:attrNameLst>
                                      </p:cBhvr>
                                      <p:tavLst>
                                        <p:tav tm="0">
                                          <p:val>
                                            <p:fltVal val="0"/>
                                          </p:val>
                                        </p:tav>
                                        <p:tav tm="100000">
                                          <p:val>
                                            <p:strVal val="#ppt_h"/>
                                          </p:val>
                                        </p:tav>
                                      </p:tavLst>
                                    </p:anim>
                                    <p:animEffect transition="in" filter="fade">
                                      <p:cBhvr>
                                        <p:cTn id="66" dur="500"/>
                                        <p:tgtEl>
                                          <p:spTgt spid="37"/>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par>
                                <p:cTn id="90" presetID="53"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par>
                                <p:cTn id="102" presetID="53" presetClass="entr" presetSubtype="0" fill="hold" nodeType="with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Effect transition="in" filter="fade">
                                      <p:cBhvr>
                                        <p:cTn id="106" dur="500"/>
                                        <p:tgtEl>
                                          <p:spTgt spid="45"/>
                                        </p:tgtEl>
                                      </p:cBhvr>
                                    </p:animEffect>
                                  </p:childTnLst>
                                </p:cTn>
                              </p:par>
                              <p:par>
                                <p:cTn id="107" presetID="53" presetClass="entr" presetSubtype="0" fill="hold" nodeType="with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p:cTn id="109" dur="500" fill="hold"/>
                                        <p:tgtEl>
                                          <p:spTgt spid="46"/>
                                        </p:tgtEl>
                                        <p:attrNameLst>
                                          <p:attrName>ppt_w</p:attrName>
                                        </p:attrNameLst>
                                      </p:cBhvr>
                                      <p:tavLst>
                                        <p:tav tm="0">
                                          <p:val>
                                            <p:fltVal val="0"/>
                                          </p:val>
                                        </p:tav>
                                        <p:tav tm="100000">
                                          <p:val>
                                            <p:strVal val="#ppt_w"/>
                                          </p:val>
                                        </p:tav>
                                      </p:tavLst>
                                    </p:anim>
                                    <p:anim calcmode="lin" valueType="num">
                                      <p:cBhvr>
                                        <p:cTn id="110" dur="500" fill="hold"/>
                                        <p:tgtEl>
                                          <p:spTgt spid="46"/>
                                        </p:tgtEl>
                                        <p:attrNameLst>
                                          <p:attrName>ppt_h</p:attrName>
                                        </p:attrNameLst>
                                      </p:cBhvr>
                                      <p:tavLst>
                                        <p:tav tm="0">
                                          <p:val>
                                            <p:fltVal val="0"/>
                                          </p:val>
                                        </p:tav>
                                        <p:tav tm="100000">
                                          <p:val>
                                            <p:strVal val="#ppt_h"/>
                                          </p:val>
                                        </p:tav>
                                      </p:tavLst>
                                    </p:anim>
                                    <p:animEffect transition="in" filter="fade">
                                      <p:cBhvr>
                                        <p:cTn id="111" dur="500"/>
                                        <p:tgtEl>
                                          <p:spTgt spid="46"/>
                                        </p:tgtEl>
                                      </p:cBhvr>
                                    </p:animEffect>
                                  </p:childTnLst>
                                </p:cTn>
                              </p:par>
                              <p:par>
                                <p:cTn id="112" presetID="53" presetClass="entr" presetSubtype="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 calcmode="lin" valueType="num">
                                      <p:cBhvr>
                                        <p:cTn id="114" dur="500" fill="hold"/>
                                        <p:tgtEl>
                                          <p:spTgt spid="43"/>
                                        </p:tgtEl>
                                        <p:attrNameLst>
                                          <p:attrName>ppt_w</p:attrName>
                                        </p:attrNameLst>
                                      </p:cBhvr>
                                      <p:tavLst>
                                        <p:tav tm="0">
                                          <p:val>
                                            <p:fltVal val="0"/>
                                          </p:val>
                                        </p:tav>
                                        <p:tav tm="100000">
                                          <p:val>
                                            <p:strVal val="#ppt_w"/>
                                          </p:val>
                                        </p:tav>
                                      </p:tavLst>
                                    </p:anim>
                                    <p:anim calcmode="lin" valueType="num">
                                      <p:cBhvr>
                                        <p:cTn id="115" dur="500" fill="hold"/>
                                        <p:tgtEl>
                                          <p:spTgt spid="43"/>
                                        </p:tgtEl>
                                        <p:attrNameLst>
                                          <p:attrName>ppt_h</p:attrName>
                                        </p:attrNameLst>
                                      </p:cBhvr>
                                      <p:tavLst>
                                        <p:tav tm="0">
                                          <p:val>
                                            <p:fltVal val="0"/>
                                          </p:val>
                                        </p:tav>
                                        <p:tav tm="100000">
                                          <p:val>
                                            <p:strVal val="#ppt_h"/>
                                          </p:val>
                                        </p:tav>
                                      </p:tavLst>
                                    </p:anim>
                                    <p:animEffect transition="in" filter="fade">
                                      <p:cBhvr>
                                        <p:cTn id="1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3" grpId="0"/>
      <p:bldP spid="34" grpId="0" animBg="1"/>
      <p:bldP spid="35" grpId="0" animBg="1"/>
      <p:bldP spid="38" grpId="0" animBg="1"/>
      <p:bldP spid="40" grpId="0" animBg="1"/>
      <p:bldP spid="42" grpId="0"/>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4339650"/>
          </a:xfrm>
          <a:prstGeom prst="rect">
            <a:avLst/>
          </a:prstGeom>
          <a:noFill/>
        </p:spPr>
        <p:txBody>
          <a:bodyPr wrap="square" rtlCol="0">
            <a:spAutoFit/>
          </a:bodyPr>
          <a:lstStyle/>
          <a:p>
            <a:pPr algn="ctr"/>
            <a:r>
              <a:rPr lang="en-US" sz="6000" dirty="0" smtClean="0"/>
              <a:t>We need technology!  </a:t>
            </a:r>
          </a:p>
          <a:p>
            <a:pPr algn="ctr"/>
            <a:endParaRPr lang="en-US" sz="6000" dirty="0" smtClean="0"/>
          </a:p>
          <a:p>
            <a:pPr algn="ctr"/>
            <a:r>
              <a:rPr lang="en-US" sz="6000" dirty="0" smtClean="0"/>
              <a:t>Introducing </a:t>
            </a:r>
          </a:p>
          <a:p>
            <a:pPr algn="ctr"/>
            <a:r>
              <a:rPr lang="en-US" sz="9600" b="1" dirty="0" err="1" smtClean="0"/>
              <a:t>StatKey</a:t>
            </a:r>
            <a:r>
              <a:rPr lang="en-US" sz="9600" b="1" dirty="0" smtClean="0"/>
              <a:t>.</a:t>
            </a:r>
            <a:endParaRPr lang="en-US" sz="9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Atlanta Commutes</a:t>
            </a:r>
            <a:endParaRPr lang="en-US" dirty="0"/>
          </a:p>
        </p:txBody>
      </p:sp>
      <p:sp>
        <p:nvSpPr>
          <p:cNvPr id="3" name="TextBox 2"/>
          <p:cNvSpPr txBox="1"/>
          <p:nvPr/>
        </p:nvSpPr>
        <p:spPr>
          <a:xfrm>
            <a:off x="390525" y="2699455"/>
            <a:ext cx="7762875" cy="954107"/>
          </a:xfrm>
          <a:prstGeom prst="rect">
            <a:avLst/>
          </a:prstGeom>
          <a:noFill/>
        </p:spPr>
        <p:txBody>
          <a:bodyPr wrap="square" rtlCol="0">
            <a:spAutoFit/>
          </a:bodyPr>
          <a:lstStyle/>
          <a:p>
            <a:r>
              <a:rPr lang="en-US" sz="2800" dirty="0" smtClean="0"/>
              <a:t>Data: The American Housing Survey (AHS) collected data from Atlanta in 2004. </a:t>
            </a:r>
          </a:p>
        </p:txBody>
      </p:sp>
      <p:sp>
        <p:nvSpPr>
          <p:cNvPr id="4" name="TextBox 3"/>
          <p:cNvSpPr txBox="1"/>
          <p:nvPr/>
        </p:nvSpPr>
        <p:spPr>
          <a:xfrm>
            <a:off x="546753" y="1295400"/>
            <a:ext cx="7965649" cy="1200329"/>
          </a:xfrm>
          <a:prstGeom prst="rect">
            <a:avLst/>
          </a:prstGeom>
          <a:solidFill>
            <a:schemeClr val="accent2">
              <a:lumMod val="60000"/>
              <a:lumOff val="40000"/>
            </a:schemeClr>
          </a:solidFill>
        </p:spPr>
        <p:txBody>
          <a:bodyPr wrap="square" rtlCol="0">
            <a:spAutoFit/>
          </a:bodyPr>
          <a:lstStyle/>
          <a:p>
            <a:r>
              <a:rPr lang="en-US" sz="3600" i="1" dirty="0" smtClean="0"/>
              <a:t>What’s the mean commute time for workers in metropolitan Atlanta? </a:t>
            </a:r>
            <a:endParaRPr lang="en-US" sz="3600" i="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3342" y="3348377"/>
            <a:ext cx="3982375"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85" y="3856040"/>
            <a:ext cx="3810000" cy="2667000"/>
          </a:xfrm>
          <a:prstGeom prst="rect">
            <a:avLst/>
          </a:prstGeom>
        </p:spPr>
      </p:pic>
    </p:spTree>
    <p:extLst>
      <p:ext uri="{BB962C8B-B14F-4D97-AF65-F5344CB8AC3E}">
        <p14:creationId xmlns:p14="http://schemas.microsoft.com/office/powerpoint/2010/main" val="200047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77" y="402211"/>
            <a:ext cx="8436989" cy="1143000"/>
          </a:xfrm>
        </p:spPr>
        <p:txBody>
          <a:bodyPr/>
          <a:lstStyle/>
          <a:p>
            <a:r>
              <a:rPr lang="en-US" dirty="0" smtClean="0"/>
              <a:t>Sample of n=500 Atlanta Commutes</a:t>
            </a:r>
            <a:endParaRPr lang="en-US" dirty="0"/>
          </a:p>
        </p:txBody>
      </p:sp>
      <p:sp>
        <p:nvSpPr>
          <p:cNvPr id="5" name="TextBox 4"/>
          <p:cNvSpPr txBox="1"/>
          <p:nvPr/>
        </p:nvSpPr>
        <p:spPr>
          <a:xfrm>
            <a:off x="1143000" y="5181600"/>
            <a:ext cx="7239000" cy="769441"/>
          </a:xfrm>
          <a:prstGeom prst="rect">
            <a:avLst/>
          </a:prstGeom>
          <a:solidFill>
            <a:srgbClr val="FFFF99"/>
          </a:solidFill>
        </p:spPr>
        <p:txBody>
          <a:bodyPr wrap="square" rtlCol="0">
            <a:spAutoFit/>
          </a:bodyPr>
          <a:lstStyle/>
          <a:p>
            <a:r>
              <a:rPr lang="en-US" sz="4400" dirty="0" smtClean="0">
                <a:solidFill>
                  <a:schemeClr val="tx1"/>
                </a:solidFill>
              </a:rPr>
              <a:t>Where might the “true” </a:t>
            </a:r>
            <a:r>
              <a:rPr lang="el-GR" sz="4400" dirty="0" smtClean="0">
                <a:solidFill>
                  <a:schemeClr val="tx1"/>
                </a:solidFill>
              </a:rPr>
              <a:t>μ</a:t>
            </a:r>
            <a:r>
              <a:rPr lang="en-US" sz="4400" dirty="0" smtClean="0">
                <a:solidFill>
                  <a:schemeClr val="tx1"/>
                </a:solidFill>
              </a:rPr>
              <a:t> be?</a:t>
            </a:r>
            <a:endParaRPr lang="en-US" sz="4400"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47732"/>
            <a:ext cx="8553450" cy="351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4191000" y="1676400"/>
                <a:ext cx="3930978" cy="1754326"/>
              </a:xfrm>
              <a:prstGeom prst="rect">
                <a:avLst/>
              </a:prstGeom>
              <a:noFill/>
            </p:spPr>
            <p:txBody>
              <a:bodyPr wrap="square" rtlCol="0">
                <a:spAutoFit/>
              </a:bodyPr>
              <a:lstStyle/>
              <a:p>
                <a:r>
                  <a:rPr lang="en-US" sz="3600" i="1" dirty="0" smtClean="0"/>
                  <a:t>n </a:t>
                </a:r>
                <a:r>
                  <a:rPr lang="en-US" sz="3600" dirty="0" smtClean="0"/>
                  <a:t>= 500</a:t>
                </a:r>
              </a:p>
              <a:p>
                <a14:m>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m:t>
                    </m:r>
                  </m:oMath>
                </a14:m>
                <a:r>
                  <a:rPr lang="en-US" sz="3600" dirty="0" smtClean="0"/>
                  <a:t>29.11 minutes</a:t>
                </a:r>
              </a:p>
              <a:p>
                <a:r>
                  <a:rPr lang="en-US" sz="3600" dirty="0" smtClean="0"/>
                  <a:t>s  = 20.72 minutes</a:t>
                </a:r>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4191000" y="1676400"/>
                <a:ext cx="3930978" cy="1754326"/>
              </a:xfrm>
              <a:prstGeom prst="rect">
                <a:avLst/>
              </a:prstGeom>
              <a:blipFill rotWithShape="1">
                <a:blip r:embed="rId4" cstate="print"/>
                <a:stretch>
                  <a:fillRect l="-4814" t="-5208" b="-12153"/>
                </a:stretch>
              </a:blipFill>
            </p:spPr>
            <p:txBody>
              <a:bodyPr/>
              <a:lstStyle/>
              <a:p>
                <a:r>
                  <a:rPr lang="en-US">
                    <a:noFill/>
                  </a:rPr>
                  <a:t> </a:t>
                </a:r>
              </a:p>
            </p:txBody>
          </p:sp>
        </mc:Fallback>
      </mc:AlternateContent>
    </p:spTree>
    <p:extLst>
      <p:ext uri="{BB962C8B-B14F-4D97-AF65-F5344CB8AC3E}">
        <p14:creationId xmlns:p14="http://schemas.microsoft.com/office/powerpoint/2010/main" val="84555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4616648"/>
          </a:xfrm>
          <a:prstGeom prst="rect">
            <a:avLst/>
          </a:prstGeom>
          <a:noFill/>
        </p:spPr>
        <p:txBody>
          <a:bodyPr wrap="square" rtlCol="0">
            <a:spAutoFit/>
          </a:bodyPr>
          <a:lstStyle/>
          <a:p>
            <a:pPr algn="ctr"/>
            <a:endParaRPr lang="en-US" sz="4800" dirty="0" smtClean="0"/>
          </a:p>
          <a:p>
            <a:pPr algn="ctr"/>
            <a:r>
              <a:rPr lang="en-US" sz="5400" b="1" dirty="0" err="1" smtClean="0"/>
              <a:t>StatKey</a:t>
            </a:r>
            <a:endParaRPr lang="en-US" sz="4000" dirty="0" smtClean="0"/>
          </a:p>
          <a:p>
            <a:pPr algn="ctr"/>
            <a:endParaRPr lang="en-US" sz="1200" dirty="0" smtClean="0"/>
          </a:p>
          <a:p>
            <a:pPr algn="ctr"/>
            <a:r>
              <a:rPr lang="en-US" sz="4000" dirty="0" smtClean="0"/>
              <a:t>can be found at</a:t>
            </a:r>
          </a:p>
          <a:p>
            <a:pPr algn="ctr"/>
            <a:endParaRPr lang="en-US" sz="4000" dirty="0" smtClean="0"/>
          </a:p>
          <a:p>
            <a:pPr algn="ctr"/>
            <a:r>
              <a:rPr lang="en-US" sz="6000" dirty="0" smtClean="0">
                <a:hlinkClick r:id="rId3"/>
              </a:rPr>
              <a:t>www.lock5stat.com</a:t>
            </a:r>
            <a:endParaRPr lang="en-US" sz="6000" dirty="0" smtClean="0"/>
          </a:p>
          <a:p>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7620000" cy="6247864"/>
          </a:xfrm>
          <a:prstGeom prst="rect">
            <a:avLst/>
          </a:prstGeom>
          <a:noFill/>
        </p:spPr>
        <p:txBody>
          <a:bodyPr wrap="square" rtlCol="0">
            <a:spAutoFit/>
          </a:bodyPr>
          <a:lstStyle/>
          <a:p>
            <a:pPr algn="ctr"/>
            <a:r>
              <a:rPr lang="en-US" sz="3600" b="1" u="sng" dirty="0" smtClean="0"/>
              <a:t>Schedule:  Day 1</a:t>
            </a:r>
          </a:p>
          <a:p>
            <a:pPr algn="ctr"/>
            <a:r>
              <a:rPr lang="en-US" sz="2400" b="1" u="sng" dirty="0" smtClean="0"/>
              <a:t>Wednesday, 1/4, 4:45 – 6:45 pm</a:t>
            </a:r>
          </a:p>
          <a:p>
            <a:endParaRPr lang="en-US" b="1" dirty="0" smtClean="0"/>
          </a:p>
          <a:p>
            <a:r>
              <a:rPr lang="en-US" sz="2200" b="1" dirty="0" smtClean="0"/>
              <a:t>1. Introductions and Overview</a:t>
            </a:r>
            <a:r>
              <a:rPr lang="en-US" sz="2200" dirty="0" smtClean="0"/>
              <a:t>   </a:t>
            </a:r>
          </a:p>
          <a:p>
            <a:r>
              <a:rPr lang="en-US" sz="1200" dirty="0" smtClean="0"/>
              <a:t> </a:t>
            </a:r>
          </a:p>
          <a:p>
            <a:r>
              <a:rPr lang="en-US" sz="2200" b="1" dirty="0" smtClean="0"/>
              <a:t>2. Bootstrap Confidence Intervals</a:t>
            </a:r>
            <a:r>
              <a:rPr lang="en-US" sz="2200" dirty="0" smtClean="0"/>
              <a:t> </a:t>
            </a:r>
          </a:p>
          <a:p>
            <a:pPr marL="400050" lvl="0" indent="-168275">
              <a:buFont typeface="Arial" pitchFamily="34" charset="0"/>
              <a:buChar char="•"/>
            </a:pPr>
            <a:r>
              <a:rPr lang="en-US" sz="2200" dirty="0" smtClean="0"/>
              <a:t> What is a bootstrap distribution?</a:t>
            </a:r>
          </a:p>
          <a:p>
            <a:pPr marL="400050" lvl="0" indent="-168275">
              <a:buFont typeface="Arial" pitchFamily="34" charset="0"/>
              <a:buChar char="•"/>
            </a:pPr>
            <a:r>
              <a:rPr lang="en-US" sz="2200" dirty="0" smtClean="0"/>
              <a:t> How do we use bootstrap distributions to build understanding of confidence intervals?</a:t>
            </a:r>
          </a:p>
          <a:p>
            <a:pPr marL="400050" lvl="0" indent="-168275">
              <a:buFont typeface="Arial" pitchFamily="34" charset="0"/>
              <a:buChar char="•"/>
            </a:pPr>
            <a:r>
              <a:rPr lang="en-US" sz="2200" dirty="0" smtClean="0"/>
              <a:t> How do we assess student understanding when using this    approach?</a:t>
            </a:r>
          </a:p>
          <a:p>
            <a:r>
              <a:rPr lang="en-US" sz="1200" dirty="0" smtClean="0"/>
              <a:t> </a:t>
            </a:r>
          </a:p>
          <a:p>
            <a:r>
              <a:rPr lang="en-US" sz="2200" b="1" dirty="0" smtClean="0"/>
              <a:t>3. Getting Started on Randomization Tests</a:t>
            </a:r>
            <a:endParaRPr lang="en-US" sz="2200" dirty="0" smtClean="0"/>
          </a:p>
          <a:p>
            <a:pPr marL="461963" lvl="0" indent="-230188">
              <a:buFont typeface="Arial" pitchFamily="34" charset="0"/>
              <a:buChar char="•"/>
            </a:pPr>
            <a:r>
              <a:rPr lang="en-US" sz="2200" dirty="0" smtClean="0"/>
              <a:t> What is a randomization distribution?</a:t>
            </a:r>
          </a:p>
          <a:p>
            <a:pPr marL="461963" lvl="0" indent="-230188">
              <a:buFont typeface="Arial" pitchFamily="34" charset="0"/>
              <a:buChar char="•"/>
            </a:pPr>
            <a:r>
              <a:rPr lang="en-US" sz="2200" dirty="0" smtClean="0"/>
              <a:t> How do we use randomization distributions to build understanding of p-values</a:t>
            </a:r>
            <a:r>
              <a:rPr lang="en-US" sz="2200" dirty="0" smtClean="0"/>
              <a:t>?</a:t>
            </a:r>
          </a:p>
          <a:p>
            <a:pPr marL="461963" indent="-230188">
              <a:buFont typeface="Arial" pitchFamily="34" charset="0"/>
              <a:buChar char="•"/>
            </a:pPr>
            <a:r>
              <a:rPr lang="en-US" sz="2200" dirty="0"/>
              <a:t> How do these methods fit with traditional methods? </a:t>
            </a:r>
            <a:endParaRPr lang="en-US" sz="2200" dirty="0" smtClean="0"/>
          </a:p>
          <a:p>
            <a:r>
              <a:rPr lang="en-US" sz="1200" dirty="0" smtClean="0"/>
              <a:t> </a:t>
            </a:r>
          </a:p>
          <a:p>
            <a:r>
              <a:rPr lang="en-US" sz="2200" b="1" dirty="0" smtClean="0"/>
              <a:t>4. Minute Papers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get a confidence interval from a bootstrap distribution?</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1752600"/>
            <a:ext cx="8651463" cy="395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7239000" y="2209800"/>
            <a:ext cx="1295400" cy="190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5867399"/>
            <a:ext cx="8422862" cy="954107"/>
          </a:xfrm>
          <a:prstGeom prst="rect">
            <a:avLst/>
          </a:prstGeom>
          <a:noFill/>
        </p:spPr>
        <p:txBody>
          <a:bodyPr wrap="square" rtlCol="0">
            <a:spAutoFit/>
          </a:bodyPr>
          <a:lstStyle/>
          <a:p>
            <a:r>
              <a:rPr lang="en-US" sz="2800" dirty="0" smtClean="0"/>
              <a:t>Method #1:  Use the standard deviation of the bootstrap statistics as a “yardstick”</a:t>
            </a:r>
            <a:endParaRPr lang="en-US" sz="2800" dirty="0"/>
          </a:p>
        </p:txBody>
      </p:sp>
    </p:spTree>
    <p:extLst>
      <p:ext uri="{BB962C8B-B14F-4D97-AF65-F5344CB8AC3E}">
        <p14:creationId xmlns:p14="http://schemas.microsoft.com/office/powerpoint/2010/main" val="48648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Bootstrap Distribution to Get a Confidence Interval – Version #1</a:t>
            </a:r>
            <a:endParaRPr lang="en-US" dirty="0"/>
          </a:p>
        </p:txBody>
      </p:sp>
      <p:sp>
        <p:nvSpPr>
          <p:cNvPr id="3" name="TextBox 2"/>
          <p:cNvSpPr txBox="1"/>
          <p:nvPr/>
        </p:nvSpPr>
        <p:spPr>
          <a:xfrm>
            <a:off x="76200" y="1712893"/>
            <a:ext cx="8763000" cy="1077218"/>
          </a:xfrm>
          <a:prstGeom prst="rect">
            <a:avLst/>
          </a:prstGeom>
          <a:solidFill>
            <a:srgbClr val="FFFF99"/>
          </a:solidFill>
        </p:spPr>
        <p:txBody>
          <a:bodyPr wrap="square" rtlCol="0">
            <a:spAutoFit/>
          </a:bodyPr>
          <a:lstStyle/>
          <a:p>
            <a:r>
              <a:rPr lang="en-US" sz="3200" dirty="0" smtClean="0"/>
              <a:t>The standard deviation of the bootstrap statistics estimates the </a:t>
            </a:r>
            <a:r>
              <a:rPr lang="en-US" sz="3200" b="1" dirty="0" smtClean="0"/>
              <a:t>standard error </a:t>
            </a:r>
            <a:r>
              <a:rPr lang="en-US" sz="3200" dirty="0" smtClean="0"/>
              <a:t>of the sample statistic.</a:t>
            </a:r>
            <a:endParaRPr lang="en-US" sz="3200" dirty="0"/>
          </a:p>
        </p:txBody>
      </p:sp>
      <p:sp>
        <p:nvSpPr>
          <p:cNvPr id="4" name="TextBox 3"/>
          <p:cNvSpPr txBox="1"/>
          <p:nvPr/>
        </p:nvSpPr>
        <p:spPr>
          <a:xfrm>
            <a:off x="533400" y="2971800"/>
            <a:ext cx="8001000" cy="1754326"/>
          </a:xfrm>
          <a:prstGeom prst="rect">
            <a:avLst/>
          </a:prstGeom>
          <a:noFill/>
        </p:spPr>
        <p:txBody>
          <a:bodyPr wrap="square" rtlCol="0">
            <a:spAutoFit/>
          </a:bodyPr>
          <a:lstStyle/>
          <a:p>
            <a:r>
              <a:rPr lang="en-US" sz="3600" dirty="0" smtClean="0"/>
              <a:t>Quick interval estimate :</a:t>
            </a:r>
          </a:p>
          <a:p>
            <a:endParaRPr lang="en-US" sz="3600" dirty="0" smtClean="0"/>
          </a:p>
          <a:p>
            <a:pPr algn="ctr"/>
            <a:endParaRPr lang="en-US" sz="3600" dirty="0"/>
          </a:p>
        </p:txBody>
      </p:sp>
      <mc:AlternateContent xmlns:mc="http://schemas.openxmlformats.org/markup-compatibility/2006" xmlns:a14="http://schemas.microsoft.com/office/drawing/2010/main">
        <mc:Choice Requires="a14">
          <p:sp>
            <p:nvSpPr>
              <p:cNvPr id="5" name="TextBox 4"/>
              <p:cNvSpPr txBox="1"/>
              <p:nvPr/>
            </p:nvSpPr>
            <p:spPr>
              <a:xfrm>
                <a:off x="838200" y="3733800"/>
                <a:ext cx="7696200" cy="830997"/>
              </a:xfrm>
              <a:prstGeom prst="rect">
                <a:avLst/>
              </a:prstGeom>
              <a:solidFill>
                <a:schemeClr val="accent2">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𝑂𝑟𝑖𝑔𝑖𝑛𝑎𝑙</m:t>
                      </m:r>
                      <m:r>
                        <a:rPr lang="en-US" sz="4800" b="0" i="1" smtClean="0">
                          <a:latin typeface="Cambria Math"/>
                        </a:rPr>
                        <m:t> </m:t>
                      </m:r>
                      <m:r>
                        <a:rPr lang="en-US" sz="4800" b="0" i="1" smtClean="0">
                          <a:latin typeface="Cambria Math"/>
                        </a:rPr>
                        <m:t>𝑆𝑡𝑎𝑡𝑖𝑠𝑡𝑖𝑐</m:t>
                      </m:r>
                      <m:r>
                        <a:rPr lang="en-US" sz="4800" b="0" i="1" smtClean="0">
                          <a:latin typeface="Cambria Math"/>
                        </a:rPr>
                        <m:t> ±2∙</m:t>
                      </m:r>
                      <m:r>
                        <a:rPr lang="en-US" sz="4800" b="0" i="1" smtClean="0">
                          <a:latin typeface="Cambria Math"/>
                          <a:ea typeface="Cambria Math"/>
                        </a:rPr>
                        <m:t>𝑆𝐸</m:t>
                      </m:r>
                    </m:oMath>
                  </m:oMathPara>
                </a14:m>
                <a:endParaRPr lang="en-US"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0" y="3733800"/>
                <a:ext cx="7696200" cy="830997"/>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7" name="Straight Arrow Connector 6"/>
          <p:cNvCxnSpPr/>
          <p:nvPr/>
        </p:nvCxnSpPr>
        <p:spPr>
          <a:xfrm>
            <a:off x="4114800" y="2667000"/>
            <a:ext cx="3581400" cy="1295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876800"/>
            <a:ext cx="8305800" cy="523220"/>
          </a:xfrm>
          <a:prstGeom prst="rect">
            <a:avLst/>
          </a:prstGeom>
          <a:noFill/>
        </p:spPr>
        <p:txBody>
          <a:bodyPr wrap="square" rtlCol="0">
            <a:spAutoFit/>
          </a:bodyPr>
          <a:lstStyle/>
          <a:p>
            <a:r>
              <a:rPr lang="en-US" sz="2800" dirty="0" smtClean="0"/>
              <a:t>For the mean Atlanta commute time:</a:t>
            </a:r>
            <a:endParaRPr lang="en-US" sz="2800" dirty="0"/>
          </a:p>
        </p:txBody>
      </p:sp>
      <mc:AlternateContent xmlns:mc="http://schemas.openxmlformats.org/markup-compatibility/2006" xmlns:a14="http://schemas.microsoft.com/office/drawing/2010/main">
        <mc:Choice Requires="a14">
          <p:sp>
            <p:nvSpPr>
              <p:cNvPr id="10" name="TextBox 9"/>
              <p:cNvSpPr txBox="1"/>
              <p:nvPr/>
            </p:nvSpPr>
            <p:spPr>
              <a:xfrm>
                <a:off x="838200" y="5400020"/>
                <a:ext cx="7239000" cy="1187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ea typeface="Cambria Math"/>
                        </a:rPr>
                        <m:t>29.11</m:t>
                      </m:r>
                      <m:r>
                        <a:rPr lang="en-US" sz="3600" i="1" dirty="0" smtClean="0">
                          <a:latin typeface="Cambria Math"/>
                          <a:ea typeface="Cambria Math"/>
                        </a:rPr>
                        <m:t>±</m:t>
                      </m:r>
                      <m:r>
                        <a:rPr lang="en-US" sz="3600" b="0" i="1" dirty="0" smtClean="0">
                          <a:latin typeface="Cambria Math"/>
                          <a:ea typeface="Cambria Math"/>
                        </a:rPr>
                        <m:t>2∙0.92=29.11±1.84=(27.27, 30.95)</m:t>
                      </m:r>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838200" y="5400020"/>
                <a:ext cx="7239000" cy="1187569"/>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5441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324" y="1382889"/>
            <a:ext cx="8651463" cy="395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50" y="1368661"/>
            <a:ext cx="86296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 Version #2</a:t>
            </a:r>
            <a:endParaRPr lang="en-US" dirty="0">
              <a:solidFill>
                <a:srgbClr val="FFFF66"/>
              </a:solidFill>
            </a:endParaRPr>
          </a:p>
        </p:txBody>
      </p:sp>
      <p:sp>
        <p:nvSpPr>
          <p:cNvPr id="12" name="Oval 11"/>
          <p:cNvSpPr/>
          <p:nvPr/>
        </p:nvSpPr>
        <p:spPr bwMode="auto">
          <a:xfrm>
            <a:off x="3276600" y="3657600"/>
            <a:ext cx="2384238" cy="134165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solidFill>
                  <a:srgbClr val="002060"/>
                </a:solidFill>
              </a:rPr>
              <a:t>Keep 95% in middle</a:t>
            </a:r>
            <a:endParaRPr kumimoji="0" lang="en-US" sz="2800" b="0" i="0" u="none" strike="noStrike" cap="none" normalizeH="0" baseline="0" dirty="0" smtClean="0">
              <a:ln>
                <a:noFill/>
              </a:ln>
              <a:solidFill>
                <a:srgbClr val="002060"/>
              </a:solidFill>
              <a:effectLst/>
            </a:endParaRPr>
          </a:p>
        </p:txBody>
      </p:sp>
      <p:sp>
        <p:nvSpPr>
          <p:cNvPr id="13" name="TextBox 12"/>
          <p:cNvSpPr txBox="1"/>
          <p:nvPr/>
        </p:nvSpPr>
        <p:spPr>
          <a:xfrm>
            <a:off x="326324" y="3538039"/>
            <a:ext cx="1862918" cy="954107"/>
          </a:xfrm>
          <a:prstGeom prst="rect">
            <a:avLst/>
          </a:prstGeom>
          <a:solidFill>
            <a:schemeClr val="bg1"/>
          </a:solidFill>
        </p:spPr>
        <p:txBody>
          <a:bodyPr wrap="square" rtlCol="0">
            <a:spAutoFit/>
          </a:bodyPr>
          <a:lstStyle/>
          <a:p>
            <a:r>
              <a:rPr lang="en-US" sz="2800" dirty="0" smtClean="0">
                <a:solidFill>
                  <a:srgbClr val="FF0000"/>
                </a:solidFill>
              </a:rPr>
              <a:t>Chop 2.5% in each tail</a:t>
            </a:r>
            <a:endParaRPr lang="en-US" sz="2800" dirty="0">
              <a:solidFill>
                <a:srgbClr val="FF0000"/>
              </a:solidFill>
            </a:endParaRPr>
          </a:p>
        </p:txBody>
      </p:sp>
      <p:sp>
        <p:nvSpPr>
          <p:cNvPr id="20" name="TextBox 19"/>
          <p:cNvSpPr txBox="1"/>
          <p:nvPr/>
        </p:nvSpPr>
        <p:spPr>
          <a:xfrm>
            <a:off x="7012510" y="3567465"/>
            <a:ext cx="1965277" cy="954107"/>
          </a:xfrm>
          <a:prstGeom prst="rect">
            <a:avLst/>
          </a:prstGeom>
          <a:noFill/>
        </p:spPr>
        <p:txBody>
          <a:bodyPr wrap="square" rtlCol="0">
            <a:spAutoFit/>
          </a:bodyPr>
          <a:lstStyle/>
          <a:p>
            <a:r>
              <a:rPr lang="en-US" sz="2800" dirty="0" smtClean="0">
                <a:solidFill>
                  <a:srgbClr val="FF0000"/>
                </a:solidFill>
              </a:rPr>
              <a:t>Chop 2.5% in each tail</a:t>
            </a:r>
            <a:endParaRPr lang="en-US" sz="2800" dirty="0">
              <a:solidFill>
                <a:srgbClr val="FF0000"/>
              </a:solidFill>
            </a:endParaRPr>
          </a:p>
        </p:txBody>
      </p:sp>
      <p:sp>
        <p:nvSpPr>
          <p:cNvPr id="3" name="TextBox 2"/>
          <p:cNvSpPr txBox="1"/>
          <p:nvPr/>
        </p:nvSpPr>
        <p:spPr>
          <a:xfrm>
            <a:off x="326324" y="5486400"/>
            <a:ext cx="8489763" cy="1077218"/>
          </a:xfrm>
          <a:prstGeom prst="rect">
            <a:avLst/>
          </a:prstGeom>
          <a:noFill/>
        </p:spPr>
        <p:txBody>
          <a:bodyPr wrap="square" rtlCol="0">
            <a:spAutoFit/>
          </a:bodyPr>
          <a:lstStyle/>
          <a:p>
            <a:r>
              <a:rPr lang="en-US" sz="3200" dirty="0" smtClean="0"/>
              <a:t>For a 95% CI, find the 2.5%-tile and 97.5%-tile in the bootstrap distribution</a:t>
            </a:r>
            <a:endParaRPr lang="en-US" sz="3200" dirty="0"/>
          </a:p>
        </p:txBody>
      </p:sp>
      <p:sp>
        <p:nvSpPr>
          <p:cNvPr id="4" name="TextBox 3"/>
          <p:cNvSpPr txBox="1"/>
          <p:nvPr/>
        </p:nvSpPr>
        <p:spPr>
          <a:xfrm>
            <a:off x="5435215" y="2338372"/>
            <a:ext cx="3562065" cy="523220"/>
          </a:xfrm>
          <a:prstGeom prst="rect">
            <a:avLst/>
          </a:prstGeom>
          <a:noFill/>
        </p:spPr>
        <p:txBody>
          <a:bodyPr wrap="square" rtlCol="0">
            <a:spAutoFit/>
          </a:bodyPr>
          <a:lstStyle/>
          <a:p>
            <a:r>
              <a:rPr lang="en-US" sz="2800" dirty="0" smtClean="0">
                <a:solidFill>
                  <a:schemeClr val="tx1"/>
                </a:solidFill>
              </a:rPr>
              <a:t>95% CI=(27.35,30.96)</a:t>
            </a:r>
            <a:endParaRPr lang="en-US" sz="2800" dirty="0">
              <a:solidFill>
                <a:schemeClr val="tx1"/>
              </a:solidFill>
            </a:endParaRPr>
          </a:p>
        </p:txBody>
      </p:sp>
    </p:spTree>
    <p:extLst>
      <p:ext uri="{BB962C8B-B14F-4D97-AF65-F5344CB8AC3E}">
        <p14:creationId xmlns:p14="http://schemas.microsoft.com/office/powerpoint/2010/main" val="4679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fade">
                                      <p:cBhvr>
                                        <p:cTn id="24" dur="500"/>
                                        <p:tgtEl>
                                          <p:spTgt spid="205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93" y="1073483"/>
            <a:ext cx="8780463"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6259" y="159221"/>
            <a:ext cx="8318308" cy="1143000"/>
          </a:xfrm>
        </p:spPr>
        <p:txBody>
          <a:bodyPr/>
          <a:lstStyle/>
          <a:p>
            <a:r>
              <a:rPr lang="en-US" dirty="0" smtClean="0"/>
              <a:t>90% CI for Mean Atlanta Commute</a:t>
            </a:r>
            <a:endParaRPr lang="en-US" dirty="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066800"/>
            <a:ext cx="86010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bwMode="auto">
          <a:xfrm>
            <a:off x="3129683" y="3308070"/>
            <a:ext cx="2384238" cy="134165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solidFill>
                  <a:srgbClr val="002060"/>
                </a:solidFill>
              </a:rPr>
              <a:t>Keep 90% in middle</a:t>
            </a:r>
            <a:endParaRPr kumimoji="0" lang="en-US" sz="2800" b="0" i="0" u="none" strike="noStrike" cap="none" normalizeH="0" baseline="0" dirty="0" smtClean="0">
              <a:ln>
                <a:noFill/>
              </a:ln>
              <a:solidFill>
                <a:srgbClr val="002060"/>
              </a:solidFill>
              <a:effectLst/>
            </a:endParaRPr>
          </a:p>
        </p:txBody>
      </p:sp>
      <p:sp>
        <p:nvSpPr>
          <p:cNvPr id="13" name="TextBox 12"/>
          <p:cNvSpPr txBox="1"/>
          <p:nvPr/>
        </p:nvSpPr>
        <p:spPr>
          <a:xfrm>
            <a:off x="345892" y="3311801"/>
            <a:ext cx="1862918" cy="954107"/>
          </a:xfrm>
          <a:prstGeom prst="rect">
            <a:avLst/>
          </a:prstGeom>
          <a:solidFill>
            <a:schemeClr val="bg1"/>
          </a:solidFill>
        </p:spPr>
        <p:txBody>
          <a:bodyPr wrap="square" rtlCol="0">
            <a:spAutoFit/>
          </a:bodyPr>
          <a:lstStyle/>
          <a:p>
            <a:r>
              <a:rPr lang="en-US" sz="2800" dirty="0" smtClean="0">
                <a:solidFill>
                  <a:srgbClr val="FF0000"/>
                </a:solidFill>
              </a:rPr>
              <a:t>Chop 5% in each tail</a:t>
            </a:r>
            <a:endParaRPr lang="en-US" sz="2800" dirty="0">
              <a:solidFill>
                <a:srgbClr val="FF0000"/>
              </a:solidFill>
            </a:endParaRPr>
          </a:p>
        </p:txBody>
      </p:sp>
      <p:sp>
        <p:nvSpPr>
          <p:cNvPr id="20" name="TextBox 19"/>
          <p:cNvSpPr txBox="1"/>
          <p:nvPr/>
        </p:nvSpPr>
        <p:spPr>
          <a:xfrm>
            <a:off x="7023863" y="3308070"/>
            <a:ext cx="1856097" cy="954107"/>
          </a:xfrm>
          <a:prstGeom prst="rect">
            <a:avLst/>
          </a:prstGeom>
          <a:noFill/>
        </p:spPr>
        <p:txBody>
          <a:bodyPr wrap="square" rtlCol="0">
            <a:spAutoFit/>
          </a:bodyPr>
          <a:lstStyle/>
          <a:p>
            <a:r>
              <a:rPr lang="en-US" sz="2800" dirty="0" smtClean="0">
                <a:solidFill>
                  <a:srgbClr val="FF0000"/>
                </a:solidFill>
              </a:rPr>
              <a:t>Chop 5% in each tail</a:t>
            </a:r>
            <a:endParaRPr lang="en-US" sz="2800" dirty="0">
              <a:solidFill>
                <a:srgbClr val="FF0000"/>
              </a:solidFill>
            </a:endParaRPr>
          </a:p>
        </p:txBody>
      </p:sp>
      <p:sp>
        <p:nvSpPr>
          <p:cNvPr id="3" name="TextBox 2"/>
          <p:cNvSpPr txBox="1"/>
          <p:nvPr/>
        </p:nvSpPr>
        <p:spPr>
          <a:xfrm>
            <a:off x="349436" y="5334000"/>
            <a:ext cx="8413564" cy="1077218"/>
          </a:xfrm>
          <a:prstGeom prst="rect">
            <a:avLst/>
          </a:prstGeom>
          <a:noFill/>
        </p:spPr>
        <p:txBody>
          <a:bodyPr wrap="square" rtlCol="0">
            <a:spAutoFit/>
          </a:bodyPr>
          <a:lstStyle/>
          <a:p>
            <a:r>
              <a:rPr lang="en-US" sz="3200" dirty="0" smtClean="0"/>
              <a:t>For a 90% CI, find the 5%-tile and 95%-tile in the bootstrap distribution</a:t>
            </a:r>
            <a:endParaRPr lang="en-US" sz="3200" dirty="0"/>
          </a:p>
        </p:txBody>
      </p:sp>
      <p:sp>
        <p:nvSpPr>
          <p:cNvPr id="18" name="TextBox 17"/>
          <p:cNvSpPr txBox="1"/>
          <p:nvPr/>
        </p:nvSpPr>
        <p:spPr>
          <a:xfrm>
            <a:off x="5379519" y="2149200"/>
            <a:ext cx="3562065" cy="523220"/>
          </a:xfrm>
          <a:prstGeom prst="rect">
            <a:avLst/>
          </a:prstGeom>
          <a:noFill/>
        </p:spPr>
        <p:txBody>
          <a:bodyPr wrap="square" rtlCol="0">
            <a:spAutoFit/>
          </a:bodyPr>
          <a:lstStyle/>
          <a:p>
            <a:r>
              <a:rPr lang="en-US" sz="2800" dirty="0" smtClean="0">
                <a:solidFill>
                  <a:schemeClr val="tx1"/>
                </a:solidFill>
              </a:rPr>
              <a:t>90% CI=(27.64,30.65)</a:t>
            </a:r>
            <a:endParaRPr lang="en-US" sz="2800" dirty="0">
              <a:solidFill>
                <a:schemeClr val="tx1"/>
              </a:solidFill>
            </a:endParaRPr>
          </a:p>
        </p:txBody>
      </p:sp>
    </p:spTree>
    <p:extLst>
      <p:ext uri="{BB962C8B-B14F-4D97-AF65-F5344CB8AC3E}">
        <p14:creationId xmlns:p14="http://schemas.microsoft.com/office/powerpoint/2010/main" val="121036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924800" cy="5201424"/>
          </a:xfrm>
          <a:prstGeom prst="rect">
            <a:avLst/>
          </a:prstGeom>
          <a:noFill/>
        </p:spPr>
        <p:txBody>
          <a:bodyPr wrap="square" rtlCol="0">
            <a:spAutoFit/>
          </a:bodyPr>
          <a:lstStyle/>
          <a:p>
            <a:pPr algn="ctr"/>
            <a:r>
              <a:rPr lang="en-US" sz="4000" b="1" dirty="0" smtClean="0"/>
              <a:t>Bootstrap Confidence Intervals</a:t>
            </a:r>
          </a:p>
          <a:p>
            <a:endParaRPr lang="en-US" sz="4000" dirty="0"/>
          </a:p>
          <a:p>
            <a:r>
              <a:rPr lang="en-US" sz="3600" u="sng" dirty="0" smtClean="0"/>
              <a:t>Version 1 (Statistic </a:t>
            </a:r>
            <a:r>
              <a:rPr lang="en-US" sz="3600" u="sng" dirty="0" smtClean="0">
                <a:sym typeface="Symbol"/>
              </a:rPr>
              <a:t> </a:t>
            </a:r>
            <a:r>
              <a:rPr lang="en-US" sz="3600" u="sng" dirty="0" smtClean="0"/>
              <a:t>2 SE)</a:t>
            </a:r>
            <a:r>
              <a:rPr lang="en-US" sz="3600" dirty="0" smtClean="0"/>
              <a:t>:  </a:t>
            </a:r>
          </a:p>
          <a:p>
            <a:r>
              <a:rPr lang="en-US" sz="3600" dirty="0" smtClean="0"/>
              <a:t>Great preparation for moving to </a:t>
            </a:r>
          </a:p>
          <a:p>
            <a:r>
              <a:rPr lang="en-US" sz="3600" dirty="0" smtClean="0"/>
              <a:t>traditional methods</a:t>
            </a:r>
          </a:p>
          <a:p>
            <a:endParaRPr lang="en-US" sz="3600" dirty="0"/>
          </a:p>
          <a:p>
            <a:r>
              <a:rPr lang="en-US" sz="3600" u="sng" dirty="0" smtClean="0"/>
              <a:t>Version 2 (Percentiles)</a:t>
            </a:r>
            <a:r>
              <a:rPr lang="en-US" sz="3600" dirty="0" smtClean="0"/>
              <a:t>:  </a:t>
            </a:r>
          </a:p>
          <a:p>
            <a:r>
              <a:rPr lang="en-US" sz="3600" dirty="0" smtClean="0"/>
              <a:t>Great at building understanding of </a:t>
            </a:r>
          </a:p>
          <a:p>
            <a:r>
              <a:rPr lang="en-US" sz="3600" dirty="0" smtClean="0"/>
              <a:t>confidence intervals</a:t>
            </a:r>
            <a:endParaRPr lang="en-US" sz="3600" dirty="0"/>
          </a:p>
        </p:txBody>
      </p:sp>
    </p:spTree>
    <p:extLst>
      <p:ext uri="{BB962C8B-B14F-4D97-AF65-F5344CB8AC3E}">
        <p14:creationId xmlns:p14="http://schemas.microsoft.com/office/powerpoint/2010/main" val="2957793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391400" cy="4278094"/>
          </a:xfrm>
          <a:prstGeom prst="rect">
            <a:avLst/>
          </a:prstGeom>
          <a:noFill/>
        </p:spPr>
        <p:txBody>
          <a:bodyPr wrap="square" rtlCol="0">
            <a:spAutoFit/>
          </a:bodyPr>
          <a:lstStyle/>
          <a:p>
            <a:pPr algn="ctr"/>
            <a:r>
              <a:rPr lang="en-US" sz="9600" dirty="0" smtClean="0"/>
              <a:t>Playing with </a:t>
            </a:r>
            <a:r>
              <a:rPr lang="en-US" sz="9600" dirty="0" err="1" smtClean="0"/>
              <a:t>StatKey</a:t>
            </a:r>
            <a:r>
              <a:rPr lang="en-US" sz="9600" dirty="0" smtClean="0"/>
              <a:t>!</a:t>
            </a:r>
          </a:p>
          <a:p>
            <a:pPr algn="ctr"/>
            <a:endParaRPr lang="en-US" sz="4000" dirty="0" smtClean="0"/>
          </a:p>
          <a:p>
            <a:pPr algn="ctr"/>
            <a:r>
              <a:rPr lang="en-US" sz="4000" i="1" dirty="0" smtClean="0"/>
              <a:t>See the purple pages in the folder.</a:t>
            </a:r>
            <a:endParaRPr lang="en-US" sz="4000"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391400" cy="4524315"/>
          </a:xfrm>
          <a:prstGeom prst="rect">
            <a:avLst/>
          </a:prstGeom>
          <a:noFill/>
        </p:spPr>
        <p:txBody>
          <a:bodyPr wrap="square" rtlCol="0">
            <a:spAutoFit/>
          </a:bodyPr>
          <a:lstStyle/>
          <a:p>
            <a:pPr algn="ctr"/>
            <a:r>
              <a:rPr lang="en-US" sz="4800" dirty="0" smtClean="0"/>
              <a:t>We want to collect some data from you.  What should we ask you for our one quantitative question and our one categorical question?</a:t>
            </a:r>
            <a:endParaRPr lang="en-US" sz="40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73527"/>
            <a:ext cx="8991600" cy="5262979"/>
          </a:xfrm>
          <a:prstGeom prst="rect">
            <a:avLst/>
          </a:prstGeom>
          <a:noFill/>
        </p:spPr>
        <p:txBody>
          <a:bodyPr wrap="square" rtlCol="0">
            <a:spAutoFit/>
          </a:bodyPr>
          <a:lstStyle/>
          <a:p>
            <a:r>
              <a:rPr lang="en-US" sz="4000" dirty="0" smtClean="0">
                <a:solidFill>
                  <a:srgbClr val="000000"/>
                </a:solidFill>
              </a:rPr>
              <a:t>What quantitative data should we collect from you?</a:t>
            </a:r>
          </a:p>
          <a:p>
            <a:endParaRPr lang="en-US" sz="3200" dirty="0" smtClean="0">
              <a:solidFill>
                <a:srgbClr val="000000"/>
              </a:solidFill>
            </a:endParaRPr>
          </a:p>
          <a:p>
            <a:pPr marL="514350" indent="-514350">
              <a:buAutoNum type="alphaUcPeriod"/>
            </a:pPr>
            <a:r>
              <a:rPr lang="en-US" sz="2800" dirty="0" smtClean="0">
                <a:solidFill>
                  <a:srgbClr val="000000"/>
                </a:solidFill>
              </a:rPr>
              <a:t>What was the class size of the Intro Stat course you taught most recently? </a:t>
            </a:r>
          </a:p>
          <a:p>
            <a:pPr marL="514350" indent="-514350">
              <a:buAutoNum type="alphaUcPeriod"/>
            </a:pPr>
            <a:r>
              <a:rPr lang="en-US" sz="2800" dirty="0" smtClean="0">
                <a:solidFill>
                  <a:srgbClr val="000000"/>
                </a:solidFill>
              </a:rPr>
              <a:t>How many years have you been teaching Intro Stat?</a:t>
            </a:r>
          </a:p>
          <a:p>
            <a:pPr marL="514350" indent="-514350">
              <a:buAutoNum type="alphaUcPeriod"/>
            </a:pPr>
            <a:r>
              <a:rPr lang="en-US" sz="2800" dirty="0" smtClean="0">
                <a:solidFill>
                  <a:srgbClr val="000000"/>
                </a:solidFill>
              </a:rPr>
              <a:t>What was the travel time, in hours, for your trip to Boston for JMM?</a:t>
            </a:r>
          </a:p>
          <a:p>
            <a:pPr marL="514350" indent="-514350">
              <a:buAutoNum type="alphaUcPeriod"/>
            </a:pPr>
            <a:r>
              <a:rPr lang="en-US" sz="2800" dirty="0" smtClean="0">
                <a:solidFill>
                  <a:srgbClr val="000000"/>
                </a:solidFill>
              </a:rPr>
              <a:t>Including this one, how many times have you attended the January JMM?</a:t>
            </a:r>
          </a:p>
          <a:p>
            <a:pPr marL="514350" indent="-514350">
              <a:buAutoNum type="alphaUcPeriod"/>
            </a:pPr>
            <a:r>
              <a:rPr lang="en-US" sz="2800" dirty="0" smtClean="0">
                <a:solidFill>
                  <a:srgbClr val="000000"/>
                </a:solidFill>
              </a:rPr>
              <a:t>???</a:t>
            </a:r>
            <a:endParaRPr lang="en-US" sz="2800" dirty="0">
              <a:solidFill>
                <a:srgbClr val="000000"/>
              </a:solidFill>
            </a:endParaRPr>
          </a:p>
        </p:txBody>
      </p:sp>
      <p:pic>
        <p:nvPicPr>
          <p:cNvPr id="6"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7848600" y="0"/>
            <a:ext cx="1295400" cy="1295401"/>
          </a:xfrm>
          <a:prstGeom prst="rect">
            <a:avLst/>
          </a:prstGeom>
          <a:noFill/>
        </p:spPr>
      </p:pic>
    </p:spTree>
    <p:extLst>
      <p:ext uri="{BB962C8B-B14F-4D97-AF65-F5344CB8AC3E}">
        <p14:creationId xmlns:p14="http://schemas.microsoft.com/office/powerpoint/2010/main" val="1388709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73527"/>
            <a:ext cx="8991600" cy="3970318"/>
          </a:xfrm>
          <a:prstGeom prst="rect">
            <a:avLst/>
          </a:prstGeom>
          <a:noFill/>
        </p:spPr>
        <p:txBody>
          <a:bodyPr wrap="square" rtlCol="0">
            <a:spAutoFit/>
          </a:bodyPr>
          <a:lstStyle/>
          <a:p>
            <a:r>
              <a:rPr lang="en-US" sz="4000" dirty="0" smtClean="0">
                <a:solidFill>
                  <a:srgbClr val="000000"/>
                </a:solidFill>
              </a:rPr>
              <a:t>What categorical data should we collect from you?</a:t>
            </a:r>
          </a:p>
          <a:p>
            <a:endParaRPr lang="en-US" sz="3200" dirty="0" smtClean="0">
              <a:solidFill>
                <a:srgbClr val="000000"/>
              </a:solidFill>
            </a:endParaRPr>
          </a:p>
          <a:p>
            <a:pPr marL="514350" indent="-514350">
              <a:buAutoNum type="alphaUcPeriod"/>
            </a:pPr>
            <a:r>
              <a:rPr lang="en-US" sz="2800" dirty="0" smtClean="0">
                <a:solidFill>
                  <a:srgbClr val="000000"/>
                </a:solidFill>
              </a:rPr>
              <a:t>Did you fly or drive to these meetings?</a:t>
            </a:r>
          </a:p>
          <a:p>
            <a:pPr marL="514350" indent="-514350">
              <a:buAutoNum type="alphaUcPeriod"/>
            </a:pPr>
            <a:r>
              <a:rPr lang="en-US" sz="2800" dirty="0" smtClean="0">
                <a:solidFill>
                  <a:srgbClr val="000000"/>
                </a:solidFill>
              </a:rPr>
              <a:t>Have you attended any previous JMM meetings?</a:t>
            </a:r>
          </a:p>
          <a:p>
            <a:pPr marL="514350" indent="-514350">
              <a:buAutoNum type="alphaUcPeriod"/>
            </a:pPr>
            <a:r>
              <a:rPr lang="en-US" sz="2800" dirty="0" smtClean="0">
                <a:solidFill>
                  <a:srgbClr val="000000"/>
                </a:solidFill>
              </a:rPr>
              <a:t>Have you ever attended a JSM meeting?</a:t>
            </a:r>
          </a:p>
          <a:p>
            <a:pPr marL="514350" indent="-514350">
              <a:buAutoNum type="alphaUcPeriod"/>
            </a:pPr>
            <a:r>
              <a:rPr lang="en-US" sz="2800" dirty="0" smtClean="0">
                <a:solidFill>
                  <a:srgbClr val="000000"/>
                </a:solidFill>
              </a:rPr>
              <a:t>???</a:t>
            </a:r>
          </a:p>
          <a:p>
            <a:pPr marL="514350" indent="-514350">
              <a:buAutoNum type="alphaUcPeriod"/>
            </a:pPr>
            <a:r>
              <a:rPr lang="en-US" sz="2800" dirty="0" smtClean="0">
                <a:solidFill>
                  <a:srgbClr val="000000"/>
                </a:solidFill>
              </a:rPr>
              <a:t>???</a:t>
            </a:r>
            <a:endParaRPr lang="en-US" sz="2800" dirty="0">
              <a:solidFill>
                <a:srgbClr val="000000"/>
              </a:solidFill>
            </a:endParaRPr>
          </a:p>
        </p:txBody>
      </p:sp>
      <p:pic>
        <p:nvPicPr>
          <p:cNvPr id="6"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7848600" y="0"/>
            <a:ext cx="1295400" cy="1295401"/>
          </a:xfrm>
          <a:prstGeom prst="rect">
            <a:avLst/>
          </a:prstGeom>
          <a:noFill/>
        </p:spPr>
      </p:pic>
    </p:spTree>
    <p:extLst>
      <p:ext uri="{BB962C8B-B14F-4D97-AF65-F5344CB8AC3E}">
        <p14:creationId xmlns:p14="http://schemas.microsoft.com/office/powerpoint/2010/main" val="1388709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848600" cy="5816977"/>
          </a:xfrm>
          <a:prstGeom prst="rect">
            <a:avLst/>
          </a:prstGeom>
          <a:noFill/>
        </p:spPr>
        <p:txBody>
          <a:bodyPr wrap="square" rtlCol="0">
            <a:spAutoFit/>
          </a:bodyPr>
          <a:lstStyle/>
          <a:p>
            <a:r>
              <a:rPr lang="en-US" sz="6000" dirty="0" smtClean="0"/>
              <a:t>How do we assess student understanding  of these methods</a:t>
            </a:r>
          </a:p>
          <a:p>
            <a:r>
              <a:rPr lang="en-US" sz="6000" dirty="0" smtClean="0"/>
              <a:t>(even on in-class exams without computers)?</a:t>
            </a:r>
          </a:p>
          <a:p>
            <a:endParaRPr lang="en-US" sz="3600" dirty="0" smtClean="0"/>
          </a:p>
          <a:p>
            <a:pPr algn="ctr"/>
            <a:r>
              <a:rPr lang="en-US" sz="3600" i="1" dirty="0" smtClean="0"/>
              <a:t>See the green pages in the folder.</a:t>
            </a:r>
            <a:endParaRPr lang="en-US" sz="36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40804"/>
            <a:ext cx="8382000" cy="6617196"/>
          </a:xfrm>
          <a:prstGeom prst="rect">
            <a:avLst/>
          </a:prstGeom>
          <a:noFill/>
        </p:spPr>
        <p:txBody>
          <a:bodyPr wrap="square" rtlCol="0">
            <a:spAutoFit/>
          </a:bodyPr>
          <a:lstStyle/>
          <a:p>
            <a:pPr algn="ctr"/>
            <a:r>
              <a:rPr lang="en-US" sz="3600" b="1" u="sng" dirty="0" smtClean="0"/>
              <a:t>Schedule:  Day 2</a:t>
            </a:r>
          </a:p>
          <a:p>
            <a:pPr algn="ctr"/>
            <a:r>
              <a:rPr lang="en-US" sz="2400" b="1" u="sng" dirty="0" smtClean="0"/>
              <a:t>Friday, 1/6, 3:30 – 5:30 pm</a:t>
            </a:r>
          </a:p>
          <a:p>
            <a:endParaRPr lang="en-US" b="1" dirty="0" smtClean="0"/>
          </a:p>
          <a:p>
            <a:r>
              <a:rPr lang="en-US" sz="2200" b="1" dirty="0" smtClean="0">
                <a:ea typeface="Calibri"/>
                <a:cs typeface="Times New Roman"/>
              </a:rPr>
              <a:t>5. More on Randomization Tests</a:t>
            </a:r>
            <a:r>
              <a:rPr lang="en-US" sz="2200" dirty="0" smtClean="0">
                <a:ea typeface="Calibri"/>
                <a:cs typeface="Times New Roman"/>
              </a:rPr>
              <a:t> </a:t>
            </a:r>
          </a:p>
          <a:p>
            <a:pPr marL="461963" marR="0" indent="-230188">
              <a:buFont typeface="Arial" pitchFamily="34" charset="0"/>
              <a:buChar char="•"/>
            </a:pPr>
            <a:r>
              <a:rPr lang="en-US" sz="2200" dirty="0" smtClean="0"/>
              <a:t>How do we generate randomization distributions for various statistical tests?</a:t>
            </a:r>
          </a:p>
          <a:p>
            <a:pPr marL="461963" lvl="0" indent="-230188">
              <a:buFont typeface="Arial" pitchFamily="34" charset="0"/>
              <a:buChar char="•"/>
            </a:pPr>
            <a:r>
              <a:rPr lang="en-US" sz="2200" dirty="0" smtClean="0"/>
              <a:t>How do we assess student understanding when using this approach?</a:t>
            </a:r>
          </a:p>
          <a:p>
            <a:r>
              <a:rPr lang="en-US" sz="1200" dirty="0" smtClean="0">
                <a:ea typeface="Calibri"/>
                <a:cs typeface="Times New Roman"/>
              </a:rPr>
              <a:t> </a:t>
            </a:r>
          </a:p>
          <a:p>
            <a:r>
              <a:rPr lang="en-US" sz="2200" b="1" dirty="0" smtClean="0">
                <a:ea typeface="Calibri"/>
                <a:cs typeface="Times New Roman"/>
              </a:rPr>
              <a:t>6. Connecting Intervals and Tests</a:t>
            </a:r>
            <a:endParaRPr lang="en-US" sz="2200" dirty="0" smtClean="0">
              <a:ea typeface="Calibri"/>
              <a:cs typeface="Times New Roman"/>
            </a:endParaRPr>
          </a:p>
          <a:p>
            <a:r>
              <a:rPr lang="en-US" sz="1200" dirty="0" smtClean="0">
                <a:ea typeface="Calibri"/>
                <a:cs typeface="Times New Roman"/>
              </a:rPr>
              <a:t> </a:t>
            </a:r>
          </a:p>
          <a:p>
            <a:r>
              <a:rPr lang="en-US" sz="2200" b="1" dirty="0" smtClean="0">
                <a:ea typeface="Calibri"/>
                <a:cs typeface="Times New Roman"/>
              </a:rPr>
              <a:t>7. Technology Options</a:t>
            </a:r>
            <a:endParaRPr lang="en-US" sz="2200" dirty="0" smtClean="0">
              <a:ea typeface="Calibri"/>
              <a:cs typeface="Times New Roman"/>
            </a:endParaRPr>
          </a:p>
          <a:p>
            <a:pPr marL="461963" marR="0" indent="-230188">
              <a:buFont typeface="Arial" pitchFamily="34" charset="0"/>
              <a:buChar char="•"/>
            </a:pPr>
            <a:r>
              <a:rPr lang="en-US" sz="2200" dirty="0" smtClean="0"/>
              <a:t>Short software demonstrations (Minitab, Fathom, R, Excel, ...) </a:t>
            </a:r>
          </a:p>
          <a:p>
            <a:pPr marL="461963" marR="0" indent="-230188"/>
            <a:r>
              <a:rPr lang="en-US" sz="2200" dirty="0" smtClean="0"/>
              <a:t>                 – pick two!</a:t>
            </a:r>
          </a:p>
          <a:p>
            <a:pPr marL="461963" marR="0" indent="-230188"/>
            <a:r>
              <a:rPr lang="en-US" sz="1200" dirty="0" smtClean="0"/>
              <a:t> </a:t>
            </a:r>
          </a:p>
          <a:p>
            <a:r>
              <a:rPr lang="en-US" sz="2200" b="1" dirty="0" smtClean="0">
                <a:ea typeface="Calibri"/>
                <a:cs typeface="Times New Roman"/>
              </a:rPr>
              <a:t>8. Wrap-up</a:t>
            </a:r>
            <a:endParaRPr lang="en-US" sz="2200" dirty="0" smtClean="0">
              <a:ea typeface="Calibri"/>
              <a:cs typeface="Times New Roman"/>
            </a:endParaRPr>
          </a:p>
          <a:p>
            <a:pPr marL="461963" lvl="0" indent="-230188">
              <a:buFont typeface="Arial" pitchFamily="34" charset="0"/>
              <a:buChar char="•"/>
            </a:pPr>
            <a:r>
              <a:rPr lang="en-US" sz="2200" dirty="0" smtClean="0"/>
              <a:t>How has this worked in the classroom?</a:t>
            </a:r>
          </a:p>
          <a:p>
            <a:pPr marL="461963" marR="0" indent="-230188">
              <a:buFont typeface="Arial" pitchFamily="34" charset="0"/>
              <a:buChar char="•"/>
            </a:pPr>
            <a:r>
              <a:rPr lang="en-US" sz="2200" dirty="0" smtClean="0"/>
              <a:t>Participant comments and questions</a:t>
            </a:r>
          </a:p>
          <a:p>
            <a:pPr marL="457200" marR="0"/>
            <a:r>
              <a:rPr lang="en-US" sz="1200" dirty="0" smtClean="0">
                <a:ea typeface="Calibri"/>
                <a:cs typeface="Times New Roman"/>
              </a:rPr>
              <a:t> </a:t>
            </a:r>
          </a:p>
          <a:p>
            <a:r>
              <a:rPr lang="en-US" sz="2200" b="1" dirty="0" smtClean="0">
                <a:ea typeface="Calibri"/>
                <a:cs typeface="Times New Roman"/>
              </a:rPr>
              <a:t>9. Evaluations</a:t>
            </a:r>
            <a:endParaRPr lang="en-US" sz="2200" dirty="0" smtClean="0">
              <a:ea typeface="Calibri"/>
              <a:cs typeface="Times New 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725180"/>
            <a:ext cx="8077200" cy="523220"/>
          </a:xfrm>
          <a:prstGeom prst="rect">
            <a:avLst/>
          </a:prstGeom>
          <a:noFill/>
        </p:spPr>
        <p:txBody>
          <a:bodyPr wrap="square" rtlCol="0">
            <a:spAutoFit/>
          </a:bodyPr>
          <a:lstStyle/>
          <a:p>
            <a:pPr algn="ctr"/>
            <a:r>
              <a:rPr lang="en-US" sz="2800" dirty="0" smtClean="0">
                <a:solidFill>
                  <a:prstClr val="black"/>
                </a:solidFill>
                <a:cs typeface="Times New Roman" pitchFamily="18" charset="0"/>
                <a:hlinkClick r:id="rId4"/>
              </a:rPr>
              <a:t>http://www.youtube.com/watch?v=3ESGpRUMj9E</a:t>
            </a:r>
            <a:r>
              <a:rPr lang="en-US" sz="2800" dirty="0" smtClean="0">
                <a:solidFill>
                  <a:prstClr val="black"/>
                </a:solidFill>
                <a:cs typeface="Times New Roman" pitchFamily="18" charset="0"/>
              </a:rPr>
              <a:t> </a:t>
            </a:r>
            <a:endParaRPr lang="en-US" sz="2400" dirty="0">
              <a:solidFill>
                <a:prstClr val="black"/>
              </a:solidFill>
              <a:cs typeface="Times New Roman" pitchFamily="18" charset="0"/>
            </a:endParaRPr>
          </a:p>
        </p:txBody>
      </p:sp>
      <p:sp>
        <p:nvSpPr>
          <p:cNvPr id="3" name="Title 1"/>
          <p:cNvSpPr txBox="1">
            <a:spLocks/>
          </p:cNvSpPr>
          <p:nvPr/>
        </p:nvSpPr>
        <p:spPr>
          <a:xfrm>
            <a:off x="495300" y="533400"/>
            <a:ext cx="8153400" cy="1219200"/>
          </a:xfrm>
          <a:prstGeom prst="rect">
            <a:avLst/>
          </a:prstGeom>
        </p:spPr>
        <p:txBody>
          <a:bodyPr/>
          <a:lstStyle/>
          <a:p>
            <a:pPr lvl="0" algn="ctr">
              <a:spcBef>
                <a:spcPct val="0"/>
              </a:spcBef>
              <a:defRPr/>
            </a:pPr>
            <a:r>
              <a:rPr lang="en-US" sz="4400" b="1" dirty="0" smtClean="0">
                <a:solidFill>
                  <a:schemeClr val="accent6">
                    <a:lumMod val="75000"/>
                  </a:schemeClr>
                </a:solidFill>
              </a:rPr>
              <a:t>Paul the Octopus</a:t>
            </a:r>
            <a:endParaRPr lang="en-US" sz="4000" b="1" dirty="0">
              <a:solidFill>
                <a:schemeClr val="accent6">
                  <a:lumMod val="75000"/>
                </a:schemeClr>
              </a:solidFill>
            </a:endParaRPr>
          </a:p>
        </p:txBody>
      </p:sp>
      <p:pic>
        <p:nvPicPr>
          <p:cNvPr id="6146" name="Picture 2" descr="http://seantanmarketing.com/wp-content/uploads/2010/07/article-0-0A57726C000005DC-900_468x3321.jpg"/>
          <p:cNvPicPr>
            <a:picLocks noChangeAspect="1" noChangeArrowheads="1"/>
          </p:cNvPicPr>
          <p:nvPr/>
        </p:nvPicPr>
        <p:blipFill>
          <a:blip r:embed="rId5" cstate="print"/>
          <a:srcRect/>
          <a:stretch>
            <a:fillRect/>
          </a:stretch>
        </p:blipFill>
        <p:spPr bwMode="auto">
          <a:xfrm>
            <a:off x="1912576" y="1484599"/>
            <a:ext cx="5318849" cy="3773201"/>
          </a:xfrm>
          <a:prstGeom prst="rect">
            <a:avLst/>
          </a:prstGeom>
          <a:noFill/>
        </p:spPr>
      </p:pic>
      <p:sp>
        <p:nvSpPr>
          <p:cNvPr id="5" name="Rectangle 4"/>
          <p:cNvSpPr/>
          <p:nvPr/>
        </p:nvSpPr>
        <p:spPr>
          <a:xfrm>
            <a:off x="304800" y="6260068"/>
            <a:ext cx="8534400" cy="369332"/>
          </a:xfrm>
          <a:prstGeom prst="rect">
            <a:avLst/>
          </a:prstGeom>
        </p:spPr>
        <p:txBody>
          <a:bodyPr wrap="square">
            <a:spAutoFit/>
          </a:bodyPr>
          <a:lstStyle/>
          <a:p>
            <a:r>
              <a:rPr lang="en-US" dirty="0" smtClean="0">
                <a:hlinkClick r:id="rId6"/>
              </a:rPr>
              <a:t>http://www.cnn.com/2010/SPORT/football/07/08/germany.octopus.explainer/index.html</a:t>
            </a:r>
            <a:r>
              <a:rPr lang="en-US" dirty="0" smtClean="0"/>
              <a:t> </a:t>
            </a:r>
            <a:endParaRPr lang="en-US" dirty="0"/>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371600"/>
            <a:ext cx="8077200" cy="4724370"/>
          </a:xfrm>
          <a:prstGeom prst="rect">
            <a:avLst/>
          </a:prstGeom>
          <a:noFill/>
        </p:spPr>
        <p:txBody>
          <a:bodyPr wrap="square" rtlCol="0">
            <a:spAutoFit/>
          </a:bodyPr>
          <a:lstStyle/>
          <a:p>
            <a:pPr>
              <a:spcAft>
                <a:spcPts val="1800"/>
              </a:spcAft>
              <a:buFont typeface="Arial" pitchFamily="34" charset="0"/>
              <a:buChar char="•"/>
            </a:pPr>
            <a:r>
              <a:rPr lang="en-US" sz="3200" dirty="0">
                <a:solidFill>
                  <a:prstClr val="black"/>
                </a:solidFill>
                <a:cs typeface="Times New Roman" pitchFamily="18" charset="0"/>
              </a:rPr>
              <a:t> </a:t>
            </a:r>
            <a:r>
              <a:rPr lang="en-US" sz="3200" dirty="0" smtClean="0">
                <a:solidFill>
                  <a:prstClr val="black"/>
                </a:solidFill>
                <a:cs typeface="Times New Roman" pitchFamily="18" charset="0"/>
              </a:rPr>
              <a:t>Paul the Octopus predicted 8 World Cup games, and predicted them all correctly  </a:t>
            </a:r>
            <a:endParaRPr lang="en-US" sz="1600" dirty="0">
              <a:solidFill>
                <a:prstClr val="black"/>
              </a:solidFill>
              <a:cs typeface="Times New Roman" pitchFamily="18" charset="0"/>
            </a:endParaRPr>
          </a:p>
          <a:p>
            <a:pPr>
              <a:spcAft>
                <a:spcPts val="1800"/>
              </a:spcAft>
              <a:buFont typeface="Arial" pitchFamily="34" charset="0"/>
              <a:buChar char="•"/>
            </a:pPr>
            <a:r>
              <a:rPr lang="en-US" sz="3200" dirty="0" smtClean="0">
                <a:solidFill>
                  <a:prstClr val="black"/>
                </a:solidFill>
                <a:cs typeface="Times New Roman" pitchFamily="18" charset="0"/>
              </a:rPr>
              <a:t> Is this evidence that Paul actually has psychic powers?</a:t>
            </a:r>
          </a:p>
          <a:p>
            <a:pPr>
              <a:spcAft>
                <a:spcPts val="1800"/>
              </a:spcAft>
              <a:buFont typeface="Arial" pitchFamily="34" charset="0"/>
              <a:buChar char="•"/>
            </a:pPr>
            <a:r>
              <a:rPr lang="en-US" sz="3200" dirty="0" smtClean="0">
                <a:solidFill>
                  <a:prstClr val="black"/>
                </a:solidFill>
                <a:cs typeface="Times New Roman" pitchFamily="18" charset="0"/>
              </a:rPr>
              <a:t> How unusual would this be if he were just randomly guessing (with a 50% chance of guessing correctly)?</a:t>
            </a:r>
          </a:p>
          <a:p>
            <a:pPr>
              <a:spcAft>
                <a:spcPts val="1800"/>
              </a:spcAft>
              <a:buFont typeface="Arial" pitchFamily="34" charset="0"/>
              <a:buChar char="•"/>
            </a:pPr>
            <a:r>
              <a:rPr lang="en-US" sz="3200" dirty="0" smtClean="0">
                <a:solidFill>
                  <a:prstClr val="black"/>
                </a:solidFill>
                <a:cs typeface="Times New Roman" pitchFamily="18" charset="0"/>
              </a:rPr>
              <a:t> How could we figure this out?</a:t>
            </a:r>
            <a:endParaRPr lang="en-US" sz="2800" dirty="0">
              <a:solidFill>
                <a:prstClr val="black"/>
              </a:solidFill>
              <a:cs typeface="Times New Roman" pitchFamily="18" charset="0"/>
            </a:endParaRPr>
          </a:p>
        </p:txBody>
      </p:sp>
      <p:sp>
        <p:nvSpPr>
          <p:cNvPr id="3" name="Title 1"/>
          <p:cNvSpPr txBox="1">
            <a:spLocks/>
          </p:cNvSpPr>
          <p:nvPr/>
        </p:nvSpPr>
        <p:spPr>
          <a:xfrm>
            <a:off x="495300" y="228600"/>
            <a:ext cx="8153400" cy="1219200"/>
          </a:xfrm>
          <a:prstGeom prst="rect">
            <a:avLst/>
          </a:prstGeom>
        </p:spPr>
        <p:txBody>
          <a:bodyPr/>
          <a:lstStyle/>
          <a:p>
            <a:pPr lvl="0" algn="ctr">
              <a:spcBef>
                <a:spcPct val="0"/>
              </a:spcBef>
              <a:defRPr/>
            </a:pPr>
            <a:r>
              <a:rPr lang="en-US" sz="4400" b="1" dirty="0" smtClean="0">
                <a:solidFill>
                  <a:srgbClr val="002060"/>
                </a:solidFill>
              </a:rPr>
              <a:t>Paul the Octopus</a:t>
            </a:r>
            <a:endParaRPr lang="en-US" sz="4000" b="1" dirty="0">
              <a:solidFill>
                <a:srgbClr val="00206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371600"/>
            <a:ext cx="8763000" cy="5201424"/>
          </a:xfrm>
          <a:prstGeom prst="rect">
            <a:avLst/>
          </a:prstGeom>
          <a:noFill/>
        </p:spPr>
        <p:txBody>
          <a:bodyPr wrap="square" rtlCol="0">
            <a:spAutoFit/>
          </a:bodyPr>
          <a:lstStyle/>
          <a:p>
            <a:pPr>
              <a:buFont typeface="Arial" pitchFamily="34" charset="0"/>
              <a:buChar char="•"/>
            </a:pPr>
            <a:r>
              <a:rPr lang="en-US" sz="3600" dirty="0" smtClean="0">
                <a:solidFill>
                  <a:prstClr val="black"/>
                </a:solidFill>
                <a:cs typeface="Times New Roman" pitchFamily="18" charset="0"/>
              </a:rPr>
              <a:t> Each coin flip = a guess between two teams</a:t>
            </a:r>
          </a:p>
          <a:p>
            <a:pPr>
              <a:spcAft>
                <a:spcPts val="1800"/>
              </a:spcAft>
              <a:buFont typeface="Arial" pitchFamily="34" charset="0"/>
              <a:buChar char="•"/>
            </a:pPr>
            <a:r>
              <a:rPr lang="en-US" sz="3600" dirty="0" smtClean="0">
                <a:solidFill>
                  <a:prstClr val="black"/>
                </a:solidFill>
                <a:cs typeface="Times New Roman" pitchFamily="18" charset="0"/>
              </a:rPr>
              <a:t> Heads = correct, Tails = incorrect</a:t>
            </a:r>
          </a:p>
          <a:p>
            <a:pPr>
              <a:spcAft>
                <a:spcPts val="1800"/>
              </a:spcAft>
              <a:buFont typeface="Arial" pitchFamily="34" charset="0"/>
              <a:buChar char="•"/>
            </a:pPr>
            <a:r>
              <a:rPr lang="en-US" sz="3600" dirty="0" smtClean="0">
                <a:solidFill>
                  <a:prstClr val="black"/>
                </a:solidFill>
                <a:cs typeface="Times New Roman" pitchFamily="18" charset="0"/>
              </a:rPr>
              <a:t> </a:t>
            </a:r>
            <a:r>
              <a:rPr lang="en-US" sz="3600" i="1" dirty="0" smtClean="0">
                <a:solidFill>
                  <a:prstClr val="black"/>
                </a:solidFill>
                <a:cs typeface="Times New Roman" pitchFamily="18" charset="0"/>
              </a:rPr>
              <a:t> </a:t>
            </a:r>
            <a:r>
              <a:rPr lang="en-US" sz="3600" dirty="0" smtClean="0">
                <a:solidFill>
                  <a:prstClr val="black"/>
                </a:solidFill>
                <a:cs typeface="Times New Roman" pitchFamily="18" charset="0"/>
              </a:rPr>
              <a:t>Flip a coin 8 times and count the number of heads.  Remember this number!</a:t>
            </a:r>
          </a:p>
          <a:p>
            <a:pPr>
              <a:spcAft>
                <a:spcPts val="1800"/>
              </a:spcAft>
            </a:pPr>
            <a:endParaRPr lang="en-US" sz="1600" dirty="0" smtClean="0">
              <a:solidFill>
                <a:prstClr val="black"/>
              </a:solidFill>
              <a:cs typeface="Times New Roman" pitchFamily="18" charset="0"/>
            </a:endParaRPr>
          </a:p>
          <a:p>
            <a:pPr>
              <a:spcAft>
                <a:spcPts val="1800"/>
              </a:spcAft>
            </a:pPr>
            <a:r>
              <a:rPr lang="en-US" sz="3600" dirty="0" smtClean="0">
                <a:solidFill>
                  <a:prstClr val="black"/>
                </a:solidFill>
                <a:cs typeface="Times New Roman" pitchFamily="18" charset="0"/>
              </a:rPr>
              <a:t>Did you get all 8 heads?</a:t>
            </a:r>
          </a:p>
          <a:p>
            <a:r>
              <a:rPr lang="en-US" sz="3600" dirty="0" smtClean="0">
                <a:solidFill>
                  <a:prstClr val="black"/>
                </a:solidFill>
                <a:cs typeface="Times New Roman" pitchFamily="18" charset="0"/>
              </a:rPr>
              <a:t>	(a) Yes</a:t>
            </a:r>
          </a:p>
          <a:p>
            <a:pPr>
              <a:spcAft>
                <a:spcPts val="1800"/>
              </a:spcAft>
            </a:pPr>
            <a:r>
              <a:rPr lang="en-US" sz="3600" dirty="0" smtClean="0">
                <a:solidFill>
                  <a:prstClr val="black"/>
                </a:solidFill>
                <a:cs typeface="Times New Roman" pitchFamily="18" charset="0"/>
              </a:rPr>
              <a:t>	(b) No</a:t>
            </a:r>
          </a:p>
        </p:txBody>
      </p:sp>
      <p:sp>
        <p:nvSpPr>
          <p:cNvPr id="3" name="Title 1"/>
          <p:cNvSpPr txBox="1">
            <a:spLocks/>
          </p:cNvSpPr>
          <p:nvPr/>
        </p:nvSpPr>
        <p:spPr>
          <a:xfrm>
            <a:off x="533400" y="304800"/>
            <a:ext cx="8153400" cy="914400"/>
          </a:xfrm>
          <a:prstGeom prst="rect">
            <a:avLst/>
          </a:prstGeom>
        </p:spPr>
        <p:txBody>
          <a:bodyPr/>
          <a:lstStyle/>
          <a:p>
            <a:pPr lvl="0" algn="ctr">
              <a:spcBef>
                <a:spcPct val="0"/>
              </a:spcBef>
              <a:defRPr/>
            </a:pPr>
            <a:r>
              <a:rPr lang="en-US" sz="4400" b="1" dirty="0" smtClean="0">
                <a:solidFill>
                  <a:srgbClr val="002060"/>
                </a:solidFill>
                <a:latin typeface="+mj-lt"/>
              </a:rPr>
              <a:t>Simulate!</a:t>
            </a:r>
            <a:endParaRPr lang="en-US" sz="4000" b="1" dirty="0">
              <a:solidFill>
                <a:srgbClr val="002060"/>
              </a:solidFill>
              <a:latin typeface="+mj-lt"/>
            </a:endParaRPr>
          </a:p>
        </p:txBody>
      </p:sp>
      <p:pic>
        <p:nvPicPr>
          <p:cNvPr id="5" name="Picture 2" descr="http://techtools.wiki.usfca.edu/file/view/iclicker.png/146091353/iclicker.png"/>
          <p:cNvPicPr>
            <a:picLocks noChangeAspect="1" noChangeArrowheads="1"/>
          </p:cNvPicPr>
          <p:nvPr/>
        </p:nvPicPr>
        <p:blipFill>
          <a:blip r:embed="rId4" cstate="print"/>
          <a:srcRect/>
          <a:stretch>
            <a:fillRect/>
          </a:stretch>
        </p:blipFill>
        <p:spPr bwMode="auto">
          <a:xfrm>
            <a:off x="7696200" y="304800"/>
            <a:ext cx="1143000" cy="1143001"/>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8534400" cy="5386090"/>
          </a:xfrm>
          <a:prstGeom prst="rect">
            <a:avLst/>
          </a:prstGeom>
          <a:noFill/>
        </p:spPr>
        <p:txBody>
          <a:bodyPr wrap="square" rtlCol="0">
            <a:spAutoFit/>
          </a:bodyPr>
          <a:lstStyle/>
          <a:p>
            <a:r>
              <a:rPr lang="en-US" sz="3600" dirty="0" smtClean="0">
                <a:solidFill>
                  <a:prstClr val="black"/>
                </a:solidFill>
                <a:cs typeface="Times New Roman" pitchFamily="18" charset="0"/>
              </a:rPr>
              <a:t>Let </a:t>
            </a:r>
            <a:r>
              <a:rPr lang="en-US" sz="3600" i="1" dirty="0" smtClean="0">
                <a:solidFill>
                  <a:prstClr val="black"/>
                </a:solidFill>
                <a:cs typeface="Times New Roman" pitchFamily="18" charset="0"/>
              </a:rPr>
              <a:t>p</a:t>
            </a:r>
            <a:r>
              <a:rPr lang="en-US" sz="3600" dirty="0" smtClean="0">
                <a:solidFill>
                  <a:prstClr val="black"/>
                </a:solidFill>
                <a:cs typeface="Times New Roman" pitchFamily="18" charset="0"/>
              </a:rPr>
              <a:t> denote the proportion of games that Paul guesses correctly (of all games he may have predicted)</a:t>
            </a:r>
          </a:p>
          <a:p>
            <a:endParaRPr lang="en-US" sz="4000" dirty="0" smtClean="0">
              <a:solidFill>
                <a:prstClr val="black"/>
              </a:solidFill>
              <a:cs typeface="Times New Roman" pitchFamily="18" charset="0"/>
            </a:endParaRPr>
          </a:p>
          <a:p>
            <a:r>
              <a:rPr lang="en-US" sz="3600" b="1" dirty="0" smtClean="0">
                <a:solidFill>
                  <a:prstClr val="black"/>
                </a:solidFill>
                <a:cs typeface="Times New Roman" pitchFamily="18" charset="0"/>
              </a:rPr>
              <a:t>	H</a:t>
            </a:r>
            <a:r>
              <a:rPr lang="en-US" sz="3600" b="1" baseline="-25000" dirty="0" smtClean="0">
                <a:solidFill>
                  <a:prstClr val="black"/>
                </a:solidFill>
                <a:cs typeface="Times New Roman" pitchFamily="18" charset="0"/>
              </a:rPr>
              <a:t>0</a:t>
            </a:r>
            <a:r>
              <a:rPr lang="en-US" sz="3600" b="1" dirty="0" smtClean="0">
                <a:solidFill>
                  <a:prstClr val="black"/>
                </a:solidFill>
                <a:cs typeface="Times New Roman" pitchFamily="18" charset="0"/>
              </a:rPr>
              <a:t> </a:t>
            </a:r>
            <a:r>
              <a:rPr lang="en-US" sz="3600" dirty="0">
                <a:solidFill>
                  <a:prstClr val="black"/>
                </a:solidFill>
                <a:cs typeface="Times New Roman" pitchFamily="18" charset="0"/>
              </a:rPr>
              <a:t>: </a:t>
            </a:r>
            <a:r>
              <a:rPr lang="en-US" sz="3600" i="1" dirty="0" smtClean="0">
                <a:solidFill>
                  <a:prstClr val="black"/>
                </a:solidFill>
                <a:cs typeface="Times New Roman" pitchFamily="18" charset="0"/>
              </a:rPr>
              <a:t>p</a:t>
            </a:r>
            <a:r>
              <a:rPr lang="en-US" sz="3600" dirty="0" smtClean="0">
                <a:solidFill>
                  <a:prstClr val="black"/>
                </a:solidFill>
                <a:cs typeface="Times New Roman" pitchFamily="18" charset="0"/>
              </a:rPr>
              <a:t> = 1/2</a:t>
            </a:r>
            <a:endParaRPr lang="en-US" sz="3600" dirty="0">
              <a:solidFill>
                <a:prstClr val="black"/>
              </a:solidFill>
              <a:cs typeface="Times New Roman" pitchFamily="18" charset="0"/>
            </a:endParaRPr>
          </a:p>
          <a:p>
            <a:r>
              <a:rPr lang="en-US" sz="3600" b="1" dirty="0" smtClean="0">
                <a:solidFill>
                  <a:prstClr val="black"/>
                </a:solidFill>
                <a:cs typeface="Times New Roman" pitchFamily="18" charset="0"/>
              </a:rPr>
              <a:t>	H</a:t>
            </a:r>
            <a:r>
              <a:rPr lang="en-US" sz="3600" b="1" baseline="-25000" dirty="0" smtClean="0">
                <a:solidFill>
                  <a:prstClr val="black"/>
                </a:solidFill>
                <a:cs typeface="Times New Roman" pitchFamily="18" charset="0"/>
              </a:rPr>
              <a:t>a</a:t>
            </a:r>
            <a:r>
              <a:rPr lang="en-US" sz="3600" b="1" dirty="0" smtClean="0">
                <a:solidFill>
                  <a:prstClr val="black"/>
                </a:solidFill>
                <a:cs typeface="Times New Roman" pitchFamily="18" charset="0"/>
              </a:rPr>
              <a:t> </a:t>
            </a:r>
            <a:r>
              <a:rPr lang="en-US" sz="3600" dirty="0">
                <a:solidFill>
                  <a:prstClr val="black"/>
                </a:solidFill>
                <a:cs typeface="Times New Roman" pitchFamily="18" charset="0"/>
              </a:rPr>
              <a:t>: </a:t>
            </a:r>
            <a:r>
              <a:rPr lang="en-US" sz="3600" i="1" dirty="0" smtClean="0">
                <a:solidFill>
                  <a:prstClr val="black"/>
                </a:solidFill>
                <a:cs typeface="Times New Roman" pitchFamily="18" charset="0"/>
              </a:rPr>
              <a:t>p</a:t>
            </a:r>
            <a:r>
              <a:rPr lang="en-US" sz="3600" dirty="0" smtClean="0">
                <a:solidFill>
                  <a:prstClr val="black"/>
                </a:solidFill>
                <a:cs typeface="Times New Roman" pitchFamily="18" charset="0"/>
              </a:rPr>
              <a:t> &gt; </a:t>
            </a:r>
            <a:r>
              <a:rPr lang="en-US" sz="3600" dirty="0" smtClean="0">
                <a:solidFill>
                  <a:prstClr val="black"/>
                </a:solidFill>
                <a:cs typeface="Times New Roman" pitchFamily="18" charset="0"/>
              </a:rPr>
              <a:t>1/2</a:t>
            </a:r>
          </a:p>
          <a:p>
            <a:endParaRPr lang="en-US" sz="3200" dirty="0" smtClean="0">
              <a:solidFill>
                <a:prstClr val="black"/>
              </a:solidFill>
              <a:cs typeface="Times New Roman" pitchFamily="18" charset="0"/>
            </a:endParaRPr>
          </a:p>
          <a:p>
            <a:endParaRPr lang="en-US" sz="3600" dirty="0">
              <a:solidFill>
                <a:prstClr val="black"/>
              </a:solidFill>
              <a:cs typeface="Times New Roman" pitchFamily="18" charset="0"/>
            </a:endParaRPr>
          </a:p>
          <a:p>
            <a:endParaRPr lang="en-US" sz="2800" i="1" dirty="0" smtClean="0">
              <a:solidFill>
                <a:prstClr val="black"/>
              </a:solidFill>
              <a:cs typeface="Times New Roman" pitchFamily="18" charset="0"/>
            </a:endParaRPr>
          </a:p>
          <a:p>
            <a:endParaRPr lang="en-US" sz="2800" i="1" dirty="0">
              <a:solidFill>
                <a:prstClr val="black"/>
              </a:solidFill>
              <a:cs typeface="Times New Roman" pitchFamily="18" charset="0"/>
            </a:endParaRPr>
          </a:p>
        </p:txBody>
      </p:sp>
      <p:sp>
        <p:nvSpPr>
          <p:cNvPr id="3" name="Title 1"/>
          <p:cNvSpPr txBox="1">
            <a:spLocks/>
          </p:cNvSpPr>
          <p:nvPr/>
        </p:nvSpPr>
        <p:spPr>
          <a:xfrm>
            <a:off x="533400" y="228600"/>
            <a:ext cx="8153400" cy="1219200"/>
          </a:xfrm>
          <a:prstGeom prst="rect">
            <a:avLst/>
          </a:prstGeom>
        </p:spPr>
        <p:txBody>
          <a:bodyPr/>
          <a:lstStyle/>
          <a:p>
            <a:pPr lvl="0" algn="ctr">
              <a:spcBef>
                <a:spcPct val="0"/>
              </a:spcBef>
              <a:defRPr/>
            </a:pPr>
            <a:r>
              <a:rPr lang="en-US" sz="4400" b="1" dirty="0" smtClean="0">
                <a:solidFill>
                  <a:srgbClr val="002060"/>
                </a:solidFill>
              </a:rPr>
              <a:t>Hypotheses</a:t>
            </a:r>
            <a:endParaRPr lang="en-US" sz="4000" b="1" dirty="0">
              <a:solidFill>
                <a:srgbClr val="002060"/>
              </a:solidFill>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447800"/>
            <a:ext cx="8077200" cy="6863417"/>
          </a:xfrm>
          <a:prstGeom prst="rect">
            <a:avLst/>
          </a:prstGeom>
          <a:noFill/>
        </p:spPr>
        <p:txBody>
          <a:bodyPr wrap="square" rtlCol="0">
            <a:spAutoFit/>
          </a:bodyPr>
          <a:lstStyle/>
          <a:p>
            <a:pPr>
              <a:buFont typeface="Arial" pitchFamily="34" charset="0"/>
              <a:buChar char="•"/>
            </a:pPr>
            <a:r>
              <a:rPr lang="en-US" sz="3200" dirty="0" smtClean="0">
                <a:solidFill>
                  <a:prstClr val="black"/>
                </a:solidFill>
                <a:latin typeface="Cambria" pitchFamily="18" charset="0"/>
                <a:cs typeface="Times New Roman" pitchFamily="18" charset="0"/>
              </a:rPr>
              <a:t> </a:t>
            </a:r>
            <a:r>
              <a:rPr lang="en-US" sz="3600" dirty="0" smtClean="0">
                <a:solidFill>
                  <a:prstClr val="black"/>
                </a:solidFill>
                <a:cs typeface="Times New Roman" pitchFamily="18" charset="0"/>
              </a:rPr>
              <a:t>A </a:t>
            </a:r>
            <a:r>
              <a:rPr lang="en-US" sz="3600" b="1" i="1" dirty="0" smtClean="0">
                <a:solidFill>
                  <a:srgbClr val="C00000"/>
                </a:solidFill>
                <a:cs typeface="Times New Roman" pitchFamily="18" charset="0"/>
              </a:rPr>
              <a:t>randomization distribution</a:t>
            </a:r>
            <a:r>
              <a:rPr lang="en-US" sz="3600" dirty="0" smtClean="0">
                <a:solidFill>
                  <a:prstClr val="black"/>
                </a:solidFill>
                <a:cs typeface="Times New Roman" pitchFamily="18" charset="0"/>
              </a:rPr>
              <a:t> is the distribution of sample statistics we would observe, just by random chance, if the null hypothesis were true</a:t>
            </a:r>
          </a:p>
          <a:p>
            <a:endParaRPr lang="en-US" sz="3600" dirty="0" smtClean="0">
              <a:solidFill>
                <a:prstClr val="black"/>
              </a:solidFill>
              <a:cs typeface="Times New Roman" pitchFamily="18" charset="0"/>
            </a:endParaRPr>
          </a:p>
          <a:p>
            <a:pPr>
              <a:buFont typeface="Arial" pitchFamily="34" charset="0"/>
              <a:buChar char="•"/>
            </a:pPr>
            <a:r>
              <a:rPr lang="en-US" sz="3600" dirty="0" smtClean="0">
                <a:solidFill>
                  <a:prstClr val="black"/>
                </a:solidFill>
                <a:cs typeface="Times New Roman" pitchFamily="18" charset="0"/>
              </a:rPr>
              <a:t> A randomization distribution is created by simulating many samples, assuming H</a:t>
            </a:r>
            <a:r>
              <a:rPr lang="en-US" sz="3600" baseline="-25000" dirty="0" smtClean="0">
                <a:solidFill>
                  <a:prstClr val="black"/>
                </a:solidFill>
                <a:cs typeface="Times New Roman" pitchFamily="18" charset="0"/>
              </a:rPr>
              <a:t>0</a:t>
            </a:r>
            <a:r>
              <a:rPr lang="en-US" sz="3600" dirty="0" smtClean="0">
                <a:solidFill>
                  <a:prstClr val="black"/>
                </a:solidFill>
                <a:cs typeface="Times New Roman" pitchFamily="18" charset="0"/>
              </a:rPr>
              <a:t> is true, and calculating the sample statistic each time</a:t>
            </a: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Randomization Distribution</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62980"/>
            <a:ext cx="8077200" cy="6678751"/>
          </a:xfrm>
          <a:prstGeom prst="rect">
            <a:avLst/>
          </a:prstGeom>
          <a:noFill/>
        </p:spPr>
        <p:txBody>
          <a:bodyPr wrap="square" rtlCol="0">
            <a:spAutoFit/>
          </a:bodyPr>
          <a:lstStyle/>
          <a:p>
            <a:pPr>
              <a:spcAft>
                <a:spcPts val="1800"/>
              </a:spcAft>
              <a:buFont typeface="Arial" pitchFamily="34" charset="0"/>
              <a:buChar char="•"/>
            </a:pPr>
            <a:r>
              <a:rPr lang="en-US" sz="3600" dirty="0" smtClean="0">
                <a:solidFill>
                  <a:prstClr val="black"/>
                </a:solidFill>
                <a:latin typeface="Cambria" pitchFamily="18" charset="0"/>
                <a:cs typeface="Times New Roman" pitchFamily="18" charset="0"/>
              </a:rPr>
              <a:t> </a:t>
            </a:r>
            <a:r>
              <a:rPr lang="en-US" sz="3600" dirty="0" smtClean="0">
                <a:solidFill>
                  <a:prstClr val="black"/>
                </a:solidFill>
                <a:cs typeface="Times New Roman" pitchFamily="18" charset="0"/>
              </a:rPr>
              <a:t>Let’s create a randomization distribution for Paul the Octopus!</a:t>
            </a:r>
          </a:p>
          <a:p>
            <a:pPr>
              <a:spcAft>
                <a:spcPts val="1800"/>
              </a:spcAft>
              <a:buFont typeface="Arial" pitchFamily="34" charset="0"/>
              <a:buChar char="•"/>
            </a:pPr>
            <a:r>
              <a:rPr lang="en-US" sz="3600" dirty="0" smtClean="0">
                <a:solidFill>
                  <a:prstClr val="black"/>
                </a:solidFill>
                <a:cs typeface="Times New Roman" pitchFamily="18" charset="0"/>
              </a:rPr>
              <a:t> On a piece of paper, set up an axis for a </a:t>
            </a:r>
            <a:r>
              <a:rPr lang="en-US" sz="3600" dirty="0" err="1" smtClean="0">
                <a:solidFill>
                  <a:prstClr val="black"/>
                </a:solidFill>
                <a:cs typeface="Times New Roman" pitchFamily="18" charset="0"/>
              </a:rPr>
              <a:t>dotplot</a:t>
            </a:r>
            <a:r>
              <a:rPr lang="en-US" sz="3600" dirty="0" smtClean="0">
                <a:solidFill>
                  <a:prstClr val="black"/>
                </a:solidFill>
                <a:cs typeface="Times New Roman" pitchFamily="18" charset="0"/>
              </a:rPr>
              <a:t>, going from 0 to 8</a:t>
            </a:r>
          </a:p>
          <a:p>
            <a:pPr>
              <a:spcAft>
                <a:spcPts val="1800"/>
              </a:spcAft>
              <a:buFont typeface="Arial" pitchFamily="34" charset="0"/>
              <a:buChar char="•"/>
            </a:pPr>
            <a:r>
              <a:rPr lang="en-US" sz="3600" dirty="0" smtClean="0">
                <a:solidFill>
                  <a:prstClr val="black"/>
                </a:solidFill>
                <a:cs typeface="Times New Roman" pitchFamily="18" charset="0"/>
              </a:rPr>
              <a:t> Create a randomization distribution using each other’s simulated statistics</a:t>
            </a:r>
          </a:p>
          <a:p>
            <a:pPr>
              <a:spcAft>
                <a:spcPts val="1800"/>
              </a:spcAft>
              <a:buFont typeface="Arial" pitchFamily="34" charset="0"/>
              <a:buChar char="•"/>
            </a:pPr>
            <a:r>
              <a:rPr lang="en-US" sz="3600" dirty="0" smtClean="0">
                <a:solidFill>
                  <a:prstClr val="black"/>
                </a:solidFill>
                <a:cs typeface="Times New Roman" pitchFamily="18" charset="0"/>
              </a:rPr>
              <a:t> For more simulations, we use </a:t>
            </a:r>
            <a:r>
              <a:rPr lang="en-US" sz="3600" dirty="0" err="1" smtClean="0">
                <a:solidFill>
                  <a:prstClr val="black"/>
                </a:solidFill>
                <a:cs typeface="Times New Roman" pitchFamily="18" charset="0"/>
              </a:rPr>
              <a:t>StatKey</a:t>
            </a:r>
            <a:endParaRPr lang="en-US" sz="4000" dirty="0" smtClean="0">
              <a:solidFill>
                <a:prstClr val="black"/>
              </a:solidFill>
              <a:cs typeface="Times New Roman" pitchFamily="18" charset="0"/>
            </a:endParaRP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Randomization Distribution</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62980"/>
            <a:ext cx="8077200" cy="6601807"/>
          </a:xfrm>
          <a:prstGeom prst="rect">
            <a:avLst/>
          </a:prstGeom>
          <a:noFill/>
        </p:spPr>
        <p:txBody>
          <a:bodyPr wrap="square" rtlCol="0">
            <a:spAutoFit/>
          </a:bodyPr>
          <a:lstStyle/>
          <a:p>
            <a:pPr>
              <a:buFont typeface="Arial" pitchFamily="34" charset="0"/>
              <a:buChar char="•"/>
            </a:pPr>
            <a:r>
              <a:rPr lang="en-US" sz="3600" dirty="0" smtClean="0">
                <a:solidFill>
                  <a:prstClr val="black"/>
                </a:solidFill>
                <a:latin typeface="Cambria" pitchFamily="18" charset="0"/>
                <a:cs typeface="Times New Roman" pitchFamily="18" charset="0"/>
              </a:rPr>
              <a:t> </a:t>
            </a:r>
            <a:r>
              <a:rPr lang="en-US" sz="3200" dirty="0" smtClean="0">
                <a:solidFill>
                  <a:prstClr val="black"/>
                </a:solidFill>
                <a:cs typeface="Times New Roman" pitchFamily="18" charset="0"/>
              </a:rPr>
              <a:t> </a:t>
            </a:r>
            <a:r>
              <a:rPr lang="en-US" sz="3600" dirty="0" smtClean="0">
                <a:solidFill>
                  <a:prstClr val="black"/>
                </a:solidFill>
                <a:cs typeface="Times New Roman" pitchFamily="18" charset="0"/>
              </a:rPr>
              <a:t>The </a:t>
            </a:r>
            <a:r>
              <a:rPr lang="en-US" sz="3600" b="1" i="1" dirty="0" smtClean="0">
                <a:solidFill>
                  <a:srgbClr val="C00000"/>
                </a:solidFill>
                <a:cs typeface="Times New Roman" pitchFamily="18" charset="0"/>
              </a:rPr>
              <a:t>p-value </a:t>
            </a:r>
            <a:r>
              <a:rPr lang="en-US" sz="3600" dirty="0" smtClean="0">
                <a:solidFill>
                  <a:prstClr val="black"/>
                </a:solidFill>
                <a:cs typeface="Times New Roman" pitchFamily="18" charset="0"/>
              </a:rPr>
              <a:t>is the probability of getting a statistic as extreme (or more extreme) as that observed, just by random chance, if the null hypothesis is true</a:t>
            </a:r>
          </a:p>
          <a:p>
            <a:pPr>
              <a:buFont typeface="Arial" pitchFamily="34" charset="0"/>
              <a:buChar char="•"/>
            </a:pPr>
            <a:endParaRPr lang="en-US" sz="3600" dirty="0" smtClean="0">
              <a:solidFill>
                <a:prstClr val="black"/>
              </a:solidFill>
              <a:cs typeface="Times New Roman" pitchFamily="18" charset="0"/>
            </a:endParaRPr>
          </a:p>
          <a:p>
            <a:pPr>
              <a:buFont typeface="Arial" pitchFamily="34" charset="0"/>
              <a:buChar char="•"/>
            </a:pPr>
            <a:r>
              <a:rPr lang="en-US" sz="3600" dirty="0" smtClean="0">
                <a:solidFill>
                  <a:prstClr val="black"/>
                </a:solidFill>
                <a:cs typeface="Times New Roman" pitchFamily="18" charset="0"/>
              </a:rPr>
              <a:t> This can be calculated directly from the randomization distribution!</a:t>
            </a:r>
            <a:endParaRPr lang="en-US" sz="3200" dirty="0" smtClean="0">
              <a:solidFill>
                <a:prstClr val="black"/>
              </a:solidFill>
              <a:cs typeface="Times New Roman" pitchFamily="18" charset="0"/>
            </a:endParaRPr>
          </a:p>
          <a:p>
            <a:pPr>
              <a:spcAft>
                <a:spcPts val="1800"/>
              </a:spcAft>
              <a:buFont typeface="Arial" pitchFamily="34" charset="0"/>
              <a:buChar char="•"/>
            </a:pPr>
            <a:endParaRPr lang="en-US" sz="4000" dirty="0" smtClean="0">
              <a:solidFill>
                <a:prstClr val="black"/>
              </a:solidFill>
              <a:cs typeface="Times New Roman" pitchFamily="18" charset="0"/>
            </a:endParaRP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p-value</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err="1" smtClean="0">
                <a:solidFill>
                  <a:srgbClr val="68007F">
                    <a:lumMod val="75000"/>
                  </a:srgbClr>
                </a:solidFill>
                <a:latin typeface="Cambria" pitchFamily="18" charset="0"/>
              </a:rPr>
              <a:t>StatKey</a:t>
            </a:r>
            <a:endParaRPr lang="en-US" sz="4000" b="1" dirty="0">
              <a:solidFill>
                <a:srgbClr val="68007F">
                  <a:lumMod val="75000"/>
                </a:srgbClr>
              </a:solidFill>
              <a:latin typeface="Cambria" pitchFamily="18" charset="0"/>
            </a:endParaRPr>
          </a:p>
        </p:txBody>
      </p:sp>
      <p:pic>
        <p:nvPicPr>
          <p:cNvPr id="98306" name="Picture 2"/>
          <p:cNvPicPr>
            <a:picLocks noChangeAspect="1" noChangeArrowheads="1"/>
          </p:cNvPicPr>
          <p:nvPr/>
        </p:nvPicPr>
        <p:blipFill>
          <a:blip r:embed="rId5" cstate="print"/>
          <a:srcRect/>
          <a:stretch>
            <a:fillRect/>
          </a:stretch>
        </p:blipFill>
        <p:spPr bwMode="auto">
          <a:xfrm>
            <a:off x="838200" y="1447800"/>
            <a:ext cx="7668619" cy="5046069"/>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6629400" y="4800600"/>
          <a:ext cx="1676400" cy="609600"/>
        </p:xfrm>
        <a:graphic>
          <a:graphicData uri="http://schemas.openxmlformats.org/presentationml/2006/ole">
            <mc:AlternateContent xmlns:mc="http://schemas.openxmlformats.org/markup-compatibility/2006">
              <mc:Choice xmlns:v="urn:schemas-microsoft-com:vml" Requires="v">
                <p:oleObj spid="_x0000_s2053" name="Equation" r:id="rId6" imgW="977760" imgH="355320" progId="">
                  <p:embed/>
                </p:oleObj>
              </mc:Choice>
              <mc:Fallback>
                <p:oleObj name="Equation" r:id="rId6" imgW="977760" imgH="35532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800600"/>
                        <a:ext cx="1676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462980"/>
            <a:ext cx="8839200" cy="6540252"/>
          </a:xfrm>
          <a:prstGeom prst="rect">
            <a:avLst/>
          </a:prstGeom>
          <a:noFill/>
        </p:spPr>
        <p:txBody>
          <a:bodyPr wrap="square" rtlCol="0">
            <a:spAutoFit/>
          </a:bodyPr>
          <a:lstStyle/>
          <a:p>
            <a:pPr>
              <a:buFont typeface="Arial" pitchFamily="34" charset="0"/>
              <a:buChar char="•"/>
            </a:pPr>
            <a:r>
              <a:rPr lang="en-US" sz="3600" dirty="0" smtClean="0">
                <a:solidFill>
                  <a:prstClr val="black"/>
                </a:solidFill>
                <a:latin typeface="Cambria" pitchFamily="18" charset="0"/>
                <a:cs typeface="Times New Roman" pitchFamily="18" charset="0"/>
              </a:rPr>
              <a:t> </a:t>
            </a:r>
            <a:r>
              <a:rPr lang="en-US" sz="3600" dirty="0" smtClean="0">
                <a:solidFill>
                  <a:prstClr val="black"/>
                </a:solidFill>
                <a:cs typeface="Times New Roman" pitchFamily="18" charset="0"/>
              </a:rPr>
              <a:t>Create a randomization distribution by simulating assuming the null hypothesis is true</a:t>
            </a:r>
          </a:p>
          <a:p>
            <a:pPr>
              <a:buFont typeface="Arial" pitchFamily="34" charset="0"/>
              <a:buChar char="•"/>
            </a:pPr>
            <a:endParaRPr lang="en-US" sz="3600" dirty="0" smtClean="0">
              <a:solidFill>
                <a:prstClr val="black"/>
              </a:solidFill>
              <a:cs typeface="Times New Roman" pitchFamily="18" charset="0"/>
            </a:endParaRPr>
          </a:p>
          <a:p>
            <a:pPr>
              <a:buFont typeface="Arial" pitchFamily="34" charset="0"/>
              <a:buChar char="•"/>
            </a:pPr>
            <a:r>
              <a:rPr lang="en-US" sz="3600" dirty="0" smtClean="0">
                <a:solidFill>
                  <a:prstClr val="black"/>
                </a:solidFill>
                <a:cs typeface="Times New Roman" pitchFamily="18" charset="0"/>
              </a:rPr>
              <a:t> The p-value is the proportion of simulated statistics as extreme as the original sample statistic </a:t>
            </a:r>
          </a:p>
          <a:p>
            <a:endParaRPr lang="en-US" sz="3200" dirty="0" smtClean="0">
              <a:solidFill>
                <a:prstClr val="black"/>
              </a:solidFill>
              <a:cs typeface="Times New Roman" pitchFamily="18" charset="0"/>
            </a:endParaRPr>
          </a:p>
          <a:p>
            <a:pPr>
              <a:spcAft>
                <a:spcPts val="1800"/>
              </a:spcAft>
              <a:buFont typeface="Arial" pitchFamily="34" charset="0"/>
              <a:buChar char="•"/>
            </a:pPr>
            <a:endParaRPr lang="en-US" sz="4000" dirty="0" smtClean="0">
              <a:solidFill>
                <a:prstClr val="black"/>
              </a:solidFill>
              <a:cs typeface="Times New Roman" pitchFamily="18" charset="0"/>
            </a:endParaRP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Randomization Test</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219200"/>
            <a:ext cx="8077200" cy="8248412"/>
          </a:xfrm>
          <a:prstGeom prst="rect">
            <a:avLst/>
          </a:prstGeom>
          <a:noFill/>
        </p:spPr>
        <p:txBody>
          <a:bodyPr wrap="square" rtlCol="0">
            <a:spAutoFit/>
          </a:bodyPr>
          <a:lstStyle/>
          <a:p>
            <a:pPr>
              <a:spcAft>
                <a:spcPts val="1800"/>
              </a:spcAft>
              <a:buFont typeface="Arial" pitchFamily="34" charset="0"/>
              <a:buChar char="•"/>
            </a:pPr>
            <a:r>
              <a:rPr lang="en-US" sz="3600" dirty="0" smtClean="0">
                <a:solidFill>
                  <a:prstClr val="black"/>
                </a:solidFill>
                <a:latin typeface="Cambria" pitchFamily="18" charset="0"/>
                <a:cs typeface="Times New Roman" pitchFamily="18" charset="0"/>
              </a:rPr>
              <a:t> </a:t>
            </a:r>
            <a:r>
              <a:rPr lang="en-US" sz="3600" dirty="0" smtClean="0">
                <a:solidFill>
                  <a:prstClr val="black"/>
                </a:solidFill>
                <a:cs typeface="Times New Roman" pitchFamily="18" charset="0"/>
              </a:rPr>
              <a:t>How do we create randomization distributions for other parameters?</a:t>
            </a:r>
          </a:p>
          <a:p>
            <a:pPr>
              <a:spcAft>
                <a:spcPts val="1800"/>
              </a:spcAft>
              <a:buFont typeface="Arial" pitchFamily="34" charset="0"/>
              <a:buChar char="•"/>
            </a:pPr>
            <a:r>
              <a:rPr lang="en-US" sz="3600" dirty="0" smtClean="0">
                <a:solidFill>
                  <a:prstClr val="black"/>
                </a:solidFill>
                <a:cs typeface="Times New Roman" pitchFamily="18" charset="0"/>
              </a:rPr>
              <a:t> How do we assess student understanding?</a:t>
            </a:r>
          </a:p>
          <a:p>
            <a:pPr>
              <a:spcAft>
                <a:spcPts val="1800"/>
              </a:spcAft>
              <a:buFont typeface="Arial" pitchFamily="34" charset="0"/>
              <a:buChar char="•"/>
            </a:pPr>
            <a:r>
              <a:rPr lang="en-US" sz="3600" dirty="0" smtClean="0">
                <a:solidFill>
                  <a:prstClr val="black"/>
                </a:solidFill>
                <a:cs typeface="Times New Roman" pitchFamily="18" charset="0"/>
              </a:rPr>
              <a:t> Connecting intervals and tests</a:t>
            </a:r>
          </a:p>
          <a:p>
            <a:pPr>
              <a:spcAft>
                <a:spcPts val="1800"/>
              </a:spcAft>
              <a:buFont typeface="Arial" pitchFamily="34" charset="0"/>
              <a:buChar char="•"/>
            </a:pPr>
            <a:r>
              <a:rPr lang="en-US" sz="3600" dirty="0" smtClean="0">
                <a:solidFill>
                  <a:prstClr val="black"/>
                </a:solidFill>
                <a:cs typeface="Times New Roman" pitchFamily="18" charset="0"/>
              </a:rPr>
              <a:t> Technology for using simulation methods</a:t>
            </a:r>
          </a:p>
          <a:p>
            <a:pPr>
              <a:spcAft>
                <a:spcPts val="1800"/>
              </a:spcAft>
              <a:buFont typeface="Arial" pitchFamily="34" charset="0"/>
              <a:buChar char="•"/>
            </a:pPr>
            <a:r>
              <a:rPr lang="en-US" sz="3600" dirty="0" smtClean="0">
                <a:solidFill>
                  <a:prstClr val="black"/>
                </a:solidFill>
                <a:cs typeface="Times New Roman" pitchFamily="18" charset="0"/>
              </a:rPr>
              <a:t> Experiences in the classroom</a:t>
            </a:r>
          </a:p>
          <a:p>
            <a:endParaRPr lang="en-US" sz="3200" dirty="0" smtClean="0">
              <a:solidFill>
                <a:prstClr val="black"/>
              </a:solidFill>
              <a:cs typeface="Times New Roman" pitchFamily="18" charset="0"/>
            </a:endParaRPr>
          </a:p>
          <a:p>
            <a:pPr>
              <a:spcAft>
                <a:spcPts val="1800"/>
              </a:spcAft>
              <a:buFont typeface="Arial" pitchFamily="34" charset="0"/>
              <a:buChar char="•"/>
            </a:pPr>
            <a:endParaRPr lang="en-US" sz="4000" dirty="0" smtClean="0">
              <a:solidFill>
                <a:prstClr val="black"/>
              </a:solidFill>
              <a:cs typeface="Times New Roman" pitchFamily="18" charset="0"/>
            </a:endParaRP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1524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Coming Attractions - Friday</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229600" cy="3785652"/>
          </a:xfrm>
          <a:prstGeom prst="rect">
            <a:avLst/>
          </a:prstGeom>
          <a:noFill/>
        </p:spPr>
        <p:txBody>
          <a:bodyPr wrap="square" rtlCol="0">
            <a:spAutoFit/>
          </a:bodyPr>
          <a:lstStyle/>
          <a:p>
            <a:pPr algn="ctr"/>
            <a:r>
              <a:rPr lang="en-US" sz="8000" dirty="0" smtClean="0"/>
              <a:t>Why use Randomization Methods?</a:t>
            </a:r>
            <a:endParaRPr lang="en-US" sz="8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5632311"/>
          </a:xfrm>
          <a:prstGeom prst="rect">
            <a:avLst/>
          </a:prstGeom>
          <a:noFill/>
        </p:spPr>
        <p:txBody>
          <a:bodyPr wrap="square" rtlCol="0">
            <a:spAutoFit/>
          </a:bodyPr>
          <a:lstStyle/>
          <a:p>
            <a:pPr algn="ctr"/>
            <a:r>
              <a:rPr lang="en-US" sz="6000" dirty="0" smtClean="0"/>
              <a:t>These methods are great for </a:t>
            </a:r>
            <a:r>
              <a:rPr lang="en-US" sz="6000" b="1" i="1" dirty="0" smtClean="0"/>
              <a:t>teaching</a:t>
            </a:r>
            <a:r>
              <a:rPr lang="en-US" sz="6000" dirty="0" smtClean="0"/>
              <a:t> statistics…</a:t>
            </a:r>
          </a:p>
          <a:p>
            <a:pPr algn="ctr"/>
            <a:endParaRPr lang="en-US" sz="4800" dirty="0" smtClean="0"/>
          </a:p>
          <a:p>
            <a:pPr algn="ctr"/>
            <a:r>
              <a:rPr lang="en-US" sz="4800" dirty="0" smtClean="0"/>
              <a:t>(the methods tie directly to the key ideas of statistical inference so help build conceptual understanding)</a:t>
            </a:r>
            <a:endParaRPr lang="en-US" sz="8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5262979"/>
          </a:xfrm>
          <a:prstGeom prst="rect">
            <a:avLst/>
          </a:prstGeom>
          <a:noFill/>
        </p:spPr>
        <p:txBody>
          <a:bodyPr wrap="square" rtlCol="0">
            <a:spAutoFit/>
          </a:bodyPr>
          <a:lstStyle/>
          <a:p>
            <a:pPr algn="ctr"/>
            <a:r>
              <a:rPr lang="en-US" sz="6000" dirty="0" smtClean="0"/>
              <a:t>And these methods are becoming increasingly important for </a:t>
            </a:r>
            <a:r>
              <a:rPr lang="en-US" sz="6000" b="1" i="1" dirty="0" smtClean="0"/>
              <a:t>doing</a:t>
            </a:r>
            <a:r>
              <a:rPr lang="en-US" sz="6000" dirty="0" smtClean="0"/>
              <a:t> statistics.</a:t>
            </a:r>
          </a:p>
          <a:p>
            <a:pPr algn="ctr"/>
            <a:endParaRPr lang="en-US" sz="6000" dirty="0" smtClean="0"/>
          </a:p>
          <a:p>
            <a:pPr algn="ctr"/>
            <a:r>
              <a:rPr lang="en-US" sz="3600" dirty="0" smtClean="0"/>
              <a:t>(Attend the Gibbs Lecture tonight!)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It is the way of the </a:t>
            </a:r>
            <a:r>
              <a:rPr lang="en-US" sz="4400" b="1" i="1" dirty="0" smtClean="0">
                <a:solidFill>
                  <a:srgbClr val="68007F">
                    <a:lumMod val="75000"/>
                  </a:srgbClr>
                </a:solidFill>
                <a:latin typeface="Cambria" pitchFamily="18" charset="0"/>
              </a:rPr>
              <a:t>past…</a:t>
            </a:r>
            <a:endParaRPr lang="en-US" sz="4000" b="1" dirty="0">
              <a:solidFill>
                <a:srgbClr val="68007F">
                  <a:lumMod val="75000"/>
                </a:srgbClr>
              </a:solidFill>
              <a:latin typeface="Cambria" pitchFamily="18" charset="0"/>
            </a:endParaRPr>
          </a:p>
        </p:txBody>
      </p:sp>
      <p:sp>
        <p:nvSpPr>
          <p:cNvPr id="5" name="TextBox 4"/>
          <p:cNvSpPr txBox="1"/>
          <p:nvPr/>
        </p:nvSpPr>
        <p:spPr>
          <a:xfrm>
            <a:off x="533400" y="1752600"/>
            <a:ext cx="8077200" cy="3539430"/>
          </a:xfrm>
          <a:prstGeom prst="rect">
            <a:avLst/>
          </a:prstGeom>
          <a:noFill/>
        </p:spPr>
        <p:txBody>
          <a:bodyPr wrap="square" rtlCol="0">
            <a:spAutoFit/>
          </a:bodyPr>
          <a:lstStyle/>
          <a:p>
            <a:r>
              <a:rPr lang="en-US" sz="3200" dirty="0">
                <a:latin typeface="Cambria" pitchFamily="18" charset="0"/>
              </a:rPr>
              <a:t>"Actually, the statistician does not carry out this very simple and </a:t>
            </a:r>
            <a:r>
              <a:rPr lang="en-US" sz="3200" dirty="0" smtClean="0">
                <a:latin typeface="Cambria" pitchFamily="18" charset="0"/>
              </a:rPr>
              <a:t>very tedious process [the randomization test], but </a:t>
            </a:r>
            <a:r>
              <a:rPr lang="en-US" sz="3200" dirty="0">
                <a:latin typeface="Cambria" pitchFamily="18" charset="0"/>
              </a:rPr>
              <a:t>his conclusions have no justification beyond the </a:t>
            </a:r>
            <a:r>
              <a:rPr lang="en-US" sz="3200" dirty="0" smtClean="0">
                <a:latin typeface="Cambria" pitchFamily="18" charset="0"/>
              </a:rPr>
              <a:t>fact that </a:t>
            </a:r>
            <a:r>
              <a:rPr lang="en-US" sz="3200" dirty="0">
                <a:latin typeface="Cambria" pitchFamily="18" charset="0"/>
              </a:rPr>
              <a:t>they agree with those which could have been arrived at by </a:t>
            </a:r>
            <a:r>
              <a:rPr lang="en-US" sz="3200" dirty="0" smtClean="0">
                <a:latin typeface="Cambria" pitchFamily="18" charset="0"/>
              </a:rPr>
              <a:t>this elementary </a:t>
            </a:r>
            <a:r>
              <a:rPr lang="en-US" sz="3200" dirty="0">
                <a:latin typeface="Cambria" pitchFamily="18" charset="0"/>
              </a:rPr>
              <a:t>method."</a:t>
            </a:r>
          </a:p>
          <a:p>
            <a:r>
              <a:rPr lang="en-US" sz="3200" dirty="0" smtClean="0"/>
              <a:t>				</a:t>
            </a:r>
            <a:r>
              <a:rPr lang="en-US" sz="3200" dirty="0" smtClean="0">
                <a:latin typeface="Cambria" pitchFamily="18" charset="0"/>
              </a:rPr>
              <a:t>-- Sir R. A. Fisher, 1936</a:t>
            </a:r>
            <a:endParaRPr lang="en-US" sz="32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 and  the way of the </a:t>
            </a:r>
            <a:r>
              <a:rPr lang="en-US" sz="4400" b="1" i="1" dirty="0" smtClean="0">
                <a:solidFill>
                  <a:srgbClr val="68007F">
                    <a:lumMod val="75000"/>
                  </a:srgbClr>
                </a:solidFill>
                <a:latin typeface="Cambria" pitchFamily="18" charset="0"/>
              </a:rPr>
              <a:t>future</a:t>
            </a:r>
            <a:endParaRPr lang="en-US" sz="4000" b="1" dirty="0">
              <a:solidFill>
                <a:srgbClr val="68007F">
                  <a:lumMod val="75000"/>
                </a:srgbClr>
              </a:solidFill>
              <a:latin typeface="Cambria" pitchFamily="18" charset="0"/>
            </a:endParaRPr>
          </a:p>
        </p:txBody>
      </p:sp>
      <p:sp>
        <p:nvSpPr>
          <p:cNvPr id="5" name="TextBox 4"/>
          <p:cNvSpPr txBox="1"/>
          <p:nvPr/>
        </p:nvSpPr>
        <p:spPr>
          <a:xfrm>
            <a:off x="533400" y="1524000"/>
            <a:ext cx="8153400" cy="4524315"/>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endParaRPr lang="en-US" sz="24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4318</TotalTime>
  <Words>1597</Words>
  <Application>Microsoft Office PowerPoint</Application>
  <PresentationFormat>On-screen Show (4:3)</PresentationFormat>
  <Paragraphs>363</Paragraphs>
  <Slides>49</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Equation</vt:lpstr>
      <vt:lpstr>Using Randomization Methods to Build Conceptual Understanding in Statistical Inference: Day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Question</vt:lpstr>
      <vt:lpstr>Question</vt:lpstr>
      <vt:lpstr>Question</vt:lpstr>
      <vt:lpstr>Question</vt:lpstr>
      <vt:lpstr>Intro Stat – Revise the Topics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Simulated Reese’s Population</vt:lpstr>
      <vt:lpstr>PowerPoint Presentation</vt:lpstr>
      <vt:lpstr>PowerPoint Presentation</vt:lpstr>
      <vt:lpstr>PowerPoint Presentation</vt:lpstr>
      <vt:lpstr>Example: Atlanta Commutes</vt:lpstr>
      <vt:lpstr>Sample of n=500 Atlanta Commutes</vt:lpstr>
      <vt:lpstr>PowerPoint Presentation</vt:lpstr>
      <vt:lpstr>How can we get a confidence interval from a bootstrap distribution?</vt:lpstr>
      <vt:lpstr>Using the Bootstrap Distribution to Get a Confidence Interval – Version #1</vt:lpstr>
      <vt:lpstr>Using the Bootstrap Distribution to Get a Confidence Interval – Version #2</vt:lpstr>
      <vt:lpstr>90% CI for Mean Atlanta Commute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Robin</cp:lastModifiedBy>
  <cp:revision>285</cp:revision>
  <cp:lastPrinted>2011-05-19T14:48:38Z</cp:lastPrinted>
  <dcterms:created xsi:type="dcterms:W3CDTF">2010-10-14T16:11:16Z</dcterms:created>
  <dcterms:modified xsi:type="dcterms:W3CDTF">2012-01-04T19:36:13Z</dcterms:modified>
</cp:coreProperties>
</file>