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375" r:id="rId3"/>
    <p:sldId id="396" r:id="rId4"/>
    <p:sldId id="397" r:id="rId5"/>
    <p:sldId id="398" r:id="rId6"/>
    <p:sldId id="399" r:id="rId7"/>
    <p:sldId id="377" r:id="rId8"/>
    <p:sldId id="400" r:id="rId9"/>
    <p:sldId id="401" r:id="rId10"/>
    <p:sldId id="402" r:id="rId11"/>
    <p:sldId id="407" r:id="rId12"/>
    <p:sldId id="406" r:id="rId13"/>
    <p:sldId id="408" r:id="rId14"/>
    <p:sldId id="405" r:id="rId15"/>
    <p:sldId id="333" r:id="rId16"/>
    <p:sldId id="334" r:id="rId17"/>
    <p:sldId id="409" r:id="rId18"/>
    <p:sldId id="410" r:id="rId19"/>
    <p:sldId id="411" r:id="rId20"/>
    <p:sldId id="363" r:id="rId21"/>
    <p:sldId id="412" r:id="rId22"/>
    <p:sldId id="413" r:id="rId23"/>
    <p:sldId id="394" r:id="rId24"/>
    <p:sldId id="326" r:id="rId25"/>
    <p:sldId id="414" r:id="rId26"/>
    <p:sldId id="415" r:id="rId27"/>
    <p:sldId id="422" r:id="rId28"/>
    <p:sldId id="416" r:id="rId29"/>
    <p:sldId id="417" r:id="rId30"/>
    <p:sldId id="418" r:id="rId31"/>
    <p:sldId id="353" r:id="rId32"/>
    <p:sldId id="392" r:id="rId33"/>
    <p:sldId id="421" r:id="rId34"/>
    <p:sldId id="419" r:id="rId35"/>
    <p:sldId id="420" r:id="rId36"/>
    <p:sldId id="359" r:id="rId37"/>
    <p:sldId id="360" r:id="rId38"/>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14" autoAdjust="0"/>
  </p:normalViewPr>
  <p:slideViewPr>
    <p:cSldViewPr snapToGrid="0">
      <p:cViewPr varScale="1">
        <p:scale>
          <a:sx n="112" d="100"/>
          <a:sy n="112" d="100"/>
        </p:scale>
        <p:origin x="-78" y="-7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77682825-CB27-4439-B919-408EBC76C20A}" type="slidenum">
              <a:rPr lang="en-US" smtClean="0"/>
              <a:pPr/>
              <a:t>‹#›</a:t>
            </a:fld>
            <a:endParaRPr lang="en-US"/>
          </a:p>
        </p:txBody>
      </p:sp>
    </p:spTree>
    <p:extLst>
      <p:ext uri="{BB962C8B-B14F-4D97-AF65-F5344CB8AC3E}">
        <p14:creationId xmlns:p14="http://schemas.microsoft.com/office/powerpoint/2010/main" val="40825449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5A1F48E1-058B-4963-8D55-C60E043110E3}" type="slidenum">
              <a:rPr lang="en-US" smtClean="0"/>
              <a:pPr/>
              <a:t>‹#›</a:t>
            </a:fld>
            <a:endParaRPr lang="en-US"/>
          </a:p>
        </p:txBody>
      </p:sp>
    </p:spTree>
    <p:extLst>
      <p:ext uri="{BB962C8B-B14F-4D97-AF65-F5344CB8AC3E}">
        <p14:creationId xmlns:p14="http://schemas.microsoft.com/office/powerpoint/2010/main" val="24298998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a:t>
            </a:fld>
            <a:endParaRPr lang="en-US"/>
          </a:p>
        </p:txBody>
      </p:sp>
    </p:spTree>
    <p:extLst>
      <p:ext uri="{BB962C8B-B14F-4D97-AF65-F5344CB8AC3E}">
        <p14:creationId xmlns:p14="http://schemas.microsoft.com/office/powerpoint/2010/main" val="4166933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19</a:t>
            </a:fld>
            <a:endParaRPr lang="en-US"/>
          </a:p>
        </p:txBody>
      </p:sp>
    </p:spTree>
    <p:extLst>
      <p:ext uri="{BB962C8B-B14F-4D97-AF65-F5344CB8AC3E}">
        <p14:creationId xmlns:p14="http://schemas.microsoft.com/office/powerpoint/2010/main" val="3788446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20</a:t>
            </a:fld>
            <a:endParaRPr lang="en-US"/>
          </a:p>
        </p:txBody>
      </p:sp>
    </p:spTree>
    <p:extLst>
      <p:ext uri="{BB962C8B-B14F-4D97-AF65-F5344CB8AC3E}">
        <p14:creationId xmlns:p14="http://schemas.microsoft.com/office/powerpoint/2010/main" val="2676390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21</a:t>
            </a:fld>
            <a:endParaRPr lang="en-US"/>
          </a:p>
        </p:txBody>
      </p:sp>
    </p:spTree>
    <p:extLst>
      <p:ext uri="{BB962C8B-B14F-4D97-AF65-F5344CB8AC3E}">
        <p14:creationId xmlns:p14="http://schemas.microsoft.com/office/powerpoint/2010/main" val="4158638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22</a:t>
            </a:fld>
            <a:endParaRPr lang="en-US"/>
          </a:p>
        </p:txBody>
      </p:sp>
    </p:spTree>
    <p:extLst>
      <p:ext uri="{BB962C8B-B14F-4D97-AF65-F5344CB8AC3E}">
        <p14:creationId xmlns:p14="http://schemas.microsoft.com/office/powerpoint/2010/main" val="4066610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24</a:t>
            </a:fld>
            <a:endParaRPr lang="en-US"/>
          </a:p>
        </p:txBody>
      </p:sp>
    </p:spTree>
    <p:extLst>
      <p:ext uri="{BB962C8B-B14F-4D97-AF65-F5344CB8AC3E}">
        <p14:creationId xmlns:p14="http://schemas.microsoft.com/office/powerpoint/2010/main" val="424151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671495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394605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91391D-4B24-47A1-8641-5FCA102F2021}" type="slidenum">
              <a:rPr lang="en-US" smtClean="0"/>
              <a:pPr/>
              <a:t>30</a:t>
            </a:fld>
            <a:endParaRPr lang="en-US"/>
          </a:p>
        </p:txBody>
      </p:sp>
    </p:spTree>
    <p:extLst>
      <p:ext uri="{BB962C8B-B14F-4D97-AF65-F5344CB8AC3E}">
        <p14:creationId xmlns:p14="http://schemas.microsoft.com/office/powerpoint/2010/main" val="2306466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a:t>
            </a:fld>
            <a:endParaRPr lang="en-US"/>
          </a:p>
        </p:txBody>
      </p:sp>
    </p:spTree>
    <p:extLst>
      <p:ext uri="{BB962C8B-B14F-4D97-AF65-F5344CB8AC3E}">
        <p14:creationId xmlns:p14="http://schemas.microsoft.com/office/powerpoint/2010/main" val="1576205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32</a:t>
            </a:fld>
            <a:endParaRPr lang="en-US"/>
          </a:p>
        </p:txBody>
      </p:sp>
    </p:spTree>
    <p:extLst>
      <p:ext uri="{BB962C8B-B14F-4D97-AF65-F5344CB8AC3E}">
        <p14:creationId xmlns:p14="http://schemas.microsoft.com/office/powerpoint/2010/main" val="4116696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 Lock</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36</a:t>
            </a:fld>
            <a:endParaRPr lang="en-US"/>
          </a:p>
        </p:txBody>
      </p:sp>
    </p:spTree>
    <p:extLst>
      <p:ext uri="{BB962C8B-B14F-4D97-AF65-F5344CB8AC3E}">
        <p14:creationId xmlns:p14="http://schemas.microsoft.com/office/powerpoint/2010/main" val="3904750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37</a:t>
            </a:fld>
            <a:endParaRPr lang="en-US"/>
          </a:p>
        </p:txBody>
      </p:sp>
    </p:spTree>
    <p:extLst>
      <p:ext uri="{BB962C8B-B14F-4D97-AF65-F5344CB8AC3E}">
        <p14:creationId xmlns:p14="http://schemas.microsoft.com/office/powerpoint/2010/main" val="351518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a:t>
            </a:fld>
            <a:endParaRPr lang="en-US"/>
          </a:p>
        </p:txBody>
      </p:sp>
    </p:spTree>
    <p:extLst>
      <p:ext uri="{BB962C8B-B14F-4D97-AF65-F5344CB8AC3E}">
        <p14:creationId xmlns:p14="http://schemas.microsoft.com/office/powerpoint/2010/main" val="267343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15</a:t>
            </a:fld>
            <a:endParaRPr lang="en-US"/>
          </a:p>
        </p:txBody>
      </p:sp>
    </p:spTree>
    <p:extLst>
      <p:ext uri="{BB962C8B-B14F-4D97-AF65-F5344CB8AC3E}">
        <p14:creationId xmlns:p14="http://schemas.microsoft.com/office/powerpoint/2010/main" val="166366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17</a:t>
            </a:fld>
            <a:endParaRPr lang="en-US"/>
          </a:p>
        </p:txBody>
      </p:sp>
    </p:spTree>
    <p:extLst>
      <p:ext uri="{BB962C8B-B14F-4D97-AF65-F5344CB8AC3E}">
        <p14:creationId xmlns:p14="http://schemas.microsoft.com/office/powerpoint/2010/main" val="3116553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B648FE-2D5A-45AB-95EB-9243473478A6}"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648FE-2D5A-45AB-95EB-9243473478A6}" type="datetimeFigureOut">
              <a:rPr lang="en-US" smtClean="0"/>
              <a:pPr/>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648FE-2D5A-45AB-95EB-9243473478A6}" type="datetimeFigureOut">
              <a:rPr lang="en-US" smtClean="0"/>
              <a:pPr/>
              <a:t>4/4/2014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648FE-2D5A-45AB-95EB-9243473478A6}" type="datetimeFigureOut">
              <a:rPr lang="en-US" smtClean="0"/>
              <a:pPr/>
              <a:t>4/4/2014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48FE-2D5A-45AB-95EB-9243473478A6}" type="datetimeFigureOut">
              <a:rPr lang="en-US" smtClean="0"/>
              <a:pPr/>
              <a:t>4/4/2014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48FE-2D5A-45AB-95EB-9243473478A6}" type="datetimeFigureOut">
              <a:rPr lang="en-US" smtClean="0"/>
              <a:pPr/>
              <a:t>4/4/2014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E9D69-0360-4691-8F93-E287426D22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56.pn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18" Type="http://schemas.openxmlformats.org/officeDocument/2006/relationships/image" Target="../media/image27.jpeg"/><Relationship Id="rId26" Type="http://schemas.openxmlformats.org/officeDocument/2006/relationships/image" Target="../media/image35.jpeg"/><Relationship Id="rId3" Type="http://schemas.openxmlformats.org/officeDocument/2006/relationships/image" Target="../media/image12.jpeg"/><Relationship Id="rId21" Type="http://schemas.openxmlformats.org/officeDocument/2006/relationships/image" Target="../media/image30.jpe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5" Type="http://schemas.openxmlformats.org/officeDocument/2006/relationships/image" Target="../media/image34.jpeg"/><Relationship Id="rId2" Type="http://schemas.openxmlformats.org/officeDocument/2006/relationships/notesSlide" Target="../notesSlides/notesSlide6.xml"/><Relationship Id="rId16" Type="http://schemas.openxmlformats.org/officeDocument/2006/relationships/image" Target="../media/image25.jpeg"/><Relationship Id="rId20" Type="http://schemas.openxmlformats.org/officeDocument/2006/relationships/image" Target="../media/image29.jpeg"/><Relationship Id="rId29"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24" Type="http://schemas.openxmlformats.org/officeDocument/2006/relationships/image" Target="../media/image33.jpeg"/><Relationship Id="rId5" Type="http://schemas.openxmlformats.org/officeDocument/2006/relationships/image" Target="../media/image14.jpeg"/><Relationship Id="rId15" Type="http://schemas.openxmlformats.org/officeDocument/2006/relationships/image" Target="../media/image24.jpeg"/><Relationship Id="rId23" Type="http://schemas.openxmlformats.org/officeDocument/2006/relationships/image" Target="../media/image32.jpeg"/><Relationship Id="rId28" Type="http://schemas.openxmlformats.org/officeDocument/2006/relationships/image" Target="../media/image37.emf"/><Relationship Id="rId10" Type="http://schemas.openxmlformats.org/officeDocument/2006/relationships/image" Target="../media/image19.jpeg"/><Relationship Id="rId19" Type="http://schemas.openxmlformats.org/officeDocument/2006/relationships/image" Target="../media/image28.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 Id="rId22" Type="http://schemas.openxmlformats.org/officeDocument/2006/relationships/image" Target="../media/image31.jpeg"/><Relationship Id="rId27" Type="http://schemas.openxmlformats.org/officeDocument/2006/relationships/image" Target="../media/image36.jpe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7.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0.png"/><Relationship Id="rId10" Type="http://schemas.openxmlformats.org/officeDocument/2006/relationships/image" Target="../media/image36.png"/><Relationship Id="rId4" Type="http://schemas.openxmlformats.org/officeDocument/2006/relationships/image" Target="../media/image6.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12.jpeg"/><Relationship Id="rId18" Type="http://schemas.openxmlformats.org/officeDocument/2006/relationships/image" Target="../media/image21.jpeg"/><Relationship Id="rId26" Type="http://schemas.openxmlformats.org/officeDocument/2006/relationships/image" Target="../media/image25.jpeg"/><Relationship Id="rId3" Type="http://schemas.openxmlformats.org/officeDocument/2006/relationships/image" Target="../media/image35.jpeg"/><Relationship Id="rId21" Type="http://schemas.openxmlformats.org/officeDocument/2006/relationships/image" Target="../media/image26.jpeg"/><Relationship Id="rId7" Type="http://schemas.openxmlformats.org/officeDocument/2006/relationships/image" Target="../media/image15.jpeg"/><Relationship Id="rId12" Type="http://schemas.openxmlformats.org/officeDocument/2006/relationships/image" Target="../media/image13.jpeg"/><Relationship Id="rId17" Type="http://schemas.openxmlformats.org/officeDocument/2006/relationships/image" Target="../media/image22.jpeg"/><Relationship Id="rId25" Type="http://schemas.openxmlformats.org/officeDocument/2006/relationships/image" Target="../media/image24.jpeg"/><Relationship Id="rId2" Type="http://schemas.openxmlformats.org/officeDocument/2006/relationships/notesSlide" Target="../notesSlides/notesSlide10.xml"/><Relationship Id="rId16" Type="http://schemas.openxmlformats.org/officeDocument/2006/relationships/image" Target="../media/image27.jpeg"/><Relationship Id="rId20" Type="http://schemas.openxmlformats.org/officeDocument/2006/relationships/image" Target="../media/image18.jpeg"/><Relationship Id="rId29"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19.jpeg"/><Relationship Id="rId24" Type="http://schemas.openxmlformats.org/officeDocument/2006/relationships/image" Target="../media/image23.jpeg"/><Relationship Id="rId5" Type="http://schemas.openxmlformats.org/officeDocument/2006/relationships/image" Target="../media/image16.jpeg"/><Relationship Id="rId15" Type="http://schemas.openxmlformats.org/officeDocument/2006/relationships/image" Target="../media/image29.jpeg"/><Relationship Id="rId23" Type="http://schemas.openxmlformats.org/officeDocument/2006/relationships/image" Target="../media/image20.jpeg"/><Relationship Id="rId28" Type="http://schemas.openxmlformats.org/officeDocument/2006/relationships/image" Target="../media/image36.jpeg"/><Relationship Id="rId10" Type="http://schemas.openxmlformats.org/officeDocument/2006/relationships/image" Target="../media/image14.jpeg"/><Relationship Id="rId19" Type="http://schemas.openxmlformats.org/officeDocument/2006/relationships/image" Target="../media/image28.jpeg"/><Relationship Id="rId4" Type="http://schemas.openxmlformats.org/officeDocument/2006/relationships/image" Target="../media/image47.jpeg"/><Relationship Id="rId9" Type="http://schemas.openxmlformats.org/officeDocument/2006/relationships/image" Target="../media/image32.jpeg"/><Relationship Id="rId14" Type="http://schemas.openxmlformats.org/officeDocument/2006/relationships/image" Target="../media/image33.jpeg"/><Relationship Id="rId22" Type="http://schemas.openxmlformats.org/officeDocument/2006/relationships/image" Target="../media/image17.jpeg"/><Relationship Id="rId27" Type="http://schemas.openxmlformats.org/officeDocument/2006/relationships/image" Target="../media/image34.jpeg"/><Relationship Id="rId30" Type="http://schemas.openxmlformats.org/officeDocument/2006/relationships/image" Target="../media/image38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80.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630.png"/><Relationship Id="rId5" Type="http://schemas.openxmlformats.org/officeDocument/2006/relationships/image" Target="../media/image55.emf"/><Relationship Id="rId4" Type="http://schemas.openxmlformats.org/officeDocument/2006/relationships/image" Target="../media/image54.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37.xml.rels><?xml version="1.0" encoding="UTF-8" standalone="yes"?>
<Relationships xmlns="http://schemas.openxmlformats.org/package/2006/relationships"><Relationship Id="rId3" Type="http://schemas.openxmlformats.org/officeDocument/2006/relationships/hyperlink" Target="mailto:plock@stlawu.edu"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www.lock5stat.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9.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3855" y="950976"/>
            <a:ext cx="7068313" cy="2105904"/>
          </a:xfrm>
          <a:solidFill>
            <a:srgbClr val="FFFF99"/>
          </a:solidFill>
          <a:ln w="57150">
            <a:solidFill>
              <a:srgbClr val="C00000"/>
            </a:solidFill>
          </a:ln>
        </p:spPr>
        <p:txBody>
          <a:bodyPr>
            <a:noAutofit/>
          </a:bodyPr>
          <a:lstStyle/>
          <a:p>
            <a:r>
              <a:rPr lang="en-US" b="1" dirty="0" smtClean="0"/>
              <a:t>Statistical Inference Using Scrambles and Bootstraps</a:t>
            </a:r>
            <a:endParaRPr lang="en-US" b="1" dirty="0"/>
          </a:p>
        </p:txBody>
      </p:sp>
      <p:sp>
        <p:nvSpPr>
          <p:cNvPr id="3" name="Subtitle 2"/>
          <p:cNvSpPr>
            <a:spLocks noGrp="1"/>
          </p:cNvSpPr>
          <p:nvPr>
            <p:ph type="subTitle" idx="1"/>
          </p:nvPr>
        </p:nvSpPr>
        <p:spPr>
          <a:xfrm>
            <a:off x="1179874" y="3386044"/>
            <a:ext cx="6843251" cy="3024806"/>
          </a:xfrm>
        </p:spPr>
        <p:txBody>
          <a:bodyPr>
            <a:noAutofit/>
          </a:bodyPr>
          <a:lstStyle/>
          <a:p>
            <a:r>
              <a:rPr lang="en-US" sz="2800" dirty="0" smtClean="0">
                <a:solidFill>
                  <a:schemeClr val="tx1">
                    <a:lumMod val="85000"/>
                    <a:lumOff val="15000"/>
                  </a:schemeClr>
                </a:solidFill>
              </a:rPr>
              <a:t>    Robin Lock</a:t>
            </a:r>
          </a:p>
          <a:p>
            <a:r>
              <a:rPr lang="en-US" sz="2200" dirty="0" smtClean="0">
                <a:solidFill>
                  <a:schemeClr val="tx1">
                    <a:lumMod val="85000"/>
                    <a:lumOff val="15000"/>
                  </a:schemeClr>
                </a:solidFill>
              </a:rPr>
              <a:t>Burry Professor of Statistics</a:t>
            </a:r>
          </a:p>
          <a:p>
            <a:r>
              <a:rPr lang="en-US" sz="2200" dirty="0" smtClean="0">
                <a:solidFill>
                  <a:schemeClr val="tx1">
                    <a:lumMod val="85000"/>
                    <a:lumOff val="15000"/>
                  </a:schemeClr>
                </a:solidFill>
              </a:rPr>
              <a:t>St. Lawrence University</a:t>
            </a:r>
            <a:endParaRPr lang="en-US" sz="2200" dirty="0">
              <a:solidFill>
                <a:schemeClr val="tx1">
                  <a:lumMod val="85000"/>
                  <a:lumOff val="15000"/>
                </a:schemeClr>
              </a:solidFill>
            </a:endParaRPr>
          </a:p>
          <a:p>
            <a:endParaRPr lang="en-US" sz="1600" dirty="0" smtClean="0">
              <a:solidFill>
                <a:schemeClr val="tx1">
                  <a:lumMod val="85000"/>
                  <a:lumOff val="15000"/>
                </a:schemeClr>
              </a:solidFill>
            </a:endParaRPr>
          </a:p>
          <a:p>
            <a:r>
              <a:rPr lang="en-US" sz="2800" dirty="0" smtClean="0">
                <a:solidFill>
                  <a:schemeClr val="tx1">
                    <a:lumMod val="85000"/>
                    <a:lumOff val="15000"/>
                  </a:schemeClr>
                </a:solidFill>
              </a:rPr>
              <a:t>MAA Allegheny Mountain </a:t>
            </a:r>
          </a:p>
          <a:p>
            <a:r>
              <a:rPr lang="en-US" sz="2800" dirty="0" smtClean="0">
                <a:solidFill>
                  <a:schemeClr val="tx1">
                    <a:lumMod val="85000"/>
                    <a:lumOff val="15000"/>
                  </a:schemeClr>
                </a:solidFill>
              </a:rPr>
              <a:t>2014 Section Spring Meeting</a:t>
            </a:r>
          </a:p>
          <a:p>
            <a:r>
              <a:rPr lang="en-US" sz="2800" dirty="0" smtClean="0">
                <a:solidFill>
                  <a:schemeClr val="tx1">
                    <a:lumMod val="85000"/>
                    <a:lumOff val="15000"/>
                  </a:schemeClr>
                </a:solidFill>
              </a:rPr>
              <a:t>Westminster College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 y="990600"/>
            <a:ext cx="3369585" cy="570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3534177" y="5150888"/>
                <a:ext cx="1990860" cy="523220"/>
              </a:xfrm>
              <a:prstGeom prst="rect">
                <a:avLst/>
              </a:prstGeom>
              <a:noFill/>
            </p:spPr>
            <p:txBody>
              <a:bodyPr wrap="square" rtlCol="0">
                <a:spAutoFit/>
              </a:bodyPr>
              <a:lstStyle/>
              <a:p>
                <a14:m>
                  <m:oMath xmlns:m="http://schemas.openxmlformats.org/officeDocument/2006/math">
                    <m:sSub>
                      <m:sSubPr>
                        <m:ctrlPr>
                          <a:rPr lang="en-US" sz="2800" i="1" smtClean="0">
                            <a:solidFill>
                              <a:prstClr val="black"/>
                            </a:solidFill>
                            <a:latin typeface="Cambria Math"/>
                          </a:rPr>
                        </m:ctrlPr>
                      </m:sSubPr>
                      <m:e>
                        <m:acc>
                          <m:accPr>
                            <m:chr m:val="̅"/>
                            <m:ctrlPr>
                              <a:rPr lang="en-US" sz="2800" i="1" smtClean="0">
                                <a:solidFill>
                                  <a:prstClr val="black"/>
                                </a:solidFill>
                                <a:latin typeface="Cambria Math"/>
                              </a:rPr>
                            </m:ctrlPr>
                          </m:accPr>
                          <m:e>
                            <m:r>
                              <a:rPr lang="en-US" sz="2800" b="0" i="1" smtClean="0">
                                <a:solidFill>
                                  <a:prstClr val="black"/>
                                </a:solidFill>
                                <a:latin typeface="Cambria Math"/>
                              </a:rPr>
                              <m:t>𝑥</m:t>
                            </m:r>
                          </m:e>
                        </m:acc>
                      </m:e>
                      <m:sub>
                        <m:r>
                          <a:rPr lang="en-US" sz="2800" b="0" i="1" smtClean="0">
                            <a:solidFill>
                              <a:prstClr val="black"/>
                            </a:solidFill>
                            <a:latin typeface="Cambria Math"/>
                          </a:rPr>
                          <m:t>𝐵</m:t>
                        </m:r>
                      </m:sub>
                    </m:sSub>
                    <m:r>
                      <a:rPr lang="en-US" sz="2800" b="0" i="1" smtClean="0">
                        <a:solidFill>
                          <a:prstClr val="black"/>
                        </a:solidFill>
                        <a:latin typeface="Cambria Math"/>
                      </a:rPr>
                      <m:t>=23.6</m:t>
                    </m:r>
                  </m:oMath>
                </a14:m>
                <a:r>
                  <a:rPr lang="en-US" sz="2800" dirty="0" smtClean="0">
                    <a:solidFill>
                      <a:prstClr val="black"/>
                    </a:solidFill>
                    <a:latin typeface="Cambria" pitchFamily="18" charset="0"/>
                  </a:rPr>
                  <a:t>0</a:t>
                </a:r>
                <a:endParaRPr lang="en-US" sz="2800" dirty="0">
                  <a:solidFill>
                    <a:prstClr val="black"/>
                  </a:solidFill>
                  <a:latin typeface="Cambria"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534177" y="5150888"/>
                <a:ext cx="1990860" cy="523220"/>
              </a:xfrm>
              <a:prstGeom prst="rect">
                <a:avLst/>
              </a:prstGeom>
              <a:blipFill rotWithShape="1">
                <a:blip r:embed="rId3"/>
                <a:stretch>
                  <a:fillRect t="-11628" r="-1227" b="-31395"/>
                </a:stretch>
              </a:blipFill>
            </p:spPr>
            <p:txBody>
              <a:bodyPr/>
              <a:lstStyle/>
              <a:p>
                <a:r>
                  <a:rPr lang="en-US">
                    <a:noFill/>
                  </a:rPr>
                  <a:t> </a:t>
                </a:r>
              </a:p>
            </p:txBody>
          </p:sp>
        </mc:Fallback>
      </mc:AlternateContent>
      <p:sp>
        <p:nvSpPr>
          <p:cNvPr id="12" name="TextBox 11"/>
          <p:cNvSpPr txBox="1"/>
          <p:nvPr/>
        </p:nvSpPr>
        <p:spPr>
          <a:xfrm>
            <a:off x="2498501" y="1472466"/>
            <a:ext cx="914400" cy="3693319"/>
          </a:xfrm>
          <a:prstGeom prst="rect">
            <a:avLst/>
          </a:prstGeom>
          <a:noFill/>
        </p:spPr>
        <p:txBody>
          <a:bodyPr wrap="square" rtlCol="0">
            <a:spAutoFit/>
          </a:bodyPr>
          <a:lstStyle/>
          <a:p>
            <a:r>
              <a:rPr lang="en-US" u="sng" dirty="0" smtClean="0">
                <a:solidFill>
                  <a:prstClr val="black"/>
                </a:solidFill>
              </a:rPr>
              <a:t>Water</a:t>
            </a:r>
          </a:p>
          <a:p>
            <a:r>
              <a:rPr lang="en-US" sz="1200" dirty="0" smtClean="0">
                <a:solidFill>
                  <a:prstClr val="black"/>
                </a:solidFill>
              </a:rPr>
              <a:t>   21</a:t>
            </a:r>
          </a:p>
          <a:p>
            <a:r>
              <a:rPr lang="en-US" sz="1200" dirty="0" smtClean="0">
                <a:solidFill>
                  <a:prstClr val="black"/>
                </a:solidFill>
              </a:rPr>
              <a:t>   22</a:t>
            </a:r>
          </a:p>
          <a:p>
            <a:r>
              <a:rPr lang="en-US" sz="1200" dirty="0" smtClean="0">
                <a:solidFill>
                  <a:prstClr val="black"/>
                </a:solidFill>
              </a:rPr>
              <a:t>   15</a:t>
            </a:r>
          </a:p>
          <a:p>
            <a:r>
              <a:rPr lang="en-US" sz="1200" dirty="0" smtClean="0">
                <a:solidFill>
                  <a:prstClr val="black"/>
                </a:solidFill>
              </a:rPr>
              <a:t>   12</a:t>
            </a:r>
          </a:p>
          <a:p>
            <a:r>
              <a:rPr lang="en-US" sz="1200" dirty="0" smtClean="0">
                <a:solidFill>
                  <a:prstClr val="black"/>
                </a:solidFill>
              </a:rPr>
              <a:t>   21</a:t>
            </a:r>
          </a:p>
          <a:p>
            <a:r>
              <a:rPr lang="en-US" sz="1200" dirty="0" smtClean="0">
                <a:solidFill>
                  <a:prstClr val="black"/>
                </a:solidFill>
              </a:rPr>
              <a:t>   16</a:t>
            </a:r>
          </a:p>
          <a:p>
            <a:r>
              <a:rPr lang="en-US" sz="1200" dirty="0" smtClean="0">
                <a:solidFill>
                  <a:prstClr val="black"/>
                </a:solidFill>
              </a:rPr>
              <a:t>   19</a:t>
            </a:r>
          </a:p>
          <a:p>
            <a:r>
              <a:rPr lang="en-US" sz="1200" dirty="0" smtClean="0">
                <a:solidFill>
                  <a:prstClr val="black"/>
                </a:solidFill>
              </a:rPr>
              <a:t>   15</a:t>
            </a:r>
          </a:p>
          <a:p>
            <a:r>
              <a:rPr lang="en-US" sz="1200" dirty="0" smtClean="0">
                <a:solidFill>
                  <a:prstClr val="black"/>
                </a:solidFill>
              </a:rPr>
              <a:t>   24</a:t>
            </a:r>
          </a:p>
          <a:p>
            <a:r>
              <a:rPr lang="en-US" sz="1200" dirty="0" smtClean="0">
                <a:solidFill>
                  <a:prstClr val="black"/>
                </a:solidFill>
              </a:rPr>
              <a:t>   19</a:t>
            </a:r>
          </a:p>
          <a:p>
            <a:r>
              <a:rPr lang="en-US" sz="1200" dirty="0" smtClean="0">
                <a:solidFill>
                  <a:prstClr val="black"/>
                </a:solidFill>
              </a:rPr>
              <a:t>   23</a:t>
            </a:r>
          </a:p>
          <a:p>
            <a:r>
              <a:rPr lang="en-US" sz="1200" dirty="0" smtClean="0">
                <a:solidFill>
                  <a:prstClr val="black"/>
                </a:solidFill>
              </a:rPr>
              <a:t>   13</a:t>
            </a:r>
          </a:p>
          <a:p>
            <a:r>
              <a:rPr lang="en-US" sz="1200" dirty="0" smtClean="0">
                <a:solidFill>
                  <a:prstClr val="black"/>
                </a:solidFill>
              </a:rPr>
              <a:t>   22</a:t>
            </a:r>
          </a:p>
          <a:p>
            <a:r>
              <a:rPr lang="en-US" sz="1200" dirty="0" smtClean="0">
                <a:solidFill>
                  <a:prstClr val="black"/>
                </a:solidFill>
              </a:rPr>
              <a:t>   20</a:t>
            </a:r>
          </a:p>
          <a:p>
            <a:r>
              <a:rPr lang="en-US" sz="1200" dirty="0" smtClean="0">
                <a:solidFill>
                  <a:prstClr val="black"/>
                </a:solidFill>
              </a:rPr>
              <a:t>   24</a:t>
            </a:r>
          </a:p>
          <a:p>
            <a:r>
              <a:rPr lang="en-US" sz="1200" dirty="0" smtClean="0">
                <a:solidFill>
                  <a:prstClr val="black"/>
                </a:solidFill>
              </a:rPr>
              <a:t>   18</a:t>
            </a:r>
          </a:p>
          <a:p>
            <a:r>
              <a:rPr lang="en-US" sz="1200" dirty="0" smtClean="0">
                <a:solidFill>
                  <a:prstClr val="black"/>
                </a:solidFill>
              </a:rPr>
              <a:t>   20</a:t>
            </a:r>
          </a:p>
          <a:p>
            <a:r>
              <a:rPr lang="en-US" sz="1200" dirty="0" smtClean="0">
                <a:solidFill>
                  <a:prstClr val="black"/>
                </a:solidFill>
              </a:rPr>
              <a:t>   22           </a:t>
            </a:r>
            <a:endParaRPr lang="en-US" sz="1200" dirty="0">
              <a:solidFill>
                <a:prstClr val="black"/>
              </a:solidFill>
            </a:endParaRPr>
          </a:p>
        </p:txBody>
      </p:sp>
      <p:sp>
        <p:nvSpPr>
          <p:cNvPr id="14" name="TextBox 13"/>
          <p:cNvSpPr txBox="1"/>
          <p:nvPr/>
        </p:nvSpPr>
        <p:spPr>
          <a:xfrm>
            <a:off x="457200" y="1447799"/>
            <a:ext cx="1075386" cy="5109091"/>
          </a:xfrm>
          <a:prstGeom prst="rect">
            <a:avLst/>
          </a:prstGeom>
          <a:noFill/>
        </p:spPr>
        <p:txBody>
          <a:bodyPr wrap="square" rtlCol="0">
            <a:spAutoFit/>
          </a:bodyPr>
          <a:lstStyle/>
          <a:p>
            <a:r>
              <a:rPr lang="en-US" dirty="0" smtClean="0">
                <a:solidFill>
                  <a:prstClr val="black"/>
                </a:solidFill>
              </a:rPr>
              <a:t>   </a:t>
            </a:r>
            <a:r>
              <a:rPr lang="en-US" u="sng" dirty="0" smtClean="0">
                <a:solidFill>
                  <a:prstClr val="black"/>
                </a:solidFill>
              </a:rPr>
              <a:t>Beer</a:t>
            </a:r>
            <a:r>
              <a:rPr lang="en-US" sz="1400" dirty="0" smtClean="0">
                <a:solidFill>
                  <a:prstClr val="black"/>
                </a:solidFill>
              </a:rPr>
              <a:t> </a:t>
            </a:r>
          </a:p>
          <a:p>
            <a:r>
              <a:rPr lang="en-US" sz="1400" dirty="0">
                <a:solidFill>
                  <a:prstClr val="black"/>
                </a:solidFill>
              </a:rPr>
              <a:t> </a:t>
            </a:r>
            <a:r>
              <a:rPr lang="en-US" sz="1400" dirty="0" smtClean="0">
                <a:solidFill>
                  <a:prstClr val="black"/>
                </a:solidFill>
              </a:rPr>
              <a:t>    </a:t>
            </a:r>
            <a:r>
              <a:rPr lang="en-US" sz="1200" dirty="0" smtClean="0">
                <a:solidFill>
                  <a:prstClr val="black"/>
                </a:solidFill>
              </a:rPr>
              <a:t>27    </a:t>
            </a:r>
          </a:p>
          <a:p>
            <a:r>
              <a:rPr lang="en-US" sz="1200" dirty="0" smtClean="0">
                <a:solidFill>
                  <a:prstClr val="black"/>
                </a:solidFill>
              </a:rPr>
              <a:t>      20</a:t>
            </a:r>
          </a:p>
          <a:p>
            <a:r>
              <a:rPr lang="en-US" sz="1200" dirty="0" smtClean="0">
                <a:solidFill>
                  <a:prstClr val="black"/>
                </a:solidFill>
              </a:rPr>
              <a:t>      21   </a:t>
            </a:r>
          </a:p>
          <a:p>
            <a:r>
              <a:rPr lang="en-US" sz="1200" dirty="0" smtClean="0">
                <a:solidFill>
                  <a:prstClr val="black"/>
                </a:solidFill>
              </a:rPr>
              <a:t>      26   </a:t>
            </a:r>
          </a:p>
          <a:p>
            <a:r>
              <a:rPr lang="en-US" sz="1200" dirty="0" smtClean="0">
                <a:solidFill>
                  <a:prstClr val="black"/>
                </a:solidFill>
              </a:rPr>
              <a:t>      27   </a:t>
            </a:r>
          </a:p>
          <a:p>
            <a:r>
              <a:rPr lang="en-US" sz="1200" dirty="0" smtClean="0">
                <a:solidFill>
                  <a:prstClr val="black"/>
                </a:solidFill>
              </a:rPr>
              <a:t>      31       </a:t>
            </a:r>
          </a:p>
          <a:p>
            <a:r>
              <a:rPr lang="en-US" sz="1200" dirty="0" smtClean="0">
                <a:solidFill>
                  <a:prstClr val="black"/>
                </a:solidFill>
              </a:rPr>
              <a:t>      24    </a:t>
            </a:r>
          </a:p>
          <a:p>
            <a:r>
              <a:rPr lang="en-US" sz="1200" dirty="0" smtClean="0">
                <a:solidFill>
                  <a:prstClr val="black"/>
                </a:solidFill>
              </a:rPr>
              <a:t>      19 </a:t>
            </a:r>
          </a:p>
          <a:p>
            <a:r>
              <a:rPr lang="en-US" sz="1200" dirty="0" smtClean="0">
                <a:solidFill>
                  <a:prstClr val="black"/>
                </a:solidFill>
              </a:rPr>
              <a:t>      23   </a:t>
            </a:r>
          </a:p>
          <a:p>
            <a:r>
              <a:rPr lang="en-US" sz="1200" dirty="0" smtClean="0">
                <a:solidFill>
                  <a:prstClr val="black"/>
                </a:solidFill>
              </a:rPr>
              <a:t>      24   </a:t>
            </a:r>
          </a:p>
          <a:p>
            <a:r>
              <a:rPr lang="en-US" sz="1200" dirty="0" smtClean="0">
                <a:solidFill>
                  <a:prstClr val="black"/>
                </a:solidFill>
              </a:rPr>
              <a:t>      28 </a:t>
            </a:r>
          </a:p>
          <a:p>
            <a:r>
              <a:rPr lang="en-US" sz="1200" dirty="0" smtClean="0">
                <a:solidFill>
                  <a:prstClr val="black"/>
                </a:solidFill>
              </a:rPr>
              <a:t>      19</a:t>
            </a:r>
          </a:p>
          <a:p>
            <a:r>
              <a:rPr lang="en-US" sz="1200" dirty="0" smtClean="0">
                <a:solidFill>
                  <a:prstClr val="black"/>
                </a:solidFill>
              </a:rPr>
              <a:t>      24  </a:t>
            </a:r>
          </a:p>
          <a:p>
            <a:r>
              <a:rPr lang="en-US" sz="1200" dirty="0" smtClean="0">
                <a:solidFill>
                  <a:prstClr val="black"/>
                </a:solidFill>
              </a:rPr>
              <a:t>      29  </a:t>
            </a:r>
          </a:p>
          <a:p>
            <a:r>
              <a:rPr lang="en-US" sz="1200" dirty="0" smtClean="0">
                <a:solidFill>
                  <a:prstClr val="black"/>
                </a:solidFill>
              </a:rPr>
              <a:t>      20  </a:t>
            </a:r>
          </a:p>
          <a:p>
            <a:r>
              <a:rPr lang="en-US" sz="1200" dirty="0" smtClean="0">
                <a:solidFill>
                  <a:prstClr val="black"/>
                </a:solidFill>
              </a:rPr>
              <a:t>      17  </a:t>
            </a:r>
          </a:p>
          <a:p>
            <a:r>
              <a:rPr lang="en-US" sz="1200" dirty="0" smtClean="0">
                <a:solidFill>
                  <a:prstClr val="black"/>
                </a:solidFill>
              </a:rPr>
              <a:t>      31 </a:t>
            </a:r>
          </a:p>
          <a:p>
            <a:r>
              <a:rPr lang="en-US" sz="1200" dirty="0" smtClean="0">
                <a:solidFill>
                  <a:prstClr val="black"/>
                </a:solidFill>
              </a:rPr>
              <a:t>      20</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5" name="TextBox 14"/>
          <p:cNvSpPr txBox="1"/>
          <p:nvPr/>
        </p:nvSpPr>
        <p:spPr>
          <a:xfrm>
            <a:off x="609600" y="1094601"/>
            <a:ext cx="2803301" cy="461665"/>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p:txBody>
      </p:sp>
      <mc:AlternateContent xmlns:mc="http://schemas.openxmlformats.org/markup-compatibility/2006" xmlns:a14="http://schemas.microsoft.com/office/drawing/2010/main">
        <mc:Choice Requires="a14">
          <p:sp>
            <p:nvSpPr>
              <p:cNvPr id="16" name="TextBox 15"/>
              <p:cNvSpPr txBox="1"/>
              <p:nvPr/>
            </p:nvSpPr>
            <p:spPr>
              <a:xfrm>
                <a:off x="5867400" y="5123679"/>
                <a:ext cx="22205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prstClr val="black"/>
                              </a:solidFill>
                              <a:latin typeface="Cambria Math"/>
                            </a:rPr>
                          </m:ctrlPr>
                        </m:sSubPr>
                        <m:e>
                          <m:acc>
                            <m:accPr>
                              <m:chr m:val="̅"/>
                              <m:ctrlPr>
                                <a:rPr lang="en-US" sz="2800" i="1" smtClean="0">
                                  <a:solidFill>
                                    <a:prstClr val="black"/>
                                  </a:solidFill>
                                  <a:latin typeface="Cambria Math"/>
                                </a:rPr>
                              </m:ctrlPr>
                            </m:accPr>
                            <m:e>
                              <m:r>
                                <a:rPr lang="en-US" sz="2800" b="0" i="1" smtClean="0">
                                  <a:solidFill>
                                    <a:prstClr val="black"/>
                                  </a:solidFill>
                                  <a:latin typeface="Cambria Math"/>
                                </a:rPr>
                                <m:t>𝑥</m:t>
                              </m:r>
                            </m:e>
                          </m:acc>
                        </m:e>
                        <m:sub>
                          <m:r>
                            <a:rPr lang="en-US" sz="2800" b="0" i="1" smtClean="0">
                              <a:solidFill>
                                <a:prstClr val="black"/>
                              </a:solidFill>
                              <a:latin typeface="Cambria Math"/>
                            </a:rPr>
                            <m:t>𝑊</m:t>
                          </m:r>
                        </m:sub>
                      </m:sSub>
                      <m:r>
                        <a:rPr lang="en-US" sz="2800" b="0" i="1" smtClean="0">
                          <a:solidFill>
                            <a:prstClr val="black"/>
                          </a:solidFill>
                          <a:latin typeface="Cambria Math"/>
                        </a:rPr>
                        <m:t>=19.22</m:t>
                      </m:r>
                    </m:oMath>
                  </m:oMathPara>
                </a14:m>
                <a:endParaRPr lang="en-US" sz="2800" dirty="0">
                  <a:solidFill>
                    <a:prstClr val="black"/>
                  </a:solidFill>
                  <a:latin typeface="Cambria"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867400" y="5123679"/>
                <a:ext cx="2220532"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300210" y="5764953"/>
                <a:ext cx="509681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prstClr val="black"/>
                              </a:solidFill>
                              <a:latin typeface="Cambria Math"/>
                            </a:rPr>
                          </m:ctrlPr>
                        </m:sSubPr>
                        <m:e>
                          <m:acc>
                            <m:accPr>
                              <m:chr m:val="̅"/>
                              <m:ctrlPr>
                                <a:rPr lang="en-US" sz="2800" i="1" smtClean="0">
                                  <a:solidFill>
                                    <a:prstClr val="black"/>
                                  </a:solidFill>
                                  <a:latin typeface="Cambria Math"/>
                                </a:rPr>
                              </m:ctrlPr>
                            </m:accPr>
                            <m:e>
                              <m:r>
                                <a:rPr lang="en-US" sz="2800" b="0" i="1" smtClean="0">
                                  <a:solidFill>
                                    <a:prstClr val="black"/>
                                  </a:solidFill>
                                  <a:latin typeface="Cambria Math"/>
                                </a:rPr>
                                <m:t>𝑥</m:t>
                              </m:r>
                            </m:e>
                          </m:acc>
                        </m:e>
                        <m:sub>
                          <m:r>
                            <a:rPr lang="en-US" sz="2800" b="0" i="1" smtClean="0">
                              <a:solidFill>
                                <a:prstClr val="black"/>
                              </a:solidFill>
                              <a:latin typeface="Cambria Math"/>
                            </a:rPr>
                            <m:t>𝐵</m:t>
                          </m:r>
                        </m:sub>
                      </m:sSub>
                      <m:r>
                        <a:rPr lang="en-US" sz="2800" b="0" i="1" smtClean="0">
                          <a:solidFill>
                            <a:prstClr val="black"/>
                          </a:solidFill>
                          <a:latin typeface="Cambria Math"/>
                        </a:rPr>
                        <m:t>−</m:t>
                      </m:r>
                      <m:sSub>
                        <m:sSubPr>
                          <m:ctrlPr>
                            <a:rPr lang="en-US" sz="2800" i="1">
                              <a:solidFill>
                                <a:prstClr val="black"/>
                              </a:solidFill>
                              <a:latin typeface="Cambria Math"/>
                            </a:rPr>
                          </m:ctrlPr>
                        </m:sSubPr>
                        <m:e>
                          <m:acc>
                            <m:accPr>
                              <m:chr m:val="̅"/>
                              <m:ctrlPr>
                                <a:rPr lang="en-US" sz="2800" i="1">
                                  <a:solidFill>
                                    <a:prstClr val="black"/>
                                  </a:solidFill>
                                  <a:latin typeface="Cambria Math"/>
                                </a:rPr>
                              </m:ctrlPr>
                            </m:accPr>
                            <m:e>
                              <m:r>
                                <a:rPr lang="en-US" sz="2800" i="1">
                                  <a:solidFill>
                                    <a:prstClr val="black"/>
                                  </a:solidFill>
                                  <a:latin typeface="Cambria Math"/>
                                </a:rPr>
                                <m:t>𝑥</m:t>
                              </m:r>
                            </m:e>
                          </m:acc>
                        </m:e>
                        <m:sub>
                          <m:r>
                            <a:rPr lang="en-US" sz="2800" b="0" i="1" smtClean="0">
                              <a:solidFill>
                                <a:prstClr val="black"/>
                              </a:solidFill>
                              <a:latin typeface="Cambria Math"/>
                            </a:rPr>
                            <m:t>𝑊</m:t>
                          </m:r>
                        </m:sub>
                      </m:sSub>
                      <m:r>
                        <a:rPr lang="en-US" sz="2800" b="0" i="1" smtClean="0">
                          <a:solidFill>
                            <a:prstClr val="black"/>
                          </a:solidFill>
                          <a:latin typeface="Cambria Math"/>
                        </a:rPr>
                        <m:t>=4.38</m:t>
                      </m:r>
                    </m:oMath>
                  </m:oMathPara>
                </a14:m>
                <a:endParaRPr lang="en-US" sz="2800" b="0" dirty="0" smtClean="0">
                  <a:solidFill>
                    <a:prstClr val="black"/>
                  </a:solidFill>
                  <a:latin typeface="Cambria"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300210" y="5764953"/>
                <a:ext cx="5096815"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681984" y="1197417"/>
                <a:ext cx="5038344" cy="2246769"/>
              </a:xfrm>
              <a:prstGeom prst="rect">
                <a:avLst/>
              </a:prstGeom>
              <a:solidFill>
                <a:srgbClr val="FFFF99"/>
              </a:solidFill>
              <a:ln w="28575">
                <a:solidFill>
                  <a:srgbClr val="C00000"/>
                </a:solidFill>
              </a:ln>
            </p:spPr>
            <p:txBody>
              <a:bodyPr wrap="square" rtlCol="0">
                <a:spAutoFit/>
              </a:bodyPr>
              <a:lstStyle/>
              <a:p>
                <a:r>
                  <a:rPr lang="en-US" sz="2800" i="1" dirty="0" smtClean="0">
                    <a:solidFill>
                      <a:prstClr val="black"/>
                    </a:solidFill>
                    <a:latin typeface="Cambria" pitchFamily="18" charset="0"/>
                  </a:rPr>
                  <a:t>To simulate samples under H</a:t>
                </a:r>
                <a:r>
                  <a:rPr lang="en-US" sz="2800" i="1" baseline="-25000" dirty="0" smtClean="0">
                    <a:solidFill>
                      <a:prstClr val="black"/>
                    </a:solidFill>
                    <a:latin typeface="Cambria" pitchFamily="18" charset="0"/>
                  </a:rPr>
                  <a:t>0</a:t>
                </a:r>
                <a:r>
                  <a:rPr lang="en-US" sz="2800" i="1" dirty="0" smtClean="0">
                    <a:solidFill>
                      <a:prstClr val="black"/>
                    </a:solidFill>
                    <a:latin typeface="Cambria" pitchFamily="18" charset="0"/>
                  </a:rPr>
                  <a:t> (no difference):</a:t>
                </a:r>
              </a:p>
              <a:p>
                <a:pPr marL="457200" indent="-457200">
                  <a:buFont typeface="Arial" panose="020B0604020202020204" pitchFamily="34" charset="0"/>
                  <a:buChar char="•"/>
                </a:pPr>
                <a:r>
                  <a:rPr lang="en-US" sz="2800" i="1" dirty="0" smtClean="0">
                    <a:solidFill>
                      <a:prstClr val="black"/>
                    </a:solidFill>
                    <a:latin typeface="Cambria" pitchFamily="18" charset="0"/>
                  </a:rPr>
                  <a:t>Re-randomize the values into Beer &amp; Water groups </a:t>
                </a:r>
              </a:p>
              <a:p>
                <a:pPr marL="457200" indent="-457200">
                  <a:buFont typeface="Arial" panose="020B0604020202020204" pitchFamily="34" charset="0"/>
                  <a:buChar char="•"/>
                </a:pPr>
                <a:r>
                  <a:rPr lang="en-US" sz="2800" i="1" dirty="0" smtClean="0">
                    <a:solidFill>
                      <a:prstClr val="black"/>
                    </a:solidFill>
                    <a:latin typeface="Cambria" pitchFamily="18" charset="0"/>
                  </a:rPr>
                  <a:t>Compute  </a:t>
                </a:r>
                <a14:m>
                  <m:oMath xmlns:m="http://schemas.openxmlformats.org/officeDocument/2006/math">
                    <m:sSub>
                      <m:sSubPr>
                        <m:ctrlPr>
                          <a:rPr lang="en-US" sz="2800" i="1">
                            <a:solidFill>
                              <a:prstClr val="black"/>
                            </a:solidFill>
                            <a:latin typeface="Cambria Math"/>
                          </a:rPr>
                        </m:ctrlPr>
                      </m:sSubPr>
                      <m:e>
                        <m:acc>
                          <m:accPr>
                            <m:chr m:val="̅"/>
                            <m:ctrlPr>
                              <a:rPr lang="en-US" sz="2800" i="1">
                                <a:solidFill>
                                  <a:prstClr val="black"/>
                                </a:solidFill>
                                <a:latin typeface="Cambria Math"/>
                              </a:rPr>
                            </m:ctrlPr>
                          </m:accPr>
                          <m:e>
                            <m:r>
                              <a:rPr lang="en-US" sz="2800" i="1">
                                <a:solidFill>
                                  <a:prstClr val="black"/>
                                </a:solidFill>
                                <a:latin typeface="Cambria Math"/>
                              </a:rPr>
                              <m:t>𝑥</m:t>
                            </m:r>
                          </m:e>
                        </m:acc>
                      </m:e>
                      <m:sub>
                        <m:r>
                          <a:rPr lang="en-US" sz="2800" i="1">
                            <a:solidFill>
                              <a:prstClr val="black"/>
                            </a:solidFill>
                            <a:latin typeface="Cambria Math"/>
                          </a:rPr>
                          <m:t>𝐵</m:t>
                        </m:r>
                      </m:sub>
                    </m:sSub>
                    <m:r>
                      <a:rPr lang="en-US" sz="2800" i="1">
                        <a:solidFill>
                          <a:prstClr val="black"/>
                        </a:solidFill>
                        <a:latin typeface="Cambria Math"/>
                      </a:rPr>
                      <m:t>−</m:t>
                    </m:r>
                    <m:sSub>
                      <m:sSubPr>
                        <m:ctrlPr>
                          <a:rPr lang="en-US" sz="2800" i="1">
                            <a:solidFill>
                              <a:prstClr val="black"/>
                            </a:solidFill>
                            <a:latin typeface="Cambria Math"/>
                          </a:rPr>
                        </m:ctrlPr>
                      </m:sSubPr>
                      <m:e>
                        <m:acc>
                          <m:accPr>
                            <m:chr m:val="̅"/>
                            <m:ctrlPr>
                              <a:rPr lang="en-US" sz="2800" i="1">
                                <a:solidFill>
                                  <a:prstClr val="black"/>
                                </a:solidFill>
                                <a:latin typeface="Cambria Math"/>
                              </a:rPr>
                            </m:ctrlPr>
                          </m:accPr>
                          <m:e>
                            <m:r>
                              <a:rPr lang="en-US" sz="2800" i="1">
                                <a:solidFill>
                                  <a:prstClr val="black"/>
                                </a:solidFill>
                                <a:latin typeface="Cambria Math"/>
                              </a:rPr>
                              <m:t>𝑥</m:t>
                            </m:r>
                          </m:e>
                        </m:acc>
                      </m:e>
                      <m:sub>
                        <m:r>
                          <a:rPr lang="en-US" sz="2800" i="1">
                            <a:solidFill>
                              <a:prstClr val="black"/>
                            </a:solidFill>
                            <a:latin typeface="Cambria Math"/>
                          </a:rPr>
                          <m:t>𝑊</m:t>
                        </m:r>
                      </m:sub>
                    </m:sSub>
                  </m:oMath>
                </a14:m>
                <a:endParaRPr lang="en-US" sz="2800" i="1" dirty="0">
                  <a:solidFill>
                    <a:prstClr val="black"/>
                  </a:solidFill>
                  <a:latin typeface="Cambria"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681984" y="1197417"/>
                <a:ext cx="5038344" cy="2246769"/>
              </a:xfrm>
              <a:prstGeom prst="rect">
                <a:avLst/>
              </a:prstGeom>
              <a:blipFill rotWithShape="1">
                <a:blip r:embed="rId6"/>
                <a:stretch>
                  <a:fillRect l="-2163" t="-2139" r="-1322" b="-5615"/>
                </a:stretch>
              </a:blipFill>
              <a:ln w="28575">
                <a:solidFill>
                  <a:srgbClr val="C00000"/>
                </a:solidFill>
              </a:ln>
            </p:spPr>
            <p:txBody>
              <a:bodyPr/>
              <a:lstStyle/>
              <a:p>
                <a:r>
                  <a:rPr lang="en-US">
                    <a:noFill/>
                  </a:rPr>
                  <a:t> </a:t>
                </a:r>
              </a:p>
            </p:txBody>
          </p:sp>
        </mc:Fallback>
      </mc:AlternateContent>
      <p:sp>
        <p:nvSpPr>
          <p:cNvPr id="5" name="TextBox 4"/>
          <p:cNvSpPr txBox="1"/>
          <p:nvPr/>
        </p:nvSpPr>
        <p:spPr>
          <a:xfrm>
            <a:off x="1680169" y="5339157"/>
            <a:ext cx="1636663" cy="1077218"/>
          </a:xfrm>
          <a:prstGeom prst="rect">
            <a:avLst/>
          </a:prstGeom>
          <a:noFill/>
        </p:spPr>
        <p:txBody>
          <a:bodyPr wrap="square" rtlCol="0">
            <a:spAutoFit/>
          </a:bodyPr>
          <a:lstStyle/>
          <a:p>
            <a:r>
              <a:rPr lang="en-US" sz="3200" dirty="0" smtClean="0"/>
              <a:t>Original Sample</a:t>
            </a:r>
            <a:endParaRPr lang="en-US" sz="3200" dirty="0"/>
          </a:p>
        </p:txBody>
      </p:sp>
    </p:spTree>
    <p:custDataLst>
      <p:tags r:id="rId1"/>
    </p:custDataLst>
    <p:extLst>
      <p:ext uri="{BB962C8B-B14F-4D97-AF65-F5344CB8AC3E}">
        <p14:creationId xmlns:p14="http://schemas.microsoft.com/office/powerpoint/2010/main" val="74740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left)">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left)">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 y="990600"/>
            <a:ext cx="3369585" cy="570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3534177" y="5150888"/>
                <a:ext cx="1990860" cy="523220"/>
              </a:xfrm>
              <a:prstGeom prst="rect">
                <a:avLst/>
              </a:prstGeom>
              <a:noFill/>
            </p:spPr>
            <p:txBody>
              <a:bodyPr wrap="square" rtlCol="0">
                <a:spAutoFit/>
              </a:bodyPr>
              <a:lstStyle/>
              <a:p>
                <a14:m>
                  <m:oMath xmlns:m="http://schemas.openxmlformats.org/officeDocument/2006/math">
                    <m:sSub>
                      <m:sSubPr>
                        <m:ctrlPr>
                          <a:rPr lang="en-US" sz="2800" i="1" smtClean="0">
                            <a:solidFill>
                              <a:prstClr val="black"/>
                            </a:solidFill>
                            <a:latin typeface="Cambria Math"/>
                          </a:rPr>
                        </m:ctrlPr>
                      </m:sSubPr>
                      <m:e>
                        <m:acc>
                          <m:accPr>
                            <m:chr m:val="̅"/>
                            <m:ctrlPr>
                              <a:rPr lang="en-US" sz="2800" i="1" smtClean="0">
                                <a:solidFill>
                                  <a:prstClr val="black"/>
                                </a:solidFill>
                                <a:latin typeface="Cambria Math"/>
                              </a:rPr>
                            </m:ctrlPr>
                          </m:accPr>
                          <m:e>
                            <m:r>
                              <a:rPr lang="en-US" sz="2800" b="0" i="1" smtClean="0">
                                <a:solidFill>
                                  <a:prstClr val="black"/>
                                </a:solidFill>
                                <a:latin typeface="Cambria Math"/>
                              </a:rPr>
                              <m:t>𝑥</m:t>
                            </m:r>
                          </m:e>
                        </m:acc>
                      </m:e>
                      <m:sub>
                        <m:r>
                          <a:rPr lang="en-US" sz="2800" b="0" i="1" smtClean="0">
                            <a:solidFill>
                              <a:prstClr val="black"/>
                            </a:solidFill>
                            <a:latin typeface="Cambria Math"/>
                          </a:rPr>
                          <m:t>𝐵</m:t>
                        </m:r>
                      </m:sub>
                    </m:sSub>
                    <m:r>
                      <a:rPr lang="en-US" sz="2800" b="0" i="1" smtClean="0">
                        <a:solidFill>
                          <a:prstClr val="black"/>
                        </a:solidFill>
                        <a:latin typeface="Cambria Math"/>
                      </a:rPr>
                      <m:t>=23.6</m:t>
                    </m:r>
                  </m:oMath>
                </a14:m>
                <a:r>
                  <a:rPr lang="en-US" sz="2800" dirty="0" smtClean="0">
                    <a:solidFill>
                      <a:prstClr val="black"/>
                    </a:solidFill>
                    <a:latin typeface="Cambria" pitchFamily="18" charset="0"/>
                  </a:rPr>
                  <a:t>0</a:t>
                </a:r>
                <a:endParaRPr lang="en-US" sz="2800" dirty="0">
                  <a:solidFill>
                    <a:prstClr val="black"/>
                  </a:solidFill>
                  <a:latin typeface="Cambria"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534177" y="5150888"/>
                <a:ext cx="1990860" cy="523220"/>
              </a:xfrm>
              <a:prstGeom prst="rect">
                <a:avLst/>
              </a:prstGeom>
              <a:blipFill rotWithShape="1">
                <a:blip r:embed="rId3"/>
                <a:stretch>
                  <a:fillRect t="-11628" r="-1227" b="-31395"/>
                </a:stretch>
              </a:blipFill>
            </p:spPr>
            <p:txBody>
              <a:bodyPr/>
              <a:lstStyle/>
              <a:p>
                <a:r>
                  <a:rPr lang="en-US">
                    <a:noFill/>
                  </a:rPr>
                  <a:t> </a:t>
                </a:r>
              </a:p>
            </p:txBody>
          </p:sp>
        </mc:Fallback>
      </mc:AlternateContent>
      <p:sp>
        <p:nvSpPr>
          <p:cNvPr id="12" name="TextBox 11"/>
          <p:cNvSpPr txBox="1"/>
          <p:nvPr/>
        </p:nvSpPr>
        <p:spPr>
          <a:xfrm>
            <a:off x="2498501" y="1472466"/>
            <a:ext cx="914400" cy="3693319"/>
          </a:xfrm>
          <a:prstGeom prst="rect">
            <a:avLst/>
          </a:prstGeom>
          <a:noFill/>
        </p:spPr>
        <p:txBody>
          <a:bodyPr wrap="square" rtlCol="0">
            <a:spAutoFit/>
          </a:bodyPr>
          <a:lstStyle/>
          <a:p>
            <a:r>
              <a:rPr lang="en-US" u="sng" dirty="0" smtClean="0">
                <a:solidFill>
                  <a:prstClr val="black"/>
                </a:solidFill>
              </a:rPr>
              <a:t>Water</a:t>
            </a:r>
          </a:p>
          <a:p>
            <a:r>
              <a:rPr lang="en-US" sz="1200" dirty="0" smtClean="0">
                <a:solidFill>
                  <a:prstClr val="black"/>
                </a:solidFill>
              </a:rPr>
              <a:t>   21</a:t>
            </a:r>
          </a:p>
          <a:p>
            <a:r>
              <a:rPr lang="en-US" sz="1200" dirty="0" smtClean="0">
                <a:solidFill>
                  <a:prstClr val="black"/>
                </a:solidFill>
              </a:rPr>
              <a:t>   22</a:t>
            </a:r>
          </a:p>
          <a:p>
            <a:r>
              <a:rPr lang="en-US" sz="1200" dirty="0" smtClean="0">
                <a:solidFill>
                  <a:prstClr val="black"/>
                </a:solidFill>
              </a:rPr>
              <a:t>   15</a:t>
            </a:r>
          </a:p>
          <a:p>
            <a:r>
              <a:rPr lang="en-US" sz="1200" dirty="0" smtClean="0">
                <a:solidFill>
                  <a:prstClr val="black"/>
                </a:solidFill>
              </a:rPr>
              <a:t>   12</a:t>
            </a:r>
          </a:p>
          <a:p>
            <a:r>
              <a:rPr lang="en-US" sz="1200" dirty="0" smtClean="0">
                <a:solidFill>
                  <a:prstClr val="black"/>
                </a:solidFill>
              </a:rPr>
              <a:t>   21</a:t>
            </a:r>
          </a:p>
          <a:p>
            <a:r>
              <a:rPr lang="en-US" sz="1200" dirty="0" smtClean="0">
                <a:solidFill>
                  <a:prstClr val="black"/>
                </a:solidFill>
              </a:rPr>
              <a:t>   16</a:t>
            </a:r>
          </a:p>
          <a:p>
            <a:r>
              <a:rPr lang="en-US" sz="1200" dirty="0" smtClean="0">
                <a:solidFill>
                  <a:prstClr val="black"/>
                </a:solidFill>
              </a:rPr>
              <a:t>   19</a:t>
            </a:r>
          </a:p>
          <a:p>
            <a:r>
              <a:rPr lang="en-US" sz="1200" dirty="0" smtClean="0">
                <a:solidFill>
                  <a:prstClr val="black"/>
                </a:solidFill>
              </a:rPr>
              <a:t>   15</a:t>
            </a:r>
          </a:p>
          <a:p>
            <a:r>
              <a:rPr lang="en-US" sz="1200" dirty="0" smtClean="0">
                <a:solidFill>
                  <a:prstClr val="black"/>
                </a:solidFill>
              </a:rPr>
              <a:t>   24</a:t>
            </a:r>
          </a:p>
          <a:p>
            <a:r>
              <a:rPr lang="en-US" sz="1200" dirty="0" smtClean="0">
                <a:solidFill>
                  <a:prstClr val="black"/>
                </a:solidFill>
              </a:rPr>
              <a:t>   19</a:t>
            </a:r>
          </a:p>
          <a:p>
            <a:r>
              <a:rPr lang="en-US" sz="1200" dirty="0" smtClean="0">
                <a:solidFill>
                  <a:prstClr val="black"/>
                </a:solidFill>
              </a:rPr>
              <a:t>   23</a:t>
            </a:r>
          </a:p>
          <a:p>
            <a:r>
              <a:rPr lang="en-US" sz="1200" dirty="0" smtClean="0">
                <a:solidFill>
                  <a:prstClr val="black"/>
                </a:solidFill>
              </a:rPr>
              <a:t>   13</a:t>
            </a:r>
          </a:p>
          <a:p>
            <a:r>
              <a:rPr lang="en-US" sz="1200" dirty="0" smtClean="0">
                <a:solidFill>
                  <a:prstClr val="black"/>
                </a:solidFill>
              </a:rPr>
              <a:t>   22</a:t>
            </a:r>
          </a:p>
          <a:p>
            <a:r>
              <a:rPr lang="en-US" sz="1200" dirty="0" smtClean="0">
                <a:solidFill>
                  <a:prstClr val="black"/>
                </a:solidFill>
              </a:rPr>
              <a:t>   20</a:t>
            </a:r>
          </a:p>
          <a:p>
            <a:r>
              <a:rPr lang="en-US" sz="1200" dirty="0" smtClean="0">
                <a:solidFill>
                  <a:prstClr val="black"/>
                </a:solidFill>
              </a:rPr>
              <a:t>   24</a:t>
            </a:r>
          </a:p>
          <a:p>
            <a:r>
              <a:rPr lang="en-US" sz="1200" dirty="0" smtClean="0">
                <a:solidFill>
                  <a:prstClr val="black"/>
                </a:solidFill>
              </a:rPr>
              <a:t>   18</a:t>
            </a:r>
          </a:p>
          <a:p>
            <a:r>
              <a:rPr lang="en-US" sz="1200" dirty="0" smtClean="0">
                <a:solidFill>
                  <a:prstClr val="black"/>
                </a:solidFill>
              </a:rPr>
              <a:t>   20</a:t>
            </a:r>
          </a:p>
          <a:p>
            <a:r>
              <a:rPr lang="en-US" sz="1200" dirty="0" smtClean="0">
                <a:solidFill>
                  <a:prstClr val="black"/>
                </a:solidFill>
              </a:rPr>
              <a:t>   22           </a:t>
            </a:r>
            <a:endParaRPr lang="en-US" sz="1200" dirty="0">
              <a:solidFill>
                <a:prstClr val="black"/>
              </a:solidFill>
            </a:endParaRPr>
          </a:p>
        </p:txBody>
      </p:sp>
      <p:sp>
        <p:nvSpPr>
          <p:cNvPr id="14" name="TextBox 13"/>
          <p:cNvSpPr txBox="1"/>
          <p:nvPr/>
        </p:nvSpPr>
        <p:spPr>
          <a:xfrm>
            <a:off x="457200" y="1447799"/>
            <a:ext cx="1075386" cy="5109091"/>
          </a:xfrm>
          <a:prstGeom prst="rect">
            <a:avLst/>
          </a:prstGeom>
          <a:noFill/>
        </p:spPr>
        <p:txBody>
          <a:bodyPr wrap="square" rtlCol="0">
            <a:spAutoFit/>
          </a:bodyPr>
          <a:lstStyle/>
          <a:p>
            <a:r>
              <a:rPr lang="en-US" dirty="0" smtClean="0">
                <a:solidFill>
                  <a:prstClr val="black"/>
                </a:solidFill>
              </a:rPr>
              <a:t>   </a:t>
            </a:r>
            <a:r>
              <a:rPr lang="en-US" u="sng" dirty="0" smtClean="0">
                <a:solidFill>
                  <a:prstClr val="black"/>
                </a:solidFill>
              </a:rPr>
              <a:t>Beer</a:t>
            </a:r>
            <a:r>
              <a:rPr lang="en-US" sz="1400" dirty="0" smtClean="0">
                <a:solidFill>
                  <a:prstClr val="black"/>
                </a:solidFill>
              </a:rPr>
              <a:t> </a:t>
            </a:r>
          </a:p>
          <a:p>
            <a:r>
              <a:rPr lang="en-US" sz="1400" dirty="0">
                <a:solidFill>
                  <a:prstClr val="black"/>
                </a:solidFill>
              </a:rPr>
              <a:t> </a:t>
            </a:r>
            <a:r>
              <a:rPr lang="en-US" sz="1400" dirty="0" smtClean="0">
                <a:solidFill>
                  <a:prstClr val="black"/>
                </a:solidFill>
              </a:rPr>
              <a:t>    </a:t>
            </a:r>
            <a:r>
              <a:rPr lang="en-US" sz="1200" dirty="0" smtClean="0">
                <a:solidFill>
                  <a:prstClr val="black"/>
                </a:solidFill>
              </a:rPr>
              <a:t>27    </a:t>
            </a:r>
          </a:p>
          <a:p>
            <a:r>
              <a:rPr lang="en-US" sz="1200" dirty="0" smtClean="0">
                <a:solidFill>
                  <a:prstClr val="black"/>
                </a:solidFill>
              </a:rPr>
              <a:t>      20</a:t>
            </a:r>
          </a:p>
          <a:p>
            <a:r>
              <a:rPr lang="en-US" sz="1200" dirty="0" smtClean="0">
                <a:solidFill>
                  <a:prstClr val="black"/>
                </a:solidFill>
              </a:rPr>
              <a:t>      21   </a:t>
            </a:r>
          </a:p>
          <a:p>
            <a:r>
              <a:rPr lang="en-US" sz="1200" dirty="0" smtClean="0">
                <a:solidFill>
                  <a:prstClr val="black"/>
                </a:solidFill>
              </a:rPr>
              <a:t>      26   </a:t>
            </a:r>
          </a:p>
          <a:p>
            <a:r>
              <a:rPr lang="en-US" sz="1200" dirty="0" smtClean="0">
                <a:solidFill>
                  <a:prstClr val="black"/>
                </a:solidFill>
              </a:rPr>
              <a:t>      27   </a:t>
            </a:r>
          </a:p>
          <a:p>
            <a:r>
              <a:rPr lang="en-US" sz="1200" dirty="0" smtClean="0">
                <a:solidFill>
                  <a:prstClr val="black"/>
                </a:solidFill>
              </a:rPr>
              <a:t>      31       </a:t>
            </a:r>
          </a:p>
          <a:p>
            <a:r>
              <a:rPr lang="en-US" sz="1200" dirty="0" smtClean="0">
                <a:solidFill>
                  <a:prstClr val="black"/>
                </a:solidFill>
              </a:rPr>
              <a:t>      24    </a:t>
            </a:r>
          </a:p>
          <a:p>
            <a:r>
              <a:rPr lang="en-US" sz="1200" dirty="0" smtClean="0">
                <a:solidFill>
                  <a:prstClr val="black"/>
                </a:solidFill>
              </a:rPr>
              <a:t>      19 </a:t>
            </a:r>
          </a:p>
          <a:p>
            <a:r>
              <a:rPr lang="en-US" sz="1200" dirty="0" smtClean="0">
                <a:solidFill>
                  <a:prstClr val="black"/>
                </a:solidFill>
              </a:rPr>
              <a:t>      23   </a:t>
            </a:r>
          </a:p>
          <a:p>
            <a:r>
              <a:rPr lang="en-US" sz="1200" dirty="0" smtClean="0">
                <a:solidFill>
                  <a:prstClr val="black"/>
                </a:solidFill>
              </a:rPr>
              <a:t>      24   </a:t>
            </a:r>
          </a:p>
          <a:p>
            <a:r>
              <a:rPr lang="en-US" sz="1200" dirty="0" smtClean="0">
                <a:solidFill>
                  <a:prstClr val="black"/>
                </a:solidFill>
              </a:rPr>
              <a:t>      28 </a:t>
            </a:r>
          </a:p>
          <a:p>
            <a:r>
              <a:rPr lang="en-US" sz="1200" dirty="0" smtClean="0">
                <a:solidFill>
                  <a:prstClr val="black"/>
                </a:solidFill>
              </a:rPr>
              <a:t>      19</a:t>
            </a:r>
          </a:p>
          <a:p>
            <a:r>
              <a:rPr lang="en-US" sz="1200" dirty="0" smtClean="0">
                <a:solidFill>
                  <a:prstClr val="black"/>
                </a:solidFill>
              </a:rPr>
              <a:t>      24  </a:t>
            </a:r>
          </a:p>
          <a:p>
            <a:r>
              <a:rPr lang="en-US" sz="1200" dirty="0" smtClean="0">
                <a:solidFill>
                  <a:prstClr val="black"/>
                </a:solidFill>
              </a:rPr>
              <a:t>      29  </a:t>
            </a:r>
          </a:p>
          <a:p>
            <a:r>
              <a:rPr lang="en-US" sz="1200" dirty="0" smtClean="0">
                <a:solidFill>
                  <a:prstClr val="black"/>
                </a:solidFill>
              </a:rPr>
              <a:t>      20  </a:t>
            </a:r>
          </a:p>
          <a:p>
            <a:r>
              <a:rPr lang="en-US" sz="1200" dirty="0" smtClean="0">
                <a:solidFill>
                  <a:prstClr val="black"/>
                </a:solidFill>
              </a:rPr>
              <a:t>      17  </a:t>
            </a:r>
          </a:p>
          <a:p>
            <a:r>
              <a:rPr lang="en-US" sz="1200" dirty="0" smtClean="0">
                <a:solidFill>
                  <a:prstClr val="black"/>
                </a:solidFill>
              </a:rPr>
              <a:t>      31 </a:t>
            </a:r>
          </a:p>
          <a:p>
            <a:r>
              <a:rPr lang="en-US" sz="1200" dirty="0" smtClean="0">
                <a:solidFill>
                  <a:prstClr val="black"/>
                </a:solidFill>
              </a:rPr>
              <a:t>      20</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5" name="TextBox 14"/>
          <p:cNvSpPr txBox="1"/>
          <p:nvPr/>
        </p:nvSpPr>
        <p:spPr>
          <a:xfrm>
            <a:off x="609600" y="1094601"/>
            <a:ext cx="2803301" cy="461665"/>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p:txBody>
      </p:sp>
      <mc:AlternateContent xmlns:mc="http://schemas.openxmlformats.org/markup-compatibility/2006" xmlns:a14="http://schemas.microsoft.com/office/drawing/2010/main">
        <mc:Choice Requires="a14">
          <p:sp>
            <p:nvSpPr>
              <p:cNvPr id="16" name="TextBox 15"/>
              <p:cNvSpPr txBox="1"/>
              <p:nvPr/>
            </p:nvSpPr>
            <p:spPr>
              <a:xfrm>
                <a:off x="5867400" y="5123679"/>
                <a:ext cx="22205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prstClr val="black"/>
                              </a:solidFill>
                              <a:latin typeface="Cambria Math"/>
                            </a:rPr>
                          </m:ctrlPr>
                        </m:sSubPr>
                        <m:e>
                          <m:acc>
                            <m:accPr>
                              <m:chr m:val="̅"/>
                              <m:ctrlPr>
                                <a:rPr lang="en-US" sz="2800" i="1" smtClean="0">
                                  <a:solidFill>
                                    <a:prstClr val="black"/>
                                  </a:solidFill>
                                  <a:latin typeface="Cambria Math"/>
                                </a:rPr>
                              </m:ctrlPr>
                            </m:accPr>
                            <m:e>
                              <m:r>
                                <a:rPr lang="en-US" sz="2800" b="0" i="1" smtClean="0">
                                  <a:solidFill>
                                    <a:prstClr val="black"/>
                                  </a:solidFill>
                                  <a:latin typeface="Cambria Math"/>
                                </a:rPr>
                                <m:t>𝑥</m:t>
                              </m:r>
                            </m:e>
                          </m:acc>
                        </m:e>
                        <m:sub>
                          <m:r>
                            <a:rPr lang="en-US" sz="2800" b="0" i="1" smtClean="0">
                              <a:solidFill>
                                <a:prstClr val="black"/>
                              </a:solidFill>
                              <a:latin typeface="Cambria Math"/>
                            </a:rPr>
                            <m:t>𝑊</m:t>
                          </m:r>
                        </m:sub>
                      </m:sSub>
                      <m:r>
                        <a:rPr lang="en-US" sz="2800" b="0" i="1" smtClean="0">
                          <a:solidFill>
                            <a:prstClr val="black"/>
                          </a:solidFill>
                          <a:latin typeface="Cambria Math"/>
                        </a:rPr>
                        <m:t>=19.22</m:t>
                      </m:r>
                    </m:oMath>
                  </m:oMathPara>
                </a14:m>
                <a:endParaRPr lang="en-US" sz="2800" dirty="0">
                  <a:solidFill>
                    <a:prstClr val="black"/>
                  </a:solidFill>
                  <a:latin typeface="Cambria"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867400" y="5123679"/>
                <a:ext cx="2220532"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300210" y="5764953"/>
                <a:ext cx="509681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prstClr val="black"/>
                              </a:solidFill>
                              <a:latin typeface="Cambria Math"/>
                            </a:rPr>
                          </m:ctrlPr>
                        </m:sSubPr>
                        <m:e>
                          <m:acc>
                            <m:accPr>
                              <m:chr m:val="̅"/>
                              <m:ctrlPr>
                                <a:rPr lang="en-US" sz="2800" i="1" smtClean="0">
                                  <a:solidFill>
                                    <a:prstClr val="black"/>
                                  </a:solidFill>
                                  <a:latin typeface="Cambria Math"/>
                                </a:rPr>
                              </m:ctrlPr>
                            </m:accPr>
                            <m:e>
                              <m:r>
                                <a:rPr lang="en-US" sz="2800" b="0" i="1" smtClean="0">
                                  <a:solidFill>
                                    <a:prstClr val="black"/>
                                  </a:solidFill>
                                  <a:latin typeface="Cambria Math"/>
                                </a:rPr>
                                <m:t>𝑥</m:t>
                              </m:r>
                            </m:e>
                          </m:acc>
                        </m:e>
                        <m:sub>
                          <m:r>
                            <a:rPr lang="en-US" sz="2800" b="0" i="1" smtClean="0">
                              <a:solidFill>
                                <a:prstClr val="black"/>
                              </a:solidFill>
                              <a:latin typeface="Cambria Math"/>
                            </a:rPr>
                            <m:t>𝐵</m:t>
                          </m:r>
                        </m:sub>
                      </m:sSub>
                      <m:r>
                        <a:rPr lang="en-US" sz="2800" b="0" i="1" smtClean="0">
                          <a:solidFill>
                            <a:prstClr val="black"/>
                          </a:solidFill>
                          <a:latin typeface="Cambria Math"/>
                        </a:rPr>
                        <m:t>−</m:t>
                      </m:r>
                      <m:sSub>
                        <m:sSubPr>
                          <m:ctrlPr>
                            <a:rPr lang="en-US" sz="2800" i="1">
                              <a:solidFill>
                                <a:prstClr val="black"/>
                              </a:solidFill>
                              <a:latin typeface="Cambria Math"/>
                            </a:rPr>
                          </m:ctrlPr>
                        </m:sSubPr>
                        <m:e>
                          <m:acc>
                            <m:accPr>
                              <m:chr m:val="̅"/>
                              <m:ctrlPr>
                                <a:rPr lang="en-US" sz="2800" i="1">
                                  <a:solidFill>
                                    <a:prstClr val="black"/>
                                  </a:solidFill>
                                  <a:latin typeface="Cambria Math"/>
                                </a:rPr>
                              </m:ctrlPr>
                            </m:accPr>
                            <m:e>
                              <m:r>
                                <a:rPr lang="en-US" sz="2800" i="1">
                                  <a:solidFill>
                                    <a:prstClr val="black"/>
                                  </a:solidFill>
                                  <a:latin typeface="Cambria Math"/>
                                </a:rPr>
                                <m:t>𝑥</m:t>
                              </m:r>
                            </m:e>
                          </m:acc>
                        </m:e>
                        <m:sub>
                          <m:r>
                            <a:rPr lang="en-US" sz="2800" b="0" i="1" smtClean="0">
                              <a:solidFill>
                                <a:prstClr val="black"/>
                              </a:solidFill>
                              <a:latin typeface="Cambria Math"/>
                            </a:rPr>
                            <m:t>𝑊</m:t>
                          </m:r>
                        </m:sub>
                      </m:sSub>
                      <m:r>
                        <a:rPr lang="en-US" sz="2800" b="0" i="1" smtClean="0">
                          <a:solidFill>
                            <a:prstClr val="black"/>
                          </a:solidFill>
                          <a:latin typeface="Cambria Math"/>
                        </a:rPr>
                        <m:t>=4.38</m:t>
                      </m:r>
                    </m:oMath>
                  </m:oMathPara>
                </a14:m>
                <a:endParaRPr lang="en-US" sz="2800" b="0" dirty="0" smtClean="0">
                  <a:solidFill>
                    <a:prstClr val="black"/>
                  </a:solidFill>
                  <a:latin typeface="Cambria"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300210" y="5764953"/>
                <a:ext cx="5096815" cy="523220"/>
              </a:xfrm>
              <a:prstGeom prst="rect">
                <a:avLst/>
              </a:prstGeom>
              <a:blipFill rotWithShape="1">
                <a:blip r:embed="rId5"/>
                <a:stretch>
                  <a:fillRect/>
                </a:stretch>
              </a:blipFill>
            </p:spPr>
            <p:txBody>
              <a:bodyPr/>
              <a:lstStyle/>
              <a:p>
                <a:r>
                  <a:rPr lang="en-US">
                    <a:noFill/>
                  </a:rPr>
                  <a:t> </a:t>
                </a:r>
              </a:p>
            </p:txBody>
          </p:sp>
        </mc:Fallback>
      </mc:AlternateContent>
      <p:sp>
        <p:nvSpPr>
          <p:cNvPr id="11" name="TextBox 10"/>
          <p:cNvSpPr txBox="1"/>
          <p:nvPr/>
        </p:nvSpPr>
        <p:spPr>
          <a:xfrm>
            <a:off x="3681984" y="1197417"/>
            <a:ext cx="5038344" cy="2246769"/>
          </a:xfrm>
          <a:prstGeom prst="rect">
            <a:avLst/>
          </a:prstGeom>
          <a:solidFill>
            <a:srgbClr val="FFFF99"/>
          </a:solidFill>
          <a:ln w="28575">
            <a:solidFill>
              <a:srgbClr val="C00000"/>
            </a:solidFill>
          </a:ln>
        </p:spPr>
        <p:txBody>
          <a:bodyPr wrap="square" rtlCol="0">
            <a:spAutoFit/>
          </a:bodyPr>
          <a:lstStyle/>
          <a:p>
            <a:r>
              <a:rPr lang="en-US" sz="2800" i="1" dirty="0" smtClean="0">
                <a:solidFill>
                  <a:prstClr val="black"/>
                </a:solidFill>
                <a:latin typeface="Cambria" pitchFamily="18" charset="0"/>
              </a:rPr>
              <a:t>To simulate samples under H</a:t>
            </a:r>
            <a:r>
              <a:rPr lang="en-US" sz="2800" i="1" baseline="-25000" dirty="0" smtClean="0">
                <a:solidFill>
                  <a:prstClr val="black"/>
                </a:solidFill>
                <a:latin typeface="Cambria" pitchFamily="18" charset="0"/>
              </a:rPr>
              <a:t>0</a:t>
            </a:r>
            <a:r>
              <a:rPr lang="en-US" sz="2800" i="1" dirty="0" smtClean="0">
                <a:solidFill>
                  <a:prstClr val="black"/>
                </a:solidFill>
                <a:latin typeface="Cambria" pitchFamily="18" charset="0"/>
              </a:rPr>
              <a:t> (no difference):</a:t>
            </a:r>
          </a:p>
          <a:p>
            <a:endParaRPr lang="en-US" sz="2800" i="1" dirty="0" smtClean="0">
              <a:solidFill>
                <a:prstClr val="black"/>
              </a:solidFill>
              <a:latin typeface="Cambria" pitchFamily="18" charset="0"/>
            </a:endParaRPr>
          </a:p>
          <a:p>
            <a:endParaRPr lang="en-US" sz="2800" i="1" dirty="0">
              <a:solidFill>
                <a:prstClr val="black"/>
              </a:solidFill>
              <a:latin typeface="Cambria" pitchFamily="18" charset="0"/>
            </a:endParaRPr>
          </a:p>
          <a:p>
            <a:endParaRPr lang="en-US" sz="2800" i="1" dirty="0">
              <a:solidFill>
                <a:prstClr val="black"/>
              </a:solidFill>
              <a:latin typeface="Cambria" pitchFamily="18" charset="0"/>
            </a:endParaRPr>
          </a:p>
        </p:txBody>
      </p:sp>
      <p:sp>
        <p:nvSpPr>
          <p:cNvPr id="13" name="TextBox 12"/>
          <p:cNvSpPr txBox="1"/>
          <p:nvPr/>
        </p:nvSpPr>
        <p:spPr>
          <a:xfrm>
            <a:off x="1255979" y="1801962"/>
            <a:ext cx="1186810" cy="2123658"/>
          </a:xfrm>
          <a:prstGeom prst="rect">
            <a:avLst/>
          </a:prstGeom>
          <a:noFill/>
        </p:spPr>
        <p:txBody>
          <a:bodyPr wrap="square" rtlCol="0">
            <a:spAutoFit/>
          </a:bodyPr>
          <a:lstStyle/>
          <a:p>
            <a:r>
              <a:rPr lang="en-US" sz="1200" dirty="0" smtClean="0">
                <a:solidFill>
                  <a:prstClr val="black"/>
                </a:solidFill>
              </a:rPr>
              <a:t>27   19   21   24     </a:t>
            </a:r>
          </a:p>
          <a:p>
            <a:r>
              <a:rPr lang="en-US" sz="1200" dirty="0" smtClean="0">
                <a:solidFill>
                  <a:prstClr val="black"/>
                </a:solidFill>
              </a:rPr>
              <a:t>20   24   18   19</a:t>
            </a:r>
          </a:p>
          <a:p>
            <a:r>
              <a:rPr lang="en-US" sz="1200" dirty="0" smtClean="0">
                <a:solidFill>
                  <a:prstClr val="black"/>
                </a:solidFill>
              </a:rPr>
              <a:t>21   29   20   23</a:t>
            </a:r>
          </a:p>
          <a:p>
            <a:r>
              <a:rPr lang="en-US" sz="1200" dirty="0" smtClean="0">
                <a:solidFill>
                  <a:prstClr val="black"/>
                </a:solidFill>
              </a:rPr>
              <a:t>26   20   21   13</a:t>
            </a:r>
          </a:p>
          <a:p>
            <a:r>
              <a:rPr lang="en-US" sz="1200" dirty="0" smtClean="0">
                <a:solidFill>
                  <a:prstClr val="black"/>
                </a:solidFill>
              </a:rPr>
              <a:t>27   27   22   22</a:t>
            </a:r>
          </a:p>
          <a:p>
            <a:r>
              <a:rPr lang="en-US" sz="1200" dirty="0" smtClean="0">
                <a:solidFill>
                  <a:prstClr val="black"/>
                </a:solidFill>
              </a:rPr>
              <a:t>31   31   15   20</a:t>
            </a:r>
          </a:p>
          <a:p>
            <a:r>
              <a:rPr lang="en-US" sz="1200" dirty="0" smtClean="0">
                <a:solidFill>
                  <a:prstClr val="black"/>
                </a:solidFill>
              </a:rPr>
              <a:t>24   20   12   24</a:t>
            </a:r>
          </a:p>
          <a:p>
            <a:r>
              <a:rPr lang="en-US" sz="1200" dirty="0" smtClean="0">
                <a:solidFill>
                  <a:prstClr val="black"/>
                </a:solidFill>
              </a:rPr>
              <a:t>19   25   21   18</a:t>
            </a:r>
          </a:p>
          <a:p>
            <a:r>
              <a:rPr lang="en-US" sz="1200" dirty="0" smtClean="0">
                <a:solidFill>
                  <a:prstClr val="black"/>
                </a:solidFill>
              </a:rPr>
              <a:t>23   28   16   20</a:t>
            </a:r>
          </a:p>
          <a:p>
            <a:r>
              <a:rPr lang="en-US" sz="1200" dirty="0" smtClean="0">
                <a:solidFill>
                  <a:prstClr val="black"/>
                </a:solidFill>
              </a:rPr>
              <a:t>24   21   19   22</a:t>
            </a:r>
          </a:p>
          <a:p>
            <a:r>
              <a:rPr lang="en-US" sz="1200" dirty="0" smtClean="0">
                <a:solidFill>
                  <a:prstClr val="black"/>
                </a:solidFill>
              </a:rPr>
              <a:t>28   27   15</a:t>
            </a:r>
          </a:p>
        </p:txBody>
      </p:sp>
    </p:spTree>
    <p:custDataLst>
      <p:tags r:id="rId1"/>
    </p:custDataLst>
    <p:extLst>
      <p:ext uri="{BB962C8B-B14F-4D97-AF65-F5344CB8AC3E}">
        <p14:creationId xmlns:p14="http://schemas.microsoft.com/office/powerpoint/2010/main" val="368040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1.11111E-6 1.73472E-18 C 0.02465 1.73472E-18 0.04931 1.73472E-18 0.07396 1.73472E-18 " pathEditMode="relative" ptsTypes="fA">
                                      <p:cBhvr>
                                        <p:cTn id="6" dur="2000" fill="hold"/>
                                        <p:tgtEl>
                                          <p:spTgt spid="14"/>
                                        </p:tgtEl>
                                        <p:attrNameLst>
                                          <p:attrName>ppt_x</p:attrName>
                                          <p:attrName>ppt_y</p:attrName>
                                        </p:attrNameLst>
                                      </p:cBhvr>
                                    </p:animMotion>
                                  </p:childTnLst>
                                </p:cTn>
                              </p:par>
                              <p:par>
                                <p:cTn id="7" presetID="10" presetClass="exit" presetSubtype="0" fill="hold" grpId="1" nodeType="withEffect">
                                  <p:stCondLst>
                                    <p:cond delay="0"/>
                                  </p:stCondLst>
                                  <p:childTnLst>
                                    <p:animEffect transition="out" filter="fade">
                                      <p:cBhvr>
                                        <p:cTn id="8" dur="2000"/>
                                        <p:tgtEl>
                                          <p:spTgt spid="14"/>
                                        </p:tgtEl>
                                      </p:cBhvr>
                                    </p:animEffect>
                                    <p:set>
                                      <p:cBhvr>
                                        <p:cTn id="9" dur="1" fill="hold">
                                          <p:stCondLst>
                                            <p:cond delay="1999"/>
                                          </p:stCondLst>
                                        </p:cTn>
                                        <p:tgtEl>
                                          <p:spTgt spid="14"/>
                                        </p:tgtEl>
                                        <p:attrNameLst>
                                          <p:attrName>style.visibility</p:attrName>
                                        </p:attrNameLst>
                                      </p:cBhvr>
                                      <p:to>
                                        <p:strVal val="hidden"/>
                                      </p:to>
                                    </p:set>
                                  </p:childTnLst>
                                </p:cTn>
                              </p:par>
                              <p:par>
                                <p:cTn id="10" presetID="42" presetClass="path" presetSubtype="0" accel="50000" decel="50000" fill="hold" grpId="0" nodeType="withEffect">
                                  <p:stCondLst>
                                    <p:cond delay="0"/>
                                  </p:stCondLst>
                                  <p:childTnLst>
                                    <p:animMotion origin="layout" path="M -3.33333E-6 -2.82211E-6 L -0.10573 0.00139 " pathEditMode="relative" rAng="0" ptsTypes="AA">
                                      <p:cBhvr>
                                        <p:cTn id="11" dur="2000" fill="hold"/>
                                        <p:tgtEl>
                                          <p:spTgt spid="12"/>
                                        </p:tgtEl>
                                        <p:attrNameLst>
                                          <p:attrName>ppt_x</p:attrName>
                                          <p:attrName>ppt_y</p:attrName>
                                        </p:attrNameLst>
                                      </p:cBhvr>
                                      <p:rCtr x="-5295" y="69"/>
                                    </p:animMotion>
                                  </p:childTnLst>
                                </p:cTn>
                              </p:par>
                              <p:par>
                                <p:cTn id="12" presetID="10" presetClass="exit" presetSubtype="0" fill="hold" grpId="1" nodeType="withEffect">
                                  <p:stCondLst>
                                    <p:cond delay="0"/>
                                  </p:stCondLst>
                                  <p:childTnLst>
                                    <p:animEffect transition="out" filter="fade">
                                      <p:cBhvr>
                                        <p:cTn id="13" dur="2000"/>
                                        <p:tgtEl>
                                          <p:spTgt spid="12"/>
                                        </p:tgtEl>
                                      </p:cBhvr>
                                    </p:animEffect>
                                    <p:set>
                                      <p:cBhvr>
                                        <p:cTn id="14" dur="1" fill="hold">
                                          <p:stCondLst>
                                            <p:cond delay="1999"/>
                                          </p:stCondLst>
                                        </p:cTn>
                                        <p:tgtEl>
                                          <p:spTgt spid="12"/>
                                        </p:tgtEl>
                                        <p:attrNameLst>
                                          <p:attrName>style.visibility</p:attrName>
                                        </p:attrNameLst>
                                      </p:cBhvr>
                                      <p:to>
                                        <p:strVal val="hidden"/>
                                      </p:to>
                                    </p:se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1" y="909637"/>
            <a:ext cx="3369585" cy="570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3534177" y="5283092"/>
                <a:ext cx="199086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prstClr val="black"/>
                              </a:solidFill>
                              <a:latin typeface="Cambria Math"/>
                            </a:rPr>
                          </m:ctrlPr>
                        </m:sSubPr>
                        <m:e>
                          <m:acc>
                            <m:accPr>
                              <m:chr m:val="̅"/>
                              <m:ctrlPr>
                                <a:rPr lang="en-US" sz="2800" i="1" smtClean="0">
                                  <a:solidFill>
                                    <a:prstClr val="black"/>
                                  </a:solidFill>
                                  <a:latin typeface="Cambria Math"/>
                                </a:rPr>
                              </m:ctrlPr>
                            </m:accPr>
                            <m:e>
                              <m:r>
                                <a:rPr lang="en-US" sz="2800" b="0" i="1" smtClean="0">
                                  <a:solidFill>
                                    <a:prstClr val="black"/>
                                  </a:solidFill>
                                  <a:latin typeface="Cambria Math"/>
                                </a:rPr>
                                <m:t>𝑥</m:t>
                              </m:r>
                            </m:e>
                          </m:acc>
                        </m:e>
                        <m:sub>
                          <m:r>
                            <a:rPr lang="en-US" sz="2800" b="0" i="1" smtClean="0">
                              <a:solidFill>
                                <a:prstClr val="black"/>
                              </a:solidFill>
                              <a:latin typeface="Cambria Math"/>
                            </a:rPr>
                            <m:t>𝐵</m:t>
                          </m:r>
                        </m:sub>
                      </m:sSub>
                      <m:r>
                        <a:rPr lang="en-US" sz="2800" b="0" i="1" smtClean="0">
                          <a:solidFill>
                            <a:prstClr val="black"/>
                          </a:solidFill>
                          <a:latin typeface="Cambria Math"/>
                        </a:rPr>
                        <m:t>=21.76</m:t>
                      </m:r>
                    </m:oMath>
                  </m:oMathPara>
                </a14:m>
                <a:endParaRPr lang="en-US" sz="2800" dirty="0">
                  <a:solidFill>
                    <a:prstClr val="black"/>
                  </a:solidFill>
                  <a:latin typeface="Cambria"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534177" y="5283092"/>
                <a:ext cx="1990860" cy="523220"/>
              </a:xfrm>
              <a:prstGeom prst="rect">
                <a:avLst/>
              </a:prstGeom>
              <a:blipFill rotWithShape="1">
                <a:blip r:embed="rId3"/>
                <a:stretch>
                  <a:fillRect/>
                </a:stretch>
              </a:blipFill>
            </p:spPr>
            <p:txBody>
              <a:bodyPr/>
              <a:lstStyle/>
              <a:p>
                <a:r>
                  <a:rPr lang="en-US">
                    <a:noFill/>
                  </a:rPr>
                  <a:t> </a:t>
                </a:r>
              </a:p>
            </p:txBody>
          </p:sp>
        </mc:Fallback>
      </mc:AlternateContent>
      <p:sp>
        <p:nvSpPr>
          <p:cNvPr id="15" name="TextBox 14"/>
          <p:cNvSpPr txBox="1"/>
          <p:nvPr/>
        </p:nvSpPr>
        <p:spPr>
          <a:xfrm>
            <a:off x="609600" y="1094601"/>
            <a:ext cx="2803301" cy="461665"/>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p:txBody>
      </p:sp>
      <mc:AlternateContent xmlns:mc="http://schemas.openxmlformats.org/markup-compatibility/2006" xmlns:a14="http://schemas.microsoft.com/office/drawing/2010/main">
        <mc:Choice Requires="a14">
          <p:sp>
            <p:nvSpPr>
              <p:cNvPr id="16" name="TextBox 15"/>
              <p:cNvSpPr txBox="1"/>
              <p:nvPr/>
            </p:nvSpPr>
            <p:spPr>
              <a:xfrm>
                <a:off x="5867400" y="5255883"/>
                <a:ext cx="22205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prstClr val="black"/>
                              </a:solidFill>
                              <a:latin typeface="Cambria Math"/>
                            </a:rPr>
                          </m:ctrlPr>
                        </m:sSubPr>
                        <m:e>
                          <m:acc>
                            <m:accPr>
                              <m:chr m:val="̅"/>
                              <m:ctrlPr>
                                <a:rPr lang="en-US" sz="2800" i="1" smtClean="0">
                                  <a:solidFill>
                                    <a:prstClr val="black"/>
                                  </a:solidFill>
                                  <a:latin typeface="Cambria Math"/>
                                </a:rPr>
                              </m:ctrlPr>
                            </m:accPr>
                            <m:e>
                              <m:r>
                                <a:rPr lang="en-US" sz="2800" b="0" i="1" smtClean="0">
                                  <a:solidFill>
                                    <a:prstClr val="black"/>
                                  </a:solidFill>
                                  <a:latin typeface="Cambria Math"/>
                                </a:rPr>
                                <m:t>𝑥</m:t>
                              </m:r>
                            </m:e>
                          </m:acc>
                        </m:e>
                        <m:sub>
                          <m:r>
                            <a:rPr lang="en-US" sz="2800" b="0" i="1" smtClean="0">
                              <a:solidFill>
                                <a:prstClr val="black"/>
                              </a:solidFill>
                              <a:latin typeface="Cambria Math"/>
                            </a:rPr>
                            <m:t>𝑊</m:t>
                          </m:r>
                        </m:sub>
                      </m:sSub>
                      <m:r>
                        <a:rPr lang="en-US" sz="2800" b="0" i="1" smtClean="0">
                          <a:solidFill>
                            <a:prstClr val="black"/>
                          </a:solidFill>
                          <a:latin typeface="Cambria Math"/>
                        </a:rPr>
                        <m:t>=22.50</m:t>
                      </m:r>
                    </m:oMath>
                  </m:oMathPara>
                </a14:m>
                <a:endParaRPr lang="en-US" sz="2800" dirty="0">
                  <a:solidFill>
                    <a:prstClr val="black"/>
                  </a:solidFill>
                  <a:latin typeface="Cambria"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867400" y="5255883"/>
                <a:ext cx="2220532"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300210" y="5897157"/>
                <a:ext cx="509681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prstClr val="black"/>
                              </a:solidFill>
                              <a:latin typeface="Cambria Math"/>
                            </a:rPr>
                          </m:ctrlPr>
                        </m:sSubPr>
                        <m:e>
                          <m:acc>
                            <m:accPr>
                              <m:chr m:val="̅"/>
                              <m:ctrlPr>
                                <a:rPr lang="en-US" sz="2800" i="1" smtClean="0">
                                  <a:solidFill>
                                    <a:prstClr val="black"/>
                                  </a:solidFill>
                                  <a:latin typeface="Cambria Math"/>
                                </a:rPr>
                              </m:ctrlPr>
                            </m:accPr>
                            <m:e>
                              <m:r>
                                <a:rPr lang="en-US" sz="2800" b="0" i="1" smtClean="0">
                                  <a:solidFill>
                                    <a:prstClr val="black"/>
                                  </a:solidFill>
                                  <a:latin typeface="Cambria Math"/>
                                </a:rPr>
                                <m:t>𝑥</m:t>
                              </m:r>
                            </m:e>
                          </m:acc>
                        </m:e>
                        <m:sub>
                          <m:r>
                            <a:rPr lang="en-US" sz="2800" b="0" i="1" smtClean="0">
                              <a:solidFill>
                                <a:prstClr val="black"/>
                              </a:solidFill>
                              <a:latin typeface="Cambria Math"/>
                            </a:rPr>
                            <m:t>𝐵</m:t>
                          </m:r>
                        </m:sub>
                      </m:sSub>
                      <m:r>
                        <a:rPr lang="en-US" sz="2800" b="0" i="1" smtClean="0">
                          <a:solidFill>
                            <a:prstClr val="black"/>
                          </a:solidFill>
                          <a:latin typeface="Cambria Math"/>
                        </a:rPr>
                        <m:t>−</m:t>
                      </m:r>
                      <m:sSub>
                        <m:sSubPr>
                          <m:ctrlPr>
                            <a:rPr lang="en-US" sz="2800" i="1">
                              <a:solidFill>
                                <a:prstClr val="black"/>
                              </a:solidFill>
                              <a:latin typeface="Cambria Math"/>
                            </a:rPr>
                          </m:ctrlPr>
                        </m:sSubPr>
                        <m:e>
                          <m:acc>
                            <m:accPr>
                              <m:chr m:val="̅"/>
                              <m:ctrlPr>
                                <a:rPr lang="en-US" sz="2800" i="1">
                                  <a:solidFill>
                                    <a:prstClr val="black"/>
                                  </a:solidFill>
                                  <a:latin typeface="Cambria Math"/>
                                </a:rPr>
                              </m:ctrlPr>
                            </m:accPr>
                            <m:e>
                              <m:r>
                                <a:rPr lang="en-US" sz="2800" i="1">
                                  <a:solidFill>
                                    <a:prstClr val="black"/>
                                  </a:solidFill>
                                  <a:latin typeface="Cambria Math"/>
                                </a:rPr>
                                <m:t>𝑥</m:t>
                              </m:r>
                            </m:e>
                          </m:acc>
                        </m:e>
                        <m:sub>
                          <m:r>
                            <a:rPr lang="en-US" sz="2800" b="0" i="1" smtClean="0">
                              <a:solidFill>
                                <a:prstClr val="black"/>
                              </a:solidFill>
                              <a:latin typeface="Cambria Math"/>
                            </a:rPr>
                            <m:t>𝑊</m:t>
                          </m:r>
                        </m:sub>
                      </m:sSub>
                      <m:r>
                        <a:rPr lang="en-US" sz="2800" b="0" i="1" smtClean="0">
                          <a:solidFill>
                            <a:prstClr val="black"/>
                          </a:solidFill>
                          <a:latin typeface="Cambria Math"/>
                        </a:rPr>
                        <m:t>=−0.84</m:t>
                      </m:r>
                    </m:oMath>
                  </m:oMathPara>
                </a14:m>
                <a:endParaRPr lang="en-US" sz="2800" b="0" dirty="0" smtClean="0">
                  <a:solidFill>
                    <a:prstClr val="black"/>
                  </a:solidFill>
                  <a:latin typeface="Cambria"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300210" y="5897157"/>
                <a:ext cx="5096815"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681984" y="1197417"/>
                <a:ext cx="5038344" cy="2246769"/>
              </a:xfrm>
              <a:prstGeom prst="rect">
                <a:avLst/>
              </a:prstGeom>
              <a:solidFill>
                <a:srgbClr val="FFFF99"/>
              </a:solidFill>
              <a:ln w="28575">
                <a:solidFill>
                  <a:srgbClr val="C00000"/>
                </a:solidFill>
              </a:ln>
            </p:spPr>
            <p:txBody>
              <a:bodyPr wrap="square" rtlCol="0">
                <a:spAutoFit/>
              </a:bodyPr>
              <a:lstStyle/>
              <a:p>
                <a:r>
                  <a:rPr lang="en-US" sz="2800" i="1" dirty="0" smtClean="0">
                    <a:solidFill>
                      <a:prstClr val="black"/>
                    </a:solidFill>
                    <a:latin typeface="Cambria" pitchFamily="18" charset="0"/>
                  </a:rPr>
                  <a:t>To simulate samples under H</a:t>
                </a:r>
                <a:r>
                  <a:rPr lang="en-US" sz="2800" i="1" baseline="-25000" dirty="0" smtClean="0">
                    <a:solidFill>
                      <a:prstClr val="black"/>
                    </a:solidFill>
                    <a:latin typeface="Cambria" pitchFamily="18" charset="0"/>
                  </a:rPr>
                  <a:t>0</a:t>
                </a:r>
                <a:r>
                  <a:rPr lang="en-US" sz="2800" i="1" dirty="0" smtClean="0">
                    <a:solidFill>
                      <a:prstClr val="black"/>
                    </a:solidFill>
                    <a:latin typeface="Cambria" pitchFamily="18" charset="0"/>
                  </a:rPr>
                  <a:t> (no difference):</a:t>
                </a:r>
              </a:p>
              <a:p>
                <a:pPr marL="457200" indent="-457200">
                  <a:buFont typeface="Arial" panose="020B0604020202020204" pitchFamily="34" charset="0"/>
                  <a:buChar char="•"/>
                </a:pPr>
                <a:r>
                  <a:rPr lang="en-US" sz="2800" i="1" dirty="0" smtClean="0">
                    <a:solidFill>
                      <a:prstClr val="black"/>
                    </a:solidFill>
                    <a:latin typeface="Cambria" pitchFamily="18" charset="0"/>
                  </a:rPr>
                  <a:t>Re-randomize the values into Beer &amp; Water groups </a:t>
                </a:r>
              </a:p>
              <a:p>
                <a:pPr marL="457200" indent="-457200">
                  <a:buFont typeface="Arial" panose="020B0604020202020204" pitchFamily="34" charset="0"/>
                  <a:buChar char="•"/>
                </a:pPr>
                <a:r>
                  <a:rPr lang="en-US" sz="2800" i="1" dirty="0" smtClean="0">
                    <a:solidFill>
                      <a:prstClr val="black"/>
                    </a:solidFill>
                    <a:latin typeface="Cambria" pitchFamily="18" charset="0"/>
                  </a:rPr>
                  <a:t>Compute  </a:t>
                </a:r>
                <a14:m>
                  <m:oMath xmlns:m="http://schemas.openxmlformats.org/officeDocument/2006/math">
                    <m:sSub>
                      <m:sSubPr>
                        <m:ctrlPr>
                          <a:rPr lang="en-US" sz="2800" i="1">
                            <a:solidFill>
                              <a:prstClr val="black"/>
                            </a:solidFill>
                            <a:latin typeface="Cambria Math"/>
                          </a:rPr>
                        </m:ctrlPr>
                      </m:sSubPr>
                      <m:e>
                        <m:acc>
                          <m:accPr>
                            <m:chr m:val="̅"/>
                            <m:ctrlPr>
                              <a:rPr lang="en-US" sz="2800" i="1">
                                <a:solidFill>
                                  <a:prstClr val="black"/>
                                </a:solidFill>
                                <a:latin typeface="Cambria Math"/>
                              </a:rPr>
                            </m:ctrlPr>
                          </m:accPr>
                          <m:e>
                            <m:r>
                              <a:rPr lang="en-US" sz="2800" i="1">
                                <a:solidFill>
                                  <a:prstClr val="black"/>
                                </a:solidFill>
                                <a:latin typeface="Cambria Math"/>
                              </a:rPr>
                              <m:t>𝑥</m:t>
                            </m:r>
                          </m:e>
                        </m:acc>
                      </m:e>
                      <m:sub>
                        <m:r>
                          <a:rPr lang="en-US" sz="2800" i="1">
                            <a:solidFill>
                              <a:prstClr val="black"/>
                            </a:solidFill>
                            <a:latin typeface="Cambria Math"/>
                          </a:rPr>
                          <m:t>𝐵</m:t>
                        </m:r>
                      </m:sub>
                    </m:sSub>
                    <m:r>
                      <a:rPr lang="en-US" sz="2800" i="1">
                        <a:solidFill>
                          <a:prstClr val="black"/>
                        </a:solidFill>
                        <a:latin typeface="Cambria Math"/>
                      </a:rPr>
                      <m:t>−</m:t>
                    </m:r>
                    <m:sSub>
                      <m:sSubPr>
                        <m:ctrlPr>
                          <a:rPr lang="en-US" sz="2800" i="1">
                            <a:solidFill>
                              <a:prstClr val="black"/>
                            </a:solidFill>
                            <a:latin typeface="Cambria Math"/>
                          </a:rPr>
                        </m:ctrlPr>
                      </m:sSubPr>
                      <m:e>
                        <m:acc>
                          <m:accPr>
                            <m:chr m:val="̅"/>
                            <m:ctrlPr>
                              <a:rPr lang="en-US" sz="2800" i="1">
                                <a:solidFill>
                                  <a:prstClr val="black"/>
                                </a:solidFill>
                                <a:latin typeface="Cambria Math"/>
                              </a:rPr>
                            </m:ctrlPr>
                          </m:accPr>
                          <m:e>
                            <m:r>
                              <a:rPr lang="en-US" sz="2800" i="1">
                                <a:solidFill>
                                  <a:prstClr val="black"/>
                                </a:solidFill>
                                <a:latin typeface="Cambria Math"/>
                              </a:rPr>
                              <m:t>𝑥</m:t>
                            </m:r>
                          </m:e>
                        </m:acc>
                      </m:e>
                      <m:sub>
                        <m:r>
                          <a:rPr lang="en-US" sz="2800" i="1">
                            <a:solidFill>
                              <a:prstClr val="black"/>
                            </a:solidFill>
                            <a:latin typeface="Cambria Math"/>
                          </a:rPr>
                          <m:t>𝑊</m:t>
                        </m:r>
                      </m:sub>
                    </m:sSub>
                  </m:oMath>
                </a14:m>
                <a:endParaRPr lang="en-US" sz="2800" i="1" dirty="0">
                  <a:solidFill>
                    <a:prstClr val="black"/>
                  </a:solidFill>
                  <a:latin typeface="Cambria"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681984" y="1197417"/>
                <a:ext cx="5038344" cy="2246769"/>
              </a:xfrm>
              <a:prstGeom prst="rect">
                <a:avLst/>
              </a:prstGeom>
              <a:blipFill rotWithShape="1">
                <a:blip r:embed="rId6"/>
                <a:stretch>
                  <a:fillRect l="-2163" t="-2139" r="-1322" b="-5615"/>
                </a:stretch>
              </a:blipFill>
              <a:ln w="28575">
                <a:solidFill>
                  <a:srgbClr val="C00000"/>
                </a:solidFill>
              </a:ln>
            </p:spPr>
            <p:txBody>
              <a:bodyPr/>
              <a:lstStyle/>
              <a:p>
                <a:r>
                  <a:rPr lang="en-US">
                    <a:noFill/>
                  </a:rPr>
                  <a:t> </a:t>
                </a:r>
              </a:p>
            </p:txBody>
          </p:sp>
        </mc:Fallback>
      </mc:AlternateContent>
      <p:sp>
        <p:nvSpPr>
          <p:cNvPr id="13" name="TextBox 12"/>
          <p:cNvSpPr txBox="1"/>
          <p:nvPr/>
        </p:nvSpPr>
        <p:spPr>
          <a:xfrm>
            <a:off x="1255979" y="1812979"/>
            <a:ext cx="1186810" cy="2123658"/>
          </a:xfrm>
          <a:prstGeom prst="rect">
            <a:avLst/>
          </a:prstGeom>
          <a:noFill/>
        </p:spPr>
        <p:txBody>
          <a:bodyPr wrap="square" rtlCol="0">
            <a:spAutoFit/>
          </a:bodyPr>
          <a:lstStyle/>
          <a:p>
            <a:r>
              <a:rPr lang="en-US" sz="1200" dirty="0" smtClean="0">
                <a:solidFill>
                  <a:prstClr val="black"/>
                </a:solidFill>
              </a:rPr>
              <a:t>                      24     </a:t>
            </a:r>
          </a:p>
          <a:p>
            <a:r>
              <a:rPr lang="en-US" sz="1200" dirty="0" smtClean="0">
                <a:solidFill>
                  <a:prstClr val="black"/>
                </a:solidFill>
              </a:rPr>
              <a:t>20   24   18   19</a:t>
            </a:r>
          </a:p>
          <a:p>
            <a:r>
              <a:rPr lang="en-US" sz="1200" dirty="0" smtClean="0">
                <a:solidFill>
                  <a:prstClr val="black"/>
                </a:solidFill>
              </a:rPr>
              <a:t>21   29   20   23</a:t>
            </a:r>
          </a:p>
          <a:p>
            <a:r>
              <a:rPr lang="en-US" sz="1200" dirty="0" smtClean="0">
                <a:solidFill>
                  <a:prstClr val="black"/>
                </a:solidFill>
              </a:rPr>
              <a:t>26   20   21   13</a:t>
            </a:r>
          </a:p>
          <a:p>
            <a:r>
              <a:rPr lang="en-US" sz="1200" dirty="0" smtClean="0">
                <a:solidFill>
                  <a:prstClr val="black"/>
                </a:solidFill>
              </a:rPr>
              <a:t>27   27   22   22</a:t>
            </a:r>
          </a:p>
          <a:p>
            <a:r>
              <a:rPr lang="en-US" sz="1200" dirty="0" smtClean="0">
                <a:solidFill>
                  <a:prstClr val="black"/>
                </a:solidFill>
              </a:rPr>
              <a:t>31   31   15   20</a:t>
            </a:r>
          </a:p>
          <a:p>
            <a:r>
              <a:rPr lang="en-US" sz="1200" dirty="0" smtClean="0">
                <a:solidFill>
                  <a:prstClr val="black"/>
                </a:solidFill>
              </a:rPr>
              <a:t>24   20   12   24</a:t>
            </a:r>
          </a:p>
          <a:p>
            <a:r>
              <a:rPr lang="en-US" sz="1200" dirty="0" smtClean="0">
                <a:solidFill>
                  <a:prstClr val="black"/>
                </a:solidFill>
              </a:rPr>
              <a:t>19   25   21   18</a:t>
            </a:r>
          </a:p>
          <a:p>
            <a:r>
              <a:rPr lang="en-US" sz="1200" dirty="0" smtClean="0">
                <a:solidFill>
                  <a:prstClr val="black"/>
                </a:solidFill>
              </a:rPr>
              <a:t>23   28   16   20</a:t>
            </a:r>
          </a:p>
          <a:p>
            <a:r>
              <a:rPr lang="en-US" sz="1200" dirty="0" smtClean="0">
                <a:solidFill>
                  <a:prstClr val="black"/>
                </a:solidFill>
              </a:rPr>
              <a:t>24   21   19   22</a:t>
            </a:r>
          </a:p>
          <a:p>
            <a:r>
              <a:rPr lang="en-US" sz="1200" dirty="0" smtClean="0">
                <a:solidFill>
                  <a:prstClr val="black"/>
                </a:solidFill>
              </a:rPr>
              <a:t>28   27   15 </a:t>
            </a:r>
          </a:p>
        </p:txBody>
      </p:sp>
      <p:sp>
        <p:nvSpPr>
          <p:cNvPr id="18" name="TextBox 17"/>
          <p:cNvSpPr txBox="1"/>
          <p:nvPr/>
        </p:nvSpPr>
        <p:spPr>
          <a:xfrm>
            <a:off x="313981" y="1463405"/>
            <a:ext cx="1075386" cy="369332"/>
          </a:xfrm>
          <a:prstGeom prst="rect">
            <a:avLst/>
          </a:prstGeom>
          <a:noFill/>
        </p:spPr>
        <p:txBody>
          <a:bodyPr wrap="square" rtlCol="0">
            <a:spAutoFit/>
          </a:bodyPr>
          <a:lstStyle/>
          <a:p>
            <a:r>
              <a:rPr lang="en-US" dirty="0" smtClean="0">
                <a:solidFill>
                  <a:prstClr val="black"/>
                </a:solidFill>
              </a:rPr>
              <a:t>   </a:t>
            </a:r>
            <a:r>
              <a:rPr lang="en-US" u="sng" dirty="0" smtClean="0">
                <a:solidFill>
                  <a:prstClr val="black"/>
                </a:solidFill>
              </a:rPr>
              <a:t>Beer</a:t>
            </a:r>
            <a:r>
              <a:rPr lang="en-US" sz="1400" dirty="0" smtClean="0">
                <a:solidFill>
                  <a:prstClr val="black"/>
                </a:solidFill>
              </a:rPr>
              <a:t> </a:t>
            </a:r>
          </a:p>
        </p:txBody>
      </p:sp>
      <p:sp>
        <p:nvSpPr>
          <p:cNvPr id="19" name="TextBox 18"/>
          <p:cNvSpPr txBox="1"/>
          <p:nvPr/>
        </p:nvSpPr>
        <p:spPr>
          <a:xfrm>
            <a:off x="2498501" y="1472466"/>
            <a:ext cx="914400" cy="369332"/>
          </a:xfrm>
          <a:prstGeom prst="rect">
            <a:avLst/>
          </a:prstGeom>
          <a:noFill/>
        </p:spPr>
        <p:txBody>
          <a:bodyPr wrap="square" rtlCol="0">
            <a:spAutoFit/>
          </a:bodyPr>
          <a:lstStyle/>
          <a:p>
            <a:r>
              <a:rPr lang="en-US" u="sng" dirty="0" smtClean="0">
                <a:solidFill>
                  <a:prstClr val="black"/>
                </a:solidFill>
              </a:rPr>
              <a:t>Water</a:t>
            </a:r>
            <a:r>
              <a:rPr lang="en-US" sz="1200" dirty="0" smtClean="0">
                <a:solidFill>
                  <a:prstClr val="black"/>
                </a:solidFill>
              </a:rPr>
              <a:t>          </a:t>
            </a:r>
            <a:endParaRPr lang="en-US" sz="1200" dirty="0">
              <a:solidFill>
                <a:prstClr val="black"/>
              </a:solidFill>
            </a:endParaRPr>
          </a:p>
        </p:txBody>
      </p:sp>
      <p:sp>
        <p:nvSpPr>
          <p:cNvPr id="20" name="TextBox 19"/>
          <p:cNvSpPr txBox="1"/>
          <p:nvPr/>
        </p:nvSpPr>
        <p:spPr>
          <a:xfrm>
            <a:off x="1236078" y="2003620"/>
            <a:ext cx="361120" cy="4339650"/>
          </a:xfrm>
          <a:prstGeom prst="rect">
            <a:avLst/>
          </a:prstGeom>
          <a:noFill/>
        </p:spPr>
        <p:txBody>
          <a:bodyPr wrap="square" rtlCol="0">
            <a:spAutoFit/>
          </a:bodyPr>
          <a:lstStyle/>
          <a:p>
            <a:r>
              <a:rPr lang="en-US" sz="1200" dirty="0" smtClean="0">
                <a:solidFill>
                  <a:prstClr val="black"/>
                </a:solidFill>
              </a:rPr>
              <a:t>20</a:t>
            </a:r>
          </a:p>
          <a:p>
            <a:r>
              <a:rPr lang="en-US" sz="1200" dirty="0" smtClean="0">
                <a:solidFill>
                  <a:prstClr val="black"/>
                </a:solidFill>
              </a:rPr>
              <a:t>24</a:t>
            </a:r>
          </a:p>
          <a:p>
            <a:r>
              <a:rPr lang="en-US" sz="1200" dirty="0" smtClean="0">
                <a:solidFill>
                  <a:prstClr val="black"/>
                </a:solidFill>
              </a:rPr>
              <a:t>19</a:t>
            </a:r>
          </a:p>
          <a:p>
            <a:r>
              <a:rPr lang="en-US" sz="1200" dirty="0" smtClean="0">
                <a:solidFill>
                  <a:prstClr val="black"/>
                </a:solidFill>
              </a:rPr>
              <a:t>20</a:t>
            </a:r>
          </a:p>
          <a:p>
            <a:r>
              <a:rPr lang="en-US" sz="1200" dirty="0" smtClean="0">
                <a:solidFill>
                  <a:prstClr val="black"/>
                </a:solidFill>
              </a:rPr>
              <a:t>24</a:t>
            </a:r>
          </a:p>
          <a:p>
            <a:r>
              <a:rPr lang="en-US" sz="1200" dirty="0" smtClean="0">
                <a:solidFill>
                  <a:prstClr val="black"/>
                </a:solidFill>
              </a:rPr>
              <a:t>31</a:t>
            </a:r>
          </a:p>
          <a:p>
            <a:r>
              <a:rPr lang="en-US" sz="1200" dirty="0" smtClean="0">
                <a:solidFill>
                  <a:prstClr val="black"/>
                </a:solidFill>
              </a:rPr>
              <a:t>13</a:t>
            </a:r>
          </a:p>
          <a:p>
            <a:r>
              <a:rPr lang="en-US" sz="1200" dirty="0" smtClean="0">
                <a:solidFill>
                  <a:prstClr val="black"/>
                </a:solidFill>
              </a:rPr>
              <a:t>18</a:t>
            </a:r>
          </a:p>
          <a:p>
            <a:r>
              <a:rPr lang="en-US" sz="1200" dirty="0" smtClean="0">
                <a:solidFill>
                  <a:prstClr val="black"/>
                </a:solidFill>
              </a:rPr>
              <a:t>24</a:t>
            </a:r>
          </a:p>
          <a:p>
            <a:r>
              <a:rPr lang="en-US" sz="1200" dirty="0" smtClean="0">
                <a:solidFill>
                  <a:prstClr val="black"/>
                </a:solidFill>
              </a:rPr>
              <a:t>25</a:t>
            </a:r>
          </a:p>
          <a:p>
            <a:r>
              <a:rPr lang="en-US" sz="1200" dirty="0" smtClean="0">
                <a:solidFill>
                  <a:prstClr val="black"/>
                </a:solidFill>
              </a:rPr>
              <a:t>21</a:t>
            </a:r>
          </a:p>
          <a:p>
            <a:r>
              <a:rPr lang="en-US" sz="1200" dirty="0" smtClean="0">
                <a:solidFill>
                  <a:prstClr val="black"/>
                </a:solidFill>
              </a:rPr>
              <a:t>18</a:t>
            </a:r>
          </a:p>
          <a:p>
            <a:r>
              <a:rPr lang="en-US" sz="1200" dirty="0" smtClean="0">
                <a:solidFill>
                  <a:prstClr val="black"/>
                </a:solidFill>
              </a:rPr>
              <a:t>15</a:t>
            </a:r>
          </a:p>
          <a:p>
            <a:r>
              <a:rPr lang="en-US" sz="1200" dirty="0" smtClean="0">
                <a:solidFill>
                  <a:prstClr val="black"/>
                </a:solidFill>
              </a:rPr>
              <a:t>21</a:t>
            </a:r>
          </a:p>
          <a:p>
            <a:r>
              <a:rPr lang="en-US" sz="1200" dirty="0" smtClean="0">
                <a:solidFill>
                  <a:prstClr val="black"/>
                </a:solidFill>
              </a:rPr>
              <a:t>16</a:t>
            </a:r>
          </a:p>
          <a:p>
            <a:r>
              <a:rPr lang="en-US" sz="1200" dirty="0" smtClean="0">
                <a:solidFill>
                  <a:prstClr val="black"/>
                </a:solidFill>
              </a:rPr>
              <a:t>28</a:t>
            </a:r>
          </a:p>
          <a:p>
            <a:r>
              <a:rPr lang="en-US" sz="1200" dirty="0" smtClean="0">
                <a:solidFill>
                  <a:prstClr val="black"/>
                </a:solidFill>
              </a:rPr>
              <a:t>22</a:t>
            </a:r>
          </a:p>
          <a:p>
            <a:r>
              <a:rPr lang="en-US" sz="1200" dirty="0" smtClean="0">
                <a:solidFill>
                  <a:prstClr val="black"/>
                </a:solidFill>
              </a:rPr>
              <a:t>19</a:t>
            </a:r>
          </a:p>
          <a:p>
            <a:r>
              <a:rPr lang="en-US" sz="1200" dirty="0" smtClean="0">
                <a:solidFill>
                  <a:prstClr val="black"/>
                </a:solidFill>
              </a:rPr>
              <a:t>27</a:t>
            </a:r>
          </a:p>
          <a:p>
            <a:r>
              <a:rPr lang="en-US" sz="1200" dirty="0" smtClean="0">
                <a:solidFill>
                  <a:prstClr val="black"/>
                </a:solidFill>
              </a:rPr>
              <a:t>20</a:t>
            </a:r>
          </a:p>
          <a:p>
            <a:r>
              <a:rPr lang="en-US" sz="1200" dirty="0" smtClean="0">
                <a:solidFill>
                  <a:prstClr val="black"/>
                </a:solidFill>
              </a:rPr>
              <a:t>23</a:t>
            </a:r>
          </a:p>
          <a:p>
            <a:r>
              <a:rPr lang="en-US" sz="1200" dirty="0" smtClean="0">
                <a:solidFill>
                  <a:prstClr val="black"/>
                </a:solidFill>
              </a:rPr>
              <a:t>22</a:t>
            </a:r>
          </a:p>
          <a:p>
            <a:r>
              <a:rPr lang="en-US" sz="1200" dirty="0" smtClean="0">
                <a:solidFill>
                  <a:prstClr val="black"/>
                </a:solidFill>
              </a:rPr>
              <a:t>21</a:t>
            </a:r>
            <a:endParaRPr lang="en-US" sz="1200" dirty="0">
              <a:solidFill>
                <a:prstClr val="black"/>
              </a:solidFill>
            </a:endParaRPr>
          </a:p>
        </p:txBody>
      </p:sp>
      <p:sp>
        <p:nvSpPr>
          <p:cNvPr id="21" name="TextBox 20"/>
          <p:cNvSpPr txBox="1"/>
          <p:nvPr/>
        </p:nvSpPr>
        <p:spPr>
          <a:xfrm>
            <a:off x="1259920" y="1812979"/>
            <a:ext cx="457200" cy="276999"/>
          </a:xfrm>
          <a:prstGeom prst="rect">
            <a:avLst/>
          </a:prstGeom>
          <a:noFill/>
        </p:spPr>
        <p:txBody>
          <a:bodyPr wrap="square" rtlCol="0">
            <a:spAutoFit/>
          </a:bodyPr>
          <a:lstStyle/>
          <a:p>
            <a:r>
              <a:rPr lang="en-US" sz="1200" dirty="0" smtClean="0">
                <a:solidFill>
                  <a:prstClr val="black"/>
                </a:solidFill>
              </a:rPr>
              <a:t>27</a:t>
            </a:r>
          </a:p>
        </p:txBody>
      </p:sp>
      <p:sp>
        <p:nvSpPr>
          <p:cNvPr id="22" name="TextBox 21"/>
          <p:cNvSpPr txBox="1"/>
          <p:nvPr/>
        </p:nvSpPr>
        <p:spPr>
          <a:xfrm>
            <a:off x="1537920" y="1812979"/>
            <a:ext cx="457200" cy="276999"/>
          </a:xfrm>
          <a:prstGeom prst="rect">
            <a:avLst/>
          </a:prstGeom>
          <a:noFill/>
        </p:spPr>
        <p:txBody>
          <a:bodyPr wrap="square" rtlCol="0">
            <a:spAutoFit/>
          </a:bodyPr>
          <a:lstStyle/>
          <a:p>
            <a:r>
              <a:rPr lang="en-US" sz="1200" dirty="0" smtClean="0">
                <a:solidFill>
                  <a:prstClr val="black"/>
                </a:solidFill>
              </a:rPr>
              <a:t>19</a:t>
            </a:r>
          </a:p>
        </p:txBody>
      </p:sp>
      <p:sp>
        <p:nvSpPr>
          <p:cNvPr id="24" name="TextBox 23"/>
          <p:cNvSpPr txBox="1"/>
          <p:nvPr/>
        </p:nvSpPr>
        <p:spPr>
          <a:xfrm>
            <a:off x="1778456" y="1822158"/>
            <a:ext cx="457200" cy="276999"/>
          </a:xfrm>
          <a:prstGeom prst="rect">
            <a:avLst/>
          </a:prstGeom>
          <a:noFill/>
        </p:spPr>
        <p:txBody>
          <a:bodyPr wrap="square" rtlCol="0">
            <a:spAutoFit/>
          </a:bodyPr>
          <a:lstStyle/>
          <a:p>
            <a:r>
              <a:rPr lang="en-US" sz="1200" dirty="0" smtClean="0">
                <a:solidFill>
                  <a:prstClr val="black"/>
                </a:solidFill>
              </a:rPr>
              <a:t>21</a:t>
            </a:r>
          </a:p>
        </p:txBody>
      </p:sp>
      <p:sp>
        <p:nvSpPr>
          <p:cNvPr id="25" name="TextBox 24"/>
          <p:cNvSpPr txBox="1"/>
          <p:nvPr/>
        </p:nvSpPr>
        <p:spPr>
          <a:xfrm>
            <a:off x="1777481" y="2008387"/>
            <a:ext cx="361120" cy="3046988"/>
          </a:xfrm>
          <a:prstGeom prst="rect">
            <a:avLst/>
          </a:prstGeom>
          <a:noFill/>
        </p:spPr>
        <p:txBody>
          <a:bodyPr wrap="square" rtlCol="0">
            <a:spAutoFit/>
          </a:bodyPr>
          <a:lstStyle/>
          <a:p>
            <a:r>
              <a:rPr lang="en-US" sz="1200" dirty="0" smtClean="0">
                <a:solidFill>
                  <a:prstClr val="black"/>
                </a:solidFill>
              </a:rPr>
              <a:t>20</a:t>
            </a:r>
          </a:p>
          <a:p>
            <a:r>
              <a:rPr lang="en-US" sz="1200" dirty="0" smtClean="0">
                <a:solidFill>
                  <a:prstClr val="black"/>
                </a:solidFill>
              </a:rPr>
              <a:t>26</a:t>
            </a:r>
          </a:p>
          <a:p>
            <a:r>
              <a:rPr lang="en-US" sz="1200" dirty="0" smtClean="0">
                <a:solidFill>
                  <a:prstClr val="black"/>
                </a:solidFill>
              </a:rPr>
              <a:t>31</a:t>
            </a:r>
          </a:p>
          <a:p>
            <a:r>
              <a:rPr lang="en-US" sz="1200" dirty="0" smtClean="0">
                <a:solidFill>
                  <a:prstClr val="black"/>
                </a:solidFill>
              </a:rPr>
              <a:t>19</a:t>
            </a:r>
          </a:p>
          <a:p>
            <a:r>
              <a:rPr lang="en-US" sz="1200" dirty="0" smtClean="0">
                <a:solidFill>
                  <a:prstClr val="black"/>
                </a:solidFill>
              </a:rPr>
              <a:t>23</a:t>
            </a:r>
          </a:p>
          <a:p>
            <a:r>
              <a:rPr lang="en-US" sz="1200" dirty="0" smtClean="0">
                <a:solidFill>
                  <a:prstClr val="black"/>
                </a:solidFill>
              </a:rPr>
              <a:t>15</a:t>
            </a:r>
          </a:p>
          <a:p>
            <a:r>
              <a:rPr lang="en-US" sz="1200" dirty="0" smtClean="0">
                <a:solidFill>
                  <a:prstClr val="black"/>
                </a:solidFill>
              </a:rPr>
              <a:t>22</a:t>
            </a:r>
          </a:p>
          <a:p>
            <a:r>
              <a:rPr lang="en-US" sz="1200" dirty="0" smtClean="0">
                <a:solidFill>
                  <a:prstClr val="black"/>
                </a:solidFill>
              </a:rPr>
              <a:t>12</a:t>
            </a:r>
          </a:p>
          <a:p>
            <a:r>
              <a:rPr lang="en-US" sz="1200" dirty="0" smtClean="0">
                <a:solidFill>
                  <a:prstClr val="black"/>
                </a:solidFill>
              </a:rPr>
              <a:t>24</a:t>
            </a:r>
          </a:p>
          <a:p>
            <a:r>
              <a:rPr lang="en-US" sz="1200" dirty="0" smtClean="0">
                <a:solidFill>
                  <a:prstClr val="black"/>
                </a:solidFill>
              </a:rPr>
              <a:t>29</a:t>
            </a:r>
          </a:p>
          <a:p>
            <a:r>
              <a:rPr lang="en-US" sz="1200" dirty="0" smtClean="0">
                <a:solidFill>
                  <a:prstClr val="black"/>
                </a:solidFill>
              </a:rPr>
              <a:t>20</a:t>
            </a:r>
          </a:p>
          <a:p>
            <a:r>
              <a:rPr lang="en-US" sz="1200" dirty="0" smtClean="0">
                <a:solidFill>
                  <a:prstClr val="black"/>
                </a:solidFill>
              </a:rPr>
              <a:t>27</a:t>
            </a:r>
          </a:p>
          <a:p>
            <a:r>
              <a:rPr lang="en-US" sz="1200" dirty="0" smtClean="0">
                <a:solidFill>
                  <a:prstClr val="black"/>
                </a:solidFill>
              </a:rPr>
              <a:t>21</a:t>
            </a:r>
          </a:p>
          <a:p>
            <a:r>
              <a:rPr lang="en-US" sz="1200" dirty="0" smtClean="0">
                <a:solidFill>
                  <a:prstClr val="black"/>
                </a:solidFill>
              </a:rPr>
              <a:t>17</a:t>
            </a:r>
          </a:p>
          <a:p>
            <a:r>
              <a:rPr lang="en-US" sz="1200" dirty="0" smtClean="0">
                <a:solidFill>
                  <a:prstClr val="black"/>
                </a:solidFill>
              </a:rPr>
              <a:t>24</a:t>
            </a:r>
          </a:p>
          <a:p>
            <a:r>
              <a:rPr lang="en-US" sz="1200" dirty="0" smtClean="0">
                <a:solidFill>
                  <a:prstClr val="black"/>
                </a:solidFill>
              </a:rPr>
              <a:t>28</a:t>
            </a:r>
          </a:p>
        </p:txBody>
      </p:sp>
      <p:sp>
        <p:nvSpPr>
          <p:cNvPr id="4" name="TextBox 3"/>
          <p:cNvSpPr txBox="1"/>
          <p:nvPr/>
        </p:nvSpPr>
        <p:spPr>
          <a:xfrm>
            <a:off x="3681984" y="3694939"/>
            <a:ext cx="5038344" cy="1384995"/>
          </a:xfrm>
          <a:prstGeom prst="rect">
            <a:avLst/>
          </a:prstGeom>
          <a:solidFill>
            <a:schemeClr val="accent6">
              <a:lumMod val="60000"/>
              <a:lumOff val="40000"/>
            </a:schemeClr>
          </a:solidFill>
        </p:spPr>
        <p:txBody>
          <a:bodyPr wrap="square" rtlCol="0">
            <a:spAutoFit/>
          </a:bodyPr>
          <a:lstStyle/>
          <a:p>
            <a:r>
              <a:rPr lang="en-US" sz="2800" dirty="0" smtClean="0"/>
              <a:t>Repeat this process 1000’s of times to see how “unusual” is the original difference of 4.38.</a:t>
            </a:r>
            <a:endParaRPr lang="en-US" sz="2800" dirty="0"/>
          </a:p>
        </p:txBody>
      </p:sp>
    </p:spTree>
    <p:custDataLst>
      <p:tags r:id="rId1"/>
    </p:custDataLst>
    <p:extLst>
      <p:ext uri="{BB962C8B-B14F-4D97-AF65-F5344CB8AC3E}">
        <p14:creationId xmlns:p14="http://schemas.microsoft.com/office/powerpoint/2010/main" val="25419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2.77778E-6 -3.31483E-6 L 0.14583 0.00116 " pathEditMode="relative" rAng="0" ptsTypes="AA">
                                      <p:cBhvr>
                                        <p:cTn id="15" dur="2000" fill="hold"/>
                                        <p:tgtEl>
                                          <p:spTgt spid="21"/>
                                        </p:tgtEl>
                                        <p:attrNameLst>
                                          <p:attrName>ppt_x</p:attrName>
                                          <p:attrName>ppt_y</p:attrName>
                                        </p:attrNameLst>
                                      </p:cBhvr>
                                      <p:rCtr x="7292" y="46"/>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8.33333E-7 -7.40741E-7 L -0.10642 0.00232 " pathEditMode="relative" rAng="0" ptsTypes="AA">
                                      <p:cBhvr>
                                        <p:cTn id="19" dur="2000" fill="hold"/>
                                        <p:tgtEl>
                                          <p:spTgt spid="22"/>
                                        </p:tgtEl>
                                        <p:attrNameLst>
                                          <p:attrName>ppt_x</p:attrName>
                                          <p:attrName>ppt_y</p:attrName>
                                        </p:attrNameLst>
                                      </p:cBhvr>
                                      <p:rCtr x="-5330" y="116"/>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4.44444E-6 3.7037E-7 L -0.13281 0.02847 " pathEditMode="relative" rAng="0" ptsTypes="AA">
                                      <p:cBhvr>
                                        <p:cTn id="23" dur="2000" fill="hold"/>
                                        <p:tgtEl>
                                          <p:spTgt spid="24"/>
                                        </p:tgtEl>
                                        <p:attrNameLst>
                                          <p:attrName>ppt_x</p:attrName>
                                          <p:attrName>ppt_y</p:attrName>
                                        </p:attrNameLst>
                                      </p:cBhvr>
                                      <p:rCtr x="-6649" y="1412"/>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2000"/>
                                        <p:tgtEl>
                                          <p:spTgt spid="13"/>
                                        </p:tgtEl>
                                      </p:cBhvr>
                                    </p:animEffect>
                                    <p:set>
                                      <p:cBhvr>
                                        <p:cTn id="28" dur="1" fill="hold">
                                          <p:stCondLst>
                                            <p:cond delay="1999"/>
                                          </p:stCondLst>
                                        </p:cTn>
                                        <p:tgtEl>
                                          <p:spTgt spid="13"/>
                                        </p:tgtEl>
                                        <p:attrNameLst>
                                          <p:attrName>style.visibility</p:attrName>
                                        </p:attrNameLst>
                                      </p:cBhvr>
                                      <p:to>
                                        <p:strVal val="hidden"/>
                                      </p:to>
                                    </p:set>
                                  </p:childTnLst>
                                </p:cTn>
                              </p:par>
                              <p:par>
                                <p:cTn id="29" presetID="22" presetClass="entr" presetSubtype="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1000"/>
                                        <p:tgtEl>
                                          <p:spTgt spid="2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1000"/>
                                        <p:tgtEl>
                                          <p:spTgt spid="25"/>
                                        </p:tgtEl>
                                      </p:cBhvr>
                                    </p:animEffect>
                                  </p:childTnLst>
                                </p:cTn>
                              </p:par>
                              <p:par>
                                <p:cTn id="35" presetID="42" presetClass="path" presetSubtype="0" accel="50000" decel="50000" fill="hold" grpId="1" nodeType="withEffect">
                                  <p:stCondLst>
                                    <p:cond delay="0"/>
                                  </p:stCondLst>
                                  <p:childTnLst>
                                    <p:animMotion origin="layout" path="M -1.11111E-6 -2.49364E-6 L -0.07465 0.02845 " pathEditMode="relative" rAng="0" ptsTypes="AA">
                                      <p:cBhvr>
                                        <p:cTn id="36" dur="2000" fill="hold"/>
                                        <p:tgtEl>
                                          <p:spTgt spid="20"/>
                                        </p:tgtEl>
                                        <p:attrNameLst>
                                          <p:attrName>ppt_x</p:attrName>
                                          <p:attrName>ppt_y</p:attrName>
                                        </p:attrNameLst>
                                      </p:cBhvr>
                                      <p:rCtr x="-3733" y="1411"/>
                                    </p:animMotion>
                                  </p:childTnLst>
                                </p:cTn>
                              </p:par>
                              <p:par>
                                <p:cTn id="37" presetID="42" presetClass="path" presetSubtype="0" accel="50000" decel="50000" fill="hold" grpId="1" nodeType="withEffect">
                                  <p:stCondLst>
                                    <p:cond delay="0"/>
                                  </p:stCondLst>
                                  <p:childTnLst>
                                    <p:animMotion origin="layout" path="M -2.5E-6 2.44737E-6 L 0.08542 -0.00047 " pathEditMode="relative" rAng="0" ptsTypes="AA">
                                      <p:cBhvr>
                                        <p:cTn id="38" dur="1800" fill="hold"/>
                                        <p:tgtEl>
                                          <p:spTgt spid="25"/>
                                        </p:tgtEl>
                                        <p:attrNameLst>
                                          <p:attrName>ppt_x</p:attrName>
                                          <p:attrName>ppt_y</p:attrName>
                                        </p:attrNameLst>
                                      </p:cBhvr>
                                      <p:rCtr x="4271" y="-23"/>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xEl>
                                              <p:pRg st="2" end="2"/>
                                            </p:txEl>
                                          </p:spTgt>
                                        </p:tgtEl>
                                        <p:attrNameLst>
                                          <p:attrName>style.visibility</p:attrName>
                                        </p:attrNameLst>
                                      </p:cBhvr>
                                      <p:to>
                                        <p:strVal val="visible"/>
                                      </p:to>
                                    </p:set>
                                    <p:animEffect transition="in" filter="fade">
                                      <p:cBhvr>
                                        <p:cTn id="43" dur="500"/>
                                        <p:tgtEl>
                                          <p:spTgt spid="11">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par>
                          <p:cTn id="51" fill="hold">
                            <p:stCondLst>
                              <p:cond delay="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fill="hold"/>
                                        <p:tgtEl>
                                          <p:spTgt spid="4"/>
                                        </p:tgtEl>
                                        <p:attrNameLst>
                                          <p:attrName>ppt_w</p:attrName>
                                        </p:attrNameLst>
                                      </p:cBhvr>
                                      <p:tavLst>
                                        <p:tav tm="0">
                                          <p:val>
                                            <p:fltVal val="0"/>
                                          </p:val>
                                        </p:tav>
                                        <p:tav tm="100000">
                                          <p:val>
                                            <p:strVal val="#ppt_w"/>
                                          </p:val>
                                        </p:tav>
                                      </p:tavLst>
                                    </p:anim>
                                    <p:anim calcmode="lin" valueType="num">
                                      <p:cBhvr>
                                        <p:cTn id="60" dur="500" fill="hold"/>
                                        <p:tgtEl>
                                          <p:spTgt spid="4"/>
                                        </p:tgtEl>
                                        <p:attrNameLst>
                                          <p:attrName>ppt_h</p:attrName>
                                        </p:attrNameLst>
                                      </p:cBhvr>
                                      <p:tavLst>
                                        <p:tav tm="0">
                                          <p:val>
                                            <p:fltVal val="0"/>
                                          </p:val>
                                        </p:tav>
                                        <p:tav tm="100000">
                                          <p:val>
                                            <p:strVal val="#ppt_h"/>
                                          </p:val>
                                        </p:tav>
                                      </p:tavLst>
                                    </p:anim>
                                    <p:animEffect transition="in" filter="fade">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7" grpId="0"/>
      <p:bldP spid="13" grpId="0"/>
      <p:bldP spid="18" grpId="0"/>
      <p:bldP spid="19" grpId="0"/>
      <p:bldP spid="20" grpId="0"/>
      <p:bldP spid="20" grpId="1"/>
      <p:bldP spid="21" grpId="0"/>
      <p:bldP spid="22" grpId="0"/>
      <p:bldP spid="24" grpId="0"/>
      <p:bldP spid="25" grpId="0"/>
      <p:bldP spid="25" grpId="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458200" cy="1015663"/>
          </a:xfrm>
          <a:prstGeom prst="rect">
            <a:avLst/>
          </a:prstGeom>
          <a:noFill/>
        </p:spPr>
        <p:txBody>
          <a:bodyPr wrap="square" rtlCol="0">
            <a:spAutoFit/>
          </a:bodyPr>
          <a:lstStyle/>
          <a:p>
            <a:pPr algn="ctr"/>
            <a:r>
              <a:rPr lang="en-US" sz="6000" dirty="0" smtClean="0"/>
              <a:t>We need technology!  </a:t>
            </a:r>
          </a:p>
        </p:txBody>
      </p:sp>
      <p:sp>
        <p:nvSpPr>
          <p:cNvPr id="4" name="TextBox 3"/>
          <p:cNvSpPr txBox="1"/>
          <p:nvPr/>
        </p:nvSpPr>
        <p:spPr>
          <a:xfrm>
            <a:off x="747204" y="3733800"/>
            <a:ext cx="7543800" cy="830997"/>
          </a:xfrm>
          <a:prstGeom prst="rect">
            <a:avLst/>
          </a:prstGeom>
          <a:noFill/>
        </p:spPr>
        <p:txBody>
          <a:bodyPr wrap="square" rtlCol="0">
            <a:spAutoFit/>
          </a:bodyPr>
          <a:lstStyle/>
          <a:p>
            <a:pPr algn="ctr"/>
            <a:r>
              <a:rPr lang="en-US" sz="4800" b="1" i="1" dirty="0" smtClean="0">
                <a:solidFill>
                  <a:schemeClr val="accent1">
                    <a:lumMod val="50000"/>
                  </a:schemeClr>
                </a:solidFill>
              </a:rPr>
              <a:t>www.lock5stat.com/statkey</a:t>
            </a:r>
            <a:endParaRPr lang="en-US" sz="4800" b="1" i="1" dirty="0">
              <a:solidFill>
                <a:schemeClr val="accent1">
                  <a:lumMod val="50000"/>
                </a:schemeClr>
              </a:solidFill>
            </a:endParaRPr>
          </a:p>
        </p:txBody>
      </p:sp>
      <p:sp>
        <p:nvSpPr>
          <p:cNvPr id="5" name="TextBox 4"/>
          <p:cNvSpPr txBox="1"/>
          <p:nvPr/>
        </p:nvSpPr>
        <p:spPr>
          <a:xfrm>
            <a:off x="1323610" y="1939962"/>
            <a:ext cx="6096000" cy="1446550"/>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ln>
            <a:solidFill>
              <a:schemeClr val="tx1"/>
            </a:solidFill>
          </a:ln>
        </p:spPr>
        <p:txBody>
          <a:bodyPr wrap="square" rtlCol="0">
            <a:spAutoFit/>
          </a:bodyPr>
          <a:lstStyle/>
          <a:p>
            <a:pPr algn="ctr"/>
            <a:r>
              <a:rPr lang="en-US" sz="8800" b="1" i="1" dirty="0" smtClean="0">
                <a:latin typeface="Arial" pitchFamily="34" charset="0"/>
                <a:cs typeface="Arial" pitchFamily="34" charset="0"/>
              </a:rPr>
              <a:t>StatKey</a:t>
            </a:r>
            <a:endParaRPr lang="en-US" sz="8800" b="1" i="1" dirty="0">
              <a:latin typeface="Arial" pitchFamily="34" charset="0"/>
              <a:cs typeface="Arial" pitchFamily="34" charset="0"/>
            </a:endParaRPr>
          </a:p>
        </p:txBody>
      </p:sp>
      <p:sp>
        <p:nvSpPr>
          <p:cNvPr id="6" name="Subtitle 2"/>
          <p:cNvSpPr txBox="1">
            <a:spLocks/>
          </p:cNvSpPr>
          <p:nvPr/>
        </p:nvSpPr>
        <p:spPr>
          <a:xfrm>
            <a:off x="315818" y="4686576"/>
            <a:ext cx="8742380" cy="1820764"/>
          </a:xfrm>
          <a:prstGeom prst="rect">
            <a:avLst/>
          </a:prstGeom>
        </p:spPr>
        <p:txBody>
          <a:bodyPr>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a:spcBef>
                <a:spcPts val="1200"/>
              </a:spcBef>
              <a:buFont typeface="Wingdings 2"/>
              <a:buNone/>
            </a:pPr>
            <a:endParaRPr lang="en-US" sz="300" dirty="0" smtClean="0">
              <a:latin typeface="Calibri"/>
              <a:cs typeface="Calibri"/>
            </a:endParaRPr>
          </a:p>
          <a:p>
            <a:pPr>
              <a:spcBef>
                <a:spcPts val="0"/>
              </a:spcBef>
            </a:pPr>
            <a:r>
              <a:rPr lang="en-US" dirty="0" smtClean="0">
                <a:latin typeface="Calibri"/>
                <a:cs typeface="Calibri"/>
              </a:rPr>
              <a:t>Freely available web apps with </a:t>
            </a:r>
            <a:r>
              <a:rPr lang="en-US" dirty="0">
                <a:latin typeface="Calibri"/>
                <a:cs typeface="Calibri"/>
              </a:rPr>
              <a:t>n</a:t>
            </a:r>
            <a:r>
              <a:rPr lang="en-US" dirty="0" smtClean="0">
                <a:latin typeface="Calibri"/>
                <a:cs typeface="Calibri"/>
              </a:rPr>
              <a:t>o login required</a:t>
            </a:r>
          </a:p>
          <a:p>
            <a:pPr>
              <a:spcBef>
                <a:spcPts val="0"/>
              </a:spcBef>
            </a:pPr>
            <a:r>
              <a:rPr lang="en-US" dirty="0" smtClean="0">
                <a:latin typeface="Calibri"/>
                <a:cs typeface="Calibri"/>
              </a:rPr>
              <a:t>Runs in (almost) any browser (incl. smartphones/tablets) </a:t>
            </a:r>
          </a:p>
          <a:p>
            <a:pPr>
              <a:spcBef>
                <a:spcPts val="0"/>
              </a:spcBef>
            </a:pPr>
            <a:r>
              <a:rPr lang="en-US" dirty="0" smtClean="0">
                <a:latin typeface="Calibri"/>
                <a:cs typeface="Calibri"/>
              </a:rPr>
              <a:t>Google Chrome App available (no internet needed)</a:t>
            </a:r>
          </a:p>
          <a:p>
            <a:pPr>
              <a:spcBef>
                <a:spcPts val="0"/>
              </a:spcBef>
            </a:pPr>
            <a:r>
              <a:rPr lang="en-US" dirty="0" smtClean="0">
                <a:latin typeface="Calibri"/>
                <a:cs typeface="Calibri"/>
              </a:rPr>
              <a:t>Standalone or supplement to existing technology</a:t>
            </a:r>
          </a:p>
        </p:txBody>
      </p:sp>
    </p:spTree>
    <p:extLst>
      <p:ext uri="{BB962C8B-B14F-4D97-AF65-F5344CB8AC3E}">
        <p14:creationId xmlns:p14="http://schemas.microsoft.com/office/powerpoint/2010/main" val="56163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600"/>
            <a:ext cx="8993124" cy="6198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6629400" y="2286000"/>
            <a:ext cx="1143000" cy="3810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66"/>
              </a:solidFill>
              <a:effectLst/>
              <a:latin typeface="Times New Roman" pitchFamily="18" charset="0"/>
            </a:endParaRPr>
          </a:p>
        </p:txBody>
      </p:sp>
      <p:sp>
        <p:nvSpPr>
          <p:cNvPr id="6" name="TextBox 5"/>
          <p:cNvSpPr txBox="1"/>
          <p:nvPr/>
        </p:nvSpPr>
        <p:spPr>
          <a:xfrm>
            <a:off x="74676" y="70991"/>
            <a:ext cx="8993124" cy="1077218"/>
          </a:xfrm>
          <a:prstGeom prst="rect">
            <a:avLst/>
          </a:prstGeom>
          <a:solidFill>
            <a:srgbClr val="FFFF99"/>
          </a:solidFill>
          <a:ln>
            <a:solidFill>
              <a:schemeClr val="tx1"/>
            </a:solidFill>
          </a:ln>
        </p:spPr>
        <p:txBody>
          <a:bodyPr wrap="square" rtlCol="0">
            <a:spAutoFit/>
          </a:bodyPr>
          <a:lstStyle/>
          <a:p>
            <a:r>
              <a:rPr lang="en-US" sz="3200" b="1" dirty="0" smtClean="0">
                <a:solidFill>
                  <a:srgbClr val="C00000"/>
                </a:solidFill>
              </a:rPr>
              <a:t>p-value</a:t>
            </a:r>
            <a:r>
              <a:rPr lang="en-US" sz="3200" dirty="0" smtClean="0">
                <a:solidFill>
                  <a:schemeClr val="tx1"/>
                </a:solidFill>
              </a:rPr>
              <a:t> = proportion of samples, when H</a:t>
            </a:r>
            <a:r>
              <a:rPr lang="en-US" sz="3200" baseline="-25000" dirty="0" smtClean="0">
                <a:solidFill>
                  <a:schemeClr val="tx1"/>
                </a:solidFill>
              </a:rPr>
              <a:t>0</a:t>
            </a:r>
            <a:r>
              <a:rPr lang="en-US" sz="3200" dirty="0" smtClean="0">
                <a:solidFill>
                  <a:schemeClr val="tx1"/>
                </a:solidFill>
              </a:rPr>
              <a:t> is true, that are as (or more) extreme as the original sample. </a:t>
            </a:r>
            <a:endParaRPr lang="en-US" sz="3200" dirty="0">
              <a:solidFill>
                <a:schemeClr val="tx1"/>
              </a:solidFill>
            </a:endParaRPr>
          </a:p>
        </p:txBody>
      </p:sp>
      <p:sp>
        <p:nvSpPr>
          <p:cNvPr id="8" name="Oval 7"/>
          <p:cNvSpPr/>
          <p:nvPr/>
        </p:nvSpPr>
        <p:spPr bwMode="auto">
          <a:xfrm>
            <a:off x="2743200" y="6248400"/>
            <a:ext cx="1143000" cy="3810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66"/>
              </a:solidFill>
              <a:effectLst/>
              <a:latin typeface="Times New Roman" pitchFamily="18" charset="0"/>
            </a:endParaRPr>
          </a:p>
        </p:txBody>
      </p:sp>
      <p:sp>
        <p:nvSpPr>
          <p:cNvPr id="4" name="TextBox 3"/>
          <p:cNvSpPr txBox="1"/>
          <p:nvPr/>
        </p:nvSpPr>
        <p:spPr>
          <a:xfrm>
            <a:off x="4385277" y="3565490"/>
            <a:ext cx="1524000" cy="523220"/>
          </a:xfrm>
          <a:prstGeom prst="rect">
            <a:avLst/>
          </a:prstGeom>
          <a:noFill/>
        </p:spPr>
        <p:txBody>
          <a:bodyPr wrap="square" rtlCol="0">
            <a:spAutoFit/>
          </a:bodyPr>
          <a:lstStyle/>
          <a:p>
            <a:r>
              <a:rPr lang="en-US" sz="2800" dirty="0" smtClean="0">
                <a:solidFill>
                  <a:srgbClr val="C00000"/>
                </a:solidFill>
                <a:latin typeface="Arial" pitchFamily="34" charset="0"/>
                <a:cs typeface="Arial" pitchFamily="34" charset="0"/>
              </a:rPr>
              <a:t>p-value</a:t>
            </a:r>
            <a:endParaRPr lang="en-US" sz="2800" dirty="0">
              <a:solidFill>
                <a:srgbClr val="C00000"/>
              </a:solidFill>
              <a:latin typeface="Arial" pitchFamily="34" charset="0"/>
              <a:cs typeface="Arial" pitchFamily="34" charset="0"/>
            </a:endParaRPr>
          </a:p>
        </p:txBody>
      </p:sp>
      <p:cxnSp>
        <p:nvCxnSpPr>
          <p:cNvPr id="9" name="Straight Arrow Connector 8"/>
          <p:cNvCxnSpPr/>
          <p:nvPr/>
        </p:nvCxnSpPr>
        <p:spPr bwMode="auto">
          <a:xfrm>
            <a:off x="5263679" y="4079499"/>
            <a:ext cx="643923" cy="407090"/>
          </a:xfrm>
          <a:prstGeom prst="straightConnector1">
            <a:avLst/>
          </a:prstGeom>
          <a:solidFill>
            <a:schemeClr val="tx1"/>
          </a:solidFill>
          <a:ln w="28575" cap="flat" cmpd="sng" algn="ctr">
            <a:solidFill>
              <a:srgbClr val="C00000"/>
            </a:solidFill>
            <a:prstDash val="solid"/>
            <a:round/>
            <a:headEnd type="none" w="med" len="med"/>
            <a:tailEnd type="arrow"/>
          </a:ln>
          <a:effectLst/>
        </p:spPr>
      </p:cxnSp>
      <p:cxnSp>
        <p:nvCxnSpPr>
          <p:cNvPr id="10" name="Straight Arrow Connector 9"/>
          <p:cNvCxnSpPr/>
          <p:nvPr/>
        </p:nvCxnSpPr>
        <p:spPr bwMode="auto">
          <a:xfrm flipH="1">
            <a:off x="6349285" y="2810814"/>
            <a:ext cx="658951" cy="3319530"/>
          </a:xfrm>
          <a:prstGeom prst="straightConnector1">
            <a:avLst/>
          </a:prstGeom>
          <a:solidFill>
            <a:schemeClr val="tx1"/>
          </a:solidFill>
          <a:ln w="28575"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2729579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64132" y="2024528"/>
            <a:ext cx="5098033" cy="127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3879542" y="3337168"/>
                <a:ext cx="489159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𝑛</m:t>
                      </m:r>
                      <m:r>
                        <a:rPr lang="en-US" sz="2800" b="0" i="1" smtClean="0">
                          <a:latin typeface="Cambria Math"/>
                        </a:rPr>
                        <m:t>=25   </m:t>
                      </m:r>
                      <m:acc>
                        <m:accPr>
                          <m:chr m:val="̅"/>
                          <m:ctrlPr>
                            <a:rPr lang="en-US" sz="2800" b="0" i="1" smtClean="0">
                              <a:latin typeface="Cambria Math"/>
                            </a:rPr>
                          </m:ctrlPr>
                        </m:accPr>
                        <m:e>
                          <m:r>
                            <a:rPr lang="en-US" sz="2800" b="0" i="1" smtClean="0">
                              <a:latin typeface="Cambria Math"/>
                            </a:rPr>
                            <m:t>𝑥</m:t>
                          </m:r>
                        </m:e>
                      </m:acc>
                      <m:r>
                        <a:rPr lang="en-US" sz="2800" b="0" i="1" smtClean="0">
                          <a:latin typeface="Cambria Math"/>
                        </a:rPr>
                        <m:t>=15.98    </m:t>
                      </m:r>
                      <m:r>
                        <a:rPr lang="en-US" sz="2800" b="0" i="1" smtClean="0">
                          <a:latin typeface="Cambria Math"/>
                        </a:rPr>
                        <m:t>𝑠</m:t>
                      </m:r>
                      <m:r>
                        <a:rPr lang="en-US" sz="2800" b="0" i="1" smtClean="0">
                          <a:latin typeface="Cambria Math"/>
                        </a:rPr>
                        <m:t>=11.11</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3879542" y="3337168"/>
                <a:ext cx="4891596" cy="523220"/>
              </a:xfrm>
              <a:prstGeom prst="rect">
                <a:avLst/>
              </a:prstGeom>
              <a:blipFill rotWithShape="1">
                <a:blip r:embed="rId29"/>
                <a:stretch>
                  <a:fillRect/>
                </a:stretch>
              </a:blipFill>
            </p:spPr>
            <p:txBody>
              <a:bodyPr/>
              <a:lstStyle/>
              <a:p>
                <a:r>
                  <a:rPr lang="en-US">
                    <a:noFill/>
                  </a:rPr>
                  <a:t> </a:t>
                </a:r>
              </a:p>
            </p:txBody>
          </p:sp>
        </mc:Fallback>
      </mc:AlternateContent>
      <p:sp>
        <p:nvSpPr>
          <p:cNvPr id="33" name="TextBox 32"/>
          <p:cNvSpPr txBox="1"/>
          <p:nvPr/>
        </p:nvSpPr>
        <p:spPr>
          <a:xfrm>
            <a:off x="3863285" y="5334367"/>
            <a:ext cx="4759534" cy="1384995"/>
          </a:xfrm>
          <a:prstGeom prst="rect">
            <a:avLst/>
          </a:prstGeom>
          <a:solidFill>
            <a:schemeClr val="accent6">
              <a:lumMod val="60000"/>
              <a:lumOff val="40000"/>
            </a:schemeClr>
          </a:solidFill>
        </p:spPr>
        <p:txBody>
          <a:bodyPr wrap="square" rtlCol="0">
            <a:spAutoFit/>
          </a:bodyPr>
          <a:lstStyle/>
          <a:p>
            <a:r>
              <a:rPr lang="en-US" sz="2800" b="1" u="sng" dirty="0" smtClean="0"/>
              <a:t>Key concept</a:t>
            </a:r>
            <a:r>
              <a:rPr lang="en-US" sz="2800" dirty="0" smtClean="0"/>
              <a:t>:  How much can we expect the sample means to vary just by random chance?   </a:t>
            </a:r>
            <a:endParaRPr lang="en-US" sz="2800" dirty="0"/>
          </a:p>
        </p:txBody>
      </p:sp>
      <p:sp>
        <p:nvSpPr>
          <p:cNvPr id="5" name="Title 4"/>
          <p:cNvSpPr>
            <a:spLocks noGrp="1"/>
          </p:cNvSpPr>
          <p:nvPr>
            <p:ph type="title"/>
          </p:nvPr>
        </p:nvSpPr>
        <p:spPr>
          <a:xfrm>
            <a:off x="457200" y="21247"/>
            <a:ext cx="8229600" cy="1143000"/>
          </a:xfrm>
        </p:spPr>
        <p:txBody>
          <a:bodyPr/>
          <a:lstStyle/>
          <a:p>
            <a:r>
              <a:rPr lang="en-US" b="1" dirty="0" smtClean="0">
                <a:solidFill>
                  <a:srgbClr val="C00000"/>
                </a:solidFill>
              </a:rPr>
              <a:t>Example #2: Mustang Prices</a:t>
            </a:r>
            <a:endParaRPr lang="en-US" b="1" dirty="0">
              <a:solidFill>
                <a:srgbClr val="C00000"/>
              </a:solidFill>
            </a:endParaRPr>
          </a:p>
        </p:txBody>
      </p:sp>
      <p:sp>
        <p:nvSpPr>
          <p:cNvPr id="7" name="TextBox 6"/>
          <p:cNvSpPr txBox="1"/>
          <p:nvPr/>
        </p:nvSpPr>
        <p:spPr>
          <a:xfrm>
            <a:off x="3792220" y="966788"/>
            <a:ext cx="4978918" cy="954107"/>
          </a:xfrm>
          <a:prstGeom prst="rect">
            <a:avLst/>
          </a:prstGeom>
          <a:noFill/>
        </p:spPr>
        <p:txBody>
          <a:bodyPr wrap="square" rtlCol="0">
            <a:spAutoFit/>
          </a:bodyPr>
          <a:lstStyle/>
          <a:p>
            <a:r>
              <a:rPr lang="en-US" sz="2800" dirty="0" smtClean="0"/>
              <a:t>Start with a random sample of 25 prices (in $1,000’s)</a:t>
            </a:r>
            <a:endParaRPr lang="en-US" sz="2800" dirty="0"/>
          </a:p>
        </p:txBody>
      </p:sp>
      <p:sp>
        <p:nvSpPr>
          <p:cNvPr id="8" name="TextBox 7"/>
          <p:cNvSpPr txBox="1"/>
          <p:nvPr/>
        </p:nvSpPr>
        <p:spPr>
          <a:xfrm>
            <a:off x="3881307" y="3817681"/>
            <a:ext cx="4889831" cy="1384995"/>
          </a:xfrm>
          <a:prstGeom prst="rect">
            <a:avLst/>
          </a:prstGeom>
          <a:noFill/>
        </p:spPr>
        <p:txBody>
          <a:bodyPr wrap="square" rtlCol="0">
            <a:spAutoFit/>
          </a:bodyPr>
          <a:lstStyle/>
          <a:p>
            <a:r>
              <a:rPr lang="en-US" sz="2800" b="1" u="sng" dirty="0" smtClean="0"/>
              <a:t>Goal:</a:t>
            </a:r>
            <a:r>
              <a:rPr lang="en-US" sz="2800" dirty="0" smtClean="0"/>
              <a:t> Find an interval that is likely to contain the mean price for all Mustangs</a:t>
            </a:r>
            <a:endParaRPr lang="en-US" sz="2800" dirty="0"/>
          </a:p>
        </p:txBody>
      </p:sp>
    </p:spTree>
    <p:extLst>
      <p:ext uri="{BB962C8B-B14F-4D97-AF65-F5344CB8AC3E}">
        <p14:creationId xmlns:p14="http://schemas.microsoft.com/office/powerpoint/2010/main" val="65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500"/>
                                        <p:tgtEl>
                                          <p:spTgt spid="3074"/>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2376"/>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pic>
        <p:nvPicPr>
          <p:cNvPr id="7" name="Picture 4"/>
          <p:cNvPicPr>
            <a:picLocks noChangeAspect="1" noChangeArrowheads="1"/>
          </p:cNvPicPr>
          <p:nvPr/>
        </p:nvPicPr>
        <p:blipFill>
          <a:blip r:embed="rId4" cstate="print"/>
          <a:srcRect/>
          <a:stretch>
            <a:fillRect/>
          </a:stretch>
        </p:blipFill>
        <p:spPr bwMode="auto">
          <a:xfrm>
            <a:off x="4229100" y="1389850"/>
            <a:ext cx="4495800" cy="5239550"/>
          </a:xfrm>
          <a:prstGeom prst="rect">
            <a:avLst/>
          </a:prstGeom>
          <a:noFill/>
          <a:ln w="9525">
            <a:noFill/>
            <a:miter lim="800000"/>
            <a:headEnd/>
            <a:tailEnd/>
          </a:ln>
        </p:spPr>
      </p:pic>
      <p:sp>
        <p:nvSpPr>
          <p:cNvPr id="10" name="TextBox 9"/>
          <p:cNvSpPr txBox="1"/>
          <p:nvPr/>
        </p:nvSpPr>
        <p:spPr>
          <a:xfrm>
            <a:off x="457200" y="1066800"/>
            <a:ext cx="2286000" cy="369332"/>
          </a:xfrm>
          <a:prstGeom prst="rect">
            <a:avLst/>
          </a:prstGeom>
          <a:noFill/>
        </p:spPr>
        <p:txBody>
          <a:bodyPr wrap="square" rtlCol="0">
            <a:spAutoFit/>
          </a:bodyPr>
          <a:lstStyle/>
          <a:p>
            <a:r>
              <a:rPr lang="en-US" dirty="0" smtClean="0">
                <a:solidFill>
                  <a:srgbClr val="C00000"/>
                </a:solidFill>
              </a:rPr>
              <a:t>2. Which formula?</a:t>
            </a:r>
            <a:endParaRPr lang="en-US" dirty="0">
              <a:solidFill>
                <a:srgbClr val="C00000"/>
              </a:solidFill>
            </a:endParaRPr>
          </a:p>
        </p:txBody>
      </p:sp>
      <p:sp>
        <p:nvSpPr>
          <p:cNvPr id="11" name="TextBox 10"/>
          <p:cNvSpPr txBox="1"/>
          <p:nvPr/>
        </p:nvSpPr>
        <p:spPr>
          <a:xfrm>
            <a:off x="457200" y="2067902"/>
            <a:ext cx="3429000" cy="369332"/>
          </a:xfrm>
          <a:prstGeom prst="rect">
            <a:avLst/>
          </a:prstGeom>
          <a:noFill/>
        </p:spPr>
        <p:txBody>
          <a:bodyPr wrap="square" rtlCol="0">
            <a:spAutoFit/>
          </a:bodyPr>
          <a:lstStyle/>
          <a:p>
            <a:r>
              <a:rPr lang="en-US" dirty="0" smtClean="0">
                <a:solidFill>
                  <a:srgbClr val="C00000"/>
                </a:solidFill>
              </a:rPr>
              <a:t>3. Calculate summary stats</a:t>
            </a:r>
            <a:endParaRPr lang="en-US" dirty="0">
              <a:solidFill>
                <a:srgbClr val="C00000"/>
              </a:solidFill>
            </a:endParaRPr>
          </a:p>
        </p:txBody>
      </p:sp>
      <p:sp>
        <p:nvSpPr>
          <p:cNvPr id="12" name="TextBox 11"/>
          <p:cNvSpPr txBox="1"/>
          <p:nvPr/>
        </p:nvSpPr>
        <p:spPr>
          <a:xfrm>
            <a:off x="425577" y="4267200"/>
            <a:ext cx="3733800" cy="369332"/>
          </a:xfrm>
          <a:prstGeom prst="rect">
            <a:avLst/>
          </a:prstGeom>
          <a:noFill/>
        </p:spPr>
        <p:txBody>
          <a:bodyPr wrap="square" rtlCol="0">
            <a:spAutoFit/>
          </a:bodyPr>
          <a:lstStyle/>
          <a:p>
            <a:r>
              <a:rPr lang="en-US" dirty="0" smtClean="0">
                <a:solidFill>
                  <a:srgbClr val="C00000"/>
                </a:solidFill>
              </a:rPr>
              <a:t>6. Plug and chug</a:t>
            </a:r>
            <a:endParaRPr lang="en-US" dirty="0">
              <a:solidFill>
                <a:srgbClr val="C00000"/>
              </a:solidFill>
            </a:endParaRPr>
          </a:p>
        </p:txBody>
      </p:sp>
      <p:sp>
        <p:nvSpPr>
          <p:cNvPr id="16" name="Right Arrow 15"/>
          <p:cNvSpPr/>
          <p:nvPr/>
        </p:nvSpPr>
        <p:spPr>
          <a:xfrm>
            <a:off x="4211814" y="4560332"/>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10800000">
            <a:off x="6400800" y="1478280"/>
            <a:ext cx="76200" cy="2743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2667000" y="1389850"/>
                <a:ext cx="1717929"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𝑡</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𝑠</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2667000" y="1389850"/>
                <a:ext cx="1717929" cy="534570"/>
              </a:xfrm>
              <a:prstGeom prst="rect">
                <a:avLst/>
              </a:prstGeom>
              <a:blipFill rotWithShape="1">
                <a:blip r:embed="rId5"/>
                <a:stretch>
                  <a:fillRect t="-114773" r="-24199" b="-16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7200" y="1434281"/>
                <a:ext cx="1981200"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𝑧</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𝜎</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57200" y="1434281"/>
                <a:ext cx="1981200" cy="534570"/>
              </a:xfrm>
              <a:prstGeom prst="rect">
                <a:avLst/>
              </a:prstGeom>
              <a:blipFill rotWithShape="1">
                <a:blip r:embed="rId6" cstate="print"/>
                <a:stretch>
                  <a:fillRect t="-113636" r="-10462" b="-1693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57200" y="2417302"/>
                <a:ext cx="3581400" cy="400110"/>
              </a:xfrm>
              <a:prstGeom prst="rect">
                <a:avLst/>
              </a:prstGeom>
              <a:noFill/>
            </p:spPr>
            <p:txBody>
              <a:bodyPr wrap="square" rtlCol="0">
                <a:spAutoFit/>
              </a:bodyPr>
              <a:lstStyle/>
              <a:p>
                <a14:m>
                  <m:oMath xmlns:m="http://schemas.openxmlformats.org/officeDocument/2006/math">
                    <m:r>
                      <a:rPr lang="en-US" sz="2000" i="1" smtClean="0">
                        <a:latin typeface="Cambria Math"/>
                      </a:rPr>
                      <m:t>𝑛</m:t>
                    </m:r>
                    <m:r>
                      <a:rPr lang="en-US" sz="2000" b="0" i="1" smtClean="0">
                        <a:latin typeface="Cambria Math"/>
                      </a:rPr>
                      <m:t>=25,  </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=15.98</m:t>
                    </m:r>
                  </m:oMath>
                </a14:m>
                <a:r>
                  <a:rPr lang="en-US" sz="2000" dirty="0" smtClean="0"/>
                  <a:t>, </a:t>
                </a:r>
                <a14:m>
                  <m:oMath xmlns:m="http://schemas.openxmlformats.org/officeDocument/2006/math">
                    <m:r>
                      <a:rPr lang="en-US" sz="2000" b="0" i="1" smtClean="0">
                        <a:latin typeface="Cambria Math"/>
                      </a:rPr>
                      <m:t>𝑠</m:t>
                    </m:r>
                    <m:r>
                      <a:rPr lang="en-US" sz="2000" b="0" i="1" smtClean="0">
                        <a:latin typeface="Cambria Math"/>
                      </a:rPr>
                      <m:t>=11.11</m:t>
                    </m:r>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57200" y="2417302"/>
                <a:ext cx="3581400" cy="400110"/>
              </a:xfrm>
              <a:prstGeom prst="rect">
                <a:avLst/>
              </a:prstGeom>
              <a:blipFill rotWithShape="1">
                <a:blip r:embed="rId7"/>
                <a:stretch>
                  <a:fillRect t="-7692" b="-27692"/>
                </a:stretch>
              </a:blipFill>
            </p:spPr>
            <p:txBody>
              <a:bodyPr/>
              <a:lstStyle/>
              <a:p>
                <a:r>
                  <a:rPr lang="en-US">
                    <a:noFill/>
                  </a:rPr>
                  <a:t> </a:t>
                </a:r>
              </a:p>
            </p:txBody>
          </p:sp>
        </mc:Fallback>
      </mc:AlternateContent>
      <p:sp>
        <p:nvSpPr>
          <p:cNvPr id="23" name="TextBox 22"/>
          <p:cNvSpPr txBox="1"/>
          <p:nvPr/>
        </p:nvSpPr>
        <p:spPr>
          <a:xfrm>
            <a:off x="402336" y="2876897"/>
            <a:ext cx="3619500" cy="369332"/>
          </a:xfrm>
          <a:prstGeom prst="rect">
            <a:avLst/>
          </a:prstGeom>
          <a:noFill/>
        </p:spPr>
        <p:txBody>
          <a:bodyPr wrap="square" rtlCol="0">
            <a:spAutoFit/>
          </a:bodyPr>
          <a:lstStyle/>
          <a:p>
            <a:r>
              <a:rPr lang="en-US" dirty="0" smtClean="0">
                <a:solidFill>
                  <a:srgbClr val="C00000"/>
                </a:solidFill>
              </a:rPr>
              <a:t>4. Find t</a:t>
            </a:r>
            <a:r>
              <a:rPr lang="en-US" baseline="30000"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29768" y="3276600"/>
                <a:ext cx="3636264" cy="487954"/>
              </a:xfrm>
              <a:prstGeom prst="rect">
                <a:avLst/>
              </a:prstGeom>
              <a:noFill/>
            </p:spPr>
            <p:txBody>
              <a:bodyPr wrap="square" rtlCol="0">
                <a:spAutoFit/>
              </a:bodyPr>
              <a:lstStyle/>
              <a:p>
                <a:r>
                  <a:rPr lang="en-US" dirty="0" smtClean="0">
                    <a:latin typeface="Cambria" pitchFamily="18" charset="0"/>
                  </a:rPr>
                  <a:t>95% CI  </a:t>
                </a:r>
                <a:r>
                  <a:rPr lang="en-US" dirty="0" smtClean="0">
                    <a:latin typeface="Cambria" pitchFamily="18" charset="0"/>
                    <a:sym typeface="Symbol"/>
                  </a:rPr>
                  <a:t> </a:t>
                </a:r>
                <a14:m>
                  <m:oMath xmlns:m="http://schemas.openxmlformats.org/officeDocument/2006/math">
                    <m:f>
                      <m:fPr>
                        <m:type m:val="skw"/>
                        <m:ctrlPr>
                          <a:rPr lang="en-US" i="1" smtClean="0">
                            <a:latin typeface="Cambria Math"/>
                            <a:sym typeface="Symbol"/>
                          </a:rPr>
                        </m:ctrlPr>
                      </m:fPr>
                      <m:num>
                        <m:r>
                          <a:rPr lang="en-US" i="1" smtClean="0">
                            <a:latin typeface="Cambria Math"/>
                            <a:ea typeface="Cambria Math"/>
                            <a:sym typeface="Symbol"/>
                          </a:rPr>
                          <m:t>𝛼</m:t>
                        </m:r>
                      </m:num>
                      <m:den>
                        <m:r>
                          <a:rPr lang="en-US" b="0" i="1" smtClean="0">
                            <a:latin typeface="Cambria Math"/>
                            <a:sym typeface="Symbol"/>
                          </a:rPr>
                          <m:t>2</m:t>
                        </m:r>
                      </m:den>
                    </m:f>
                    <m:r>
                      <a:rPr lang="en-US" b="0" i="1" smtClean="0">
                        <a:latin typeface="Cambria Math"/>
                        <a:sym typeface="Symbol"/>
                      </a:rPr>
                      <m:t>=</m:t>
                    </m:r>
                    <m:f>
                      <m:fPr>
                        <m:ctrlPr>
                          <a:rPr lang="en-US" b="0" i="1" smtClean="0">
                            <a:latin typeface="Cambria Math"/>
                            <a:sym typeface="Symbol"/>
                          </a:rPr>
                        </m:ctrlPr>
                      </m:fPr>
                      <m:num>
                        <m:r>
                          <a:rPr lang="en-US" b="0" i="1" smtClean="0">
                            <a:latin typeface="Cambria Math"/>
                            <a:sym typeface="Symbol"/>
                          </a:rPr>
                          <m:t>1−0.95</m:t>
                        </m:r>
                      </m:num>
                      <m:den>
                        <m:r>
                          <a:rPr lang="en-US" b="0" i="1" smtClean="0">
                            <a:latin typeface="Cambria Math"/>
                            <a:sym typeface="Symbol"/>
                          </a:rPr>
                          <m:t>2</m:t>
                        </m:r>
                      </m:den>
                    </m:f>
                    <m:r>
                      <a:rPr lang="en-US" b="0" i="1" smtClean="0">
                        <a:latin typeface="Cambria Math"/>
                        <a:sym typeface="Symbol"/>
                      </a:rPr>
                      <m:t>=0.025</m:t>
                    </m:r>
                  </m:oMath>
                </a14:m>
                <a:r>
                  <a:rPr lang="en-US" dirty="0" smtClean="0">
                    <a:latin typeface="Cambria" pitchFamily="18" charset="0"/>
                  </a:rPr>
                  <a:t> </a:t>
                </a:r>
                <a:endParaRPr lang="en-US" dirty="0">
                  <a:latin typeface="Cambria"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9768" y="3276600"/>
                <a:ext cx="3636264" cy="487954"/>
              </a:xfrm>
              <a:prstGeom prst="rect">
                <a:avLst/>
              </a:prstGeom>
              <a:blipFill rotWithShape="1">
                <a:blip r:embed="rId8" cstate="print"/>
                <a:stretch>
                  <a:fillRect l="-1510" t="-73750" b="-123750"/>
                </a:stretch>
              </a:blipFill>
            </p:spPr>
            <p:txBody>
              <a:bodyPr/>
              <a:lstStyle/>
              <a:p>
                <a:r>
                  <a:rPr lang="en-US">
                    <a:noFill/>
                  </a:rPr>
                  <a:t> </a:t>
                </a:r>
              </a:p>
            </p:txBody>
          </p:sp>
        </mc:Fallback>
      </mc:AlternateContent>
      <p:sp>
        <p:nvSpPr>
          <p:cNvPr id="24" name="TextBox 23"/>
          <p:cNvSpPr txBox="1"/>
          <p:nvPr/>
        </p:nvSpPr>
        <p:spPr>
          <a:xfrm>
            <a:off x="1970627" y="2876897"/>
            <a:ext cx="1392745" cy="369332"/>
          </a:xfrm>
          <a:prstGeom prst="rect">
            <a:avLst/>
          </a:prstGeom>
          <a:noFill/>
        </p:spPr>
        <p:txBody>
          <a:bodyPr wrap="square" rtlCol="0">
            <a:spAutoFit/>
          </a:bodyPr>
          <a:lstStyle/>
          <a:p>
            <a:r>
              <a:rPr lang="en-US" dirty="0" smtClean="0">
                <a:solidFill>
                  <a:srgbClr val="C00000"/>
                </a:solidFill>
              </a:rPr>
              <a:t>5.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514445" y="3824959"/>
                <a:ext cx="1456182" cy="369332"/>
              </a:xfrm>
              <a:prstGeom prst="rect">
                <a:avLst/>
              </a:prstGeom>
              <a:noFill/>
            </p:spPr>
            <p:txBody>
              <a:bodyPr wrap="square" rtlCol="0">
                <a:spAutoFit/>
              </a:bodyPr>
              <a:lstStyle/>
              <a:p>
                <a:r>
                  <a:rPr lang="en-US" dirty="0" err="1" smtClean="0">
                    <a:latin typeface="Cambria" pitchFamily="18" charset="0"/>
                  </a:rPr>
                  <a:t>df</a:t>
                </a:r>
                <a:r>
                  <a:rPr lang="en-US" dirty="0" smtClean="0">
                    <a:latin typeface="Cambria" pitchFamily="18" charset="0"/>
                  </a:rPr>
                  <a:t>=25</a:t>
                </a:r>
                <a14:m>
                  <m:oMath xmlns:m="http://schemas.openxmlformats.org/officeDocument/2006/math">
                    <m:r>
                      <a:rPr lang="en-US" i="1" dirty="0" smtClean="0">
                        <a:latin typeface="Cambria Math"/>
                      </a:rPr>
                      <m:t>−</m:t>
                    </m:r>
                  </m:oMath>
                </a14:m>
                <a:r>
                  <a:rPr lang="en-US" dirty="0" smtClean="0">
                    <a:latin typeface="Cambria" pitchFamily="18" charset="0"/>
                  </a:rPr>
                  <a:t>1=24</a:t>
                </a:r>
                <a:endParaRPr lang="en-US" dirty="0">
                  <a:latin typeface="Cambria"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14445" y="3824959"/>
                <a:ext cx="1456182" cy="369332"/>
              </a:xfrm>
              <a:prstGeom prst="rect">
                <a:avLst/>
              </a:prstGeom>
              <a:blipFill rotWithShape="1">
                <a:blip r:embed="rId9"/>
                <a:stretch>
                  <a:fillRect l="-3347" t="-9836" r="-3347" b="-22951"/>
                </a:stretch>
              </a:blipFill>
            </p:spPr>
            <p:txBody>
              <a:bodyPr/>
              <a:lstStyle/>
              <a:p>
                <a:r>
                  <a:rPr lang="en-US">
                    <a:noFill/>
                  </a:rPr>
                  <a:t> </a:t>
                </a:r>
              </a:p>
            </p:txBody>
          </p:sp>
        </mc:Fallback>
      </mc:AlternateContent>
      <p:sp>
        <p:nvSpPr>
          <p:cNvPr id="5" name="Oval 4"/>
          <p:cNvSpPr/>
          <p:nvPr/>
        </p:nvSpPr>
        <p:spPr>
          <a:xfrm>
            <a:off x="6172200" y="4508687"/>
            <a:ext cx="457200" cy="1846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71700" y="1436132"/>
            <a:ext cx="647700" cy="338554"/>
          </a:xfrm>
          <a:prstGeom prst="rect">
            <a:avLst/>
          </a:prstGeom>
          <a:noFill/>
        </p:spPr>
        <p:txBody>
          <a:bodyPr wrap="square" rtlCol="0">
            <a:spAutoFit/>
          </a:bodyPr>
          <a:lstStyle/>
          <a:p>
            <a:r>
              <a:rPr lang="en-US" sz="1600" dirty="0" smtClean="0">
                <a:latin typeface="Cambria" pitchFamily="18" charset="0"/>
              </a:rPr>
              <a:t>OR</a:t>
            </a:r>
            <a:endParaRPr lang="en-US" sz="1600" dirty="0">
              <a:latin typeface="Cambria" pitchFamily="18" charset="0"/>
            </a:endParaRPr>
          </a:p>
        </p:txBody>
      </p:sp>
      <p:sp>
        <p:nvSpPr>
          <p:cNvPr id="26" name="TextBox 25"/>
          <p:cNvSpPr txBox="1"/>
          <p:nvPr/>
        </p:nvSpPr>
        <p:spPr>
          <a:xfrm>
            <a:off x="2292477" y="3824959"/>
            <a:ext cx="1456182" cy="369332"/>
          </a:xfrm>
          <a:prstGeom prst="rect">
            <a:avLst/>
          </a:prstGeom>
          <a:noFill/>
        </p:spPr>
        <p:txBody>
          <a:bodyPr wrap="square" rtlCol="0">
            <a:spAutoFit/>
          </a:bodyPr>
          <a:lstStyle/>
          <a:p>
            <a:r>
              <a:rPr lang="en-US" dirty="0" smtClean="0">
                <a:latin typeface="Cambria" pitchFamily="18" charset="0"/>
              </a:rPr>
              <a:t>t</a:t>
            </a:r>
            <a:r>
              <a:rPr lang="en-US" baseline="30000" dirty="0" smtClean="0">
                <a:latin typeface="Cambria" pitchFamily="18" charset="0"/>
              </a:rPr>
              <a:t>*</a:t>
            </a:r>
            <a:r>
              <a:rPr lang="en-US" dirty="0" smtClean="0">
                <a:latin typeface="Cambria" pitchFamily="18" charset="0"/>
              </a:rPr>
              <a:t>=2.064</a:t>
            </a:r>
            <a:endParaRPr lang="en-US" dirty="0">
              <a:latin typeface="Cambria"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651700" y="4654752"/>
                <a:ext cx="3281553" cy="59138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±2</m:t>
                      </m:r>
                      <m:r>
                        <a:rPr lang="en-US" sz="2000" b="0" i="1" smtClean="0">
                          <a:latin typeface="Cambria Math"/>
                          <a:ea typeface="Cambria Math"/>
                        </a:rPr>
                        <m:t>.064</m:t>
                      </m:r>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11.11</m:t>
                          </m:r>
                        </m:num>
                        <m:den>
                          <m:rad>
                            <m:radPr>
                              <m:degHide m:val="on"/>
                              <m:ctrlPr>
                                <a:rPr lang="en-US" sz="2000" i="1" smtClean="0">
                                  <a:latin typeface="Cambria Math"/>
                                  <a:ea typeface="Cambria Math"/>
                                </a:rPr>
                              </m:ctrlPr>
                            </m:radPr>
                            <m:deg/>
                            <m:e>
                              <m:r>
                                <a:rPr lang="en-US" sz="2000" b="0" i="1" smtClean="0">
                                  <a:latin typeface="Cambria Math"/>
                                  <a:ea typeface="Cambria Math"/>
                                </a:rPr>
                                <m:t>25</m:t>
                              </m:r>
                            </m:e>
                          </m:rad>
                        </m:den>
                      </m:f>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51700" y="4654752"/>
                <a:ext cx="3281553" cy="591380"/>
              </a:xfrm>
              <a:prstGeom prst="rect">
                <a:avLst/>
              </a:prstGeom>
              <a:blipFill rotWithShape="1">
                <a:blip r:embed="rId10"/>
                <a:stretch>
                  <a:fillRect t="-100000" r="-6691" b="-1474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40498" y="5314890"/>
                <a:ext cx="3507677"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m:t>
                      </m:r>
                      <m:r>
                        <a:rPr lang="en-US" sz="2000" b="0" i="1" smtClean="0">
                          <a:latin typeface="Cambria Math"/>
                          <a:ea typeface="Cambria Math"/>
                        </a:rPr>
                        <m:t>4.59=(11.39, 20.57)</m:t>
                      </m:r>
                    </m:oMath>
                  </m:oMathPara>
                </a14:m>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40498" y="5314890"/>
                <a:ext cx="3507677" cy="400110"/>
              </a:xfrm>
              <a:prstGeom prst="rect">
                <a:avLst/>
              </a:prstGeom>
              <a:blipFill rotWithShape="1">
                <a:blip r:embed="rId11"/>
                <a:stretch>
                  <a:fillRect b="-13636"/>
                </a:stretch>
              </a:blipFill>
            </p:spPr>
            <p:txBody>
              <a:bodyPr/>
              <a:lstStyle/>
              <a:p>
                <a:r>
                  <a:rPr lang="en-US">
                    <a:noFill/>
                  </a:rPr>
                  <a:t> </a:t>
                </a:r>
              </a:p>
            </p:txBody>
          </p:sp>
        </mc:Fallback>
      </mc:AlternateContent>
      <p:sp>
        <p:nvSpPr>
          <p:cNvPr id="29" name="TextBox 28"/>
          <p:cNvSpPr txBox="1"/>
          <p:nvPr/>
        </p:nvSpPr>
        <p:spPr>
          <a:xfrm>
            <a:off x="323850" y="5737739"/>
            <a:ext cx="4229100" cy="369332"/>
          </a:xfrm>
          <a:prstGeom prst="rect">
            <a:avLst/>
          </a:prstGeom>
          <a:noFill/>
        </p:spPr>
        <p:txBody>
          <a:bodyPr wrap="square" rtlCol="0">
            <a:spAutoFit/>
          </a:bodyPr>
          <a:lstStyle/>
          <a:p>
            <a:r>
              <a:rPr lang="en-US" dirty="0" smtClean="0">
                <a:solidFill>
                  <a:srgbClr val="C00000"/>
                </a:solidFill>
              </a:rPr>
              <a:t>7.  Interpret in context</a:t>
            </a:r>
            <a:endParaRPr lang="en-US" dirty="0">
              <a:solidFill>
                <a:srgbClr val="C00000"/>
              </a:solidFill>
            </a:endParaRPr>
          </a:p>
        </p:txBody>
      </p:sp>
      <p:sp>
        <p:nvSpPr>
          <p:cNvPr id="30" name="Oval 29"/>
          <p:cNvSpPr/>
          <p:nvPr/>
        </p:nvSpPr>
        <p:spPr>
          <a:xfrm>
            <a:off x="2667000" y="1219200"/>
            <a:ext cx="1676400" cy="7647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272409" y="926068"/>
            <a:ext cx="2286000" cy="461665"/>
          </a:xfrm>
          <a:prstGeom prst="rect">
            <a:avLst/>
          </a:prstGeom>
          <a:noFill/>
        </p:spPr>
        <p:txBody>
          <a:bodyPr wrap="square" rtlCol="0">
            <a:spAutoFit/>
          </a:bodyPr>
          <a:lstStyle/>
          <a:p>
            <a:r>
              <a:rPr lang="en-US" sz="2400" dirty="0" smtClean="0">
                <a:latin typeface="Cambria" pitchFamily="18" charset="0"/>
              </a:rPr>
              <a:t>CI for a mean</a:t>
            </a:r>
            <a:endParaRPr lang="en-US" sz="2400" dirty="0">
              <a:latin typeface="Cambria" pitchFamily="18" charset="0"/>
            </a:endParaRPr>
          </a:p>
        </p:txBody>
      </p:sp>
      <p:sp>
        <p:nvSpPr>
          <p:cNvPr id="31" name="TextBox 30"/>
          <p:cNvSpPr txBox="1"/>
          <p:nvPr/>
        </p:nvSpPr>
        <p:spPr>
          <a:xfrm>
            <a:off x="466720" y="704832"/>
            <a:ext cx="2286000" cy="369332"/>
          </a:xfrm>
          <a:prstGeom prst="rect">
            <a:avLst/>
          </a:prstGeom>
          <a:noFill/>
        </p:spPr>
        <p:txBody>
          <a:bodyPr wrap="square" rtlCol="0">
            <a:spAutoFit/>
          </a:bodyPr>
          <a:lstStyle/>
          <a:p>
            <a:r>
              <a:rPr lang="en-US" dirty="0" smtClean="0">
                <a:solidFill>
                  <a:srgbClr val="C00000"/>
                </a:solidFill>
              </a:rPr>
              <a:t>1. Check conditions</a:t>
            </a:r>
            <a:endParaRPr lang="en-US"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p:cTn id="78" dur="500" fill="hold"/>
                                        <p:tgtEl>
                                          <p:spTgt spid="5"/>
                                        </p:tgtEl>
                                        <p:attrNameLst>
                                          <p:attrName>ppt_w</p:attrName>
                                        </p:attrNameLst>
                                      </p:cBhvr>
                                      <p:tavLst>
                                        <p:tav tm="0">
                                          <p:val>
                                            <p:fltVal val="0"/>
                                          </p:val>
                                        </p:tav>
                                        <p:tav tm="100000">
                                          <p:val>
                                            <p:strVal val="#ppt_w"/>
                                          </p:val>
                                        </p:tav>
                                      </p:tavLst>
                                    </p:anim>
                                    <p:anim calcmode="lin" valueType="num">
                                      <p:cBhvr>
                                        <p:cTn id="79" dur="500" fill="hold"/>
                                        <p:tgtEl>
                                          <p:spTgt spid="5"/>
                                        </p:tgtEl>
                                        <p:attrNameLst>
                                          <p:attrName>ppt_h</p:attrName>
                                        </p:attrNameLst>
                                      </p:cBhvr>
                                      <p:tavLst>
                                        <p:tav tm="0">
                                          <p:val>
                                            <p:fltVal val="0"/>
                                          </p:val>
                                        </p:tav>
                                        <p:tav tm="100000">
                                          <p:val>
                                            <p:strVal val="#ppt_h"/>
                                          </p:val>
                                        </p:tav>
                                      </p:tavLst>
                                    </p:anim>
                                    <p:animEffect transition="in" filter="fade">
                                      <p:cBhvr>
                                        <p:cTn id="80" dur="500"/>
                                        <p:tgtEl>
                                          <p:spTgt spid="5"/>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left)">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animBg="1"/>
      <p:bldP spid="17" grpId="0" animBg="1"/>
      <p:bldP spid="2" grpId="0" animBg="1"/>
      <p:bldP spid="21" grpId="0" animBg="1"/>
      <p:bldP spid="22" grpId="0" animBg="1"/>
      <p:bldP spid="23" grpId="0"/>
      <p:bldP spid="4" grpId="0" animBg="1"/>
      <p:bldP spid="24" grpId="0"/>
      <p:bldP spid="25" grpId="0"/>
      <p:bldP spid="5" grpId="0" animBg="1"/>
      <p:bldP spid="9" grpId="0"/>
      <p:bldP spid="26" grpId="0"/>
      <p:bldP spid="27" grpId="0" animBg="1"/>
      <p:bldP spid="28" grpId="0" animBg="1"/>
      <p:bldP spid="29" grpId="0"/>
      <p:bldP spid="30" grpId="0" animBg="1"/>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568" y="685800"/>
            <a:ext cx="7772400" cy="1470025"/>
          </a:xfrm>
        </p:spPr>
        <p:txBody>
          <a:bodyPr>
            <a:normAutofit/>
          </a:bodyPr>
          <a:lstStyle/>
          <a:p>
            <a:r>
              <a:rPr lang="en-US" sz="7300" b="1" dirty="0" smtClean="0"/>
              <a:t>Bootstrapping</a:t>
            </a:r>
            <a:endParaRPr lang="en-US" sz="73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677" y="2931"/>
            <a:ext cx="1737946" cy="204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4800" y="2895600"/>
            <a:ext cx="8686800" cy="3046988"/>
          </a:xfrm>
          <a:prstGeom prst="rect">
            <a:avLst/>
          </a:prstGeom>
        </p:spPr>
        <p:txBody>
          <a:bodyPr wrap="square">
            <a:spAutoFit/>
          </a:bodyPr>
          <a:lstStyle/>
          <a:p>
            <a:r>
              <a:rPr lang="en-US" sz="3200" b="1" u="sng" dirty="0" smtClean="0"/>
              <a:t>To create a bootstrap distribution</a:t>
            </a:r>
            <a:r>
              <a:rPr lang="en-US" sz="3200" dirty="0" smtClean="0">
                <a:solidFill>
                  <a:schemeClr val="tx1"/>
                </a:solidFill>
              </a:rPr>
              <a:t>:  </a:t>
            </a:r>
          </a:p>
          <a:p>
            <a:pPr marL="457200" indent="-457200">
              <a:buFont typeface="Arial" panose="020B0604020202020204" pitchFamily="34" charset="0"/>
              <a:buChar char="•"/>
            </a:pPr>
            <a:r>
              <a:rPr lang="en-US" sz="3200" dirty="0" smtClean="0">
                <a:solidFill>
                  <a:schemeClr val="tx1"/>
                </a:solidFill>
              </a:rPr>
              <a:t>Assume </a:t>
            </a:r>
            <a:r>
              <a:rPr lang="en-US" sz="3200" dirty="0">
                <a:solidFill>
                  <a:schemeClr val="tx1"/>
                </a:solidFill>
              </a:rPr>
              <a:t>the “population” is many, many copies of the original sample.  </a:t>
            </a:r>
            <a:endParaRPr lang="en-US" sz="3200" dirty="0" smtClean="0">
              <a:solidFill>
                <a:schemeClr val="tx1"/>
              </a:solidFill>
            </a:endParaRPr>
          </a:p>
          <a:p>
            <a:pPr marL="457200" indent="-457200">
              <a:buFont typeface="Arial" panose="020B0604020202020204" pitchFamily="34" charset="0"/>
              <a:buChar char="•"/>
            </a:pPr>
            <a:r>
              <a:rPr lang="en-US" sz="3200" dirty="0" smtClean="0"/>
              <a:t>Simulate many samples from the population by sampling </a:t>
            </a:r>
            <a:r>
              <a:rPr lang="en-US" sz="3200" b="1" i="1" dirty="0" smtClean="0"/>
              <a:t>with replacement </a:t>
            </a:r>
            <a:r>
              <a:rPr lang="en-US" sz="3200" dirty="0" smtClean="0"/>
              <a:t>from the original sample</a:t>
            </a:r>
            <a:endParaRPr lang="en-US" sz="3200" dirty="0">
              <a:solidFill>
                <a:schemeClr val="tx1"/>
              </a:solidFill>
            </a:endParaRPr>
          </a:p>
        </p:txBody>
      </p:sp>
      <p:sp>
        <p:nvSpPr>
          <p:cNvPr id="8" name="TextBox 7"/>
          <p:cNvSpPr txBox="1"/>
          <p:nvPr/>
        </p:nvSpPr>
        <p:spPr>
          <a:xfrm>
            <a:off x="1391753" y="1847295"/>
            <a:ext cx="5867400" cy="646331"/>
          </a:xfrm>
          <a:prstGeom prst="rect">
            <a:avLst/>
          </a:prstGeom>
          <a:noFill/>
        </p:spPr>
        <p:txBody>
          <a:bodyPr wrap="square" rtlCol="0">
            <a:spAutoFit/>
          </a:bodyPr>
          <a:lstStyle/>
          <a:p>
            <a:r>
              <a:rPr lang="en-US" sz="3600" i="1" dirty="0" smtClean="0"/>
              <a:t>“Let your data be your guide.”</a:t>
            </a:r>
            <a:endParaRPr lang="en-US" sz="3600" i="1"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31"/>
            <a:ext cx="1447800" cy="19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47800" y="2931"/>
            <a:ext cx="2667000" cy="646331"/>
          </a:xfrm>
          <a:prstGeom prst="rect">
            <a:avLst/>
          </a:prstGeom>
          <a:noFill/>
        </p:spPr>
        <p:txBody>
          <a:bodyPr wrap="square" rtlCol="0">
            <a:spAutoFit/>
          </a:bodyPr>
          <a:lstStyle/>
          <a:p>
            <a:r>
              <a:rPr lang="en-US" dirty="0" smtClean="0">
                <a:solidFill>
                  <a:schemeClr val="tx1"/>
                </a:solidFill>
              </a:rPr>
              <a:t>Brad </a:t>
            </a:r>
            <a:r>
              <a:rPr lang="en-US" dirty="0" err="1" smtClean="0">
                <a:solidFill>
                  <a:schemeClr val="tx1"/>
                </a:solidFill>
              </a:rPr>
              <a:t>Efron</a:t>
            </a:r>
            <a:r>
              <a:rPr lang="en-US" dirty="0" smtClean="0">
                <a:solidFill>
                  <a:schemeClr val="tx1"/>
                </a:solidFill>
              </a:rPr>
              <a:t> </a:t>
            </a:r>
          </a:p>
          <a:p>
            <a:r>
              <a:rPr lang="en-US" dirty="0" smtClean="0">
                <a:solidFill>
                  <a:schemeClr val="tx1"/>
                </a:solidFill>
              </a:rPr>
              <a:t>Stanford University</a:t>
            </a:r>
            <a:endParaRPr lang="en-US" dirty="0">
              <a:solidFill>
                <a:schemeClr val="tx1"/>
              </a:solidFill>
            </a:endParaRPr>
          </a:p>
        </p:txBody>
      </p:sp>
    </p:spTree>
    <p:extLst>
      <p:ext uri="{BB962C8B-B14F-4D97-AF65-F5344CB8AC3E}">
        <p14:creationId xmlns:p14="http://schemas.microsoft.com/office/powerpoint/2010/main" val="46911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57200" y="1394631"/>
            <a:ext cx="1447800" cy="1737360"/>
          </a:xfrm>
          <a:prstGeom prst="rect">
            <a:avLst/>
          </a:prstGeom>
          <a:noFill/>
          <a:ln w="9525">
            <a:noFill/>
            <a:miter lim="800000"/>
            <a:headEnd/>
            <a:tailEnd/>
          </a:ln>
        </p:spPr>
      </p:pic>
      <p:sp>
        <p:nvSpPr>
          <p:cNvPr id="3" name="TextBox 2"/>
          <p:cNvSpPr txBox="1"/>
          <p:nvPr/>
        </p:nvSpPr>
        <p:spPr>
          <a:xfrm>
            <a:off x="76200" y="3167160"/>
            <a:ext cx="1915501" cy="830997"/>
          </a:xfrm>
          <a:prstGeom prst="rect">
            <a:avLst/>
          </a:prstGeom>
          <a:noFill/>
        </p:spPr>
        <p:txBody>
          <a:bodyPr wrap="square" rtlCol="0">
            <a:spAutoFit/>
          </a:bodyPr>
          <a:lstStyle/>
          <a:p>
            <a:pPr algn="ctr"/>
            <a:r>
              <a:rPr lang="en-US" sz="2400" dirty="0" smtClean="0">
                <a:solidFill>
                  <a:schemeClr val="tx1"/>
                </a:solidFill>
              </a:rPr>
              <a:t>Original Sample (n=6)</a:t>
            </a:r>
            <a:endParaRPr lang="en-US" sz="2400" dirty="0">
              <a:solidFill>
                <a:schemeClr val="tx1"/>
              </a:solidFill>
            </a:endParaRPr>
          </a:p>
        </p:txBody>
      </p:sp>
      <p:sp>
        <p:nvSpPr>
          <p:cNvPr id="6" name="TextBox 5"/>
          <p:cNvSpPr txBox="1"/>
          <p:nvPr/>
        </p:nvSpPr>
        <p:spPr>
          <a:xfrm>
            <a:off x="343859" y="6103203"/>
            <a:ext cx="8609641" cy="830997"/>
          </a:xfrm>
          <a:prstGeom prst="rect">
            <a:avLst/>
          </a:prstGeom>
          <a:noFill/>
        </p:spPr>
        <p:txBody>
          <a:bodyPr wrap="square" rtlCol="0">
            <a:spAutoFit/>
          </a:bodyPr>
          <a:lstStyle/>
          <a:p>
            <a:r>
              <a:rPr lang="en-US" sz="2400" dirty="0" smtClean="0">
                <a:solidFill>
                  <a:schemeClr val="tx1"/>
                </a:solidFill>
              </a:rPr>
              <a:t>Bootstrap  Sample</a:t>
            </a:r>
          </a:p>
          <a:p>
            <a:r>
              <a:rPr lang="en-US" dirty="0" smtClean="0">
                <a:solidFill>
                  <a:schemeClr val="tx1"/>
                </a:solidFill>
              </a:rPr>
              <a:t>(sample </a:t>
            </a:r>
            <a:r>
              <a:rPr lang="en-US" i="1" dirty="0" smtClean="0">
                <a:solidFill>
                  <a:schemeClr val="tx1"/>
                </a:solidFill>
              </a:rPr>
              <a:t>with replacement </a:t>
            </a:r>
            <a:r>
              <a:rPr lang="en-US" dirty="0" smtClean="0">
                <a:solidFill>
                  <a:schemeClr val="tx1"/>
                </a:solidFill>
              </a:rPr>
              <a:t>from the original sample)</a:t>
            </a:r>
            <a:endParaRPr lang="en-US" sz="2400" dirty="0">
              <a:solidFill>
                <a:schemeClr val="tx1"/>
              </a:solidFill>
            </a:endParaRPr>
          </a:p>
        </p:txBody>
      </p:sp>
      <p:pic>
        <p:nvPicPr>
          <p:cNvPr id="7" name="Picture 2"/>
          <p:cNvPicPr>
            <a:picLocks noChangeAspect="1" noChangeArrowheads="1"/>
          </p:cNvPicPr>
          <p:nvPr/>
        </p:nvPicPr>
        <p:blipFill>
          <a:blip r:embed="rId4" cstate="print"/>
          <a:srcRect/>
          <a:stretch>
            <a:fillRect/>
          </a:stretch>
        </p:blipFill>
        <p:spPr bwMode="auto">
          <a:xfrm>
            <a:off x="175133" y="4122414"/>
            <a:ext cx="564134" cy="961591"/>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862871" y="4133098"/>
            <a:ext cx="636458" cy="940222"/>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1670748" y="4133098"/>
            <a:ext cx="564134" cy="961591"/>
          </a:xfrm>
          <a:prstGeom prst="rect">
            <a:avLst/>
          </a:prstGeom>
          <a:noFill/>
          <a:ln w="9525">
            <a:noFill/>
            <a:miter lim="800000"/>
            <a:headEnd/>
            <a:tailEnd/>
          </a:ln>
        </p:spPr>
      </p:pic>
      <p:pic>
        <p:nvPicPr>
          <p:cNvPr id="10" name="Picture 4"/>
          <p:cNvPicPr>
            <a:picLocks noChangeAspect="1" noChangeArrowheads="1"/>
          </p:cNvPicPr>
          <p:nvPr/>
        </p:nvPicPr>
        <p:blipFill>
          <a:blip r:embed="rId6" cstate="print"/>
          <a:srcRect/>
          <a:stretch>
            <a:fillRect/>
          </a:stretch>
        </p:blipFill>
        <p:spPr bwMode="auto">
          <a:xfrm>
            <a:off x="79992" y="5228209"/>
            <a:ext cx="809256" cy="867898"/>
          </a:xfrm>
          <a:prstGeom prst="rect">
            <a:avLst/>
          </a:prstGeom>
          <a:noFill/>
          <a:ln w="9525">
            <a:noFill/>
            <a:miter lim="800000"/>
            <a:headEnd/>
            <a:tailEnd/>
          </a:ln>
        </p:spPr>
      </p:pic>
      <p:pic>
        <p:nvPicPr>
          <p:cNvPr id="11" name="Picture 5"/>
          <p:cNvPicPr>
            <a:picLocks noChangeAspect="1" noChangeArrowheads="1"/>
          </p:cNvPicPr>
          <p:nvPr/>
        </p:nvPicPr>
        <p:blipFill>
          <a:blip r:embed="rId7" cstate="print"/>
          <a:srcRect/>
          <a:stretch>
            <a:fillRect/>
          </a:stretch>
        </p:blipFill>
        <p:spPr bwMode="auto">
          <a:xfrm>
            <a:off x="1777712" y="5118135"/>
            <a:ext cx="571542" cy="867898"/>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srcRect/>
          <a:stretch>
            <a:fillRect/>
          </a:stretch>
        </p:blipFill>
        <p:spPr bwMode="auto">
          <a:xfrm>
            <a:off x="908333" y="5228209"/>
            <a:ext cx="809256" cy="867898"/>
          </a:xfrm>
          <a:prstGeom prst="rect">
            <a:avLst/>
          </a:prstGeom>
          <a:noFill/>
          <a:ln w="9525">
            <a:noFill/>
            <a:miter lim="800000"/>
            <a:headEnd/>
            <a:tailEnd/>
          </a:ln>
        </p:spPr>
      </p:pic>
      <p:grpSp>
        <p:nvGrpSpPr>
          <p:cNvPr id="14" name="Group 13"/>
          <p:cNvGrpSpPr/>
          <p:nvPr/>
        </p:nvGrpSpPr>
        <p:grpSpPr>
          <a:xfrm>
            <a:off x="2590800" y="659514"/>
            <a:ext cx="6362700" cy="5264377"/>
            <a:chOff x="2283041" y="228600"/>
            <a:chExt cx="6362700" cy="5264377"/>
          </a:xfrm>
        </p:grpSpPr>
        <p:pic>
          <p:nvPicPr>
            <p:cNvPr id="2" name="Picture 2"/>
            <p:cNvPicPr>
              <a:picLocks noChangeAspect="1" noChangeArrowheads="1"/>
            </p:cNvPicPr>
            <p:nvPr/>
          </p:nvPicPr>
          <p:blipFill>
            <a:blip r:embed="rId8" cstate="print"/>
            <a:srcRect/>
            <a:stretch>
              <a:fillRect/>
            </a:stretch>
          </p:blipFill>
          <p:spPr bwMode="auto">
            <a:xfrm>
              <a:off x="2283041" y="228600"/>
              <a:ext cx="6362700" cy="5264377"/>
            </a:xfrm>
            <a:prstGeom prst="rect">
              <a:avLst/>
            </a:prstGeom>
            <a:noFill/>
            <a:ln w="9525">
              <a:noFill/>
              <a:miter lim="800000"/>
              <a:headEnd/>
              <a:tailEnd/>
            </a:ln>
          </p:spPr>
        </p:pic>
        <p:sp>
          <p:nvSpPr>
            <p:cNvPr id="13" name="Rectangle 12"/>
            <p:cNvSpPr/>
            <p:nvPr/>
          </p:nvSpPr>
          <p:spPr bwMode="auto">
            <a:xfrm>
              <a:off x="2283041" y="2273587"/>
              <a:ext cx="917359" cy="17650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66"/>
                </a:solidFill>
                <a:effectLst/>
                <a:latin typeface="Times New Roman" pitchFamily="18" charset="0"/>
              </a:endParaRPr>
            </a:p>
          </p:txBody>
        </p:sp>
      </p:grpSp>
      <p:sp>
        <p:nvSpPr>
          <p:cNvPr id="15" name="TextBox 14"/>
          <p:cNvSpPr txBox="1"/>
          <p:nvPr/>
        </p:nvSpPr>
        <p:spPr>
          <a:xfrm>
            <a:off x="739267" y="57834"/>
            <a:ext cx="8001000" cy="646331"/>
          </a:xfrm>
          <a:prstGeom prst="rect">
            <a:avLst/>
          </a:prstGeom>
          <a:noFill/>
        </p:spPr>
        <p:txBody>
          <a:bodyPr wrap="square" rtlCol="0">
            <a:spAutoFit/>
          </a:bodyPr>
          <a:lstStyle/>
          <a:p>
            <a:pPr algn="ctr"/>
            <a:r>
              <a:rPr lang="en-US" sz="3600" dirty="0" smtClean="0">
                <a:solidFill>
                  <a:schemeClr val="tx1"/>
                </a:solidFill>
              </a:rPr>
              <a:t>Finding a Bootstrap Sample</a:t>
            </a:r>
            <a:endParaRPr lang="en-US" sz="3600" dirty="0">
              <a:solidFill>
                <a:schemeClr val="tx1"/>
              </a:solidFill>
            </a:endParaRPr>
          </a:p>
        </p:txBody>
      </p:sp>
      <p:sp>
        <p:nvSpPr>
          <p:cNvPr id="5" name="TextBox 4"/>
          <p:cNvSpPr txBox="1"/>
          <p:nvPr/>
        </p:nvSpPr>
        <p:spPr>
          <a:xfrm>
            <a:off x="3027708" y="5693059"/>
            <a:ext cx="6324600" cy="461665"/>
          </a:xfrm>
          <a:prstGeom prst="rect">
            <a:avLst/>
          </a:prstGeom>
          <a:noFill/>
        </p:spPr>
        <p:txBody>
          <a:bodyPr wrap="square" rtlCol="0">
            <a:spAutoFit/>
          </a:bodyPr>
          <a:lstStyle/>
          <a:p>
            <a:pPr algn="ctr"/>
            <a:r>
              <a:rPr lang="en-US" sz="2400" dirty="0" smtClean="0">
                <a:solidFill>
                  <a:schemeClr val="tx1"/>
                </a:solidFill>
              </a:rPr>
              <a:t>A simulated “population” to sample from</a:t>
            </a:r>
            <a:endParaRPr lang="en-US" sz="2400" dirty="0">
              <a:solidFill>
                <a:schemeClr val="tx1"/>
              </a:solidFill>
            </a:endParaRPr>
          </a:p>
        </p:txBody>
      </p:sp>
    </p:spTree>
    <p:extLst>
      <p:ext uri="{BB962C8B-B14F-4D97-AF65-F5344CB8AC3E}">
        <p14:creationId xmlns:p14="http://schemas.microsoft.com/office/powerpoint/2010/main" val="35927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1+#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0" name="Picture 42" descr="http://t2.gstatic.com/images?q=tbn:ANd9GcSqEKMFBuEMqbZs54DN-kk17Ir8EqP6MsqC8v4nTUJcYVRbKOp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212" y="1361475"/>
            <a:ext cx="914400" cy="548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0109" y="152400"/>
            <a:ext cx="3619589" cy="584775"/>
          </a:xfrm>
          <a:prstGeom prst="rect">
            <a:avLst/>
          </a:prstGeom>
          <a:noFill/>
        </p:spPr>
        <p:txBody>
          <a:bodyPr wrap="square" rtlCol="0">
            <a:spAutoFit/>
          </a:bodyPr>
          <a:lstStyle/>
          <a:p>
            <a:pPr algn="ctr"/>
            <a:r>
              <a:rPr lang="en-US" sz="3200" dirty="0" smtClean="0">
                <a:solidFill>
                  <a:schemeClr val="tx1"/>
                </a:solidFill>
              </a:rPr>
              <a:t>Original Sample</a:t>
            </a:r>
            <a:endParaRPr lang="en-US" sz="3200" dirty="0">
              <a:solidFill>
                <a:schemeClr val="tx1"/>
              </a:solidFill>
            </a:endParaRPr>
          </a:p>
        </p:txBody>
      </p:sp>
      <p:sp>
        <p:nvSpPr>
          <p:cNvPr id="31" name="TextBox 30"/>
          <p:cNvSpPr txBox="1"/>
          <p:nvPr/>
        </p:nvSpPr>
        <p:spPr>
          <a:xfrm>
            <a:off x="4495800" y="182727"/>
            <a:ext cx="3619589" cy="584775"/>
          </a:xfrm>
          <a:prstGeom prst="rect">
            <a:avLst/>
          </a:prstGeom>
          <a:noFill/>
        </p:spPr>
        <p:txBody>
          <a:bodyPr wrap="square" rtlCol="0">
            <a:spAutoFit/>
          </a:bodyPr>
          <a:lstStyle/>
          <a:p>
            <a:pPr algn="ctr"/>
            <a:r>
              <a:rPr lang="en-US" sz="3200" dirty="0" smtClean="0">
                <a:solidFill>
                  <a:schemeClr val="tx1"/>
                </a:solidFill>
              </a:rPr>
              <a:t>Bootstrap Sample</a:t>
            </a:r>
            <a:endParaRPr lang="en-US" sz="3200" dirty="0">
              <a:solidFill>
                <a:schemeClr val="tx1"/>
              </a:solidFill>
            </a:endParaRPr>
          </a:p>
        </p:txBody>
      </p:sp>
      <p:pic>
        <p:nvPicPr>
          <p:cNvPr id="32" name="Picture 48" descr="http://t2.gstatic.com/images?q=tbn:ANd9GcSSQKpgGNEOCmV82t22Xu24dqpQgKcME4SlwN7-S2NTyz20aZ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212" y="737175"/>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9212" y="1958212"/>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http://www.cartuningparts.co.uk/img/autoart-parnelli-jones-saleen-mustang-orange-15-118-scale-diecast-model-car_577632_2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9212" y="252096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cars.minimodelshop.co.uk/8025701F0054F3AD/ls/FranklinMint-B11F857/$File/ford-mustang-california-special-1968-diecast-model-car-franklin-mint-b11f857-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3475" y="3140640"/>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0" descr="http://t3.gstatic.com/images?q=tbn:ANd9GcTIJudnj3-QOH6Je9ic9YrCn8v9EnOTyvwdwiljWMmB3eo9m-S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19679" y="3678669"/>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4" descr="http://t2.gstatic.com/images?q=tbn:ANd9GcTAC-vgwaoOMI9l4uNB8OrruzTAFVQdA8pvNa-U0ciDfwffI68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9212" y="4189181"/>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site.diecastblast.com/diecastblast/products/dc200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39212" y="47894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www.fallingpixel.com/products/9482/mains/000-3d-model-65Mustang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39212" y="5410809"/>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3612" y="67789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4.bp.blogspot.com/_lTURvvdsOj8/TNAxDTZeGNI/AAAAAAAAAXo/u3uZB4y8QkI/s1600/1999+Ford+Mustang+GT+Metallic+Red_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53612" y="135461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2.bp.blogspot.com/_lTURvvdsOj8/TNAwTsWk-eI/AAAAAAAAAXg/UTXdEsuWf2U/s1600/1999+Ford+Mustang+GT+Metallic+Red_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34079" y="199354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6" descr="http://t1.gstatic.com/images?q=tbn:ANd9GcRYWsmVaFPn96zwSbUsDeCGRpIT6YCruwkZrk8H7FKPCuxVCi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34079" y="254193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t0.gstatic.com/images?q=tbn:ANd9GcSwbW6H4BQjr2B5QU1G22iyuvcl1b-3cUKPFO-UYZFzITg6nf0MuQ"/>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96000" y="390638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96000" y="456084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57727" y="32214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4" descr="http://t2.gstatic.com/images?q=tbn:ANd9GcTAC-vgwaoOMI9l4uNB8OrruzTAFVQdA8pvNa-U0ciDfwffI68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0" y="5288531"/>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www.alldiecast.us/images_miniatures/138998.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10400" y="677897"/>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http://t3.gstatic.com/images?q=tbn:ANd9GcTVGq6Ttf8DiwB_IKGRABzbn1uQU55PcCNzefeylR4SJwy84X_Nb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45851" y="1243737"/>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48479" y="176841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4" descr="http://dyn-images2.hsni.com/is/image/HomeShoppingNetwork/pd300/revell-1-24-64-1-2-mustang-convertible-model-car-kit%7E6163901w.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968012" y="250045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2" descr="http://t2.gstatic.com/images?q=tbn:ANd9GcSqEKMFBuEMqbZs54DN-kk17Ir8EqP6MsqC8v4nTUJcYVRbKOp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400905"/>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http://www.alldiecast.us/images_miniatures/147195.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06898" y="392968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0" descr="http://t1.gstatic.com/images?q=tbn:ANd9GcRuifSjmjV38x6VOUmShqtLYfKry_ve9oSE_SNXpMg4WXhqNqG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010400" y="447832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http://www.fallingpixel.com/products/9482/mains/000-3d-model-65Mustang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10400" y="5338072"/>
            <a:ext cx="9144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p:cNvGrpSpPr/>
          <p:nvPr/>
        </p:nvGrpSpPr>
        <p:grpSpPr>
          <a:xfrm>
            <a:off x="660137" y="662753"/>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3" name="TextBox 2"/>
              <p:cNvSpPr txBox="1"/>
              <p:nvPr/>
            </p:nvSpPr>
            <p:spPr>
              <a:xfrm>
                <a:off x="973302" y="6316199"/>
                <a:ext cx="22860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tx1"/>
                              </a:solidFill>
                              <a:latin typeface="Cambria Math"/>
                            </a:rPr>
                          </m:ctrlPr>
                        </m:accPr>
                        <m:e>
                          <m:r>
                            <a:rPr lang="en-US" sz="2800" b="0" i="1" smtClean="0">
                              <a:solidFill>
                                <a:schemeClr val="tx1"/>
                              </a:solidFill>
                              <a:latin typeface="Cambria Math"/>
                            </a:rPr>
                            <m:t>𝑥</m:t>
                          </m:r>
                        </m:e>
                      </m:acc>
                      <m:r>
                        <a:rPr lang="en-US" sz="2800" b="0" i="1" smtClean="0">
                          <a:solidFill>
                            <a:schemeClr val="tx1"/>
                          </a:solidFill>
                          <a:latin typeface="Cambria Math"/>
                        </a:rPr>
                        <m:t>=15.98</m:t>
                      </m:r>
                    </m:oMath>
                  </m:oMathPara>
                </a14:m>
                <a:endParaRPr lang="en-US" sz="2800" dirty="0">
                  <a:solidFill>
                    <a:schemeClr val="tx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973302" y="6316199"/>
                <a:ext cx="2286000" cy="523220"/>
              </a:xfrm>
              <a:prstGeom prst="rect">
                <a:avLst/>
              </a:prstGeom>
              <a:blipFill rotWithShape="1">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212080" y="6244605"/>
                <a:ext cx="22860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tx1"/>
                              </a:solidFill>
                              <a:latin typeface="Cambria Math"/>
                            </a:rPr>
                          </m:ctrlPr>
                        </m:accPr>
                        <m:e>
                          <m:r>
                            <a:rPr lang="en-US" sz="2800" b="0" i="1" smtClean="0">
                              <a:solidFill>
                                <a:schemeClr val="tx1"/>
                              </a:solidFill>
                              <a:latin typeface="Cambria Math"/>
                            </a:rPr>
                            <m:t>𝑥</m:t>
                          </m:r>
                        </m:e>
                      </m:acc>
                      <m:r>
                        <a:rPr lang="en-US" sz="2800" b="0" i="1" smtClean="0">
                          <a:solidFill>
                            <a:schemeClr val="tx1"/>
                          </a:solidFill>
                          <a:latin typeface="Cambria Math"/>
                        </a:rPr>
                        <m:t>=17.51</m:t>
                      </m:r>
                    </m:oMath>
                  </m:oMathPara>
                </a14:m>
                <a:endParaRPr lang="en-US" sz="2800" dirty="0">
                  <a:solidFill>
                    <a:schemeClr val="tx1"/>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212080" y="6244605"/>
                <a:ext cx="2286000" cy="523220"/>
              </a:xfrm>
              <a:prstGeom prst="rect">
                <a:avLst/>
              </a:prstGeom>
              <a:blipFill rotWithShape="1">
                <a:blip r:embed="rId30"/>
                <a:stretch>
                  <a:fillRect/>
                </a:stretch>
              </a:blipFill>
            </p:spPr>
            <p:txBody>
              <a:bodyPr/>
              <a:lstStyle/>
              <a:p>
                <a:r>
                  <a:rPr lang="en-US">
                    <a:noFill/>
                  </a:rPr>
                  <a:t> </a:t>
                </a:r>
              </a:p>
            </p:txBody>
          </p:sp>
        </mc:Fallback>
      </mc:AlternateContent>
      <p:sp>
        <p:nvSpPr>
          <p:cNvPr id="5" name="TextBox 4"/>
          <p:cNvSpPr txBox="1"/>
          <p:nvPr/>
        </p:nvSpPr>
        <p:spPr>
          <a:xfrm>
            <a:off x="4525250" y="3279209"/>
            <a:ext cx="4313950" cy="584775"/>
          </a:xfrm>
          <a:prstGeom prst="rect">
            <a:avLst/>
          </a:prstGeom>
          <a:solidFill>
            <a:srgbClr val="FFFF99"/>
          </a:solidFill>
        </p:spPr>
        <p:txBody>
          <a:bodyPr wrap="square" rtlCol="0">
            <a:spAutoFit/>
          </a:bodyPr>
          <a:lstStyle/>
          <a:p>
            <a:r>
              <a:rPr lang="en-US" sz="3200" dirty="0" smtClean="0">
                <a:solidFill>
                  <a:schemeClr val="tx1"/>
                </a:solidFill>
              </a:rPr>
              <a:t>Repeat 1,000’s of times!</a:t>
            </a:r>
            <a:endParaRPr lang="en-US" sz="3200" dirty="0">
              <a:solidFill>
                <a:schemeClr val="tx1"/>
              </a:solidFill>
            </a:endParaRPr>
          </a:p>
        </p:txBody>
      </p:sp>
    </p:spTree>
    <p:extLst>
      <p:ext uri="{BB962C8B-B14F-4D97-AF65-F5344CB8AC3E}">
        <p14:creationId xmlns:p14="http://schemas.microsoft.com/office/powerpoint/2010/main" val="425017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210"/>
                                        </p:tgtEl>
                                        <p:attrNameLst>
                                          <p:attrName>style.visibility</p:attrName>
                                        </p:attrNameLst>
                                      </p:cBhvr>
                                      <p:to>
                                        <p:strVal val="visible"/>
                                      </p:to>
                                    </p:set>
                                    <p:anim calcmode="lin" valueType="num">
                                      <p:cBhvr additive="base">
                                        <p:cTn id="12" dur="250" fill="hold"/>
                                        <p:tgtEl>
                                          <p:spTgt spid="7210"/>
                                        </p:tgtEl>
                                        <p:attrNameLst>
                                          <p:attrName>ppt_x</p:attrName>
                                        </p:attrNameLst>
                                      </p:cBhvr>
                                      <p:tavLst>
                                        <p:tav tm="0">
                                          <p:val>
                                            <p:strVal val="0-#ppt_w/2"/>
                                          </p:val>
                                        </p:tav>
                                        <p:tav tm="100000">
                                          <p:val>
                                            <p:strVal val="#ppt_x"/>
                                          </p:val>
                                        </p:tav>
                                      </p:tavLst>
                                    </p:anim>
                                    <p:anim calcmode="lin" valueType="num">
                                      <p:cBhvr additive="base">
                                        <p:cTn id="13" dur="250" fill="hold"/>
                                        <p:tgtEl>
                                          <p:spTgt spid="7210"/>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0-#ppt_w/2"/>
                                          </p:val>
                                        </p:tav>
                                        <p:tav tm="100000">
                                          <p:val>
                                            <p:strVal val="#ppt_x"/>
                                          </p:val>
                                        </p:tav>
                                      </p:tavLst>
                                    </p:anim>
                                    <p:anim calcmode="lin" valueType="num">
                                      <p:cBhvr additive="base">
                                        <p:cTn id="18" dur="25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fill="hold"/>
                                        <p:tgtEl>
                                          <p:spTgt spid="35"/>
                                        </p:tgtEl>
                                        <p:attrNameLst>
                                          <p:attrName>ppt_x</p:attrName>
                                        </p:attrNameLst>
                                      </p:cBhvr>
                                      <p:tavLst>
                                        <p:tav tm="0">
                                          <p:val>
                                            <p:strVal val="0-#ppt_w/2"/>
                                          </p:val>
                                        </p:tav>
                                        <p:tav tm="100000">
                                          <p:val>
                                            <p:strVal val="#ppt_x"/>
                                          </p:val>
                                        </p:tav>
                                      </p:tavLst>
                                    </p:anim>
                                    <p:anim calcmode="lin" valueType="num">
                                      <p:cBhvr additive="base">
                                        <p:cTn id="23" dur="25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250" fill="hold"/>
                                        <p:tgtEl>
                                          <p:spTgt spid="36"/>
                                        </p:tgtEl>
                                        <p:attrNameLst>
                                          <p:attrName>ppt_x</p:attrName>
                                        </p:attrNameLst>
                                      </p:cBhvr>
                                      <p:tavLst>
                                        <p:tav tm="0">
                                          <p:val>
                                            <p:strVal val="0-#ppt_w/2"/>
                                          </p:val>
                                        </p:tav>
                                        <p:tav tm="100000">
                                          <p:val>
                                            <p:strVal val="#ppt_x"/>
                                          </p:val>
                                        </p:tav>
                                      </p:tavLst>
                                    </p:anim>
                                    <p:anim calcmode="lin" valueType="num">
                                      <p:cBhvr additive="base">
                                        <p:cTn id="28" dur="25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fill="hold"/>
                                        <p:tgtEl>
                                          <p:spTgt spid="37"/>
                                        </p:tgtEl>
                                        <p:attrNameLst>
                                          <p:attrName>ppt_x</p:attrName>
                                        </p:attrNameLst>
                                      </p:cBhvr>
                                      <p:tavLst>
                                        <p:tav tm="0">
                                          <p:val>
                                            <p:strVal val="0-#ppt_w/2"/>
                                          </p:val>
                                        </p:tav>
                                        <p:tav tm="100000">
                                          <p:val>
                                            <p:strVal val="#ppt_x"/>
                                          </p:val>
                                        </p:tav>
                                      </p:tavLst>
                                    </p:anim>
                                    <p:anim calcmode="lin" valueType="num">
                                      <p:cBhvr additive="base">
                                        <p:cTn id="33" dur="25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250" fill="hold"/>
                                        <p:tgtEl>
                                          <p:spTgt spid="38"/>
                                        </p:tgtEl>
                                        <p:attrNameLst>
                                          <p:attrName>ppt_x</p:attrName>
                                        </p:attrNameLst>
                                      </p:cBhvr>
                                      <p:tavLst>
                                        <p:tav tm="0">
                                          <p:val>
                                            <p:strVal val="0-#ppt_w/2"/>
                                          </p:val>
                                        </p:tav>
                                        <p:tav tm="100000">
                                          <p:val>
                                            <p:strVal val="#ppt_x"/>
                                          </p:val>
                                        </p:tav>
                                      </p:tavLst>
                                    </p:anim>
                                    <p:anim calcmode="lin" valueType="num">
                                      <p:cBhvr additive="base">
                                        <p:cTn id="38" dur="25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250" fill="hold"/>
                                        <p:tgtEl>
                                          <p:spTgt spid="39"/>
                                        </p:tgtEl>
                                        <p:attrNameLst>
                                          <p:attrName>ppt_x</p:attrName>
                                        </p:attrNameLst>
                                      </p:cBhvr>
                                      <p:tavLst>
                                        <p:tav tm="0">
                                          <p:val>
                                            <p:strVal val="0-#ppt_w/2"/>
                                          </p:val>
                                        </p:tav>
                                        <p:tav tm="100000">
                                          <p:val>
                                            <p:strVal val="#ppt_x"/>
                                          </p:val>
                                        </p:tav>
                                      </p:tavLst>
                                    </p:anim>
                                    <p:anim calcmode="lin" valueType="num">
                                      <p:cBhvr additive="base">
                                        <p:cTn id="43" dur="250" fill="hold"/>
                                        <p:tgtEl>
                                          <p:spTgt spid="39"/>
                                        </p:tgtEl>
                                        <p:attrNameLst>
                                          <p:attrName>ppt_y</p:attrName>
                                        </p:attrNameLst>
                                      </p:cBhvr>
                                      <p:tavLst>
                                        <p:tav tm="0">
                                          <p:val>
                                            <p:strVal val="#ppt_y"/>
                                          </p:val>
                                        </p:tav>
                                        <p:tav tm="100000">
                                          <p:val>
                                            <p:strVal val="#ppt_y"/>
                                          </p:val>
                                        </p:tav>
                                      </p:tavLst>
                                    </p:anim>
                                  </p:childTnLst>
                                </p:cTn>
                              </p:par>
                            </p:childTnLst>
                          </p:cTn>
                        </p:par>
                        <p:par>
                          <p:cTn id="44" fill="hold">
                            <p:stCondLst>
                              <p:cond delay="2250"/>
                            </p:stCondLst>
                            <p:childTnLst>
                              <p:par>
                                <p:cTn id="45" presetID="2" presetClass="entr" presetSubtype="8"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250" fill="hold"/>
                                        <p:tgtEl>
                                          <p:spTgt spid="40"/>
                                        </p:tgtEl>
                                        <p:attrNameLst>
                                          <p:attrName>ppt_x</p:attrName>
                                        </p:attrNameLst>
                                      </p:cBhvr>
                                      <p:tavLst>
                                        <p:tav tm="0">
                                          <p:val>
                                            <p:strVal val="0-#ppt_w/2"/>
                                          </p:val>
                                        </p:tav>
                                        <p:tav tm="100000">
                                          <p:val>
                                            <p:strVal val="#ppt_x"/>
                                          </p:val>
                                        </p:tav>
                                      </p:tavLst>
                                    </p:anim>
                                    <p:anim calcmode="lin" valueType="num">
                                      <p:cBhvr additive="base">
                                        <p:cTn id="48" dur="25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250" fill="hold"/>
                                        <p:tgtEl>
                                          <p:spTgt spid="42"/>
                                        </p:tgtEl>
                                        <p:attrNameLst>
                                          <p:attrName>ppt_x</p:attrName>
                                        </p:attrNameLst>
                                      </p:cBhvr>
                                      <p:tavLst>
                                        <p:tav tm="0">
                                          <p:val>
                                            <p:strVal val="0-#ppt_w/2"/>
                                          </p:val>
                                        </p:tav>
                                        <p:tav tm="100000">
                                          <p:val>
                                            <p:strVal val="#ppt_x"/>
                                          </p:val>
                                        </p:tav>
                                      </p:tavLst>
                                    </p:anim>
                                    <p:anim calcmode="lin" valueType="num">
                                      <p:cBhvr additive="base">
                                        <p:cTn id="53" dur="25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250" fill="hold"/>
                                        <p:tgtEl>
                                          <p:spTgt spid="43"/>
                                        </p:tgtEl>
                                        <p:attrNameLst>
                                          <p:attrName>ppt_x</p:attrName>
                                        </p:attrNameLst>
                                      </p:cBhvr>
                                      <p:tavLst>
                                        <p:tav tm="0">
                                          <p:val>
                                            <p:strVal val="0-#ppt_w/2"/>
                                          </p:val>
                                        </p:tav>
                                        <p:tav tm="100000">
                                          <p:val>
                                            <p:strVal val="#ppt_x"/>
                                          </p:val>
                                        </p:tav>
                                      </p:tavLst>
                                    </p:anim>
                                    <p:anim calcmode="lin" valueType="num">
                                      <p:cBhvr additive="base">
                                        <p:cTn id="58" dur="25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250" fill="hold"/>
                                        <p:tgtEl>
                                          <p:spTgt spid="44"/>
                                        </p:tgtEl>
                                        <p:attrNameLst>
                                          <p:attrName>ppt_x</p:attrName>
                                        </p:attrNameLst>
                                      </p:cBhvr>
                                      <p:tavLst>
                                        <p:tav tm="0">
                                          <p:val>
                                            <p:strVal val="0-#ppt_w/2"/>
                                          </p:val>
                                        </p:tav>
                                        <p:tav tm="100000">
                                          <p:val>
                                            <p:strVal val="#ppt_x"/>
                                          </p:val>
                                        </p:tav>
                                      </p:tavLst>
                                    </p:anim>
                                    <p:anim calcmode="lin" valueType="num">
                                      <p:cBhvr additive="base">
                                        <p:cTn id="63" dur="250" fill="hold"/>
                                        <p:tgtEl>
                                          <p:spTgt spid="44"/>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8"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250" fill="hold"/>
                                        <p:tgtEl>
                                          <p:spTgt spid="45"/>
                                        </p:tgtEl>
                                        <p:attrNameLst>
                                          <p:attrName>ppt_x</p:attrName>
                                        </p:attrNameLst>
                                      </p:cBhvr>
                                      <p:tavLst>
                                        <p:tav tm="0">
                                          <p:val>
                                            <p:strVal val="0-#ppt_w/2"/>
                                          </p:val>
                                        </p:tav>
                                        <p:tav tm="100000">
                                          <p:val>
                                            <p:strVal val="#ppt_x"/>
                                          </p:val>
                                        </p:tav>
                                      </p:tavLst>
                                    </p:anim>
                                    <p:anim calcmode="lin" valueType="num">
                                      <p:cBhvr additive="base">
                                        <p:cTn id="68" dur="250" fill="hold"/>
                                        <p:tgtEl>
                                          <p:spTgt spid="45"/>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2" presetClass="entr" presetSubtype="8"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250" fill="hold"/>
                                        <p:tgtEl>
                                          <p:spTgt spid="46"/>
                                        </p:tgtEl>
                                        <p:attrNameLst>
                                          <p:attrName>ppt_x</p:attrName>
                                        </p:attrNameLst>
                                      </p:cBhvr>
                                      <p:tavLst>
                                        <p:tav tm="0">
                                          <p:val>
                                            <p:strVal val="0-#ppt_w/2"/>
                                          </p:val>
                                        </p:tav>
                                        <p:tav tm="100000">
                                          <p:val>
                                            <p:strVal val="#ppt_x"/>
                                          </p:val>
                                        </p:tav>
                                      </p:tavLst>
                                    </p:anim>
                                    <p:anim calcmode="lin" valueType="num">
                                      <p:cBhvr additive="base">
                                        <p:cTn id="73" dur="250" fill="hold"/>
                                        <p:tgtEl>
                                          <p:spTgt spid="46"/>
                                        </p:tgtEl>
                                        <p:attrNameLst>
                                          <p:attrName>ppt_y</p:attrName>
                                        </p:attrNameLst>
                                      </p:cBhvr>
                                      <p:tavLst>
                                        <p:tav tm="0">
                                          <p:val>
                                            <p:strVal val="#ppt_y"/>
                                          </p:val>
                                        </p:tav>
                                        <p:tav tm="100000">
                                          <p:val>
                                            <p:strVal val="#ppt_y"/>
                                          </p:val>
                                        </p:tav>
                                      </p:tavLst>
                                    </p:anim>
                                  </p:childTnLst>
                                </p:cTn>
                              </p:par>
                            </p:childTnLst>
                          </p:cTn>
                        </p:par>
                        <p:par>
                          <p:cTn id="74" fill="hold">
                            <p:stCondLst>
                              <p:cond delay="3750"/>
                            </p:stCondLst>
                            <p:childTnLst>
                              <p:par>
                                <p:cTn id="75" presetID="2" presetClass="entr" presetSubtype="8"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250" fill="hold"/>
                                        <p:tgtEl>
                                          <p:spTgt spid="47"/>
                                        </p:tgtEl>
                                        <p:attrNameLst>
                                          <p:attrName>ppt_x</p:attrName>
                                        </p:attrNameLst>
                                      </p:cBhvr>
                                      <p:tavLst>
                                        <p:tav tm="0">
                                          <p:val>
                                            <p:strVal val="0-#ppt_w/2"/>
                                          </p:val>
                                        </p:tav>
                                        <p:tav tm="100000">
                                          <p:val>
                                            <p:strVal val="#ppt_x"/>
                                          </p:val>
                                        </p:tav>
                                      </p:tavLst>
                                    </p:anim>
                                    <p:anim calcmode="lin" valueType="num">
                                      <p:cBhvr additive="base">
                                        <p:cTn id="78" dur="250" fill="hold"/>
                                        <p:tgtEl>
                                          <p:spTgt spid="4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250" fill="hold"/>
                                        <p:tgtEl>
                                          <p:spTgt spid="48"/>
                                        </p:tgtEl>
                                        <p:attrNameLst>
                                          <p:attrName>ppt_x</p:attrName>
                                        </p:attrNameLst>
                                      </p:cBhvr>
                                      <p:tavLst>
                                        <p:tav tm="0">
                                          <p:val>
                                            <p:strVal val="0-#ppt_w/2"/>
                                          </p:val>
                                        </p:tav>
                                        <p:tav tm="100000">
                                          <p:val>
                                            <p:strVal val="#ppt_x"/>
                                          </p:val>
                                        </p:tav>
                                      </p:tavLst>
                                    </p:anim>
                                    <p:anim calcmode="lin" valueType="num">
                                      <p:cBhvr additive="base">
                                        <p:cTn id="83" dur="250" fill="hold"/>
                                        <p:tgtEl>
                                          <p:spTgt spid="48"/>
                                        </p:tgtEl>
                                        <p:attrNameLst>
                                          <p:attrName>ppt_y</p:attrName>
                                        </p:attrNameLst>
                                      </p:cBhvr>
                                      <p:tavLst>
                                        <p:tav tm="0">
                                          <p:val>
                                            <p:strVal val="#ppt_y"/>
                                          </p:val>
                                        </p:tav>
                                        <p:tav tm="100000">
                                          <p:val>
                                            <p:strVal val="#ppt_y"/>
                                          </p:val>
                                        </p:tav>
                                      </p:tavLst>
                                    </p:anim>
                                  </p:childTnLst>
                                </p:cTn>
                              </p:par>
                            </p:childTnLst>
                          </p:cTn>
                        </p:par>
                        <p:par>
                          <p:cTn id="84" fill="hold">
                            <p:stCondLst>
                              <p:cond delay="4250"/>
                            </p:stCondLst>
                            <p:childTnLst>
                              <p:par>
                                <p:cTn id="85" presetID="2" presetClass="entr" presetSubtype="8"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250" fill="hold"/>
                                        <p:tgtEl>
                                          <p:spTgt spid="49"/>
                                        </p:tgtEl>
                                        <p:attrNameLst>
                                          <p:attrName>ppt_x</p:attrName>
                                        </p:attrNameLst>
                                      </p:cBhvr>
                                      <p:tavLst>
                                        <p:tav tm="0">
                                          <p:val>
                                            <p:strVal val="0-#ppt_w/2"/>
                                          </p:val>
                                        </p:tav>
                                        <p:tav tm="100000">
                                          <p:val>
                                            <p:strVal val="#ppt_x"/>
                                          </p:val>
                                        </p:tav>
                                      </p:tavLst>
                                    </p:anim>
                                    <p:anim calcmode="lin" valueType="num">
                                      <p:cBhvr additive="base">
                                        <p:cTn id="88" dur="250" fill="hold"/>
                                        <p:tgtEl>
                                          <p:spTgt spid="49"/>
                                        </p:tgtEl>
                                        <p:attrNameLst>
                                          <p:attrName>ppt_y</p:attrName>
                                        </p:attrNameLst>
                                      </p:cBhvr>
                                      <p:tavLst>
                                        <p:tav tm="0">
                                          <p:val>
                                            <p:strVal val="#ppt_y"/>
                                          </p:val>
                                        </p:tav>
                                        <p:tav tm="100000">
                                          <p:val>
                                            <p:strVal val="#ppt_y"/>
                                          </p:val>
                                        </p:tav>
                                      </p:tavLst>
                                    </p:anim>
                                  </p:childTnLst>
                                </p:cTn>
                              </p:par>
                            </p:childTnLst>
                          </p:cTn>
                        </p:par>
                        <p:par>
                          <p:cTn id="89" fill="hold">
                            <p:stCondLst>
                              <p:cond delay="4500"/>
                            </p:stCondLst>
                            <p:childTnLst>
                              <p:par>
                                <p:cTn id="90" presetID="2" presetClass="entr" presetSubtype="8"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250" fill="hold"/>
                                        <p:tgtEl>
                                          <p:spTgt spid="50"/>
                                        </p:tgtEl>
                                        <p:attrNameLst>
                                          <p:attrName>ppt_x</p:attrName>
                                        </p:attrNameLst>
                                      </p:cBhvr>
                                      <p:tavLst>
                                        <p:tav tm="0">
                                          <p:val>
                                            <p:strVal val="0-#ppt_w/2"/>
                                          </p:val>
                                        </p:tav>
                                        <p:tav tm="100000">
                                          <p:val>
                                            <p:strVal val="#ppt_x"/>
                                          </p:val>
                                        </p:tav>
                                      </p:tavLst>
                                    </p:anim>
                                    <p:anim calcmode="lin" valueType="num">
                                      <p:cBhvr additive="base">
                                        <p:cTn id="93" dur="250" fill="hold"/>
                                        <p:tgtEl>
                                          <p:spTgt spid="50"/>
                                        </p:tgtEl>
                                        <p:attrNameLst>
                                          <p:attrName>ppt_y</p:attrName>
                                        </p:attrNameLst>
                                      </p:cBhvr>
                                      <p:tavLst>
                                        <p:tav tm="0">
                                          <p:val>
                                            <p:strVal val="#ppt_y"/>
                                          </p:val>
                                        </p:tav>
                                        <p:tav tm="100000">
                                          <p:val>
                                            <p:strVal val="#ppt_y"/>
                                          </p:val>
                                        </p:tav>
                                      </p:tavLst>
                                    </p:anim>
                                  </p:childTnLst>
                                </p:cTn>
                              </p:par>
                            </p:childTnLst>
                          </p:cTn>
                        </p:par>
                        <p:par>
                          <p:cTn id="94" fill="hold">
                            <p:stCondLst>
                              <p:cond delay="4750"/>
                            </p:stCondLst>
                            <p:childTnLst>
                              <p:par>
                                <p:cTn id="95" presetID="2" presetClass="entr" presetSubtype="8" fill="hold" nodeType="after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250" fill="hold"/>
                                        <p:tgtEl>
                                          <p:spTgt spid="51"/>
                                        </p:tgtEl>
                                        <p:attrNameLst>
                                          <p:attrName>ppt_x</p:attrName>
                                        </p:attrNameLst>
                                      </p:cBhvr>
                                      <p:tavLst>
                                        <p:tav tm="0">
                                          <p:val>
                                            <p:strVal val="0-#ppt_w/2"/>
                                          </p:val>
                                        </p:tav>
                                        <p:tav tm="100000">
                                          <p:val>
                                            <p:strVal val="#ppt_x"/>
                                          </p:val>
                                        </p:tav>
                                      </p:tavLst>
                                    </p:anim>
                                    <p:anim calcmode="lin" valueType="num">
                                      <p:cBhvr additive="base">
                                        <p:cTn id="98" dur="250" fill="hold"/>
                                        <p:tgtEl>
                                          <p:spTgt spid="51"/>
                                        </p:tgtEl>
                                        <p:attrNameLst>
                                          <p:attrName>ppt_y</p:attrName>
                                        </p:attrNameLst>
                                      </p:cBhvr>
                                      <p:tavLst>
                                        <p:tav tm="0">
                                          <p:val>
                                            <p:strVal val="#ppt_y"/>
                                          </p:val>
                                        </p:tav>
                                        <p:tav tm="100000">
                                          <p:val>
                                            <p:strVal val="#ppt_y"/>
                                          </p:val>
                                        </p:tav>
                                      </p:tavLst>
                                    </p:anim>
                                  </p:childTnLst>
                                </p:cTn>
                              </p:par>
                            </p:childTnLst>
                          </p:cTn>
                        </p:par>
                        <p:par>
                          <p:cTn id="99" fill="hold">
                            <p:stCondLst>
                              <p:cond delay="5000"/>
                            </p:stCondLst>
                            <p:childTnLst>
                              <p:par>
                                <p:cTn id="100" presetID="2" presetClass="entr" presetSubtype="8" fill="hold" nodeType="after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additive="base">
                                        <p:cTn id="102" dur="250" fill="hold"/>
                                        <p:tgtEl>
                                          <p:spTgt spid="52"/>
                                        </p:tgtEl>
                                        <p:attrNameLst>
                                          <p:attrName>ppt_x</p:attrName>
                                        </p:attrNameLst>
                                      </p:cBhvr>
                                      <p:tavLst>
                                        <p:tav tm="0">
                                          <p:val>
                                            <p:strVal val="0-#ppt_w/2"/>
                                          </p:val>
                                        </p:tav>
                                        <p:tav tm="100000">
                                          <p:val>
                                            <p:strVal val="#ppt_x"/>
                                          </p:val>
                                        </p:tav>
                                      </p:tavLst>
                                    </p:anim>
                                    <p:anim calcmode="lin" valueType="num">
                                      <p:cBhvr additive="base">
                                        <p:cTn id="103" dur="250" fill="hold"/>
                                        <p:tgtEl>
                                          <p:spTgt spid="52"/>
                                        </p:tgtEl>
                                        <p:attrNameLst>
                                          <p:attrName>ppt_y</p:attrName>
                                        </p:attrNameLst>
                                      </p:cBhvr>
                                      <p:tavLst>
                                        <p:tav tm="0">
                                          <p:val>
                                            <p:strVal val="#ppt_y"/>
                                          </p:val>
                                        </p:tav>
                                        <p:tav tm="100000">
                                          <p:val>
                                            <p:strVal val="#ppt_y"/>
                                          </p:val>
                                        </p:tav>
                                      </p:tavLst>
                                    </p:anim>
                                  </p:childTnLst>
                                </p:cTn>
                              </p:par>
                            </p:childTnLst>
                          </p:cTn>
                        </p:par>
                        <p:par>
                          <p:cTn id="104" fill="hold">
                            <p:stCondLst>
                              <p:cond delay="5250"/>
                            </p:stCondLst>
                            <p:childTnLst>
                              <p:par>
                                <p:cTn id="105" presetID="2" presetClass="entr" presetSubtype="8" fill="hold" nodeType="after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250" fill="hold"/>
                                        <p:tgtEl>
                                          <p:spTgt spid="53"/>
                                        </p:tgtEl>
                                        <p:attrNameLst>
                                          <p:attrName>ppt_x</p:attrName>
                                        </p:attrNameLst>
                                      </p:cBhvr>
                                      <p:tavLst>
                                        <p:tav tm="0">
                                          <p:val>
                                            <p:strVal val="0-#ppt_w/2"/>
                                          </p:val>
                                        </p:tav>
                                        <p:tav tm="100000">
                                          <p:val>
                                            <p:strVal val="#ppt_x"/>
                                          </p:val>
                                        </p:tav>
                                      </p:tavLst>
                                    </p:anim>
                                    <p:anim calcmode="lin" valueType="num">
                                      <p:cBhvr additive="base">
                                        <p:cTn id="108" dur="250" fill="hold"/>
                                        <p:tgtEl>
                                          <p:spTgt spid="53"/>
                                        </p:tgtEl>
                                        <p:attrNameLst>
                                          <p:attrName>ppt_y</p:attrName>
                                        </p:attrNameLst>
                                      </p:cBhvr>
                                      <p:tavLst>
                                        <p:tav tm="0">
                                          <p:val>
                                            <p:strVal val="#ppt_y"/>
                                          </p:val>
                                        </p:tav>
                                        <p:tav tm="100000">
                                          <p:val>
                                            <p:strVal val="#ppt_y"/>
                                          </p:val>
                                        </p:tav>
                                      </p:tavLst>
                                    </p:anim>
                                  </p:childTnLst>
                                </p:cTn>
                              </p:par>
                            </p:childTnLst>
                          </p:cTn>
                        </p:par>
                        <p:par>
                          <p:cTn id="109" fill="hold">
                            <p:stCondLst>
                              <p:cond delay="5500"/>
                            </p:stCondLst>
                            <p:childTnLst>
                              <p:par>
                                <p:cTn id="110" presetID="2" presetClass="entr" presetSubtype="8" fill="hold" nodeType="after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additive="base">
                                        <p:cTn id="112" dur="250" fill="hold"/>
                                        <p:tgtEl>
                                          <p:spTgt spid="54"/>
                                        </p:tgtEl>
                                        <p:attrNameLst>
                                          <p:attrName>ppt_x</p:attrName>
                                        </p:attrNameLst>
                                      </p:cBhvr>
                                      <p:tavLst>
                                        <p:tav tm="0">
                                          <p:val>
                                            <p:strVal val="0-#ppt_w/2"/>
                                          </p:val>
                                        </p:tav>
                                        <p:tav tm="100000">
                                          <p:val>
                                            <p:strVal val="#ppt_x"/>
                                          </p:val>
                                        </p:tav>
                                      </p:tavLst>
                                    </p:anim>
                                    <p:anim calcmode="lin" valueType="num">
                                      <p:cBhvr additive="base">
                                        <p:cTn id="113" dur="250" fill="hold"/>
                                        <p:tgtEl>
                                          <p:spTgt spid="54"/>
                                        </p:tgtEl>
                                        <p:attrNameLst>
                                          <p:attrName>ppt_y</p:attrName>
                                        </p:attrNameLst>
                                      </p:cBhvr>
                                      <p:tavLst>
                                        <p:tav tm="0">
                                          <p:val>
                                            <p:strVal val="#ppt_y"/>
                                          </p:val>
                                        </p:tav>
                                        <p:tav tm="100000">
                                          <p:val>
                                            <p:strVal val="#ppt_y"/>
                                          </p:val>
                                        </p:tav>
                                      </p:tavLst>
                                    </p:anim>
                                  </p:childTnLst>
                                </p:cTn>
                              </p:par>
                            </p:childTnLst>
                          </p:cTn>
                        </p:par>
                        <p:par>
                          <p:cTn id="114" fill="hold">
                            <p:stCondLst>
                              <p:cond delay="5750"/>
                            </p:stCondLst>
                            <p:childTnLst>
                              <p:par>
                                <p:cTn id="115" presetID="2" presetClass="entr" presetSubtype="8" fill="hold" nodeType="after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250" fill="hold"/>
                                        <p:tgtEl>
                                          <p:spTgt spid="55"/>
                                        </p:tgtEl>
                                        <p:attrNameLst>
                                          <p:attrName>ppt_x</p:attrName>
                                        </p:attrNameLst>
                                      </p:cBhvr>
                                      <p:tavLst>
                                        <p:tav tm="0">
                                          <p:val>
                                            <p:strVal val="0-#ppt_w/2"/>
                                          </p:val>
                                        </p:tav>
                                        <p:tav tm="100000">
                                          <p:val>
                                            <p:strVal val="#ppt_x"/>
                                          </p:val>
                                        </p:tav>
                                      </p:tavLst>
                                    </p:anim>
                                    <p:anim calcmode="lin" valueType="num">
                                      <p:cBhvr additive="base">
                                        <p:cTn id="118" dur="250" fill="hold"/>
                                        <p:tgtEl>
                                          <p:spTgt spid="55"/>
                                        </p:tgtEl>
                                        <p:attrNameLst>
                                          <p:attrName>ppt_y</p:attrName>
                                        </p:attrNameLst>
                                      </p:cBhvr>
                                      <p:tavLst>
                                        <p:tav tm="0">
                                          <p:val>
                                            <p:strVal val="#ppt_y"/>
                                          </p:val>
                                        </p:tav>
                                        <p:tav tm="100000">
                                          <p:val>
                                            <p:strVal val="#ppt_y"/>
                                          </p:val>
                                        </p:tav>
                                      </p:tavLst>
                                    </p:anim>
                                  </p:childTnLst>
                                </p:cTn>
                              </p:par>
                            </p:childTnLst>
                          </p:cTn>
                        </p:par>
                        <p:par>
                          <p:cTn id="119" fill="hold">
                            <p:stCondLst>
                              <p:cond delay="6000"/>
                            </p:stCondLst>
                            <p:childTnLst>
                              <p:par>
                                <p:cTn id="120" presetID="2" presetClass="entr" presetSubtype="8" fill="hold" nodeType="after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additive="base">
                                        <p:cTn id="122" dur="250" fill="hold"/>
                                        <p:tgtEl>
                                          <p:spTgt spid="56"/>
                                        </p:tgtEl>
                                        <p:attrNameLst>
                                          <p:attrName>ppt_x</p:attrName>
                                        </p:attrNameLst>
                                      </p:cBhvr>
                                      <p:tavLst>
                                        <p:tav tm="0">
                                          <p:val>
                                            <p:strVal val="0-#ppt_w/2"/>
                                          </p:val>
                                        </p:tav>
                                        <p:tav tm="100000">
                                          <p:val>
                                            <p:strVal val="#ppt_x"/>
                                          </p:val>
                                        </p:tav>
                                      </p:tavLst>
                                    </p:anim>
                                    <p:anim calcmode="lin" valueType="num">
                                      <p:cBhvr additive="base">
                                        <p:cTn id="123" dur="250" fill="hold"/>
                                        <p:tgtEl>
                                          <p:spTgt spid="56"/>
                                        </p:tgtEl>
                                        <p:attrNameLst>
                                          <p:attrName>ppt_y</p:attrName>
                                        </p:attrNameLst>
                                      </p:cBhvr>
                                      <p:tavLst>
                                        <p:tav tm="0">
                                          <p:val>
                                            <p:strVal val="#ppt_y"/>
                                          </p:val>
                                        </p:tav>
                                        <p:tav tm="100000">
                                          <p:val>
                                            <p:strVal val="#ppt_y"/>
                                          </p:val>
                                        </p:tav>
                                      </p:tavLst>
                                    </p:anim>
                                  </p:childTnLst>
                                </p:cTn>
                              </p:par>
                            </p:childTnLst>
                          </p:cTn>
                        </p:par>
                        <p:par>
                          <p:cTn id="124" fill="hold">
                            <p:stCondLst>
                              <p:cond delay="6250"/>
                            </p:stCondLst>
                            <p:childTnLst>
                              <p:par>
                                <p:cTn id="125" presetID="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additive="base">
                                        <p:cTn id="127" dur="250" fill="hold"/>
                                        <p:tgtEl>
                                          <p:spTgt spid="57"/>
                                        </p:tgtEl>
                                        <p:attrNameLst>
                                          <p:attrName>ppt_x</p:attrName>
                                        </p:attrNameLst>
                                      </p:cBhvr>
                                      <p:tavLst>
                                        <p:tav tm="0">
                                          <p:val>
                                            <p:strVal val="0-#ppt_w/2"/>
                                          </p:val>
                                        </p:tav>
                                        <p:tav tm="100000">
                                          <p:val>
                                            <p:strVal val="#ppt_x"/>
                                          </p:val>
                                        </p:tav>
                                      </p:tavLst>
                                    </p:anim>
                                    <p:anim calcmode="lin" valueType="num">
                                      <p:cBhvr additive="base">
                                        <p:cTn id="128" dur="250" fill="hold"/>
                                        <p:tgtEl>
                                          <p:spTgt spid="57"/>
                                        </p:tgtEl>
                                        <p:attrNameLst>
                                          <p:attrName>ppt_y</p:attrName>
                                        </p:attrNameLst>
                                      </p:cBhvr>
                                      <p:tavLst>
                                        <p:tav tm="0">
                                          <p:val>
                                            <p:strVal val="#ppt_y"/>
                                          </p:val>
                                        </p:tav>
                                        <p:tav tm="100000">
                                          <p:val>
                                            <p:strVal val="#ppt_y"/>
                                          </p:val>
                                        </p:tav>
                                      </p:tavLst>
                                    </p:anim>
                                  </p:childTnLst>
                                </p:cTn>
                              </p:par>
                            </p:childTnLst>
                          </p:cTn>
                        </p:par>
                        <p:par>
                          <p:cTn id="129" fill="hold">
                            <p:stCondLst>
                              <p:cond delay="6500"/>
                            </p:stCondLst>
                            <p:childTnLst>
                              <p:par>
                                <p:cTn id="130" presetID="10" presetClass="entr" presetSubtype="0" fill="hold" grpId="0" nodeType="after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500"/>
                                        <p:tgtEl>
                                          <p:spTgt spid="58"/>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grpId="0" nodeType="clickEffect">
                                  <p:stCondLst>
                                    <p:cond delay="0"/>
                                  </p:stCondLst>
                                  <p:childTnLst>
                                    <p:set>
                                      <p:cBhvr>
                                        <p:cTn id="136" dur="1" fill="hold">
                                          <p:stCondLst>
                                            <p:cond delay="0"/>
                                          </p:stCondLst>
                                        </p:cTn>
                                        <p:tgtEl>
                                          <p:spTgt spid="5"/>
                                        </p:tgtEl>
                                        <p:attrNameLst>
                                          <p:attrName>style.visibility</p:attrName>
                                        </p:attrNameLst>
                                      </p:cBhvr>
                                      <p:to>
                                        <p:strVal val="visible"/>
                                      </p:to>
                                    </p:set>
                                    <p:anim calcmode="lin" valueType="num">
                                      <p:cBhvr>
                                        <p:cTn id="137" dur="500" fill="hold"/>
                                        <p:tgtEl>
                                          <p:spTgt spid="5"/>
                                        </p:tgtEl>
                                        <p:attrNameLst>
                                          <p:attrName>ppt_w</p:attrName>
                                        </p:attrNameLst>
                                      </p:cBhvr>
                                      <p:tavLst>
                                        <p:tav tm="0">
                                          <p:val>
                                            <p:fltVal val="0"/>
                                          </p:val>
                                        </p:tav>
                                        <p:tav tm="100000">
                                          <p:val>
                                            <p:strVal val="#ppt_w"/>
                                          </p:val>
                                        </p:tav>
                                      </p:tavLst>
                                    </p:anim>
                                    <p:anim calcmode="lin" valueType="num">
                                      <p:cBhvr>
                                        <p:cTn id="138" dur="500" fill="hold"/>
                                        <p:tgtEl>
                                          <p:spTgt spid="5"/>
                                        </p:tgtEl>
                                        <p:attrNameLst>
                                          <p:attrName>ppt_h</p:attrName>
                                        </p:attrNameLst>
                                      </p:cBhvr>
                                      <p:tavLst>
                                        <p:tav tm="0">
                                          <p:val>
                                            <p:fltVal val="0"/>
                                          </p:val>
                                        </p:tav>
                                        <p:tav tm="100000">
                                          <p:val>
                                            <p:strVal val="#ppt_h"/>
                                          </p:val>
                                        </p:tav>
                                      </p:tavLst>
                                    </p:anim>
                                    <p:animEffect transition="in" filter="fade">
                                      <p:cBhvr>
                                        <p:cTn id="1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ublic\Documents\Photos\Lock5Pictures\Lock33Edit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40" y="801995"/>
            <a:ext cx="8649468" cy="57292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33942"/>
            <a:ext cx="8229600" cy="8648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Lock</a:t>
            </a:r>
            <a:r>
              <a:rPr lang="en-US" baseline="30000" smtClean="0"/>
              <a:t>5</a:t>
            </a:r>
            <a:r>
              <a:rPr lang="en-US" smtClean="0"/>
              <a:t> Team</a:t>
            </a:r>
            <a:endParaRPr lang="en-US" dirty="0"/>
          </a:p>
        </p:txBody>
      </p:sp>
      <p:sp>
        <p:nvSpPr>
          <p:cNvPr id="5" name="Rounded Rectangular Callout 4"/>
          <p:cNvSpPr/>
          <p:nvPr/>
        </p:nvSpPr>
        <p:spPr>
          <a:xfrm>
            <a:off x="417132" y="4787390"/>
            <a:ext cx="1676400" cy="609600"/>
          </a:xfrm>
          <a:prstGeom prst="wedgeRoundRectCallout">
            <a:avLst>
              <a:gd name="adj1" fmla="val 42171"/>
              <a:gd name="adj2" fmla="val -11035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Dennis</a:t>
            </a:r>
          </a:p>
          <a:p>
            <a:pPr algn="ctr"/>
            <a:r>
              <a:rPr lang="en-US" dirty="0" smtClean="0"/>
              <a:t>Iowa State</a:t>
            </a:r>
            <a:endParaRPr lang="en-US" dirty="0"/>
          </a:p>
        </p:txBody>
      </p:sp>
      <p:sp>
        <p:nvSpPr>
          <p:cNvPr id="6" name="Rounded Rectangular Callout 5"/>
          <p:cNvSpPr/>
          <p:nvPr/>
        </p:nvSpPr>
        <p:spPr>
          <a:xfrm>
            <a:off x="3347896" y="4895365"/>
            <a:ext cx="1600200" cy="609600"/>
          </a:xfrm>
          <a:prstGeom prst="wedgeRoundRectCallout">
            <a:avLst>
              <a:gd name="adj1" fmla="val 29289"/>
              <a:gd name="adj2" fmla="val -11277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Kari</a:t>
            </a:r>
          </a:p>
          <a:p>
            <a:pPr algn="ctr"/>
            <a:r>
              <a:rPr lang="en-US" dirty="0" smtClean="0"/>
              <a:t>Harvard/Duke</a:t>
            </a:r>
            <a:endParaRPr lang="en-US" dirty="0"/>
          </a:p>
        </p:txBody>
      </p:sp>
      <p:sp>
        <p:nvSpPr>
          <p:cNvPr id="7" name="Rounded Rectangular Callout 6"/>
          <p:cNvSpPr/>
          <p:nvPr/>
        </p:nvSpPr>
        <p:spPr>
          <a:xfrm>
            <a:off x="6684264" y="4808080"/>
            <a:ext cx="2059773" cy="609600"/>
          </a:xfrm>
          <a:prstGeom prst="wedgeRoundRectCallout">
            <a:avLst>
              <a:gd name="adj1" fmla="val -27419"/>
              <a:gd name="adj2" fmla="val -1086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Eric</a:t>
            </a:r>
          </a:p>
          <a:p>
            <a:pPr algn="ctr"/>
            <a:r>
              <a:rPr lang="en-US" dirty="0" smtClean="0"/>
              <a:t>UNC/Duke/</a:t>
            </a:r>
            <a:r>
              <a:rPr lang="en-US" dirty="0" err="1" smtClean="0"/>
              <a:t>UMinn</a:t>
            </a:r>
            <a:endParaRPr lang="en-US" dirty="0"/>
          </a:p>
        </p:txBody>
      </p:sp>
      <p:sp>
        <p:nvSpPr>
          <p:cNvPr id="8" name="Rounded Rectangular Callout 7"/>
          <p:cNvSpPr/>
          <p:nvPr/>
        </p:nvSpPr>
        <p:spPr>
          <a:xfrm>
            <a:off x="3933912" y="1022476"/>
            <a:ext cx="1676400" cy="609600"/>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Robin &amp; Patti</a:t>
            </a:r>
          </a:p>
          <a:p>
            <a:pPr algn="ctr"/>
            <a:r>
              <a:rPr lang="en-US" dirty="0" smtClean="0"/>
              <a:t>St. Lawrence</a:t>
            </a:r>
            <a:endParaRPr lang="en-US" dirty="0"/>
          </a:p>
        </p:txBody>
      </p:sp>
    </p:spTree>
    <p:extLst>
      <p:ext uri="{BB962C8B-B14F-4D97-AF65-F5344CB8AC3E}">
        <p14:creationId xmlns:p14="http://schemas.microsoft.com/office/powerpoint/2010/main" val="49428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2400" y="2590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Original Sample</a:t>
            </a:r>
            <a:endParaRPr lang="en-US" sz="2800" dirty="0">
              <a:solidFill>
                <a:schemeClr val="tx1">
                  <a:lumMod val="75000"/>
                </a:schemeClr>
              </a:solidFill>
            </a:endParaRPr>
          </a:p>
        </p:txBody>
      </p:sp>
      <p:sp>
        <p:nvSpPr>
          <p:cNvPr id="8" name="Rounded Rectangle 7"/>
          <p:cNvSpPr/>
          <p:nvPr/>
        </p:nvSpPr>
        <p:spPr>
          <a:xfrm>
            <a:off x="2362200" y="3810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0" name="Straight Arrow Connector 9"/>
          <p:cNvCxnSpPr>
            <a:stCxn id="7" idx="3"/>
            <a:endCxn id="8" idx="1"/>
          </p:cNvCxnSpPr>
          <p:nvPr/>
        </p:nvCxnSpPr>
        <p:spPr>
          <a:xfrm flipV="1">
            <a:off x="1981200" y="1028700"/>
            <a:ext cx="381000" cy="2209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362200" y="1828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2" name="Straight Arrow Connector 11"/>
          <p:cNvCxnSpPr>
            <a:stCxn id="7" idx="3"/>
            <a:endCxn id="11" idx="1"/>
          </p:cNvCxnSpPr>
          <p:nvPr/>
        </p:nvCxnSpPr>
        <p:spPr>
          <a:xfrm flipV="1">
            <a:off x="1981200" y="2476500"/>
            <a:ext cx="381000" cy="762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438400" y="50292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sp>
        <p:nvSpPr>
          <p:cNvPr id="19" name="TextBox 18"/>
          <p:cNvSpPr txBox="1"/>
          <p:nvPr/>
        </p:nvSpPr>
        <p:spPr>
          <a:xfrm>
            <a:off x="2705100" y="3353264"/>
            <a:ext cx="1143000" cy="1200329"/>
          </a:xfrm>
          <a:prstGeom prst="rect">
            <a:avLst/>
          </a:prstGeom>
          <a:noFill/>
        </p:spPr>
        <p:txBody>
          <a:bodyPr wrap="square" rtlCol="0">
            <a:spAutoFit/>
          </a:bodyPr>
          <a:lstStyle/>
          <a:p>
            <a:pPr algn="ctr"/>
            <a:r>
              <a:rPr lang="en-US" dirty="0" smtClean="0">
                <a:solidFill>
                  <a:schemeClr val="tx1"/>
                </a:solidFill>
              </a:rPr>
              <a:t>●</a:t>
            </a:r>
          </a:p>
          <a:p>
            <a:pPr algn="ctr"/>
            <a:r>
              <a:rPr lang="en-US" dirty="0">
                <a:solidFill>
                  <a:schemeClr val="tx1"/>
                </a:solidFill>
              </a:rPr>
              <a:t>●</a:t>
            </a:r>
          </a:p>
          <a:p>
            <a:pPr algn="ctr"/>
            <a:r>
              <a:rPr lang="en-US" dirty="0" smtClean="0">
                <a:solidFill>
                  <a:schemeClr val="tx1"/>
                </a:solidFill>
              </a:rPr>
              <a:t>●</a:t>
            </a:r>
            <a:endParaRPr lang="en-US" dirty="0">
              <a:solidFill>
                <a:schemeClr val="tx1"/>
              </a:solidFill>
            </a:endParaRPr>
          </a:p>
        </p:txBody>
      </p:sp>
      <p:sp>
        <p:nvSpPr>
          <p:cNvPr id="20" name="Rectangle 19"/>
          <p:cNvSpPr/>
          <p:nvPr/>
        </p:nvSpPr>
        <p:spPr>
          <a:xfrm>
            <a:off x="4419600" y="6096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sp>
        <p:nvSpPr>
          <p:cNvPr id="21" name="Rectangle 20"/>
          <p:cNvSpPr/>
          <p:nvPr/>
        </p:nvSpPr>
        <p:spPr>
          <a:xfrm>
            <a:off x="198120" y="4267200"/>
            <a:ext cx="17526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Sample Statistic</a:t>
            </a:r>
            <a:endParaRPr lang="en-US" sz="2800" dirty="0">
              <a:solidFill>
                <a:schemeClr val="tx1">
                  <a:lumMod val="75000"/>
                </a:schemeClr>
              </a:solidFill>
            </a:endParaRPr>
          </a:p>
        </p:txBody>
      </p:sp>
      <p:cxnSp>
        <p:nvCxnSpPr>
          <p:cNvPr id="23" name="Straight Arrow Connector 22"/>
          <p:cNvCxnSpPr>
            <a:stCxn id="7" idx="2"/>
            <a:endCxn id="21" idx="0"/>
          </p:cNvCxnSpPr>
          <p:nvPr/>
        </p:nvCxnSpPr>
        <p:spPr>
          <a:xfrm>
            <a:off x="1066800" y="3886200"/>
            <a:ext cx="7620" cy="381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20" idx="1"/>
          </p:cNvCxnSpPr>
          <p:nvPr/>
        </p:nvCxnSpPr>
        <p:spPr>
          <a:xfrm>
            <a:off x="4191000" y="10287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419600" y="19812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28" name="Straight Arrow Connector 27"/>
          <p:cNvCxnSpPr>
            <a:stCxn id="11" idx="3"/>
            <a:endCxn id="27" idx="1"/>
          </p:cNvCxnSpPr>
          <p:nvPr/>
        </p:nvCxnSpPr>
        <p:spPr>
          <a:xfrm flipV="1">
            <a:off x="4191000" y="24384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572000" y="52578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30" name="Straight Arrow Connector 29"/>
          <p:cNvCxnSpPr>
            <a:stCxn id="15" idx="3"/>
            <a:endCxn id="29" idx="1"/>
          </p:cNvCxnSpPr>
          <p:nvPr/>
        </p:nvCxnSpPr>
        <p:spPr>
          <a:xfrm>
            <a:off x="4267200" y="5676900"/>
            <a:ext cx="3048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3286035"/>
            <a:ext cx="1143000" cy="1200329"/>
          </a:xfrm>
          <a:prstGeom prst="rect">
            <a:avLst/>
          </a:prstGeom>
          <a:noFill/>
        </p:spPr>
        <p:txBody>
          <a:bodyPr wrap="square" rtlCol="0">
            <a:spAutoFit/>
          </a:bodyPr>
          <a:lstStyle/>
          <a:p>
            <a:pPr lvl="0" algn="ctr"/>
            <a:r>
              <a:rPr lang="en-US" dirty="0">
                <a:solidFill>
                  <a:srgbClr val="000000"/>
                </a:solidFill>
              </a:rPr>
              <a:t>●</a:t>
            </a:r>
          </a:p>
          <a:p>
            <a:pPr lvl="0" algn="ctr"/>
            <a:r>
              <a:rPr lang="en-US" dirty="0">
                <a:solidFill>
                  <a:srgbClr val="000000"/>
                </a:solidFill>
              </a:rPr>
              <a:t>●</a:t>
            </a:r>
          </a:p>
          <a:p>
            <a:pPr lvl="0" algn="ctr"/>
            <a:r>
              <a:rPr lang="en-US" dirty="0">
                <a:solidFill>
                  <a:srgbClr val="000000"/>
                </a:solidFill>
              </a:rPr>
              <a:t>●</a:t>
            </a:r>
          </a:p>
        </p:txBody>
      </p:sp>
      <p:sp>
        <p:nvSpPr>
          <p:cNvPr id="32" name="Oval 31"/>
          <p:cNvSpPr/>
          <p:nvPr/>
        </p:nvSpPr>
        <p:spPr>
          <a:xfrm>
            <a:off x="6477000" y="2743200"/>
            <a:ext cx="2590800" cy="1295400"/>
          </a:xfrm>
          <a:prstGeom prst="ellipse">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smtClean="0">
                <a:solidFill>
                  <a:schemeClr val="tx1">
                    <a:lumMod val="75000"/>
                  </a:schemeClr>
                </a:solidFill>
              </a:rPr>
              <a:t>Bootstrap Distribution</a:t>
            </a:r>
            <a:endParaRPr lang="en-US" sz="2700" dirty="0">
              <a:solidFill>
                <a:schemeClr val="tx1">
                  <a:lumMod val="75000"/>
                </a:schemeClr>
              </a:solidFill>
            </a:endParaRPr>
          </a:p>
        </p:txBody>
      </p:sp>
      <p:cxnSp>
        <p:nvCxnSpPr>
          <p:cNvPr id="41" name="Straight Arrow Connector 40"/>
          <p:cNvCxnSpPr>
            <a:stCxn id="20" idx="3"/>
          </p:cNvCxnSpPr>
          <p:nvPr/>
        </p:nvCxnSpPr>
        <p:spPr>
          <a:xfrm>
            <a:off x="6172200" y="1066800"/>
            <a:ext cx="838200" cy="1828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3"/>
          </p:cNvCxnSpPr>
          <p:nvPr/>
        </p:nvCxnSpPr>
        <p:spPr>
          <a:xfrm>
            <a:off x="6172200" y="2438400"/>
            <a:ext cx="533400" cy="6096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81200" y="3124200"/>
            <a:ext cx="457200" cy="24384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2" idx="3"/>
          </p:cNvCxnSpPr>
          <p:nvPr/>
        </p:nvCxnSpPr>
        <p:spPr>
          <a:xfrm flipV="1">
            <a:off x="6307015" y="3848893"/>
            <a:ext cx="549399" cy="1847057"/>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548151" y="3953428"/>
            <a:ext cx="3471649" cy="923330"/>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ln>
            <a:solidFill>
              <a:schemeClr val="tx1"/>
            </a:solidFill>
          </a:ln>
        </p:spPr>
        <p:txBody>
          <a:bodyPr wrap="square" rtlCol="0">
            <a:spAutoFit/>
          </a:bodyPr>
          <a:lstStyle/>
          <a:p>
            <a:pPr algn="ctr"/>
            <a:r>
              <a:rPr lang="en-US" sz="5400" b="1" i="1" dirty="0" smtClean="0">
                <a:latin typeface="Arial" pitchFamily="34" charset="0"/>
                <a:cs typeface="Arial" pitchFamily="34" charset="0"/>
              </a:rPr>
              <a:t>StatKey</a:t>
            </a:r>
            <a:endParaRPr lang="en-US" sz="5400" b="1" i="1" dirty="0">
              <a:latin typeface="Arial" pitchFamily="34" charset="0"/>
              <a:cs typeface="Arial" pitchFamily="34" charset="0"/>
            </a:endParaRPr>
          </a:p>
        </p:txBody>
      </p:sp>
    </p:spTree>
    <p:extLst>
      <p:ext uri="{BB962C8B-B14F-4D97-AF65-F5344CB8AC3E}">
        <p14:creationId xmlns:p14="http://schemas.microsoft.com/office/powerpoint/2010/main" val="169047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par>
                          <p:cTn id="49" fill="hold">
                            <p:stCondLst>
                              <p:cond delay="1500"/>
                            </p:stCondLst>
                            <p:childTnLst>
                              <p:par>
                                <p:cTn id="50" presetID="53"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par>
                                <p:cTn id="62" presetID="53"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500"/>
                            </p:stCondLst>
                            <p:childTnLst>
                              <p:par>
                                <p:cTn id="68" presetID="53"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par>
                                <p:cTn id="73" presetID="53"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1000"/>
                            </p:stCondLst>
                            <p:childTnLst>
                              <p:par>
                                <p:cTn id="79" presetID="53"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childTnLst>
                          </p:cTn>
                        </p:par>
                        <p:par>
                          <p:cTn id="84" fill="hold">
                            <p:stCondLst>
                              <p:cond delay="1500"/>
                            </p:stCondLst>
                            <p:childTnLst>
                              <p:par>
                                <p:cTn id="85" presetID="53" presetClass="entr" presetSubtype="0"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par>
                                <p:cTn id="90" presetID="53" presetClass="entr" presetSubtype="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p:cTn id="99" dur="500" fill="hold"/>
                                        <p:tgtEl>
                                          <p:spTgt spid="41"/>
                                        </p:tgtEl>
                                        <p:attrNameLst>
                                          <p:attrName>ppt_w</p:attrName>
                                        </p:attrNameLst>
                                      </p:cBhvr>
                                      <p:tavLst>
                                        <p:tav tm="0">
                                          <p:val>
                                            <p:fltVal val="0"/>
                                          </p:val>
                                        </p:tav>
                                        <p:tav tm="100000">
                                          <p:val>
                                            <p:strVal val="#ppt_w"/>
                                          </p:val>
                                        </p:tav>
                                      </p:tavLst>
                                    </p:anim>
                                    <p:anim calcmode="lin" valueType="num">
                                      <p:cBhvr>
                                        <p:cTn id="100" dur="500" fill="hold"/>
                                        <p:tgtEl>
                                          <p:spTgt spid="41"/>
                                        </p:tgtEl>
                                        <p:attrNameLst>
                                          <p:attrName>ppt_h</p:attrName>
                                        </p:attrNameLst>
                                      </p:cBhvr>
                                      <p:tavLst>
                                        <p:tav tm="0">
                                          <p:val>
                                            <p:fltVal val="0"/>
                                          </p:val>
                                        </p:tav>
                                        <p:tav tm="100000">
                                          <p:val>
                                            <p:strVal val="#ppt_h"/>
                                          </p:val>
                                        </p:tav>
                                      </p:tavLst>
                                    </p:anim>
                                    <p:animEffect transition="in" filter="fade">
                                      <p:cBhvr>
                                        <p:cTn id="101" dur="500"/>
                                        <p:tgtEl>
                                          <p:spTgt spid="41"/>
                                        </p:tgtEl>
                                      </p:cBhvr>
                                    </p:animEffect>
                                  </p:childTnLst>
                                </p:cTn>
                              </p:par>
                              <p:par>
                                <p:cTn id="102" presetID="53"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500" fill="hold"/>
                                        <p:tgtEl>
                                          <p:spTgt spid="43"/>
                                        </p:tgtEl>
                                        <p:attrNameLst>
                                          <p:attrName>ppt_w</p:attrName>
                                        </p:attrNameLst>
                                      </p:cBhvr>
                                      <p:tavLst>
                                        <p:tav tm="0">
                                          <p:val>
                                            <p:fltVal val="0"/>
                                          </p:val>
                                        </p:tav>
                                        <p:tav tm="100000">
                                          <p:val>
                                            <p:strVal val="#ppt_w"/>
                                          </p:val>
                                        </p:tav>
                                      </p:tavLst>
                                    </p:anim>
                                    <p:anim calcmode="lin" valueType="num">
                                      <p:cBhvr>
                                        <p:cTn id="105" dur="500" fill="hold"/>
                                        <p:tgtEl>
                                          <p:spTgt spid="43"/>
                                        </p:tgtEl>
                                        <p:attrNameLst>
                                          <p:attrName>ppt_h</p:attrName>
                                        </p:attrNameLst>
                                      </p:cBhvr>
                                      <p:tavLst>
                                        <p:tav tm="0">
                                          <p:val>
                                            <p:fltVal val="0"/>
                                          </p:val>
                                        </p:tav>
                                        <p:tav tm="100000">
                                          <p:val>
                                            <p:strVal val="#ppt_h"/>
                                          </p:val>
                                        </p:tav>
                                      </p:tavLst>
                                    </p:anim>
                                    <p:animEffect transition="in" filter="fade">
                                      <p:cBhvr>
                                        <p:cTn id="106" dur="500"/>
                                        <p:tgtEl>
                                          <p:spTgt spid="43"/>
                                        </p:tgtEl>
                                      </p:cBhvr>
                                    </p:animEffect>
                                  </p:childTnLst>
                                </p:cTn>
                              </p:par>
                              <p:par>
                                <p:cTn id="107" presetID="53"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53" presetClass="entr" presetSubtype="0" fill="hold" nodeType="with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500" fill="hold"/>
                                        <p:tgtEl>
                                          <p:spTgt spid="33"/>
                                        </p:tgtEl>
                                        <p:attrNameLst>
                                          <p:attrName>ppt_w</p:attrName>
                                        </p:attrNameLst>
                                      </p:cBhvr>
                                      <p:tavLst>
                                        <p:tav tm="0">
                                          <p:val>
                                            <p:fltVal val="0"/>
                                          </p:val>
                                        </p:tav>
                                        <p:tav tm="100000">
                                          <p:val>
                                            <p:strVal val="#ppt_w"/>
                                          </p:val>
                                        </p:tav>
                                      </p:tavLst>
                                    </p:anim>
                                    <p:anim calcmode="lin" valueType="num">
                                      <p:cBhvr>
                                        <p:cTn id="115" dur="500" fill="hold"/>
                                        <p:tgtEl>
                                          <p:spTgt spid="33"/>
                                        </p:tgtEl>
                                        <p:attrNameLst>
                                          <p:attrName>ppt_h</p:attrName>
                                        </p:attrNameLst>
                                      </p:cBhvr>
                                      <p:tavLst>
                                        <p:tav tm="0">
                                          <p:val>
                                            <p:fltVal val="0"/>
                                          </p:val>
                                        </p:tav>
                                        <p:tav tm="100000">
                                          <p:val>
                                            <p:strVal val="#ppt_h"/>
                                          </p:val>
                                        </p:tav>
                                      </p:tavLst>
                                    </p:anim>
                                    <p:animEffect transition="in" filter="fade">
                                      <p:cBhvr>
                                        <p:cTn id="116" dur="500"/>
                                        <p:tgtEl>
                                          <p:spTgt spid="33"/>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500" fill="hold"/>
                                        <p:tgtEl>
                                          <p:spTgt spid="24"/>
                                        </p:tgtEl>
                                        <p:attrNameLst>
                                          <p:attrName>ppt_w</p:attrName>
                                        </p:attrNameLst>
                                      </p:cBhvr>
                                      <p:tavLst>
                                        <p:tav tm="0">
                                          <p:val>
                                            <p:fltVal val="0"/>
                                          </p:val>
                                        </p:tav>
                                        <p:tav tm="100000">
                                          <p:val>
                                            <p:strVal val="#ppt_w"/>
                                          </p:val>
                                        </p:tav>
                                      </p:tavLst>
                                    </p:anim>
                                    <p:anim calcmode="lin" valueType="num">
                                      <p:cBhvr>
                                        <p:cTn id="122" dur="500" fill="hold"/>
                                        <p:tgtEl>
                                          <p:spTgt spid="24"/>
                                        </p:tgtEl>
                                        <p:attrNameLst>
                                          <p:attrName>ppt_h</p:attrName>
                                        </p:attrNameLst>
                                      </p:cBhvr>
                                      <p:tavLst>
                                        <p:tav tm="0">
                                          <p:val>
                                            <p:fltVal val="0"/>
                                          </p:val>
                                        </p:tav>
                                        <p:tav tm="100000">
                                          <p:val>
                                            <p:strVal val="#ppt_h"/>
                                          </p:val>
                                        </p:tav>
                                      </p:tavLst>
                                    </p:anim>
                                    <p:animEffect transition="in" filter="fade">
                                      <p:cBhvr>
                                        <p:cTn id="1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9" grpId="0"/>
      <p:bldP spid="20" grpId="0" animBg="1"/>
      <p:bldP spid="21" grpId="0" animBg="1"/>
      <p:bldP spid="27" grpId="0" animBg="1"/>
      <p:bldP spid="29" grpId="0" animBg="1"/>
      <p:bldP spid="31" grpId="0"/>
      <p:bldP spid="32"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31024" y="0"/>
            <a:ext cx="8229600" cy="1143000"/>
          </a:xfrm>
        </p:spPr>
        <p:txBody>
          <a:bodyPr/>
          <a:lstStyle/>
          <a:p>
            <a:r>
              <a:rPr lang="en-US" dirty="0" err="1" smtClean="0"/>
              <a:t>StatKey</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030124" cy="5703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963357" y="2209800"/>
            <a:ext cx="1056443" cy="381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86200" y="2939991"/>
            <a:ext cx="2330912" cy="523220"/>
          </a:xfrm>
          <a:prstGeom prst="rect">
            <a:avLst/>
          </a:prstGeom>
          <a:noFill/>
        </p:spPr>
        <p:txBody>
          <a:bodyPr wrap="square" rtlCol="0">
            <a:spAutoFit/>
          </a:bodyPr>
          <a:lstStyle/>
          <a:p>
            <a:r>
              <a:rPr lang="en-US" sz="2800" dirty="0" smtClean="0">
                <a:solidFill>
                  <a:srgbClr val="C00000"/>
                </a:solidFill>
              </a:rPr>
              <a:t>Standard Error</a:t>
            </a:r>
            <a:endParaRPr lang="en-US" sz="2800" dirty="0">
              <a:solidFill>
                <a:srgbClr val="C00000"/>
              </a:solidFill>
            </a:endParaRPr>
          </a:p>
        </p:txBody>
      </p:sp>
      <p:cxnSp>
        <p:nvCxnSpPr>
          <p:cNvPr id="4" name="Straight Arrow Connector 3"/>
          <p:cNvCxnSpPr/>
          <p:nvPr/>
        </p:nvCxnSpPr>
        <p:spPr>
          <a:xfrm flipV="1">
            <a:off x="5263127" y="2591540"/>
            <a:ext cx="85725" cy="34845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4366785" y="3478241"/>
                <a:ext cx="1794923" cy="5373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dirty="0" smtClean="0">
                              <a:latin typeface="Cambria Math"/>
                            </a:rPr>
                          </m:ctrlPr>
                        </m:fPr>
                        <m:num>
                          <m:r>
                            <a:rPr lang="en-US" sz="1400" b="0" i="1" dirty="0" smtClean="0">
                              <a:latin typeface="Cambria Math"/>
                            </a:rPr>
                            <m:t>𝑠</m:t>
                          </m:r>
                        </m:num>
                        <m:den>
                          <m:rad>
                            <m:radPr>
                              <m:degHide m:val="on"/>
                              <m:ctrlPr>
                                <a:rPr lang="en-US" sz="1400" b="0" i="1" dirty="0" smtClean="0">
                                  <a:latin typeface="Cambria Math"/>
                                </a:rPr>
                              </m:ctrlPr>
                            </m:radPr>
                            <m:deg/>
                            <m:e>
                              <m:r>
                                <a:rPr lang="en-US" sz="1400" b="0" i="1" dirty="0" smtClean="0">
                                  <a:latin typeface="Cambria Math"/>
                                </a:rPr>
                                <m:t>𝑛</m:t>
                              </m:r>
                            </m:e>
                          </m:rad>
                        </m:den>
                      </m:f>
                      <m:r>
                        <a:rPr lang="en-US" sz="1400" b="0" i="1" smtClean="0">
                          <a:latin typeface="Cambria Math"/>
                        </a:rPr>
                        <m:t>=</m:t>
                      </m:r>
                      <m:f>
                        <m:fPr>
                          <m:ctrlPr>
                            <a:rPr lang="en-US" sz="1400" i="1" dirty="0">
                              <a:latin typeface="Cambria Math"/>
                            </a:rPr>
                          </m:ctrlPr>
                        </m:fPr>
                        <m:num>
                          <m:r>
                            <a:rPr lang="en-US" sz="1400" b="0" i="1" dirty="0" smtClean="0">
                              <a:latin typeface="Cambria Math"/>
                            </a:rPr>
                            <m:t>11.114</m:t>
                          </m:r>
                        </m:num>
                        <m:den>
                          <m:rad>
                            <m:radPr>
                              <m:degHide m:val="on"/>
                              <m:ctrlPr>
                                <a:rPr lang="en-US" sz="1400" i="1" dirty="0">
                                  <a:latin typeface="Cambria Math"/>
                                </a:rPr>
                              </m:ctrlPr>
                            </m:radPr>
                            <m:deg/>
                            <m:e>
                              <m:r>
                                <a:rPr lang="en-US" sz="1400" b="0" i="1" dirty="0" smtClean="0">
                                  <a:latin typeface="Cambria Math"/>
                                </a:rPr>
                                <m:t>25</m:t>
                              </m:r>
                            </m:e>
                          </m:rad>
                        </m:den>
                      </m:f>
                      <m:r>
                        <a:rPr lang="en-US" sz="1400" b="0" i="1" dirty="0" smtClean="0">
                          <a:latin typeface="Cambria Math"/>
                        </a:rPr>
                        <m:t>=2.2</m:t>
                      </m:r>
                    </m:oMath>
                  </m:oMathPara>
                </a14:m>
                <a:endParaRPr lang="en-US"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4366785" y="3478241"/>
                <a:ext cx="1794923" cy="537327"/>
              </a:xfrm>
              <a:prstGeom prst="rect">
                <a:avLst/>
              </a:prstGeom>
              <a:blipFill rotWithShape="1">
                <a:blip r:embed="rId4"/>
                <a:stretch>
                  <a:fillRect b="-11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43910" y="6248400"/>
                <a:ext cx="5247290" cy="461665"/>
              </a:xfrm>
              <a:prstGeom prst="rect">
                <a:avLst/>
              </a:prstGeom>
              <a:noFill/>
            </p:spPr>
            <p:txBody>
              <a:bodyPr wrap="square" rtlCol="0">
                <a:spAutoFit/>
              </a:bodyPr>
              <a:lstStyle/>
              <a:p>
                <a14:m>
                  <m:oMath xmlns:m="http://schemas.openxmlformats.org/officeDocument/2006/math">
                    <m:r>
                      <a:rPr lang="en-US" sz="2400" b="0" i="1" smtClean="0">
                        <a:latin typeface="Cambria Math"/>
                      </a:rPr>
                      <m:t>15.98</m:t>
                    </m:r>
                    <m:r>
                      <a:rPr lang="en-US" sz="2400" b="0" i="1" smtClean="0">
                        <a:latin typeface="Cambria Math"/>
                        <a:ea typeface="Cambria Math"/>
                      </a:rPr>
                      <m:t>±2∙</m:t>
                    </m:r>
                    <m:d>
                      <m:dPr>
                        <m:ctrlPr>
                          <a:rPr lang="en-US" sz="2400" b="0" i="1" smtClean="0">
                            <a:latin typeface="Cambria Math"/>
                            <a:ea typeface="Cambria Math"/>
                          </a:rPr>
                        </m:ctrlPr>
                      </m:dPr>
                      <m:e>
                        <m:r>
                          <a:rPr lang="en-US" sz="2400" b="0" i="1" smtClean="0">
                            <a:latin typeface="Cambria Math"/>
                            <a:ea typeface="Cambria Math"/>
                          </a:rPr>
                          <m:t>2.131</m:t>
                        </m:r>
                      </m:e>
                    </m:d>
                    <m:r>
                      <a:rPr lang="en-US" sz="2400" b="0" i="1" smtClean="0">
                        <a:latin typeface="Cambria Math"/>
                        <a:ea typeface="Cambria Math"/>
                      </a:rPr>
                      <m:t>=(11.72</m:t>
                    </m:r>
                    <m:r>
                      <a:rPr lang="en-US" sz="2400" b="0" i="0" smtClean="0">
                        <a:latin typeface="Cambria Math"/>
                        <a:ea typeface="Cambria Math"/>
                      </a:rPr>
                      <m:t>, 20.24</m:t>
                    </m:r>
                  </m:oMath>
                </a14:m>
                <a:r>
                  <a:rPr lang="en-US" sz="2400" dirty="0" smtClean="0"/>
                  <a:t>)</a:t>
                </a:r>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543910" y="6248400"/>
                <a:ext cx="5247290" cy="461665"/>
              </a:xfrm>
              <a:prstGeom prst="rect">
                <a:avLst/>
              </a:prstGeom>
              <a:blipFill rotWithShape="1">
                <a:blip r:embed="rId5"/>
                <a:stretch>
                  <a:fillRect l="-348"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3051120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5"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54383"/>
            <a:ext cx="6412039" cy="4737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3400" y="76200"/>
            <a:ext cx="8305800" cy="1143000"/>
          </a:xfrm>
        </p:spPr>
        <p:txBody>
          <a:bodyPr>
            <a:normAutofit/>
          </a:bodyPr>
          <a:lstStyle/>
          <a:p>
            <a:r>
              <a:rPr lang="en-US" dirty="0" smtClean="0"/>
              <a:t>A 95% Confidence Level</a:t>
            </a:r>
            <a:endParaRPr lang="en-US" dirty="0">
              <a:solidFill>
                <a:srgbClr val="FFFF66"/>
              </a:solidFill>
            </a:endParaRPr>
          </a:p>
        </p:txBody>
      </p:sp>
      <p:sp>
        <p:nvSpPr>
          <p:cNvPr id="12" name="Oval 11"/>
          <p:cNvSpPr/>
          <p:nvPr/>
        </p:nvSpPr>
        <p:spPr bwMode="auto">
          <a:xfrm>
            <a:off x="3633813" y="3881378"/>
            <a:ext cx="1700187" cy="99542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2060"/>
                </a:solidFill>
              </a:rPr>
              <a:t>Keep 95% in middle</a:t>
            </a:r>
            <a:endParaRPr kumimoji="0" lang="en-US" sz="2000" b="0" i="0" u="none" strike="noStrike" cap="none" normalizeH="0" baseline="0" dirty="0" smtClean="0">
              <a:ln>
                <a:noFill/>
              </a:ln>
              <a:solidFill>
                <a:srgbClr val="002060"/>
              </a:solidFill>
              <a:effectLst/>
            </a:endParaRPr>
          </a:p>
        </p:txBody>
      </p:sp>
      <p:sp>
        <p:nvSpPr>
          <p:cNvPr id="13" name="TextBox 12"/>
          <p:cNvSpPr txBox="1"/>
          <p:nvPr/>
        </p:nvSpPr>
        <p:spPr>
          <a:xfrm>
            <a:off x="1524000" y="3904379"/>
            <a:ext cx="136705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20" name="TextBox 19"/>
          <p:cNvSpPr txBox="1"/>
          <p:nvPr/>
        </p:nvSpPr>
        <p:spPr>
          <a:xfrm>
            <a:off x="6172200" y="3886200"/>
            <a:ext cx="134354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4" name="TextBox 3"/>
          <p:cNvSpPr txBox="1"/>
          <p:nvPr/>
        </p:nvSpPr>
        <p:spPr>
          <a:xfrm>
            <a:off x="1260630" y="5791200"/>
            <a:ext cx="6687983" cy="954107"/>
          </a:xfrm>
          <a:prstGeom prst="rect">
            <a:avLst/>
          </a:prstGeom>
          <a:noFill/>
        </p:spPr>
        <p:txBody>
          <a:bodyPr wrap="square" rtlCol="0">
            <a:spAutoFit/>
          </a:bodyPr>
          <a:lstStyle/>
          <a:p>
            <a:r>
              <a:rPr lang="en-US" sz="2800" dirty="0" smtClean="0">
                <a:solidFill>
                  <a:schemeClr val="tx1"/>
                </a:solidFill>
              </a:rPr>
              <a:t>We are 95% sure that the mean price for Mustangs is between $11,800 and $20,190</a:t>
            </a:r>
            <a:endParaRPr lang="en-US" sz="2800" dirty="0">
              <a:solidFill>
                <a:schemeClr val="tx1"/>
              </a:solidFill>
            </a:endParaRPr>
          </a:p>
        </p:txBody>
      </p:sp>
    </p:spTree>
    <p:extLst>
      <p:ext uri="{BB962C8B-B14F-4D97-AF65-F5344CB8AC3E}">
        <p14:creationId xmlns:p14="http://schemas.microsoft.com/office/powerpoint/2010/main" val="13764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856147"/>
            <a:ext cx="8991600" cy="4401205"/>
          </a:xfrm>
          <a:prstGeom prst="rect">
            <a:avLst/>
          </a:prstGeom>
          <a:noFill/>
        </p:spPr>
        <p:txBody>
          <a:bodyPr wrap="square" rtlCol="0">
            <a:spAutoFit/>
          </a:bodyPr>
          <a:lstStyle/>
          <a:p>
            <a:r>
              <a:rPr lang="en-US" sz="4000" dirty="0" smtClean="0">
                <a:solidFill>
                  <a:srgbClr val="000000"/>
                </a:solidFill>
              </a:rPr>
              <a:t>The same method is used for any statistic, including new statistics that are being defined in areas like genetics.  </a:t>
            </a:r>
          </a:p>
          <a:p>
            <a:endParaRPr lang="en-US" sz="4000" dirty="0">
              <a:solidFill>
                <a:srgbClr val="000000"/>
              </a:solidFill>
            </a:endParaRPr>
          </a:p>
          <a:p>
            <a:r>
              <a:rPr lang="en-US" sz="4000" dirty="0" smtClean="0">
                <a:solidFill>
                  <a:srgbClr val="000000"/>
                </a:solidFill>
              </a:rPr>
              <a:t>This is very powerful for </a:t>
            </a:r>
            <a:r>
              <a:rPr lang="en-US" sz="4000" dirty="0" err="1" smtClean="0">
                <a:solidFill>
                  <a:srgbClr val="000000"/>
                </a:solidFill>
              </a:rPr>
              <a:t>practioners</a:t>
            </a:r>
            <a:r>
              <a:rPr lang="en-US" sz="4000" dirty="0" smtClean="0">
                <a:solidFill>
                  <a:srgbClr val="000000"/>
                </a:solidFill>
              </a:rPr>
              <a:t>!</a:t>
            </a:r>
          </a:p>
          <a:p>
            <a:r>
              <a:rPr lang="en-US" sz="4000" dirty="0" smtClean="0">
                <a:solidFill>
                  <a:srgbClr val="000000"/>
                </a:solidFill>
              </a:rPr>
              <a:t>(and appreciated by students – especially visual learners)</a:t>
            </a:r>
            <a:endParaRPr lang="en-US" sz="2400" dirty="0" smtClean="0">
              <a:solidFill>
                <a:srgbClr val="000000"/>
              </a:solidFill>
            </a:endParaRPr>
          </a:p>
        </p:txBody>
      </p:sp>
    </p:spTree>
    <p:extLst>
      <p:ext uri="{BB962C8B-B14F-4D97-AF65-F5344CB8AC3E}">
        <p14:creationId xmlns:p14="http://schemas.microsoft.com/office/powerpoint/2010/main" val="2282001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4458"/>
            <a:ext cx="8001000" cy="4893647"/>
          </a:xfrm>
          <a:prstGeom prst="rect">
            <a:avLst/>
          </a:prstGeom>
          <a:noFill/>
        </p:spPr>
        <p:txBody>
          <a:bodyPr wrap="square" rtlCol="0">
            <a:spAutoFit/>
          </a:bodyPr>
          <a:lstStyle/>
          <a:p>
            <a:pPr algn="ctr"/>
            <a:r>
              <a:rPr lang="en-US" sz="9600" b="1" dirty="0" smtClean="0"/>
              <a:t>Why</a:t>
            </a:r>
            <a:r>
              <a:rPr lang="en-US" sz="7200" dirty="0" smtClean="0"/>
              <a:t> </a:t>
            </a:r>
          </a:p>
          <a:p>
            <a:pPr algn="ctr"/>
            <a:r>
              <a:rPr lang="en-US" sz="7200" dirty="0" smtClean="0"/>
              <a:t>does the bootstrap work? </a:t>
            </a:r>
          </a:p>
          <a:p>
            <a:pPr algn="ctr"/>
            <a:r>
              <a:rPr lang="en-US" sz="7200" dirty="0" smtClean="0"/>
              <a:t> </a:t>
            </a:r>
            <a:endParaRPr lang="en-US" sz="4400" dirty="0"/>
          </a:p>
        </p:txBody>
      </p:sp>
    </p:spTree>
    <p:extLst>
      <p:ext uri="{BB962C8B-B14F-4D97-AF65-F5344CB8AC3E}">
        <p14:creationId xmlns:p14="http://schemas.microsoft.com/office/powerpoint/2010/main" val="42517455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8640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304800" y="228600"/>
            <a:ext cx="8229600" cy="1143000"/>
          </a:xfrm>
        </p:spPr>
        <p:txBody>
          <a:bodyPr/>
          <a:lstStyle/>
          <a:p>
            <a:r>
              <a:rPr lang="en-US" dirty="0" smtClean="0"/>
              <a:t>Sampling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962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7" name="TextBox 6"/>
          <p:cNvSpPr txBox="1"/>
          <p:nvPr/>
        </p:nvSpPr>
        <p:spPr>
          <a:xfrm>
            <a:off x="4648200" y="1905000"/>
            <a:ext cx="1828800" cy="523220"/>
          </a:xfrm>
          <a:prstGeom prst="rect">
            <a:avLst/>
          </a:prstGeom>
          <a:noFill/>
        </p:spPr>
        <p:txBody>
          <a:bodyPr wrap="square" rtlCol="0">
            <a:spAutoFit/>
          </a:bodyPr>
          <a:lstStyle/>
          <a:p>
            <a:pPr eaLnBrk="1" fontAlgn="auto" hangingPunct="1">
              <a:spcBef>
                <a:spcPts val="0"/>
              </a:spcBef>
              <a:spcAft>
                <a:spcPts val="0"/>
              </a:spcAft>
            </a:pPr>
            <a:r>
              <a:rPr lang="en-US" sz="2800" dirty="0" smtClean="0">
                <a:solidFill>
                  <a:prstClr val="black"/>
                </a:solidFill>
                <a:latin typeface="Calibri"/>
              </a:rPr>
              <a:t>Population</a:t>
            </a:r>
            <a:endParaRPr lang="en-US" sz="2800" dirty="0">
              <a:solidFill>
                <a:prstClr val="black"/>
              </a:solidFill>
              <a:latin typeface="Calibri"/>
            </a:endParaRPr>
          </a:p>
        </p:txBody>
      </p:sp>
      <p:cxnSp>
        <p:nvCxnSpPr>
          <p:cNvPr id="9" name="Straight Connector 8"/>
          <p:cNvCxnSpPr>
            <a:stCxn id="6" idx="1"/>
          </p:cNvCxnSpPr>
          <p:nvPr/>
        </p:nvCxnSpPr>
        <p:spPr>
          <a:xfrm>
            <a:off x="5486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pPr eaLnBrk="1" fontAlgn="auto" hangingPunct="1">
              <a:spcBef>
                <a:spcPts val="0"/>
              </a:spcBef>
              <a:spcAft>
                <a:spcPts val="0"/>
              </a:spcAft>
            </a:pPr>
            <a:r>
              <a:rPr lang="en-US" sz="3200" dirty="0" smtClean="0">
                <a:solidFill>
                  <a:prstClr val="black"/>
                </a:solidFill>
                <a:latin typeface="Calibri"/>
              </a:rPr>
              <a:t>µ</a:t>
            </a:r>
            <a:endParaRPr lang="en-US" sz="3200" dirty="0">
              <a:solidFill>
                <a:prstClr val="black"/>
              </a:solidFill>
              <a:latin typeface="Calibri"/>
            </a:endParaRPr>
          </a:p>
        </p:txBody>
      </p:sp>
      <p:sp>
        <p:nvSpPr>
          <p:cNvPr id="16" name="Oval 15"/>
          <p:cNvSpPr/>
          <p:nvPr/>
        </p:nvSpPr>
        <p:spPr>
          <a:xfrm>
            <a:off x="9448800"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8" name="Oval 17"/>
          <p:cNvSpPr/>
          <p:nvPr/>
        </p:nvSpPr>
        <p:spPr>
          <a:xfrm>
            <a:off x="9456722"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9" name="Oval 18"/>
          <p:cNvSpPr/>
          <p:nvPr/>
        </p:nvSpPr>
        <p:spPr>
          <a:xfrm>
            <a:off x="9369959"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0" name="Oval 19"/>
          <p:cNvSpPr/>
          <p:nvPr/>
        </p:nvSpPr>
        <p:spPr>
          <a:xfrm>
            <a:off x="9609122"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1" name="Oval 20"/>
          <p:cNvSpPr/>
          <p:nvPr/>
        </p:nvSpPr>
        <p:spPr>
          <a:xfrm>
            <a:off x="9761522"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2" name="Oval 21"/>
          <p:cNvSpPr/>
          <p:nvPr/>
        </p:nvSpPr>
        <p:spPr>
          <a:xfrm>
            <a:off x="9913922"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3" name="Oval 22"/>
          <p:cNvSpPr/>
          <p:nvPr/>
        </p:nvSpPr>
        <p:spPr>
          <a:xfrm>
            <a:off x="10066322"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4" name="Oval 23"/>
          <p:cNvSpPr/>
          <p:nvPr/>
        </p:nvSpPr>
        <p:spPr>
          <a:xfrm>
            <a:off x="10218722"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5" name="Oval 24"/>
          <p:cNvSpPr/>
          <p:nvPr/>
        </p:nvSpPr>
        <p:spPr>
          <a:xfrm>
            <a:off x="10371122"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6" name="Oval 25"/>
          <p:cNvSpPr/>
          <p:nvPr/>
        </p:nvSpPr>
        <p:spPr>
          <a:xfrm>
            <a:off x="10523522"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7" name="Oval 26"/>
          <p:cNvSpPr/>
          <p:nvPr/>
        </p:nvSpPr>
        <p:spPr>
          <a:xfrm>
            <a:off x="10675922"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8" name="Oval 27"/>
          <p:cNvSpPr/>
          <p:nvPr/>
        </p:nvSpPr>
        <p:spPr>
          <a:xfrm>
            <a:off x="10828322"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9" name="Oval 28"/>
          <p:cNvSpPr/>
          <p:nvPr/>
        </p:nvSpPr>
        <p:spPr>
          <a:xfrm>
            <a:off x="10980722"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0" name="Oval 29"/>
          <p:cNvSpPr/>
          <p:nvPr/>
        </p:nvSpPr>
        <p:spPr>
          <a:xfrm>
            <a:off x="11133122"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1" name="Oval 30"/>
          <p:cNvSpPr/>
          <p:nvPr/>
        </p:nvSpPr>
        <p:spPr>
          <a:xfrm>
            <a:off x="11285522"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2" name="Oval 31"/>
          <p:cNvSpPr/>
          <p:nvPr/>
        </p:nvSpPr>
        <p:spPr>
          <a:xfrm>
            <a:off x="9634396"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3" name="Oval 32"/>
          <p:cNvSpPr/>
          <p:nvPr/>
        </p:nvSpPr>
        <p:spPr>
          <a:xfrm>
            <a:off x="11437922"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4" name="Oval 33"/>
          <p:cNvSpPr/>
          <p:nvPr/>
        </p:nvSpPr>
        <p:spPr>
          <a:xfrm>
            <a:off x="11590322"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5" name="Oval 34"/>
          <p:cNvSpPr/>
          <p:nvPr/>
        </p:nvSpPr>
        <p:spPr>
          <a:xfrm>
            <a:off x="11742722"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6" name="Oval 35"/>
          <p:cNvSpPr/>
          <p:nvPr/>
        </p:nvSpPr>
        <p:spPr>
          <a:xfrm>
            <a:off x="11895122"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7" name="Oval 36"/>
          <p:cNvSpPr/>
          <p:nvPr/>
        </p:nvSpPr>
        <p:spPr>
          <a:xfrm>
            <a:off x="12047522"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8" name="Oval 37"/>
          <p:cNvSpPr/>
          <p:nvPr/>
        </p:nvSpPr>
        <p:spPr>
          <a:xfrm>
            <a:off x="12199922"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9" name="Oval 38"/>
          <p:cNvSpPr/>
          <p:nvPr/>
        </p:nvSpPr>
        <p:spPr>
          <a:xfrm>
            <a:off x="9786796"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0" name="Oval 39"/>
          <p:cNvSpPr/>
          <p:nvPr/>
        </p:nvSpPr>
        <p:spPr>
          <a:xfrm>
            <a:off x="9939196"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1" name="Oval 40"/>
          <p:cNvSpPr/>
          <p:nvPr/>
        </p:nvSpPr>
        <p:spPr>
          <a:xfrm>
            <a:off x="10091596"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2" name="Oval 41"/>
          <p:cNvSpPr/>
          <p:nvPr/>
        </p:nvSpPr>
        <p:spPr>
          <a:xfrm>
            <a:off x="10243996"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3" name="Oval 42"/>
          <p:cNvSpPr/>
          <p:nvPr/>
        </p:nvSpPr>
        <p:spPr>
          <a:xfrm>
            <a:off x="10396396"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4" name="Oval 43"/>
          <p:cNvSpPr/>
          <p:nvPr/>
        </p:nvSpPr>
        <p:spPr>
          <a:xfrm>
            <a:off x="10548796"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5" name="Oval 44"/>
          <p:cNvSpPr/>
          <p:nvPr/>
        </p:nvSpPr>
        <p:spPr>
          <a:xfrm>
            <a:off x="10701196"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6" name="Oval 45"/>
          <p:cNvSpPr/>
          <p:nvPr/>
        </p:nvSpPr>
        <p:spPr>
          <a:xfrm>
            <a:off x="10853596"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7" name="Oval 46"/>
          <p:cNvSpPr/>
          <p:nvPr/>
        </p:nvSpPr>
        <p:spPr>
          <a:xfrm>
            <a:off x="11005996"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8" name="Oval 47"/>
          <p:cNvSpPr/>
          <p:nvPr/>
        </p:nvSpPr>
        <p:spPr>
          <a:xfrm>
            <a:off x="11158396"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9" name="Oval 48"/>
          <p:cNvSpPr/>
          <p:nvPr/>
        </p:nvSpPr>
        <p:spPr>
          <a:xfrm>
            <a:off x="11310796"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0" name="Oval 49"/>
          <p:cNvSpPr/>
          <p:nvPr/>
        </p:nvSpPr>
        <p:spPr>
          <a:xfrm>
            <a:off x="11463196"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1" name="Oval 50"/>
          <p:cNvSpPr/>
          <p:nvPr/>
        </p:nvSpPr>
        <p:spPr>
          <a:xfrm>
            <a:off x="11615596"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2" name="Oval 51"/>
          <p:cNvSpPr/>
          <p:nvPr/>
        </p:nvSpPr>
        <p:spPr>
          <a:xfrm>
            <a:off x="11767996"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3" name="Oval 52"/>
          <p:cNvSpPr/>
          <p:nvPr/>
        </p:nvSpPr>
        <p:spPr>
          <a:xfrm>
            <a:off x="11920396"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4" name="Oval 53"/>
          <p:cNvSpPr/>
          <p:nvPr/>
        </p:nvSpPr>
        <p:spPr>
          <a:xfrm>
            <a:off x="12072796"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5" name="Oval 54"/>
          <p:cNvSpPr/>
          <p:nvPr/>
        </p:nvSpPr>
        <p:spPr>
          <a:xfrm>
            <a:off x="12225196"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6" name="Oval 55"/>
          <p:cNvSpPr/>
          <p:nvPr/>
        </p:nvSpPr>
        <p:spPr>
          <a:xfrm>
            <a:off x="12377596"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7" name="Oval 56"/>
          <p:cNvSpPr/>
          <p:nvPr/>
        </p:nvSpPr>
        <p:spPr>
          <a:xfrm>
            <a:off x="12529996"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8" name="TextBox 57"/>
          <p:cNvSpPr txBox="1"/>
          <p:nvPr/>
        </p:nvSpPr>
        <p:spPr>
          <a:xfrm>
            <a:off x="280657" y="2281473"/>
            <a:ext cx="4038600" cy="2062103"/>
          </a:xfrm>
          <a:prstGeom prst="rect">
            <a:avLst/>
          </a:prstGeom>
          <a:noFill/>
        </p:spPr>
        <p:txBody>
          <a:bodyPr wrap="square" rtlCol="0">
            <a:spAutoFit/>
          </a:bodyPr>
          <a:lstStyle/>
          <a:p>
            <a:pPr eaLnBrk="1" fontAlgn="auto" hangingPunct="1">
              <a:spcBef>
                <a:spcPts val="0"/>
              </a:spcBef>
              <a:spcAft>
                <a:spcPts val="0"/>
              </a:spcAft>
            </a:pPr>
            <a:r>
              <a:rPr lang="en-US" sz="3200" dirty="0" smtClean="0">
                <a:solidFill>
                  <a:prstClr val="black"/>
                </a:solidFill>
                <a:latin typeface="Calibri"/>
              </a:rPr>
              <a:t>BUT, in practice we don’t see the “tree” or all of the “seeds” – we only have ONE seed</a:t>
            </a:r>
            <a:endParaRPr lang="en-US" sz="3200" dirty="0">
              <a:solidFill>
                <a:prstClr val="black"/>
              </a:solidFill>
              <a:latin typeface="Calibri"/>
            </a:endParaRPr>
          </a:p>
        </p:txBody>
      </p:sp>
    </p:spTree>
    <p:extLst>
      <p:ext uri="{BB962C8B-B14F-4D97-AF65-F5344CB8AC3E}">
        <p14:creationId xmlns:p14="http://schemas.microsoft.com/office/powerpoint/2010/main" val="3624922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34583 -0.59681 L -0.34583 -0.20819 " pathEditMode="relative" rAng="0" ptsTypes="AA">
                                      <p:cBhvr>
                                        <p:cTn id="23" dur="2000" fill="hold"/>
                                        <p:tgtEl>
                                          <p:spTgt spid="16"/>
                                        </p:tgtEl>
                                        <p:attrNameLst>
                                          <p:attrName>ppt_x</p:attrName>
                                          <p:attrName>ppt_y</p:attrName>
                                        </p:attrNameLst>
                                      </p:cBhvr>
                                      <p:rCtr x="0" y="19431"/>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50504 -0.47861 L -0.50504 -0.08999 " pathEditMode="relative" rAng="0" ptsTypes="AA">
                                      <p:cBhvr>
                                        <p:cTn id="27" dur="2000" fill="hold"/>
                                        <p:tgtEl>
                                          <p:spTgt spid="18"/>
                                        </p:tgtEl>
                                        <p:attrNameLst>
                                          <p:attrName>ppt_x</p:attrName>
                                          <p:attrName>ppt_y</p:attrName>
                                        </p:attrNameLst>
                                      </p:cBhvr>
                                      <p:rCtr x="0" y="19431"/>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40382 -0.52741 L -0.40382 -0.13879 " pathEditMode="relative" rAng="0" ptsTypes="AA">
                                      <p:cBhvr>
                                        <p:cTn id="31" dur="2000" fill="hold"/>
                                        <p:tgtEl>
                                          <p:spTgt spid="19"/>
                                        </p:tgtEl>
                                        <p:attrNameLst>
                                          <p:attrName>ppt_x</p:attrName>
                                          <p:attrName>ppt_y</p:attrName>
                                        </p:attrNameLst>
                                      </p:cBhvr>
                                      <p:rCtr x="0" y="19431"/>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55503 -0.50081 L -0.55503 -0.11219 " pathEditMode="relative" rAng="0" ptsTypes="AA">
                                      <p:cBhvr>
                                        <p:cTn id="35" dur="500" fill="hold"/>
                                        <p:tgtEl>
                                          <p:spTgt spid="20"/>
                                        </p:tgtEl>
                                        <p:attrNameLst>
                                          <p:attrName>ppt_x</p:attrName>
                                          <p:attrName>ppt_y</p:attrName>
                                        </p:attrNameLst>
                                      </p:cBhvr>
                                      <p:rCtr x="0" y="19431"/>
                                    </p:animMotion>
                                  </p:childTnLst>
                                </p:cTn>
                              </p:par>
                            </p:childTnLst>
                          </p:cTn>
                        </p:par>
                        <p:par>
                          <p:cTn id="36" fill="hold">
                            <p:stCondLst>
                              <p:cond delay="500"/>
                            </p:stCondLst>
                            <p:childTnLst>
                              <p:par>
                                <p:cTn id="37" presetID="42" presetClass="path" presetSubtype="0" accel="50000" decel="50000" fill="hold" grpId="0" nodeType="afterEffect">
                                  <p:stCondLst>
                                    <p:cond delay="0"/>
                                  </p:stCondLst>
                                  <p:childTnLst>
                                    <p:animMotion origin="layout" path="M -0.4967 -0.52302 L -0.4967 -0.1344 " pathEditMode="relative" rAng="0" ptsTypes="AA">
                                      <p:cBhvr>
                                        <p:cTn id="38" dur="500" fill="hold"/>
                                        <p:tgtEl>
                                          <p:spTgt spid="21"/>
                                        </p:tgtEl>
                                        <p:attrNameLst>
                                          <p:attrName>ppt_x</p:attrName>
                                          <p:attrName>ppt_y</p:attrName>
                                        </p:attrNameLst>
                                      </p:cBhvr>
                                      <p:rCtr x="0" y="19431"/>
                                    </p:animMotion>
                                  </p:childTnLst>
                                </p:cTn>
                              </p:par>
                            </p:childTnLst>
                          </p:cTn>
                        </p:par>
                        <p:par>
                          <p:cTn id="39" fill="hold">
                            <p:stCondLst>
                              <p:cond delay="1000"/>
                            </p:stCondLst>
                            <p:childTnLst>
                              <p:par>
                                <p:cTn id="40" presetID="42" presetClass="path" presetSubtype="0" accel="50000" decel="50000" fill="hold" grpId="0" nodeType="afterEffect">
                                  <p:stCondLst>
                                    <p:cond delay="0"/>
                                  </p:stCondLst>
                                  <p:childTnLst>
                                    <p:animMotion origin="layout" path="M -0.53837 -0.54523 L -0.53837 -0.15661 " pathEditMode="relative" rAng="0" ptsTypes="AA">
                                      <p:cBhvr>
                                        <p:cTn id="41" dur="500" fill="hold"/>
                                        <p:tgtEl>
                                          <p:spTgt spid="22"/>
                                        </p:tgtEl>
                                        <p:attrNameLst>
                                          <p:attrName>ppt_x</p:attrName>
                                          <p:attrName>ppt_y</p:attrName>
                                        </p:attrNameLst>
                                      </p:cBhvr>
                                      <p:rCtr x="0" y="19431"/>
                                    </p:animMotion>
                                  </p:childTnLst>
                                </p:cTn>
                              </p:par>
                            </p:childTnLst>
                          </p:cTn>
                        </p:par>
                        <p:par>
                          <p:cTn id="42" fill="hold">
                            <p:stCondLst>
                              <p:cond delay="1500"/>
                            </p:stCondLst>
                            <p:childTnLst>
                              <p:par>
                                <p:cTn id="43" presetID="42" presetClass="path" presetSubtype="0" accel="50000" decel="50000" fill="hold" grpId="0" nodeType="afterEffect">
                                  <p:stCondLst>
                                    <p:cond delay="0"/>
                                  </p:stCondLst>
                                  <p:childTnLst>
                                    <p:animMotion origin="layout" path="M -0.38836 -0.56743 L -0.38836 -0.17881 " pathEditMode="relative" rAng="0" ptsTypes="AA">
                                      <p:cBhvr>
                                        <p:cTn id="44" dur="500" fill="hold"/>
                                        <p:tgtEl>
                                          <p:spTgt spid="23"/>
                                        </p:tgtEl>
                                        <p:attrNameLst>
                                          <p:attrName>ppt_x</p:attrName>
                                          <p:attrName>ppt_y</p:attrName>
                                        </p:attrNameLst>
                                      </p:cBhvr>
                                      <p:rCtr x="0" y="19431"/>
                                    </p:animMotion>
                                  </p:childTnLst>
                                </p:cTn>
                              </p:par>
                            </p:childTnLst>
                          </p:cTn>
                        </p:par>
                        <p:par>
                          <p:cTn id="45" fill="hold">
                            <p:stCondLst>
                              <p:cond delay="2000"/>
                            </p:stCondLst>
                            <p:childTnLst>
                              <p:par>
                                <p:cTn id="46" presetID="42" presetClass="path" presetSubtype="0" accel="50000" decel="50000" fill="hold" grpId="0" nodeType="afterEffect">
                                  <p:stCondLst>
                                    <p:cond delay="0"/>
                                  </p:stCondLst>
                                  <p:childTnLst>
                                    <p:animMotion origin="layout" path="M -0.5967 -0.58964 L -0.5967 -0.20102 " pathEditMode="relative" rAng="0" ptsTypes="AA">
                                      <p:cBhvr>
                                        <p:cTn id="47" dur="500" fill="hold"/>
                                        <p:tgtEl>
                                          <p:spTgt spid="24"/>
                                        </p:tgtEl>
                                        <p:attrNameLst>
                                          <p:attrName>ppt_x</p:attrName>
                                          <p:attrName>ppt_y</p:attrName>
                                        </p:attrNameLst>
                                      </p:cBhvr>
                                      <p:rCtr x="0" y="19431"/>
                                    </p:animMotion>
                                  </p:childTnLst>
                                </p:cTn>
                              </p:par>
                            </p:childTnLst>
                          </p:cTn>
                        </p:par>
                        <p:par>
                          <p:cTn id="48" fill="hold">
                            <p:stCondLst>
                              <p:cond delay="2500"/>
                            </p:stCondLst>
                            <p:childTnLst>
                              <p:par>
                                <p:cTn id="49" presetID="42" presetClass="path" presetSubtype="0" accel="50000" decel="50000" fill="hold" grpId="0" nodeType="afterEffect">
                                  <p:stCondLst>
                                    <p:cond delay="0"/>
                                  </p:stCondLst>
                                  <p:childTnLst>
                                    <p:animMotion origin="layout" path="M -0.48004 -0.61185 L -0.48004 -0.22323 " pathEditMode="relative" rAng="0" ptsTypes="AA">
                                      <p:cBhvr>
                                        <p:cTn id="50" dur="300" fill="hold"/>
                                        <p:tgtEl>
                                          <p:spTgt spid="25"/>
                                        </p:tgtEl>
                                        <p:attrNameLst>
                                          <p:attrName>ppt_x</p:attrName>
                                          <p:attrName>ppt_y</p:attrName>
                                        </p:attrNameLst>
                                      </p:cBhvr>
                                      <p:rCtr x="0" y="19431"/>
                                    </p:animMotion>
                                  </p:childTnLst>
                                </p:cTn>
                              </p:par>
                            </p:childTnLst>
                          </p:cTn>
                        </p:par>
                        <p:par>
                          <p:cTn id="51" fill="hold">
                            <p:stCondLst>
                              <p:cond delay="2800"/>
                            </p:stCondLst>
                            <p:childTnLst>
                              <p:par>
                                <p:cTn id="52" presetID="42" presetClass="path" presetSubtype="0" accel="50000" decel="50000" fill="hold" grpId="0" nodeType="afterEffect">
                                  <p:stCondLst>
                                    <p:cond delay="0"/>
                                  </p:stCondLst>
                                  <p:childTnLst>
                                    <p:animMotion origin="layout" path="M -0.5967 -0.65625 L -0.5967 -0.26764 " pathEditMode="relative" rAng="0" ptsTypes="AA">
                                      <p:cBhvr>
                                        <p:cTn id="53" dur="300" fill="hold"/>
                                        <p:tgtEl>
                                          <p:spTgt spid="26"/>
                                        </p:tgtEl>
                                        <p:attrNameLst>
                                          <p:attrName>ppt_x</p:attrName>
                                          <p:attrName>ppt_y</p:attrName>
                                        </p:attrNameLst>
                                      </p:cBhvr>
                                      <p:rCtr x="0" y="19431"/>
                                    </p:animMotion>
                                  </p:childTnLst>
                                </p:cTn>
                              </p:par>
                            </p:childTnLst>
                          </p:cTn>
                        </p:par>
                        <p:par>
                          <p:cTn id="54" fill="hold">
                            <p:stCondLst>
                              <p:cond delay="3100"/>
                            </p:stCondLst>
                            <p:childTnLst>
                              <p:par>
                                <p:cTn id="55" presetID="42" presetClass="path" presetSubtype="0" accel="50000" decel="50000" fill="hold" grpId="0" nodeType="afterEffect">
                                  <p:stCondLst>
                                    <p:cond delay="0"/>
                                  </p:stCondLst>
                                  <p:childTnLst>
                                    <p:animMotion origin="layout" path="M -0.55503 -0.68957 L -0.55503 -0.30095 " pathEditMode="relative" rAng="0" ptsTypes="AA">
                                      <p:cBhvr>
                                        <p:cTn id="56" dur="300" fill="hold"/>
                                        <p:tgtEl>
                                          <p:spTgt spid="27"/>
                                        </p:tgtEl>
                                        <p:attrNameLst>
                                          <p:attrName>ppt_x</p:attrName>
                                          <p:attrName>ppt_y</p:attrName>
                                        </p:attrNameLst>
                                      </p:cBhvr>
                                      <p:rCtr x="0" y="19431"/>
                                    </p:animMotion>
                                  </p:childTnLst>
                                </p:cTn>
                              </p:par>
                            </p:childTnLst>
                          </p:cTn>
                        </p:par>
                        <p:par>
                          <p:cTn id="57" fill="hold">
                            <p:stCondLst>
                              <p:cond delay="3400"/>
                            </p:stCondLst>
                            <p:childTnLst>
                              <p:par>
                                <p:cTn id="58" presetID="42" presetClass="path" presetSubtype="0" accel="50000" decel="50000" fill="hold" grpId="0" nodeType="afterEffect">
                                  <p:stCondLst>
                                    <p:cond delay="0"/>
                                  </p:stCondLst>
                                  <p:childTnLst>
                                    <p:animMotion origin="layout" path="M -0.55504 -0.70067 L -0.55504 -0.31206 " pathEditMode="relative" rAng="0" ptsTypes="AA">
                                      <p:cBhvr>
                                        <p:cTn id="59" dur="300" fill="hold"/>
                                        <p:tgtEl>
                                          <p:spTgt spid="28"/>
                                        </p:tgtEl>
                                        <p:attrNameLst>
                                          <p:attrName>ppt_x</p:attrName>
                                          <p:attrName>ppt_y</p:attrName>
                                        </p:attrNameLst>
                                      </p:cBhvr>
                                      <p:rCtr x="0" y="19431"/>
                                    </p:animMotion>
                                  </p:childTnLst>
                                </p:cTn>
                              </p:par>
                            </p:childTnLst>
                          </p:cTn>
                        </p:par>
                        <p:par>
                          <p:cTn id="60" fill="hold">
                            <p:stCondLst>
                              <p:cond delay="3700"/>
                            </p:stCondLst>
                            <p:childTnLst>
                              <p:par>
                                <p:cTn id="61" presetID="42" presetClass="path" presetSubtype="0" accel="50000" decel="50000" fill="hold" grpId="0" nodeType="afterEffect">
                                  <p:stCondLst>
                                    <p:cond delay="0"/>
                                  </p:stCondLst>
                                  <p:childTnLst>
                                    <p:animMotion origin="layout" path="M -0.61336 -0.72287 L -0.61336 -0.33426 " pathEditMode="relative" rAng="0" ptsTypes="AA">
                                      <p:cBhvr>
                                        <p:cTn id="62" dur="300" fill="hold"/>
                                        <p:tgtEl>
                                          <p:spTgt spid="29"/>
                                        </p:tgtEl>
                                        <p:attrNameLst>
                                          <p:attrName>ppt_x</p:attrName>
                                          <p:attrName>ppt_y</p:attrName>
                                        </p:attrNameLst>
                                      </p:cBhvr>
                                      <p:rCtr x="0" y="19431"/>
                                    </p:animMotion>
                                  </p:childTnLst>
                                </p:cTn>
                              </p:par>
                            </p:childTnLst>
                          </p:cTn>
                        </p:par>
                        <p:par>
                          <p:cTn id="63" fill="hold">
                            <p:stCondLst>
                              <p:cond delay="4000"/>
                            </p:stCondLst>
                            <p:childTnLst>
                              <p:par>
                                <p:cTn id="64" presetID="42" presetClass="path" presetSubtype="0" accel="50000" decel="50000" fill="hold" grpId="0" nodeType="afterEffect">
                                  <p:stCondLst>
                                    <p:cond delay="0"/>
                                  </p:stCondLst>
                                  <p:childTnLst>
                                    <p:animMotion origin="layout" path="M -0.5467 -0.73398 L -0.5467 -0.34536 " pathEditMode="relative" rAng="0" ptsTypes="AA">
                                      <p:cBhvr>
                                        <p:cTn id="65" dur="300" fill="hold"/>
                                        <p:tgtEl>
                                          <p:spTgt spid="30"/>
                                        </p:tgtEl>
                                        <p:attrNameLst>
                                          <p:attrName>ppt_x</p:attrName>
                                          <p:attrName>ppt_y</p:attrName>
                                        </p:attrNameLst>
                                      </p:cBhvr>
                                      <p:rCtr x="0" y="19431"/>
                                    </p:animMotion>
                                  </p:childTnLst>
                                </p:cTn>
                              </p:par>
                            </p:childTnLst>
                          </p:cTn>
                        </p:par>
                        <p:par>
                          <p:cTn id="66" fill="hold">
                            <p:stCondLst>
                              <p:cond delay="4300"/>
                            </p:stCondLst>
                            <p:childTnLst>
                              <p:par>
                                <p:cTn id="67" presetID="42" presetClass="path" presetSubtype="0" accel="50000" decel="50000" fill="hold" grpId="0" nodeType="afterEffect">
                                  <p:stCondLst>
                                    <p:cond delay="0"/>
                                  </p:stCondLst>
                                  <p:childTnLst>
                                    <p:animMotion origin="layout" path="M -0.63004 -0.76729 L -0.63004 -0.37868 " pathEditMode="relative" rAng="0" ptsTypes="AA">
                                      <p:cBhvr>
                                        <p:cTn id="68" dur="300" fill="hold"/>
                                        <p:tgtEl>
                                          <p:spTgt spid="31"/>
                                        </p:tgtEl>
                                        <p:attrNameLst>
                                          <p:attrName>ppt_x</p:attrName>
                                          <p:attrName>ppt_y</p:attrName>
                                        </p:attrNameLst>
                                      </p:cBhvr>
                                      <p:rCtr x="0" y="19431"/>
                                    </p:animMotion>
                                  </p:childTnLst>
                                </p:cTn>
                              </p:par>
                            </p:childTnLst>
                          </p:cTn>
                        </p:par>
                        <p:par>
                          <p:cTn id="69" fill="hold">
                            <p:stCondLst>
                              <p:cond delay="4600"/>
                            </p:stCondLst>
                            <p:childTnLst>
                              <p:par>
                                <p:cTn id="70" presetID="42" presetClass="path" presetSubtype="0" accel="50000" decel="50000" fill="hold" grpId="0" nodeType="afterEffect">
                                  <p:stCondLst>
                                    <p:cond delay="0"/>
                                  </p:stCondLst>
                                  <p:childTnLst>
                                    <p:animMotion origin="layout" path="M -0.54948 -0.4254 L -0.54948 -0.03678 " pathEditMode="relative" rAng="0" ptsTypes="AA">
                                      <p:cBhvr>
                                        <p:cTn id="71" dur="300" fill="hold"/>
                                        <p:tgtEl>
                                          <p:spTgt spid="32"/>
                                        </p:tgtEl>
                                        <p:attrNameLst>
                                          <p:attrName>ppt_x</p:attrName>
                                          <p:attrName>ppt_y</p:attrName>
                                        </p:attrNameLst>
                                      </p:cBhvr>
                                      <p:rCtr x="0" y="19431"/>
                                    </p:animMotion>
                                  </p:childTnLst>
                                </p:cTn>
                              </p:par>
                            </p:childTnLst>
                          </p:cTn>
                        </p:par>
                        <p:par>
                          <p:cTn id="72" fill="hold">
                            <p:stCondLst>
                              <p:cond delay="4900"/>
                            </p:stCondLst>
                            <p:childTnLst>
                              <p:par>
                                <p:cTn id="73" presetID="42" presetClass="path" presetSubtype="0" accel="50000" decel="50000" fill="hold" grpId="0" nodeType="afterEffect">
                                  <p:stCondLst>
                                    <p:cond delay="0"/>
                                  </p:stCondLst>
                                  <p:childTnLst>
                                    <p:animMotion origin="layout" path="M -0.78836 -0.76729 L -0.83836 -0.38977 " pathEditMode="relative" rAng="0" ptsTypes="AA">
                                      <p:cBhvr>
                                        <p:cTn id="74" dur="300" fill="hold"/>
                                        <p:tgtEl>
                                          <p:spTgt spid="33"/>
                                        </p:tgtEl>
                                        <p:attrNameLst>
                                          <p:attrName>ppt_x</p:attrName>
                                          <p:attrName>ppt_y</p:attrName>
                                        </p:attrNameLst>
                                      </p:cBhvr>
                                      <p:rCtr x="-2500" y="18876"/>
                                    </p:animMotion>
                                  </p:childTnLst>
                                </p:cTn>
                              </p:par>
                            </p:childTnLst>
                          </p:cTn>
                        </p:par>
                        <p:par>
                          <p:cTn id="75" fill="hold">
                            <p:stCondLst>
                              <p:cond delay="5200"/>
                            </p:stCondLst>
                            <p:childTnLst>
                              <p:par>
                                <p:cTn id="76" presetID="42" presetClass="path" presetSubtype="0" accel="50000" decel="50000" fill="hold" grpId="0" nodeType="afterEffect">
                                  <p:stCondLst>
                                    <p:cond delay="0"/>
                                  </p:stCondLst>
                                  <p:childTnLst>
                                    <p:animMotion origin="layout" path="M -0.5467 -0.8117 L -0.4967 -0.40088 " pathEditMode="relative" rAng="0" ptsTypes="AA">
                                      <p:cBhvr>
                                        <p:cTn id="77" dur="300" fill="hold"/>
                                        <p:tgtEl>
                                          <p:spTgt spid="34"/>
                                        </p:tgtEl>
                                        <p:attrNameLst>
                                          <p:attrName>ppt_x</p:attrName>
                                          <p:attrName>ppt_y</p:attrName>
                                        </p:attrNameLst>
                                      </p:cBhvr>
                                      <p:rCtr x="2500" y="20541"/>
                                    </p:animMotion>
                                  </p:childTnLst>
                                </p:cTn>
                              </p:par>
                            </p:childTnLst>
                          </p:cTn>
                        </p:par>
                        <p:par>
                          <p:cTn id="78" fill="hold">
                            <p:stCondLst>
                              <p:cond delay="5500"/>
                            </p:stCondLst>
                            <p:childTnLst>
                              <p:par>
                                <p:cTn id="79" presetID="42" presetClass="path" presetSubtype="0" accel="50000" decel="50000" fill="hold" grpId="0" nodeType="afterEffect">
                                  <p:stCondLst>
                                    <p:cond delay="0"/>
                                  </p:stCondLst>
                                  <p:childTnLst>
                                    <p:animMotion origin="layout" path="M -0.6467 -0.83391 L -0.6467 -0.4453 " pathEditMode="relative" rAng="0" ptsTypes="AA">
                                      <p:cBhvr>
                                        <p:cTn id="80" dur="300" fill="hold"/>
                                        <p:tgtEl>
                                          <p:spTgt spid="35"/>
                                        </p:tgtEl>
                                        <p:attrNameLst>
                                          <p:attrName>ppt_x</p:attrName>
                                          <p:attrName>ppt_y</p:attrName>
                                        </p:attrNameLst>
                                      </p:cBhvr>
                                      <p:rCtr x="0" y="19431"/>
                                    </p:animMotion>
                                  </p:childTnLst>
                                </p:cTn>
                              </p:par>
                            </p:childTnLst>
                          </p:cTn>
                        </p:par>
                        <p:par>
                          <p:cTn id="81" fill="hold">
                            <p:stCondLst>
                              <p:cond delay="5800"/>
                            </p:stCondLst>
                            <p:childTnLst>
                              <p:par>
                                <p:cTn id="82" presetID="42" presetClass="path" presetSubtype="0" accel="50000" decel="50000" fill="hold" grpId="0" nodeType="afterEffect">
                                  <p:stCondLst>
                                    <p:cond delay="0"/>
                                  </p:stCondLst>
                                  <p:childTnLst>
                                    <p:animMotion origin="layout" path="M -0.7217 -0.86722 L -0.7217 -0.4786 " pathEditMode="relative" rAng="0" ptsTypes="AA">
                                      <p:cBhvr>
                                        <p:cTn id="83" dur="300" fill="hold"/>
                                        <p:tgtEl>
                                          <p:spTgt spid="36"/>
                                        </p:tgtEl>
                                        <p:attrNameLst>
                                          <p:attrName>ppt_x</p:attrName>
                                          <p:attrName>ppt_y</p:attrName>
                                        </p:attrNameLst>
                                      </p:cBhvr>
                                      <p:rCtr x="0" y="19431"/>
                                    </p:animMotion>
                                  </p:childTnLst>
                                </p:cTn>
                              </p:par>
                            </p:childTnLst>
                          </p:cTn>
                        </p:par>
                        <p:par>
                          <p:cTn id="84" fill="hold">
                            <p:stCondLst>
                              <p:cond delay="6100"/>
                            </p:stCondLst>
                            <p:childTnLst>
                              <p:par>
                                <p:cTn id="85" presetID="42" presetClass="path" presetSubtype="0" accel="50000" decel="50000" fill="hold" grpId="0" nodeType="afterEffect">
                                  <p:stCondLst>
                                    <p:cond delay="0"/>
                                  </p:stCondLst>
                                  <p:childTnLst>
                                    <p:animMotion origin="layout" path="M -0.80503 -0.87832 L -0.8717 -0.4675 " pathEditMode="relative" rAng="0" ptsTypes="AA">
                                      <p:cBhvr>
                                        <p:cTn id="86" dur="300" fill="hold"/>
                                        <p:tgtEl>
                                          <p:spTgt spid="37"/>
                                        </p:tgtEl>
                                        <p:attrNameLst>
                                          <p:attrName>ppt_x</p:attrName>
                                          <p:attrName>ppt_y</p:attrName>
                                        </p:attrNameLst>
                                      </p:cBhvr>
                                      <p:rCtr x="-3333" y="20541"/>
                                    </p:animMotion>
                                  </p:childTnLst>
                                </p:cTn>
                              </p:par>
                            </p:childTnLst>
                          </p:cTn>
                        </p:par>
                        <p:par>
                          <p:cTn id="87" fill="hold">
                            <p:stCondLst>
                              <p:cond delay="6400"/>
                            </p:stCondLst>
                            <p:childTnLst>
                              <p:par>
                                <p:cTn id="88" presetID="42" presetClass="path" presetSubtype="0" accel="50000" decel="50000" fill="hold" grpId="0" nodeType="afterEffect">
                                  <p:stCondLst>
                                    <p:cond delay="0"/>
                                  </p:stCondLst>
                                  <p:childTnLst>
                                    <p:animMotion origin="layout" path="M -0.63004 -0.92274 L -0.58837 -0.50081 " pathEditMode="relative" rAng="0" ptsTypes="AA">
                                      <p:cBhvr>
                                        <p:cTn id="89" dur="300" fill="hold"/>
                                        <p:tgtEl>
                                          <p:spTgt spid="38"/>
                                        </p:tgtEl>
                                        <p:attrNameLst>
                                          <p:attrName>ppt_x</p:attrName>
                                          <p:attrName>ppt_y</p:attrName>
                                        </p:attrNameLst>
                                      </p:cBhvr>
                                      <p:rCtr x="2083" y="21096"/>
                                    </p:animMotion>
                                  </p:childTnLst>
                                </p:cTn>
                              </p:par>
                            </p:childTnLst>
                          </p:cTn>
                        </p:par>
                        <p:par>
                          <p:cTn id="90" fill="hold">
                            <p:stCondLst>
                              <p:cond delay="6700"/>
                            </p:stCondLst>
                            <p:childTnLst>
                              <p:par>
                                <p:cTn id="91" presetID="42" presetClass="path" presetSubtype="0" accel="50000" decel="50000" fill="hold" grpId="0" nodeType="afterEffect">
                                  <p:stCondLst>
                                    <p:cond delay="0"/>
                                  </p:stCondLst>
                                  <p:childTnLst>
                                    <p:animMotion origin="layout" path="M -0.37448 -0.45871 L -0.37448 -0.07009 " pathEditMode="relative" rAng="0" ptsTypes="AA">
                                      <p:cBhvr>
                                        <p:cTn id="92" dur="300" fill="hold"/>
                                        <p:tgtEl>
                                          <p:spTgt spid="39"/>
                                        </p:tgtEl>
                                        <p:attrNameLst>
                                          <p:attrName>ppt_x</p:attrName>
                                          <p:attrName>ppt_y</p:attrName>
                                        </p:attrNameLst>
                                      </p:cBhvr>
                                      <p:rCtr x="0" y="19431"/>
                                    </p:animMotion>
                                  </p:childTnLst>
                                </p:cTn>
                              </p:par>
                            </p:childTnLst>
                          </p:cTn>
                        </p:par>
                        <p:par>
                          <p:cTn id="93" fill="hold">
                            <p:stCondLst>
                              <p:cond delay="7000"/>
                            </p:stCondLst>
                            <p:childTnLst>
                              <p:par>
                                <p:cTn id="94" presetID="42" presetClass="path" presetSubtype="0" accel="50000" decel="50000" fill="hold" grpId="0" nodeType="afterEffect">
                                  <p:stCondLst>
                                    <p:cond delay="0"/>
                                  </p:stCondLst>
                                  <p:childTnLst>
                                    <p:animMotion origin="layout" path="M -0.40782 -0.49202 L -0.35782 -0.0812 " pathEditMode="relative" rAng="0" ptsTypes="AA">
                                      <p:cBhvr>
                                        <p:cTn id="95" dur="300" fill="hold"/>
                                        <p:tgtEl>
                                          <p:spTgt spid="40"/>
                                        </p:tgtEl>
                                        <p:attrNameLst>
                                          <p:attrName>ppt_x</p:attrName>
                                          <p:attrName>ppt_y</p:attrName>
                                        </p:attrNameLst>
                                      </p:cBhvr>
                                      <p:rCtr x="2500" y="20541"/>
                                    </p:animMotion>
                                  </p:childTnLst>
                                </p:cTn>
                              </p:par>
                            </p:childTnLst>
                          </p:cTn>
                        </p:par>
                        <p:par>
                          <p:cTn id="96" fill="hold">
                            <p:stCondLst>
                              <p:cond delay="7300"/>
                            </p:stCondLst>
                            <p:childTnLst>
                              <p:par>
                                <p:cTn id="97" presetID="42" presetClass="path" presetSubtype="0" accel="50000" decel="50000" fill="hold" grpId="0" nodeType="afterEffect">
                                  <p:stCondLst>
                                    <p:cond delay="0"/>
                                  </p:stCondLst>
                                  <p:childTnLst>
                                    <p:animMotion origin="layout" path="M -0.59114 -0.49202 L -0.63281 -0.1145 " pathEditMode="relative" rAng="0" ptsTypes="AA">
                                      <p:cBhvr>
                                        <p:cTn id="98" dur="200" fill="hold"/>
                                        <p:tgtEl>
                                          <p:spTgt spid="41"/>
                                        </p:tgtEl>
                                        <p:attrNameLst>
                                          <p:attrName>ppt_x</p:attrName>
                                          <p:attrName>ppt_y</p:attrName>
                                        </p:attrNameLst>
                                      </p:cBhvr>
                                      <p:rCtr x="-2083" y="18876"/>
                                    </p:animMotion>
                                  </p:childTnLst>
                                </p:cTn>
                              </p:par>
                            </p:childTnLst>
                          </p:cTn>
                        </p:par>
                        <p:par>
                          <p:cTn id="99" fill="hold">
                            <p:stCondLst>
                              <p:cond delay="7500"/>
                            </p:stCondLst>
                            <p:childTnLst>
                              <p:par>
                                <p:cTn id="100" presetID="42" presetClass="path" presetSubtype="0" accel="50000" decel="50000" fill="hold" grpId="0" nodeType="afterEffect">
                                  <p:stCondLst>
                                    <p:cond delay="0"/>
                                  </p:stCondLst>
                                  <p:childTnLst>
                                    <p:animMotion origin="layout" path="M -0.60781 -0.52533 L -0.60781 -0.13671 " pathEditMode="relative" rAng="0" ptsTypes="AA">
                                      <p:cBhvr>
                                        <p:cTn id="101" dur="200" fill="hold"/>
                                        <p:tgtEl>
                                          <p:spTgt spid="42"/>
                                        </p:tgtEl>
                                        <p:attrNameLst>
                                          <p:attrName>ppt_x</p:attrName>
                                          <p:attrName>ppt_y</p:attrName>
                                        </p:attrNameLst>
                                      </p:cBhvr>
                                      <p:rCtr x="0" y="19431"/>
                                    </p:animMotion>
                                  </p:childTnLst>
                                </p:cTn>
                              </p:par>
                            </p:childTnLst>
                          </p:cTn>
                        </p:par>
                        <p:par>
                          <p:cTn id="102" fill="hold">
                            <p:stCondLst>
                              <p:cond delay="7700"/>
                            </p:stCondLst>
                            <p:childTnLst>
                              <p:par>
                                <p:cTn id="103" presetID="42" presetClass="path" presetSubtype="0" accel="50000" decel="50000" fill="hold" grpId="0" nodeType="afterEffect">
                                  <p:stCondLst>
                                    <p:cond delay="0"/>
                                  </p:stCondLst>
                                  <p:childTnLst>
                                    <p:animMotion origin="layout" path="M -0.57448 -0.58085 L -0.57448 -0.19223 " pathEditMode="relative" rAng="0" ptsTypes="AA">
                                      <p:cBhvr>
                                        <p:cTn id="104" dur="200" fill="hold"/>
                                        <p:tgtEl>
                                          <p:spTgt spid="43"/>
                                        </p:tgtEl>
                                        <p:attrNameLst>
                                          <p:attrName>ppt_x</p:attrName>
                                          <p:attrName>ppt_y</p:attrName>
                                        </p:attrNameLst>
                                      </p:cBhvr>
                                      <p:rCtr x="0" y="19431"/>
                                    </p:animMotion>
                                  </p:childTnLst>
                                </p:cTn>
                              </p:par>
                            </p:childTnLst>
                          </p:cTn>
                        </p:par>
                        <p:par>
                          <p:cTn id="105" fill="hold">
                            <p:stCondLst>
                              <p:cond delay="7900"/>
                            </p:stCondLst>
                            <p:childTnLst>
                              <p:par>
                                <p:cTn id="106" presetID="42" presetClass="path" presetSubtype="0" accel="50000" decel="50000" fill="hold" grpId="0" nodeType="afterEffect">
                                  <p:stCondLst>
                                    <p:cond delay="0"/>
                                  </p:stCondLst>
                                  <p:childTnLst>
                                    <p:animMotion origin="layout" path="M -0.50781 -0.60305 L -0.50781 -0.21443 " pathEditMode="relative" rAng="0" ptsTypes="AA">
                                      <p:cBhvr>
                                        <p:cTn id="107" dur="200" fill="hold"/>
                                        <p:tgtEl>
                                          <p:spTgt spid="44"/>
                                        </p:tgtEl>
                                        <p:attrNameLst>
                                          <p:attrName>ppt_x</p:attrName>
                                          <p:attrName>ppt_y</p:attrName>
                                        </p:attrNameLst>
                                      </p:cBhvr>
                                      <p:rCtr x="0" y="19431"/>
                                    </p:animMotion>
                                  </p:childTnLst>
                                </p:cTn>
                              </p:par>
                            </p:childTnLst>
                          </p:cTn>
                        </p:par>
                        <p:par>
                          <p:cTn id="108" fill="hold">
                            <p:stCondLst>
                              <p:cond delay="8100"/>
                            </p:stCondLst>
                            <p:childTnLst>
                              <p:par>
                                <p:cTn id="109" presetID="42" presetClass="path" presetSubtype="0" accel="50000" decel="50000" fill="hold" grpId="0" nodeType="afterEffect">
                                  <p:stCondLst>
                                    <p:cond delay="0"/>
                                  </p:stCondLst>
                                  <p:childTnLst>
                                    <p:animMotion origin="layout" path="M -0.69115 -0.58085 L -0.69115 -0.19223 " pathEditMode="relative" rAng="0" ptsTypes="AA">
                                      <p:cBhvr>
                                        <p:cTn id="110" dur="200" fill="hold"/>
                                        <p:tgtEl>
                                          <p:spTgt spid="45"/>
                                        </p:tgtEl>
                                        <p:attrNameLst>
                                          <p:attrName>ppt_x</p:attrName>
                                          <p:attrName>ppt_y</p:attrName>
                                        </p:attrNameLst>
                                      </p:cBhvr>
                                      <p:rCtr x="0" y="19431"/>
                                    </p:animMotion>
                                  </p:childTnLst>
                                </p:cTn>
                              </p:par>
                            </p:childTnLst>
                          </p:cTn>
                        </p:par>
                        <p:par>
                          <p:cTn id="111" fill="hold">
                            <p:stCondLst>
                              <p:cond delay="8300"/>
                            </p:stCondLst>
                            <p:childTnLst>
                              <p:par>
                                <p:cTn id="112" presetID="42" presetClass="path" presetSubtype="0" accel="50000" decel="50000" fill="hold" grpId="0" nodeType="afterEffect">
                                  <p:stCondLst>
                                    <p:cond delay="0"/>
                                  </p:stCondLst>
                                  <p:childTnLst>
                                    <p:animMotion origin="layout" path="M -0.64948 -0.62526 L -0.64948 -0.23665 " pathEditMode="relative" rAng="0" ptsTypes="AA">
                                      <p:cBhvr>
                                        <p:cTn id="113" dur="200" fill="hold"/>
                                        <p:tgtEl>
                                          <p:spTgt spid="46"/>
                                        </p:tgtEl>
                                        <p:attrNameLst>
                                          <p:attrName>ppt_x</p:attrName>
                                          <p:attrName>ppt_y</p:attrName>
                                        </p:attrNameLst>
                                      </p:cBhvr>
                                      <p:rCtr x="0" y="19431"/>
                                    </p:animMotion>
                                  </p:childTnLst>
                                </p:cTn>
                              </p:par>
                            </p:childTnLst>
                          </p:cTn>
                        </p:par>
                        <p:par>
                          <p:cTn id="114" fill="hold">
                            <p:stCondLst>
                              <p:cond delay="8500"/>
                            </p:stCondLst>
                            <p:childTnLst>
                              <p:par>
                                <p:cTn id="115" presetID="42" presetClass="path" presetSubtype="0" accel="50000" decel="50000" fill="hold" grpId="0" nodeType="afterEffect">
                                  <p:stCondLst>
                                    <p:cond delay="0"/>
                                  </p:stCondLst>
                                  <p:childTnLst>
                                    <p:animMotion origin="layout" path="M -0.58281 -0.68077 L -0.58281 -0.29216 " pathEditMode="relative" rAng="0" ptsTypes="AA">
                                      <p:cBhvr>
                                        <p:cTn id="116" dur="200" fill="hold"/>
                                        <p:tgtEl>
                                          <p:spTgt spid="47"/>
                                        </p:tgtEl>
                                        <p:attrNameLst>
                                          <p:attrName>ppt_x</p:attrName>
                                          <p:attrName>ppt_y</p:attrName>
                                        </p:attrNameLst>
                                      </p:cBhvr>
                                      <p:rCtr x="0" y="19431"/>
                                    </p:animMotion>
                                  </p:childTnLst>
                                </p:cTn>
                              </p:par>
                            </p:childTnLst>
                          </p:cTn>
                        </p:par>
                        <p:par>
                          <p:cTn id="117" fill="hold">
                            <p:stCondLst>
                              <p:cond delay="8700"/>
                            </p:stCondLst>
                            <p:childTnLst>
                              <p:par>
                                <p:cTn id="118" presetID="42" presetClass="path" presetSubtype="0" accel="50000" decel="50000" fill="hold" grpId="0" nodeType="afterEffect">
                                  <p:stCondLst>
                                    <p:cond delay="0"/>
                                  </p:stCondLst>
                                  <p:childTnLst>
                                    <p:animMotion origin="layout" path="M -0.61615 -0.70298 L -0.61615 -0.31437 " pathEditMode="relative" rAng="0" ptsTypes="AA">
                                      <p:cBhvr>
                                        <p:cTn id="119" dur="200" fill="hold"/>
                                        <p:tgtEl>
                                          <p:spTgt spid="48"/>
                                        </p:tgtEl>
                                        <p:attrNameLst>
                                          <p:attrName>ppt_x</p:attrName>
                                          <p:attrName>ppt_y</p:attrName>
                                        </p:attrNameLst>
                                      </p:cBhvr>
                                      <p:rCtr x="0" y="19431"/>
                                    </p:animMotion>
                                  </p:childTnLst>
                                </p:cTn>
                              </p:par>
                            </p:childTnLst>
                          </p:cTn>
                        </p:par>
                        <p:par>
                          <p:cTn id="120" fill="hold">
                            <p:stCondLst>
                              <p:cond delay="8900"/>
                            </p:stCondLst>
                            <p:childTnLst>
                              <p:par>
                                <p:cTn id="121" presetID="42" presetClass="path" presetSubtype="0" accel="50000" decel="50000" fill="hold" grpId="0" nodeType="afterEffect">
                                  <p:stCondLst>
                                    <p:cond delay="0"/>
                                  </p:stCondLst>
                                  <p:childTnLst>
                                    <p:animMotion origin="layout" path="M -0.64948 -0.72519 L -0.64948 -0.33658 " pathEditMode="relative" rAng="0" ptsTypes="AA">
                                      <p:cBhvr>
                                        <p:cTn id="122" dur="200" fill="hold"/>
                                        <p:tgtEl>
                                          <p:spTgt spid="49"/>
                                        </p:tgtEl>
                                        <p:attrNameLst>
                                          <p:attrName>ppt_x</p:attrName>
                                          <p:attrName>ppt_y</p:attrName>
                                        </p:attrNameLst>
                                      </p:cBhvr>
                                      <p:rCtr x="0" y="19431"/>
                                    </p:animMotion>
                                  </p:childTnLst>
                                </p:cTn>
                              </p:par>
                            </p:childTnLst>
                          </p:cTn>
                        </p:par>
                        <p:par>
                          <p:cTn id="123" fill="hold">
                            <p:stCondLst>
                              <p:cond delay="9100"/>
                            </p:stCondLst>
                            <p:childTnLst>
                              <p:par>
                                <p:cTn id="124" presetID="42" presetClass="path" presetSubtype="0" accel="50000" decel="50000" fill="hold" grpId="0" nodeType="afterEffect">
                                  <p:stCondLst>
                                    <p:cond delay="0"/>
                                  </p:stCondLst>
                                  <p:childTnLst>
                                    <p:animMotion origin="layout" path="M -0.79948 -0.71458 L -0.90781 -0.3037 " pathEditMode="relative" rAng="0" ptsTypes="AA">
                                      <p:cBhvr>
                                        <p:cTn id="125" dur="200" fill="hold"/>
                                        <p:tgtEl>
                                          <p:spTgt spid="50"/>
                                        </p:tgtEl>
                                        <p:attrNameLst>
                                          <p:attrName>ppt_x</p:attrName>
                                          <p:attrName>ppt_y</p:attrName>
                                        </p:attrNameLst>
                                      </p:cBhvr>
                                      <p:rCtr x="-5417" y="20532"/>
                                    </p:animMotion>
                                  </p:childTnLst>
                                </p:cTn>
                              </p:par>
                            </p:childTnLst>
                          </p:cTn>
                        </p:par>
                        <p:par>
                          <p:cTn id="126" fill="hold">
                            <p:stCondLst>
                              <p:cond delay="9300"/>
                            </p:stCondLst>
                            <p:childTnLst>
                              <p:par>
                                <p:cTn id="127" presetID="42" presetClass="path" presetSubtype="0" accel="50000" decel="50000" fill="hold" grpId="0" nodeType="afterEffect">
                                  <p:stCondLst>
                                    <p:cond delay="0"/>
                                  </p:stCondLst>
                                  <p:childTnLst>
                                    <p:animMotion origin="layout" path="M -0.55781 -0.79181 L -0.46615 -0.32547 " pathEditMode="relative" rAng="0" ptsTypes="AA">
                                      <p:cBhvr>
                                        <p:cTn id="128" dur="200" fill="hold"/>
                                        <p:tgtEl>
                                          <p:spTgt spid="51"/>
                                        </p:tgtEl>
                                        <p:attrNameLst>
                                          <p:attrName>ppt_x</p:attrName>
                                          <p:attrName>ppt_y</p:attrName>
                                        </p:attrNameLst>
                                      </p:cBhvr>
                                      <p:rCtr x="4583" y="23317"/>
                                    </p:animMotion>
                                  </p:childTnLst>
                                </p:cTn>
                              </p:par>
                            </p:childTnLst>
                          </p:cTn>
                        </p:par>
                        <p:par>
                          <p:cTn id="129" fill="hold">
                            <p:stCondLst>
                              <p:cond delay="9500"/>
                            </p:stCondLst>
                            <p:childTnLst>
                              <p:par>
                                <p:cTn id="130" presetID="42" presetClass="path" presetSubtype="0" accel="50000" decel="50000" fill="hold" grpId="0" nodeType="afterEffect">
                                  <p:stCondLst>
                                    <p:cond delay="0"/>
                                  </p:stCondLst>
                                  <p:childTnLst>
                                    <p:animMotion origin="layout" path="M -0.80782 -0.7585 L -0.90782 -0.34768 " pathEditMode="relative" rAng="0" ptsTypes="AA">
                                      <p:cBhvr>
                                        <p:cTn id="131" dur="200" fill="hold"/>
                                        <p:tgtEl>
                                          <p:spTgt spid="52"/>
                                        </p:tgtEl>
                                        <p:attrNameLst>
                                          <p:attrName>ppt_x</p:attrName>
                                          <p:attrName>ppt_y</p:attrName>
                                        </p:attrNameLst>
                                      </p:cBhvr>
                                      <p:rCtr x="-5000" y="20541"/>
                                    </p:animMotion>
                                  </p:childTnLst>
                                </p:cTn>
                              </p:par>
                            </p:childTnLst>
                          </p:cTn>
                        </p:par>
                        <p:par>
                          <p:cTn id="132" fill="hold">
                            <p:stCondLst>
                              <p:cond delay="9700"/>
                            </p:stCondLst>
                            <p:childTnLst>
                              <p:par>
                                <p:cTn id="133" presetID="42" presetClass="path" presetSubtype="0" accel="50000" decel="50000" fill="hold" grpId="0" nodeType="afterEffect">
                                  <p:stCondLst>
                                    <p:cond delay="0"/>
                                  </p:stCondLst>
                                  <p:childTnLst>
                                    <p:animMotion origin="layout" path="M -0.64114 -0.7807 L -0.64114 -0.39209 " pathEditMode="relative" rAng="0" ptsTypes="AA">
                                      <p:cBhvr>
                                        <p:cTn id="134" dur="200" fill="hold"/>
                                        <p:tgtEl>
                                          <p:spTgt spid="53"/>
                                        </p:tgtEl>
                                        <p:attrNameLst>
                                          <p:attrName>ppt_x</p:attrName>
                                          <p:attrName>ppt_y</p:attrName>
                                        </p:attrNameLst>
                                      </p:cBhvr>
                                      <p:rCtr x="0" y="19431"/>
                                    </p:animMotion>
                                  </p:childTnLst>
                                </p:cTn>
                              </p:par>
                            </p:childTnLst>
                          </p:cTn>
                        </p:par>
                        <p:par>
                          <p:cTn id="135" fill="hold">
                            <p:stCondLst>
                              <p:cond delay="9900"/>
                            </p:stCondLst>
                            <p:childTnLst>
                              <p:par>
                                <p:cTn id="136" presetID="42" presetClass="path" presetSubtype="0" accel="50000" decel="50000" fill="hold" grpId="0" nodeType="afterEffect">
                                  <p:stCondLst>
                                    <p:cond delay="0"/>
                                  </p:stCondLst>
                                  <p:childTnLst>
                                    <p:animMotion origin="layout" path="M -0.83281 -0.84733 L -0.89115 -0.40319 " pathEditMode="relative" rAng="0" ptsTypes="AA">
                                      <p:cBhvr>
                                        <p:cTn id="137" dur="200" fill="hold"/>
                                        <p:tgtEl>
                                          <p:spTgt spid="54"/>
                                        </p:tgtEl>
                                        <p:attrNameLst>
                                          <p:attrName>ppt_x</p:attrName>
                                          <p:attrName>ppt_y</p:attrName>
                                        </p:attrNameLst>
                                      </p:cBhvr>
                                      <p:rCtr x="-2917" y="22207"/>
                                    </p:animMotion>
                                  </p:childTnLst>
                                </p:cTn>
                              </p:par>
                            </p:childTnLst>
                          </p:cTn>
                        </p:par>
                        <p:par>
                          <p:cTn id="138" fill="hold">
                            <p:stCondLst>
                              <p:cond delay="10100"/>
                            </p:stCondLst>
                            <p:childTnLst>
                              <p:par>
                                <p:cTn id="139" presetID="42" presetClass="path" presetSubtype="0" accel="50000" decel="50000" fill="hold" grpId="0" nodeType="afterEffect">
                                  <p:stCondLst>
                                    <p:cond delay="0"/>
                                  </p:stCondLst>
                                  <p:childTnLst>
                                    <p:animMotion origin="layout" path="M -0.79115 -0.84733 L -0.79115 -0.45871 " pathEditMode="relative" rAng="0" ptsTypes="AA">
                                      <p:cBhvr>
                                        <p:cTn id="140" dur="200" fill="hold"/>
                                        <p:tgtEl>
                                          <p:spTgt spid="55"/>
                                        </p:tgtEl>
                                        <p:attrNameLst>
                                          <p:attrName>ppt_x</p:attrName>
                                          <p:attrName>ppt_y</p:attrName>
                                        </p:attrNameLst>
                                      </p:cBhvr>
                                      <p:rCtr x="0" y="19431"/>
                                    </p:animMotion>
                                  </p:childTnLst>
                                </p:cTn>
                              </p:par>
                            </p:childTnLst>
                          </p:cTn>
                        </p:par>
                        <p:par>
                          <p:cTn id="141" fill="hold">
                            <p:stCondLst>
                              <p:cond delay="10300"/>
                            </p:stCondLst>
                            <p:childTnLst>
                              <p:par>
                                <p:cTn id="142" presetID="42" presetClass="path" presetSubtype="0" accel="50000" decel="50000" fill="hold" grpId="0" nodeType="afterEffect">
                                  <p:stCondLst>
                                    <p:cond delay="0"/>
                                  </p:stCondLst>
                                  <p:childTnLst>
                                    <p:animMotion origin="layout" path="M -0.67448 -0.84732 L -0.67448 -0.45871 " pathEditMode="relative" rAng="0" ptsTypes="AA">
                                      <p:cBhvr>
                                        <p:cTn id="143" dur="200" fill="hold"/>
                                        <p:tgtEl>
                                          <p:spTgt spid="56"/>
                                        </p:tgtEl>
                                        <p:attrNameLst>
                                          <p:attrName>ppt_x</p:attrName>
                                          <p:attrName>ppt_y</p:attrName>
                                        </p:attrNameLst>
                                      </p:cBhvr>
                                      <p:rCtr x="0" y="19431"/>
                                    </p:animMotion>
                                  </p:childTnLst>
                                </p:cTn>
                              </p:par>
                            </p:childTnLst>
                          </p:cTn>
                        </p:par>
                        <p:par>
                          <p:cTn id="144" fill="hold">
                            <p:stCondLst>
                              <p:cond delay="10500"/>
                            </p:stCondLst>
                            <p:childTnLst>
                              <p:par>
                                <p:cTn id="145" presetID="42" presetClass="path" presetSubtype="0" accel="50000" decel="50000" fill="hold" grpId="0" nodeType="afterEffect">
                                  <p:stCondLst>
                                    <p:cond delay="0"/>
                                  </p:stCondLst>
                                  <p:childTnLst>
                                    <p:animMotion origin="layout" path="M -0.86615 -0.88064 L -0.86615 -0.49202 " pathEditMode="relative" rAng="0" ptsTypes="AA">
                                      <p:cBhvr>
                                        <p:cTn id="146" dur="200" fill="hold"/>
                                        <p:tgtEl>
                                          <p:spTgt spid="57"/>
                                        </p:tgtEl>
                                        <p:attrNameLst>
                                          <p:attrName>ppt_x</p:attrName>
                                          <p:attrName>ppt_y</p:attrName>
                                        </p:attrNameLst>
                                      </p:cBhvr>
                                      <p:rCtr x="0" y="19431"/>
                                    </p:animMotion>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Bootstrap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2819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7" name="TextBox 6"/>
          <p:cNvSpPr txBox="1"/>
          <p:nvPr/>
        </p:nvSpPr>
        <p:spPr>
          <a:xfrm>
            <a:off x="3429000" y="1808946"/>
            <a:ext cx="2628900" cy="954107"/>
          </a:xfrm>
          <a:prstGeom prst="rect">
            <a:avLst/>
          </a:prstGeom>
          <a:noFill/>
        </p:spPr>
        <p:txBody>
          <a:bodyPr wrap="square" rtlCol="0">
            <a:spAutoFit/>
          </a:bodyPr>
          <a:lstStyle/>
          <a:p>
            <a:pPr eaLnBrk="1" fontAlgn="auto" hangingPunct="1">
              <a:spcBef>
                <a:spcPts val="0"/>
              </a:spcBef>
              <a:spcAft>
                <a:spcPts val="0"/>
              </a:spcAft>
            </a:pPr>
            <a:r>
              <a:rPr lang="en-US" sz="2800" dirty="0" smtClean="0">
                <a:solidFill>
                  <a:prstClr val="black"/>
                </a:solidFill>
                <a:latin typeface="Calibri"/>
              </a:rPr>
              <a:t>Bootstrap</a:t>
            </a:r>
          </a:p>
          <a:p>
            <a:pPr eaLnBrk="1" fontAlgn="auto" hangingPunct="1">
              <a:spcBef>
                <a:spcPts val="0"/>
              </a:spcBef>
              <a:spcAft>
                <a:spcPts val="0"/>
              </a:spcAft>
            </a:pPr>
            <a:r>
              <a:rPr lang="en-US" sz="2800" dirty="0" smtClean="0">
                <a:solidFill>
                  <a:prstClr val="black"/>
                </a:solidFill>
                <a:latin typeface="Calibri"/>
              </a:rPr>
              <a:t>“Population”</a:t>
            </a:r>
            <a:endParaRPr lang="en-US" sz="2800" dirty="0">
              <a:solidFill>
                <a:prstClr val="black"/>
              </a:solidFill>
              <a:latin typeface="Calibri"/>
            </a:endParaRPr>
          </a:p>
        </p:txBody>
      </p:sp>
      <p:cxnSp>
        <p:nvCxnSpPr>
          <p:cNvPr id="9" name="Straight Connector 8"/>
          <p:cNvCxnSpPr>
            <a:stCxn id="6" idx="1"/>
          </p:cNvCxnSpPr>
          <p:nvPr/>
        </p:nvCxnSpPr>
        <p:spPr>
          <a:xfrm>
            <a:off x="4343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384641"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8" name="Oval 17"/>
          <p:cNvSpPr/>
          <p:nvPr/>
        </p:nvSpPr>
        <p:spPr>
          <a:xfrm>
            <a:off x="8392563"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9" name="Oval 18"/>
          <p:cNvSpPr/>
          <p:nvPr/>
        </p:nvSpPr>
        <p:spPr>
          <a:xfrm>
            <a:off x="8305800"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0" name="Oval 19"/>
          <p:cNvSpPr/>
          <p:nvPr/>
        </p:nvSpPr>
        <p:spPr>
          <a:xfrm>
            <a:off x="8544963"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1" name="Oval 20"/>
          <p:cNvSpPr/>
          <p:nvPr/>
        </p:nvSpPr>
        <p:spPr>
          <a:xfrm>
            <a:off x="8697363"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2" name="Oval 21"/>
          <p:cNvSpPr/>
          <p:nvPr/>
        </p:nvSpPr>
        <p:spPr>
          <a:xfrm>
            <a:off x="8849763"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3" name="Oval 22"/>
          <p:cNvSpPr/>
          <p:nvPr/>
        </p:nvSpPr>
        <p:spPr>
          <a:xfrm>
            <a:off x="9002163"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4" name="Oval 23"/>
          <p:cNvSpPr/>
          <p:nvPr/>
        </p:nvSpPr>
        <p:spPr>
          <a:xfrm>
            <a:off x="9154563"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5" name="Oval 24"/>
          <p:cNvSpPr/>
          <p:nvPr/>
        </p:nvSpPr>
        <p:spPr>
          <a:xfrm>
            <a:off x="9306963"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6" name="Oval 25"/>
          <p:cNvSpPr/>
          <p:nvPr/>
        </p:nvSpPr>
        <p:spPr>
          <a:xfrm>
            <a:off x="9459363"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7" name="Oval 26"/>
          <p:cNvSpPr/>
          <p:nvPr/>
        </p:nvSpPr>
        <p:spPr>
          <a:xfrm>
            <a:off x="9611763"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8" name="Oval 27"/>
          <p:cNvSpPr/>
          <p:nvPr/>
        </p:nvSpPr>
        <p:spPr>
          <a:xfrm>
            <a:off x="9764163"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9" name="Oval 28"/>
          <p:cNvSpPr/>
          <p:nvPr/>
        </p:nvSpPr>
        <p:spPr>
          <a:xfrm>
            <a:off x="9916563"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0" name="Oval 29"/>
          <p:cNvSpPr/>
          <p:nvPr/>
        </p:nvSpPr>
        <p:spPr>
          <a:xfrm>
            <a:off x="10068963"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1" name="Oval 30"/>
          <p:cNvSpPr/>
          <p:nvPr/>
        </p:nvSpPr>
        <p:spPr>
          <a:xfrm>
            <a:off x="10221363"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2" name="Oval 31"/>
          <p:cNvSpPr/>
          <p:nvPr/>
        </p:nvSpPr>
        <p:spPr>
          <a:xfrm>
            <a:off x="8570237"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3" name="Oval 32"/>
          <p:cNvSpPr/>
          <p:nvPr/>
        </p:nvSpPr>
        <p:spPr>
          <a:xfrm>
            <a:off x="10373763"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4" name="Oval 33"/>
          <p:cNvSpPr/>
          <p:nvPr/>
        </p:nvSpPr>
        <p:spPr>
          <a:xfrm>
            <a:off x="10526163"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5" name="Oval 34"/>
          <p:cNvSpPr/>
          <p:nvPr/>
        </p:nvSpPr>
        <p:spPr>
          <a:xfrm>
            <a:off x="10678563"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6" name="Oval 35"/>
          <p:cNvSpPr/>
          <p:nvPr/>
        </p:nvSpPr>
        <p:spPr>
          <a:xfrm>
            <a:off x="10830963"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7" name="Oval 36"/>
          <p:cNvSpPr/>
          <p:nvPr/>
        </p:nvSpPr>
        <p:spPr>
          <a:xfrm>
            <a:off x="10983363"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8" name="Oval 37"/>
          <p:cNvSpPr/>
          <p:nvPr/>
        </p:nvSpPr>
        <p:spPr>
          <a:xfrm>
            <a:off x="11135763"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9" name="Oval 38"/>
          <p:cNvSpPr/>
          <p:nvPr/>
        </p:nvSpPr>
        <p:spPr>
          <a:xfrm>
            <a:off x="8722637"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0" name="Oval 39"/>
          <p:cNvSpPr/>
          <p:nvPr/>
        </p:nvSpPr>
        <p:spPr>
          <a:xfrm>
            <a:off x="8875037"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1" name="Oval 40"/>
          <p:cNvSpPr/>
          <p:nvPr/>
        </p:nvSpPr>
        <p:spPr>
          <a:xfrm>
            <a:off x="9027437"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2" name="Oval 41"/>
          <p:cNvSpPr/>
          <p:nvPr/>
        </p:nvSpPr>
        <p:spPr>
          <a:xfrm>
            <a:off x="9179837"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3" name="Oval 42"/>
          <p:cNvSpPr/>
          <p:nvPr/>
        </p:nvSpPr>
        <p:spPr>
          <a:xfrm>
            <a:off x="9332237"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4" name="Oval 43"/>
          <p:cNvSpPr/>
          <p:nvPr/>
        </p:nvSpPr>
        <p:spPr>
          <a:xfrm>
            <a:off x="9484637"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5" name="Oval 44"/>
          <p:cNvSpPr/>
          <p:nvPr/>
        </p:nvSpPr>
        <p:spPr>
          <a:xfrm>
            <a:off x="9637037"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6" name="Oval 45"/>
          <p:cNvSpPr/>
          <p:nvPr/>
        </p:nvSpPr>
        <p:spPr>
          <a:xfrm>
            <a:off x="9789437"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7" name="Oval 46"/>
          <p:cNvSpPr/>
          <p:nvPr/>
        </p:nvSpPr>
        <p:spPr>
          <a:xfrm>
            <a:off x="9941837"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8" name="Oval 47"/>
          <p:cNvSpPr/>
          <p:nvPr/>
        </p:nvSpPr>
        <p:spPr>
          <a:xfrm>
            <a:off x="10094237"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9" name="Oval 48"/>
          <p:cNvSpPr/>
          <p:nvPr/>
        </p:nvSpPr>
        <p:spPr>
          <a:xfrm>
            <a:off x="10246637"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0" name="Oval 49"/>
          <p:cNvSpPr/>
          <p:nvPr/>
        </p:nvSpPr>
        <p:spPr>
          <a:xfrm>
            <a:off x="10399037"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1" name="Oval 50"/>
          <p:cNvSpPr/>
          <p:nvPr/>
        </p:nvSpPr>
        <p:spPr>
          <a:xfrm>
            <a:off x="10551437"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2" name="Oval 51"/>
          <p:cNvSpPr/>
          <p:nvPr/>
        </p:nvSpPr>
        <p:spPr>
          <a:xfrm>
            <a:off x="10703837"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3" name="Oval 52"/>
          <p:cNvSpPr/>
          <p:nvPr/>
        </p:nvSpPr>
        <p:spPr>
          <a:xfrm>
            <a:off x="10856237"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4" name="Oval 53"/>
          <p:cNvSpPr/>
          <p:nvPr/>
        </p:nvSpPr>
        <p:spPr>
          <a:xfrm>
            <a:off x="11008637"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5" name="Oval 54"/>
          <p:cNvSpPr/>
          <p:nvPr/>
        </p:nvSpPr>
        <p:spPr>
          <a:xfrm>
            <a:off x="11161037"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6" name="Oval 55"/>
          <p:cNvSpPr/>
          <p:nvPr/>
        </p:nvSpPr>
        <p:spPr>
          <a:xfrm>
            <a:off x="11313437"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7" name="Oval 56"/>
          <p:cNvSpPr/>
          <p:nvPr/>
        </p:nvSpPr>
        <p:spPr>
          <a:xfrm>
            <a:off x="11465837"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9" name="Oval 58"/>
          <p:cNvSpPr/>
          <p:nvPr/>
        </p:nvSpPr>
        <p:spPr>
          <a:xfrm>
            <a:off x="8537041" y="69538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1" name="Rectangle 10"/>
          <p:cNvSpPr/>
          <p:nvPr/>
        </p:nvSpPr>
        <p:spPr>
          <a:xfrm>
            <a:off x="21246" y="5463783"/>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 name="TextBox 2"/>
          <p:cNvSpPr txBox="1"/>
          <p:nvPr/>
        </p:nvSpPr>
        <p:spPr>
          <a:xfrm>
            <a:off x="228600" y="1295400"/>
            <a:ext cx="2514600" cy="1569660"/>
          </a:xfrm>
          <a:prstGeom prst="rect">
            <a:avLst/>
          </a:prstGeom>
          <a:noFill/>
        </p:spPr>
        <p:txBody>
          <a:bodyPr wrap="square" rtlCol="0">
            <a:spAutoFit/>
          </a:bodyPr>
          <a:lstStyle/>
          <a:p>
            <a:pPr eaLnBrk="1" fontAlgn="auto" hangingPunct="1">
              <a:spcBef>
                <a:spcPts val="0"/>
              </a:spcBef>
              <a:spcAft>
                <a:spcPts val="0"/>
              </a:spcAft>
            </a:pPr>
            <a:r>
              <a:rPr lang="en-US" sz="3200" dirty="0" smtClean="0">
                <a:solidFill>
                  <a:prstClr val="black"/>
                </a:solidFill>
                <a:latin typeface="Calibri"/>
              </a:rPr>
              <a:t>What can we do with just one seed? </a:t>
            </a:r>
            <a:endParaRPr lang="en-US" sz="3200" dirty="0">
              <a:solidFill>
                <a:prstClr val="black"/>
              </a:solidFill>
              <a:latin typeface="Calibri"/>
            </a:endParaRPr>
          </a:p>
        </p:txBody>
      </p:sp>
      <p:sp>
        <p:nvSpPr>
          <p:cNvPr id="4" name="TextBox 3"/>
          <p:cNvSpPr txBox="1"/>
          <p:nvPr/>
        </p:nvSpPr>
        <p:spPr>
          <a:xfrm>
            <a:off x="228600" y="3124200"/>
            <a:ext cx="2286000" cy="1200329"/>
          </a:xfrm>
          <a:prstGeom prst="rect">
            <a:avLst/>
          </a:prstGeom>
          <a:noFill/>
        </p:spPr>
        <p:txBody>
          <a:bodyPr wrap="square" rtlCol="0">
            <a:spAutoFit/>
          </a:bodyPr>
          <a:lstStyle/>
          <a:p>
            <a:pPr eaLnBrk="1" fontAlgn="auto" hangingPunct="1">
              <a:spcBef>
                <a:spcPts val="0"/>
              </a:spcBef>
              <a:spcAft>
                <a:spcPts val="0"/>
              </a:spcAft>
            </a:pPr>
            <a:r>
              <a:rPr lang="en-US" sz="3600" dirty="0" smtClean="0">
                <a:solidFill>
                  <a:prstClr val="black"/>
                </a:solidFill>
                <a:latin typeface="Calibri"/>
              </a:rPr>
              <a:t>Grow a NEW tree!</a:t>
            </a:r>
            <a:endParaRPr lang="en-US" sz="3600" dirty="0">
              <a:solidFill>
                <a:prstClr val="black"/>
              </a:solidFill>
              <a:latin typeface="Calibri"/>
            </a:endParaRPr>
          </a:p>
        </p:txBody>
      </p:sp>
      <p:sp>
        <p:nvSpPr>
          <p:cNvPr id="61" name="Oval 60"/>
          <p:cNvSpPr/>
          <p:nvPr/>
        </p:nvSpPr>
        <p:spPr>
          <a:xfrm>
            <a:off x="4305300" y="53721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mc:AlternateContent xmlns:mc="http://schemas.openxmlformats.org/markup-compatibility/2006" xmlns:a14="http://schemas.microsoft.com/office/drawing/2010/main">
        <mc:Choice Requires="a14">
          <p:sp>
            <p:nvSpPr>
              <p:cNvPr id="60" name="TextBox 59"/>
              <p:cNvSpPr txBox="1"/>
              <p:nvPr/>
            </p:nvSpPr>
            <p:spPr>
              <a:xfrm>
                <a:off x="4038600" y="5421175"/>
                <a:ext cx="533400" cy="584775"/>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n-US" sz="3200" i="1" dirty="0" smtClean="0">
                              <a:solidFill>
                                <a:prstClr val="black"/>
                              </a:solidFill>
                              <a:latin typeface="Cambria Math"/>
                            </a:rPr>
                          </m:ctrlPr>
                        </m:accPr>
                        <m:e>
                          <m:r>
                            <a:rPr lang="en-US" sz="3200" i="1" dirty="0" smtClean="0">
                              <a:solidFill>
                                <a:prstClr val="black"/>
                              </a:solidFill>
                              <a:latin typeface="Cambria Math"/>
                            </a:rPr>
                            <m:t>𝑥</m:t>
                          </m:r>
                        </m:e>
                      </m:acc>
                    </m:oMath>
                  </m:oMathPara>
                </a14:m>
                <a:endParaRPr lang="en-US" sz="3200" dirty="0">
                  <a:solidFill>
                    <a:prstClr val="black"/>
                  </a:solidFill>
                  <a:latin typeface="Calibri"/>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4038600" y="5421175"/>
                <a:ext cx="533400" cy="584775"/>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502274" y="1639668"/>
                <a:ext cx="2525163" cy="2246769"/>
              </a:xfrm>
              <a:prstGeom prst="rect">
                <a:avLst/>
              </a:prstGeom>
              <a:noFill/>
            </p:spPr>
            <p:txBody>
              <a:bodyPr wrap="square" rtlCol="0">
                <a:spAutoFit/>
              </a:bodyPr>
              <a:lstStyle/>
              <a:p>
                <a:pPr eaLnBrk="1" fontAlgn="auto" hangingPunct="1">
                  <a:spcBef>
                    <a:spcPts val="0"/>
                  </a:spcBef>
                  <a:spcAft>
                    <a:spcPts val="0"/>
                  </a:spcAft>
                </a:pPr>
                <a:r>
                  <a:rPr lang="en-US" sz="2800" dirty="0" smtClean="0">
                    <a:solidFill>
                      <a:prstClr val="black"/>
                    </a:solidFill>
                    <a:latin typeface="Calibri"/>
                  </a:rPr>
                  <a:t>Estimate the distribution and variability (SE) of </a:t>
                </a:r>
                <a14:m>
                  <m:oMath xmlns:m="http://schemas.openxmlformats.org/officeDocument/2006/math">
                    <m:acc>
                      <m:accPr>
                        <m:chr m:val="̅"/>
                        <m:ctrlPr>
                          <a:rPr lang="en-US" sz="2800" i="1" smtClean="0">
                            <a:solidFill>
                              <a:prstClr val="black"/>
                            </a:solidFill>
                            <a:latin typeface="Cambria Math"/>
                          </a:rPr>
                        </m:ctrlPr>
                      </m:accPr>
                      <m:e>
                        <m:r>
                          <a:rPr lang="en-US" sz="2800" i="1" smtClean="0">
                            <a:solidFill>
                              <a:prstClr val="black"/>
                            </a:solidFill>
                            <a:latin typeface="Cambria Math"/>
                          </a:rPr>
                          <m:t>𝑥</m:t>
                        </m:r>
                      </m:e>
                    </m:acc>
                  </m:oMath>
                </a14:m>
                <a:r>
                  <a:rPr lang="en-US" sz="2800" dirty="0" smtClean="0">
                    <a:solidFill>
                      <a:prstClr val="black"/>
                    </a:solidFill>
                    <a:latin typeface="Calibri"/>
                  </a:rPr>
                  <a:t>’s from the bootstraps</a:t>
                </a:r>
                <a:endParaRPr lang="en-US" sz="2800" dirty="0">
                  <a:solidFill>
                    <a:prstClr val="black"/>
                  </a:solidFill>
                  <a:latin typeface="Calibri"/>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502274" y="1639668"/>
                <a:ext cx="2525163" cy="2246769"/>
              </a:xfrm>
              <a:prstGeom prst="rect">
                <a:avLst/>
              </a:prstGeom>
              <a:blipFill rotWithShape="1">
                <a:blip r:embed="rId4"/>
                <a:stretch>
                  <a:fillRect l="-5072" t="-2439" r="-6522" b="-6775"/>
                </a:stretch>
              </a:blipFill>
            </p:spPr>
            <p:txBody>
              <a:bodyPr/>
              <a:lstStyle/>
              <a:p>
                <a:r>
                  <a:rPr lang="en-US">
                    <a:noFill/>
                  </a:rPr>
                  <a:t> </a:t>
                </a:r>
              </a:p>
            </p:txBody>
          </p:sp>
        </mc:Fallback>
      </mc:AlternateContent>
      <p:cxnSp>
        <p:nvCxnSpPr>
          <p:cNvPr id="13" name="Straight Arrow Connector 12"/>
          <p:cNvCxnSpPr/>
          <p:nvPr/>
        </p:nvCxnSpPr>
        <p:spPr>
          <a:xfrm flipV="1">
            <a:off x="4560212" y="5723087"/>
            <a:ext cx="1485900" cy="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2676525" y="5713562"/>
            <a:ext cx="1371600" cy="124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pPr eaLnBrk="1" fontAlgn="auto" hangingPunct="1">
              <a:spcBef>
                <a:spcPts val="0"/>
              </a:spcBef>
              <a:spcAft>
                <a:spcPts val="0"/>
              </a:spcAft>
            </a:pPr>
            <a:r>
              <a:rPr lang="en-US" sz="3200" dirty="0" smtClean="0">
                <a:solidFill>
                  <a:prstClr val="black"/>
                </a:solidFill>
                <a:latin typeface="Calibri"/>
              </a:rPr>
              <a:t>µ</a:t>
            </a:r>
            <a:endParaRPr lang="en-US" sz="3200" dirty="0">
              <a:solidFill>
                <a:prstClr val="black"/>
              </a:solidFill>
              <a:latin typeface="Calibri"/>
            </a:endParaRPr>
          </a:p>
        </p:txBody>
      </p:sp>
      <p:sp>
        <p:nvSpPr>
          <p:cNvPr id="12" name="TextBox 11"/>
          <p:cNvSpPr txBox="1"/>
          <p:nvPr/>
        </p:nvSpPr>
        <p:spPr>
          <a:xfrm>
            <a:off x="765773" y="5930681"/>
            <a:ext cx="7155254" cy="954107"/>
          </a:xfrm>
          <a:prstGeom prst="rect">
            <a:avLst/>
          </a:prstGeom>
          <a:solidFill>
            <a:srgbClr val="FFFFCC"/>
          </a:solidFill>
        </p:spPr>
        <p:txBody>
          <a:bodyPr wrap="square" rtlCol="0">
            <a:spAutoFit/>
          </a:bodyPr>
          <a:lstStyle/>
          <a:p>
            <a:r>
              <a:rPr lang="en-US" sz="2800" dirty="0" smtClean="0">
                <a:solidFill>
                  <a:schemeClr val="tx1"/>
                </a:solidFill>
              </a:rPr>
              <a:t>Use the bootstrap errors that we CAN see to estimate the sampling errors that we CAN’T see. </a:t>
            </a:r>
            <a:endParaRPr lang="en-US" sz="2800" dirty="0">
              <a:solidFill>
                <a:schemeClr val="tx1"/>
              </a:solidFill>
            </a:endParaRPr>
          </a:p>
        </p:txBody>
      </p:sp>
    </p:spTree>
    <p:extLst>
      <p:ext uri="{BB962C8B-B14F-4D97-AF65-F5344CB8AC3E}">
        <p14:creationId xmlns:p14="http://schemas.microsoft.com/office/powerpoint/2010/main" val="725610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34583 -0.59681 L -0.34583 -0.20819 " pathEditMode="relative" rAng="0" ptsTypes="AA">
                                      <p:cBhvr>
                                        <p:cTn id="35" dur="2000" fill="hold"/>
                                        <p:tgtEl>
                                          <p:spTgt spid="16"/>
                                        </p:tgtEl>
                                        <p:attrNameLst>
                                          <p:attrName>ppt_x</p:attrName>
                                          <p:attrName>ppt_y</p:attrName>
                                        </p:attrNameLst>
                                      </p:cBhvr>
                                      <p:rCtr x="0" y="19431"/>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0.50504 -0.47861 L -0.50504 -0.08999 " pathEditMode="relative" rAng="0" ptsTypes="AA">
                                      <p:cBhvr>
                                        <p:cTn id="39" dur="1000" fill="hold"/>
                                        <p:tgtEl>
                                          <p:spTgt spid="18"/>
                                        </p:tgtEl>
                                        <p:attrNameLst>
                                          <p:attrName>ppt_x</p:attrName>
                                          <p:attrName>ppt_y</p:attrName>
                                        </p:attrNameLst>
                                      </p:cBhvr>
                                      <p:rCtr x="0" y="19431"/>
                                    </p:animMotion>
                                  </p:childTnLst>
                                </p:cTn>
                              </p:par>
                            </p:childTnLst>
                          </p:cTn>
                        </p:par>
                        <p:par>
                          <p:cTn id="40" fill="hold">
                            <p:stCondLst>
                              <p:cond delay="1000"/>
                            </p:stCondLst>
                            <p:childTnLst>
                              <p:par>
                                <p:cTn id="41" presetID="42" presetClass="path" presetSubtype="0" accel="50000" decel="50000" fill="hold" grpId="0" nodeType="afterEffect">
                                  <p:stCondLst>
                                    <p:cond delay="0"/>
                                  </p:stCondLst>
                                  <p:childTnLst>
                                    <p:animMotion origin="layout" path="M -0.40382 -0.52741 L -0.40382 -0.13879 " pathEditMode="relative" rAng="0" ptsTypes="AA">
                                      <p:cBhvr>
                                        <p:cTn id="42" dur="500" fill="hold"/>
                                        <p:tgtEl>
                                          <p:spTgt spid="19"/>
                                        </p:tgtEl>
                                        <p:attrNameLst>
                                          <p:attrName>ppt_x</p:attrName>
                                          <p:attrName>ppt_y</p:attrName>
                                        </p:attrNameLst>
                                      </p:cBhvr>
                                      <p:rCtr x="0" y="19431"/>
                                    </p:animMotion>
                                  </p:childTnLst>
                                </p:cTn>
                              </p:par>
                            </p:childTnLst>
                          </p:cTn>
                        </p:par>
                        <p:par>
                          <p:cTn id="43" fill="hold">
                            <p:stCondLst>
                              <p:cond delay="1500"/>
                            </p:stCondLst>
                            <p:childTnLst>
                              <p:par>
                                <p:cTn id="44" presetID="42" presetClass="path" presetSubtype="0" accel="50000" decel="50000" fill="hold" grpId="0" nodeType="afterEffect">
                                  <p:stCondLst>
                                    <p:cond delay="0"/>
                                  </p:stCondLst>
                                  <p:childTnLst>
                                    <p:animMotion origin="layout" path="M -0.55503 -0.50081 L -0.55503 -0.11219 " pathEditMode="relative" rAng="0" ptsTypes="AA">
                                      <p:cBhvr>
                                        <p:cTn id="45" dur="500" fill="hold"/>
                                        <p:tgtEl>
                                          <p:spTgt spid="20"/>
                                        </p:tgtEl>
                                        <p:attrNameLst>
                                          <p:attrName>ppt_x</p:attrName>
                                          <p:attrName>ppt_y</p:attrName>
                                        </p:attrNameLst>
                                      </p:cBhvr>
                                      <p:rCtr x="0" y="19431"/>
                                    </p:animMotion>
                                  </p:childTnLst>
                                </p:cTn>
                              </p:par>
                            </p:childTnLst>
                          </p:cTn>
                        </p:par>
                        <p:par>
                          <p:cTn id="46" fill="hold">
                            <p:stCondLst>
                              <p:cond delay="2000"/>
                            </p:stCondLst>
                            <p:childTnLst>
                              <p:par>
                                <p:cTn id="47" presetID="42" presetClass="path" presetSubtype="0" accel="50000" decel="50000" fill="hold" grpId="0" nodeType="afterEffect">
                                  <p:stCondLst>
                                    <p:cond delay="0"/>
                                  </p:stCondLst>
                                  <p:childTnLst>
                                    <p:animMotion origin="layout" path="M -0.4967 -0.52302 L -0.4967 -0.1344 " pathEditMode="relative" rAng="0" ptsTypes="AA">
                                      <p:cBhvr>
                                        <p:cTn id="48" dur="500" fill="hold"/>
                                        <p:tgtEl>
                                          <p:spTgt spid="21"/>
                                        </p:tgtEl>
                                        <p:attrNameLst>
                                          <p:attrName>ppt_x</p:attrName>
                                          <p:attrName>ppt_y</p:attrName>
                                        </p:attrNameLst>
                                      </p:cBhvr>
                                      <p:rCtr x="0" y="19431"/>
                                    </p:animMotion>
                                  </p:childTnLst>
                                </p:cTn>
                              </p:par>
                            </p:childTnLst>
                          </p:cTn>
                        </p:par>
                        <p:par>
                          <p:cTn id="49" fill="hold">
                            <p:stCondLst>
                              <p:cond delay="2500"/>
                            </p:stCondLst>
                            <p:childTnLst>
                              <p:par>
                                <p:cTn id="50" presetID="42" presetClass="path" presetSubtype="0" accel="50000" decel="50000" fill="hold" grpId="0" nodeType="afterEffect">
                                  <p:stCondLst>
                                    <p:cond delay="0"/>
                                  </p:stCondLst>
                                  <p:childTnLst>
                                    <p:animMotion origin="layout" path="M -0.53837 -0.54523 L -0.53837 -0.15661 " pathEditMode="relative" rAng="0" ptsTypes="AA">
                                      <p:cBhvr>
                                        <p:cTn id="51" dur="500" fill="hold"/>
                                        <p:tgtEl>
                                          <p:spTgt spid="22"/>
                                        </p:tgtEl>
                                        <p:attrNameLst>
                                          <p:attrName>ppt_x</p:attrName>
                                          <p:attrName>ppt_y</p:attrName>
                                        </p:attrNameLst>
                                      </p:cBhvr>
                                      <p:rCtr x="0" y="19431"/>
                                    </p:animMotion>
                                  </p:childTnLst>
                                </p:cTn>
                              </p:par>
                            </p:childTnLst>
                          </p:cTn>
                        </p:par>
                        <p:par>
                          <p:cTn id="52" fill="hold">
                            <p:stCondLst>
                              <p:cond delay="3000"/>
                            </p:stCondLst>
                            <p:childTnLst>
                              <p:par>
                                <p:cTn id="53" presetID="42" presetClass="path" presetSubtype="0" accel="50000" decel="50000" fill="hold" grpId="0" nodeType="afterEffect">
                                  <p:stCondLst>
                                    <p:cond delay="0"/>
                                  </p:stCondLst>
                                  <p:childTnLst>
                                    <p:animMotion origin="layout" path="M -0.38836 -0.56743 L -0.38836 -0.17881 " pathEditMode="relative" rAng="0" ptsTypes="AA">
                                      <p:cBhvr>
                                        <p:cTn id="54" dur="500" fill="hold"/>
                                        <p:tgtEl>
                                          <p:spTgt spid="23"/>
                                        </p:tgtEl>
                                        <p:attrNameLst>
                                          <p:attrName>ppt_x</p:attrName>
                                          <p:attrName>ppt_y</p:attrName>
                                        </p:attrNameLst>
                                      </p:cBhvr>
                                      <p:rCtr x="0" y="19431"/>
                                    </p:animMotion>
                                  </p:childTnLst>
                                </p:cTn>
                              </p:par>
                            </p:childTnLst>
                          </p:cTn>
                        </p:par>
                        <p:par>
                          <p:cTn id="55" fill="hold">
                            <p:stCondLst>
                              <p:cond delay="3500"/>
                            </p:stCondLst>
                            <p:childTnLst>
                              <p:par>
                                <p:cTn id="56" presetID="42" presetClass="path" presetSubtype="0" accel="50000" decel="50000" fill="hold" grpId="0" nodeType="afterEffect">
                                  <p:stCondLst>
                                    <p:cond delay="0"/>
                                  </p:stCondLst>
                                  <p:childTnLst>
                                    <p:animMotion origin="layout" path="M -0.5967 -0.58964 L -0.5967 -0.20102 " pathEditMode="relative" rAng="0" ptsTypes="AA">
                                      <p:cBhvr>
                                        <p:cTn id="57" dur="500" fill="hold"/>
                                        <p:tgtEl>
                                          <p:spTgt spid="24"/>
                                        </p:tgtEl>
                                        <p:attrNameLst>
                                          <p:attrName>ppt_x</p:attrName>
                                          <p:attrName>ppt_y</p:attrName>
                                        </p:attrNameLst>
                                      </p:cBhvr>
                                      <p:rCtr x="0" y="19431"/>
                                    </p:animMotion>
                                  </p:childTnLst>
                                </p:cTn>
                              </p:par>
                            </p:childTnLst>
                          </p:cTn>
                        </p:par>
                        <p:par>
                          <p:cTn id="58" fill="hold">
                            <p:stCondLst>
                              <p:cond delay="4000"/>
                            </p:stCondLst>
                            <p:childTnLst>
                              <p:par>
                                <p:cTn id="59" presetID="42" presetClass="path" presetSubtype="0" accel="50000" decel="50000" fill="hold" grpId="0" nodeType="afterEffect">
                                  <p:stCondLst>
                                    <p:cond delay="0"/>
                                  </p:stCondLst>
                                  <p:childTnLst>
                                    <p:animMotion origin="layout" path="M -0.48004 -0.61185 L -0.48004 -0.22323 " pathEditMode="relative" rAng="0" ptsTypes="AA">
                                      <p:cBhvr>
                                        <p:cTn id="60" dur="500" fill="hold"/>
                                        <p:tgtEl>
                                          <p:spTgt spid="25"/>
                                        </p:tgtEl>
                                        <p:attrNameLst>
                                          <p:attrName>ppt_x</p:attrName>
                                          <p:attrName>ppt_y</p:attrName>
                                        </p:attrNameLst>
                                      </p:cBhvr>
                                      <p:rCtr x="0" y="19431"/>
                                    </p:animMotion>
                                  </p:childTnLst>
                                </p:cTn>
                              </p:par>
                            </p:childTnLst>
                          </p:cTn>
                        </p:par>
                        <p:par>
                          <p:cTn id="61" fill="hold">
                            <p:stCondLst>
                              <p:cond delay="4500"/>
                            </p:stCondLst>
                            <p:childTnLst>
                              <p:par>
                                <p:cTn id="62" presetID="42" presetClass="path" presetSubtype="0" accel="50000" decel="50000" fill="hold" grpId="0" nodeType="afterEffect">
                                  <p:stCondLst>
                                    <p:cond delay="0"/>
                                  </p:stCondLst>
                                  <p:childTnLst>
                                    <p:animMotion origin="layout" path="M -0.5967 -0.65625 L -0.5967 -0.26764 " pathEditMode="relative" rAng="0" ptsTypes="AA">
                                      <p:cBhvr>
                                        <p:cTn id="63" dur="200" fill="hold"/>
                                        <p:tgtEl>
                                          <p:spTgt spid="26"/>
                                        </p:tgtEl>
                                        <p:attrNameLst>
                                          <p:attrName>ppt_x</p:attrName>
                                          <p:attrName>ppt_y</p:attrName>
                                        </p:attrNameLst>
                                      </p:cBhvr>
                                      <p:rCtr x="0" y="19431"/>
                                    </p:animMotion>
                                  </p:childTnLst>
                                </p:cTn>
                              </p:par>
                            </p:childTnLst>
                          </p:cTn>
                        </p:par>
                        <p:par>
                          <p:cTn id="64" fill="hold">
                            <p:stCondLst>
                              <p:cond delay="4700"/>
                            </p:stCondLst>
                            <p:childTnLst>
                              <p:par>
                                <p:cTn id="65" presetID="42" presetClass="path" presetSubtype="0" accel="50000" decel="50000" fill="hold" grpId="0" nodeType="afterEffect">
                                  <p:stCondLst>
                                    <p:cond delay="0"/>
                                  </p:stCondLst>
                                  <p:childTnLst>
                                    <p:animMotion origin="layout" path="M -0.55503 -0.68957 L -0.55503 -0.30095 " pathEditMode="relative" rAng="0" ptsTypes="AA">
                                      <p:cBhvr>
                                        <p:cTn id="66" dur="200" fill="hold"/>
                                        <p:tgtEl>
                                          <p:spTgt spid="27"/>
                                        </p:tgtEl>
                                        <p:attrNameLst>
                                          <p:attrName>ppt_x</p:attrName>
                                          <p:attrName>ppt_y</p:attrName>
                                        </p:attrNameLst>
                                      </p:cBhvr>
                                      <p:rCtr x="0" y="19431"/>
                                    </p:animMotion>
                                  </p:childTnLst>
                                </p:cTn>
                              </p:par>
                            </p:childTnLst>
                          </p:cTn>
                        </p:par>
                        <p:par>
                          <p:cTn id="67" fill="hold">
                            <p:stCondLst>
                              <p:cond delay="4900"/>
                            </p:stCondLst>
                            <p:childTnLst>
                              <p:par>
                                <p:cTn id="68" presetID="42" presetClass="path" presetSubtype="0" accel="50000" decel="50000" fill="hold" grpId="0" nodeType="afterEffect">
                                  <p:stCondLst>
                                    <p:cond delay="0"/>
                                  </p:stCondLst>
                                  <p:childTnLst>
                                    <p:animMotion origin="layout" path="M -0.55504 -0.70067 L -0.55504 -0.31206 " pathEditMode="relative" rAng="0" ptsTypes="AA">
                                      <p:cBhvr>
                                        <p:cTn id="69" dur="200" fill="hold"/>
                                        <p:tgtEl>
                                          <p:spTgt spid="28"/>
                                        </p:tgtEl>
                                        <p:attrNameLst>
                                          <p:attrName>ppt_x</p:attrName>
                                          <p:attrName>ppt_y</p:attrName>
                                        </p:attrNameLst>
                                      </p:cBhvr>
                                      <p:rCtr x="0" y="19431"/>
                                    </p:animMotion>
                                  </p:childTnLst>
                                </p:cTn>
                              </p:par>
                            </p:childTnLst>
                          </p:cTn>
                        </p:par>
                        <p:par>
                          <p:cTn id="70" fill="hold">
                            <p:stCondLst>
                              <p:cond delay="5100"/>
                            </p:stCondLst>
                            <p:childTnLst>
                              <p:par>
                                <p:cTn id="71" presetID="42" presetClass="path" presetSubtype="0" accel="50000" decel="50000" fill="hold" grpId="0" nodeType="afterEffect">
                                  <p:stCondLst>
                                    <p:cond delay="0"/>
                                  </p:stCondLst>
                                  <p:childTnLst>
                                    <p:animMotion origin="layout" path="M -0.61336 -0.72287 L -0.61336 -0.33426 " pathEditMode="relative" rAng="0" ptsTypes="AA">
                                      <p:cBhvr>
                                        <p:cTn id="72" dur="200" fill="hold"/>
                                        <p:tgtEl>
                                          <p:spTgt spid="29"/>
                                        </p:tgtEl>
                                        <p:attrNameLst>
                                          <p:attrName>ppt_x</p:attrName>
                                          <p:attrName>ppt_y</p:attrName>
                                        </p:attrNameLst>
                                      </p:cBhvr>
                                      <p:rCtr x="0" y="19431"/>
                                    </p:animMotion>
                                  </p:childTnLst>
                                </p:cTn>
                              </p:par>
                            </p:childTnLst>
                          </p:cTn>
                        </p:par>
                        <p:par>
                          <p:cTn id="73" fill="hold">
                            <p:stCondLst>
                              <p:cond delay="5300"/>
                            </p:stCondLst>
                            <p:childTnLst>
                              <p:par>
                                <p:cTn id="74" presetID="42" presetClass="path" presetSubtype="0" accel="50000" decel="50000" fill="hold" grpId="0" nodeType="afterEffect">
                                  <p:stCondLst>
                                    <p:cond delay="0"/>
                                  </p:stCondLst>
                                  <p:childTnLst>
                                    <p:animMotion origin="layout" path="M -0.5467 -0.73398 L -0.5467 -0.34536 " pathEditMode="relative" rAng="0" ptsTypes="AA">
                                      <p:cBhvr>
                                        <p:cTn id="75" dur="200" fill="hold"/>
                                        <p:tgtEl>
                                          <p:spTgt spid="30"/>
                                        </p:tgtEl>
                                        <p:attrNameLst>
                                          <p:attrName>ppt_x</p:attrName>
                                          <p:attrName>ppt_y</p:attrName>
                                        </p:attrNameLst>
                                      </p:cBhvr>
                                      <p:rCtr x="0" y="19431"/>
                                    </p:animMotion>
                                  </p:childTnLst>
                                </p:cTn>
                              </p:par>
                            </p:childTnLst>
                          </p:cTn>
                        </p:par>
                        <p:par>
                          <p:cTn id="76" fill="hold">
                            <p:stCondLst>
                              <p:cond delay="5500"/>
                            </p:stCondLst>
                            <p:childTnLst>
                              <p:par>
                                <p:cTn id="77" presetID="42" presetClass="path" presetSubtype="0" accel="50000" decel="50000" fill="hold" grpId="0" nodeType="afterEffect">
                                  <p:stCondLst>
                                    <p:cond delay="0"/>
                                  </p:stCondLst>
                                  <p:childTnLst>
                                    <p:animMotion origin="layout" path="M -0.63004 -0.76729 L -0.63004 -0.37868 " pathEditMode="relative" rAng="0" ptsTypes="AA">
                                      <p:cBhvr>
                                        <p:cTn id="78" dur="200" fill="hold"/>
                                        <p:tgtEl>
                                          <p:spTgt spid="31"/>
                                        </p:tgtEl>
                                        <p:attrNameLst>
                                          <p:attrName>ppt_x</p:attrName>
                                          <p:attrName>ppt_y</p:attrName>
                                        </p:attrNameLst>
                                      </p:cBhvr>
                                      <p:rCtr x="0" y="19431"/>
                                    </p:animMotion>
                                  </p:childTnLst>
                                </p:cTn>
                              </p:par>
                            </p:childTnLst>
                          </p:cTn>
                        </p:par>
                        <p:par>
                          <p:cTn id="79" fill="hold">
                            <p:stCondLst>
                              <p:cond delay="5700"/>
                            </p:stCondLst>
                            <p:childTnLst>
                              <p:par>
                                <p:cTn id="80" presetID="42" presetClass="path" presetSubtype="0" accel="50000" decel="50000" fill="hold" grpId="0" nodeType="afterEffect">
                                  <p:stCondLst>
                                    <p:cond delay="0"/>
                                  </p:stCondLst>
                                  <p:childTnLst>
                                    <p:animMotion origin="layout" path="M -0.54948 -0.4254 L -0.54948 -0.03678 " pathEditMode="relative" rAng="0" ptsTypes="AA">
                                      <p:cBhvr>
                                        <p:cTn id="81" dur="200" fill="hold"/>
                                        <p:tgtEl>
                                          <p:spTgt spid="32"/>
                                        </p:tgtEl>
                                        <p:attrNameLst>
                                          <p:attrName>ppt_x</p:attrName>
                                          <p:attrName>ppt_y</p:attrName>
                                        </p:attrNameLst>
                                      </p:cBhvr>
                                      <p:rCtr x="0" y="19431"/>
                                    </p:animMotion>
                                  </p:childTnLst>
                                </p:cTn>
                              </p:par>
                            </p:childTnLst>
                          </p:cTn>
                        </p:par>
                        <p:par>
                          <p:cTn id="82" fill="hold">
                            <p:stCondLst>
                              <p:cond delay="5900"/>
                            </p:stCondLst>
                            <p:childTnLst>
                              <p:par>
                                <p:cTn id="83" presetID="42" presetClass="path" presetSubtype="0" accel="50000" decel="50000" fill="hold" grpId="0" nodeType="afterEffect">
                                  <p:stCondLst>
                                    <p:cond delay="0"/>
                                  </p:stCondLst>
                                  <p:childTnLst>
                                    <p:animMotion origin="layout" path="M -0.78836 -0.76729 L -0.83836 -0.38977 " pathEditMode="relative" rAng="0" ptsTypes="AA">
                                      <p:cBhvr>
                                        <p:cTn id="84" dur="200" fill="hold"/>
                                        <p:tgtEl>
                                          <p:spTgt spid="33"/>
                                        </p:tgtEl>
                                        <p:attrNameLst>
                                          <p:attrName>ppt_x</p:attrName>
                                          <p:attrName>ppt_y</p:attrName>
                                        </p:attrNameLst>
                                      </p:cBhvr>
                                      <p:rCtr x="-2500" y="18876"/>
                                    </p:animMotion>
                                  </p:childTnLst>
                                </p:cTn>
                              </p:par>
                            </p:childTnLst>
                          </p:cTn>
                        </p:par>
                        <p:par>
                          <p:cTn id="85" fill="hold">
                            <p:stCondLst>
                              <p:cond delay="6100"/>
                            </p:stCondLst>
                            <p:childTnLst>
                              <p:par>
                                <p:cTn id="86" presetID="42" presetClass="path" presetSubtype="0" accel="50000" decel="50000" fill="hold" grpId="0" nodeType="afterEffect">
                                  <p:stCondLst>
                                    <p:cond delay="0"/>
                                  </p:stCondLst>
                                  <p:childTnLst>
                                    <p:animMotion origin="layout" path="M -0.5467 -0.8117 L -0.4967 -0.40088 " pathEditMode="relative" rAng="0" ptsTypes="AA">
                                      <p:cBhvr>
                                        <p:cTn id="87" dur="200" fill="hold"/>
                                        <p:tgtEl>
                                          <p:spTgt spid="34"/>
                                        </p:tgtEl>
                                        <p:attrNameLst>
                                          <p:attrName>ppt_x</p:attrName>
                                          <p:attrName>ppt_y</p:attrName>
                                        </p:attrNameLst>
                                      </p:cBhvr>
                                      <p:rCtr x="2500" y="20541"/>
                                    </p:animMotion>
                                  </p:childTnLst>
                                </p:cTn>
                              </p:par>
                            </p:childTnLst>
                          </p:cTn>
                        </p:par>
                        <p:par>
                          <p:cTn id="88" fill="hold">
                            <p:stCondLst>
                              <p:cond delay="6300"/>
                            </p:stCondLst>
                            <p:childTnLst>
                              <p:par>
                                <p:cTn id="89" presetID="42" presetClass="path" presetSubtype="0" accel="50000" decel="50000" fill="hold" grpId="0" nodeType="afterEffect">
                                  <p:stCondLst>
                                    <p:cond delay="0"/>
                                  </p:stCondLst>
                                  <p:childTnLst>
                                    <p:animMotion origin="layout" path="M -0.6467 -0.83391 L -0.6467 -0.4453 " pathEditMode="relative" rAng="0" ptsTypes="AA">
                                      <p:cBhvr>
                                        <p:cTn id="90" dur="200" fill="hold"/>
                                        <p:tgtEl>
                                          <p:spTgt spid="35"/>
                                        </p:tgtEl>
                                        <p:attrNameLst>
                                          <p:attrName>ppt_x</p:attrName>
                                          <p:attrName>ppt_y</p:attrName>
                                        </p:attrNameLst>
                                      </p:cBhvr>
                                      <p:rCtr x="0" y="19431"/>
                                    </p:animMotion>
                                  </p:childTnLst>
                                </p:cTn>
                              </p:par>
                            </p:childTnLst>
                          </p:cTn>
                        </p:par>
                        <p:par>
                          <p:cTn id="91" fill="hold">
                            <p:stCondLst>
                              <p:cond delay="6500"/>
                            </p:stCondLst>
                            <p:childTnLst>
                              <p:par>
                                <p:cTn id="92" presetID="42" presetClass="path" presetSubtype="0" accel="50000" decel="50000" fill="hold" grpId="0" nodeType="afterEffect">
                                  <p:stCondLst>
                                    <p:cond delay="0"/>
                                  </p:stCondLst>
                                  <p:childTnLst>
                                    <p:animMotion origin="layout" path="M -0.7217 -0.86722 L -0.7217 -0.4786 " pathEditMode="relative" rAng="0" ptsTypes="AA">
                                      <p:cBhvr>
                                        <p:cTn id="93" dur="200" fill="hold"/>
                                        <p:tgtEl>
                                          <p:spTgt spid="36"/>
                                        </p:tgtEl>
                                        <p:attrNameLst>
                                          <p:attrName>ppt_x</p:attrName>
                                          <p:attrName>ppt_y</p:attrName>
                                        </p:attrNameLst>
                                      </p:cBhvr>
                                      <p:rCtr x="0" y="19431"/>
                                    </p:animMotion>
                                  </p:childTnLst>
                                </p:cTn>
                              </p:par>
                            </p:childTnLst>
                          </p:cTn>
                        </p:par>
                        <p:par>
                          <p:cTn id="94" fill="hold">
                            <p:stCondLst>
                              <p:cond delay="6700"/>
                            </p:stCondLst>
                            <p:childTnLst>
                              <p:par>
                                <p:cTn id="95" presetID="42" presetClass="path" presetSubtype="0" accel="50000" decel="50000" fill="hold" grpId="0" nodeType="afterEffect">
                                  <p:stCondLst>
                                    <p:cond delay="0"/>
                                  </p:stCondLst>
                                  <p:childTnLst>
                                    <p:animMotion origin="layout" path="M -0.80503 -0.87832 L -0.8717 -0.4675 " pathEditMode="relative" rAng="0" ptsTypes="AA">
                                      <p:cBhvr>
                                        <p:cTn id="96" dur="200" fill="hold"/>
                                        <p:tgtEl>
                                          <p:spTgt spid="37"/>
                                        </p:tgtEl>
                                        <p:attrNameLst>
                                          <p:attrName>ppt_x</p:attrName>
                                          <p:attrName>ppt_y</p:attrName>
                                        </p:attrNameLst>
                                      </p:cBhvr>
                                      <p:rCtr x="-3333" y="20541"/>
                                    </p:animMotion>
                                  </p:childTnLst>
                                </p:cTn>
                              </p:par>
                            </p:childTnLst>
                          </p:cTn>
                        </p:par>
                        <p:par>
                          <p:cTn id="97" fill="hold">
                            <p:stCondLst>
                              <p:cond delay="6900"/>
                            </p:stCondLst>
                            <p:childTnLst>
                              <p:par>
                                <p:cTn id="98" presetID="42" presetClass="path" presetSubtype="0" accel="50000" decel="50000" fill="hold" grpId="0" nodeType="afterEffect">
                                  <p:stCondLst>
                                    <p:cond delay="0"/>
                                  </p:stCondLst>
                                  <p:childTnLst>
                                    <p:animMotion origin="layout" path="M -0.63004 -0.92274 L -0.58837 -0.50081 " pathEditMode="relative" rAng="0" ptsTypes="AA">
                                      <p:cBhvr>
                                        <p:cTn id="99" dur="200" fill="hold"/>
                                        <p:tgtEl>
                                          <p:spTgt spid="38"/>
                                        </p:tgtEl>
                                        <p:attrNameLst>
                                          <p:attrName>ppt_x</p:attrName>
                                          <p:attrName>ppt_y</p:attrName>
                                        </p:attrNameLst>
                                      </p:cBhvr>
                                      <p:rCtr x="2083" y="21096"/>
                                    </p:animMotion>
                                  </p:childTnLst>
                                </p:cTn>
                              </p:par>
                            </p:childTnLst>
                          </p:cTn>
                        </p:par>
                        <p:par>
                          <p:cTn id="100" fill="hold">
                            <p:stCondLst>
                              <p:cond delay="7100"/>
                            </p:stCondLst>
                            <p:childTnLst>
                              <p:par>
                                <p:cTn id="101" presetID="42" presetClass="path" presetSubtype="0" accel="50000" decel="50000" fill="hold" grpId="0" nodeType="afterEffect">
                                  <p:stCondLst>
                                    <p:cond delay="0"/>
                                  </p:stCondLst>
                                  <p:childTnLst>
                                    <p:animMotion origin="layout" path="M -0.37448 -0.45871 L -0.37448 -0.07009 " pathEditMode="relative" rAng="0" ptsTypes="AA">
                                      <p:cBhvr>
                                        <p:cTn id="102" dur="200" fill="hold"/>
                                        <p:tgtEl>
                                          <p:spTgt spid="39"/>
                                        </p:tgtEl>
                                        <p:attrNameLst>
                                          <p:attrName>ppt_x</p:attrName>
                                          <p:attrName>ppt_y</p:attrName>
                                        </p:attrNameLst>
                                      </p:cBhvr>
                                      <p:rCtr x="0" y="19431"/>
                                    </p:animMotion>
                                  </p:childTnLst>
                                </p:cTn>
                              </p:par>
                            </p:childTnLst>
                          </p:cTn>
                        </p:par>
                        <p:par>
                          <p:cTn id="103" fill="hold">
                            <p:stCondLst>
                              <p:cond delay="7300"/>
                            </p:stCondLst>
                            <p:childTnLst>
                              <p:par>
                                <p:cTn id="104" presetID="42" presetClass="path" presetSubtype="0" accel="50000" decel="50000" fill="hold" grpId="0" nodeType="afterEffect">
                                  <p:stCondLst>
                                    <p:cond delay="0"/>
                                  </p:stCondLst>
                                  <p:childTnLst>
                                    <p:animMotion origin="layout" path="M -0.40782 -0.49202 L -0.35782 -0.0812 " pathEditMode="relative" rAng="0" ptsTypes="AA">
                                      <p:cBhvr>
                                        <p:cTn id="105" dur="200" fill="hold"/>
                                        <p:tgtEl>
                                          <p:spTgt spid="40"/>
                                        </p:tgtEl>
                                        <p:attrNameLst>
                                          <p:attrName>ppt_x</p:attrName>
                                          <p:attrName>ppt_y</p:attrName>
                                        </p:attrNameLst>
                                      </p:cBhvr>
                                      <p:rCtr x="2500" y="20541"/>
                                    </p:animMotion>
                                  </p:childTnLst>
                                </p:cTn>
                              </p:par>
                            </p:childTnLst>
                          </p:cTn>
                        </p:par>
                        <p:par>
                          <p:cTn id="106" fill="hold">
                            <p:stCondLst>
                              <p:cond delay="7500"/>
                            </p:stCondLst>
                            <p:childTnLst>
                              <p:par>
                                <p:cTn id="107" presetID="42" presetClass="path" presetSubtype="0" accel="50000" decel="50000" fill="hold" grpId="0" nodeType="afterEffect">
                                  <p:stCondLst>
                                    <p:cond delay="0"/>
                                  </p:stCondLst>
                                  <p:childTnLst>
                                    <p:animMotion origin="layout" path="M -0.59114 -0.49202 L -0.63281 -0.1145 " pathEditMode="relative" rAng="0" ptsTypes="AA">
                                      <p:cBhvr>
                                        <p:cTn id="108" dur="100" fill="hold"/>
                                        <p:tgtEl>
                                          <p:spTgt spid="41"/>
                                        </p:tgtEl>
                                        <p:attrNameLst>
                                          <p:attrName>ppt_x</p:attrName>
                                          <p:attrName>ppt_y</p:attrName>
                                        </p:attrNameLst>
                                      </p:cBhvr>
                                      <p:rCtr x="-2083" y="18876"/>
                                    </p:animMotion>
                                  </p:childTnLst>
                                </p:cTn>
                              </p:par>
                            </p:childTnLst>
                          </p:cTn>
                        </p:par>
                        <p:par>
                          <p:cTn id="109" fill="hold">
                            <p:stCondLst>
                              <p:cond delay="7600"/>
                            </p:stCondLst>
                            <p:childTnLst>
                              <p:par>
                                <p:cTn id="110" presetID="42" presetClass="path" presetSubtype="0" accel="50000" decel="50000" fill="hold" grpId="0" nodeType="afterEffect">
                                  <p:stCondLst>
                                    <p:cond delay="0"/>
                                  </p:stCondLst>
                                  <p:childTnLst>
                                    <p:animMotion origin="layout" path="M -0.60781 -0.52533 L -0.60781 -0.13671 " pathEditMode="relative" rAng="0" ptsTypes="AA">
                                      <p:cBhvr>
                                        <p:cTn id="111" dur="100" fill="hold"/>
                                        <p:tgtEl>
                                          <p:spTgt spid="42"/>
                                        </p:tgtEl>
                                        <p:attrNameLst>
                                          <p:attrName>ppt_x</p:attrName>
                                          <p:attrName>ppt_y</p:attrName>
                                        </p:attrNameLst>
                                      </p:cBhvr>
                                      <p:rCtr x="0" y="19431"/>
                                    </p:animMotion>
                                  </p:childTnLst>
                                </p:cTn>
                              </p:par>
                            </p:childTnLst>
                          </p:cTn>
                        </p:par>
                        <p:par>
                          <p:cTn id="112" fill="hold">
                            <p:stCondLst>
                              <p:cond delay="7700"/>
                            </p:stCondLst>
                            <p:childTnLst>
                              <p:par>
                                <p:cTn id="113" presetID="42" presetClass="path" presetSubtype="0" accel="50000" decel="50000" fill="hold" grpId="0" nodeType="afterEffect">
                                  <p:stCondLst>
                                    <p:cond delay="0"/>
                                  </p:stCondLst>
                                  <p:childTnLst>
                                    <p:animMotion origin="layout" path="M -0.57448 -0.58085 L -0.57448 -0.19223 " pathEditMode="relative" rAng="0" ptsTypes="AA">
                                      <p:cBhvr>
                                        <p:cTn id="114" dur="100" fill="hold"/>
                                        <p:tgtEl>
                                          <p:spTgt spid="43"/>
                                        </p:tgtEl>
                                        <p:attrNameLst>
                                          <p:attrName>ppt_x</p:attrName>
                                          <p:attrName>ppt_y</p:attrName>
                                        </p:attrNameLst>
                                      </p:cBhvr>
                                      <p:rCtr x="0" y="19431"/>
                                    </p:animMotion>
                                  </p:childTnLst>
                                </p:cTn>
                              </p:par>
                            </p:childTnLst>
                          </p:cTn>
                        </p:par>
                        <p:par>
                          <p:cTn id="115" fill="hold">
                            <p:stCondLst>
                              <p:cond delay="7800"/>
                            </p:stCondLst>
                            <p:childTnLst>
                              <p:par>
                                <p:cTn id="116" presetID="42" presetClass="path" presetSubtype="0" accel="50000" decel="50000" fill="hold" grpId="0" nodeType="afterEffect">
                                  <p:stCondLst>
                                    <p:cond delay="0"/>
                                  </p:stCondLst>
                                  <p:childTnLst>
                                    <p:animMotion origin="layout" path="M -0.50781 -0.60305 L -0.50781 -0.21443 " pathEditMode="relative" rAng="0" ptsTypes="AA">
                                      <p:cBhvr>
                                        <p:cTn id="117" dur="100" fill="hold"/>
                                        <p:tgtEl>
                                          <p:spTgt spid="44"/>
                                        </p:tgtEl>
                                        <p:attrNameLst>
                                          <p:attrName>ppt_x</p:attrName>
                                          <p:attrName>ppt_y</p:attrName>
                                        </p:attrNameLst>
                                      </p:cBhvr>
                                      <p:rCtr x="0" y="19431"/>
                                    </p:animMotion>
                                  </p:childTnLst>
                                </p:cTn>
                              </p:par>
                            </p:childTnLst>
                          </p:cTn>
                        </p:par>
                        <p:par>
                          <p:cTn id="118" fill="hold">
                            <p:stCondLst>
                              <p:cond delay="7900"/>
                            </p:stCondLst>
                            <p:childTnLst>
                              <p:par>
                                <p:cTn id="119" presetID="42" presetClass="path" presetSubtype="0" accel="50000" decel="50000" fill="hold" grpId="0" nodeType="afterEffect">
                                  <p:stCondLst>
                                    <p:cond delay="0"/>
                                  </p:stCondLst>
                                  <p:childTnLst>
                                    <p:animMotion origin="layout" path="M -0.69115 -0.58085 L -0.69115 -0.19223 " pathEditMode="relative" rAng="0" ptsTypes="AA">
                                      <p:cBhvr>
                                        <p:cTn id="120" dur="100" fill="hold"/>
                                        <p:tgtEl>
                                          <p:spTgt spid="45"/>
                                        </p:tgtEl>
                                        <p:attrNameLst>
                                          <p:attrName>ppt_x</p:attrName>
                                          <p:attrName>ppt_y</p:attrName>
                                        </p:attrNameLst>
                                      </p:cBhvr>
                                      <p:rCtr x="0" y="19431"/>
                                    </p:animMotion>
                                  </p:childTnLst>
                                </p:cTn>
                              </p:par>
                            </p:childTnLst>
                          </p:cTn>
                        </p:par>
                        <p:par>
                          <p:cTn id="121" fill="hold">
                            <p:stCondLst>
                              <p:cond delay="8000"/>
                            </p:stCondLst>
                            <p:childTnLst>
                              <p:par>
                                <p:cTn id="122" presetID="42" presetClass="path" presetSubtype="0" accel="50000" decel="50000" fill="hold" grpId="0" nodeType="afterEffect">
                                  <p:stCondLst>
                                    <p:cond delay="0"/>
                                  </p:stCondLst>
                                  <p:childTnLst>
                                    <p:animMotion origin="layout" path="M -0.64948 -0.62526 L -0.64948 -0.23665 " pathEditMode="relative" rAng="0" ptsTypes="AA">
                                      <p:cBhvr>
                                        <p:cTn id="123" dur="100" fill="hold"/>
                                        <p:tgtEl>
                                          <p:spTgt spid="46"/>
                                        </p:tgtEl>
                                        <p:attrNameLst>
                                          <p:attrName>ppt_x</p:attrName>
                                          <p:attrName>ppt_y</p:attrName>
                                        </p:attrNameLst>
                                      </p:cBhvr>
                                      <p:rCtr x="0" y="19431"/>
                                    </p:animMotion>
                                  </p:childTnLst>
                                </p:cTn>
                              </p:par>
                            </p:childTnLst>
                          </p:cTn>
                        </p:par>
                        <p:par>
                          <p:cTn id="124" fill="hold">
                            <p:stCondLst>
                              <p:cond delay="8100"/>
                            </p:stCondLst>
                            <p:childTnLst>
                              <p:par>
                                <p:cTn id="125" presetID="42" presetClass="path" presetSubtype="0" accel="50000" decel="50000" fill="hold" grpId="0" nodeType="afterEffect">
                                  <p:stCondLst>
                                    <p:cond delay="0"/>
                                  </p:stCondLst>
                                  <p:childTnLst>
                                    <p:animMotion origin="layout" path="M -0.58281 -0.68077 L -0.58281 -0.29216 " pathEditMode="relative" rAng="0" ptsTypes="AA">
                                      <p:cBhvr>
                                        <p:cTn id="126" dur="100" fill="hold"/>
                                        <p:tgtEl>
                                          <p:spTgt spid="47"/>
                                        </p:tgtEl>
                                        <p:attrNameLst>
                                          <p:attrName>ppt_x</p:attrName>
                                          <p:attrName>ppt_y</p:attrName>
                                        </p:attrNameLst>
                                      </p:cBhvr>
                                      <p:rCtr x="0" y="19431"/>
                                    </p:animMotion>
                                  </p:childTnLst>
                                </p:cTn>
                              </p:par>
                            </p:childTnLst>
                          </p:cTn>
                        </p:par>
                        <p:par>
                          <p:cTn id="127" fill="hold">
                            <p:stCondLst>
                              <p:cond delay="8200"/>
                            </p:stCondLst>
                            <p:childTnLst>
                              <p:par>
                                <p:cTn id="128" presetID="42" presetClass="path" presetSubtype="0" accel="50000" decel="50000" fill="hold" grpId="0" nodeType="afterEffect">
                                  <p:stCondLst>
                                    <p:cond delay="0"/>
                                  </p:stCondLst>
                                  <p:childTnLst>
                                    <p:animMotion origin="layout" path="M -0.61615 -0.70298 L -0.61615 -0.31437 " pathEditMode="relative" rAng="0" ptsTypes="AA">
                                      <p:cBhvr>
                                        <p:cTn id="129" dur="100" fill="hold"/>
                                        <p:tgtEl>
                                          <p:spTgt spid="48"/>
                                        </p:tgtEl>
                                        <p:attrNameLst>
                                          <p:attrName>ppt_x</p:attrName>
                                          <p:attrName>ppt_y</p:attrName>
                                        </p:attrNameLst>
                                      </p:cBhvr>
                                      <p:rCtr x="0" y="19431"/>
                                    </p:animMotion>
                                  </p:childTnLst>
                                </p:cTn>
                              </p:par>
                            </p:childTnLst>
                          </p:cTn>
                        </p:par>
                        <p:par>
                          <p:cTn id="130" fill="hold">
                            <p:stCondLst>
                              <p:cond delay="8300"/>
                            </p:stCondLst>
                            <p:childTnLst>
                              <p:par>
                                <p:cTn id="131" presetID="42" presetClass="path" presetSubtype="0" accel="50000" decel="50000" fill="hold" grpId="0" nodeType="afterEffect">
                                  <p:stCondLst>
                                    <p:cond delay="0"/>
                                  </p:stCondLst>
                                  <p:childTnLst>
                                    <p:animMotion origin="layout" path="M -0.64948 -0.72519 L -0.64948 -0.33658 " pathEditMode="relative" rAng="0" ptsTypes="AA">
                                      <p:cBhvr>
                                        <p:cTn id="132" dur="100" fill="hold"/>
                                        <p:tgtEl>
                                          <p:spTgt spid="49"/>
                                        </p:tgtEl>
                                        <p:attrNameLst>
                                          <p:attrName>ppt_x</p:attrName>
                                          <p:attrName>ppt_y</p:attrName>
                                        </p:attrNameLst>
                                      </p:cBhvr>
                                      <p:rCtr x="0" y="19431"/>
                                    </p:animMotion>
                                  </p:childTnLst>
                                </p:cTn>
                              </p:par>
                            </p:childTnLst>
                          </p:cTn>
                        </p:par>
                        <p:par>
                          <p:cTn id="133" fill="hold">
                            <p:stCondLst>
                              <p:cond delay="8400"/>
                            </p:stCondLst>
                            <p:childTnLst>
                              <p:par>
                                <p:cTn id="134" presetID="42" presetClass="path" presetSubtype="0" accel="50000" decel="50000" fill="hold" grpId="0" nodeType="afterEffect">
                                  <p:stCondLst>
                                    <p:cond delay="0"/>
                                  </p:stCondLst>
                                  <p:childTnLst>
                                    <p:animMotion origin="layout" path="M -0.79982 -0.71458 L -0.90816 -0.3037 " pathEditMode="relative" rAng="0" ptsTypes="AA">
                                      <p:cBhvr>
                                        <p:cTn id="135" dur="100" fill="hold"/>
                                        <p:tgtEl>
                                          <p:spTgt spid="50"/>
                                        </p:tgtEl>
                                        <p:attrNameLst>
                                          <p:attrName>ppt_x</p:attrName>
                                          <p:attrName>ppt_y</p:attrName>
                                        </p:attrNameLst>
                                      </p:cBhvr>
                                      <p:rCtr x="-5417" y="20532"/>
                                    </p:animMotion>
                                  </p:childTnLst>
                                </p:cTn>
                              </p:par>
                            </p:childTnLst>
                          </p:cTn>
                        </p:par>
                        <p:par>
                          <p:cTn id="136" fill="hold">
                            <p:stCondLst>
                              <p:cond delay="8500"/>
                            </p:stCondLst>
                            <p:childTnLst>
                              <p:par>
                                <p:cTn id="137" presetID="42" presetClass="path" presetSubtype="0" accel="50000" decel="50000" fill="hold" grpId="0" nodeType="afterEffect">
                                  <p:stCondLst>
                                    <p:cond delay="0"/>
                                  </p:stCondLst>
                                  <p:childTnLst>
                                    <p:animMotion origin="layout" path="M -0.55781 -0.79181 L -0.46615 -0.32547 " pathEditMode="relative" rAng="0" ptsTypes="AA">
                                      <p:cBhvr>
                                        <p:cTn id="138" dur="100" fill="hold"/>
                                        <p:tgtEl>
                                          <p:spTgt spid="51"/>
                                        </p:tgtEl>
                                        <p:attrNameLst>
                                          <p:attrName>ppt_x</p:attrName>
                                          <p:attrName>ppt_y</p:attrName>
                                        </p:attrNameLst>
                                      </p:cBhvr>
                                      <p:rCtr x="4583" y="23317"/>
                                    </p:animMotion>
                                  </p:childTnLst>
                                </p:cTn>
                              </p:par>
                            </p:childTnLst>
                          </p:cTn>
                        </p:par>
                        <p:par>
                          <p:cTn id="139" fill="hold">
                            <p:stCondLst>
                              <p:cond delay="8600"/>
                            </p:stCondLst>
                            <p:childTnLst>
                              <p:par>
                                <p:cTn id="140" presetID="42" presetClass="path" presetSubtype="0" accel="50000" decel="50000" fill="hold" grpId="0" nodeType="afterEffect">
                                  <p:stCondLst>
                                    <p:cond delay="0"/>
                                  </p:stCondLst>
                                  <p:childTnLst>
                                    <p:animMotion origin="layout" path="M -0.80782 -0.7585 L -0.90782 -0.34768 " pathEditMode="relative" rAng="0" ptsTypes="AA">
                                      <p:cBhvr>
                                        <p:cTn id="141" dur="100" fill="hold"/>
                                        <p:tgtEl>
                                          <p:spTgt spid="52"/>
                                        </p:tgtEl>
                                        <p:attrNameLst>
                                          <p:attrName>ppt_x</p:attrName>
                                          <p:attrName>ppt_y</p:attrName>
                                        </p:attrNameLst>
                                      </p:cBhvr>
                                      <p:rCtr x="-5000" y="20541"/>
                                    </p:animMotion>
                                  </p:childTnLst>
                                </p:cTn>
                              </p:par>
                            </p:childTnLst>
                          </p:cTn>
                        </p:par>
                        <p:par>
                          <p:cTn id="142" fill="hold">
                            <p:stCondLst>
                              <p:cond delay="8700"/>
                            </p:stCondLst>
                            <p:childTnLst>
                              <p:par>
                                <p:cTn id="143" presetID="42" presetClass="path" presetSubtype="0" accel="50000" decel="50000" fill="hold" grpId="0" nodeType="afterEffect">
                                  <p:stCondLst>
                                    <p:cond delay="0"/>
                                  </p:stCondLst>
                                  <p:childTnLst>
                                    <p:animMotion origin="layout" path="M -0.64114 -0.7807 L -0.64114 -0.39209 " pathEditMode="relative" rAng="0" ptsTypes="AA">
                                      <p:cBhvr>
                                        <p:cTn id="144" dur="100" fill="hold"/>
                                        <p:tgtEl>
                                          <p:spTgt spid="53"/>
                                        </p:tgtEl>
                                        <p:attrNameLst>
                                          <p:attrName>ppt_x</p:attrName>
                                          <p:attrName>ppt_y</p:attrName>
                                        </p:attrNameLst>
                                      </p:cBhvr>
                                      <p:rCtr x="0" y="19431"/>
                                    </p:animMotion>
                                  </p:childTnLst>
                                </p:cTn>
                              </p:par>
                            </p:childTnLst>
                          </p:cTn>
                        </p:par>
                        <p:par>
                          <p:cTn id="145" fill="hold">
                            <p:stCondLst>
                              <p:cond delay="8800"/>
                            </p:stCondLst>
                            <p:childTnLst>
                              <p:par>
                                <p:cTn id="146" presetID="42" presetClass="path" presetSubtype="0" accel="50000" decel="50000" fill="hold" grpId="0" nodeType="afterEffect">
                                  <p:stCondLst>
                                    <p:cond delay="0"/>
                                  </p:stCondLst>
                                  <p:childTnLst>
                                    <p:animMotion origin="layout" path="M -0.83281 -0.84733 L -0.89115 -0.40319 " pathEditMode="relative" rAng="0" ptsTypes="AA">
                                      <p:cBhvr>
                                        <p:cTn id="147" dur="100" fill="hold"/>
                                        <p:tgtEl>
                                          <p:spTgt spid="54"/>
                                        </p:tgtEl>
                                        <p:attrNameLst>
                                          <p:attrName>ppt_x</p:attrName>
                                          <p:attrName>ppt_y</p:attrName>
                                        </p:attrNameLst>
                                      </p:cBhvr>
                                      <p:rCtr x="-2917" y="22207"/>
                                    </p:animMotion>
                                  </p:childTnLst>
                                </p:cTn>
                              </p:par>
                            </p:childTnLst>
                          </p:cTn>
                        </p:par>
                        <p:par>
                          <p:cTn id="148" fill="hold">
                            <p:stCondLst>
                              <p:cond delay="8900"/>
                            </p:stCondLst>
                            <p:childTnLst>
                              <p:par>
                                <p:cTn id="149" presetID="42" presetClass="path" presetSubtype="0" accel="50000" decel="50000" fill="hold" grpId="0" nodeType="afterEffect">
                                  <p:stCondLst>
                                    <p:cond delay="0"/>
                                  </p:stCondLst>
                                  <p:childTnLst>
                                    <p:animMotion origin="layout" path="M -0.79115 -0.84733 L -0.79115 -0.45871 " pathEditMode="relative" rAng="0" ptsTypes="AA">
                                      <p:cBhvr>
                                        <p:cTn id="150" dur="100" fill="hold"/>
                                        <p:tgtEl>
                                          <p:spTgt spid="55"/>
                                        </p:tgtEl>
                                        <p:attrNameLst>
                                          <p:attrName>ppt_x</p:attrName>
                                          <p:attrName>ppt_y</p:attrName>
                                        </p:attrNameLst>
                                      </p:cBhvr>
                                      <p:rCtr x="0" y="19431"/>
                                    </p:animMotion>
                                  </p:childTnLst>
                                </p:cTn>
                              </p:par>
                            </p:childTnLst>
                          </p:cTn>
                        </p:par>
                        <p:par>
                          <p:cTn id="151" fill="hold">
                            <p:stCondLst>
                              <p:cond delay="9000"/>
                            </p:stCondLst>
                            <p:childTnLst>
                              <p:par>
                                <p:cTn id="152" presetID="42" presetClass="path" presetSubtype="0" accel="50000" decel="50000" fill="hold" grpId="0" nodeType="afterEffect">
                                  <p:stCondLst>
                                    <p:cond delay="0"/>
                                  </p:stCondLst>
                                  <p:childTnLst>
                                    <p:animMotion origin="layout" path="M -0.67448 -0.84732 L -0.67448 -0.45871 " pathEditMode="relative" rAng="0" ptsTypes="AA">
                                      <p:cBhvr>
                                        <p:cTn id="153" dur="100" fill="hold"/>
                                        <p:tgtEl>
                                          <p:spTgt spid="56"/>
                                        </p:tgtEl>
                                        <p:attrNameLst>
                                          <p:attrName>ppt_x</p:attrName>
                                          <p:attrName>ppt_y</p:attrName>
                                        </p:attrNameLst>
                                      </p:cBhvr>
                                      <p:rCtr x="0" y="19431"/>
                                    </p:animMotion>
                                  </p:childTnLst>
                                </p:cTn>
                              </p:par>
                            </p:childTnLst>
                          </p:cTn>
                        </p:par>
                        <p:par>
                          <p:cTn id="154" fill="hold">
                            <p:stCondLst>
                              <p:cond delay="9100"/>
                            </p:stCondLst>
                            <p:childTnLst>
                              <p:par>
                                <p:cTn id="155" presetID="42" presetClass="path" presetSubtype="0" accel="50000" decel="50000" fill="hold" grpId="0" nodeType="afterEffect">
                                  <p:stCondLst>
                                    <p:cond delay="0"/>
                                  </p:stCondLst>
                                  <p:childTnLst>
                                    <p:animMotion origin="layout" path="M -0.86615 -0.88064 L -0.86615 -0.49202 " pathEditMode="relative" rAng="0" ptsTypes="AA">
                                      <p:cBhvr>
                                        <p:cTn id="156" dur="100" fill="hold"/>
                                        <p:tgtEl>
                                          <p:spTgt spid="57"/>
                                        </p:tgtEl>
                                        <p:attrNameLst>
                                          <p:attrName>ppt_x</p:attrName>
                                          <p:attrName>ppt_y</p:attrName>
                                        </p:attrNameLst>
                                      </p:cBhvr>
                                      <p:rCtr x="0" y="19431"/>
                                    </p:animMotion>
                                  </p:childTnLst>
                                </p:cTn>
                              </p:par>
                            </p:childTnLst>
                          </p:cTn>
                        </p:par>
                        <p:par>
                          <p:cTn id="157" fill="hold">
                            <p:stCondLst>
                              <p:cond delay="9200"/>
                            </p:stCondLst>
                            <p:childTnLst>
                              <p:par>
                                <p:cTn id="158" presetID="42" presetClass="path" presetSubtype="0" accel="50000" decel="50000" fill="hold" grpId="0" nodeType="afterEffect">
                                  <p:stCondLst>
                                    <p:cond delay="0"/>
                                  </p:stCondLst>
                                  <p:childTnLst>
                                    <p:animMotion origin="layout" path="M -0.34618 -0.61944 L -0.34618 -0.23078 " pathEditMode="relative" rAng="0" ptsTypes="AA">
                                      <p:cBhvr>
                                        <p:cTn id="159" dur="100" fill="hold"/>
                                        <p:tgtEl>
                                          <p:spTgt spid="59"/>
                                        </p:tgtEl>
                                        <p:attrNameLst>
                                          <p:attrName>ppt_x</p:attrName>
                                          <p:attrName>ppt_y</p:attrName>
                                        </p:attrNameLst>
                                      </p:cBhvr>
                                      <p:rCtr x="0" y="19421"/>
                                    </p:animMotion>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wipe(right)">
                                      <p:cBhvr>
                                        <p:cTn id="164" dur="500"/>
                                        <p:tgtEl>
                                          <p:spTgt spid="62"/>
                                        </p:tgtEl>
                                      </p:cBhvr>
                                    </p:animEffect>
                                  </p:childTnLst>
                                </p:cTn>
                              </p:par>
                              <p:par>
                                <p:cTn id="165" presetID="22" presetClass="entr" presetSubtype="8" fill="hold" nodeType="withEffect">
                                  <p:stCondLst>
                                    <p:cond delay="0"/>
                                  </p:stCondLst>
                                  <p:childTnLst>
                                    <p:set>
                                      <p:cBhvr>
                                        <p:cTn id="166" dur="1" fill="hold">
                                          <p:stCondLst>
                                            <p:cond delay="0"/>
                                          </p:stCondLst>
                                        </p:cTn>
                                        <p:tgtEl>
                                          <p:spTgt spid="13"/>
                                        </p:tgtEl>
                                        <p:attrNameLst>
                                          <p:attrName>style.visibility</p:attrName>
                                        </p:attrNameLst>
                                      </p:cBhvr>
                                      <p:to>
                                        <p:strVal val="visible"/>
                                      </p:to>
                                    </p:set>
                                    <p:animEffect transition="in" filter="wipe(left)">
                                      <p:cBhvr>
                                        <p:cTn id="167" dur="500"/>
                                        <p:tgtEl>
                                          <p:spTgt spid="13"/>
                                        </p:tgtEl>
                                      </p:cBhvr>
                                    </p:animEffect>
                                  </p:childTnLst>
                                </p:cTn>
                              </p:par>
                            </p:childTnLst>
                          </p:cTn>
                        </p:par>
                        <p:par>
                          <p:cTn id="168" fill="hold">
                            <p:stCondLst>
                              <p:cond delay="500"/>
                            </p:stCondLst>
                            <p:childTnLst>
                              <p:par>
                                <p:cTn id="169" presetID="1" presetClass="entr" presetSubtype="0" fill="hold" grpId="0" nodeType="afterEffect">
                                  <p:stCondLst>
                                    <p:cond delay="0"/>
                                  </p:stCondLst>
                                  <p:childTnLst>
                                    <p:set>
                                      <p:cBhvr>
                                        <p:cTn id="170" dur="1" fill="hold">
                                          <p:stCondLst>
                                            <p:cond delay="0"/>
                                          </p:stCondLst>
                                        </p:cTn>
                                        <p:tgtEl>
                                          <p:spTgt spid="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10"/>
                                        </p:tgtEl>
                                        <p:attrNameLst>
                                          <p:attrName>style.visibility</p:attrName>
                                        </p:attrNameLst>
                                      </p:cBhvr>
                                      <p:to>
                                        <p:strVal val="visible"/>
                                      </p:to>
                                    </p:set>
                                    <p:animEffect transition="in" filter="fade">
                                      <p:cBhvr>
                                        <p:cTn id="175" dur="500"/>
                                        <p:tgtEl>
                                          <p:spTgt spid="10"/>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12"/>
                                        </p:tgtEl>
                                        <p:attrNameLst>
                                          <p:attrName>style.visibility</p:attrName>
                                        </p:attrNameLst>
                                      </p:cBhvr>
                                      <p:to>
                                        <p:strVal val="visible"/>
                                      </p:to>
                                    </p:set>
                                    <p:animEffect transition="in" filter="fade">
                                      <p:cBhvr>
                                        <p:cTn id="18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P spid="3" grpId="0"/>
      <p:bldP spid="60" grpId="0" animBg="1"/>
      <p:bldP spid="8" grpId="0" animBg="1"/>
      <p:bldP spid="10"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Golden Rule of Bootstraps</a:t>
            </a:r>
            <a:endParaRPr lang="en-US" dirty="0">
              <a:latin typeface="Times New Roman" pitchFamily="18" charset="0"/>
              <a:cs typeface="Times New Roman" pitchFamily="18" charset="0"/>
            </a:endParaRPr>
          </a:p>
        </p:txBody>
      </p:sp>
      <p:sp>
        <p:nvSpPr>
          <p:cNvPr id="4" name="TextBox 3"/>
          <p:cNvSpPr txBox="1"/>
          <p:nvPr/>
        </p:nvSpPr>
        <p:spPr>
          <a:xfrm>
            <a:off x="838200" y="1676400"/>
            <a:ext cx="7467600" cy="3785652"/>
          </a:xfrm>
          <a:prstGeom prst="rect">
            <a:avLst/>
          </a:prstGeom>
          <a:solidFill>
            <a:srgbClr val="FFFF99"/>
          </a:solidFill>
          <a:ln w="57150" cmpd="thinThick">
            <a:solidFill>
              <a:srgbClr val="C00000"/>
            </a:solidFill>
          </a:ln>
        </p:spPr>
        <p:txBody>
          <a:bodyPr wrap="square" rtlCol="0">
            <a:spAutoFit/>
          </a:bodyPr>
          <a:lstStyle/>
          <a:p>
            <a:pPr eaLnBrk="1" fontAlgn="auto" hangingPunct="1">
              <a:spcBef>
                <a:spcPts val="0"/>
              </a:spcBef>
              <a:spcAft>
                <a:spcPts val="0"/>
              </a:spcAft>
            </a:pPr>
            <a:r>
              <a:rPr lang="en-US" sz="4800" dirty="0" smtClean="0">
                <a:solidFill>
                  <a:prstClr val="black"/>
                </a:solidFill>
                <a:latin typeface="Calibri"/>
              </a:rPr>
              <a:t>The </a:t>
            </a:r>
            <a:r>
              <a:rPr lang="en-US" sz="4800" b="1" i="1" dirty="0" smtClean="0">
                <a:solidFill>
                  <a:prstClr val="black"/>
                </a:solidFill>
                <a:latin typeface="Calibri"/>
              </a:rPr>
              <a:t>bootstrap statistics </a:t>
            </a:r>
            <a:r>
              <a:rPr lang="en-US" sz="4800" dirty="0" smtClean="0">
                <a:solidFill>
                  <a:prstClr val="black"/>
                </a:solidFill>
                <a:latin typeface="Calibri"/>
              </a:rPr>
              <a:t>are to the </a:t>
            </a:r>
            <a:r>
              <a:rPr lang="en-US" sz="4800" b="1" i="1" dirty="0" smtClean="0">
                <a:solidFill>
                  <a:prstClr val="black"/>
                </a:solidFill>
                <a:latin typeface="Calibri"/>
              </a:rPr>
              <a:t>original statistic </a:t>
            </a:r>
          </a:p>
          <a:p>
            <a:pPr algn="ctr" eaLnBrk="1" fontAlgn="auto" hangingPunct="1">
              <a:spcBef>
                <a:spcPts val="0"/>
              </a:spcBef>
              <a:spcAft>
                <a:spcPts val="0"/>
              </a:spcAft>
            </a:pPr>
            <a:r>
              <a:rPr lang="en-US" sz="4800" dirty="0" smtClean="0">
                <a:solidFill>
                  <a:prstClr val="black"/>
                </a:solidFill>
                <a:latin typeface="Calibri"/>
              </a:rPr>
              <a:t>as </a:t>
            </a:r>
          </a:p>
          <a:p>
            <a:pPr eaLnBrk="1" fontAlgn="auto" hangingPunct="1">
              <a:spcBef>
                <a:spcPts val="0"/>
              </a:spcBef>
              <a:spcAft>
                <a:spcPts val="0"/>
              </a:spcAft>
            </a:pPr>
            <a:r>
              <a:rPr lang="en-US" sz="4800" dirty="0" smtClean="0">
                <a:solidFill>
                  <a:prstClr val="black"/>
                </a:solidFill>
                <a:latin typeface="Calibri"/>
              </a:rPr>
              <a:t>the </a:t>
            </a:r>
            <a:r>
              <a:rPr lang="en-US" sz="4800" b="1" i="1" dirty="0" smtClean="0">
                <a:solidFill>
                  <a:prstClr val="black"/>
                </a:solidFill>
                <a:latin typeface="Calibri"/>
              </a:rPr>
              <a:t>original statistic</a:t>
            </a:r>
            <a:r>
              <a:rPr lang="en-US" sz="4800" dirty="0" smtClean="0">
                <a:solidFill>
                  <a:prstClr val="black"/>
                </a:solidFill>
                <a:latin typeface="Calibri"/>
              </a:rPr>
              <a:t> is to the </a:t>
            </a:r>
            <a:r>
              <a:rPr lang="en-US" sz="4800" b="1" i="1" dirty="0" smtClean="0">
                <a:solidFill>
                  <a:prstClr val="black"/>
                </a:solidFill>
                <a:latin typeface="Calibri"/>
              </a:rPr>
              <a:t>population parameter</a:t>
            </a:r>
            <a:r>
              <a:rPr lang="en-US" sz="4800" dirty="0" smtClean="0">
                <a:solidFill>
                  <a:prstClr val="black"/>
                </a:solidFill>
                <a:latin typeface="Calibri"/>
              </a:rPr>
              <a:t>.</a:t>
            </a:r>
            <a:endParaRPr lang="en-US" sz="4800" dirty="0">
              <a:solidFill>
                <a:prstClr val="black"/>
              </a:solidFill>
              <a:latin typeface="Calibri"/>
            </a:endParaRPr>
          </a:p>
        </p:txBody>
      </p:sp>
    </p:spTree>
    <p:extLst>
      <p:ext uri="{BB962C8B-B14F-4D97-AF65-F5344CB8AC3E}">
        <p14:creationId xmlns:p14="http://schemas.microsoft.com/office/powerpoint/2010/main" val="773795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390" y="2448555"/>
            <a:ext cx="6274234" cy="407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86130"/>
            <a:ext cx="8153400" cy="1219200"/>
          </a:xfrm>
          <a:prstGeom prst="rect">
            <a:avLst/>
          </a:prstGeom>
        </p:spPr>
        <p:txBody>
          <a:bodyPr/>
          <a:lstStyle/>
          <a:p>
            <a:pPr lvl="0" algn="ctr">
              <a:spcBef>
                <a:spcPct val="0"/>
              </a:spcBef>
              <a:defRPr/>
            </a:pPr>
            <a:r>
              <a:rPr lang="en-US" sz="4000" b="1" dirty="0" smtClean="0">
                <a:solidFill>
                  <a:srgbClr val="C00000"/>
                </a:solidFill>
                <a:latin typeface="Cambria" pitchFamily="18" charset="0"/>
              </a:rPr>
              <a:t>Example #3: Malevolent Uniforms</a:t>
            </a:r>
            <a:endParaRPr lang="en-US" sz="3600" b="1" dirty="0">
              <a:solidFill>
                <a:srgbClr val="C00000"/>
              </a:solidFill>
              <a:latin typeface="Cambria" pitchFamily="18" charset="0"/>
            </a:endParaRPr>
          </a:p>
        </p:txBody>
      </p:sp>
      <p:sp>
        <p:nvSpPr>
          <p:cNvPr id="8" name="TextBox 7"/>
          <p:cNvSpPr txBox="1"/>
          <p:nvPr/>
        </p:nvSpPr>
        <p:spPr>
          <a:xfrm>
            <a:off x="7040326" y="3816526"/>
            <a:ext cx="1728916" cy="1200329"/>
          </a:xfrm>
          <a:prstGeom prst="rect">
            <a:avLst/>
          </a:prstGeom>
          <a:noFill/>
        </p:spPr>
        <p:txBody>
          <a:bodyPr wrap="square" rtlCol="0">
            <a:spAutoFit/>
          </a:bodyPr>
          <a:lstStyle/>
          <a:p>
            <a:r>
              <a:rPr lang="en-US" sz="2400" dirty="0" smtClean="0">
                <a:latin typeface="Cambria" pitchFamily="18" charset="0"/>
              </a:rPr>
              <a:t>Sample Correlation </a:t>
            </a:r>
          </a:p>
          <a:p>
            <a:r>
              <a:rPr lang="en-US" sz="2400" i="1" dirty="0" smtClean="0">
                <a:latin typeface="Cambria" pitchFamily="18" charset="0"/>
              </a:rPr>
              <a:t>r </a:t>
            </a:r>
            <a:r>
              <a:rPr lang="en-US" sz="2400" dirty="0" smtClean="0">
                <a:latin typeface="Cambria" pitchFamily="18" charset="0"/>
              </a:rPr>
              <a:t>=  0.43</a:t>
            </a:r>
            <a:endParaRPr lang="en-US" sz="2400" dirty="0">
              <a:latin typeface="Cambria" pitchFamily="18" charset="0"/>
            </a:endParaRPr>
          </a:p>
        </p:txBody>
      </p:sp>
      <p:sp>
        <p:nvSpPr>
          <p:cNvPr id="10" name="TextBox 9"/>
          <p:cNvSpPr txBox="1"/>
          <p:nvPr/>
        </p:nvSpPr>
        <p:spPr>
          <a:xfrm>
            <a:off x="769434" y="889038"/>
            <a:ext cx="7232156" cy="1077218"/>
          </a:xfrm>
          <a:prstGeom prst="rect">
            <a:avLst/>
          </a:prstGeom>
          <a:solidFill>
            <a:srgbClr val="FFFF99"/>
          </a:solidFill>
          <a:ln w="28575">
            <a:solidFill>
              <a:srgbClr val="C00000"/>
            </a:solidFill>
          </a:ln>
        </p:spPr>
        <p:txBody>
          <a:bodyPr wrap="square" rtlCol="0">
            <a:spAutoFit/>
          </a:bodyPr>
          <a:lstStyle/>
          <a:p>
            <a:pPr algn="ctr"/>
            <a:r>
              <a:rPr lang="en-US" sz="3200" i="1" dirty="0" smtClean="0">
                <a:latin typeface="Cambria" pitchFamily="18" charset="0"/>
              </a:rPr>
              <a:t>Do football teams with more malevolent uniforms tend to get more penalty yards?</a:t>
            </a:r>
            <a:endParaRPr lang="en-US" sz="3200" i="1" dirty="0">
              <a:latin typeface="Cambria" pitchFamily="18" charset="0"/>
            </a:endParaRPr>
          </a:p>
        </p:txBody>
      </p:sp>
      <p:pic>
        <p:nvPicPr>
          <p:cNvPr id="15" name="Picture 6"/>
          <p:cNvPicPr>
            <a:picLocks noChangeAspect="1" noChangeArrowheads="1"/>
          </p:cNvPicPr>
          <p:nvPr/>
        </p:nvPicPr>
        <p:blipFill>
          <a:blip r:embed="rId4" cstate="print"/>
          <a:srcRect/>
          <a:stretch>
            <a:fillRect/>
          </a:stretch>
        </p:blipFill>
        <p:spPr bwMode="auto">
          <a:xfrm>
            <a:off x="1964980" y="5208519"/>
            <a:ext cx="508878" cy="590550"/>
          </a:xfrm>
          <a:prstGeom prst="rect">
            <a:avLst/>
          </a:prstGeom>
          <a:noFill/>
          <a:ln w="9525">
            <a:noFill/>
            <a:miter lim="800000"/>
            <a:headEnd/>
            <a:tailEnd/>
          </a:ln>
        </p:spPr>
      </p:pic>
      <p:cxnSp>
        <p:nvCxnSpPr>
          <p:cNvPr id="16" name="Straight Arrow Connector 15"/>
          <p:cNvCxnSpPr/>
          <p:nvPr/>
        </p:nvCxnSpPr>
        <p:spPr>
          <a:xfrm flipH="1">
            <a:off x="1124286" y="5556729"/>
            <a:ext cx="801974" cy="2766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5"/>
          <p:cNvPicPr>
            <a:picLocks noChangeAspect="1" noChangeArrowheads="1"/>
          </p:cNvPicPr>
          <p:nvPr/>
        </p:nvPicPr>
        <p:blipFill>
          <a:blip r:embed="rId5" cstate="print"/>
          <a:srcRect/>
          <a:stretch>
            <a:fillRect/>
          </a:stretch>
        </p:blipFill>
        <p:spPr bwMode="auto">
          <a:xfrm>
            <a:off x="7079721" y="2430590"/>
            <a:ext cx="631285" cy="666750"/>
          </a:xfrm>
          <a:prstGeom prst="rect">
            <a:avLst/>
          </a:prstGeom>
          <a:noFill/>
          <a:ln w="9525">
            <a:noFill/>
            <a:miter lim="800000"/>
            <a:headEnd/>
            <a:tailEnd/>
          </a:ln>
        </p:spPr>
      </p:pic>
      <p:cxnSp>
        <p:nvCxnSpPr>
          <p:cNvPr id="18" name="Straight Arrow Connector 17"/>
          <p:cNvCxnSpPr/>
          <p:nvPr/>
        </p:nvCxnSpPr>
        <p:spPr>
          <a:xfrm flipH="1">
            <a:off x="6230857" y="2775368"/>
            <a:ext cx="809469" cy="1349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746488" y="5208519"/>
            <a:ext cx="1864112" cy="369332"/>
          </a:xfrm>
          <a:prstGeom prst="rect">
            <a:avLst/>
          </a:prstGeom>
          <a:noFill/>
        </p:spPr>
        <p:txBody>
          <a:bodyPr wrap="square" rtlCol="0">
            <a:spAutoFit/>
          </a:bodyPr>
          <a:lstStyle/>
          <a:p>
            <a:endParaRPr lang="en-US" dirty="0"/>
          </a:p>
        </p:txBody>
      </p:sp>
      <p:sp>
        <p:nvSpPr>
          <p:cNvPr id="12" name="TextBox 11"/>
          <p:cNvSpPr txBox="1"/>
          <p:nvPr/>
        </p:nvSpPr>
        <p:spPr>
          <a:xfrm>
            <a:off x="6881684" y="5322573"/>
            <a:ext cx="1448277" cy="830997"/>
          </a:xfrm>
          <a:prstGeom prst="rect">
            <a:avLst/>
          </a:prstGeom>
          <a:solidFill>
            <a:schemeClr val="accent2">
              <a:lumMod val="40000"/>
              <a:lumOff val="60000"/>
            </a:schemeClr>
          </a:solidFill>
        </p:spPr>
        <p:txBody>
          <a:bodyPr wrap="square" rtlCol="0">
            <a:spAutoFit/>
          </a:bodyPr>
          <a:lstStyle/>
          <a:p>
            <a:r>
              <a:rPr lang="en-US" sz="2400" dirty="0" smtClean="0">
                <a:latin typeface="Cambria" pitchFamily="18" charset="0"/>
              </a:rPr>
              <a:t>H</a:t>
            </a:r>
            <a:r>
              <a:rPr lang="en-US" sz="2400" baseline="-25000" dirty="0" smtClean="0">
                <a:latin typeface="Cambria" pitchFamily="18" charset="0"/>
              </a:rPr>
              <a:t>0</a:t>
            </a:r>
            <a:r>
              <a:rPr lang="en-US" sz="2400" dirty="0" smtClean="0">
                <a:latin typeface="Cambria" pitchFamily="18" charset="0"/>
              </a:rPr>
              <a:t>: </a:t>
            </a:r>
            <a:r>
              <a:rPr lang="el-GR" sz="2400" dirty="0" smtClean="0">
                <a:latin typeface="Cambria" pitchFamily="18" charset="0"/>
              </a:rPr>
              <a:t>ρ</a:t>
            </a:r>
            <a:r>
              <a:rPr lang="en-US" sz="2400" dirty="0" smtClean="0">
                <a:latin typeface="Cambria" pitchFamily="18" charset="0"/>
              </a:rPr>
              <a:t> = 0</a:t>
            </a:r>
          </a:p>
          <a:p>
            <a:r>
              <a:rPr lang="en-US" sz="2400" dirty="0" smtClean="0">
                <a:latin typeface="Cambria" pitchFamily="18" charset="0"/>
              </a:rPr>
              <a:t>H</a:t>
            </a:r>
            <a:r>
              <a:rPr lang="en-US" sz="2400" baseline="-25000" dirty="0" smtClean="0">
                <a:latin typeface="Cambria" pitchFamily="18" charset="0"/>
              </a:rPr>
              <a:t>a</a:t>
            </a:r>
            <a:r>
              <a:rPr lang="en-US" sz="2400" dirty="0" smtClean="0">
                <a:latin typeface="Cambria" pitchFamily="18" charset="0"/>
              </a:rPr>
              <a:t>: </a:t>
            </a:r>
            <a:r>
              <a:rPr lang="el-GR" sz="2400" dirty="0" smtClean="0">
                <a:latin typeface="Cambria" pitchFamily="18" charset="0"/>
              </a:rPr>
              <a:t>ρ</a:t>
            </a:r>
            <a:r>
              <a:rPr lang="en-US" sz="2400" dirty="0" smtClean="0">
                <a:latin typeface="Cambria" pitchFamily="18" charset="0"/>
              </a:rPr>
              <a:t> &gt; 0</a:t>
            </a:r>
            <a:endParaRPr lang="en-US" sz="2400" dirty="0">
              <a:latin typeface="Cambria" pitchFamily="18" charset="0"/>
            </a:endParaRPr>
          </a:p>
        </p:txBody>
      </p:sp>
      <p:sp>
        <p:nvSpPr>
          <p:cNvPr id="4" name="Oval 3"/>
          <p:cNvSpPr/>
          <p:nvPr/>
        </p:nvSpPr>
        <p:spPr>
          <a:xfrm>
            <a:off x="769434" y="2330605"/>
            <a:ext cx="669073" cy="51221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7663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4" name="TextBox 13"/>
          <p:cNvSpPr txBox="1"/>
          <p:nvPr/>
        </p:nvSpPr>
        <p:spPr>
          <a:xfrm>
            <a:off x="3712685" y="2102346"/>
            <a:ext cx="5321146" cy="2862322"/>
          </a:xfrm>
          <a:prstGeom prst="rect">
            <a:avLst/>
          </a:prstGeom>
          <a:noFill/>
        </p:spPr>
        <p:txBody>
          <a:bodyPr wrap="square" rtlCol="0">
            <a:spAutoFit/>
          </a:bodyPr>
          <a:lstStyle/>
          <a:p>
            <a:r>
              <a:rPr lang="en-US" sz="2400" dirty="0" smtClean="0">
                <a:latin typeface="Cambria" pitchFamily="18" charset="0"/>
              </a:rPr>
              <a:t>Find out how extreme this correlation would be, </a:t>
            </a:r>
            <a:r>
              <a:rPr lang="en-US" sz="2400" i="1" dirty="0" smtClean="0">
                <a:latin typeface="Cambria" pitchFamily="18" charset="0"/>
              </a:rPr>
              <a:t>if there is no relationship between uniform malevolence and penalties.</a:t>
            </a:r>
          </a:p>
          <a:p>
            <a:endParaRPr lang="en-US" sz="2400" i="1" dirty="0" smtClean="0">
              <a:latin typeface="Cambria" pitchFamily="18" charset="0"/>
            </a:endParaRPr>
          </a:p>
          <a:p>
            <a:r>
              <a:rPr lang="en-US" sz="2400" dirty="0" smtClean="0">
                <a:latin typeface="Cambria" pitchFamily="18" charset="0"/>
              </a:rPr>
              <a:t>i.e., What kinds of results (correlations) would we see, just by random chance?</a:t>
            </a:r>
          </a:p>
          <a:p>
            <a:endParaRPr lang="en-US" sz="1200" i="1" dirty="0" smtClean="0">
              <a:latin typeface="Cambria" pitchFamily="18"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5" y="1276350"/>
            <a:ext cx="280987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45864" y="1276350"/>
            <a:ext cx="3655488" cy="461665"/>
          </a:xfrm>
          <a:prstGeom prst="rect">
            <a:avLst/>
          </a:prstGeom>
        </p:spPr>
        <p:txBody>
          <a:bodyPr wrap="none">
            <a:spAutoFit/>
          </a:bodyPr>
          <a:lstStyle/>
          <a:p>
            <a:r>
              <a:rPr lang="en-US" sz="2400" dirty="0">
                <a:latin typeface="Cambria" pitchFamily="18" charset="0"/>
              </a:rPr>
              <a:t>Sample </a:t>
            </a:r>
            <a:r>
              <a:rPr lang="en-US" sz="2400" dirty="0" smtClean="0">
                <a:latin typeface="Cambria" pitchFamily="18" charset="0"/>
              </a:rPr>
              <a:t>Correlation =  </a:t>
            </a:r>
            <a:r>
              <a:rPr lang="en-US" sz="2400" dirty="0">
                <a:latin typeface="Cambria" pitchFamily="18" charset="0"/>
              </a:rPr>
              <a:t>0.43</a:t>
            </a:r>
          </a:p>
        </p:txBody>
      </p:sp>
    </p:spTree>
    <p:custDataLst>
      <p:tags r:id="rId1"/>
    </p:custDataLst>
    <p:extLst>
      <p:ext uri="{BB962C8B-B14F-4D97-AF65-F5344CB8AC3E}">
        <p14:creationId xmlns:p14="http://schemas.microsoft.com/office/powerpoint/2010/main" val="159018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Statistical Inference? </a:t>
            </a:r>
            <a:endParaRPr lang="en-US" b="1" dirty="0"/>
          </a:p>
        </p:txBody>
      </p:sp>
      <p:sp>
        <p:nvSpPr>
          <p:cNvPr id="4" name="TextBox 3"/>
          <p:cNvSpPr txBox="1"/>
          <p:nvPr/>
        </p:nvSpPr>
        <p:spPr>
          <a:xfrm>
            <a:off x="374904" y="1581912"/>
            <a:ext cx="8147304" cy="1631216"/>
          </a:xfrm>
          <a:prstGeom prst="rect">
            <a:avLst/>
          </a:prstGeom>
          <a:solidFill>
            <a:srgbClr val="FFFF99"/>
          </a:solidFill>
          <a:ln>
            <a:solidFill>
              <a:schemeClr val="tx1"/>
            </a:solidFill>
          </a:ln>
        </p:spPr>
        <p:txBody>
          <a:bodyPr wrap="square" rtlCol="0">
            <a:spAutoFit/>
          </a:bodyPr>
          <a:lstStyle/>
          <a:p>
            <a:r>
              <a:rPr lang="en-US" sz="3600" b="1" dirty="0" smtClean="0"/>
              <a:t>Hypothesis Test</a:t>
            </a:r>
          </a:p>
          <a:p>
            <a:r>
              <a:rPr lang="en-US" sz="3200" dirty="0"/>
              <a:t> </a:t>
            </a:r>
            <a:r>
              <a:rPr lang="en-US" sz="3200" dirty="0" smtClean="0"/>
              <a:t>  Is an effect observed in a sample true for a population or just due to random chance?  </a:t>
            </a:r>
            <a:endParaRPr lang="en-US" sz="3200" dirty="0"/>
          </a:p>
        </p:txBody>
      </p:sp>
      <p:sp>
        <p:nvSpPr>
          <p:cNvPr id="5" name="TextBox 4"/>
          <p:cNvSpPr txBox="1"/>
          <p:nvPr/>
        </p:nvSpPr>
        <p:spPr>
          <a:xfrm>
            <a:off x="374904" y="3627120"/>
            <a:ext cx="8147304" cy="1631216"/>
          </a:xfrm>
          <a:prstGeom prst="rect">
            <a:avLst/>
          </a:prstGeom>
          <a:solidFill>
            <a:srgbClr val="FFFF99"/>
          </a:solidFill>
          <a:ln>
            <a:solidFill>
              <a:schemeClr val="tx1"/>
            </a:solidFill>
          </a:ln>
        </p:spPr>
        <p:txBody>
          <a:bodyPr wrap="square" rtlCol="0">
            <a:spAutoFit/>
          </a:bodyPr>
          <a:lstStyle/>
          <a:p>
            <a:r>
              <a:rPr lang="en-US" sz="3600" b="1" dirty="0" smtClean="0"/>
              <a:t>Confidence Interval</a:t>
            </a:r>
          </a:p>
          <a:p>
            <a:r>
              <a:rPr lang="en-US" sz="3200" dirty="0"/>
              <a:t> </a:t>
            </a:r>
            <a:r>
              <a:rPr lang="en-US" sz="3200" dirty="0" smtClean="0"/>
              <a:t>  Based on the data in a sample, find a range of plausible values for a quantity in a population.</a:t>
            </a:r>
            <a:endParaRPr lang="en-US" sz="3200" dirty="0"/>
          </a:p>
        </p:txBody>
      </p:sp>
    </p:spTree>
    <p:extLst>
      <p:ext uri="{BB962C8B-B14F-4D97-AF65-F5344CB8AC3E}">
        <p14:creationId xmlns:p14="http://schemas.microsoft.com/office/powerpoint/2010/main" val="367907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920"/>
            <a:ext cx="7772400" cy="1143000"/>
          </a:xfrm>
        </p:spPr>
        <p:txBody>
          <a:bodyPr/>
          <a:lstStyle/>
          <a:p>
            <a:r>
              <a:rPr lang="en-US" dirty="0" smtClean="0"/>
              <a:t>Randomization by Scrambling</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565638" y="1108392"/>
                <a:ext cx="2971800" cy="954107"/>
              </a:xfrm>
              <a:prstGeom prst="rect">
                <a:avLst/>
              </a:prstGeom>
              <a:noFill/>
            </p:spPr>
            <p:txBody>
              <a:bodyPr wrap="square" rtlCol="0">
                <a:spAutoFit/>
              </a:bodyPr>
              <a:lstStyle/>
              <a:p>
                <a:r>
                  <a:rPr lang="en-US" sz="2800" dirty="0" smtClean="0">
                    <a:solidFill>
                      <a:schemeClr val="tx1"/>
                    </a:solidFill>
                  </a:rPr>
                  <a:t>Original sample</a:t>
                </a:r>
              </a:p>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𝑟</m:t>
                      </m:r>
                      <m:r>
                        <a:rPr lang="en-US" sz="2800" i="1" dirty="0" smtClean="0">
                          <a:solidFill>
                            <a:schemeClr val="tx1"/>
                          </a:solidFill>
                          <a:latin typeface="Cambria Math"/>
                        </a:rPr>
                        <m:t>=0.43</m:t>
                      </m:r>
                    </m:oMath>
                  </m:oMathPara>
                </a14:m>
                <a:endParaRPr lang="en-US" sz="2800" dirty="0">
                  <a:solidFill>
                    <a:schemeClr val="tx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65638" y="1108392"/>
                <a:ext cx="2971800" cy="954107"/>
              </a:xfrm>
              <a:prstGeom prst="rect">
                <a:avLst/>
              </a:prstGeom>
              <a:blipFill rotWithShape="1">
                <a:blip r:embed="rId3" cstate="print"/>
                <a:stretch>
                  <a:fillRect l="-4312" t="-5769"/>
                </a:stretch>
              </a:blipFill>
            </p:spPr>
            <p:txBody>
              <a:bodyPr/>
              <a:lstStyle/>
              <a:p>
                <a:r>
                  <a:rPr lang="en-US">
                    <a:noFill/>
                  </a:rPr>
                  <a:t> </a:t>
                </a:r>
              </a:p>
            </p:txBody>
          </p:sp>
        </mc:Fallback>
      </mc:AlternateContent>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937" y="2176803"/>
            <a:ext cx="3036648"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3723" y="2210138"/>
            <a:ext cx="2959404"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4600635" y="1122679"/>
                <a:ext cx="2971800" cy="954107"/>
              </a:xfrm>
              <a:prstGeom prst="rect">
                <a:avLst/>
              </a:prstGeom>
              <a:noFill/>
            </p:spPr>
            <p:txBody>
              <a:bodyPr wrap="square" rtlCol="0">
                <a:spAutoFit/>
              </a:bodyPr>
              <a:lstStyle/>
              <a:p>
                <a:r>
                  <a:rPr lang="en-US" sz="2800" dirty="0" smtClean="0">
                    <a:solidFill>
                      <a:schemeClr val="tx1"/>
                    </a:solidFill>
                  </a:rPr>
                  <a:t>Scrambled sample</a:t>
                </a:r>
              </a:p>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𝑟</m:t>
                      </m:r>
                      <m:r>
                        <a:rPr lang="en-US" sz="2800" i="1" dirty="0" smtClean="0">
                          <a:solidFill>
                            <a:schemeClr val="tx1"/>
                          </a:solidFill>
                          <a:latin typeface="Cambria Math"/>
                        </a:rPr>
                        <m:t>=−0.03</m:t>
                      </m:r>
                    </m:oMath>
                  </m:oMathPara>
                </a14:m>
                <a:endParaRPr lang="en-US" sz="2800" dirty="0">
                  <a:solidFill>
                    <a:schemeClr val="tx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00635" y="1122679"/>
                <a:ext cx="2971800" cy="954107"/>
              </a:xfrm>
              <a:prstGeom prst="rect">
                <a:avLst/>
              </a:prstGeom>
              <a:blipFill rotWithShape="1">
                <a:blip r:embed="rId6" cstate="print"/>
                <a:stretch>
                  <a:fillRect l="-4312" t="-5732"/>
                </a:stretch>
              </a:blipFill>
            </p:spPr>
            <p:txBody>
              <a:bodyPr/>
              <a:lstStyle/>
              <a:p>
                <a:r>
                  <a:rPr lang="en-US">
                    <a:noFill/>
                  </a:rPr>
                  <a:t> </a:t>
                </a:r>
              </a:p>
            </p:txBody>
          </p:sp>
        </mc:Fallback>
      </mc:AlternateContent>
      <p:sp>
        <p:nvSpPr>
          <p:cNvPr id="8" name="TextBox 7"/>
          <p:cNvSpPr txBox="1"/>
          <p:nvPr/>
        </p:nvSpPr>
        <p:spPr>
          <a:xfrm>
            <a:off x="5576129" y="5738452"/>
            <a:ext cx="3296993" cy="707886"/>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0" scaled="1"/>
            <a:tileRect/>
          </a:gradFill>
          <a:ln>
            <a:solidFill>
              <a:schemeClr val="tx1"/>
            </a:solidFill>
          </a:ln>
        </p:spPr>
        <p:txBody>
          <a:bodyPr wrap="square" rtlCol="0">
            <a:spAutoFit/>
          </a:bodyPr>
          <a:lstStyle/>
          <a:p>
            <a:pPr algn="ctr"/>
            <a:r>
              <a:rPr lang="en-US" sz="4000" b="1" i="1" dirty="0" smtClean="0">
                <a:latin typeface="Arial" pitchFamily="34" charset="0"/>
                <a:cs typeface="Arial" pitchFamily="34" charset="0"/>
              </a:rPr>
              <a:t>StatKey</a:t>
            </a:r>
            <a:endParaRPr lang="en-US" sz="4000" b="1" i="1" dirty="0">
              <a:latin typeface="Arial" pitchFamily="34" charset="0"/>
              <a:cs typeface="Arial" pitchFamily="34" charset="0"/>
            </a:endParaRPr>
          </a:p>
        </p:txBody>
      </p:sp>
      <p:sp>
        <p:nvSpPr>
          <p:cNvPr id="4" name="TextBox 3"/>
          <p:cNvSpPr txBox="1"/>
          <p:nvPr/>
        </p:nvSpPr>
        <p:spPr>
          <a:xfrm>
            <a:off x="2732183" y="3855904"/>
            <a:ext cx="3558447" cy="523220"/>
          </a:xfrm>
          <a:prstGeom prst="rect">
            <a:avLst/>
          </a:prstGeom>
          <a:solidFill>
            <a:schemeClr val="accent6">
              <a:lumMod val="60000"/>
              <a:lumOff val="40000"/>
            </a:schemeClr>
          </a:solidFill>
        </p:spPr>
        <p:txBody>
          <a:bodyPr wrap="square" rtlCol="0">
            <a:spAutoFit/>
          </a:bodyPr>
          <a:lstStyle/>
          <a:p>
            <a:r>
              <a:rPr lang="en-US" sz="2800" dirty="0" smtClean="0"/>
              <a:t>Repeat 1000’s of times</a:t>
            </a:r>
            <a:endParaRPr lang="en-US" sz="2800" dirty="0"/>
          </a:p>
        </p:txBody>
      </p:sp>
    </p:spTree>
    <p:extLst>
      <p:ext uri="{BB962C8B-B14F-4D97-AF65-F5344CB8AC3E}">
        <p14:creationId xmlns:p14="http://schemas.microsoft.com/office/powerpoint/2010/main" val="101015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wipe(up)">
                                      <p:cBhvr>
                                        <p:cTn id="10" dur="500"/>
                                        <p:tgtEl>
                                          <p:spTgt spid="71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34" y="106477"/>
            <a:ext cx="8801100" cy="599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147944" y="3576805"/>
            <a:ext cx="838200"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4418076" y="3102089"/>
            <a:ext cx="1371600" cy="461665"/>
          </a:xfrm>
          <a:prstGeom prst="rect">
            <a:avLst/>
          </a:prstGeom>
          <a:noFill/>
        </p:spPr>
        <p:txBody>
          <a:bodyPr wrap="square" rtlCol="0">
            <a:spAutoFit/>
          </a:bodyPr>
          <a:lstStyle/>
          <a:p>
            <a:r>
              <a:rPr lang="en-US" sz="2400" dirty="0" smtClean="0">
                <a:solidFill>
                  <a:srgbClr val="C00000"/>
                </a:solidFill>
              </a:rPr>
              <a:t>P-value</a:t>
            </a:r>
            <a:endParaRPr lang="en-US" sz="2400" dirty="0">
              <a:solidFill>
                <a:srgbClr val="C00000"/>
              </a:solidFill>
            </a:endParaRPr>
          </a:p>
        </p:txBody>
      </p:sp>
      <p:sp>
        <p:nvSpPr>
          <p:cNvPr id="2" name="TextBox 1"/>
          <p:cNvSpPr txBox="1"/>
          <p:nvPr/>
        </p:nvSpPr>
        <p:spPr>
          <a:xfrm>
            <a:off x="297455" y="6097702"/>
            <a:ext cx="8678779" cy="830997"/>
          </a:xfrm>
          <a:prstGeom prst="rect">
            <a:avLst/>
          </a:prstGeom>
          <a:noFill/>
        </p:spPr>
        <p:txBody>
          <a:bodyPr wrap="square" rtlCol="0">
            <a:spAutoFit/>
          </a:bodyPr>
          <a:lstStyle/>
          <a:p>
            <a:r>
              <a:rPr lang="en-US" sz="2400" i="1" dirty="0" smtClean="0"/>
              <a:t>Small p-value </a:t>
            </a:r>
            <a:r>
              <a:rPr lang="en-US" sz="2400" i="1" dirty="0" smtClean="0">
                <a:sym typeface="Symbol"/>
              </a:rPr>
              <a:t> Strong evidence of a positive association between uniform malevolence and penalty yards. </a:t>
            </a:r>
            <a:endParaRPr lang="en-US" sz="2400" i="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773243"/>
          </a:xfrm>
          <a:prstGeom prst="rect">
            <a:avLst/>
          </a:prstGeom>
        </p:spPr>
        <p:txBody>
          <a:bodyPr/>
          <a:lstStyle/>
          <a:p>
            <a:pPr lvl="0" algn="ctr">
              <a:spcBef>
                <a:spcPct val="0"/>
              </a:spcBef>
              <a:defRPr/>
            </a:pPr>
            <a:r>
              <a:rPr lang="en-US" sz="4000" b="1" dirty="0" smtClean="0">
                <a:latin typeface="Cambria" pitchFamily="18" charset="0"/>
              </a:rPr>
              <a:t>How does everything fit together?</a:t>
            </a:r>
          </a:p>
        </p:txBody>
      </p:sp>
      <p:sp>
        <p:nvSpPr>
          <p:cNvPr id="6" name="TextBox 5"/>
          <p:cNvSpPr txBox="1"/>
          <p:nvPr/>
        </p:nvSpPr>
        <p:spPr>
          <a:xfrm>
            <a:off x="88135" y="1184223"/>
            <a:ext cx="9022812" cy="4585871"/>
          </a:xfrm>
          <a:prstGeom prst="rect">
            <a:avLst/>
          </a:prstGeom>
          <a:noFill/>
        </p:spPr>
        <p:txBody>
          <a:bodyPr wrap="square" rtlCol="0">
            <a:spAutoFit/>
          </a:bodyPr>
          <a:lstStyle/>
          <a:p>
            <a:pPr>
              <a:spcAft>
                <a:spcPts val="2400"/>
              </a:spcAft>
              <a:buFont typeface="Arial" pitchFamily="34" charset="0"/>
              <a:buChar char="•"/>
            </a:pPr>
            <a:r>
              <a:rPr lang="en-US" sz="3600" dirty="0" smtClean="0"/>
              <a:t>  We use simulation methods to build understanding of the key statistical ideas.</a:t>
            </a:r>
          </a:p>
          <a:p>
            <a:pPr>
              <a:spcAft>
                <a:spcPts val="2400"/>
              </a:spcAft>
              <a:buFont typeface="Arial" pitchFamily="34" charset="0"/>
              <a:buChar char="•"/>
            </a:pPr>
            <a:r>
              <a:rPr lang="en-US" sz="3600" dirty="0" smtClean="0"/>
              <a:t>  We then cover traditional normal and t-based procedures  as “short-cut formulas”.</a:t>
            </a:r>
          </a:p>
          <a:p>
            <a:pPr>
              <a:spcAft>
                <a:spcPts val="2400"/>
              </a:spcAft>
              <a:buFont typeface="Arial" pitchFamily="34" charset="0"/>
              <a:buChar char="•"/>
            </a:pPr>
            <a:r>
              <a:rPr lang="en-US" sz="3600" dirty="0" smtClean="0"/>
              <a:t>  Students continue to see all the standard methods but with a deeper understanding of the meaning.  </a:t>
            </a:r>
            <a:endParaRPr lang="en-US" sz="3600" dirty="0"/>
          </a:p>
        </p:txBody>
      </p:sp>
    </p:spTree>
    <p:custDataLst>
      <p:tags r:id="rId1"/>
    </p:custDataLst>
    <p:extLst>
      <p:ext uri="{BB962C8B-B14F-4D97-AF65-F5344CB8AC3E}">
        <p14:creationId xmlns:p14="http://schemas.microsoft.com/office/powerpoint/2010/main" val="4267748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3962"/>
            <a:ext cx="7772400" cy="1470025"/>
          </a:xfrm>
        </p:spPr>
        <p:txBody>
          <a:bodyPr/>
          <a:lstStyle/>
          <a:p>
            <a:r>
              <a:rPr lang="en-US" b="1" dirty="0" smtClean="0"/>
              <a:t>Intro Stat – Revise the Topics </a:t>
            </a:r>
            <a:endParaRPr lang="en-US" b="1" dirty="0"/>
          </a:p>
        </p:txBody>
      </p:sp>
      <p:sp>
        <p:nvSpPr>
          <p:cNvPr id="4" name="TextBox 3"/>
          <p:cNvSpPr txBox="1"/>
          <p:nvPr/>
        </p:nvSpPr>
        <p:spPr>
          <a:xfrm>
            <a:off x="685800" y="1371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Descriptive Statistics – one and two samples</a:t>
            </a:r>
          </a:p>
        </p:txBody>
      </p:sp>
      <p:sp>
        <p:nvSpPr>
          <p:cNvPr id="5" name="TextBox 4"/>
          <p:cNvSpPr txBox="1"/>
          <p:nvPr/>
        </p:nvSpPr>
        <p:spPr>
          <a:xfrm>
            <a:off x="685800" y="19812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Normal distributions</a:t>
            </a:r>
          </a:p>
        </p:txBody>
      </p:sp>
      <p:sp>
        <p:nvSpPr>
          <p:cNvPr id="6" name="TextBox 5"/>
          <p:cNvSpPr txBox="1"/>
          <p:nvPr/>
        </p:nvSpPr>
        <p:spPr>
          <a:xfrm>
            <a:off x="685800" y="25908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Data production (samples/experiments)</a:t>
            </a:r>
          </a:p>
        </p:txBody>
      </p:sp>
      <p:sp>
        <p:nvSpPr>
          <p:cNvPr id="8" name="TextBox 7"/>
          <p:cNvSpPr txBox="1"/>
          <p:nvPr/>
        </p:nvSpPr>
        <p:spPr>
          <a:xfrm>
            <a:off x="685800" y="3276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Sampling distributions (mean/proportion)</a:t>
            </a:r>
          </a:p>
        </p:txBody>
      </p:sp>
      <p:sp>
        <p:nvSpPr>
          <p:cNvPr id="9" name="TextBox 8"/>
          <p:cNvSpPr txBox="1"/>
          <p:nvPr/>
        </p:nvSpPr>
        <p:spPr>
          <a:xfrm>
            <a:off x="685800" y="4038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Confidence intervals (means/proportions)</a:t>
            </a:r>
          </a:p>
        </p:txBody>
      </p:sp>
      <p:sp>
        <p:nvSpPr>
          <p:cNvPr id="10" name="TextBox 9"/>
          <p:cNvSpPr txBox="1"/>
          <p:nvPr/>
        </p:nvSpPr>
        <p:spPr>
          <a:xfrm>
            <a:off x="685800" y="4724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Hypothesis tests (means/proportions)</a:t>
            </a:r>
          </a:p>
        </p:txBody>
      </p:sp>
      <p:sp>
        <p:nvSpPr>
          <p:cNvPr id="11" name="TextBox 10"/>
          <p:cNvSpPr txBox="1"/>
          <p:nvPr/>
        </p:nvSpPr>
        <p:spPr>
          <a:xfrm>
            <a:off x="685800" y="5410200"/>
            <a:ext cx="7924800" cy="1077218"/>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ANOVA for several means, Inference for regression,  Chi-square tests </a:t>
            </a:r>
            <a:endParaRPr lang="en-US" sz="3200" dirty="0"/>
          </a:p>
        </p:txBody>
      </p:sp>
      <p:sp>
        <p:nvSpPr>
          <p:cNvPr id="12" name="TextBox 11"/>
          <p:cNvSpPr txBox="1"/>
          <p:nvPr/>
        </p:nvSpPr>
        <p:spPr>
          <a:xfrm>
            <a:off x="685800" y="2590801"/>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Data production (samples/experiments)</a:t>
            </a:r>
          </a:p>
        </p:txBody>
      </p:sp>
      <p:sp>
        <p:nvSpPr>
          <p:cNvPr id="13" name="TextBox 12"/>
          <p:cNvSpPr txBox="1"/>
          <p:nvPr/>
        </p:nvSpPr>
        <p:spPr>
          <a:xfrm>
            <a:off x="685800" y="2438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Bootstrap confidence intervals</a:t>
            </a:r>
          </a:p>
        </p:txBody>
      </p:sp>
      <p:sp>
        <p:nvSpPr>
          <p:cNvPr id="14" name="TextBox 13"/>
          <p:cNvSpPr txBox="1"/>
          <p:nvPr/>
        </p:nvSpPr>
        <p:spPr>
          <a:xfrm>
            <a:off x="685800" y="30480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Randomization-based hypothesis tests</a:t>
            </a:r>
          </a:p>
        </p:txBody>
      </p:sp>
      <p:sp>
        <p:nvSpPr>
          <p:cNvPr id="15" name="TextBox 14"/>
          <p:cNvSpPr txBox="1"/>
          <p:nvPr/>
        </p:nvSpPr>
        <p:spPr>
          <a:xfrm>
            <a:off x="685800" y="3581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Normal distributions</a:t>
            </a:r>
          </a:p>
        </p:txBody>
      </p:sp>
      <p:sp>
        <p:nvSpPr>
          <p:cNvPr id="16" name="TextBox 15"/>
          <p:cNvSpPr txBox="1"/>
          <p:nvPr/>
        </p:nvSpPr>
        <p:spPr>
          <a:xfrm>
            <a:off x="685800" y="2438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a:t>
            </a:r>
            <a:r>
              <a:rPr lang="en-US" sz="3200" dirty="0" smtClean="0">
                <a:solidFill>
                  <a:srgbClr val="FF0000"/>
                </a:solidFill>
              </a:rPr>
              <a:t>Bootstrap confidence intervals</a:t>
            </a:r>
          </a:p>
        </p:txBody>
      </p:sp>
      <p:sp>
        <p:nvSpPr>
          <p:cNvPr id="17" name="TextBox 16"/>
          <p:cNvSpPr txBox="1"/>
          <p:nvPr/>
        </p:nvSpPr>
        <p:spPr>
          <a:xfrm>
            <a:off x="685800" y="30480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a:t>
            </a:r>
            <a:r>
              <a:rPr lang="en-US" sz="3200" dirty="0" smtClean="0">
                <a:solidFill>
                  <a:srgbClr val="FF0000"/>
                </a:solidFill>
              </a:rPr>
              <a:t>Randomization-based hypothesis tests</a:t>
            </a:r>
          </a:p>
        </p:txBody>
      </p:sp>
      <p:sp>
        <p:nvSpPr>
          <p:cNvPr id="18" name="TextBox 17"/>
          <p:cNvSpPr txBox="1"/>
          <p:nvPr/>
        </p:nvSpPr>
        <p:spPr>
          <a:xfrm>
            <a:off x="685800" y="1371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Descriptive Statistics – one and two samples</a:t>
            </a:r>
          </a:p>
        </p:txBody>
      </p:sp>
    </p:spTree>
    <p:extLst>
      <p:ext uri="{BB962C8B-B14F-4D97-AF65-F5344CB8AC3E}">
        <p14:creationId xmlns:p14="http://schemas.microsoft.com/office/powerpoint/2010/main" val="273011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par>
                          <p:cTn id="8" fill="hold">
                            <p:stCondLst>
                              <p:cond delay="2000"/>
                            </p:stCondLst>
                            <p:childTnLst>
                              <p:par>
                                <p:cTn id="9" presetID="10" presetClass="exit" presetSubtype="0" fill="hold" grpId="0" nodeType="afterEffect">
                                  <p:stCondLst>
                                    <p:cond delay="0"/>
                                  </p:stCondLst>
                                  <p:childTnLst>
                                    <p:animEffect transition="out" filter="fade">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00"/>
                            </p:stCondLst>
                            <p:childTnLst>
                              <p:par>
                                <p:cTn id="18" presetID="42" presetClass="path" presetSubtype="0" accel="50000" decel="50000" fill="hold" grpId="0" nodeType="afterEffect">
                                  <p:stCondLst>
                                    <p:cond delay="0"/>
                                  </p:stCondLst>
                                  <p:childTnLst>
                                    <p:animMotion origin="layout" path="M -3.33333E-6 -4.44444E-6 L -3.33333E-6 0.07778 " pathEditMode="relative" rAng="0" ptsTypes="AA">
                                      <p:cBhvr>
                                        <p:cTn id="19" dur="2000" fill="hold"/>
                                        <p:tgtEl>
                                          <p:spTgt spid="18"/>
                                        </p:tgtEl>
                                        <p:attrNameLst>
                                          <p:attrName>ppt_x</p:attrName>
                                          <p:attrName>ppt_y</p:attrName>
                                        </p:attrNameLst>
                                      </p:cBhvr>
                                      <p:rCtr x="0" y="3889"/>
                                    </p:animMotion>
                                  </p:childTnLst>
                                </p:cTn>
                              </p:par>
                              <p:par>
                                <p:cTn id="20" presetID="10" presetClass="exit" presetSubtype="0" fill="hold" grpId="0" nodeType="withEffect">
                                  <p:stCondLst>
                                    <p:cond delay="0"/>
                                  </p:stCondLst>
                                  <p:childTnLst>
                                    <p:animEffect transition="out" filter="fade">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par>
                                <p:cTn id="23" presetID="64" presetClass="path" presetSubtype="0" accel="50000" decel="50000" fill="hold" grpId="0" nodeType="withEffect">
                                  <p:stCondLst>
                                    <p:cond delay="0"/>
                                  </p:stCondLst>
                                  <p:childTnLst>
                                    <p:animMotion origin="layout" path="M -3.33333E-6 -3.7037E-7 L -3.33333E-6 -0.17593 " pathEditMode="relative" rAng="0" ptsTypes="AA">
                                      <p:cBhvr>
                                        <p:cTn id="24" dur="2000" fill="hold"/>
                                        <p:tgtEl>
                                          <p:spTgt spid="12"/>
                                        </p:tgtEl>
                                        <p:attrNameLst>
                                          <p:attrName>ppt_x</p:attrName>
                                          <p:attrName>ppt_y</p:attrName>
                                        </p:attrNameLst>
                                      </p:cBhvr>
                                      <p:rCtr x="0" y="-8796"/>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2" grpId="0"/>
      <p:bldP spid="13" grpId="0"/>
      <p:bldP spid="14" grpId="0"/>
      <p:bldP spid="15" grpId="0"/>
      <p:bldP spid="16" grpId="0"/>
      <p:bldP spid="17"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6200" y="381000"/>
            <a:ext cx="8582736" cy="84957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latin typeface="Cambria" pitchFamily="18" charset="0"/>
                <a:ea typeface="+mn-ea"/>
                <a:cs typeface="+mn-cs"/>
              </a:rPr>
              <a:t>Transitioning to </a:t>
            </a:r>
            <a:endParaRPr lang="en-US" sz="4000" b="1" dirty="0" smtClean="0">
              <a:latin typeface="Cambria" pitchFamily="18" charset="0"/>
              <a:ea typeface="+mn-ea"/>
              <a:cs typeface="+mn-cs"/>
            </a:endParaRPr>
          </a:p>
          <a:p>
            <a:pPr>
              <a:defRPr/>
            </a:pPr>
            <a:r>
              <a:rPr lang="en-US" sz="4000" b="1" dirty="0" smtClean="0">
                <a:latin typeface="Cambria" pitchFamily="18" charset="0"/>
                <a:ea typeface="+mn-ea"/>
                <a:cs typeface="+mn-cs"/>
              </a:rPr>
              <a:t>Traditional </a:t>
            </a:r>
            <a:r>
              <a:rPr lang="en-US" sz="4000" b="1" dirty="0">
                <a:latin typeface="Cambria" pitchFamily="18" charset="0"/>
                <a:ea typeface="+mn-ea"/>
                <a:cs typeface="+mn-cs"/>
              </a:rPr>
              <a:t>Inference</a:t>
            </a:r>
          </a:p>
        </p:txBody>
      </p:sp>
      <mc:AlternateContent xmlns:mc="http://schemas.openxmlformats.org/markup-compatibility/2006" xmlns:a14="http://schemas.microsoft.com/office/drawing/2010/main">
        <mc:Choice Requires="a14">
          <p:sp>
            <p:nvSpPr>
              <p:cNvPr id="5" name="TextBox 4"/>
              <p:cNvSpPr txBox="1"/>
              <p:nvPr/>
            </p:nvSpPr>
            <p:spPr>
              <a:xfrm>
                <a:off x="547772" y="4304332"/>
                <a:ext cx="7839711" cy="1200329"/>
              </a:xfrm>
              <a:prstGeom prst="rect">
                <a:avLst/>
              </a:prstGeom>
              <a:solidFill>
                <a:srgbClr val="FFFF99"/>
              </a:solidFill>
              <a:ln>
                <a:solidFill>
                  <a:schemeClr val="tx1"/>
                </a:solidFill>
              </a:ln>
            </p:spPr>
            <p:txBody>
              <a:bodyPr wrap="square" rtlCol="0">
                <a:spAutoFit/>
              </a:bodyPr>
              <a:lstStyle/>
              <a:p>
                <a:pPr>
                  <a:spcBef>
                    <a:spcPts val="1200"/>
                  </a:spcBef>
                </a:pPr>
                <a:r>
                  <a:rPr lang="en-US" sz="3600" b="1" dirty="0" smtClean="0"/>
                  <a:t>Confidence Interval:  </a:t>
                </a:r>
                <a:endParaRPr lang="en-US" sz="3600" b="1" dirty="0"/>
              </a:p>
              <a:p>
                <a:pPr>
                  <a:spcBef>
                    <a:spcPts val="1800"/>
                  </a:spcBef>
                </a:pPr>
                <a14:m>
                  <m:oMathPara xmlns:m="http://schemas.openxmlformats.org/officeDocument/2006/math">
                    <m:oMathParaPr>
                      <m:jc m:val="centerGroup"/>
                    </m:oMathParaPr>
                    <m:oMath xmlns:m="http://schemas.openxmlformats.org/officeDocument/2006/math">
                      <m:r>
                        <a:rPr lang="en-US" sz="3600" b="0" i="1" smtClean="0">
                          <a:latin typeface="Cambria Math"/>
                        </a:rPr>
                        <m:t>𝑆𝑎𝑚𝑝𝑙𝑒</m:t>
                      </m:r>
                      <m:r>
                        <a:rPr lang="en-US" sz="3600" i="1">
                          <a:latin typeface="Cambria Math"/>
                        </a:rPr>
                        <m:t> </m:t>
                      </m:r>
                      <m:r>
                        <a:rPr lang="en-US" sz="3600" i="1">
                          <a:latin typeface="Cambria Math"/>
                        </a:rPr>
                        <m:t>𝑆𝑡𝑎𝑡𝑖𝑠𝑡𝑖𝑐</m:t>
                      </m:r>
                      <m:r>
                        <a:rPr lang="en-US" sz="3600" i="1">
                          <a:latin typeface="Cambria Math"/>
                        </a:rPr>
                        <m:t> ±</m:t>
                      </m:r>
                      <m:sSup>
                        <m:sSupPr>
                          <m:ctrlPr>
                            <a:rPr lang="en-US" sz="3600" i="1" smtClean="0">
                              <a:latin typeface="Cambria Math"/>
                            </a:rPr>
                          </m:ctrlPr>
                        </m:sSupPr>
                        <m:e>
                          <m:r>
                            <a:rPr lang="en-US" sz="3600" b="0" i="1" smtClean="0">
                              <a:latin typeface="Cambria Math"/>
                            </a:rPr>
                            <m:t>𝑧</m:t>
                          </m:r>
                        </m:e>
                        <m:sup>
                          <m:r>
                            <a:rPr lang="en-US" sz="3600" b="0" i="1" smtClean="0">
                              <a:latin typeface="Cambria Math"/>
                            </a:rPr>
                            <m:t>∗</m:t>
                          </m:r>
                        </m:sup>
                      </m:sSup>
                      <m:r>
                        <a:rPr lang="en-US" sz="3600" i="1">
                          <a:latin typeface="Cambria Math"/>
                        </a:rPr>
                        <m:t>∙</m:t>
                      </m:r>
                      <m:r>
                        <a:rPr lang="en-US" sz="3600" i="1">
                          <a:latin typeface="Cambria Math"/>
                          <a:ea typeface="Cambria Math"/>
                        </a:rPr>
                        <m:t>𝑆𝐸</m:t>
                      </m:r>
                    </m:oMath>
                  </m:oMathPara>
                </a14:m>
                <a:endParaRPr lang="en-US"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547772" y="4304332"/>
                <a:ext cx="7839711" cy="1200329"/>
              </a:xfrm>
              <a:prstGeom prst="rect">
                <a:avLst/>
              </a:prstGeom>
              <a:blipFill rotWithShape="1">
                <a:blip r:embed="rId3"/>
                <a:stretch>
                  <a:fillRect l="-2329" t="-703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48621" y="2141862"/>
                <a:ext cx="8496300" cy="1764650"/>
              </a:xfrm>
              <a:prstGeom prst="rect">
                <a:avLst/>
              </a:prstGeom>
              <a:solidFill>
                <a:srgbClr val="FFFF99"/>
              </a:solidFill>
              <a:ln>
                <a:solidFill>
                  <a:schemeClr val="tx1"/>
                </a:solidFill>
              </a:ln>
            </p:spPr>
            <p:txBody>
              <a:bodyPr wrap="square" rtlCol="0">
                <a:spAutoFit/>
              </a:bodyPr>
              <a:lstStyle/>
              <a:p>
                <a:pPr>
                  <a:spcAft>
                    <a:spcPts val="1200"/>
                  </a:spcAft>
                </a:pPr>
                <a:r>
                  <a:rPr lang="en-US" sz="3600" b="1" dirty="0" smtClean="0"/>
                  <a:t>Hypothesis Test:</a:t>
                </a:r>
              </a:p>
              <a:p>
                <a:pPr/>
                <a14:m>
                  <m:oMathPara xmlns:m="http://schemas.openxmlformats.org/officeDocument/2006/math">
                    <m:oMathParaPr>
                      <m:jc m:val="centerGroup"/>
                    </m:oMathParaPr>
                    <m:oMath xmlns:m="http://schemas.openxmlformats.org/officeDocument/2006/math">
                      <m:r>
                        <a:rPr lang="en-US" sz="3200" b="0" i="1" smtClean="0">
                          <a:latin typeface="Cambria Math"/>
                        </a:rPr>
                        <m:t>𝑧</m:t>
                      </m:r>
                      <m:r>
                        <a:rPr lang="en-US" sz="3200" b="0" i="1" smtClean="0">
                          <a:latin typeface="Cambria Math"/>
                        </a:rPr>
                        <m:t>=</m:t>
                      </m:r>
                      <m:f>
                        <m:fPr>
                          <m:ctrlPr>
                            <a:rPr lang="en-US" sz="3200" b="0" i="1" smtClean="0">
                              <a:latin typeface="Cambria Math"/>
                            </a:rPr>
                          </m:ctrlPr>
                        </m:fPr>
                        <m:num>
                          <m:r>
                            <a:rPr lang="en-US" sz="3200" b="0" i="1" smtClean="0">
                              <a:latin typeface="Cambria Math"/>
                            </a:rPr>
                            <m:t>𝑆𝑎𝑚𝑝𝑙𝑒</m:t>
                          </m:r>
                          <m:r>
                            <a:rPr lang="en-US" sz="3200" b="0" i="1" smtClean="0">
                              <a:latin typeface="Cambria Math"/>
                            </a:rPr>
                            <m:t> </m:t>
                          </m:r>
                          <m:r>
                            <a:rPr lang="en-US" sz="3200" b="0" i="1" smtClean="0">
                              <a:latin typeface="Cambria Math"/>
                            </a:rPr>
                            <m:t>𝑆𝑡𝑎𝑡𝑖𝑠𝑖𝑐</m:t>
                          </m:r>
                          <m:r>
                            <a:rPr lang="en-US" sz="3200" b="0" i="1" smtClean="0">
                              <a:latin typeface="Cambria Math"/>
                            </a:rPr>
                            <m:t>−</m:t>
                          </m:r>
                          <m:r>
                            <a:rPr lang="en-US" sz="3200" b="0" i="1" smtClean="0">
                              <a:latin typeface="Cambria Math"/>
                            </a:rPr>
                            <m:t>𝑁𝑢𝑙𝑙</m:t>
                          </m:r>
                          <m:r>
                            <a:rPr lang="en-US" sz="3200" b="0" i="1" smtClean="0">
                              <a:latin typeface="Cambria Math"/>
                            </a:rPr>
                            <m:t> </m:t>
                          </m:r>
                          <m:r>
                            <a:rPr lang="en-US" sz="3200" b="0" i="1" smtClean="0">
                              <a:latin typeface="Cambria Math"/>
                            </a:rPr>
                            <m:t>𝑃𝑎𝑟𝑎𝑚𝑒𝑡𝑒𝑟</m:t>
                          </m:r>
                        </m:num>
                        <m:den>
                          <m:r>
                            <a:rPr lang="en-US" sz="3200" b="0" i="1" smtClean="0">
                              <a:latin typeface="Cambria Math"/>
                            </a:rPr>
                            <m:t>𝑆𝐸</m:t>
                          </m:r>
                        </m:den>
                      </m:f>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448621" y="2141862"/>
                <a:ext cx="8496300" cy="1764650"/>
              </a:xfrm>
              <a:prstGeom prst="rect">
                <a:avLst/>
              </a:prstGeom>
              <a:blipFill rotWithShape="1">
                <a:blip r:embed="rId4"/>
                <a:stretch>
                  <a:fillRect l="-2151" t="-4795"/>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90459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686229" cy="61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8125" y="1676400"/>
            <a:ext cx="2962275" cy="2514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24199" y="1676400"/>
            <a:ext cx="2819401" cy="2514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0999" y="4267200"/>
            <a:ext cx="8382001"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43600" y="1676400"/>
            <a:ext cx="2819401" cy="2514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2760" y="4724400"/>
            <a:ext cx="838644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2760" y="5334000"/>
            <a:ext cx="8386440" cy="7050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2400" y="6053783"/>
            <a:ext cx="533400" cy="7050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9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572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The Next Big Thing...</a:t>
            </a:r>
            <a:endParaRPr lang="en-US" sz="4000" b="1" dirty="0">
              <a:solidFill>
                <a:srgbClr val="68007F">
                  <a:lumMod val="75000"/>
                </a:srgbClr>
              </a:solidFill>
              <a:latin typeface="Cambria" pitchFamily="18" charset="0"/>
            </a:endParaRPr>
          </a:p>
        </p:txBody>
      </p:sp>
      <p:sp>
        <p:nvSpPr>
          <p:cNvPr id="5" name="TextBox 4"/>
          <p:cNvSpPr txBox="1"/>
          <p:nvPr/>
        </p:nvSpPr>
        <p:spPr>
          <a:xfrm>
            <a:off x="533400" y="1479932"/>
            <a:ext cx="8153400" cy="4524315"/>
          </a:xfrm>
          <a:prstGeom prst="rect">
            <a:avLst/>
          </a:prstGeom>
          <a:noFill/>
        </p:spPr>
        <p:txBody>
          <a:bodyPr wrap="square" rtlCol="0">
            <a:spAutoFit/>
          </a:bodyPr>
          <a:lstStyle/>
          <a:p>
            <a:r>
              <a:rPr lang="en-US" sz="2400" dirty="0">
                <a:latin typeface="Cambria" pitchFamily="18" charset="0"/>
              </a:rPr>
              <a:t>“... </a:t>
            </a:r>
            <a:r>
              <a:rPr lang="en-US" sz="2400" dirty="0" smtClean="0">
                <a:latin typeface="Cambria" pitchFamily="18" charset="0"/>
              </a:rPr>
              <a:t>the </a:t>
            </a:r>
            <a:r>
              <a:rPr lang="en-US" sz="2400" dirty="0">
                <a:latin typeface="Cambria" pitchFamily="18" charset="0"/>
              </a:rPr>
              <a:t>consensus curriculum is still an unwitting prisoner of </a:t>
            </a:r>
            <a:r>
              <a:rPr lang="en-US" sz="2400" dirty="0" smtClean="0">
                <a:latin typeface="Cambria" pitchFamily="18" charset="0"/>
              </a:rPr>
              <a:t>history.  What </a:t>
            </a:r>
            <a:r>
              <a:rPr lang="en-US" sz="2400" dirty="0">
                <a:latin typeface="Cambria" pitchFamily="18" charset="0"/>
              </a:rPr>
              <a:t>we teach is largely the technical machinery of numerical approximations based on the normal distribution and its many subsidiary cogs. This machinery was once necessary, because the conceptually simpler alternative based on permutations was computationally beyond our reach. Before computers statisticians had no choice. These days we have no excuse. Randomization-based inference makes a direct connection between data production and the logic of inference that deserves to be at the core of every introductory course.” </a:t>
            </a:r>
            <a:endParaRPr lang="en-US" sz="2400" dirty="0" smtClean="0">
              <a:latin typeface="Cambria" pitchFamily="18" charset="0"/>
            </a:endParaRPr>
          </a:p>
          <a:p>
            <a:r>
              <a:rPr lang="en-US" sz="2400" dirty="0">
                <a:latin typeface="Cambria" pitchFamily="18" charset="0"/>
              </a:rPr>
              <a:t>	</a:t>
            </a:r>
            <a:r>
              <a:rPr lang="en-US" sz="2400" dirty="0" smtClean="0">
                <a:latin typeface="Cambria" pitchFamily="18" charset="0"/>
              </a:rPr>
              <a:t>		-- Professor George Cobb, 2007</a:t>
            </a:r>
            <a:endParaRPr lang="en-US" sz="24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3937" y="1631575"/>
            <a:ext cx="6325849" cy="830997"/>
          </a:xfrm>
          <a:prstGeom prst="rect">
            <a:avLst/>
          </a:prstGeom>
          <a:noFill/>
        </p:spPr>
        <p:txBody>
          <a:bodyPr wrap="square" rtlCol="0">
            <a:spAutoFit/>
          </a:bodyPr>
          <a:lstStyle/>
          <a:p>
            <a:r>
              <a:rPr lang="en-US" sz="4800" b="1" dirty="0" smtClean="0"/>
              <a:t>Thanks for listening!</a:t>
            </a:r>
            <a:endParaRPr lang="en-US" sz="4800" b="1" dirty="0"/>
          </a:p>
        </p:txBody>
      </p:sp>
      <p:sp>
        <p:nvSpPr>
          <p:cNvPr id="3" name="Rectangle 2"/>
          <p:cNvSpPr/>
          <p:nvPr/>
        </p:nvSpPr>
        <p:spPr>
          <a:xfrm>
            <a:off x="1139254" y="1497368"/>
            <a:ext cx="6820524" cy="115424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83636" y="3243708"/>
            <a:ext cx="4616970" cy="1754326"/>
          </a:xfrm>
          <a:prstGeom prst="rect">
            <a:avLst/>
          </a:prstGeom>
          <a:noFill/>
        </p:spPr>
        <p:txBody>
          <a:bodyPr wrap="square" rtlCol="0">
            <a:spAutoFit/>
          </a:bodyPr>
          <a:lstStyle/>
          <a:p>
            <a:pPr algn="ctr"/>
            <a:r>
              <a:rPr lang="en-US" sz="3600" dirty="0" smtClean="0">
                <a:hlinkClick r:id="rId3"/>
              </a:rPr>
              <a:t>rlock@stlawu.edu</a:t>
            </a:r>
            <a:endParaRPr lang="en-US" sz="3600" dirty="0" smtClean="0"/>
          </a:p>
          <a:p>
            <a:pPr algn="ctr"/>
            <a:endParaRPr lang="en-US" sz="3600" dirty="0" smtClean="0"/>
          </a:p>
          <a:p>
            <a:pPr algn="ctr"/>
            <a:r>
              <a:rPr lang="en-US" sz="3600" dirty="0" smtClean="0">
                <a:hlinkClick r:id="rId4"/>
              </a:rPr>
              <a:t>www.lock5stat.com</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Example #1: Beer &amp; Mosquitoes</a:t>
            </a:r>
            <a:endParaRPr lang="en-US" b="1" dirty="0">
              <a:solidFill>
                <a:srgbClr val="C00000"/>
              </a:solidFill>
            </a:endParaRPr>
          </a:p>
        </p:txBody>
      </p:sp>
      <p:sp>
        <p:nvSpPr>
          <p:cNvPr id="5" name="TextBox 4"/>
          <p:cNvSpPr txBox="1"/>
          <p:nvPr/>
        </p:nvSpPr>
        <p:spPr>
          <a:xfrm>
            <a:off x="384048" y="1289304"/>
            <a:ext cx="8257032"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Volunteers were </a:t>
            </a:r>
            <a:r>
              <a:rPr lang="en-US" sz="2800" i="1" dirty="0" smtClean="0"/>
              <a:t>randomly </a:t>
            </a:r>
            <a:r>
              <a:rPr lang="en-US" sz="2800" dirty="0" smtClean="0"/>
              <a:t>assigned to drink either a liter of </a:t>
            </a:r>
            <a:r>
              <a:rPr lang="en-US" sz="2800" b="1" dirty="0" smtClean="0"/>
              <a:t>beer</a:t>
            </a:r>
            <a:r>
              <a:rPr lang="en-US" sz="2800" dirty="0" smtClean="0"/>
              <a:t> or a liter of </a:t>
            </a:r>
            <a:r>
              <a:rPr lang="en-US" sz="2800" b="1" dirty="0" smtClean="0"/>
              <a:t>water</a:t>
            </a:r>
            <a:r>
              <a:rPr lang="en-US" sz="2800" dirty="0" smtClean="0"/>
              <a:t>.</a:t>
            </a:r>
          </a:p>
          <a:p>
            <a:pPr marL="457200" indent="-457200">
              <a:buFont typeface="Arial" panose="020B0604020202020204" pitchFamily="34" charset="0"/>
              <a:buChar char="•"/>
            </a:pPr>
            <a:r>
              <a:rPr lang="en-US" sz="2800" dirty="0" smtClean="0"/>
              <a:t>Mosquitoes were caught in nets as they approached each volunteer and counted . </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4102016800"/>
              </p:ext>
            </p:extLst>
          </p:nvPr>
        </p:nvGraphicFramePr>
        <p:xfrm>
          <a:off x="316992" y="3262376"/>
          <a:ext cx="2910840" cy="1371600"/>
        </p:xfrm>
        <a:graphic>
          <a:graphicData uri="http://schemas.openxmlformats.org/drawingml/2006/table">
            <a:tbl>
              <a:tblPr firstRow="1" bandRow="1">
                <a:tableStyleId>{D7AC3CCA-C797-4891-BE02-D94E43425B78}</a:tableStyleId>
              </a:tblPr>
              <a:tblGrid>
                <a:gridCol w="944880"/>
                <a:gridCol w="640080"/>
                <a:gridCol w="1325880"/>
              </a:tblGrid>
              <a:tr h="370840">
                <a:tc>
                  <a:txBody>
                    <a:bodyPr/>
                    <a:lstStyle/>
                    <a:p>
                      <a:pPr algn="ctr"/>
                      <a:endParaRPr lang="en-US" sz="2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US" dirty="0" smtClean="0"/>
                        <a:t>n</a:t>
                      </a:r>
                      <a:endParaRPr lang="en-US" dirty="0"/>
                    </a:p>
                  </a:txBody>
                  <a:tcPr>
                    <a:solidFill>
                      <a:srgbClr val="FFFF99"/>
                    </a:solidFill>
                  </a:tcPr>
                </a:tc>
                <a:tc>
                  <a:txBody>
                    <a:bodyPr/>
                    <a:lstStyle/>
                    <a:p>
                      <a:pPr algn="ctr"/>
                      <a:r>
                        <a:rPr lang="en-US" dirty="0" smtClean="0"/>
                        <a:t>mean</a:t>
                      </a:r>
                      <a:endParaRPr lang="en-US" dirty="0"/>
                    </a:p>
                  </a:txBody>
                  <a:tcPr>
                    <a:solidFill>
                      <a:srgbClr val="FFFF99"/>
                    </a:solidFill>
                  </a:tcPr>
                </a:tc>
              </a:tr>
              <a:tr h="370840">
                <a:tc>
                  <a:txBody>
                    <a:bodyPr/>
                    <a:lstStyle/>
                    <a:p>
                      <a:pPr algn="ctr"/>
                      <a:r>
                        <a:rPr lang="en-US" sz="2400" dirty="0" smtClean="0"/>
                        <a:t>Beer</a:t>
                      </a:r>
                      <a:endParaRPr lang="en-US" sz="2400" dirty="0"/>
                    </a:p>
                  </a:txBody>
                  <a:tcPr>
                    <a:solidFill>
                      <a:schemeClr val="bg1">
                        <a:lumMod val="85000"/>
                      </a:schemeClr>
                    </a:solidFill>
                  </a:tcPr>
                </a:tc>
                <a:tc>
                  <a:txBody>
                    <a:bodyPr/>
                    <a:lstStyle/>
                    <a:p>
                      <a:pPr algn="ctr"/>
                      <a:r>
                        <a:rPr lang="en-US" dirty="0" smtClean="0"/>
                        <a:t>25</a:t>
                      </a:r>
                      <a:endParaRPr lang="en-US" dirty="0"/>
                    </a:p>
                  </a:txBody>
                  <a:tcPr>
                    <a:solidFill>
                      <a:schemeClr val="bg1"/>
                    </a:solidFill>
                  </a:tcPr>
                </a:tc>
                <a:tc>
                  <a:txBody>
                    <a:bodyPr/>
                    <a:lstStyle/>
                    <a:p>
                      <a:pPr algn="ctr"/>
                      <a:r>
                        <a:rPr lang="en-US" dirty="0" smtClean="0"/>
                        <a:t>23.60</a:t>
                      </a:r>
                      <a:endParaRPr lang="en-US" dirty="0"/>
                    </a:p>
                  </a:txBody>
                  <a:tcPr>
                    <a:solidFill>
                      <a:schemeClr val="bg1"/>
                    </a:solidFill>
                  </a:tcPr>
                </a:tc>
              </a:tr>
              <a:tr h="370840">
                <a:tc>
                  <a:txBody>
                    <a:bodyPr/>
                    <a:lstStyle/>
                    <a:p>
                      <a:pPr algn="ctr"/>
                      <a:r>
                        <a:rPr lang="en-US" sz="2400" dirty="0" smtClean="0"/>
                        <a:t>Water</a:t>
                      </a:r>
                      <a:endParaRPr lang="en-US" sz="2400" dirty="0"/>
                    </a:p>
                  </a:txBody>
                  <a:tcPr>
                    <a:solidFill>
                      <a:schemeClr val="bg1">
                        <a:lumMod val="85000"/>
                      </a:schemeClr>
                    </a:solidFill>
                  </a:tcPr>
                </a:tc>
                <a:tc>
                  <a:txBody>
                    <a:bodyPr/>
                    <a:lstStyle/>
                    <a:p>
                      <a:pPr algn="ctr"/>
                      <a:r>
                        <a:rPr lang="en-US" dirty="0" smtClean="0"/>
                        <a:t>18</a:t>
                      </a:r>
                      <a:endParaRPr lang="en-US" dirty="0"/>
                    </a:p>
                  </a:txBody>
                  <a:tcPr>
                    <a:solidFill>
                      <a:schemeClr val="bg1"/>
                    </a:solidFill>
                  </a:tcPr>
                </a:tc>
                <a:tc>
                  <a:txBody>
                    <a:bodyPr/>
                    <a:lstStyle/>
                    <a:p>
                      <a:pPr algn="ctr"/>
                      <a:r>
                        <a:rPr lang="en-US" dirty="0" smtClean="0"/>
                        <a:t>19.22</a:t>
                      </a:r>
                      <a:endParaRPr lang="en-US" dirty="0"/>
                    </a:p>
                  </a:txBody>
                  <a:tcPr>
                    <a:solidFill>
                      <a:schemeClr val="bg1"/>
                    </a:solidFill>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500" y="3420999"/>
            <a:ext cx="58388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84632" y="4974336"/>
            <a:ext cx="8394192" cy="1200329"/>
          </a:xfrm>
          <a:prstGeom prst="rect">
            <a:avLst/>
          </a:prstGeom>
          <a:solidFill>
            <a:schemeClr val="accent6">
              <a:lumMod val="60000"/>
              <a:lumOff val="40000"/>
            </a:schemeClr>
          </a:solidFill>
        </p:spPr>
        <p:txBody>
          <a:bodyPr wrap="square" rtlCol="0">
            <a:spAutoFit/>
          </a:bodyPr>
          <a:lstStyle/>
          <a:p>
            <a:r>
              <a:rPr lang="en-US" sz="2400" i="1" dirty="0" smtClean="0"/>
              <a:t>Does this provide </a:t>
            </a:r>
            <a:r>
              <a:rPr lang="en-US" sz="2400" b="1" i="1" dirty="0" smtClean="0"/>
              <a:t>convincing </a:t>
            </a:r>
            <a:r>
              <a:rPr lang="en-US" sz="2400" i="1" dirty="0" smtClean="0"/>
              <a:t>evidence that mosquitoes tend to be more attracted to beer drinkers or could this difference be just due to random chance?  </a:t>
            </a:r>
            <a:endParaRPr lang="en-US" sz="2400" i="1" dirty="0"/>
          </a:p>
        </p:txBody>
      </p:sp>
      <p:sp>
        <p:nvSpPr>
          <p:cNvPr id="9" name="TextBox 8"/>
          <p:cNvSpPr txBox="1"/>
          <p:nvPr/>
        </p:nvSpPr>
        <p:spPr>
          <a:xfrm>
            <a:off x="3721608" y="5688021"/>
            <a:ext cx="2724912" cy="523220"/>
          </a:xfrm>
          <a:prstGeom prst="rect">
            <a:avLst/>
          </a:prstGeom>
          <a:noFill/>
        </p:spPr>
        <p:txBody>
          <a:bodyPr wrap="square" rtlCol="0">
            <a:spAutoFit/>
          </a:bodyPr>
          <a:lstStyle/>
          <a:p>
            <a:r>
              <a:rPr lang="en-US" sz="2800" b="1" dirty="0" smtClean="0"/>
              <a:t>Hypothesis Test</a:t>
            </a:r>
            <a:endParaRPr lang="en-US" sz="2800" b="1" dirty="0"/>
          </a:p>
        </p:txBody>
      </p:sp>
    </p:spTree>
    <p:extLst>
      <p:ext uri="{BB962C8B-B14F-4D97-AF65-F5344CB8AC3E}">
        <p14:creationId xmlns:p14="http://schemas.microsoft.com/office/powerpoint/2010/main" val="3011799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#2: Mustang Prices</a:t>
            </a:r>
            <a:endParaRPr lang="en-US" b="1" dirty="0"/>
          </a:p>
        </p:txBody>
      </p:sp>
      <p:sp>
        <p:nvSpPr>
          <p:cNvPr id="5" name="TextBox 4"/>
          <p:cNvSpPr txBox="1"/>
          <p:nvPr/>
        </p:nvSpPr>
        <p:spPr>
          <a:xfrm>
            <a:off x="384048" y="1289304"/>
            <a:ext cx="8257032"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A student selected a random sample of n=25 Mustang (cars) from an internet site and recorded the prices in $1,000’s.  </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825872604"/>
              </p:ext>
            </p:extLst>
          </p:nvPr>
        </p:nvGraphicFramePr>
        <p:xfrm>
          <a:off x="2147658" y="3947243"/>
          <a:ext cx="3697224" cy="914400"/>
        </p:xfrm>
        <a:graphic>
          <a:graphicData uri="http://schemas.openxmlformats.org/drawingml/2006/table">
            <a:tbl>
              <a:tblPr firstRow="1" bandRow="1">
                <a:tableStyleId>{D7AC3CCA-C797-4891-BE02-D94E43425B78}</a:tableStyleId>
              </a:tblPr>
              <a:tblGrid>
                <a:gridCol w="824561"/>
                <a:gridCol w="558573"/>
                <a:gridCol w="1157045"/>
                <a:gridCol w="1157045"/>
              </a:tblGrid>
              <a:tr h="370840">
                <a:tc>
                  <a:txBody>
                    <a:bodyPr/>
                    <a:lstStyle/>
                    <a:p>
                      <a:pPr algn="ctr"/>
                      <a:endParaRPr lang="en-US" sz="2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US" dirty="0" smtClean="0"/>
                        <a:t>n</a:t>
                      </a:r>
                      <a:endParaRPr lang="en-US" dirty="0"/>
                    </a:p>
                  </a:txBody>
                  <a:tcPr>
                    <a:solidFill>
                      <a:srgbClr val="FFFF99"/>
                    </a:solidFill>
                  </a:tcPr>
                </a:tc>
                <a:tc>
                  <a:txBody>
                    <a:bodyPr/>
                    <a:lstStyle/>
                    <a:p>
                      <a:pPr algn="ctr"/>
                      <a:r>
                        <a:rPr lang="en-US" dirty="0" smtClean="0"/>
                        <a:t>mean</a:t>
                      </a:r>
                      <a:endParaRPr lang="en-US" dirty="0"/>
                    </a:p>
                  </a:txBody>
                  <a:tcPr>
                    <a:solidFill>
                      <a:srgbClr val="FFFF99"/>
                    </a:solidFill>
                  </a:tcPr>
                </a:tc>
                <a:tc>
                  <a:txBody>
                    <a:bodyPr/>
                    <a:lstStyle/>
                    <a:p>
                      <a:pPr algn="ctr"/>
                      <a:r>
                        <a:rPr lang="en-US" dirty="0" smtClean="0"/>
                        <a:t>std. dev.</a:t>
                      </a:r>
                      <a:endParaRPr lang="en-US" dirty="0"/>
                    </a:p>
                  </a:txBody>
                  <a:tcPr>
                    <a:solidFill>
                      <a:srgbClr val="FFFF99"/>
                    </a:solidFill>
                  </a:tcPr>
                </a:tc>
              </a:tr>
              <a:tr h="370840">
                <a:tc>
                  <a:txBody>
                    <a:bodyPr/>
                    <a:lstStyle/>
                    <a:p>
                      <a:pPr algn="ctr"/>
                      <a:r>
                        <a:rPr lang="en-US" sz="2400" dirty="0" smtClean="0"/>
                        <a:t>Price</a:t>
                      </a:r>
                      <a:endParaRPr lang="en-US" sz="2400" dirty="0"/>
                    </a:p>
                  </a:txBody>
                  <a:tcPr>
                    <a:solidFill>
                      <a:schemeClr val="bg1">
                        <a:lumMod val="85000"/>
                      </a:schemeClr>
                    </a:solidFill>
                  </a:tcPr>
                </a:tc>
                <a:tc>
                  <a:txBody>
                    <a:bodyPr/>
                    <a:lstStyle/>
                    <a:p>
                      <a:pPr algn="ctr"/>
                      <a:r>
                        <a:rPr lang="en-US" sz="2000" dirty="0" smtClean="0"/>
                        <a:t>25</a:t>
                      </a:r>
                      <a:endParaRPr lang="en-US" sz="2000" dirty="0"/>
                    </a:p>
                  </a:txBody>
                  <a:tcPr anchor="ctr">
                    <a:solidFill>
                      <a:schemeClr val="bg1"/>
                    </a:solidFill>
                  </a:tcPr>
                </a:tc>
                <a:tc>
                  <a:txBody>
                    <a:bodyPr/>
                    <a:lstStyle/>
                    <a:p>
                      <a:pPr algn="ctr"/>
                      <a:r>
                        <a:rPr lang="en-US" sz="2000" dirty="0" smtClean="0"/>
                        <a:t>15.98</a:t>
                      </a:r>
                      <a:endParaRPr lang="en-US" sz="2000" dirty="0"/>
                    </a:p>
                  </a:txBody>
                  <a:tcPr anchor="ctr">
                    <a:solidFill>
                      <a:schemeClr val="bg1"/>
                    </a:solidFill>
                  </a:tcPr>
                </a:tc>
                <a:tc>
                  <a:txBody>
                    <a:bodyPr/>
                    <a:lstStyle/>
                    <a:p>
                      <a:pPr algn="ctr"/>
                      <a:r>
                        <a:rPr lang="en-US" sz="2000" dirty="0" smtClean="0"/>
                        <a:t>11.11</a:t>
                      </a:r>
                      <a:endParaRPr lang="en-US" sz="2000" dirty="0"/>
                    </a:p>
                  </a:txBody>
                  <a:tcPr anchor="ctr">
                    <a:solidFill>
                      <a:schemeClr val="bg1"/>
                    </a:solidFill>
                  </a:tcPr>
                </a:tc>
              </a:tr>
            </a:tbl>
          </a:graphicData>
        </a:graphic>
      </p:graphicFrame>
      <p:sp>
        <p:nvSpPr>
          <p:cNvPr id="8" name="TextBox 7"/>
          <p:cNvSpPr txBox="1"/>
          <p:nvPr/>
        </p:nvSpPr>
        <p:spPr>
          <a:xfrm>
            <a:off x="430909" y="5213064"/>
            <a:ext cx="8394192" cy="830997"/>
          </a:xfrm>
          <a:prstGeom prst="rect">
            <a:avLst/>
          </a:prstGeom>
          <a:solidFill>
            <a:schemeClr val="accent6">
              <a:lumMod val="60000"/>
              <a:lumOff val="40000"/>
            </a:schemeClr>
          </a:solidFill>
        </p:spPr>
        <p:txBody>
          <a:bodyPr wrap="square" rtlCol="0">
            <a:spAutoFit/>
          </a:bodyPr>
          <a:lstStyle/>
          <a:p>
            <a:r>
              <a:rPr lang="en-US" sz="2400" i="1" dirty="0" smtClean="0"/>
              <a:t>Find a </a:t>
            </a:r>
            <a:r>
              <a:rPr lang="en-US" sz="2400" b="1" i="1" dirty="0" smtClean="0"/>
              <a:t>range</a:t>
            </a:r>
            <a:r>
              <a:rPr lang="en-US" sz="2400" i="1" dirty="0" smtClean="0"/>
              <a:t> of plausible values where the mean price for </a:t>
            </a:r>
            <a:r>
              <a:rPr lang="en-US" sz="2400" b="1" i="1" dirty="0" smtClean="0"/>
              <a:t>all</a:t>
            </a:r>
            <a:r>
              <a:rPr lang="en-US" sz="2400" i="1" dirty="0" smtClean="0"/>
              <a:t> Mustangs at this website is </a:t>
            </a:r>
            <a:r>
              <a:rPr lang="en-US" sz="2400" b="1" i="1" dirty="0" smtClean="0"/>
              <a:t>likely</a:t>
            </a:r>
            <a:r>
              <a:rPr lang="en-US" sz="2400" i="1" dirty="0" smtClean="0"/>
              <a:t> to be. </a:t>
            </a:r>
            <a:endParaRPr lang="en-US" sz="2400" i="1" dirty="0"/>
          </a:p>
        </p:txBody>
      </p:sp>
      <p:sp>
        <p:nvSpPr>
          <p:cNvPr id="9" name="TextBox 8"/>
          <p:cNvSpPr txBox="1"/>
          <p:nvPr/>
        </p:nvSpPr>
        <p:spPr>
          <a:xfrm>
            <a:off x="5513737" y="5540930"/>
            <a:ext cx="3584261" cy="523220"/>
          </a:xfrm>
          <a:prstGeom prst="rect">
            <a:avLst/>
          </a:prstGeom>
          <a:noFill/>
        </p:spPr>
        <p:txBody>
          <a:bodyPr wrap="square" rtlCol="0">
            <a:spAutoFit/>
          </a:bodyPr>
          <a:lstStyle/>
          <a:p>
            <a:r>
              <a:rPr lang="en-US" sz="2800" b="1" dirty="0" smtClean="0"/>
              <a:t>Confidence Interval</a:t>
            </a:r>
            <a:endParaRPr lang="en-US" sz="28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761" y="2802366"/>
            <a:ext cx="8740488" cy="767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165404" y="3456810"/>
            <a:ext cx="2395728" cy="338554"/>
          </a:xfrm>
          <a:prstGeom prst="rect">
            <a:avLst/>
          </a:prstGeom>
          <a:noFill/>
        </p:spPr>
        <p:txBody>
          <a:bodyPr wrap="square" rtlCol="0">
            <a:spAutoFit/>
          </a:bodyPr>
          <a:lstStyle/>
          <a:p>
            <a:r>
              <a:rPr lang="en-US" sz="1600" dirty="0" smtClean="0"/>
              <a:t>Price (in $1,000’s)</a:t>
            </a:r>
            <a:endParaRPr lang="en-US" sz="1600" dirty="0"/>
          </a:p>
        </p:txBody>
      </p:sp>
    </p:spTree>
    <p:extLst>
      <p:ext uri="{BB962C8B-B14F-4D97-AF65-F5344CB8AC3E}">
        <p14:creationId xmlns:p14="http://schemas.microsoft.com/office/powerpoint/2010/main" val="2534722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Approaches to Inference</a:t>
            </a:r>
            <a:endParaRPr lang="en-US" dirty="0"/>
          </a:p>
        </p:txBody>
      </p:sp>
      <p:sp>
        <p:nvSpPr>
          <p:cNvPr id="4" name="TextBox 3"/>
          <p:cNvSpPr txBox="1"/>
          <p:nvPr/>
        </p:nvSpPr>
        <p:spPr>
          <a:xfrm>
            <a:off x="402336" y="1243405"/>
            <a:ext cx="7955280" cy="3170099"/>
          </a:xfrm>
          <a:prstGeom prst="rect">
            <a:avLst/>
          </a:prstGeom>
          <a:solidFill>
            <a:schemeClr val="accent1">
              <a:lumMod val="20000"/>
              <a:lumOff val="80000"/>
            </a:schemeClr>
          </a:solidFill>
          <a:ln>
            <a:solidFill>
              <a:schemeClr val="tx1"/>
            </a:solidFill>
          </a:ln>
        </p:spPr>
        <p:txBody>
          <a:bodyPr wrap="square" rtlCol="0">
            <a:spAutoFit/>
          </a:bodyPr>
          <a:lstStyle/>
          <a:p>
            <a:r>
              <a:rPr lang="en-US" sz="3200" b="1" dirty="0" smtClean="0"/>
              <a:t>Traditional:</a:t>
            </a:r>
            <a:r>
              <a:rPr lang="en-US" sz="3200" dirty="0" smtClean="0"/>
              <a:t> </a:t>
            </a:r>
          </a:p>
          <a:p>
            <a:pPr marL="457200" indent="-457200">
              <a:buFont typeface="Arial" panose="020B0604020202020204" pitchFamily="34" charset="0"/>
              <a:buChar char="•"/>
            </a:pPr>
            <a:r>
              <a:rPr lang="en-US" sz="2800" dirty="0" smtClean="0"/>
              <a:t>Assume some distribution (e.g. normal or t) to describe the behavior of sample statistics</a:t>
            </a:r>
          </a:p>
          <a:p>
            <a:pPr marL="457200" indent="-457200">
              <a:buFont typeface="Arial" panose="020B0604020202020204" pitchFamily="34" charset="0"/>
              <a:buChar char="•"/>
            </a:pPr>
            <a:r>
              <a:rPr lang="en-US" sz="2800" dirty="0" smtClean="0"/>
              <a:t>Estimate parameters for that distribution from sample statistics</a:t>
            </a:r>
          </a:p>
          <a:p>
            <a:pPr marL="457200" indent="-457200">
              <a:buFont typeface="Arial" panose="020B0604020202020204" pitchFamily="34" charset="0"/>
              <a:buChar char="•"/>
            </a:pPr>
            <a:r>
              <a:rPr lang="en-US" sz="2800" dirty="0" smtClean="0"/>
              <a:t>Calculate the desired quantities from the theoretical distribution</a:t>
            </a:r>
            <a:endParaRPr lang="en-US" sz="2800" dirty="0"/>
          </a:p>
        </p:txBody>
      </p:sp>
      <p:sp>
        <p:nvSpPr>
          <p:cNvPr id="5" name="TextBox 4"/>
          <p:cNvSpPr txBox="1"/>
          <p:nvPr/>
        </p:nvSpPr>
        <p:spPr>
          <a:xfrm>
            <a:off x="393192" y="4422648"/>
            <a:ext cx="7955280" cy="2308324"/>
          </a:xfrm>
          <a:prstGeom prst="rect">
            <a:avLst/>
          </a:prstGeom>
          <a:solidFill>
            <a:srgbClr val="FFFF99"/>
          </a:solidFill>
          <a:ln>
            <a:solidFill>
              <a:schemeClr val="tx1"/>
            </a:solidFill>
          </a:ln>
        </p:spPr>
        <p:txBody>
          <a:bodyPr wrap="square" rtlCol="0">
            <a:spAutoFit/>
          </a:bodyPr>
          <a:lstStyle/>
          <a:p>
            <a:r>
              <a:rPr lang="en-US" sz="3200" b="1" dirty="0" smtClean="0"/>
              <a:t>Simulation:</a:t>
            </a:r>
            <a:r>
              <a:rPr lang="en-US" sz="3200" dirty="0" smtClean="0"/>
              <a:t> </a:t>
            </a:r>
          </a:p>
          <a:p>
            <a:pPr marL="457200" indent="-457200">
              <a:buFont typeface="Arial" panose="020B0604020202020204" pitchFamily="34" charset="0"/>
              <a:buChar char="•"/>
            </a:pPr>
            <a:r>
              <a:rPr lang="en-US" sz="2800" dirty="0" smtClean="0"/>
              <a:t>Generate many samples (by computer) to show the behavior of sample statistics </a:t>
            </a:r>
          </a:p>
          <a:p>
            <a:pPr marL="457200" indent="-457200">
              <a:buFont typeface="Arial" panose="020B0604020202020204" pitchFamily="34" charset="0"/>
              <a:buChar char="•"/>
            </a:pPr>
            <a:r>
              <a:rPr lang="en-US" sz="2800" dirty="0" smtClean="0"/>
              <a:t>Calculate the desired quantities from the simulation distribution</a:t>
            </a:r>
            <a:endParaRPr lang="en-US" sz="2800" dirty="0"/>
          </a:p>
        </p:txBody>
      </p:sp>
    </p:spTree>
    <p:extLst>
      <p:ext uri="{BB962C8B-B14F-4D97-AF65-F5344CB8AC3E}">
        <p14:creationId xmlns:p14="http://schemas.microsoft.com/office/powerpoint/2010/main" val="3706455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336" y="457200"/>
            <a:ext cx="8033312" cy="830997"/>
          </a:xfrm>
          <a:prstGeom prst="rect">
            <a:avLst/>
          </a:prstGeom>
          <a:noFill/>
        </p:spPr>
        <p:txBody>
          <a:bodyPr wrap="square" rtlCol="0">
            <a:spAutoFit/>
          </a:bodyPr>
          <a:lstStyle/>
          <a:p>
            <a:pPr algn="ctr"/>
            <a:r>
              <a:rPr lang="en-US" sz="4800" b="1" dirty="0" smtClean="0"/>
              <a:t>“New” Simulation Methods? </a:t>
            </a:r>
            <a:endParaRPr lang="en-US" sz="4800" b="1" dirty="0"/>
          </a:p>
        </p:txBody>
      </p:sp>
      <p:sp>
        <p:nvSpPr>
          <p:cNvPr id="4" name="TextBox 3"/>
          <p:cNvSpPr txBox="1"/>
          <p:nvPr/>
        </p:nvSpPr>
        <p:spPr>
          <a:xfrm>
            <a:off x="660012" y="2114836"/>
            <a:ext cx="7772400" cy="3539430"/>
          </a:xfrm>
          <a:prstGeom prst="rect">
            <a:avLst/>
          </a:prstGeom>
          <a:noFill/>
        </p:spPr>
        <p:txBody>
          <a:bodyPr wrap="square" rtlCol="0">
            <a:spAutoFit/>
          </a:bodyPr>
          <a:lstStyle/>
          <a:p>
            <a:r>
              <a:rPr lang="en-US" sz="3200" dirty="0"/>
              <a:t>"Actually, the statistician does not carry out this very simple and </a:t>
            </a:r>
            <a:r>
              <a:rPr lang="en-US" sz="3200" dirty="0" smtClean="0"/>
              <a:t>very tedious </a:t>
            </a:r>
            <a:r>
              <a:rPr lang="en-US" sz="3200" dirty="0"/>
              <a:t>process, but his conclusions have no justification beyond the </a:t>
            </a:r>
            <a:r>
              <a:rPr lang="en-US" sz="3200" dirty="0" smtClean="0"/>
              <a:t>fact that </a:t>
            </a:r>
            <a:r>
              <a:rPr lang="en-US" sz="3200" dirty="0"/>
              <a:t>they agree with those which could have been arrived at by this</a:t>
            </a:r>
          </a:p>
          <a:p>
            <a:r>
              <a:rPr lang="en-US" sz="3200" dirty="0"/>
              <a:t>elementary method."</a:t>
            </a:r>
          </a:p>
          <a:p>
            <a:r>
              <a:rPr lang="en-US" sz="3200" dirty="0" smtClean="0"/>
              <a:t>				-- Sir R. A. Fisher, 1936</a:t>
            </a:r>
            <a:endParaRPr lang="en-US" sz="3200" dirty="0"/>
          </a:p>
        </p:txBody>
      </p:sp>
      <p:sp>
        <p:nvSpPr>
          <p:cNvPr id="3" name="Oval 2"/>
          <p:cNvSpPr/>
          <p:nvPr/>
        </p:nvSpPr>
        <p:spPr>
          <a:xfrm>
            <a:off x="324880" y="4357676"/>
            <a:ext cx="4261402" cy="96796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15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Example #1: Beer &amp; Mosquitoes</a:t>
            </a:r>
            <a:endParaRPr lang="en-US" b="1" dirty="0">
              <a:solidFill>
                <a:srgbClr val="C00000"/>
              </a:solidFill>
            </a:endParaRPr>
          </a:p>
        </p:txBody>
      </p:sp>
      <p:sp>
        <p:nvSpPr>
          <p:cNvPr id="4" name="TextBox 3"/>
          <p:cNvSpPr txBox="1"/>
          <p:nvPr/>
        </p:nvSpPr>
        <p:spPr>
          <a:xfrm>
            <a:off x="557784" y="1216152"/>
            <a:ext cx="7845552" cy="584775"/>
          </a:xfrm>
          <a:prstGeom prst="rect">
            <a:avLst/>
          </a:prstGeom>
          <a:noFill/>
        </p:spPr>
        <p:txBody>
          <a:bodyPr wrap="square" rtlCol="0">
            <a:spAutoFit/>
          </a:bodyPr>
          <a:lstStyle/>
          <a:p>
            <a:r>
              <a:rPr lang="en-US" sz="3200" dirty="0" smtClean="0"/>
              <a:t>µ = mean number of attracted mosquitoes</a:t>
            </a:r>
            <a:endParaRPr lang="en-US" sz="3200" dirty="0"/>
          </a:p>
        </p:txBody>
      </p:sp>
      <p:sp>
        <p:nvSpPr>
          <p:cNvPr id="5" name="TextBox 4"/>
          <p:cNvSpPr txBox="1"/>
          <p:nvPr/>
        </p:nvSpPr>
        <p:spPr>
          <a:xfrm>
            <a:off x="374904" y="1967800"/>
            <a:ext cx="1944147" cy="954107"/>
          </a:xfrm>
          <a:prstGeom prst="rect">
            <a:avLst/>
          </a:prstGeom>
          <a:solidFill>
            <a:schemeClr val="accent2">
              <a:lumMod val="40000"/>
              <a:lumOff val="60000"/>
            </a:schemeClr>
          </a:solidFill>
        </p:spPr>
        <p:txBody>
          <a:bodyPr wrap="square" rtlCol="0">
            <a:spAutoFit/>
          </a:bodyPr>
          <a:lstStyle/>
          <a:p>
            <a:r>
              <a:rPr lang="en-US" sz="2800" dirty="0" smtClean="0">
                <a:latin typeface="Cambria" pitchFamily="18" charset="0"/>
              </a:rPr>
              <a:t>H</a:t>
            </a:r>
            <a:r>
              <a:rPr lang="en-US" sz="2800" baseline="-25000" dirty="0" smtClean="0">
                <a:latin typeface="Cambria" pitchFamily="18" charset="0"/>
              </a:rPr>
              <a:t>0</a:t>
            </a:r>
            <a:r>
              <a:rPr lang="en-US" sz="2800" dirty="0" smtClean="0">
                <a:latin typeface="Cambria" pitchFamily="18" charset="0"/>
              </a:rPr>
              <a:t>: </a:t>
            </a:r>
            <a:r>
              <a:rPr lang="el-GR" sz="2800" dirty="0" smtClean="0">
                <a:latin typeface="Cambria" pitchFamily="18" charset="0"/>
              </a:rPr>
              <a:t>μ</a:t>
            </a:r>
            <a:r>
              <a:rPr lang="en-US" sz="2800" baseline="-25000" dirty="0" smtClean="0">
                <a:latin typeface="Cambria" pitchFamily="18" charset="0"/>
              </a:rPr>
              <a:t>B</a:t>
            </a:r>
            <a:r>
              <a:rPr lang="en-US" sz="2800" dirty="0" smtClean="0">
                <a:latin typeface="Cambria" pitchFamily="18" charset="0"/>
              </a:rPr>
              <a:t> = </a:t>
            </a:r>
            <a:r>
              <a:rPr lang="el-GR" sz="2800" dirty="0" smtClean="0">
                <a:latin typeface="Cambria" pitchFamily="18" charset="0"/>
              </a:rPr>
              <a:t>μ</a:t>
            </a:r>
            <a:r>
              <a:rPr lang="en-US" sz="2800" baseline="-25000" dirty="0" smtClean="0">
                <a:latin typeface="Cambria" pitchFamily="18" charset="0"/>
              </a:rPr>
              <a:t>W</a:t>
            </a:r>
            <a:endParaRPr lang="en-US" sz="2800" dirty="0" smtClean="0">
              <a:latin typeface="Cambria" pitchFamily="18" charset="0"/>
            </a:endParaRPr>
          </a:p>
          <a:p>
            <a:r>
              <a:rPr lang="en-US" sz="2800" dirty="0" smtClean="0">
                <a:latin typeface="Cambria" pitchFamily="18" charset="0"/>
              </a:rPr>
              <a:t>H</a:t>
            </a:r>
            <a:r>
              <a:rPr lang="en-US" sz="2800" baseline="-25000" dirty="0" smtClean="0">
                <a:latin typeface="Cambria" pitchFamily="18" charset="0"/>
              </a:rPr>
              <a:t>a</a:t>
            </a:r>
            <a:r>
              <a:rPr lang="en-US" sz="2800" dirty="0" smtClean="0">
                <a:latin typeface="Cambria" pitchFamily="18" charset="0"/>
              </a:rPr>
              <a:t>: </a:t>
            </a:r>
            <a:r>
              <a:rPr lang="el-GR" sz="2800" dirty="0">
                <a:latin typeface="Cambria" pitchFamily="18" charset="0"/>
              </a:rPr>
              <a:t>μ</a:t>
            </a:r>
            <a:r>
              <a:rPr lang="en-US" sz="2800" baseline="-25000" dirty="0">
                <a:latin typeface="Cambria" pitchFamily="18" charset="0"/>
              </a:rPr>
              <a:t>B</a:t>
            </a:r>
            <a:r>
              <a:rPr lang="en-US" sz="2800" dirty="0">
                <a:latin typeface="Cambria" pitchFamily="18" charset="0"/>
              </a:rPr>
              <a:t> </a:t>
            </a:r>
            <a:r>
              <a:rPr lang="en-US" sz="2800" dirty="0" smtClean="0">
                <a:latin typeface="Cambria" pitchFamily="18" charset="0"/>
              </a:rPr>
              <a:t>&gt; </a:t>
            </a:r>
            <a:r>
              <a:rPr lang="el-GR" sz="2800" dirty="0">
                <a:latin typeface="Cambria" pitchFamily="18" charset="0"/>
              </a:rPr>
              <a:t>μ</a:t>
            </a:r>
            <a:r>
              <a:rPr lang="en-US" sz="2800" baseline="-25000" dirty="0">
                <a:latin typeface="Cambria" pitchFamily="18" charset="0"/>
              </a:rPr>
              <a:t>W</a:t>
            </a:r>
            <a:endParaRPr lang="en-US" sz="2800" dirty="0">
              <a:latin typeface="Cambria" pitchFamily="18" charset="0"/>
            </a:endParaRPr>
          </a:p>
        </p:txBody>
      </p:sp>
      <p:sp>
        <p:nvSpPr>
          <p:cNvPr id="6" name="TextBox 5"/>
          <p:cNvSpPr txBox="1"/>
          <p:nvPr/>
        </p:nvSpPr>
        <p:spPr>
          <a:xfrm>
            <a:off x="3867912" y="1995232"/>
            <a:ext cx="3886200" cy="830997"/>
          </a:xfrm>
          <a:prstGeom prst="rect">
            <a:avLst/>
          </a:prstGeom>
          <a:noFill/>
        </p:spPr>
        <p:txBody>
          <a:bodyPr wrap="square" rtlCol="0">
            <a:spAutoFit/>
          </a:bodyPr>
          <a:lstStyle/>
          <a:p>
            <a:r>
              <a:rPr lang="en-US" sz="2400" dirty="0" smtClean="0"/>
              <a:t>Competing claims about the population means</a:t>
            </a:r>
            <a:endParaRPr lang="en-US" sz="2400" dirty="0"/>
          </a:p>
        </p:txBody>
      </p:sp>
      <p:cxnSp>
        <p:nvCxnSpPr>
          <p:cNvPr id="8" name="Straight Arrow Connector 7"/>
          <p:cNvCxnSpPr/>
          <p:nvPr/>
        </p:nvCxnSpPr>
        <p:spPr>
          <a:xfrm flipH="1">
            <a:off x="2231136" y="2240280"/>
            <a:ext cx="1746504" cy="8229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127504" y="2281428"/>
            <a:ext cx="1850136" cy="44043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269748" y="3127248"/>
                <a:ext cx="7196328" cy="1077218"/>
              </a:xfrm>
              <a:prstGeom prst="rect">
                <a:avLst/>
              </a:prstGeom>
              <a:noFill/>
            </p:spPr>
            <p:txBody>
              <a:bodyPr wrap="square" rtlCol="0">
                <a:spAutoFit/>
              </a:bodyPr>
              <a:lstStyle/>
              <a:p>
                <a:r>
                  <a:rPr lang="en-US" sz="3200" dirty="0" smtClean="0"/>
                  <a:t>Based on the sample data: </a:t>
                </a:r>
              </a:p>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acc>
                            <m:accPr>
                              <m:chr m:val="̅"/>
                              <m:ctrlPr>
                                <a:rPr lang="en-US" sz="3200" i="1" smtClean="0">
                                  <a:latin typeface="Cambria Math"/>
                                </a:rPr>
                              </m:ctrlPr>
                            </m:accPr>
                            <m:e>
                              <m:r>
                                <a:rPr lang="en-US" sz="3200" b="0" i="1" smtClean="0">
                                  <a:latin typeface="Cambria Math"/>
                                </a:rPr>
                                <m:t>𝑥</m:t>
                              </m:r>
                            </m:e>
                          </m:acc>
                        </m:e>
                        <m:sub>
                          <m:r>
                            <a:rPr lang="en-US" sz="3200" b="0" i="1" smtClean="0">
                              <a:latin typeface="Cambria Math"/>
                            </a:rPr>
                            <m:t>𝐵</m:t>
                          </m:r>
                        </m:sub>
                      </m:sSub>
                      <m:r>
                        <a:rPr lang="en-US" sz="3200" b="0" i="1" smtClean="0">
                          <a:latin typeface="Cambria Math"/>
                        </a:rPr>
                        <m:t>−</m:t>
                      </m:r>
                      <m:sSub>
                        <m:sSubPr>
                          <m:ctrlPr>
                            <a:rPr lang="en-US" sz="3200" b="0" i="1" smtClean="0">
                              <a:latin typeface="Cambria Math"/>
                            </a:rPr>
                          </m:ctrlPr>
                        </m:sSubPr>
                        <m:e>
                          <m:acc>
                            <m:accPr>
                              <m:chr m:val="̅"/>
                              <m:ctrlPr>
                                <a:rPr lang="en-US" sz="3200" b="0" i="1" smtClean="0">
                                  <a:latin typeface="Cambria Math"/>
                                </a:rPr>
                              </m:ctrlPr>
                            </m:accPr>
                            <m:e>
                              <m:r>
                                <a:rPr lang="en-US" sz="3200" b="0" i="1" smtClean="0">
                                  <a:latin typeface="Cambria Math"/>
                                </a:rPr>
                                <m:t>𝑥</m:t>
                              </m:r>
                            </m:e>
                          </m:acc>
                        </m:e>
                        <m:sub>
                          <m:r>
                            <a:rPr lang="en-US" sz="3200" b="0" i="1" smtClean="0">
                              <a:latin typeface="Cambria Math"/>
                            </a:rPr>
                            <m:t>𝑊</m:t>
                          </m:r>
                        </m:sub>
                      </m:sSub>
                      <m:r>
                        <a:rPr lang="en-US" sz="3200" b="0" i="1" smtClean="0">
                          <a:latin typeface="Cambria Math"/>
                        </a:rPr>
                        <m:t>=23.60−19.22=4.38</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69748" y="3127248"/>
                <a:ext cx="7196328" cy="1077218"/>
              </a:xfrm>
              <a:prstGeom prst="rect">
                <a:avLst/>
              </a:prstGeom>
              <a:blipFill rotWithShape="1">
                <a:blip r:embed="rId2"/>
                <a:stretch>
                  <a:fillRect l="-2117" t="-7345"/>
                </a:stretch>
              </a:blipFill>
            </p:spPr>
            <p:txBody>
              <a:bodyPr/>
              <a:lstStyle/>
              <a:p>
                <a:r>
                  <a:rPr lang="en-US">
                    <a:noFill/>
                  </a:rPr>
                  <a:t> </a:t>
                </a:r>
              </a:p>
            </p:txBody>
          </p:sp>
        </mc:Fallback>
      </mc:AlternateContent>
      <p:sp>
        <p:nvSpPr>
          <p:cNvPr id="13" name="TextBox 12"/>
          <p:cNvSpPr txBox="1"/>
          <p:nvPr/>
        </p:nvSpPr>
        <p:spPr>
          <a:xfrm>
            <a:off x="210312" y="4614122"/>
            <a:ext cx="8677656" cy="1754326"/>
          </a:xfrm>
          <a:prstGeom prst="rect">
            <a:avLst/>
          </a:prstGeom>
          <a:solidFill>
            <a:srgbClr val="FFFF99"/>
          </a:solidFill>
          <a:ln w="28575">
            <a:solidFill>
              <a:srgbClr val="C00000"/>
            </a:solidFill>
          </a:ln>
        </p:spPr>
        <p:txBody>
          <a:bodyPr wrap="square" rtlCol="0">
            <a:spAutoFit/>
          </a:bodyPr>
          <a:lstStyle/>
          <a:p>
            <a:r>
              <a:rPr lang="en-US" sz="3600" b="1" u="sng" dirty="0" smtClean="0"/>
              <a:t>P-value</a:t>
            </a:r>
            <a:r>
              <a:rPr lang="en-US" sz="3600" dirty="0" smtClean="0"/>
              <a:t>:  The </a:t>
            </a:r>
            <a:r>
              <a:rPr lang="en-US" sz="3600" dirty="0"/>
              <a:t>proportion of samples, when H</a:t>
            </a:r>
            <a:r>
              <a:rPr lang="en-US" sz="3600" baseline="-25000" dirty="0"/>
              <a:t>0</a:t>
            </a:r>
            <a:r>
              <a:rPr lang="en-US" sz="3600" dirty="0"/>
              <a:t> is true, that would give results as (or more) extreme as the original sample. </a:t>
            </a:r>
          </a:p>
        </p:txBody>
      </p:sp>
      <p:sp>
        <p:nvSpPr>
          <p:cNvPr id="14" name="TextBox 13"/>
          <p:cNvSpPr txBox="1"/>
          <p:nvPr/>
        </p:nvSpPr>
        <p:spPr>
          <a:xfrm>
            <a:off x="4745736" y="4097593"/>
            <a:ext cx="4334256" cy="461665"/>
          </a:xfrm>
          <a:prstGeom prst="rect">
            <a:avLst/>
          </a:prstGeom>
          <a:noFill/>
        </p:spPr>
        <p:txBody>
          <a:bodyPr wrap="square" rtlCol="0">
            <a:spAutoFit/>
          </a:bodyPr>
          <a:lstStyle/>
          <a:p>
            <a:r>
              <a:rPr lang="en-US" sz="2400" dirty="0" smtClean="0">
                <a:solidFill>
                  <a:srgbClr val="C00000"/>
                </a:solidFill>
              </a:rPr>
              <a:t>Is this a “significant” difference? </a:t>
            </a:r>
            <a:endParaRPr lang="en-US" sz="2400" dirty="0">
              <a:solidFill>
                <a:srgbClr val="C00000"/>
              </a:solidFill>
            </a:endParaRPr>
          </a:p>
        </p:txBody>
      </p:sp>
    </p:spTree>
    <p:extLst>
      <p:ext uri="{BB962C8B-B14F-4D97-AF65-F5344CB8AC3E}">
        <p14:creationId xmlns:p14="http://schemas.microsoft.com/office/powerpoint/2010/main" val="266808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088"/>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pic>
        <p:nvPicPr>
          <p:cNvPr id="7" name="Picture 4"/>
          <p:cNvPicPr>
            <a:picLocks noChangeAspect="1" noChangeArrowheads="1"/>
          </p:cNvPicPr>
          <p:nvPr/>
        </p:nvPicPr>
        <p:blipFill>
          <a:blip r:embed="rId4" cstate="print"/>
          <a:srcRect/>
          <a:stretch>
            <a:fillRect/>
          </a:stretch>
        </p:blipFill>
        <p:spPr bwMode="auto">
          <a:xfrm>
            <a:off x="4038600" y="1389850"/>
            <a:ext cx="4495800" cy="5239550"/>
          </a:xfrm>
          <a:prstGeom prst="rect">
            <a:avLst/>
          </a:prstGeom>
          <a:noFill/>
          <a:ln w="9525">
            <a:noFill/>
            <a:miter lim="800000"/>
            <a:headEnd/>
            <a:tailEnd/>
          </a:ln>
        </p:spPr>
      </p:pic>
      <p:sp>
        <p:nvSpPr>
          <p:cNvPr id="8" name="5-Point Star 7"/>
          <p:cNvSpPr/>
          <p:nvPr/>
        </p:nvSpPr>
        <p:spPr>
          <a:xfrm>
            <a:off x="8013879" y="3797121"/>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066800"/>
            <a:ext cx="2286000" cy="369332"/>
          </a:xfrm>
          <a:prstGeom prst="rect">
            <a:avLst/>
          </a:prstGeom>
          <a:noFill/>
        </p:spPr>
        <p:txBody>
          <a:bodyPr wrap="square" rtlCol="0">
            <a:spAutoFit/>
          </a:bodyPr>
          <a:lstStyle/>
          <a:p>
            <a:r>
              <a:rPr lang="en-US" dirty="0" smtClean="0">
                <a:solidFill>
                  <a:srgbClr val="C00000"/>
                </a:solidFill>
              </a:rPr>
              <a:t>2. Which formula?</a:t>
            </a:r>
            <a:endParaRPr lang="en-US" dirty="0">
              <a:solidFill>
                <a:srgbClr val="C00000"/>
              </a:solidFill>
            </a:endParaRPr>
          </a:p>
        </p:txBody>
      </p:sp>
      <p:sp>
        <p:nvSpPr>
          <p:cNvPr id="11" name="TextBox 10"/>
          <p:cNvSpPr txBox="1"/>
          <p:nvPr/>
        </p:nvSpPr>
        <p:spPr>
          <a:xfrm>
            <a:off x="457200" y="3087469"/>
            <a:ext cx="2971800" cy="646331"/>
          </a:xfrm>
          <a:prstGeom prst="rect">
            <a:avLst/>
          </a:prstGeom>
          <a:noFill/>
        </p:spPr>
        <p:txBody>
          <a:bodyPr wrap="square" rtlCol="0">
            <a:spAutoFit/>
          </a:bodyPr>
          <a:lstStyle/>
          <a:p>
            <a:r>
              <a:rPr lang="en-US" dirty="0" smtClean="0">
                <a:solidFill>
                  <a:srgbClr val="C00000"/>
                </a:solidFill>
              </a:rPr>
              <a:t>3. Calculate numbers and plug into formula</a:t>
            </a:r>
            <a:endParaRPr lang="en-US" dirty="0">
              <a:solidFill>
                <a:srgbClr val="C00000"/>
              </a:solidFill>
            </a:endParaRPr>
          </a:p>
        </p:txBody>
      </p:sp>
      <p:sp>
        <p:nvSpPr>
          <p:cNvPr id="12" name="TextBox 11"/>
          <p:cNvSpPr txBox="1"/>
          <p:nvPr/>
        </p:nvSpPr>
        <p:spPr>
          <a:xfrm>
            <a:off x="381000" y="5117068"/>
            <a:ext cx="3733800" cy="369332"/>
          </a:xfrm>
          <a:prstGeom prst="rect">
            <a:avLst/>
          </a:prstGeom>
          <a:noFill/>
        </p:spPr>
        <p:txBody>
          <a:bodyPr wrap="square" rtlCol="0">
            <a:spAutoFit/>
          </a:bodyPr>
          <a:lstStyle/>
          <a:p>
            <a:r>
              <a:rPr lang="en-US" dirty="0" smtClean="0">
                <a:solidFill>
                  <a:srgbClr val="C00000"/>
                </a:solidFill>
              </a:rPr>
              <a:t>4. Chug with calculator</a:t>
            </a:r>
            <a:endParaRPr lang="en-US" dirty="0">
              <a:solidFill>
                <a:srgbClr val="C00000"/>
              </a:solidFill>
            </a:endParaRPr>
          </a:p>
        </p:txBody>
      </p:sp>
      <p:sp>
        <p:nvSpPr>
          <p:cNvPr id="13" name="TextBox 12"/>
          <p:cNvSpPr txBox="1"/>
          <p:nvPr/>
        </p:nvSpPr>
        <p:spPr>
          <a:xfrm>
            <a:off x="2390760" y="1066800"/>
            <a:ext cx="4191000" cy="369332"/>
          </a:xfrm>
          <a:prstGeom prst="rect">
            <a:avLst/>
          </a:prstGeom>
          <a:noFill/>
        </p:spPr>
        <p:txBody>
          <a:bodyPr wrap="square" rtlCol="0">
            <a:spAutoFit/>
          </a:bodyPr>
          <a:lstStyle/>
          <a:p>
            <a:r>
              <a:rPr lang="en-US" dirty="0" smtClean="0">
                <a:solidFill>
                  <a:srgbClr val="C00000"/>
                </a:solidFill>
              </a:rPr>
              <a:t>5. Which theoretical distribution?</a:t>
            </a:r>
            <a:endParaRPr lang="en-US" dirty="0">
              <a:solidFill>
                <a:srgbClr val="C00000"/>
              </a:solidFill>
            </a:endParaRPr>
          </a:p>
        </p:txBody>
      </p:sp>
      <p:sp>
        <p:nvSpPr>
          <p:cNvPr id="14" name="TextBox 13"/>
          <p:cNvSpPr txBox="1"/>
          <p:nvPr/>
        </p:nvSpPr>
        <p:spPr>
          <a:xfrm>
            <a:off x="2376472" y="1600200"/>
            <a:ext cx="990600" cy="369332"/>
          </a:xfrm>
          <a:prstGeom prst="rect">
            <a:avLst/>
          </a:prstGeom>
          <a:noFill/>
        </p:spPr>
        <p:txBody>
          <a:bodyPr wrap="square" rtlCol="0">
            <a:spAutoFit/>
          </a:bodyPr>
          <a:lstStyle/>
          <a:p>
            <a:r>
              <a:rPr lang="en-US" dirty="0" smtClean="0">
                <a:solidFill>
                  <a:srgbClr val="C00000"/>
                </a:solidFill>
              </a:rPr>
              <a:t>6.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p:sp>
        <p:nvSpPr>
          <p:cNvPr id="15" name="TextBox 14"/>
          <p:cNvSpPr txBox="1"/>
          <p:nvPr/>
        </p:nvSpPr>
        <p:spPr>
          <a:xfrm>
            <a:off x="2405048" y="2124080"/>
            <a:ext cx="1557352" cy="369332"/>
          </a:xfrm>
          <a:prstGeom prst="rect">
            <a:avLst/>
          </a:prstGeom>
          <a:noFill/>
        </p:spPr>
        <p:txBody>
          <a:bodyPr wrap="square" rtlCol="0">
            <a:spAutoFit/>
          </a:bodyPr>
          <a:lstStyle/>
          <a:p>
            <a:r>
              <a:rPr lang="en-US" dirty="0" smtClean="0">
                <a:solidFill>
                  <a:srgbClr val="C00000"/>
                </a:solidFill>
              </a:rPr>
              <a:t>7. Find p-value</a:t>
            </a:r>
            <a:endParaRPr lang="en-US" dirty="0">
              <a:solidFill>
                <a:srgbClr val="C00000"/>
              </a:solidFill>
            </a:endParaRPr>
          </a:p>
        </p:txBody>
      </p:sp>
      <p:sp>
        <p:nvSpPr>
          <p:cNvPr id="16" name="Right Arrow 15"/>
          <p:cNvSpPr/>
          <p:nvPr/>
        </p:nvSpPr>
        <p:spPr>
          <a:xfrm>
            <a:off x="3962400" y="3772437"/>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57200" y="6074190"/>
            <a:ext cx="3276600" cy="369332"/>
          </a:xfrm>
          <a:prstGeom prst="rect">
            <a:avLst/>
          </a:prstGeom>
          <a:solidFill>
            <a:srgbClr val="FFFF99"/>
          </a:solidFill>
          <a:ln>
            <a:solidFill>
              <a:srgbClr val="7030A0"/>
            </a:solidFill>
          </a:ln>
        </p:spPr>
        <p:txBody>
          <a:bodyPr wrap="square" rtlCol="0">
            <a:spAutoFit/>
          </a:bodyPr>
          <a:lstStyle/>
          <a:p>
            <a:r>
              <a:rPr lang="en-US" b="1" dirty="0" smtClean="0">
                <a:solidFill>
                  <a:schemeClr val="tx2">
                    <a:lumMod val="75000"/>
                  </a:schemeClr>
                </a:solidFill>
              </a:rPr>
              <a:t>0.0005 &lt; p-value &lt; 0.001</a:t>
            </a:r>
            <a:endParaRPr lang="en-US" b="1" dirty="0">
              <a:solidFill>
                <a:schemeClr val="tx2">
                  <a:lumMod val="75000"/>
                </a:schemeClr>
              </a:solidFill>
            </a:endParaRPr>
          </a:p>
        </p:txBody>
      </p:sp>
      <p:sp>
        <p:nvSpPr>
          <p:cNvPr id="21" name="TextBox 20"/>
          <p:cNvSpPr txBox="1"/>
          <p:nvPr/>
        </p:nvSpPr>
        <p:spPr>
          <a:xfrm>
            <a:off x="376232" y="690544"/>
            <a:ext cx="2286000" cy="369332"/>
          </a:xfrm>
          <a:prstGeom prst="rect">
            <a:avLst/>
          </a:prstGeom>
          <a:noFill/>
        </p:spPr>
        <p:txBody>
          <a:bodyPr wrap="square" rtlCol="0">
            <a:spAutoFit/>
          </a:bodyPr>
          <a:lstStyle/>
          <a:p>
            <a:r>
              <a:rPr lang="en-US" dirty="0" smtClean="0">
                <a:solidFill>
                  <a:srgbClr val="C00000"/>
                </a:solidFill>
              </a:rPr>
              <a:t>1. Check conditions</a:t>
            </a:r>
            <a:endParaRPr lang="en-US" dirty="0">
              <a:solidFill>
                <a:srgbClr val="C00000"/>
              </a:solidFill>
            </a:endParaRPr>
          </a:p>
        </p:txBody>
      </p:sp>
      <mc:AlternateContent xmlns:mc="http://schemas.openxmlformats.org/markup-compatibility/2006" xmlns:a14="http://schemas.microsoft.com/office/drawing/2010/main">
        <mc:Choice Requires="a14">
          <p:sp>
            <p:nvSpPr>
              <p:cNvPr id="22" name="Rectangle 21"/>
              <p:cNvSpPr/>
              <p:nvPr/>
            </p:nvSpPr>
            <p:spPr>
              <a:xfrm>
                <a:off x="237798" y="1486224"/>
                <a:ext cx="2152962" cy="1573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a:rPr>
                        <m:t>𝑡</m:t>
                      </m:r>
                      <m:r>
                        <a:rPr lang="en-US" sz="2400" i="1" smtClean="0">
                          <a:solidFill>
                            <a:srgbClr val="000000"/>
                          </a:solidFill>
                          <a:latin typeface="Cambria Math"/>
                        </a:rPr>
                        <m:t>=</m:t>
                      </m:r>
                      <m:f>
                        <m:fPr>
                          <m:ctrlPr>
                            <a:rPr lang="en-US" sz="2400" i="1">
                              <a:solidFill>
                                <a:srgbClr val="000000"/>
                              </a:solidFill>
                              <a:latin typeface="Cambria Math"/>
                            </a:rPr>
                          </m:ctrlPr>
                        </m:fPr>
                        <m:num>
                          <m:sSub>
                            <m:sSubPr>
                              <m:ctrlPr>
                                <a:rPr lang="en-US" sz="2400" i="1">
                                  <a:solidFill>
                                    <a:srgbClr val="000000"/>
                                  </a:solidFill>
                                  <a:latin typeface="Cambria Math"/>
                                </a:rPr>
                              </m:ctrlPr>
                            </m:sSubPr>
                            <m:e>
                              <m:acc>
                                <m:accPr>
                                  <m:chr m:val="̅"/>
                                  <m:ctrlPr>
                                    <a:rPr lang="en-US" sz="2400" i="1">
                                      <a:solidFill>
                                        <a:srgbClr val="000000"/>
                                      </a:solidFill>
                                      <a:latin typeface="Cambria Math"/>
                                    </a:rPr>
                                  </m:ctrlPr>
                                </m:accPr>
                                <m:e>
                                  <m:r>
                                    <a:rPr lang="en-US" sz="2400" i="1">
                                      <a:solidFill>
                                        <a:srgbClr val="000000"/>
                                      </a:solidFill>
                                      <a:latin typeface="Cambria Math"/>
                                    </a:rPr>
                                    <m:t>𝑥</m:t>
                                  </m:r>
                                </m:e>
                              </m:acc>
                            </m:e>
                            <m:sub>
                              <m:r>
                                <a:rPr lang="en-US" sz="2400" i="1">
                                  <a:solidFill>
                                    <a:srgbClr val="000000"/>
                                  </a:solidFill>
                                  <a:latin typeface="Cambria Math"/>
                                </a:rPr>
                                <m:t>𝐵</m:t>
                              </m:r>
                            </m:sub>
                          </m:sSub>
                          <m:r>
                            <a:rPr lang="en-US" sz="2400" i="1">
                              <a:solidFill>
                                <a:srgbClr val="000000"/>
                              </a:solidFill>
                              <a:latin typeface="Cambria Math"/>
                            </a:rPr>
                            <m:t>−</m:t>
                          </m:r>
                          <m:sSub>
                            <m:sSubPr>
                              <m:ctrlPr>
                                <a:rPr lang="en-US" sz="2400" i="1">
                                  <a:solidFill>
                                    <a:srgbClr val="000000"/>
                                  </a:solidFill>
                                  <a:latin typeface="Cambria Math"/>
                                </a:rPr>
                              </m:ctrlPr>
                            </m:sSubPr>
                            <m:e>
                              <m:acc>
                                <m:accPr>
                                  <m:chr m:val="̅"/>
                                  <m:ctrlPr>
                                    <a:rPr lang="en-US" sz="2400" i="1">
                                      <a:solidFill>
                                        <a:srgbClr val="000000"/>
                                      </a:solidFill>
                                      <a:latin typeface="Cambria Math"/>
                                    </a:rPr>
                                  </m:ctrlPr>
                                </m:accPr>
                                <m:e>
                                  <m:r>
                                    <a:rPr lang="en-US" sz="2400" i="1">
                                      <a:solidFill>
                                        <a:srgbClr val="000000"/>
                                      </a:solidFill>
                                      <a:latin typeface="Cambria Math"/>
                                    </a:rPr>
                                    <m:t>𝑥</m:t>
                                  </m:r>
                                </m:e>
                              </m:acc>
                            </m:e>
                            <m:sub>
                              <m:r>
                                <a:rPr lang="en-US" sz="2400" i="1">
                                  <a:solidFill>
                                    <a:srgbClr val="000000"/>
                                  </a:solidFill>
                                  <a:latin typeface="Cambria Math"/>
                                </a:rPr>
                                <m:t>𝑊</m:t>
                              </m:r>
                            </m:sub>
                          </m:sSub>
                        </m:num>
                        <m:den>
                          <m:rad>
                            <m:radPr>
                              <m:degHide m:val="on"/>
                              <m:ctrlPr>
                                <a:rPr lang="en-US" sz="2400" i="1">
                                  <a:solidFill>
                                    <a:srgbClr val="000000"/>
                                  </a:solidFill>
                                  <a:latin typeface="Cambria Math"/>
                                </a:rPr>
                              </m:ctrlPr>
                            </m:radPr>
                            <m:deg/>
                            <m:e>
                              <m:f>
                                <m:fPr>
                                  <m:ctrlPr>
                                    <a:rPr lang="en-US" sz="2400" i="1">
                                      <a:solidFill>
                                        <a:srgbClr val="000000"/>
                                      </a:solidFill>
                                      <a:latin typeface="Cambria Math"/>
                                    </a:rPr>
                                  </m:ctrlPr>
                                </m:fPr>
                                <m:num>
                                  <m:sSubSup>
                                    <m:sSubSupPr>
                                      <m:ctrlPr>
                                        <a:rPr lang="en-US" sz="2400" i="1">
                                          <a:solidFill>
                                            <a:srgbClr val="000000"/>
                                          </a:solidFill>
                                          <a:latin typeface="Cambria Math"/>
                                        </a:rPr>
                                      </m:ctrlPr>
                                    </m:sSubSupPr>
                                    <m:e>
                                      <m:r>
                                        <a:rPr lang="en-US" sz="2400" i="1">
                                          <a:solidFill>
                                            <a:srgbClr val="000000"/>
                                          </a:solidFill>
                                          <a:latin typeface="Cambria Math"/>
                                        </a:rPr>
                                        <m:t>𝑠</m:t>
                                      </m:r>
                                    </m:e>
                                    <m:sub>
                                      <m:r>
                                        <a:rPr lang="en-US" sz="2400" i="1">
                                          <a:solidFill>
                                            <a:srgbClr val="000000"/>
                                          </a:solidFill>
                                          <a:latin typeface="Cambria Math"/>
                                        </a:rPr>
                                        <m:t>𝐵</m:t>
                                      </m:r>
                                    </m:sub>
                                    <m:sup>
                                      <m:r>
                                        <a:rPr lang="en-US" sz="2400" i="1">
                                          <a:solidFill>
                                            <a:srgbClr val="000000"/>
                                          </a:solidFill>
                                          <a:latin typeface="Cambria Math"/>
                                        </a:rPr>
                                        <m:t>2</m:t>
                                      </m:r>
                                    </m:sup>
                                  </m:sSubSup>
                                </m:num>
                                <m:den>
                                  <m:sSub>
                                    <m:sSubPr>
                                      <m:ctrlPr>
                                        <a:rPr lang="en-US" sz="2400" i="1">
                                          <a:solidFill>
                                            <a:srgbClr val="000000"/>
                                          </a:solidFill>
                                          <a:latin typeface="Cambria Math"/>
                                        </a:rPr>
                                      </m:ctrlPr>
                                    </m:sSubPr>
                                    <m:e>
                                      <m:r>
                                        <a:rPr lang="en-US" sz="2400" i="1">
                                          <a:solidFill>
                                            <a:srgbClr val="000000"/>
                                          </a:solidFill>
                                          <a:latin typeface="Cambria Math"/>
                                        </a:rPr>
                                        <m:t>𝑛</m:t>
                                      </m:r>
                                    </m:e>
                                    <m:sub>
                                      <m:r>
                                        <a:rPr lang="en-US" sz="2400" i="1">
                                          <a:solidFill>
                                            <a:srgbClr val="000000"/>
                                          </a:solidFill>
                                          <a:latin typeface="Cambria Math"/>
                                        </a:rPr>
                                        <m:t>𝐵</m:t>
                                      </m:r>
                                    </m:sub>
                                  </m:sSub>
                                </m:den>
                              </m:f>
                              <m:r>
                                <a:rPr lang="en-US" sz="2400" i="1">
                                  <a:solidFill>
                                    <a:srgbClr val="000000"/>
                                  </a:solidFill>
                                  <a:latin typeface="Cambria Math"/>
                                </a:rPr>
                                <m:t>+</m:t>
                              </m:r>
                              <m:f>
                                <m:fPr>
                                  <m:ctrlPr>
                                    <a:rPr lang="en-US" sz="2400" i="1">
                                      <a:solidFill>
                                        <a:srgbClr val="000000"/>
                                      </a:solidFill>
                                      <a:latin typeface="Cambria Math"/>
                                    </a:rPr>
                                  </m:ctrlPr>
                                </m:fPr>
                                <m:num>
                                  <m:sSubSup>
                                    <m:sSubSupPr>
                                      <m:ctrlPr>
                                        <a:rPr lang="en-US" sz="2400" i="1">
                                          <a:solidFill>
                                            <a:srgbClr val="000000"/>
                                          </a:solidFill>
                                          <a:latin typeface="Cambria Math"/>
                                        </a:rPr>
                                      </m:ctrlPr>
                                    </m:sSubSupPr>
                                    <m:e>
                                      <m:r>
                                        <a:rPr lang="en-US" sz="2400" i="1">
                                          <a:solidFill>
                                            <a:srgbClr val="000000"/>
                                          </a:solidFill>
                                          <a:latin typeface="Cambria Math"/>
                                        </a:rPr>
                                        <m:t>𝑠</m:t>
                                      </m:r>
                                    </m:e>
                                    <m:sub>
                                      <m:r>
                                        <a:rPr lang="en-US" sz="2400" i="1">
                                          <a:solidFill>
                                            <a:srgbClr val="000000"/>
                                          </a:solidFill>
                                          <a:latin typeface="Cambria Math"/>
                                        </a:rPr>
                                        <m:t>𝑊</m:t>
                                      </m:r>
                                    </m:sub>
                                    <m:sup>
                                      <m:r>
                                        <a:rPr lang="en-US" sz="2400" i="1">
                                          <a:solidFill>
                                            <a:srgbClr val="000000"/>
                                          </a:solidFill>
                                          <a:latin typeface="Cambria Math"/>
                                        </a:rPr>
                                        <m:t>2</m:t>
                                      </m:r>
                                    </m:sup>
                                  </m:sSubSup>
                                </m:num>
                                <m:den>
                                  <m:sSub>
                                    <m:sSubPr>
                                      <m:ctrlPr>
                                        <a:rPr lang="en-US" sz="2400" i="1">
                                          <a:solidFill>
                                            <a:srgbClr val="000000"/>
                                          </a:solidFill>
                                          <a:latin typeface="Cambria Math"/>
                                        </a:rPr>
                                      </m:ctrlPr>
                                    </m:sSubPr>
                                    <m:e>
                                      <m:r>
                                        <a:rPr lang="en-US" sz="2400" i="1">
                                          <a:solidFill>
                                            <a:srgbClr val="000000"/>
                                          </a:solidFill>
                                          <a:latin typeface="Cambria Math"/>
                                        </a:rPr>
                                        <m:t>𝑛</m:t>
                                      </m:r>
                                    </m:e>
                                    <m:sub>
                                      <m:r>
                                        <a:rPr lang="en-US" sz="2400" i="1">
                                          <a:solidFill>
                                            <a:srgbClr val="000000"/>
                                          </a:solidFill>
                                          <a:latin typeface="Cambria Math"/>
                                        </a:rPr>
                                        <m:t>𝑊</m:t>
                                      </m:r>
                                    </m:sub>
                                  </m:sSub>
                                </m:den>
                              </m:f>
                            </m:e>
                          </m:rad>
                        </m:den>
                      </m:f>
                    </m:oMath>
                  </m:oMathPara>
                </a14:m>
                <a:endParaRPr lang="en-US" sz="2400" dirty="0"/>
              </a:p>
            </p:txBody>
          </p:sp>
        </mc:Choice>
        <mc:Fallback xmlns="">
          <p:sp>
            <p:nvSpPr>
              <p:cNvPr id="22" name="Rectangle 21"/>
              <p:cNvSpPr>
                <a:spLocks noRot="1" noChangeAspect="1" noMove="1" noResize="1" noEditPoints="1" noAdjustHandles="1" noChangeArrowheads="1" noChangeShapeType="1" noTextEdit="1"/>
              </p:cNvSpPr>
              <p:nvPr/>
            </p:nvSpPr>
            <p:spPr>
              <a:xfrm>
                <a:off x="237798" y="1486224"/>
                <a:ext cx="2152962" cy="157344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76232" y="3820732"/>
                <a:ext cx="2807492" cy="124553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a:rPr>
                        <m:t>𝑡</m:t>
                      </m:r>
                      <m:r>
                        <a:rPr lang="en-US" sz="2400" i="1" smtClean="0">
                          <a:solidFill>
                            <a:srgbClr val="000000"/>
                          </a:solidFill>
                          <a:latin typeface="Cambria Math"/>
                        </a:rPr>
                        <m:t>=</m:t>
                      </m:r>
                      <m:f>
                        <m:fPr>
                          <m:ctrlPr>
                            <a:rPr lang="en-US" sz="2400" i="1">
                              <a:solidFill>
                                <a:srgbClr val="000000"/>
                              </a:solidFill>
                              <a:latin typeface="Cambria Math"/>
                            </a:rPr>
                          </m:ctrlPr>
                        </m:fPr>
                        <m:num>
                          <m:r>
                            <a:rPr lang="en-US" sz="2400" b="0" i="1" smtClean="0">
                              <a:solidFill>
                                <a:srgbClr val="000000"/>
                              </a:solidFill>
                              <a:latin typeface="Cambria Math"/>
                            </a:rPr>
                            <m:t>23.6−19.22</m:t>
                          </m:r>
                        </m:num>
                        <m:den>
                          <m:rad>
                            <m:radPr>
                              <m:degHide m:val="on"/>
                              <m:ctrlPr>
                                <a:rPr lang="en-US" sz="2400" i="1">
                                  <a:solidFill>
                                    <a:srgbClr val="000000"/>
                                  </a:solidFill>
                                  <a:latin typeface="Cambria Math"/>
                                </a:rPr>
                              </m:ctrlPr>
                            </m:radPr>
                            <m:deg/>
                            <m:e>
                              <m:f>
                                <m:fPr>
                                  <m:ctrlPr>
                                    <a:rPr lang="en-US" sz="2400" i="1">
                                      <a:solidFill>
                                        <a:srgbClr val="000000"/>
                                      </a:solidFill>
                                      <a:latin typeface="Cambria Math"/>
                                    </a:rPr>
                                  </m:ctrlPr>
                                </m:fPr>
                                <m:num>
                                  <m:sSup>
                                    <m:sSupPr>
                                      <m:ctrlPr>
                                        <a:rPr lang="en-US" sz="2400" i="1" smtClean="0">
                                          <a:solidFill>
                                            <a:srgbClr val="000000"/>
                                          </a:solidFill>
                                          <a:latin typeface="Cambria Math"/>
                                        </a:rPr>
                                      </m:ctrlPr>
                                    </m:sSupPr>
                                    <m:e>
                                      <m:r>
                                        <a:rPr lang="en-US" sz="2400" b="0" i="1" smtClean="0">
                                          <a:solidFill>
                                            <a:srgbClr val="000000"/>
                                          </a:solidFill>
                                          <a:latin typeface="Cambria Math"/>
                                        </a:rPr>
                                        <m:t>4.1</m:t>
                                      </m:r>
                                    </m:e>
                                    <m:sup>
                                      <m:r>
                                        <a:rPr lang="en-US" sz="2400" b="0" i="1" smtClean="0">
                                          <a:solidFill>
                                            <a:srgbClr val="000000"/>
                                          </a:solidFill>
                                          <a:latin typeface="Cambria Math"/>
                                        </a:rPr>
                                        <m:t>2</m:t>
                                      </m:r>
                                    </m:sup>
                                  </m:sSup>
                                </m:num>
                                <m:den>
                                  <m:r>
                                    <a:rPr lang="en-US" sz="2400" b="0" i="1" smtClean="0">
                                      <a:solidFill>
                                        <a:srgbClr val="000000"/>
                                      </a:solidFill>
                                      <a:latin typeface="Cambria Math"/>
                                    </a:rPr>
                                    <m:t>25</m:t>
                                  </m:r>
                                </m:den>
                              </m:f>
                              <m:r>
                                <a:rPr lang="en-US" sz="2400" i="1">
                                  <a:solidFill>
                                    <a:srgbClr val="000000"/>
                                  </a:solidFill>
                                  <a:latin typeface="Cambria Math"/>
                                </a:rPr>
                                <m:t>+</m:t>
                              </m:r>
                              <m:f>
                                <m:fPr>
                                  <m:ctrlPr>
                                    <a:rPr lang="en-US" sz="2400" i="1">
                                      <a:solidFill>
                                        <a:srgbClr val="000000"/>
                                      </a:solidFill>
                                      <a:latin typeface="Cambria Math"/>
                                    </a:rPr>
                                  </m:ctrlPr>
                                </m:fPr>
                                <m:num>
                                  <m:sSubSup>
                                    <m:sSubSupPr>
                                      <m:ctrlPr>
                                        <a:rPr lang="en-US" sz="2400" i="1">
                                          <a:solidFill>
                                            <a:srgbClr val="000000"/>
                                          </a:solidFill>
                                          <a:latin typeface="Cambria Math"/>
                                        </a:rPr>
                                      </m:ctrlPr>
                                    </m:sSubSupPr>
                                    <m:e>
                                      <m:r>
                                        <a:rPr lang="en-US" sz="2400" b="0" i="1" smtClean="0">
                                          <a:solidFill>
                                            <a:srgbClr val="000000"/>
                                          </a:solidFill>
                                          <a:latin typeface="Cambria Math"/>
                                        </a:rPr>
                                        <m:t>3.7</m:t>
                                      </m:r>
                                    </m:e>
                                    <m:sub/>
                                    <m:sup>
                                      <m:r>
                                        <a:rPr lang="en-US" sz="2400" i="1">
                                          <a:solidFill>
                                            <a:srgbClr val="000000"/>
                                          </a:solidFill>
                                          <a:latin typeface="Cambria Math"/>
                                        </a:rPr>
                                        <m:t>2</m:t>
                                      </m:r>
                                    </m:sup>
                                  </m:sSubSup>
                                </m:num>
                                <m:den>
                                  <m:r>
                                    <a:rPr lang="en-US" sz="2400" b="0" i="1" smtClean="0">
                                      <a:solidFill>
                                        <a:srgbClr val="000000"/>
                                      </a:solidFill>
                                      <a:latin typeface="Cambria Math"/>
                                    </a:rPr>
                                    <m:t>18</m:t>
                                  </m:r>
                                </m:den>
                              </m:f>
                            </m:e>
                          </m:rad>
                        </m:den>
                      </m:f>
                    </m:oMath>
                  </m:oMathPara>
                </a14:m>
                <a:endParaRPr lang="en-US" sz="2400" dirty="0">
                  <a:solidFill>
                    <a:srgbClr val="000000"/>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376232" y="3820732"/>
                <a:ext cx="2807492" cy="1245534"/>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33987" y="5472345"/>
                <a:ext cx="185785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0000"/>
                          </a:solidFill>
                          <a:latin typeface="Cambria Math"/>
                        </a:rPr>
                        <m:t>𝑡</m:t>
                      </m:r>
                      <m:r>
                        <a:rPr lang="en-US" sz="2400" i="1" smtClean="0">
                          <a:solidFill>
                            <a:srgbClr val="000000"/>
                          </a:solidFill>
                          <a:latin typeface="Cambria Math"/>
                        </a:rPr>
                        <m:t>=3.68</m:t>
                      </m:r>
                    </m:oMath>
                  </m:oMathPara>
                </a14:m>
                <a:endParaRPr lang="en-US" sz="2400" dirty="0">
                  <a:solidFill>
                    <a:srgbClr val="000000"/>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333987" y="5472345"/>
                <a:ext cx="1857850" cy="461665"/>
              </a:xfrm>
              <a:prstGeom prst="rect">
                <a:avLst/>
              </a:prstGeom>
              <a:blipFill rotWithShape="1">
                <a:blip r:embed="rId7"/>
                <a:stretch>
                  <a:fillRect/>
                </a:stretch>
              </a:blipFill>
            </p:spPr>
            <p:txBody>
              <a:bodyPr/>
              <a:lstStyle/>
              <a:p>
                <a:r>
                  <a:rPr lang="en-US">
                    <a:noFill/>
                  </a:rPr>
                  <a:t> </a:t>
                </a:r>
              </a:p>
            </p:txBody>
          </p:sp>
        </mc:Fallback>
      </mc:AlternateContent>
      <p:sp>
        <p:nvSpPr>
          <p:cNvPr id="25" name="Rectangle 24"/>
          <p:cNvSpPr/>
          <p:nvPr/>
        </p:nvSpPr>
        <p:spPr bwMode="auto">
          <a:xfrm>
            <a:off x="4229637" y="3733261"/>
            <a:ext cx="4206025" cy="18288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66"/>
              </a:solidFill>
              <a:effectLst/>
              <a:latin typeface="Times New Roman" pitchFamily="18" charset="0"/>
            </a:endParaRPr>
          </a:p>
        </p:txBody>
      </p:sp>
      <p:cxnSp>
        <p:nvCxnSpPr>
          <p:cNvPr id="26" name="Straight Arrow Connector 25"/>
          <p:cNvCxnSpPr/>
          <p:nvPr/>
        </p:nvCxnSpPr>
        <p:spPr bwMode="auto">
          <a:xfrm flipV="1">
            <a:off x="8078191" y="1969532"/>
            <a:ext cx="11888" cy="1764268"/>
          </a:xfrm>
          <a:prstGeom prst="straightConnector1">
            <a:avLst/>
          </a:prstGeom>
          <a:solidFill>
            <a:schemeClr val="tx1"/>
          </a:solidFill>
          <a:ln w="28575" cap="flat" cmpd="sng" algn="ctr">
            <a:solidFill>
              <a:srgbClr val="C00000"/>
            </a:solidFill>
            <a:prstDash val="solid"/>
            <a:round/>
            <a:headEnd type="none" w="med" len="med"/>
            <a:tailEnd type="arrow"/>
          </a:ln>
          <a:effectLst/>
        </p:spPr>
      </p:cxnSp>
      <p:sp>
        <p:nvSpPr>
          <p:cNvPr id="27" name="Oval 26"/>
          <p:cNvSpPr/>
          <p:nvPr/>
        </p:nvSpPr>
        <p:spPr bwMode="auto">
          <a:xfrm>
            <a:off x="7620000" y="1600200"/>
            <a:ext cx="914400" cy="4572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66"/>
              </a:solidFill>
              <a:effectLst/>
              <a:latin typeface="Times New Roman" pitchFamily="18" charset="0"/>
            </a:endParaRPr>
          </a:p>
        </p:txBody>
      </p:sp>
      <p:sp>
        <p:nvSpPr>
          <p:cNvPr id="28" name="TextBox 27"/>
          <p:cNvSpPr txBox="1"/>
          <p:nvPr/>
        </p:nvSpPr>
        <p:spPr>
          <a:xfrm>
            <a:off x="2416853" y="2529901"/>
            <a:ext cx="1557352" cy="646331"/>
          </a:xfrm>
          <a:prstGeom prst="rect">
            <a:avLst/>
          </a:prstGeom>
          <a:noFill/>
        </p:spPr>
        <p:txBody>
          <a:bodyPr wrap="square" rtlCol="0">
            <a:spAutoFit/>
          </a:bodyPr>
          <a:lstStyle/>
          <a:p>
            <a:r>
              <a:rPr lang="en-US" dirty="0" smtClean="0">
                <a:solidFill>
                  <a:srgbClr val="C00000"/>
                </a:solidFill>
              </a:rPr>
              <a:t>8. Interpret a decision</a:t>
            </a:r>
            <a:endParaRPr lang="en-US" dirty="0">
              <a:solidFill>
                <a:srgbClr val="C00000"/>
              </a:solidFill>
            </a:endParaRPr>
          </a:p>
        </p:txBody>
      </p:sp>
    </p:spTree>
    <p:custDataLst>
      <p:tags r:id="rId1"/>
    </p:custDataLst>
    <p:extLst>
      <p:ext uri="{BB962C8B-B14F-4D97-AF65-F5344CB8AC3E}">
        <p14:creationId xmlns:p14="http://schemas.microsoft.com/office/powerpoint/2010/main" val="177927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down)">
                                      <p:cBhvr>
                                        <p:cTn id="70" dur="500"/>
                                        <p:tgtEl>
                                          <p:spTgt spid="26"/>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3" grpId="0"/>
      <p:bldP spid="14" grpId="0"/>
      <p:bldP spid="15" grpId="0"/>
      <p:bldP spid="16" grpId="0" animBg="1"/>
      <p:bldP spid="18" grpId="0" animBg="1"/>
      <p:bldP spid="21" grpId="0"/>
      <p:bldP spid="22" grpId="0"/>
      <p:bldP spid="23" grpId="0"/>
      <p:bldP spid="24" grpId="0"/>
      <p:bldP spid="25" grpId="0" animBg="1"/>
      <p:bldP spid="27" grpId="0" animBg="1"/>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2575</TotalTime>
  <Words>2010</Words>
  <Application>Microsoft Office PowerPoint</Application>
  <PresentationFormat>On-screen Show (4:3)</PresentationFormat>
  <Paragraphs>445</Paragraphs>
  <Slides>37</Slides>
  <Notes>24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Statistical Inference Using Scrambles and Bootstraps</vt:lpstr>
      <vt:lpstr>PowerPoint Presentation</vt:lpstr>
      <vt:lpstr>What is Statistical Inference? </vt:lpstr>
      <vt:lpstr>Example #1: Beer &amp; Mosquitoes</vt:lpstr>
      <vt:lpstr>Example #2: Mustang Prices</vt:lpstr>
      <vt:lpstr>Two Approaches to Inference</vt:lpstr>
      <vt:lpstr>PowerPoint Presentation</vt:lpstr>
      <vt:lpstr>Example #1: Beer &amp; Mosquitoes</vt:lpstr>
      <vt:lpstr>PowerPoint Presentation</vt:lpstr>
      <vt:lpstr>PowerPoint Presentation</vt:lpstr>
      <vt:lpstr>PowerPoint Presentation</vt:lpstr>
      <vt:lpstr>PowerPoint Presentation</vt:lpstr>
      <vt:lpstr>PowerPoint Presentation</vt:lpstr>
      <vt:lpstr>PowerPoint Presentation</vt:lpstr>
      <vt:lpstr>Example #2: Mustang Prices</vt:lpstr>
      <vt:lpstr>PowerPoint Presentation</vt:lpstr>
      <vt:lpstr>Bootstrapping</vt:lpstr>
      <vt:lpstr>PowerPoint Presentation</vt:lpstr>
      <vt:lpstr>PowerPoint Presentation</vt:lpstr>
      <vt:lpstr>PowerPoint Presentation</vt:lpstr>
      <vt:lpstr>StatKey</vt:lpstr>
      <vt:lpstr>A 95% Confidence Level</vt:lpstr>
      <vt:lpstr>PowerPoint Presentation</vt:lpstr>
      <vt:lpstr>PowerPoint Presentation</vt:lpstr>
      <vt:lpstr>Sampling Distribution</vt:lpstr>
      <vt:lpstr>Bootstrap Distribution</vt:lpstr>
      <vt:lpstr>Golden Rule of Bootstraps</vt:lpstr>
      <vt:lpstr>PowerPoint Presentation</vt:lpstr>
      <vt:lpstr>PowerPoint Presentation</vt:lpstr>
      <vt:lpstr>Randomization by Scrambling</vt:lpstr>
      <vt:lpstr>PowerPoint Presentation</vt:lpstr>
      <vt:lpstr>PowerPoint Presentation</vt:lpstr>
      <vt:lpstr>Intro Stat – Revise the Topics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your data the boot:   What is bootstrapping  and Why does it matter?</dc:title>
  <dc:creator>Patti</dc:creator>
  <cp:lastModifiedBy>Robin Lock</cp:lastModifiedBy>
  <cp:revision>181</cp:revision>
  <cp:lastPrinted>2014-03-26T00:15:11Z</cp:lastPrinted>
  <dcterms:created xsi:type="dcterms:W3CDTF">2010-10-14T16:11:16Z</dcterms:created>
  <dcterms:modified xsi:type="dcterms:W3CDTF">2014-04-04T11:57:36Z</dcterms:modified>
</cp:coreProperties>
</file>