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12" r:id="rId2"/>
    <p:sldMasterId id="2147483724" r:id="rId3"/>
    <p:sldMasterId id="2147483736" r:id="rId4"/>
    <p:sldMasterId id="2147483748" r:id="rId5"/>
    <p:sldMasterId id="2147483760" r:id="rId6"/>
    <p:sldMasterId id="2147483772" r:id="rId7"/>
    <p:sldMasterId id="2147483784" r:id="rId8"/>
    <p:sldMasterId id="2147483796" r:id="rId9"/>
  </p:sldMasterIdLst>
  <p:notesMasterIdLst>
    <p:notesMasterId r:id="rId64"/>
  </p:notesMasterIdLst>
  <p:sldIdLst>
    <p:sldId id="326" r:id="rId10"/>
    <p:sldId id="391" r:id="rId11"/>
    <p:sldId id="392" r:id="rId12"/>
    <p:sldId id="393" r:id="rId13"/>
    <p:sldId id="394" r:id="rId14"/>
    <p:sldId id="395" r:id="rId15"/>
    <p:sldId id="330" r:id="rId16"/>
    <p:sldId id="325" r:id="rId17"/>
    <p:sldId id="332" r:id="rId18"/>
    <p:sldId id="333" r:id="rId19"/>
    <p:sldId id="369" r:id="rId20"/>
    <p:sldId id="331" r:id="rId21"/>
    <p:sldId id="335" r:id="rId22"/>
    <p:sldId id="401" r:id="rId23"/>
    <p:sldId id="378" r:id="rId24"/>
    <p:sldId id="402" r:id="rId25"/>
    <p:sldId id="375" r:id="rId26"/>
    <p:sldId id="334" r:id="rId27"/>
    <p:sldId id="336" r:id="rId28"/>
    <p:sldId id="337" r:id="rId29"/>
    <p:sldId id="338" r:id="rId30"/>
    <p:sldId id="339" r:id="rId31"/>
    <p:sldId id="340" r:id="rId32"/>
    <p:sldId id="345" r:id="rId33"/>
    <p:sldId id="399" r:id="rId34"/>
    <p:sldId id="343" r:id="rId35"/>
    <p:sldId id="344" r:id="rId36"/>
    <p:sldId id="398" r:id="rId37"/>
    <p:sldId id="370" r:id="rId38"/>
    <p:sldId id="381" r:id="rId39"/>
    <p:sldId id="371" r:id="rId40"/>
    <p:sldId id="346" r:id="rId41"/>
    <p:sldId id="350" r:id="rId42"/>
    <p:sldId id="349" r:id="rId43"/>
    <p:sldId id="382" r:id="rId44"/>
    <p:sldId id="373" r:id="rId45"/>
    <p:sldId id="361" r:id="rId46"/>
    <p:sldId id="362" r:id="rId47"/>
    <p:sldId id="363" r:id="rId48"/>
    <p:sldId id="384" r:id="rId49"/>
    <p:sldId id="348" r:id="rId50"/>
    <p:sldId id="352" r:id="rId51"/>
    <p:sldId id="353" r:id="rId52"/>
    <p:sldId id="354" r:id="rId53"/>
    <p:sldId id="356" r:id="rId54"/>
    <p:sldId id="397" r:id="rId55"/>
    <p:sldId id="358" r:id="rId56"/>
    <p:sldId id="385" r:id="rId57"/>
    <p:sldId id="400" r:id="rId58"/>
    <p:sldId id="386" r:id="rId59"/>
    <p:sldId id="359" r:id="rId60"/>
    <p:sldId id="365" r:id="rId61"/>
    <p:sldId id="396" r:id="rId62"/>
    <p:sldId id="387"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296C510-0A55-4B04-A31B-92F7C796D122}" type="datetimeFigureOut">
              <a:rPr lang="en-US"/>
              <a:pPr>
                <a:defRPr/>
              </a:pPr>
              <a:t>11/27/2013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75748A4-B103-45FF-A007-287BD7F36419}" type="slidenum">
              <a:rPr lang="en-US"/>
              <a:pPr>
                <a:defRPr/>
              </a:pPr>
              <a:t>‹#›</a:t>
            </a:fld>
            <a:endParaRPr lang="en-US"/>
          </a:p>
        </p:txBody>
      </p:sp>
    </p:spTree>
    <p:extLst>
      <p:ext uri="{BB962C8B-B14F-4D97-AF65-F5344CB8AC3E}">
        <p14:creationId xmlns:p14="http://schemas.microsoft.com/office/powerpoint/2010/main" val="1341900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12</a:t>
            </a:fld>
            <a:endParaRPr lang="en-US"/>
          </a:p>
        </p:txBody>
      </p:sp>
    </p:spTree>
    <p:extLst>
      <p:ext uri="{BB962C8B-B14F-4D97-AF65-F5344CB8AC3E}">
        <p14:creationId xmlns:p14="http://schemas.microsoft.com/office/powerpoint/2010/main" val="3053197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7149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9460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28</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29</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30</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34</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35</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40</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41</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42</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18</a:t>
            </a:fld>
            <a:endParaRPr lang="en-US"/>
          </a:p>
        </p:txBody>
      </p:sp>
    </p:spTree>
    <p:extLst>
      <p:ext uri="{BB962C8B-B14F-4D97-AF65-F5344CB8AC3E}">
        <p14:creationId xmlns:p14="http://schemas.microsoft.com/office/powerpoint/2010/main" val="828053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44</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46</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47</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423187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50</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423187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extLst>
      <p:ext uri="{BB962C8B-B14F-4D97-AF65-F5344CB8AC3E}">
        <p14:creationId xmlns:p14="http://schemas.microsoft.com/office/powerpoint/2010/main" val="378844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20</a:t>
            </a:fld>
            <a:endParaRPr lang="en-US"/>
          </a:p>
        </p:txBody>
      </p:sp>
    </p:spTree>
    <p:extLst>
      <p:ext uri="{BB962C8B-B14F-4D97-AF65-F5344CB8AC3E}">
        <p14:creationId xmlns:p14="http://schemas.microsoft.com/office/powerpoint/2010/main" val="4720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extLst>
      <p:ext uri="{BB962C8B-B14F-4D97-AF65-F5344CB8AC3E}">
        <p14:creationId xmlns:p14="http://schemas.microsoft.com/office/powerpoint/2010/main" val="33033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extLst>
      <p:ext uri="{BB962C8B-B14F-4D97-AF65-F5344CB8AC3E}">
        <p14:creationId xmlns:p14="http://schemas.microsoft.com/office/powerpoint/2010/main" val="359309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pPr>
                <a:defRPr/>
              </a:pPr>
              <a:t>24</a:t>
            </a:fld>
            <a:endParaRPr lang="en-US"/>
          </a:p>
        </p:txBody>
      </p:sp>
    </p:spTree>
    <p:extLst>
      <p:ext uri="{BB962C8B-B14F-4D97-AF65-F5344CB8AC3E}">
        <p14:creationId xmlns:p14="http://schemas.microsoft.com/office/powerpoint/2010/main" val="423187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Allan </a:t>
            </a:r>
            <a:endParaRPr lang="en-US" dirty="0"/>
          </a:p>
        </p:txBody>
      </p:sp>
      <p:sp>
        <p:nvSpPr>
          <p:cNvPr id="4" name="Slide Number Placeholder 3"/>
          <p:cNvSpPr>
            <a:spLocks noGrp="1"/>
          </p:cNvSpPr>
          <p:nvPr>
            <p:ph type="sldNum" sz="quarter" idx="10"/>
          </p:nvPr>
        </p:nvSpPr>
        <p:spPr/>
        <p:txBody>
          <a:bodyPr/>
          <a:lstStyle/>
          <a:p>
            <a:pPr>
              <a:defRPr/>
            </a:pPr>
            <a:fld id="{875748A4-B103-45FF-A007-287BD7F36419}"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423187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pPr>
                <a:defRPr/>
              </a:pPr>
              <a:t>‹#›</a:t>
            </a:fld>
            <a:endParaRPr lang="en-US" altLang="en-US"/>
          </a:p>
        </p:txBody>
      </p:sp>
    </p:spTree>
    <p:extLst>
      <p:ext uri="{BB962C8B-B14F-4D97-AF65-F5344CB8AC3E}">
        <p14:creationId xmlns:p14="http://schemas.microsoft.com/office/powerpoint/2010/main" val="304393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pPr>
                <a:defRPr/>
              </a:pPr>
              <a:t>‹#›</a:t>
            </a:fld>
            <a:endParaRPr lang="en-US" altLang="en-US"/>
          </a:p>
        </p:txBody>
      </p:sp>
    </p:spTree>
    <p:extLst>
      <p:ext uri="{BB962C8B-B14F-4D97-AF65-F5344CB8AC3E}">
        <p14:creationId xmlns:p14="http://schemas.microsoft.com/office/powerpoint/2010/main" val="68380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pPr>
                <a:defRPr/>
              </a:pPr>
              <a:t>‹#›</a:t>
            </a:fld>
            <a:endParaRPr lang="en-US" altLang="en-US"/>
          </a:p>
        </p:txBody>
      </p:sp>
    </p:spTree>
    <p:extLst>
      <p:ext uri="{BB962C8B-B14F-4D97-AF65-F5344CB8AC3E}">
        <p14:creationId xmlns:p14="http://schemas.microsoft.com/office/powerpoint/2010/main" val="266637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9548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461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5908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41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738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8671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2421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145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pPr>
                <a:defRPr/>
              </a:pPr>
              <a:t>‹#›</a:t>
            </a:fld>
            <a:endParaRPr lang="en-US" altLang="en-US"/>
          </a:p>
        </p:txBody>
      </p:sp>
    </p:spTree>
    <p:extLst>
      <p:ext uri="{BB962C8B-B14F-4D97-AF65-F5344CB8AC3E}">
        <p14:creationId xmlns:p14="http://schemas.microsoft.com/office/powerpoint/2010/main" val="2000815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178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1457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009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5940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802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3377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1359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5650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6355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926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pPr>
                <a:defRPr/>
              </a:pPr>
              <a:t>‹#›</a:t>
            </a:fld>
            <a:endParaRPr lang="en-US" altLang="en-US"/>
          </a:p>
        </p:txBody>
      </p:sp>
    </p:spTree>
    <p:extLst>
      <p:ext uri="{BB962C8B-B14F-4D97-AF65-F5344CB8AC3E}">
        <p14:creationId xmlns:p14="http://schemas.microsoft.com/office/powerpoint/2010/main" val="3479485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3243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4269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626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0722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515F1C-23F9-4C55-BD66-8987B5E503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2595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60CE0E-5E3B-46E2-A649-73406ADF46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0130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F93DF4-2379-4726-8BE6-FA26B363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5341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AB08A-703E-41C4-8450-2F169C8A3C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6541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B1DAEA-68A2-46C9-95B3-D66B0BE80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9534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E4D912-3615-406E-A546-36BF8AF74A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808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pPr>
                <a:defRPr/>
              </a:pPr>
              <a:t>‹#›</a:t>
            </a:fld>
            <a:endParaRPr lang="en-US" altLang="en-US"/>
          </a:p>
        </p:txBody>
      </p:sp>
    </p:spTree>
    <p:extLst>
      <p:ext uri="{BB962C8B-B14F-4D97-AF65-F5344CB8AC3E}">
        <p14:creationId xmlns:p14="http://schemas.microsoft.com/office/powerpoint/2010/main" val="3994935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F9AE07-FA9D-4EEC-BA15-48F481FE68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5653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9A706-323F-4481-95EE-B7E2966E5B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041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7AF13F-8E9E-406B-8F61-AA0536A7A9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1203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D8E49-7BC2-4FCA-9BC9-53592781C5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317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3CBE58-58F9-45BF-877E-2CCD9C453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96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8219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9121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1300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7740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641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pPr>
                <a:defRPr/>
              </a:pPr>
              <a:t>‹#›</a:t>
            </a:fld>
            <a:endParaRPr lang="en-US" altLang="en-US"/>
          </a:p>
        </p:txBody>
      </p:sp>
    </p:spTree>
    <p:extLst>
      <p:ext uri="{BB962C8B-B14F-4D97-AF65-F5344CB8AC3E}">
        <p14:creationId xmlns:p14="http://schemas.microsoft.com/office/powerpoint/2010/main" val="40022715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539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5457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7788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2081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0344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8502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0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75992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0179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745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pPr>
                <a:defRPr/>
              </a:pPr>
              <a:t>‹#›</a:t>
            </a:fld>
            <a:endParaRPr lang="en-US" altLang="en-US"/>
          </a:p>
        </p:txBody>
      </p:sp>
    </p:spTree>
    <p:extLst>
      <p:ext uri="{BB962C8B-B14F-4D97-AF65-F5344CB8AC3E}">
        <p14:creationId xmlns:p14="http://schemas.microsoft.com/office/powerpoint/2010/main" val="19895251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451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310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2179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24639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7615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3221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22311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7974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981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915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pPr>
                <a:defRPr/>
              </a:pPr>
              <a:t>‹#›</a:t>
            </a:fld>
            <a:endParaRPr lang="en-US" altLang="en-US"/>
          </a:p>
        </p:txBody>
      </p:sp>
    </p:spTree>
    <p:extLst>
      <p:ext uri="{BB962C8B-B14F-4D97-AF65-F5344CB8AC3E}">
        <p14:creationId xmlns:p14="http://schemas.microsoft.com/office/powerpoint/2010/main" val="27572731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50363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35581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35612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31250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12392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20319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6427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9445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4271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076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pPr>
                <a:defRPr/>
              </a:pPr>
              <a:t>‹#›</a:t>
            </a:fld>
            <a:endParaRPr lang="en-US" altLang="en-US"/>
          </a:p>
        </p:txBody>
      </p:sp>
    </p:spTree>
    <p:extLst>
      <p:ext uri="{BB962C8B-B14F-4D97-AF65-F5344CB8AC3E}">
        <p14:creationId xmlns:p14="http://schemas.microsoft.com/office/powerpoint/2010/main" val="29652778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95491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3728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36888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3024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0171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38443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713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6149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98771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
        <p:nvSpPr>
          <p:cNvPr id="16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F0DA6ED-8A5F-4536-86EB-1D442657FF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362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pPr>
                <a:defRPr/>
              </a:pPr>
              <a:t>‹#›</a:t>
            </a:fld>
            <a:endParaRPr lang="en-US" altLang="en-US"/>
          </a:p>
        </p:txBody>
      </p:sp>
    </p:spTree>
    <p:extLst>
      <p:ext uri="{BB962C8B-B14F-4D97-AF65-F5344CB8AC3E}">
        <p14:creationId xmlns:p14="http://schemas.microsoft.com/office/powerpoint/2010/main" val="1061299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9A65-CAE6-434E-B465-DBBA5BA6F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6032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9B7F8B-A36E-482A-95DA-95AA3C8547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75556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9228F-BDF3-44E0-8FD3-CF8DF84E38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82828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60619A-864E-4332-A515-0377B6B5D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83676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DE30D-D9CE-40F1-A9D2-9C30340EF1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02731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C338C-A87A-4B5E-BC76-80B262109B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367411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98E500-59FD-4E9F-B46E-62B835992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81305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A27AE8-D682-4B9D-9B76-7B39E98397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907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7E59F-2677-4121-ABE1-A0706B8D0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2290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D5956-C4EB-474F-8F7B-2E74AEA5B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323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pPr>
                <a:defRPr/>
              </a:pPr>
              <a:t>‹#›</a:t>
            </a:fld>
            <a:endParaRPr lang="en-US" altLang="en-US"/>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latin typeface="Arial" charset="0"/>
            </a:endParaRPr>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solidFill>
                  <a:srgbClr val="000000"/>
                </a:solidFill>
              </a:rPr>
              <a:pPr>
                <a:defRPr/>
              </a:pPr>
              <a:t>‹#›</a:t>
            </a:fld>
            <a:endParaRPr lang="en-US" altLang="en-US">
              <a:solidFill>
                <a:srgbClr val="000000"/>
              </a:solidFill>
            </a:endParaRPr>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Tree>
    <p:extLst>
      <p:ext uri="{BB962C8B-B14F-4D97-AF65-F5344CB8AC3E}">
        <p14:creationId xmlns:p14="http://schemas.microsoft.com/office/powerpoint/2010/main" val="245258894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solidFill>
                  <a:srgbClr val="000000"/>
                </a:solidFill>
              </a:rPr>
              <a:pPr>
                <a:defRPr/>
              </a:pPr>
              <a:t>‹#›</a:t>
            </a:fld>
            <a:endParaRPr lang="en-US" altLang="en-US">
              <a:solidFill>
                <a:srgbClr val="000000"/>
              </a:solidFill>
            </a:endParaRPr>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Tree>
    <p:extLst>
      <p:ext uri="{BB962C8B-B14F-4D97-AF65-F5344CB8AC3E}">
        <p14:creationId xmlns:p14="http://schemas.microsoft.com/office/powerpoint/2010/main" val="321418402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eaLnBrk="0" hangingPunct="0">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defRPr>
            </a:lvl1pPr>
          </a:lstStyle>
          <a:p>
            <a:pPr eaLnBrk="0" hangingPunct="0">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pPr eaLnBrk="0" hangingPunct="0">
              <a:defRPr/>
            </a:pPr>
            <a:fld id="{F0BEC675-CD08-4D92-BADB-A29BFE908BF5}" type="slidenum">
              <a:rPr lang="en-US">
                <a:solidFill>
                  <a:srgbClr val="000000"/>
                </a:solidFill>
                <a:latin typeface="Times New Roman" pitchFamily="18" charset="0"/>
              </a:rPr>
              <a:pPr eaLnBrk="0" hangingPunct="0">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03689749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solidFill>
                  <a:srgbClr val="000000"/>
                </a:solidFill>
              </a:rPr>
              <a:pPr>
                <a:defRPr/>
              </a:pPr>
              <a:t>‹#›</a:t>
            </a:fld>
            <a:endParaRPr lang="en-US" altLang="en-US">
              <a:solidFill>
                <a:srgbClr val="000000"/>
              </a:solidFill>
            </a:endParaRPr>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Tree>
    <p:extLst>
      <p:ext uri="{BB962C8B-B14F-4D97-AF65-F5344CB8AC3E}">
        <p14:creationId xmlns:p14="http://schemas.microsoft.com/office/powerpoint/2010/main" val="23958036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solidFill>
                  <a:srgbClr val="000000"/>
                </a:solidFill>
              </a:rPr>
              <a:pPr>
                <a:defRPr/>
              </a:pPr>
              <a:t>‹#›</a:t>
            </a:fld>
            <a:endParaRPr lang="en-US" altLang="en-US">
              <a:solidFill>
                <a:srgbClr val="000000"/>
              </a:solidFill>
            </a:endParaRPr>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Tree>
    <p:extLst>
      <p:ext uri="{BB962C8B-B14F-4D97-AF65-F5344CB8AC3E}">
        <p14:creationId xmlns:p14="http://schemas.microsoft.com/office/powerpoint/2010/main" val="234526939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solidFill>
                  <a:srgbClr val="000000"/>
                </a:solidFill>
              </a:rPr>
              <a:pPr>
                <a:defRPr/>
              </a:pPr>
              <a:t>‹#›</a:t>
            </a:fld>
            <a:endParaRPr lang="en-US" altLang="en-US">
              <a:solidFill>
                <a:srgbClr val="000000"/>
              </a:solidFill>
            </a:endParaRPr>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Tree>
    <p:extLst>
      <p:ext uri="{BB962C8B-B14F-4D97-AF65-F5344CB8AC3E}">
        <p14:creationId xmlns:p14="http://schemas.microsoft.com/office/powerpoint/2010/main" val="42590582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solidFill>
                  <a:srgbClr val="000000"/>
                </a:solidFill>
              </a:rPr>
              <a:pPr>
                <a:defRPr/>
              </a:pPr>
              <a:t>‹#›</a:t>
            </a:fld>
            <a:endParaRPr lang="en-US" altLang="en-US">
              <a:solidFill>
                <a:srgbClr val="000000"/>
              </a:solidFill>
            </a:endParaRPr>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Tree>
    <p:extLst>
      <p:ext uri="{BB962C8B-B14F-4D97-AF65-F5344CB8AC3E}">
        <p14:creationId xmlns:p14="http://schemas.microsoft.com/office/powerpoint/2010/main" val="60977650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AB56BD1-834D-4B43-99EF-D518F64B84B1}" type="slidenum">
              <a:rPr lang="en-US" altLang="en-US">
                <a:solidFill>
                  <a:srgbClr val="000000"/>
                </a:solidFill>
              </a:rPr>
              <a:pPr>
                <a:defRPr/>
              </a:pPr>
              <a:t>‹#›</a:t>
            </a:fld>
            <a:endParaRPr lang="en-US" altLang="en-US">
              <a:solidFill>
                <a:srgbClr val="000000"/>
              </a:solidFill>
            </a:endParaRPr>
          </a:p>
        </p:txBody>
      </p:sp>
      <p:sp>
        <p:nvSpPr>
          <p:cNvPr id="15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800">
              <a:solidFill>
                <a:srgbClr val="000000"/>
              </a:solidFill>
              <a:latin typeface="Arial" charset="0"/>
            </a:endParaRPr>
          </a:p>
        </p:txBody>
      </p:sp>
      <p:sp>
        <p:nvSpPr>
          <p:cNvPr id="15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Arial" charset="0"/>
            </a:endParaRPr>
          </a:p>
        </p:txBody>
      </p:sp>
    </p:spTree>
    <p:extLst>
      <p:ext uri="{BB962C8B-B14F-4D97-AF65-F5344CB8AC3E}">
        <p14:creationId xmlns:p14="http://schemas.microsoft.com/office/powerpoint/2010/main" val="75709395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5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00.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0.png"/><Relationship Id="rId1" Type="http://schemas.openxmlformats.org/officeDocument/2006/relationships/slideLayout" Target="../slideLayouts/slideLayout5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2.png"/><Relationship Id="rId10" Type="http://schemas.openxmlformats.org/officeDocument/2006/relationships/image" Target="../media/image54.png"/><Relationship Id="rId4" Type="http://schemas.openxmlformats.org/officeDocument/2006/relationships/image" Target="../media/image41.png"/><Relationship Id="rId9" Type="http://schemas.openxmlformats.org/officeDocument/2006/relationships/image" Target="../media/image53.png"/><Relationship Id="rId1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hyperlink" Target="http://www.rossmanchance.com/iscam2/" TargetMode="External"/><Relationship Id="rId2" Type="http://schemas.openxmlformats.org/officeDocument/2006/relationships/notesSlide" Target="../notesSlides/notesSlide25.xml"/><Relationship Id="rId1" Type="http://schemas.openxmlformats.org/officeDocument/2006/relationships/slideLayout" Target="../slideLayouts/slideLayout79.xml"/><Relationship Id="rId6" Type="http://schemas.openxmlformats.org/officeDocument/2006/relationships/hyperlink" Target="http://www.rossmanchance.com/jsm2013/" TargetMode="External"/><Relationship Id="rId5" Type="http://schemas.openxmlformats.org/officeDocument/2006/relationships/hyperlink" Target="http://www.lock5stat.com/statkey" TargetMode="External"/><Relationship Id="rId4" Type="http://schemas.openxmlformats.org/officeDocument/2006/relationships/hyperlink" Target="http://www.rossmanchance.com/ISIapplets.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14400" y="1371600"/>
            <a:ext cx="8001000" cy="2362200"/>
          </a:xfrm>
        </p:spPr>
        <p:txBody>
          <a:bodyPr/>
          <a:lstStyle/>
          <a:p>
            <a:pPr eaLnBrk="1" hangingPunct="1"/>
            <a:r>
              <a:rPr lang="en-US" sz="4800" dirty="0" smtClean="0"/>
              <a:t>Introducing Statistical Inference with Resampling Methods </a:t>
            </a:r>
            <a:br>
              <a:rPr lang="en-US" sz="4800" dirty="0" smtClean="0"/>
            </a:br>
            <a:r>
              <a:rPr lang="en-US" sz="4800" dirty="0" smtClean="0"/>
              <a:t>(Part 1)</a:t>
            </a:r>
          </a:p>
        </p:txBody>
      </p:sp>
      <p:sp>
        <p:nvSpPr>
          <p:cNvPr id="8195" name="Rectangle 3"/>
          <p:cNvSpPr>
            <a:spLocks noGrp="1" noChangeArrowheads="1"/>
          </p:cNvSpPr>
          <p:nvPr>
            <p:ph type="subTitle" idx="1"/>
          </p:nvPr>
        </p:nvSpPr>
        <p:spPr>
          <a:xfrm>
            <a:off x="1752600" y="4267200"/>
            <a:ext cx="7162800" cy="2209800"/>
          </a:xfrm>
        </p:spPr>
        <p:txBody>
          <a:bodyPr/>
          <a:lstStyle/>
          <a:p>
            <a:pPr eaLnBrk="1" hangingPunct="1">
              <a:spcBef>
                <a:spcPts val="1200"/>
              </a:spcBef>
            </a:pPr>
            <a:r>
              <a:rPr lang="en-US" dirty="0" smtClean="0"/>
              <a:t>Allan Rossman, Cal Poly – San Luis Obispo</a:t>
            </a:r>
          </a:p>
          <a:p>
            <a:pPr eaLnBrk="1" hangingPunct="1">
              <a:spcBef>
                <a:spcPts val="1200"/>
              </a:spcBef>
            </a:pPr>
            <a:r>
              <a:rPr lang="en-US" dirty="0" smtClean="0"/>
              <a:t>Robin Lock, St. Lawrence University</a:t>
            </a:r>
          </a:p>
        </p:txBody>
      </p:sp>
    </p:spTree>
    <p:extLst>
      <p:ext uri="{BB962C8B-B14F-4D97-AF65-F5344CB8AC3E}">
        <p14:creationId xmlns:p14="http://schemas.microsoft.com/office/powerpoint/2010/main" val="1424412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topics be sequenced? </a:t>
            </a:r>
            <a:endParaRPr lang="en-US" sz="4400" dirty="0"/>
          </a:p>
        </p:txBody>
      </p:sp>
      <p:sp>
        <p:nvSpPr>
          <p:cNvPr id="3" name="Content Placeholder 2"/>
          <p:cNvSpPr>
            <a:spLocks noGrp="1"/>
          </p:cNvSpPr>
          <p:nvPr>
            <p:ph idx="1"/>
          </p:nvPr>
        </p:nvSpPr>
        <p:spPr>
          <a:xfrm>
            <a:off x="457200" y="1600200"/>
            <a:ext cx="4648200" cy="4530725"/>
          </a:xfrm>
        </p:spPr>
        <p:txBody>
          <a:bodyPr/>
          <a:lstStyle/>
          <a:p>
            <a:r>
              <a:rPr lang="en-US" dirty="0" smtClean="0"/>
              <a:t>Depth first:</a:t>
            </a:r>
            <a:endParaRPr lang="en-US" dirty="0"/>
          </a:p>
          <a:p>
            <a:r>
              <a:rPr lang="en-US" dirty="0" smtClean="0"/>
              <a:t>Study one scenario from beginning to end of statistical </a:t>
            </a:r>
            <a:r>
              <a:rPr lang="en-US" smtClean="0"/>
              <a:t>investigation process</a:t>
            </a:r>
            <a:endParaRPr lang="en-US" dirty="0" smtClean="0"/>
          </a:p>
          <a:p>
            <a:r>
              <a:rPr lang="en-US" dirty="0" smtClean="0"/>
              <a:t>Repeat (spiral) through various data scenarios as the course progresses</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10</a:t>
            </a:fld>
            <a:endParaRPr lang="en-US" altLang="en-US"/>
          </a:p>
        </p:txBody>
      </p:sp>
      <p:grpSp>
        <p:nvGrpSpPr>
          <p:cNvPr id="5" name="Group 4"/>
          <p:cNvGrpSpPr/>
          <p:nvPr/>
        </p:nvGrpSpPr>
        <p:grpSpPr>
          <a:xfrm>
            <a:off x="5318760" y="1101298"/>
            <a:ext cx="3200400" cy="825788"/>
            <a:chOff x="2743200" y="1101298"/>
            <a:chExt cx="3200400" cy="825788"/>
          </a:xfrm>
        </p:grpSpPr>
        <p:sp>
          <p:nvSpPr>
            <p:cNvPr id="6" name="Oval 5"/>
            <p:cNvSpPr/>
            <p:nvPr/>
          </p:nvSpPr>
          <p:spPr>
            <a:xfrm>
              <a:off x="2743200" y="1101298"/>
              <a:ext cx="3200400" cy="825788"/>
            </a:xfrm>
            <a:prstGeom prst="ellipse">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57500" y="1143000"/>
              <a:ext cx="2819400" cy="707886"/>
            </a:xfrm>
            <a:prstGeom prst="rect">
              <a:avLst/>
            </a:prstGeom>
            <a:noFill/>
          </p:spPr>
          <p:txBody>
            <a:bodyPr wrap="square" rtlCol="0">
              <a:spAutoFit/>
            </a:bodyPr>
            <a:lstStyle/>
            <a:p>
              <a:pPr algn="ctr"/>
              <a:r>
                <a:rPr lang="en-US" sz="2000" dirty="0" smtClean="0"/>
                <a:t>1. Ask a research question</a:t>
              </a:r>
              <a:endParaRPr lang="en-US" sz="2000" dirty="0"/>
            </a:p>
          </p:txBody>
        </p:sp>
      </p:grpSp>
      <p:grpSp>
        <p:nvGrpSpPr>
          <p:cNvPr id="8" name="Group 7"/>
          <p:cNvGrpSpPr/>
          <p:nvPr/>
        </p:nvGrpSpPr>
        <p:grpSpPr>
          <a:xfrm>
            <a:off x="5394960" y="1767840"/>
            <a:ext cx="3200400" cy="1058764"/>
            <a:chOff x="2819400" y="1976824"/>
            <a:chExt cx="3200400" cy="1058764"/>
          </a:xfrm>
        </p:grpSpPr>
        <p:grpSp>
          <p:nvGrpSpPr>
            <p:cNvPr id="9" name="Group 8"/>
            <p:cNvGrpSpPr/>
            <p:nvPr/>
          </p:nvGrpSpPr>
          <p:grpSpPr>
            <a:xfrm>
              <a:off x="2819400" y="2209800"/>
              <a:ext cx="3200400" cy="825788"/>
              <a:chOff x="2743200" y="1101298"/>
              <a:chExt cx="3200400" cy="825788"/>
            </a:xfrm>
          </p:grpSpPr>
          <p:sp>
            <p:nvSpPr>
              <p:cNvPr id="11" name="Oval 10"/>
              <p:cNvSpPr/>
              <p:nvPr/>
            </p:nvSpPr>
            <p:spPr>
              <a:xfrm>
                <a:off x="2743200" y="1101298"/>
                <a:ext cx="3200400" cy="825788"/>
              </a:xfrm>
              <a:prstGeom prst="ellipse">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57500" y="1143000"/>
                <a:ext cx="2819400" cy="707886"/>
              </a:xfrm>
              <a:prstGeom prst="rect">
                <a:avLst/>
              </a:prstGeom>
              <a:noFill/>
            </p:spPr>
            <p:txBody>
              <a:bodyPr wrap="square" rtlCol="0">
                <a:spAutoFit/>
              </a:bodyPr>
              <a:lstStyle/>
              <a:p>
                <a:pPr algn="ctr"/>
                <a:r>
                  <a:rPr lang="en-US" sz="2000" dirty="0" smtClean="0"/>
                  <a:t>2. Design a study </a:t>
                </a:r>
              </a:p>
              <a:p>
                <a:pPr algn="ctr"/>
                <a:r>
                  <a:rPr lang="en-US" sz="2000" dirty="0" smtClean="0"/>
                  <a:t>and collect data</a:t>
                </a:r>
                <a:endParaRPr lang="en-US" sz="2000" dirty="0"/>
              </a:p>
            </p:txBody>
          </p:sp>
        </p:grpSp>
        <p:cxnSp>
          <p:nvCxnSpPr>
            <p:cNvPr id="10" name="Straight Arrow Connector 9"/>
            <p:cNvCxnSpPr/>
            <p:nvPr/>
          </p:nvCxnSpPr>
          <p:spPr>
            <a:xfrm>
              <a:off x="4343400" y="1976824"/>
              <a:ext cx="0" cy="36576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410200" y="2743200"/>
            <a:ext cx="3200400" cy="1058764"/>
            <a:chOff x="2819400" y="1976824"/>
            <a:chExt cx="3200400" cy="1058764"/>
          </a:xfrm>
        </p:grpSpPr>
        <p:grpSp>
          <p:nvGrpSpPr>
            <p:cNvPr id="14" name="Group 13"/>
            <p:cNvGrpSpPr/>
            <p:nvPr/>
          </p:nvGrpSpPr>
          <p:grpSpPr>
            <a:xfrm>
              <a:off x="2819400" y="2209800"/>
              <a:ext cx="3200400" cy="825788"/>
              <a:chOff x="2743200" y="1101298"/>
              <a:chExt cx="3200400" cy="825788"/>
            </a:xfrm>
          </p:grpSpPr>
          <p:sp>
            <p:nvSpPr>
              <p:cNvPr id="16" name="Oval 15"/>
              <p:cNvSpPr/>
              <p:nvPr/>
            </p:nvSpPr>
            <p:spPr>
              <a:xfrm>
                <a:off x="2743200" y="1101298"/>
                <a:ext cx="3200400" cy="825788"/>
              </a:xfrm>
              <a:prstGeom prst="ellipse">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57500" y="1143000"/>
                <a:ext cx="2819400" cy="707886"/>
              </a:xfrm>
              <a:prstGeom prst="rect">
                <a:avLst/>
              </a:prstGeom>
              <a:noFill/>
            </p:spPr>
            <p:txBody>
              <a:bodyPr wrap="square" rtlCol="0">
                <a:spAutoFit/>
              </a:bodyPr>
              <a:lstStyle/>
              <a:p>
                <a:pPr algn="ctr"/>
                <a:r>
                  <a:rPr lang="en-US" sz="2000" dirty="0" smtClean="0"/>
                  <a:t>3. Explore the </a:t>
                </a:r>
              </a:p>
              <a:p>
                <a:pPr algn="ctr"/>
                <a:r>
                  <a:rPr lang="en-US" sz="2000" dirty="0" smtClean="0"/>
                  <a:t>data</a:t>
                </a:r>
                <a:endParaRPr lang="en-US" sz="2000" dirty="0"/>
              </a:p>
            </p:txBody>
          </p:sp>
        </p:grpSp>
        <p:cxnSp>
          <p:nvCxnSpPr>
            <p:cNvPr id="15" name="Straight Arrow Connector 14"/>
            <p:cNvCxnSpPr/>
            <p:nvPr/>
          </p:nvCxnSpPr>
          <p:spPr>
            <a:xfrm>
              <a:off x="4343400" y="1976824"/>
              <a:ext cx="0" cy="36576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394960" y="3657600"/>
            <a:ext cx="3200400" cy="1058764"/>
            <a:chOff x="2819400" y="1976824"/>
            <a:chExt cx="3200400" cy="1058764"/>
          </a:xfrm>
        </p:grpSpPr>
        <p:grpSp>
          <p:nvGrpSpPr>
            <p:cNvPr id="19" name="Group 18"/>
            <p:cNvGrpSpPr/>
            <p:nvPr/>
          </p:nvGrpSpPr>
          <p:grpSpPr>
            <a:xfrm>
              <a:off x="2819400" y="2209800"/>
              <a:ext cx="3200400" cy="825788"/>
              <a:chOff x="2743200" y="1101298"/>
              <a:chExt cx="3200400" cy="825788"/>
            </a:xfrm>
          </p:grpSpPr>
          <p:sp>
            <p:nvSpPr>
              <p:cNvPr id="21" name="Oval 20"/>
              <p:cNvSpPr/>
              <p:nvPr/>
            </p:nvSpPr>
            <p:spPr>
              <a:xfrm>
                <a:off x="2743200" y="1101298"/>
                <a:ext cx="3200400" cy="825788"/>
              </a:xfrm>
              <a:prstGeom prst="ellipse">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857500" y="1143000"/>
                <a:ext cx="2819400" cy="707886"/>
              </a:xfrm>
              <a:prstGeom prst="rect">
                <a:avLst/>
              </a:prstGeom>
              <a:noFill/>
            </p:spPr>
            <p:txBody>
              <a:bodyPr wrap="square" rtlCol="0">
                <a:spAutoFit/>
              </a:bodyPr>
              <a:lstStyle/>
              <a:p>
                <a:pPr algn="ctr"/>
                <a:r>
                  <a:rPr lang="en-US" sz="2000" dirty="0" smtClean="0"/>
                  <a:t>4. Draw </a:t>
                </a:r>
              </a:p>
              <a:p>
                <a:pPr algn="ctr"/>
                <a:r>
                  <a:rPr lang="en-US" sz="2000" dirty="0" smtClean="0"/>
                  <a:t>inferences</a:t>
                </a:r>
                <a:endParaRPr lang="en-US" sz="2000" dirty="0"/>
              </a:p>
            </p:txBody>
          </p:sp>
        </p:grpSp>
        <p:cxnSp>
          <p:nvCxnSpPr>
            <p:cNvPr id="20" name="Straight Arrow Connector 19"/>
            <p:cNvCxnSpPr/>
            <p:nvPr/>
          </p:nvCxnSpPr>
          <p:spPr>
            <a:xfrm>
              <a:off x="4343400" y="1976824"/>
              <a:ext cx="0" cy="36576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394960" y="4572000"/>
            <a:ext cx="3200400" cy="1058764"/>
            <a:chOff x="2819400" y="1976824"/>
            <a:chExt cx="3200400" cy="1058764"/>
          </a:xfrm>
        </p:grpSpPr>
        <p:grpSp>
          <p:nvGrpSpPr>
            <p:cNvPr id="24" name="Group 23"/>
            <p:cNvGrpSpPr/>
            <p:nvPr/>
          </p:nvGrpSpPr>
          <p:grpSpPr>
            <a:xfrm>
              <a:off x="2819400" y="2209800"/>
              <a:ext cx="3200400" cy="825788"/>
              <a:chOff x="2743200" y="1101298"/>
              <a:chExt cx="3200400" cy="825788"/>
            </a:xfrm>
          </p:grpSpPr>
          <p:sp>
            <p:nvSpPr>
              <p:cNvPr id="26" name="Oval 25"/>
              <p:cNvSpPr/>
              <p:nvPr/>
            </p:nvSpPr>
            <p:spPr>
              <a:xfrm>
                <a:off x="2743200" y="1101298"/>
                <a:ext cx="3200400" cy="825788"/>
              </a:xfrm>
              <a:prstGeom prst="ellipse">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57500" y="1143000"/>
                <a:ext cx="2819400" cy="707886"/>
              </a:xfrm>
              <a:prstGeom prst="rect">
                <a:avLst/>
              </a:prstGeom>
              <a:noFill/>
            </p:spPr>
            <p:txBody>
              <a:bodyPr wrap="square" rtlCol="0">
                <a:spAutoFit/>
              </a:bodyPr>
              <a:lstStyle/>
              <a:p>
                <a:pPr algn="ctr"/>
                <a:r>
                  <a:rPr lang="en-US" sz="2000" dirty="0" smtClean="0"/>
                  <a:t>5. Formulate conclusions</a:t>
                </a:r>
                <a:endParaRPr lang="en-US" sz="2000" dirty="0"/>
              </a:p>
            </p:txBody>
          </p:sp>
        </p:grpSp>
        <p:cxnSp>
          <p:nvCxnSpPr>
            <p:cNvPr id="25" name="Straight Arrow Connector 24"/>
            <p:cNvCxnSpPr/>
            <p:nvPr/>
          </p:nvCxnSpPr>
          <p:spPr>
            <a:xfrm>
              <a:off x="4343400" y="1976824"/>
              <a:ext cx="0" cy="36576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394960" y="5486400"/>
            <a:ext cx="3200400" cy="1058764"/>
            <a:chOff x="2819400" y="1976824"/>
            <a:chExt cx="3200400" cy="1058764"/>
          </a:xfrm>
        </p:grpSpPr>
        <p:grpSp>
          <p:nvGrpSpPr>
            <p:cNvPr id="29" name="Group 28"/>
            <p:cNvGrpSpPr/>
            <p:nvPr/>
          </p:nvGrpSpPr>
          <p:grpSpPr>
            <a:xfrm>
              <a:off x="2819400" y="2209800"/>
              <a:ext cx="3200400" cy="825788"/>
              <a:chOff x="2743200" y="1101298"/>
              <a:chExt cx="3200400" cy="825788"/>
            </a:xfrm>
          </p:grpSpPr>
          <p:sp>
            <p:nvSpPr>
              <p:cNvPr id="31" name="Oval 30"/>
              <p:cNvSpPr/>
              <p:nvPr/>
            </p:nvSpPr>
            <p:spPr>
              <a:xfrm>
                <a:off x="2743200" y="1101298"/>
                <a:ext cx="3200400" cy="825788"/>
              </a:xfrm>
              <a:prstGeom prst="ellipse">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857500" y="1143000"/>
                <a:ext cx="2819400" cy="707886"/>
              </a:xfrm>
              <a:prstGeom prst="rect">
                <a:avLst/>
              </a:prstGeom>
              <a:noFill/>
            </p:spPr>
            <p:txBody>
              <a:bodyPr wrap="square" rtlCol="0">
                <a:spAutoFit/>
              </a:bodyPr>
              <a:lstStyle/>
              <a:p>
                <a:pPr algn="ctr"/>
                <a:r>
                  <a:rPr lang="en-US" sz="2000" dirty="0" smtClean="0"/>
                  <a:t>6. Look back and ahead</a:t>
                </a:r>
                <a:endParaRPr lang="en-US" sz="2000" dirty="0"/>
              </a:p>
            </p:txBody>
          </p:sp>
        </p:grpSp>
        <p:cxnSp>
          <p:nvCxnSpPr>
            <p:cNvPr id="30" name="Straight Arrow Connector 29"/>
            <p:cNvCxnSpPr/>
            <p:nvPr/>
          </p:nvCxnSpPr>
          <p:spPr>
            <a:xfrm>
              <a:off x="4343400" y="1976824"/>
              <a:ext cx="0" cy="36576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150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topics be sequenced? </a:t>
            </a:r>
            <a:endParaRPr lang="en-US" sz="4400" dirty="0"/>
          </a:p>
        </p:txBody>
      </p:sp>
      <p:sp>
        <p:nvSpPr>
          <p:cNvPr id="3" name="Content Placeholder 2"/>
          <p:cNvSpPr>
            <a:spLocks noGrp="1"/>
          </p:cNvSpPr>
          <p:nvPr>
            <p:ph idx="1"/>
          </p:nvPr>
        </p:nvSpPr>
        <p:spPr>
          <a:xfrm>
            <a:off x="457200" y="1371600"/>
            <a:ext cx="8458200" cy="4530725"/>
          </a:xfrm>
        </p:spPr>
        <p:txBody>
          <a:bodyPr/>
          <a:lstStyle/>
          <a:p>
            <a:r>
              <a:rPr lang="en-US" sz="2800" dirty="0" smtClean="0"/>
              <a:t>One proportion</a:t>
            </a:r>
          </a:p>
          <a:p>
            <a:pPr lvl="1"/>
            <a:r>
              <a:rPr lang="en-US" sz="2400" dirty="0" smtClean="0"/>
              <a:t>Descriptive analysis</a:t>
            </a:r>
          </a:p>
          <a:p>
            <a:pPr lvl="1"/>
            <a:r>
              <a:rPr lang="en-US" sz="2400" dirty="0" smtClean="0"/>
              <a:t>Simulation-based test</a:t>
            </a:r>
          </a:p>
          <a:p>
            <a:pPr lvl="1"/>
            <a:r>
              <a:rPr lang="en-US" sz="2400" dirty="0" smtClean="0"/>
              <a:t>Normal-based approximation</a:t>
            </a:r>
          </a:p>
          <a:p>
            <a:pPr lvl="1"/>
            <a:r>
              <a:rPr lang="en-US" sz="2400" dirty="0" smtClean="0"/>
              <a:t>Confidence interval (simulation-, normal-based)</a:t>
            </a:r>
          </a:p>
          <a:p>
            <a:r>
              <a:rPr lang="en-US" sz="2800" dirty="0" smtClean="0"/>
              <a:t>One mean</a:t>
            </a:r>
            <a:endParaRPr lang="en-US" sz="2400" dirty="0" smtClean="0"/>
          </a:p>
          <a:p>
            <a:r>
              <a:rPr lang="en-US" sz="2800" dirty="0" smtClean="0"/>
              <a:t>Two proportions, Two means, Paired data</a:t>
            </a:r>
          </a:p>
          <a:p>
            <a:r>
              <a:rPr lang="en-US" sz="2800" dirty="0" smtClean="0"/>
              <a:t>Many proportions, many means, bivariate data</a:t>
            </a:r>
            <a:endParaRPr lang="en-US" sz="28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11</a:t>
            </a:fld>
            <a:endParaRPr lang="en-US" altLang="en-US"/>
          </a:p>
        </p:txBody>
      </p:sp>
    </p:spTree>
    <p:extLst>
      <p:ext uri="{BB962C8B-B14F-4D97-AF65-F5344CB8AC3E}">
        <p14:creationId xmlns:p14="http://schemas.microsoft.com/office/powerpoint/2010/main" val="306150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we start resampling? </a:t>
            </a:r>
            <a:endParaRPr lang="en-US" sz="4400" dirty="0"/>
          </a:p>
        </p:txBody>
      </p:sp>
      <p:sp>
        <p:nvSpPr>
          <p:cNvPr id="3" name="Content Placeholder 2"/>
          <p:cNvSpPr>
            <a:spLocks noGrp="1"/>
          </p:cNvSpPr>
          <p:nvPr>
            <p:ph idx="1"/>
          </p:nvPr>
        </p:nvSpPr>
        <p:spPr>
          <a:xfrm>
            <a:off x="457200" y="1676400"/>
            <a:ext cx="8229600" cy="4530725"/>
          </a:xfrm>
        </p:spPr>
        <p:txBody>
          <a:bodyPr/>
          <a:lstStyle/>
          <a:p>
            <a:pPr>
              <a:spcBef>
                <a:spcPts val="1800"/>
              </a:spcBef>
            </a:pPr>
            <a:r>
              <a:rPr lang="en-US" sz="3600" dirty="0" smtClean="0"/>
              <a:t>Give an example of where/how your students might first see inference based on resampling methods</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12</a:t>
            </a:fld>
            <a:endParaRPr lang="en-US" altLang="en-US">
              <a:solidFill>
                <a:srgbClr val="000000"/>
              </a:solidFill>
            </a:endParaRPr>
          </a:p>
        </p:txBody>
      </p:sp>
    </p:spTree>
    <p:extLst>
      <p:ext uri="{BB962C8B-B14F-4D97-AF65-F5344CB8AC3E}">
        <p14:creationId xmlns:p14="http://schemas.microsoft.com/office/powerpoint/2010/main" val="3690164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we start resampling? </a:t>
            </a:r>
            <a:endParaRPr lang="en-US" sz="4400" dirty="0"/>
          </a:p>
        </p:txBody>
      </p:sp>
      <p:sp>
        <p:nvSpPr>
          <p:cNvPr id="3" name="Content Placeholder 2"/>
          <p:cNvSpPr>
            <a:spLocks noGrp="1"/>
          </p:cNvSpPr>
          <p:nvPr>
            <p:ph idx="1"/>
          </p:nvPr>
        </p:nvSpPr>
        <p:spPr>
          <a:xfrm>
            <a:off x="457200" y="1295400"/>
            <a:ext cx="8229600" cy="4530725"/>
          </a:xfrm>
        </p:spPr>
        <p:txBody>
          <a:bodyPr/>
          <a:lstStyle/>
          <a:p>
            <a:r>
              <a:rPr lang="en-US" dirty="0" smtClean="0"/>
              <a:t>From the very beginning of the course</a:t>
            </a:r>
          </a:p>
          <a:p>
            <a:pPr lvl="1"/>
            <a:r>
              <a:rPr lang="en-US" dirty="0" smtClean="0"/>
              <a:t>To answer an interesting research question</a:t>
            </a:r>
          </a:p>
          <a:p>
            <a:r>
              <a:rPr lang="en-US" dirty="0" smtClean="0"/>
              <a:t>Example: Do people tend to use “</a:t>
            </a:r>
            <a:r>
              <a:rPr lang="en-US" dirty="0"/>
              <a:t>facial prototypes” when they encounter certain names</a:t>
            </a:r>
            <a:r>
              <a:rPr lang="en-US" dirty="0" smtClean="0"/>
              <a:t>?</a:t>
            </a:r>
          </a:p>
          <a:p>
            <a:pPr marL="344487" lvl="1"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13</a:t>
            </a:fld>
            <a:endParaRPr lang="en-US" altLang="en-US">
              <a:solidFill>
                <a:srgbClr val="000000"/>
              </a:solidFill>
            </a:endParaRPr>
          </a:p>
        </p:txBody>
      </p:sp>
    </p:spTree>
    <p:extLst>
      <p:ext uri="{BB962C8B-B14F-4D97-AF65-F5344CB8AC3E}">
        <p14:creationId xmlns:p14="http://schemas.microsoft.com/office/powerpoint/2010/main" val="177295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we start resampling? </a:t>
            </a:r>
            <a:endParaRPr lang="en-US" sz="4400" dirty="0"/>
          </a:p>
        </p:txBody>
      </p:sp>
      <p:sp>
        <p:nvSpPr>
          <p:cNvPr id="3" name="Content Placeholder 2"/>
          <p:cNvSpPr>
            <a:spLocks noGrp="1"/>
          </p:cNvSpPr>
          <p:nvPr>
            <p:ph idx="1"/>
          </p:nvPr>
        </p:nvSpPr>
        <p:spPr>
          <a:xfrm>
            <a:off x="457200" y="1295400"/>
            <a:ext cx="8229600" cy="4530725"/>
          </a:xfrm>
        </p:spPr>
        <p:txBody>
          <a:bodyPr/>
          <a:lstStyle/>
          <a:p>
            <a:r>
              <a:rPr lang="en-US" dirty="0" smtClean="0"/>
              <a:t>Which </a:t>
            </a:r>
            <a:r>
              <a:rPr lang="en-US" dirty="0"/>
              <a:t>name do you associate with the face on the left: Bob or Tim</a:t>
            </a:r>
            <a:r>
              <a:rPr lang="en-US" dirty="0" smtClean="0"/>
              <a:t>?</a:t>
            </a:r>
          </a:p>
          <a:p>
            <a:endParaRPr lang="en-US" dirty="0"/>
          </a:p>
          <a:p>
            <a:endParaRPr lang="en-US" dirty="0" smtClean="0"/>
          </a:p>
          <a:p>
            <a:endParaRPr lang="en-US" dirty="0"/>
          </a:p>
          <a:p>
            <a:endParaRPr lang="en-US" dirty="0" smtClean="0"/>
          </a:p>
          <a:p>
            <a:endParaRPr lang="en-US" dirty="0"/>
          </a:p>
          <a:p>
            <a:r>
              <a:rPr lang="en-US" dirty="0"/>
              <a:t>Winter 2013 students: 46 Tim, 19 </a:t>
            </a:r>
            <a:r>
              <a:rPr lang="en-US" dirty="0" smtClean="0"/>
              <a:t>Bob</a:t>
            </a:r>
            <a:endParaRPr lang="en-US" dirty="0"/>
          </a:p>
          <a:p>
            <a:pPr marL="344487" lvl="1"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14</a:t>
            </a:fld>
            <a:endParaRPr lang="en-US" altLang="en-US">
              <a:solidFill>
                <a:srgbClr val="000000"/>
              </a:solidFill>
            </a:endParaRPr>
          </a:p>
        </p:txBody>
      </p:sp>
      <p:pic>
        <p:nvPicPr>
          <p:cNvPr id="5" name="Picture 2" descr="Description: C:\My Documents\Classes\Stat 217 - Sum 11\technology\Fa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5105400" cy="265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51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should we start resampling? </a:t>
            </a:r>
          </a:p>
        </p:txBody>
      </p:sp>
      <p:sp>
        <p:nvSpPr>
          <p:cNvPr id="3" name="Content Placeholder 2"/>
          <p:cNvSpPr>
            <a:spLocks noGrp="1"/>
          </p:cNvSpPr>
          <p:nvPr>
            <p:ph idx="1"/>
          </p:nvPr>
        </p:nvSpPr>
        <p:spPr>
          <a:xfrm>
            <a:off x="457200" y="1336675"/>
            <a:ext cx="8686800" cy="4530725"/>
          </a:xfrm>
        </p:spPr>
        <p:txBody>
          <a:bodyPr/>
          <a:lstStyle/>
          <a:p>
            <a:r>
              <a:rPr lang="en-US" dirty="0"/>
              <a:t>Are you convinced that people have genuine tendency to associate “Tim” with face on left?</a:t>
            </a:r>
          </a:p>
          <a:p>
            <a:r>
              <a:rPr lang="en-US" dirty="0"/>
              <a:t>Two possible explanations</a:t>
            </a:r>
          </a:p>
          <a:p>
            <a:pPr lvl="1"/>
            <a:r>
              <a:rPr lang="en-US" dirty="0"/>
              <a:t>People really do have </a:t>
            </a:r>
            <a:r>
              <a:rPr lang="en-US" i="1" dirty="0"/>
              <a:t>genuine tendency </a:t>
            </a:r>
            <a:r>
              <a:rPr lang="en-US" dirty="0"/>
              <a:t>to associate “Tim” with face on left </a:t>
            </a:r>
          </a:p>
          <a:p>
            <a:pPr lvl="1"/>
            <a:r>
              <a:rPr lang="en-US" dirty="0"/>
              <a:t>People choose </a:t>
            </a:r>
            <a:r>
              <a:rPr lang="en-US" i="1" dirty="0"/>
              <a:t>randomly</a:t>
            </a:r>
            <a:r>
              <a:rPr lang="en-US" dirty="0"/>
              <a:t> (by chance)</a:t>
            </a:r>
          </a:p>
          <a:p>
            <a:r>
              <a:rPr lang="en-US" dirty="0"/>
              <a:t>How to compare/assess plausibility of these competing explanations?</a:t>
            </a:r>
          </a:p>
          <a:p>
            <a:pPr lvl="1"/>
            <a:r>
              <a:rPr lang="en-US" dirty="0"/>
              <a:t>Simulate!</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15</a:t>
            </a:fld>
            <a:endParaRPr lang="en-US" altLang="en-US">
              <a:solidFill>
                <a:srgbClr val="000000"/>
              </a:solidFill>
            </a:endParaRPr>
          </a:p>
        </p:txBody>
      </p:sp>
    </p:spTree>
    <p:extLst>
      <p:ext uri="{BB962C8B-B14F-4D97-AF65-F5344CB8AC3E}">
        <p14:creationId xmlns:p14="http://schemas.microsoft.com/office/powerpoint/2010/main" val="21423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should we start resampling? </a:t>
            </a:r>
          </a:p>
        </p:txBody>
      </p:sp>
      <p:sp>
        <p:nvSpPr>
          <p:cNvPr id="3" name="Content Placeholder 2"/>
          <p:cNvSpPr>
            <a:spLocks noGrp="1"/>
          </p:cNvSpPr>
          <p:nvPr>
            <p:ph idx="1"/>
          </p:nvPr>
        </p:nvSpPr>
        <p:spPr>
          <a:xfrm>
            <a:off x="457200" y="1336675"/>
            <a:ext cx="8686800" cy="4530725"/>
          </a:xfrm>
        </p:spPr>
        <p:txBody>
          <a:bodyPr/>
          <a:lstStyle/>
          <a:p>
            <a:r>
              <a:rPr lang="en-US" dirty="0"/>
              <a:t>Why simulate?</a:t>
            </a:r>
          </a:p>
          <a:p>
            <a:pPr lvl="1"/>
            <a:r>
              <a:rPr lang="en-US" dirty="0"/>
              <a:t>To investigate what </a:t>
            </a:r>
            <a:r>
              <a:rPr lang="en-US" i="1" dirty="0"/>
              <a:t>could have happened </a:t>
            </a:r>
            <a:r>
              <a:rPr lang="en-US" dirty="0"/>
              <a:t>by chance alone (random choices), and so …</a:t>
            </a:r>
          </a:p>
          <a:p>
            <a:pPr lvl="1"/>
            <a:r>
              <a:rPr lang="en-US" dirty="0"/>
              <a:t>To assess plausibility of “choose randomly” </a:t>
            </a:r>
            <a:r>
              <a:rPr lang="en-US" dirty="0" smtClean="0"/>
              <a:t>hypothesis by assessing unlikeliness of observed result</a:t>
            </a:r>
            <a:endParaRPr lang="en-US" dirty="0"/>
          </a:p>
          <a:p>
            <a:r>
              <a:rPr lang="en-US" dirty="0"/>
              <a:t>How to simulate?</a:t>
            </a:r>
          </a:p>
          <a:p>
            <a:pPr lvl="1"/>
            <a:r>
              <a:rPr lang="en-US" dirty="0"/>
              <a:t>Flip a coin</a:t>
            </a:r>
            <a:r>
              <a:rPr lang="en-US" dirty="0" smtClean="0"/>
              <a:t>! (simplest possible model)</a:t>
            </a:r>
            <a:endParaRPr lang="en-US" dirty="0"/>
          </a:p>
          <a:p>
            <a:pPr lvl="1"/>
            <a:r>
              <a:rPr lang="en-US" dirty="0"/>
              <a:t>Use technology</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16</a:t>
            </a:fld>
            <a:endParaRPr lang="en-US" altLang="en-US">
              <a:solidFill>
                <a:srgbClr val="000000"/>
              </a:solidFill>
            </a:endParaRPr>
          </a:p>
        </p:txBody>
      </p:sp>
    </p:spTree>
    <p:extLst>
      <p:ext uri="{BB962C8B-B14F-4D97-AF65-F5344CB8AC3E}">
        <p14:creationId xmlns:p14="http://schemas.microsoft.com/office/powerpoint/2010/main" val="257582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should we start resampling? </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Very strong evidence that people do tend to put Tim on the left</a:t>
            </a:r>
          </a:p>
          <a:p>
            <a:pPr lvl="1">
              <a:spcBef>
                <a:spcPts val="0"/>
              </a:spcBef>
            </a:pPr>
            <a:r>
              <a:rPr lang="en-US" dirty="0" smtClean="0"/>
              <a:t>Because the observed result would be very surprising if people were choosing randomly</a:t>
            </a:r>
          </a:p>
          <a:p>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17</a:t>
            </a:fld>
            <a:endParaRPr lang="en-US" altLang="en-US">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126" y="990600"/>
            <a:ext cx="56578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068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should we start resampling? </a:t>
            </a:r>
          </a:p>
        </p:txBody>
      </p:sp>
      <p:sp>
        <p:nvSpPr>
          <p:cNvPr id="3" name="Content Placeholder 2"/>
          <p:cNvSpPr>
            <a:spLocks noGrp="1"/>
          </p:cNvSpPr>
          <p:nvPr>
            <p:ph idx="1"/>
          </p:nvPr>
        </p:nvSpPr>
        <p:spPr>
          <a:xfrm>
            <a:off x="457200" y="1447800"/>
            <a:ext cx="8382000" cy="685800"/>
          </a:xfrm>
        </p:spPr>
        <p:txBody>
          <a:bodyPr/>
          <a:lstStyle/>
          <a:p>
            <a:pPr>
              <a:spcBef>
                <a:spcPts val="1800"/>
              </a:spcBef>
            </a:pPr>
            <a:r>
              <a:rPr lang="en-US" sz="3600" dirty="0" smtClean="0"/>
              <a:t>Bootstrap interval estimate for a mean</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18</a:t>
            </a:fld>
            <a:endParaRPr lang="en-US" altLang="en-US">
              <a:solidFill>
                <a:srgbClr val="000000"/>
              </a:solidFill>
            </a:endParaRPr>
          </a:p>
        </p:txBody>
      </p:sp>
      <p:sp>
        <p:nvSpPr>
          <p:cNvPr id="5" name="TextBox 4"/>
          <p:cNvSpPr txBox="1"/>
          <p:nvPr/>
        </p:nvSpPr>
        <p:spPr>
          <a:xfrm>
            <a:off x="426720" y="2286000"/>
            <a:ext cx="8229600" cy="954107"/>
          </a:xfrm>
          <a:prstGeom prst="rect">
            <a:avLst/>
          </a:prstGeom>
          <a:solidFill>
            <a:schemeClr val="accent2">
              <a:lumMod val="40000"/>
              <a:lumOff val="60000"/>
            </a:schemeClr>
          </a:solidFill>
        </p:spPr>
        <p:txBody>
          <a:bodyPr wrap="square" rtlCol="0">
            <a:spAutoFit/>
          </a:bodyPr>
          <a:lstStyle/>
          <a:p>
            <a:r>
              <a:rPr lang="en-US" sz="2800" dirty="0" smtClean="0"/>
              <a:t>Example: Sample of prices (in $1,000’s) for n=25 Mustang (cars)  from an online car site. </a:t>
            </a:r>
            <a:endParaRPr lang="en-US"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429000"/>
            <a:ext cx="7101766" cy="177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016886" y="5204442"/>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a:rPr>
                        <m:t>𝑛</m:t>
                      </m:r>
                      <m:r>
                        <a:rPr lang="en-US" sz="2800" b="0" i="1" smtClean="0">
                          <a:solidFill>
                            <a:schemeClr val="tx1"/>
                          </a:solidFill>
                          <a:latin typeface="Cambria Math"/>
                        </a:rPr>
                        <m:t>=25   </m:t>
                      </m:r>
                      <m:acc>
                        <m:accPr>
                          <m:chr m:val="̅"/>
                          <m:ctrlPr>
                            <a:rPr lang="en-US" sz="2800" b="0" i="1" smtClean="0">
                              <a:solidFill>
                                <a:schemeClr val="tx1"/>
                              </a:solidFill>
                              <a:latin typeface="Cambria Math"/>
                            </a:rPr>
                          </m:ctrlPr>
                        </m:accPr>
                        <m:e>
                          <m:r>
                            <a:rPr lang="en-US" sz="2800" b="0" i="1" smtClean="0">
                              <a:solidFill>
                                <a:schemeClr val="tx1"/>
                              </a:solidFill>
                              <a:latin typeface="Cambria Math"/>
                            </a:rPr>
                            <m:t>𝑥</m:t>
                          </m:r>
                        </m:e>
                      </m:acc>
                      <m:r>
                        <a:rPr lang="en-US" sz="2800" b="0" i="1" smtClean="0">
                          <a:solidFill>
                            <a:schemeClr val="tx1"/>
                          </a:solidFill>
                          <a:latin typeface="Cambria Math"/>
                        </a:rPr>
                        <m:t>=15.98    </m:t>
                      </m:r>
                      <m:r>
                        <a:rPr lang="en-US" sz="2800" b="0" i="1" smtClean="0">
                          <a:solidFill>
                            <a:schemeClr val="tx1"/>
                          </a:solidFill>
                          <a:latin typeface="Cambria Math"/>
                        </a:rPr>
                        <m:t>𝑠</m:t>
                      </m:r>
                      <m:r>
                        <a:rPr lang="en-US" sz="2800" b="0" i="1" smtClean="0">
                          <a:solidFill>
                            <a:schemeClr val="tx1"/>
                          </a:solidFill>
                          <a:latin typeface="Cambria Math"/>
                        </a:rPr>
                        <m:t>=11.11</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16886" y="5204442"/>
                <a:ext cx="4891596" cy="523220"/>
              </a:xfrm>
              <a:prstGeom prst="rect">
                <a:avLst/>
              </a:prstGeom>
              <a:blipFill rotWithShape="1">
                <a:blip r:embed="rId4" cstate="print"/>
                <a:stretch>
                  <a:fillRect/>
                </a:stretch>
              </a:blipFill>
            </p:spPr>
            <p:txBody>
              <a:bodyPr/>
              <a:lstStyle/>
              <a:p>
                <a:r>
                  <a:rPr lang="en-US">
                    <a:noFill/>
                  </a:rPr>
                  <a:t> </a:t>
                </a:r>
              </a:p>
            </p:txBody>
          </p:sp>
        </mc:Fallback>
      </mc:AlternateContent>
      <p:sp>
        <p:nvSpPr>
          <p:cNvPr id="8" name="TextBox 7"/>
          <p:cNvSpPr txBox="1"/>
          <p:nvPr/>
        </p:nvSpPr>
        <p:spPr>
          <a:xfrm>
            <a:off x="853514" y="5722506"/>
            <a:ext cx="7818046" cy="523220"/>
          </a:xfrm>
          <a:prstGeom prst="rect">
            <a:avLst/>
          </a:prstGeom>
          <a:noFill/>
        </p:spPr>
        <p:txBody>
          <a:bodyPr wrap="square" rtlCol="0">
            <a:spAutoFit/>
          </a:bodyPr>
          <a:lstStyle/>
          <a:p>
            <a:r>
              <a:rPr lang="en-US" sz="2800" i="1" dirty="0" smtClean="0">
                <a:solidFill>
                  <a:srgbClr val="C00000"/>
                </a:solidFill>
              </a:rPr>
              <a:t>How accurate is this sample mean likely to be? </a:t>
            </a:r>
            <a:endParaRPr lang="en-US" sz="2800" i="1" dirty="0">
              <a:solidFill>
                <a:srgbClr val="C00000"/>
              </a:solidFill>
            </a:endParaRPr>
          </a:p>
        </p:txBody>
      </p:sp>
    </p:spTree>
    <p:extLst>
      <p:ext uri="{BB962C8B-B14F-4D97-AF65-F5344CB8AC3E}">
        <p14:creationId xmlns:p14="http://schemas.microsoft.com/office/powerpoint/2010/main" val="7533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1361475"/>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152400"/>
            <a:ext cx="3619589" cy="584775"/>
          </a:xfrm>
          <a:prstGeom prst="rect">
            <a:avLst/>
          </a:prstGeom>
          <a:noFill/>
        </p:spPr>
        <p:txBody>
          <a:bodyPr wrap="square" rtlCol="0">
            <a:spAutoFit/>
          </a:bodyPr>
          <a:lstStyle/>
          <a:p>
            <a:pPr algn="ctr"/>
            <a:r>
              <a:rPr lang="en-US" sz="3200" dirty="0" smtClean="0">
                <a:solidFill>
                  <a:schemeClr val="tx1"/>
                </a:solidFill>
              </a:rPr>
              <a:t>Original Sample</a:t>
            </a:r>
            <a:endParaRPr lang="en-US" sz="3200" dirty="0">
              <a:solidFill>
                <a:schemeClr val="tx1"/>
              </a:solidFill>
            </a:endParaRPr>
          </a:p>
        </p:txBody>
      </p:sp>
      <p:sp>
        <p:nvSpPr>
          <p:cNvPr id="31" name="TextBox 30"/>
          <p:cNvSpPr txBox="1"/>
          <p:nvPr/>
        </p:nvSpPr>
        <p:spPr>
          <a:xfrm>
            <a:off x="4495800" y="182727"/>
            <a:ext cx="3619589" cy="584775"/>
          </a:xfrm>
          <a:prstGeom prst="rect">
            <a:avLst/>
          </a:prstGeom>
          <a:noFill/>
        </p:spPr>
        <p:txBody>
          <a:bodyPr wrap="square" rtlCol="0">
            <a:spAutoFit/>
          </a:bodyPr>
          <a:lstStyle/>
          <a:p>
            <a:pPr algn="ctr"/>
            <a:r>
              <a:rPr lang="en-US" sz="3200" dirty="0" smtClean="0">
                <a:solidFill>
                  <a:schemeClr val="tx1"/>
                </a:solidFill>
              </a:rPr>
              <a:t>Bootstrap Sample</a:t>
            </a:r>
            <a:endParaRPr lang="en-US" sz="3200" dirty="0">
              <a:solidFill>
                <a:schemeClr val="tx1"/>
              </a:solidFill>
            </a:endParaRPr>
          </a:p>
        </p:txBody>
      </p:sp>
      <p:pic>
        <p:nvPicPr>
          <p:cNvPr id="32" name="Picture 48" descr="http://t2.gstatic.com/images?q=tbn:ANd9GcSSQKpgGNEOCmV82t22Xu24dqpQgKcME4SlwN7-S2NTyz20aZ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73717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1958212"/>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212" y="25209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3475" y="3140640"/>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679" y="3678669"/>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4189181"/>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47894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39212" y="541080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612" y="67789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3612" y="13546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199354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4079" y="25419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39063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6000" y="456084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57727" y="32214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0" y="5288531"/>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10400" y="677897"/>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5851" y="1243737"/>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48479" y="17684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68012" y="25004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40090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06898" y="392968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10400" y="447832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0400" y="5338072"/>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662753"/>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 name="TextBox 2"/>
              <p:cNvSpPr txBox="1"/>
              <p:nvPr/>
            </p:nvSpPr>
            <p:spPr>
              <a:xfrm>
                <a:off x="973302" y="6316199"/>
                <a:ext cx="2286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a:rPr>
                            <m:t>𝑥</m:t>
                          </m:r>
                        </m:e>
                      </m:acc>
                      <m:r>
                        <a:rPr lang="en-US" b="0" i="1" smtClean="0">
                          <a:latin typeface="Cambria Math"/>
                        </a:rPr>
                        <m:t>=15.98</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73302" y="6316199"/>
                <a:ext cx="2286000" cy="461665"/>
              </a:xfrm>
              <a:prstGeom prst="rect">
                <a:avLst/>
              </a:prstGeom>
              <a:blipFill rotWithShape="1">
                <a:blip r:embed="rId2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212080" y="6244605"/>
                <a:ext cx="2286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a:rPr>
                            <m:t>𝑥</m:t>
                          </m:r>
                        </m:e>
                      </m:acc>
                      <m:r>
                        <a:rPr lang="en-US" b="0" i="1" smtClean="0">
                          <a:latin typeface="Cambria Math"/>
                        </a:rPr>
                        <m:t>=17.51</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5212080" y="6244605"/>
                <a:ext cx="2286000" cy="461665"/>
              </a:xfrm>
              <a:prstGeom prst="rect">
                <a:avLst/>
              </a:prstGeom>
              <a:blipFill rotWithShape="1">
                <a:blip r:embed="rId30"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18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par>
                          <p:cTn id="129" fill="hold">
                            <p:stCondLst>
                              <p:cond delay="6500"/>
                            </p:stCondLst>
                            <p:childTnLst>
                              <p:par>
                                <p:cTn id="130" presetID="10" presetClass="entr" presetSubtype="0"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Cobb (</a:t>
            </a:r>
            <a:r>
              <a:rPr lang="en-US" i="1" dirty="0" smtClean="0"/>
              <a:t>TISE</a:t>
            </a:r>
            <a:r>
              <a:rPr lang="en-US" dirty="0" smtClean="0"/>
              <a:t>, 2007)</a:t>
            </a:r>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2</a:t>
            </a:fld>
            <a:endParaRPr lang="en-US" altLang="en-US">
              <a:solidFill>
                <a:srgbClr val="000000"/>
              </a:solidFill>
            </a:endParaRPr>
          </a:p>
        </p:txBody>
      </p:sp>
      <p:sp>
        <p:nvSpPr>
          <p:cNvPr id="5" name="Content Placeholder 4"/>
          <p:cNvSpPr txBox="1">
            <a:spLocks noGrp="1"/>
          </p:cNvSpPr>
          <p:nvPr>
            <p:ph idx="1"/>
          </p:nvPr>
        </p:nvSpPr>
        <p:spPr>
          <a:xfrm>
            <a:off x="457200" y="1295400"/>
            <a:ext cx="8229600" cy="4524315"/>
          </a:xfrm>
          <a:prstGeom prst="rect">
            <a:avLst/>
          </a:prstGeom>
          <a:noFill/>
        </p:spPr>
        <p:txBody>
          <a:bodyPr wrap="square" rtlCol="0">
            <a:spAutoFit/>
          </a:bodyPr>
          <a:lstStyle/>
          <a:p>
            <a:pPr marL="0" indent="0">
              <a:buNone/>
            </a:pPr>
            <a:r>
              <a:rPr lang="en-US" sz="3600" i="1" dirty="0" smtClean="0"/>
              <a:t>“What </a:t>
            </a:r>
            <a:r>
              <a:rPr lang="en-US" sz="3600" i="1" dirty="0"/>
              <a:t>we teach is largely the technical machinery of numerical approximations based on the normal distribution and its many subsidiary cogs. This machinery was once necessary, because the conceptually simpler alternative based on permutations was computationally beyond our </a:t>
            </a:r>
            <a:r>
              <a:rPr lang="en-US" sz="3600" i="1" dirty="0" smtClean="0"/>
              <a:t>reach…. </a:t>
            </a:r>
          </a:p>
        </p:txBody>
      </p:sp>
    </p:spTree>
    <p:extLst>
      <p:ext uri="{BB962C8B-B14F-4D97-AF65-F5344CB8AC3E}">
        <p14:creationId xmlns:p14="http://schemas.microsoft.com/office/powerpoint/2010/main" val="103153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smtClean="0">
                <a:solidFill>
                  <a:schemeClr val="tx1">
                    <a:lumMod val="75000"/>
                  </a:schemeClr>
                </a:solidFill>
              </a:rPr>
              <a:t>BootstrapSample</a:t>
            </a:r>
            <a:endParaRPr lang="en-US" sz="27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smtClean="0">
                <a:solidFill>
                  <a:schemeClr val="tx1">
                    <a:lumMod val="75000"/>
                  </a:schemeClr>
                </a:solidFill>
              </a:rPr>
              <a:t>BootstrapSample</a:t>
            </a:r>
            <a:endParaRPr lang="en-US" sz="27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smtClean="0">
                <a:solidFill>
                  <a:schemeClr val="tx1">
                    <a:lumMod val="75000"/>
                  </a:schemeClr>
                </a:solidFill>
              </a:rPr>
              <a:t>BootstrapSample</a:t>
            </a:r>
            <a:endParaRPr lang="en-US" sz="2700" dirty="0">
              <a:solidFill>
                <a:schemeClr val="tx1">
                  <a:lumMod val="75000"/>
                </a:schemeClr>
              </a:solidFill>
            </a:endParaRPr>
          </a:p>
        </p:txBody>
      </p:sp>
      <p:sp>
        <p:nvSpPr>
          <p:cNvPr id="19" name="TextBox 18"/>
          <p:cNvSpPr txBox="1"/>
          <p:nvPr/>
        </p:nvSpPr>
        <p:spPr>
          <a:xfrm>
            <a:off x="2705100" y="3353264"/>
            <a:ext cx="1143000" cy="1569660"/>
          </a:xfrm>
          <a:prstGeom prst="rect">
            <a:avLst/>
          </a:prstGeom>
          <a:noFill/>
        </p:spPr>
        <p:txBody>
          <a:bodyPr wrap="square" rtlCol="0">
            <a:spAutoFit/>
          </a:bodyPr>
          <a:lstStyle/>
          <a:p>
            <a:pPr algn="ctr"/>
            <a:r>
              <a:rPr lang="en-US" dirty="0" smtClean="0"/>
              <a:t>●</a:t>
            </a:r>
          </a:p>
          <a:p>
            <a:pPr algn="ctr"/>
            <a:r>
              <a:rPr lang="en-US" dirty="0"/>
              <a:t>●</a:t>
            </a:r>
          </a:p>
          <a:p>
            <a:pPr algn="ctr"/>
            <a:r>
              <a:rPr lang="en-US" dirty="0" smtClean="0"/>
              <a:t>●</a:t>
            </a:r>
            <a:endParaRPr lang="en-US" dirty="0"/>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569660"/>
          </a:xfrm>
          <a:prstGeom prst="rect">
            <a:avLst/>
          </a:prstGeom>
          <a:noFill/>
        </p:spPr>
        <p:txBody>
          <a:bodyPr wrap="square" rtlCol="0">
            <a:spAutoFit/>
          </a:bodyPr>
          <a:lstStyle/>
          <a:p>
            <a:pPr lvl="0" algn="ctr"/>
            <a:r>
              <a:rPr lang="en-US" dirty="0"/>
              <a:t>●</a:t>
            </a:r>
          </a:p>
          <a:p>
            <a:pPr lvl="0" algn="ctr"/>
            <a:r>
              <a:rPr lang="en-US" dirty="0"/>
              <a:t>●</a:t>
            </a:r>
          </a:p>
          <a:p>
            <a:pPr lvl="0" algn="ctr"/>
            <a:r>
              <a:rPr lang="en-US" dirty="0"/>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7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3231654"/>
          </a:xfrm>
          <a:prstGeom prst="rect">
            <a:avLst/>
          </a:prstGeom>
          <a:noFill/>
        </p:spPr>
        <p:txBody>
          <a:bodyPr wrap="square" rtlCol="0">
            <a:spAutoFit/>
          </a:bodyPr>
          <a:lstStyle/>
          <a:p>
            <a:pPr algn="ctr"/>
            <a:r>
              <a:rPr lang="en-US" sz="6000" dirty="0" smtClean="0"/>
              <a:t>We need technology!  </a:t>
            </a:r>
          </a:p>
          <a:p>
            <a:pPr algn="ctr"/>
            <a:r>
              <a:rPr lang="en-US" sz="9600" b="1" dirty="0" err="1" smtClean="0"/>
              <a:t>StatKey</a:t>
            </a:r>
            <a:endParaRPr lang="en-US" sz="9600" dirty="0"/>
          </a:p>
        </p:txBody>
      </p:sp>
      <p:sp>
        <p:nvSpPr>
          <p:cNvPr id="3" name="TextBox 2"/>
          <p:cNvSpPr txBox="1"/>
          <p:nvPr/>
        </p:nvSpPr>
        <p:spPr>
          <a:xfrm>
            <a:off x="762000" y="4163704"/>
            <a:ext cx="7543800" cy="830997"/>
          </a:xfrm>
          <a:prstGeom prst="rect">
            <a:avLst/>
          </a:prstGeom>
          <a:noFill/>
        </p:spPr>
        <p:txBody>
          <a:bodyPr wrap="square" rtlCol="0">
            <a:spAutoFit/>
          </a:bodyPr>
          <a:lstStyle/>
          <a:p>
            <a:pPr algn="ctr"/>
            <a:r>
              <a:rPr lang="en-US" sz="4800" i="1" dirty="0" smtClean="0">
                <a:solidFill>
                  <a:srgbClr val="C00000"/>
                </a:solidFill>
              </a:rPr>
              <a:t>www.lock5stat.com/statkey</a:t>
            </a:r>
            <a:endParaRPr lang="en-US" sz="4800" i="1" dirty="0">
              <a:solidFill>
                <a:srgbClr val="C00000"/>
              </a:solidFill>
            </a:endParaRPr>
          </a:p>
        </p:txBody>
      </p:sp>
    </p:spTree>
    <p:extLst>
      <p:ext uri="{BB962C8B-B14F-4D97-AF65-F5344CB8AC3E}">
        <p14:creationId xmlns:p14="http://schemas.microsoft.com/office/powerpoint/2010/main" val="342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02" y="390990"/>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53570" y="2244112"/>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838200" y="5775166"/>
                <a:ext cx="6477000" cy="106586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a:ea typeface="Cambria Math"/>
                        </a:rPr>
                        <m:t>15.98</m:t>
                      </m:r>
                      <m:r>
                        <a:rPr lang="en-US" sz="3200" i="1" dirty="0" smtClean="0">
                          <a:latin typeface="Cambria Math"/>
                          <a:ea typeface="Cambria Math"/>
                        </a:rPr>
                        <m:t>±</m:t>
                      </m:r>
                      <m:r>
                        <a:rPr lang="en-US" sz="3200" b="0" i="1" dirty="0" smtClean="0">
                          <a:latin typeface="Cambria Math"/>
                          <a:ea typeface="Cambria Math"/>
                        </a:rPr>
                        <m:t>2∙2.18=15.98±4.36=(11.62, 20.34)</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0" y="5775166"/>
                <a:ext cx="6477000" cy="1065869"/>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9227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22" y="527697"/>
            <a:ext cx="8929778" cy="507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bwMode="auto">
          <a:xfrm>
            <a:off x="3124200" y="3760611"/>
            <a:ext cx="1942103"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457200" y="3583726"/>
            <a:ext cx="1524000"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553200" y="3730455"/>
            <a:ext cx="1776479"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021080" y="5715000"/>
            <a:ext cx="7197570" cy="954107"/>
          </a:xfrm>
          <a:prstGeom prst="rect">
            <a:avLst/>
          </a:prstGeom>
          <a:solidFill>
            <a:schemeClr val="bg1"/>
          </a:solidFill>
        </p:spPr>
        <p:txBody>
          <a:bodyPr wrap="square" rtlCol="0">
            <a:spAutoFit/>
          </a:bodyPr>
          <a:lstStyle/>
          <a:p>
            <a:r>
              <a:rPr lang="en-US" sz="2800" dirty="0" smtClean="0"/>
              <a:t>We are 95% sure that the mean price for Mustangs is between $11,930 and $20,238</a:t>
            </a:r>
            <a:endParaRPr lang="en-US" sz="2800" dirty="0"/>
          </a:p>
        </p:txBody>
      </p:sp>
    </p:spTree>
    <p:extLst>
      <p:ext uri="{BB962C8B-B14F-4D97-AF65-F5344CB8AC3E}">
        <p14:creationId xmlns:p14="http://schemas.microsoft.com/office/powerpoint/2010/main" val="30194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to handle interval estimation? </a:t>
            </a:r>
            <a:endParaRPr lang="en-US" sz="4400" dirty="0"/>
          </a:p>
        </p:txBody>
      </p:sp>
      <p:sp>
        <p:nvSpPr>
          <p:cNvPr id="3" name="Content Placeholder 2"/>
          <p:cNvSpPr>
            <a:spLocks noGrp="1"/>
          </p:cNvSpPr>
          <p:nvPr>
            <p:ph idx="1"/>
          </p:nvPr>
        </p:nvSpPr>
        <p:spPr/>
        <p:txBody>
          <a:bodyPr/>
          <a:lstStyle/>
          <a:p>
            <a:pPr>
              <a:spcBef>
                <a:spcPts val="1800"/>
              </a:spcBef>
            </a:pPr>
            <a:r>
              <a:rPr lang="en-US" dirty="0"/>
              <a:t>Bootstrap?  Traditional formula?  Other?</a:t>
            </a:r>
          </a:p>
          <a:p>
            <a:pPr>
              <a:spcBef>
                <a:spcPts val="1800"/>
              </a:spcBef>
            </a:pPr>
            <a:r>
              <a:rPr lang="en-US" dirty="0"/>
              <a:t>Some combination?  In what order? </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24</a:t>
            </a:fld>
            <a:endParaRPr lang="en-US" altLang="en-US"/>
          </a:p>
        </p:txBody>
      </p:sp>
    </p:spTree>
    <p:extLst>
      <p:ext uri="{BB962C8B-B14F-4D97-AF65-F5344CB8AC3E}">
        <p14:creationId xmlns:p14="http://schemas.microsoft.com/office/powerpoint/2010/main" val="28490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to handle interval estimation? </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410200"/>
              </a:xfrm>
            </p:spPr>
            <p:txBody>
              <a:bodyPr/>
              <a:lstStyle/>
              <a:p>
                <a:pPr>
                  <a:spcBef>
                    <a:spcPts val="1200"/>
                  </a:spcBef>
                </a:pPr>
                <a:r>
                  <a:rPr lang="en-US" dirty="0" smtClean="0"/>
                  <a:t>Bootstrap!  </a:t>
                </a:r>
              </a:p>
              <a:p>
                <a:pPr lvl="1">
                  <a:spcBef>
                    <a:spcPts val="1200"/>
                  </a:spcBef>
                </a:pPr>
                <a:r>
                  <a:rPr lang="en-US" sz="3200" dirty="0"/>
                  <a:t>Follows naturally</a:t>
                </a:r>
              </a:p>
              <a:p>
                <a:pPr lvl="2">
                  <a:spcBef>
                    <a:spcPts val="1200"/>
                  </a:spcBef>
                </a:pPr>
                <a:r>
                  <a:rPr lang="en-US" sz="2800" dirty="0"/>
                  <a:t>Data </a:t>
                </a:r>
                <a:r>
                  <a:rPr lang="en-US" sz="2800" dirty="0">
                    <a:sym typeface="Symbol"/>
                  </a:rPr>
                  <a:t> Sample statistic  How accurate? </a:t>
                </a:r>
              </a:p>
              <a:p>
                <a:pPr lvl="1">
                  <a:spcBef>
                    <a:spcPts val="1200"/>
                  </a:spcBef>
                </a:pPr>
                <a:r>
                  <a:rPr lang="en-US" sz="3200" dirty="0"/>
                  <a:t>Same process for most parameters</a:t>
                </a:r>
              </a:p>
              <a:p>
                <a:pPr lvl="1">
                  <a:spcBef>
                    <a:spcPts val="1200"/>
                  </a:spcBef>
                </a:pPr>
                <a14:m>
                  <m:oMath xmlns:m="http://schemas.openxmlformats.org/officeDocument/2006/math">
                    <m:r>
                      <a:rPr lang="en-US" sz="3200">
                        <a:latin typeface="Cambria Math"/>
                      </a:rPr>
                      <m:t>𝑆𝑡𝑎𝑡𝑖𝑠𝑡𝑖𝑐</m:t>
                    </m:r>
                    <m:r>
                      <a:rPr lang="en-US" sz="3200">
                        <a:latin typeface="Cambria Math"/>
                      </a:rPr>
                      <m:t>±2 </m:t>
                    </m:r>
                    <m:r>
                      <a:rPr lang="en-US" sz="3200">
                        <a:latin typeface="Cambria Math"/>
                      </a:rPr>
                      <m:t>𝑆𝐸</m:t>
                    </m:r>
                  </m:oMath>
                </a14:m>
                <a:r>
                  <a:rPr lang="en-US" sz="3200" dirty="0"/>
                  <a:t> : Good for moving to traditional margin of error by formula</a:t>
                </a:r>
              </a:p>
              <a:p>
                <a:pPr lvl="1">
                  <a:spcBef>
                    <a:spcPts val="1200"/>
                  </a:spcBef>
                </a:pPr>
                <a14:m>
                  <m:oMath xmlns:m="http://schemas.openxmlformats.org/officeDocument/2006/math">
                    <m:r>
                      <a:rPr lang="en-US" sz="3200" i="1" dirty="0">
                        <a:latin typeface="Cambria Math"/>
                      </a:rPr>
                      <m:t>𝑃𝑒𝑟𝑐𝑒𝑛𝑡𝑖𝑙𝑒</m:t>
                    </m:r>
                  </m:oMath>
                </a14:m>
                <a:r>
                  <a:rPr lang="en-US" sz="3200" dirty="0"/>
                  <a:t> : Good to understand varying confidence level</a:t>
                </a:r>
              </a:p>
              <a:p>
                <a:pPr>
                  <a:spcBef>
                    <a:spcPts val="1800"/>
                  </a:spcBef>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410200"/>
              </a:xfrm>
              <a:blipFill rotWithShape="1">
                <a:blip r:embed="rId3"/>
                <a:stretch>
                  <a:fillRect l="-593" t="-1466" r="-15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25</a:t>
            </a:fld>
            <a:endParaRPr lang="en-US" altLang="en-US">
              <a:solidFill>
                <a:srgbClr val="000000"/>
              </a:solidFill>
            </a:endParaRPr>
          </a:p>
        </p:txBody>
      </p:sp>
    </p:spTree>
    <p:extLst>
      <p:ext uri="{BB962C8B-B14F-4D97-AF65-F5344CB8AC3E}">
        <p14:creationId xmlns:p14="http://schemas.microsoft.com/office/powerpoint/2010/main" val="306399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304800" y="228600"/>
            <a:ext cx="8229600" cy="1143000"/>
          </a:xfrm>
        </p:spPr>
        <p:txBody>
          <a:bodyPr/>
          <a:lstStyle/>
          <a:p>
            <a:r>
              <a:rPr lang="en-US" dirty="0" smtClean="0">
                <a:solidFill>
                  <a:schemeClr val="tx1"/>
                </a:solidFill>
              </a:rPr>
              <a:t>Sampling Distribution</a:t>
            </a:r>
            <a:endParaRPr lang="en-US" dirty="0">
              <a:solidFill>
                <a:schemeClr val="tx1"/>
              </a:solidFill>
            </a:endParaRPr>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 name="TextBox 6"/>
          <p:cNvSpPr txBox="1"/>
          <p:nvPr/>
        </p:nvSpPr>
        <p:spPr>
          <a:xfrm>
            <a:off x="4648200" y="1905000"/>
            <a:ext cx="1828800" cy="523220"/>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rPr>
              <a:t>Population</a:t>
            </a:r>
            <a:endParaRPr lang="en-US" sz="2800" dirty="0">
              <a:solidFill>
                <a:prstClr val="black"/>
              </a:solidFill>
              <a:latin typeface="Calibri"/>
            </a:endParaRPr>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pPr fontAlgn="auto">
              <a:spcBef>
                <a:spcPts val="0"/>
              </a:spcBef>
              <a:spcAft>
                <a:spcPts val="0"/>
              </a:spcAft>
            </a:pPr>
            <a:r>
              <a:rPr lang="en-US" sz="3200" dirty="0" smtClean="0">
                <a:solidFill>
                  <a:prstClr val="black"/>
                </a:solidFill>
                <a:latin typeface="Calibri"/>
              </a:rPr>
              <a:t>µ</a:t>
            </a:r>
            <a:endParaRPr lang="en-US" sz="3200" dirty="0">
              <a:solidFill>
                <a:prstClr val="black"/>
              </a:solidFill>
              <a:latin typeface="Calibri"/>
            </a:endParaRPr>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8" name="TextBox 57"/>
          <p:cNvSpPr txBox="1"/>
          <p:nvPr/>
        </p:nvSpPr>
        <p:spPr>
          <a:xfrm>
            <a:off x="280657" y="2281473"/>
            <a:ext cx="4038600" cy="2062103"/>
          </a:xfrm>
          <a:prstGeom prst="rect">
            <a:avLst/>
          </a:prstGeom>
          <a:noFill/>
        </p:spPr>
        <p:txBody>
          <a:bodyPr wrap="square" rtlCol="0">
            <a:spAutoFit/>
          </a:bodyPr>
          <a:lstStyle/>
          <a:p>
            <a:pPr fontAlgn="auto">
              <a:spcBef>
                <a:spcPts val="0"/>
              </a:spcBef>
              <a:spcAft>
                <a:spcPts val="0"/>
              </a:spcAft>
            </a:pPr>
            <a:r>
              <a:rPr lang="en-US" sz="3200" dirty="0" smtClean="0">
                <a:solidFill>
                  <a:prstClr val="black"/>
                </a:solidFill>
                <a:latin typeface="Calibri"/>
              </a:rPr>
              <a:t>BUT, in practice we don’t see the “tree” or all of the “seeds” – we only have ONE seed</a:t>
            </a:r>
            <a:endParaRPr lang="en-US" sz="3200" dirty="0">
              <a:solidFill>
                <a:prstClr val="black"/>
              </a:solidFill>
              <a:latin typeface="Calibri"/>
            </a:endParaRPr>
          </a:p>
        </p:txBody>
      </p:sp>
    </p:spTree>
    <p:extLst>
      <p:ext uri="{BB962C8B-B14F-4D97-AF65-F5344CB8AC3E}">
        <p14:creationId xmlns:p14="http://schemas.microsoft.com/office/powerpoint/2010/main" val="23228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34583 -0.59681 L -0.34583 -0.20819 " pathEditMode="relative" rAng="0" ptsTypes="AA">
                                      <p:cBhvr>
                                        <p:cTn id="22" dur="2000" fill="hold"/>
                                        <p:tgtEl>
                                          <p:spTgt spid="16"/>
                                        </p:tgtEl>
                                        <p:attrNameLst>
                                          <p:attrName>ppt_x</p:attrName>
                                          <p:attrName>ppt_y</p:attrName>
                                        </p:attrNameLst>
                                      </p:cBhvr>
                                      <p:rCtr x="0" y="194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50504 -0.47861 L -0.50504 -0.08999 " pathEditMode="relative" rAng="0" ptsTypes="AA">
                                      <p:cBhvr>
                                        <p:cTn id="26" dur="500" fill="hold"/>
                                        <p:tgtEl>
                                          <p:spTgt spid="18"/>
                                        </p:tgtEl>
                                        <p:attrNameLst>
                                          <p:attrName>ppt_x</p:attrName>
                                          <p:attrName>ppt_y</p:attrName>
                                        </p:attrNameLst>
                                      </p:cBhvr>
                                      <p:rCtr x="0" y="1943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40382 -0.52741 L -0.40382 -0.13879 " pathEditMode="relative" rAng="0" ptsTypes="AA">
                                      <p:cBhvr>
                                        <p:cTn id="30" dur="500" fill="hold"/>
                                        <p:tgtEl>
                                          <p:spTgt spid="19"/>
                                        </p:tgtEl>
                                        <p:attrNameLst>
                                          <p:attrName>ppt_x</p:attrName>
                                          <p:attrName>ppt_y</p:attrName>
                                        </p:attrNameLst>
                                      </p:cBhvr>
                                      <p:rCtr x="0" y="19431"/>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55503 -0.50081 L -0.55503 -0.11219 " pathEditMode="relative" rAng="0" ptsTypes="AA">
                                      <p:cBhvr>
                                        <p:cTn id="34" dur="200" fill="hold"/>
                                        <p:tgtEl>
                                          <p:spTgt spid="20"/>
                                        </p:tgtEl>
                                        <p:attrNameLst>
                                          <p:attrName>ppt_x</p:attrName>
                                          <p:attrName>ppt_y</p:attrName>
                                        </p:attrNameLst>
                                      </p:cBhvr>
                                      <p:rCtr x="0" y="19431"/>
                                    </p:animMotion>
                                  </p:childTnLst>
                                </p:cTn>
                              </p:par>
                            </p:childTnLst>
                          </p:cTn>
                        </p:par>
                        <p:par>
                          <p:cTn id="35" fill="hold">
                            <p:stCondLst>
                              <p:cond delay="200"/>
                            </p:stCondLst>
                            <p:childTnLst>
                              <p:par>
                                <p:cTn id="36" presetID="42" presetClass="path" presetSubtype="0" accel="50000" decel="50000" fill="hold" grpId="0" nodeType="afterEffect">
                                  <p:stCondLst>
                                    <p:cond delay="0"/>
                                  </p:stCondLst>
                                  <p:childTnLst>
                                    <p:animMotion origin="layout" path="M -0.4967 -0.52302 L -0.4967 -0.1344 " pathEditMode="relative" rAng="0" ptsTypes="AA">
                                      <p:cBhvr>
                                        <p:cTn id="37" dur="250" fill="hold"/>
                                        <p:tgtEl>
                                          <p:spTgt spid="21"/>
                                        </p:tgtEl>
                                        <p:attrNameLst>
                                          <p:attrName>ppt_x</p:attrName>
                                          <p:attrName>ppt_y</p:attrName>
                                        </p:attrNameLst>
                                      </p:cBhvr>
                                      <p:rCtr x="0" y="19431"/>
                                    </p:animMotion>
                                  </p:childTnLst>
                                </p:cTn>
                              </p:par>
                            </p:childTnLst>
                          </p:cTn>
                        </p:par>
                        <p:par>
                          <p:cTn id="38" fill="hold">
                            <p:stCondLst>
                              <p:cond delay="450"/>
                            </p:stCondLst>
                            <p:childTnLst>
                              <p:par>
                                <p:cTn id="39" presetID="42" presetClass="path" presetSubtype="0" accel="50000" decel="50000" fill="hold" grpId="0" nodeType="afterEffect">
                                  <p:stCondLst>
                                    <p:cond delay="0"/>
                                  </p:stCondLst>
                                  <p:childTnLst>
                                    <p:animMotion origin="layout" path="M -0.53837 -0.54523 L -0.53837 -0.15661 " pathEditMode="relative" rAng="0" ptsTypes="AA">
                                      <p:cBhvr>
                                        <p:cTn id="40" dur="250" fill="hold"/>
                                        <p:tgtEl>
                                          <p:spTgt spid="22"/>
                                        </p:tgtEl>
                                        <p:attrNameLst>
                                          <p:attrName>ppt_x</p:attrName>
                                          <p:attrName>ppt_y</p:attrName>
                                        </p:attrNameLst>
                                      </p:cBhvr>
                                      <p:rCtr x="0" y="19431"/>
                                    </p:animMotion>
                                  </p:childTnLst>
                                </p:cTn>
                              </p:par>
                            </p:childTnLst>
                          </p:cTn>
                        </p:par>
                        <p:par>
                          <p:cTn id="41" fill="hold">
                            <p:stCondLst>
                              <p:cond delay="700"/>
                            </p:stCondLst>
                            <p:childTnLst>
                              <p:par>
                                <p:cTn id="42" presetID="42" presetClass="path" presetSubtype="0" accel="50000" decel="50000" fill="hold" grpId="0" nodeType="afterEffect">
                                  <p:stCondLst>
                                    <p:cond delay="50"/>
                                  </p:stCondLst>
                                  <p:childTnLst>
                                    <p:animMotion origin="layout" path="M -0.38836 -0.56743 L -0.38836 -0.17881 " pathEditMode="relative" rAng="0" ptsTypes="AA">
                                      <p:cBhvr>
                                        <p:cTn id="43" dur="250" fill="hold"/>
                                        <p:tgtEl>
                                          <p:spTgt spid="23"/>
                                        </p:tgtEl>
                                        <p:attrNameLst>
                                          <p:attrName>ppt_x</p:attrName>
                                          <p:attrName>ppt_y</p:attrName>
                                        </p:attrNameLst>
                                      </p:cBhvr>
                                      <p:rCtr x="0" y="19431"/>
                                    </p:animMotion>
                                  </p:childTnLst>
                                </p:cTn>
                              </p:par>
                            </p:childTnLst>
                          </p:cTn>
                        </p:par>
                        <p:par>
                          <p:cTn id="44" fill="hold">
                            <p:stCondLst>
                              <p:cond delay="1000"/>
                            </p:stCondLst>
                            <p:childTnLst>
                              <p:par>
                                <p:cTn id="45" presetID="42" presetClass="path" presetSubtype="0" accel="50000" decel="50000" fill="hold" grpId="0" nodeType="afterEffect">
                                  <p:stCondLst>
                                    <p:cond delay="50"/>
                                  </p:stCondLst>
                                  <p:childTnLst>
                                    <p:animMotion origin="layout" path="M -0.5967 -0.58964 L -0.5967 -0.20102 " pathEditMode="relative" rAng="0" ptsTypes="AA">
                                      <p:cBhvr>
                                        <p:cTn id="46" dur="250" fill="hold"/>
                                        <p:tgtEl>
                                          <p:spTgt spid="24"/>
                                        </p:tgtEl>
                                        <p:attrNameLst>
                                          <p:attrName>ppt_x</p:attrName>
                                          <p:attrName>ppt_y</p:attrName>
                                        </p:attrNameLst>
                                      </p:cBhvr>
                                      <p:rCtr x="0" y="19431"/>
                                    </p:animMotion>
                                  </p:childTnLst>
                                </p:cTn>
                              </p:par>
                            </p:childTnLst>
                          </p:cTn>
                        </p:par>
                        <p:par>
                          <p:cTn id="47" fill="hold">
                            <p:stCondLst>
                              <p:cond delay="1300"/>
                            </p:stCondLst>
                            <p:childTnLst>
                              <p:par>
                                <p:cTn id="48" presetID="42" presetClass="path" presetSubtype="0" accel="50000" decel="50000" fill="hold" grpId="0" nodeType="afterEffect">
                                  <p:stCondLst>
                                    <p:cond delay="0"/>
                                  </p:stCondLst>
                                  <p:childTnLst>
                                    <p:animMotion origin="layout" path="M -0.48004 -0.61185 L -0.48004 -0.22323 " pathEditMode="relative" rAng="0" ptsTypes="AA">
                                      <p:cBhvr>
                                        <p:cTn id="49" dur="250" fill="hold"/>
                                        <p:tgtEl>
                                          <p:spTgt spid="25"/>
                                        </p:tgtEl>
                                        <p:attrNameLst>
                                          <p:attrName>ppt_x</p:attrName>
                                          <p:attrName>ppt_y</p:attrName>
                                        </p:attrNameLst>
                                      </p:cBhvr>
                                      <p:rCtr x="0" y="19431"/>
                                    </p:animMotion>
                                  </p:childTnLst>
                                </p:cTn>
                              </p:par>
                            </p:childTnLst>
                          </p:cTn>
                        </p:par>
                        <p:par>
                          <p:cTn id="50" fill="hold">
                            <p:stCondLst>
                              <p:cond delay="1550"/>
                            </p:stCondLst>
                            <p:childTnLst>
                              <p:par>
                                <p:cTn id="51" presetID="42" presetClass="path" presetSubtype="0" accel="50000" decel="50000" fill="hold" grpId="0" nodeType="afterEffect">
                                  <p:stCondLst>
                                    <p:cond delay="0"/>
                                  </p:stCondLst>
                                  <p:childTnLst>
                                    <p:animMotion origin="layout" path="M -0.5967 -0.65625 L -0.5967 -0.26764 " pathEditMode="relative" rAng="0" ptsTypes="AA">
                                      <p:cBhvr>
                                        <p:cTn id="52" dur="250" fill="hold"/>
                                        <p:tgtEl>
                                          <p:spTgt spid="26"/>
                                        </p:tgtEl>
                                        <p:attrNameLst>
                                          <p:attrName>ppt_x</p:attrName>
                                          <p:attrName>ppt_y</p:attrName>
                                        </p:attrNameLst>
                                      </p:cBhvr>
                                      <p:rCtr x="0" y="19431"/>
                                    </p:animMotion>
                                  </p:childTnLst>
                                </p:cTn>
                              </p:par>
                            </p:childTnLst>
                          </p:cTn>
                        </p:par>
                        <p:par>
                          <p:cTn id="53" fill="hold">
                            <p:stCondLst>
                              <p:cond delay="1800"/>
                            </p:stCondLst>
                            <p:childTnLst>
                              <p:par>
                                <p:cTn id="54" presetID="42" presetClass="path" presetSubtype="0" accel="50000" decel="50000" fill="hold" grpId="0" nodeType="afterEffect">
                                  <p:stCondLst>
                                    <p:cond delay="0"/>
                                  </p:stCondLst>
                                  <p:childTnLst>
                                    <p:animMotion origin="layout" path="M -0.55503 -0.6787 L -0.55503 -0.29004 " pathEditMode="relative" rAng="0" ptsTypes="AA">
                                      <p:cBhvr>
                                        <p:cTn id="55" dur="250" fill="hold"/>
                                        <p:tgtEl>
                                          <p:spTgt spid="27"/>
                                        </p:tgtEl>
                                        <p:attrNameLst>
                                          <p:attrName>ppt_x</p:attrName>
                                          <p:attrName>ppt_y</p:attrName>
                                        </p:attrNameLst>
                                      </p:cBhvr>
                                      <p:rCtr x="0" y="19421"/>
                                    </p:animMotion>
                                  </p:childTnLst>
                                </p:cTn>
                              </p:par>
                            </p:childTnLst>
                          </p:cTn>
                        </p:par>
                        <p:par>
                          <p:cTn id="56" fill="hold">
                            <p:stCondLst>
                              <p:cond delay="2050"/>
                            </p:stCondLst>
                            <p:childTnLst>
                              <p:par>
                                <p:cTn id="57" presetID="42" presetClass="path" presetSubtype="0" accel="50000" decel="50000" fill="hold" grpId="0" nodeType="afterEffect">
                                  <p:stCondLst>
                                    <p:cond delay="0"/>
                                  </p:stCondLst>
                                  <p:childTnLst>
                                    <p:animMotion origin="layout" path="M -0.55504 -0.70067 L -0.55504 -0.31206 " pathEditMode="relative" rAng="0" ptsTypes="AA">
                                      <p:cBhvr>
                                        <p:cTn id="58" dur="250" fill="hold"/>
                                        <p:tgtEl>
                                          <p:spTgt spid="28"/>
                                        </p:tgtEl>
                                        <p:attrNameLst>
                                          <p:attrName>ppt_x</p:attrName>
                                          <p:attrName>ppt_y</p:attrName>
                                        </p:attrNameLst>
                                      </p:cBhvr>
                                      <p:rCtr x="0" y="19431"/>
                                    </p:animMotion>
                                  </p:childTnLst>
                                </p:cTn>
                              </p:par>
                            </p:childTnLst>
                          </p:cTn>
                        </p:par>
                        <p:par>
                          <p:cTn id="59" fill="hold">
                            <p:stCondLst>
                              <p:cond delay="2300"/>
                            </p:stCondLst>
                            <p:childTnLst>
                              <p:par>
                                <p:cTn id="60" presetID="42" presetClass="path" presetSubtype="0" accel="50000" decel="50000" fill="hold" grpId="0" nodeType="afterEffect">
                                  <p:stCondLst>
                                    <p:cond delay="0"/>
                                  </p:stCondLst>
                                  <p:childTnLst>
                                    <p:animMotion origin="layout" path="M -0.61336 -0.72287 L -0.61336 -0.33426 " pathEditMode="relative" rAng="0" ptsTypes="AA">
                                      <p:cBhvr>
                                        <p:cTn id="61" dur="250" fill="hold"/>
                                        <p:tgtEl>
                                          <p:spTgt spid="29"/>
                                        </p:tgtEl>
                                        <p:attrNameLst>
                                          <p:attrName>ppt_x</p:attrName>
                                          <p:attrName>ppt_y</p:attrName>
                                        </p:attrNameLst>
                                      </p:cBhvr>
                                      <p:rCtr x="0" y="19431"/>
                                    </p:animMotion>
                                  </p:childTnLst>
                                </p:cTn>
                              </p:par>
                            </p:childTnLst>
                          </p:cTn>
                        </p:par>
                        <p:par>
                          <p:cTn id="62" fill="hold">
                            <p:stCondLst>
                              <p:cond delay="2550"/>
                            </p:stCondLst>
                            <p:childTnLst>
                              <p:par>
                                <p:cTn id="63" presetID="42" presetClass="path" presetSubtype="0" accel="50000" decel="50000" fill="hold" grpId="0" nodeType="afterEffect">
                                  <p:stCondLst>
                                    <p:cond delay="100"/>
                                  </p:stCondLst>
                                  <p:childTnLst>
                                    <p:animMotion origin="layout" path="M -0.5467 -0.73398 L -0.5467 -0.34536 " pathEditMode="relative" rAng="0" ptsTypes="AA">
                                      <p:cBhvr>
                                        <p:cTn id="64" dur="250" fill="hold"/>
                                        <p:tgtEl>
                                          <p:spTgt spid="30"/>
                                        </p:tgtEl>
                                        <p:attrNameLst>
                                          <p:attrName>ppt_x</p:attrName>
                                          <p:attrName>ppt_y</p:attrName>
                                        </p:attrNameLst>
                                      </p:cBhvr>
                                      <p:rCtr x="0" y="19431"/>
                                    </p:animMotion>
                                  </p:childTnLst>
                                </p:cTn>
                              </p:par>
                            </p:childTnLst>
                          </p:cTn>
                        </p:par>
                        <p:par>
                          <p:cTn id="65" fill="hold">
                            <p:stCondLst>
                              <p:cond delay="2900"/>
                            </p:stCondLst>
                            <p:childTnLst>
                              <p:par>
                                <p:cTn id="66" presetID="42" presetClass="path" presetSubtype="0" accel="50000" decel="50000" fill="hold" grpId="0" nodeType="afterEffect">
                                  <p:stCondLst>
                                    <p:cond delay="0"/>
                                  </p:stCondLst>
                                  <p:childTnLst>
                                    <p:animMotion origin="layout" path="M -0.63004 -0.76729 L -0.63004 -0.37868 " pathEditMode="relative" rAng="0" ptsTypes="AA">
                                      <p:cBhvr>
                                        <p:cTn id="67" dur="250" fill="hold"/>
                                        <p:tgtEl>
                                          <p:spTgt spid="31"/>
                                        </p:tgtEl>
                                        <p:attrNameLst>
                                          <p:attrName>ppt_x</p:attrName>
                                          <p:attrName>ppt_y</p:attrName>
                                        </p:attrNameLst>
                                      </p:cBhvr>
                                      <p:rCtr x="0" y="19431"/>
                                    </p:animMotion>
                                  </p:childTnLst>
                                </p:cTn>
                              </p:par>
                            </p:childTnLst>
                          </p:cTn>
                        </p:par>
                        <p:par>
                          <p:cTn id="68" fill="hold">
                            <p:stCondLst>
                              <p:cond delay="3150"/>
                            </p:stCondLst>
                            <p:childTnLst>
                              <p:par>
                                <p:cTn id="69" presetID="42" presetClass="path" presetSubtype="0" accel="50000" decel="50000" fill="hold" grpId="0" nodeType="afterEffect">
                                  <p:stCondLst>
                                    <p:cond delay="0"/>
                                  </p:stCondLst>
                                  <p:childTnLst>
                                    <p:animMotion origin="layout" path="M -0.54948 -0.4254 L -0.54948 -0.03678 " pathEditMode="relative" rAng="0" ptsTypes="AA">
                                      <p:cBhvr>
                                        <p:cTn id="70" dur="250" fill="hold"/>
                                        <p:tgtEl>
                                          <p:spTgt spid="32"/>
                                        </p:tgtEl>
                                        <p:attrNameLst>
                                          <p:attrName>ppt_x</p:attrName>
                                          <p:attrName>ppt_y</p:attrName>
                                        </p:attrNameLst>
                                      </p:cBhvr>
                                      <p:rCtr x="0" y="19431"/>
                                    </p:animMotion>
                                  </p:childTnLst>
                                </p:cTn>
                              </p:par>
                            </p:childTnLst>
                          </p:cTn>
                        </p:par>
                        <p:par>
                          <p:cTn id="71" fill="hold">
                            <p:stCondLst>
                              <p:cond delay="3400"/>
                            </p:stCondLst>
                            <p:childTnLst>
                              <p:par>
                                <p:cTn id="72" presetID="42" presetClass="path" presetSubtype="0" accel="50000" decel="50000" fill="hold" grpId="0" nodeType="afterEffect">
                                  <p:stCondLst>
                                    <p:cond delay="0"/>
                                  </p:stCondLst>
                                  <p:childTnLst>
                                    <p:animMotion origin="layout" path="M -0.78836 -0.76729 L -0.83836 -0.38977 " pathEditMode="relative" rAng="0" ptsTypes="AA">
                                      <p:cBhvr>
                                        <p:cTn id="73" dur="250" fill="hold"/>
                                        <p:tgtEl>
                                          <p:spTgt spid="33"/>
                                        </p:tgtEl>
                                        <p:attrNameLst>
                                          <p:attrName>ppt_x</p:attrName>
                                          <p:attrName>ppt_y</p:attrName>
                                        </p:attrNameLst>
                                      </p:cBhvr>
                                      <p:rCtr x="-2500" y="18876"/>
                                    </p:animMotion>
                                  </p:childTnLst>
                                </p:cTn>
                              </p:par>
                            </p:childTnLst>
                          </p:cTn>
                        </p:par>
                        <p:par>
                          <p:cTn id="74" fill="hold">
                            <p:stCondLst>
                              <p:cond delay="3650"/>
                            </p:stCondLst>
                            <p:childTnLst>
                              <p:par>
                                <p:cTn id="75" presetID="42" presetClass="path" presetSubtype="0" accel="50000" decel="50000" fill="hold" grpId="0" nodeType="afterEffect">
                                  <p:stCondLst>
                                    <p:cond delay="0"/>
                                  </p:stCondLst>
                                  <p:childTnLst>
                                    <p:animMotion origin="layout" path="M -0.5467 -0.8117 L -0.4967 -0.40088 " pathEditMode="relative" rAng="0" ptsTypes="AA">
                                      <p:cBhvr>
                                        <p:cTn id="76" dur="250" fill="hold"/>
                                        <p:tgtEl>
                                          <p:spTgt spid="34"/>
                                        </p:tgtEl>
                                        <p:attrNameLst>
                                          <p:attrName>ppt_x</p:attrName>
                                          <p:attrName>ppt_y</p:attrName>
                                        </p:attrNameLst>
                                      </p:cBhvr>
                                      <p:rCtr x="2500" y="20541"/>
                                    </p:animMotion>
                                  </p:childTnLst>
                                </p:cTn>
                              </p:par>
                            </p:childTnLst>
                          </p:cTn>
                        </p:par>
                        <p:par>
                          <p:cTn id="77" fill="hold">
                            <p:stCondLst>
                              <p:cond delay="3900"/>
                            </p:stCondLst>
                            <p:childTnLst>
                              <p:par>
                                <p:cTn id="78" presetID="42" presetClass="path" presetSubtype="0" accel="50000" decel="50000" fill="hold" grpId="0" nodeType="afterEffect">
                                  <p:stCondLst>
                                    <p:cond delay="0"/>
                                  </p:stCondLst>
                                  <p:childTnLst>
                                    <p:animMotion origin="layout" path="M -0.6467 -0.83391 L -0.6467 -0.4453 " pathEditMode="relative" rAng="0" ptsTypes="AA">
                                      <p:cBhvr>
                                        <p:cTn id="79" dur="250" fill="hold"/>
                                        <p:tgtEl>
                                          <p:spTgt spid="35"/>
                                        </p:tgtEl>
                                        <p:attrNameLst>
                                          <p:attrName>ppt_x</p:attrName>
                                          <p:attrName>ppt_y</p:attrName>
                                        </p:attrNameLst>
                                      </p:cBhvr>
                                      <p:rCtr x="0" y="19431"/>
                                    </p:animMotion>
                                  </p:childTnLst>
                                </p:cTn>
                              </p:par>
                            </p:childTnLst>
                          </p:cTn>
                        </p:par>
                        <p:par>
                          <p:cTn id="80" fill="hold">
                            <p:stCondLst>
                              <p:cond delay="4150"/>
                            </p:stCondLst>
                            <p:childTnLst>
                              <p:par>
                                <p:cTn id="81" presetID="42" presetClass="path" presetSubtype="0" accel="50000" decel="50000" fill="hold" grpId="0" nodeType="afterEffect">
                                  <p:stCondLst>
                                    <p:cond delay="0"/>
                                  </p:stCondLst>
                                  <p:childTnLst>
                                    <p:animMotion origin="layout" path="M -0.7217 -0.86722 L -0.7217 -0.4786 " pathEditMode="relative" rAng="0" ptsTypes="AA">
                                      <p:cBhvr>
                                        <p:cTn id="82" dur="250" fill="hold"/>
                                        <p:tgtEl>
                                          <p:spTgt spid="36"/>
                                        </p:tgtEl>
                                        <p:attrNameLst>
                                          <p:attrName>ppt_x</p:attrName>
                                          <p:attrName>ppt_y</p:attrName>
                                        </p:attrNameLst>
                                      </p:cBhvr>
                                      <p:rCtr x="0" y="19431"/>
                                    </p:animMotion>
                                  </p:childTnLst>
                                </p:cTn>
                              </p:par>
                            </p:childTnLst>
                          </p:cTn>
                        </p:par>
                        <p:par>
                          <p:cTn id="83" fill="hold">
                            <p:stCondLst>
                              <p:cond delay="4400"/>
                            </p:stCondLst>
                            <p:childTnLst>
                              <p:par>
                                <p:cTn id="84" presetID="42" presetClass="path" presetSubtype="0" accel="50000" decel="50000" fill="hold" grpId="0" nodeType="afterEffect">
                                  <p:stCondLst>
                                    <p:cond delay="0"/>
                                  </p:stCondLst>
                                  <p:childTnLst>
                                    <p:animMotion origin="layout" path="M -0.80503 -0.87832 L -0.8717 -0.4675 " pathEditMode="relative" rAng="0" ptsTypes="AA">
                                      <p:cBhvr>
                                        <p:cTn id="85" dur="250" fill="hold"/>
                                        <p:tgtEl>
                                          <p:spTgt spid="37"/>
                                        </p:tgtEl>
                                        <p:attrNameLst>
                                          <p:attrName>ppt_x</p:attrName>
                                          <p:attrName>ppt_y</p:attrName>
                                        </p:attrNameLst>
                                      </p:cBhvr>
                                      <p:rCtr x="-3333" y="20541"/>
                                    </p:animMotion>
                                  </p:childTnLst>
                                </p:cTn>
                              </p:par>
                            </p:childTnLst>
                          </p:cTn>
                        </p:par>
                        <p:par>
                          <p:cTn id="86" fill="hold">
                            <p:stCondLst>
                              <p:cond delay="4650"/>
                            </p:stCondLst>
                            <p:childTnLst>
                              <p:par>
                                <p:cTn id="87" presetID="42" presetClass="path" presetSubtype="0" accel="50000" decel="50000" fill="hold" grpId="0" nodeType="afterEffect">
                                  <p:stCondLst>
                                    <p:cond delay="0"/>
                                  </p:stCondLst>
                                  <p:childTnLst>
                                    <p:animMotion origin="layout" path="M -0.63004 -0.92274 L -0.58837 -0.50081 " pathEditMode="relative" rAng="0" ptsTypes="AA">
                                      <p:cBhvr>
                                        <p:cTn id="88" dur="250" fill="hold"/>
                                        <p:tgtEl>
                                          <p:spTgt spid="38"/>
                                        </p:tgtEl>
                                        <p:attrNameLst>
                                          <p:attrName>ppt_x</p:attrName>
                                          <p:attrName>ppt_y</p:attrName>
                                        </p:attrNameLst>
                                      </p:cBhvr>
                                      <p:rCtr x="2083" y="21096"/>
                                    </p:animMotion>
                                  </p:childTnLst>
                                </p:cTn>
                              </p:par>
                            </p:childTnLst>
                          </p:cTn>
                        </p:par>
                        <p:par>
                          <p:cTn id="89" fill="hold">
                            <p:stCondLst>
                              <p:cond delay="4900"/>
                            </p:stCondLst>
                            <p:childTnLst>
                              <p:par>
                                <p:cTn id="90" presetID="42" presetClass="path" presetSubtype="0" accel="50000" decel="50000" fill="hold" grpId="0" nodeType="afterEffect">
                                  <p:stCondLst>
                                    <p:cond delay="0"/>
                                  </p:stCondLst>
                                  <p:childTnLst>
                                    <p:animMotion origin="layout" path="M -0.37448 -0.45871 L -0.37448 -0.07009 " pathEditMode="relative" rAng="0" ptsTypes="AA">
                                      <p:cBhvr>
                                        <p:cTn id="91" dur="250" fill="hold"/>
                                        <p:tgtEl>
                                          <p:spTgt spid="39"/>
                                        </p:tgtEl>
                                        <p:attrNameLst>
                                          <p:attrName>ppt_x</p:attrName>
                                          <p:attrName>ppt_y</p:attrName>
                                        </p:attrNameLst>
                                      </p:cBhvr>
                                      <p:rCtr x="0" y="19431"/>
                                    </p:animMotion>
                                  </p:childTnLst>
                                </p:cTn>
                              </p:par>
                            </p:childTnLst>
                          </p:cTn>
                        </p:par>
                        <p:par>
                          <p:cTn id="92" fill="hold">
                            <p:stCondLst>
                              <p:cond delay="5150"/>
                            </p:stCondLst>
                            <p:childTnLst>
                              <p:par>
                                <p:cTn id="93" presetID="42" presetClass="path" presetSubtype="0" accel="50000" decel="50000" fill="hold" grpId="0" nodeType="afterEffect">
                                  <p:stCondLst>
                                    <p:cond delay="0"/>
                                  </p:stCondLst>
                                  <p:childTnLst>
                                    <p:animMotion origin="layout" path="M -0.40782 -0.49202 L -0.35782 -0.0812 " pathEditMode="relative" rAng="0" ptsTypes="AA">
                                      <p:cBhvr>
                                        <p:cTn id="94" dur="250" fill="hold"/>
                                        <p:tgtEl>
                                          <p:spTgt spid="40"/>
                                        </p:tgtEl>
                                        <p:attrNameLst>
                                          <p:attrName>ppt_x</p:attrName>
                                          <p:attrName>ppt_y</p:attrName>
                                        </p:attrNameLst>
                                      </p:cBhvr>
                                      <p:rCtr x="2500" y="20541"/>
                                    </p:animMotion>
                                  </p:childTnLst>
                                </p:cTn>
                              </p:par>
                            </p:childTnLst>
                          </p:cTn>
                        </p:par>
                        <p:par>
                          <p:cTn id="95" fill="hold">
                            <p:stCondLst>
                              <p:cond delay="5400"/>
                            </p:stCondLst>
                            <p:childTnLst>
                              <p:par>
                                <p:cTn id="96" presetID="42" presetClass="path" presetSubtype="0" accel="50000" decel="50000" fill="hold" grpId="0" nodeType="afterEffect">
                                  <p:stCondLst>
                                    <p:cond delay="0"/>
                                  </p:stCondLst>
                                  <p:childTnLst>
                                    <p:animMotion origin="layout" path="M -0.59114 -0.49202 L -0.63281 -0.1145 " pathEditMode="relative" rAng="0" ptsTypes="AA">
                                      <p:cBhvr>
                                        <p:cTn id="97" dur="200" fill="hold"/>
                                        <p:tgtEl>
                                          <p:spTgt spid="41"/>
                                        </p:tgtEl>
                                        <p:attrNameLst>
                                          <p:attrName>ppt_x</p:attrName>
                                          <p:attrName>ppt_y</p:attrName>
                                        </p:attrNameLst>
                                      </p:cBhvr>
                                      <p:rCtr x="-2083" y="18876"/>
                                    </p:animMotion>
                                  </p:childTnLst>
                                </p:cTn>
                              </p:par>
                            </p:childTnLst>
                          </p:cTn>
                        </p:par>
                        <p:par>
                          <p:cTn id="98" fill="hold">
                            <p:stCondLst>
                              <p:cond delay="5600"/>
                            </p:stCondLst>
                            <p:childTnLst>
                              <p:par>
                                <p:cTn id="99" presetID="42" presetClass="path" presetSubtype="0" accel="50000" decel="50000" fill="hold" grpId="0" nodeType="afterEffect">
                                  <p:stCondLst>
                                    <p:cond delay="0"/>
                                  </p:stCondLst>
                                  <p:childTnLst>
                                    <p:animMotion origin="layout" path="M -0.60781 -0.52533 L -0.60781 -0.13671 " pathEditMode="relative" rAng="0" ptsTypes="AA">
                                      <p:cBhvr>
                                        <p:cTn id="100" dur="200" fill="hold"/>
                                        <p:tgtEl>
                                          <p:spTgt spid="42"/>
                                        </p:tgtEl>
                                        <p:attrNameLst>
                                          <p:attrName>ppt_x</p:attrName>
                                          <p:attrName>ppt_y</p:attrName>
                                        </p:attrNameLst>
                                      </p:cBhvr>
                                      <p:rCtr x="0" y="19431"/>
                                    </p:animMotion>
                                  </p:childTnLst>
                                </p:cTn>
                              </p:par>
                            </p:childTnLst>
                          </p:cTn>
                        </p:par>
                        <p:par>
                          <p:cTn id="101" fill="hold">
                            <p:stCondLst>
                              <p:cond delay="5800"/>
                            </p:stCondLst>
                            <p:childTnLst>
                              <p:par>
                                <p:cTn id="102" presetID="42" presetClass="path" presetSubtype="0" accel="50000" decel="50000" fill="hold" grpId="0" nodeType="afterEffect">
                                  <p:stCondLst>
                                    <p:cond delay="0"/>
                                  </p:stCondLst>
                                  <p:childTnLst>
                                    <p:animMotion origin="layout" path="M -0.57448 -0.58085 L -0.57448 -0.19223 " pathEditMode="relative" rAng="0" ptsTypes="AA">
                                      <p:cBhvr>
                                        <p:cTn id="103" dur="200" fill="hold"/>
                                        <p:tgtEl>
                                          <p:spTgt spid="43"/>
                                        </p:tgtEl>
                                        <p:attrNameLst>
                                          <p:attrName>ppt_x</p:attrName>
                                          <p:attrName>ppt_y</p:attrName>
                                        </p:attrNameLst>
                                      </p:cBhvr>
                                      <p:rCtr x="0" y="19431"/>
                                    </p:animMotion>
                                  </p:childTnLst>
                                </p:cTn>
                              </p:par>
                            </p:childTnLst>
                          </p:cTn>
                        </p:par>
                        <p:par>
                          <p:cTn id="104" fill="hold">
                            <p:stCondLst>
                              <p:cond delay="6000"/>
                            </p:stCondLst>
                            <p:childTnLst>
                              <p:par>
                                <p:cTn id="105" presetID="42" presetClass="path" presetSubtype="0" accel="50000" decel="50000" fill="hold" grpId="0" nodeType="afterEffect">
                                  <p:stCondLst>
                                    <p:cond delay="0"/>
                                  </p:stCondLst>
                                  <p:childTnLst>
                                    <p:animMotion origin="layout" path="M -0.50781 -0.60305 L -0.50781 -0.21443 " pathEditMode="relative" rAng="0" ptsTypes="AA">
                                      <p:cBhvr>
                                        <p:cTn id="106" dur="200" fill="hold"/>
                                        <p:tgtEl>
                                          <p:spTgt spid="44"/>
                                        </p:tgtEl>
                                        <p:attrNameLst>
                                          <p:attrName>ppt_x</p:attrName>
                                          <p:attrName>ppt_y</p:attrName>
                                        </p:attrNameLst>
                                      </p:cBhvr>
                                      <p:rCtr x="0" y="19431"/>
                                    </p:animMotion>
                                  </p:childTnLst>
                                </p:cTn>
                              </p:par>
                            </p:childTnLst>
                          </p:cTn>
                        </p:par>
                        <p:par>
                          <p:cTn id="107" fill="hold">
                            <p:stCondLst>
                              <p:cond delay="6200"/>
                            </p:stCondLst>
                            <p:childTnLst>
                              <p:par>
                                <p:cTn id="108" presetID="42" presetClass="path" presetSubtype="0" accel="50000" decel="50000" fill="hold" grpId="0" nodeType="afterEffect">
                                  <p:stCondLst>
                                    <p:cond delay="0"/>
                                  </p:stCondLst>
                                  <p:childTnLst>
                                    <p:animMotion origin="layout" path="M -0.69115 -0.58085 L -0.69115 -0.19223 " pathEditMode="relative" rAng="0" ptsTypes="AA">
                                      <p:cBhvr>
                                        <p:cTn id="109" dur="200" fill="hold"/>
                                        <p:tgtEl>
                                          <p:spTgt spid="45"/>
                                        </p:tgtEl>
                                        <p:attrNameLst>
                                          <p:attrName>ppt_x</p:attrName>
                                          <p:attrName>ppt_y</p:attrName>
                                        </p:attrNameLst>
                                      </p:cBhvr>
                                      <p:rCtr x="0" y="19431"/>
                                    </p:animMotion>
                                  </p:childTnLst>
                                </p:cTn>
                              </p:par>
                            </p:childTnLst>
                          </p:cTn>
                        </p:par>
                        <p:par>
                          <p:cTn id="110" fill="hold">
                            <p:stCondLst>
                              <p:cond delay="6400"/>
                            </p:stCondLst>
                            <p:childTnLst>
                              <p:par>
                                <p:cTn id="111" presetID="42" presetClass="path" presetSubtype="0" accel="50000" decel="50000" fill="hold" grpId="0" nodeType="afterEffect">
                                  <p:stCondLst>
                                    <p:cond delay="0"/>
                                  </p:stCondLst>
                                  <p:childTnLst>
                                    <p:animMotion origin="layout" path="M -0.64948 -0.62526 L -0.64948 -0.23665 " pathEditMode="relative" rAng="0" ptsTypes="AA">
                                      <p:cBhvr>
                                        <p:cTn id="112" dur="200" fill="hold"/>
                                        <p:tgtEl>
                                          <p:spTgt spid="46"/>
                                        </p:tgtEl>
                                        <p:attrNameLst>
                                          <p:attrName>ppt_x</p:attrName>
                                          <p:attrName>ppt_y</p:attrName>
                                        </p:attrNameLst>
                                      </p:cBhvr>
                                      <p:rCtr x="0" y="19431"/>
                                    </p:animMotion>
                                  </p:childTnLst>
                                </p:cTn>
                              </p:par>
                            </p:childTnLst>
                          </p:cTn>
                        </p:par>
                        <p:par>
                          <p:cTn id="113" fill="hold">
                            <p:stCondLst>
                              <p:cond delay="6600"/>
                            </p:stCondLst>
                            <p:childTnLst>
                              <p:par>
                                <p:cTn id="114" presetID="42" presetClass="path" presetSubtype="0" accel="50000" decel="50000" fill="hold" grpId="0" nodeType="afterEffect">
                                  <p:stCondLst>
                                    <p:cond delay="0"/>
                                  </p:stCondLst>
                                  <p:childTnLst>
                                    <p:animMotion origin="layout" path="M -0.58281 -0.68077 L -0.58281 -0.29216 " pathEditMode="relative" rAng="0" ptsTypes="AA">
                                      <p:cBhvr>
                                        <p:cTn id="115" dur="200" fill="hold"/>
                                        <p:tgtEl>
                                          <p:spTgt spid="47"/>
                                        </p:tgtEl>
                                        <p:attrNameLst>
                                          <p:attrName>ppt_x</p:attrName>
                                          <p:attrName>ppt_y</p:attrName>
                                        </p:attrNameLst>
                                      </p:cBhvr>
                                      <p:rCtr x="0" y="19431"/>
                                    </p:animMotion>
                                  </p:childTnLst>
                                </p:cTn>
                              </p:par>
                            </p:childTnLst>
                          </p:cTn>
                        </p:par>
                        <p:par>
                          <p:cTn id="116" fill="hold">
                            <p:stCondLst>
                              <p:cond delay="6800"/>
                            </p:stCondLst>
                            <p:childTnLst>
                              <p:par>
                                <p:cTn id="117" presetID="42" presetClass="path" presetSubtype="0" accel="50000" decel="50000" fill="hold" grpId="0" nodeType="afterEffect">
                                  <p:stCondLst>
                                    <p:cond delay="0"/>
                                  </p:stCondLst>
                                  <p:childTnLst>
                                    <p:animMotion origin="layout" path="M -0.61615 -0.70298 L -0.61615 -0.31437 " pathEditMode="relative" rAng="0" ptsTypes="AA">
                                      <p:cBhvr>
                                        <p:cTn id="118" dur="200" fill="hold"/>
                                        <p:tgtEl>
                                          <p:spTgt spid="48"/>
                                        </p:tgtEl>
                                        <p:attrNameLst>
                                          <p:attrName>ppt_x</p:attrName>
                                          <p:attrName>ppt_y</p:attrName>
                                        </p:attrNameLst>
                                      </p:cBhvr>
                                      <p:rCtr x="0" y="19431"/>
                                    </p:animMotion>
                                  </p:childTnLst>
                                </p:cTn>
                              </p:par>
                            </p:childTnLst>
                          </p:cTn>
                        </p:par>
                        <p:par>
                          <p:cTn id="119" fill="hold">
                            <p:stCondLst>
                              <p:cond delay="7000"/>
                            </p:stCondLst>
                            <p:childTnLst>
                              <p:par>
                                <p:cTn id="120" presetID="42" presetClass="path" presetSubtype="0" accel="50000" decel="50000" fill="hold" grpId="0" nodeType="afterEffect">
                                  <p:stCondLst>
                                    <p:cond delay="0"/>
                                  </p:stCondLst>
                                  <p:childTnLst>
                                    <p:animMotion origin="layout" path="M -0.64948 -0.72519 L -0.64948 -0.33658 " pathEditMode="relative" rAng="0" ptsTypes="AA">
                                      <p:cBhvr>
                                        <p:cTn id="121" dur="200" fill="hold"/>
                                        <p:tgtEl>
                                          <p:spTgt spid="49"/>
                                        </p:tgtEl>
                                        <p:attrNameLst>
                                          <p:attrName>ppt_x</p:attrName>
                                          <p:attrName>ppt_y</p:attrName>
                                        </p:attrNameLst>
                                      </p:cBhvr>
                                      <p:rCtr x="0" y="19431"/>
                                    </p:animMotion>
                                  </p:childTnLst>
                                </p:cTn>
                              </p:par>
                            </p:childTnLst>
                          </p:cTn>
                        </p:par>
                        <p:par>
                          <p:cTn id="122" fill="hold">
                            <p:stCondLst>
                              <p:cond delay="7200"/>
                            </p:stCondLst>
                            <p:childTnLst>
                              <p:par>
                                <p:cTn id="123" presetID="42" presetClass="path" presetSubtype="0" accel="50000" decel="50000" fill="hold" grpId="0" nodeType="afterEffect">
                                  <p:stCondLst>
                                    <p:cond delay="0"/>
                                  </p:stCondLst>
                                  <p:childTnLst>
                                    <p:animMotion origin="layout" path="M -0.79948 -0.71458 L -0.90781 -0.3037 " pathEditMode="relative" rAng="0" ptsTypes="AA">
                                      <p:cBhvr>
                                        <p:cTn id="124" dur="200" fill="hold"/>
                                        <p:tgtEl>
                                          <p:spTgt spid="50"/>
                                        </p:tgtEl>
                                        <p:attrNameLst>
                                          <p:attrName>ppt_x</p:attrName>
                                          <p:attrName>ppt_y</p:attrName>
                                        </p:attrNameLst>
                                      </p:cBhvr>
                                      <p:rCtr x="-5417" y="20532"/>
                                    </p:animMotion>
                                  </p:childTnLst>
                                </p:cTn>
                              </p:par>
                            </p:childTnLst>
                          </p:cTn>
                        </p:par>
                        <p:par>
                          <p:cTn id="125" fill="hold">
                            <p:stCondLst>
                              <p:cond delay="7400"/>
                            </p:stCondLst>
                            <p:childTnLst>
                              <p:par>
                                <p:cTn id="126" presetID="42" presetClass="path" presetSubtype="0" accel="50000" decel="50000" fill="hold" grpId="0" nodeType="afterEffect">
                                  <p:stCondLst>
                                    <p:cond delay="0"/>
                                  </p:stCondLst>
                                  <p:childTnLst>
                                    <p:animMotion origin="layout" path="M -0.55781 -0.79181 L -0.46615 -0.32547 " pathEditMode="relative" rAng="0" ptsTypes="AA">
                                      <p:cBhvr>
                                        <p:cTn id="127" dur="200" fill="hold"/>
                                        <p:tgtEl>
                                          <p:spTgt spid="51"/>
                                        </p:tgtEl>
                                        <p:attrNameLst>
                                          <p:attrName>ppt_x</p:attrName>
                                          <p:attrName>ppt_y</p:attrName>
                                        </p:attrNameLst>
                                      </p:cBhvr>
                                      <p:rCtr x="4583" y="23317"/>
                                    </p:animMotion>
                                  </p:childTnLst>
                                </p:cTn>
                              </p:par>
                            </p:childTnLst>
                          </p:cTn>
                        </p:par>
                        <p:par>
                          <p:cTn id="128" fill="hold">
                            <p:stCondLst>
                              <p:cond delay="7600"/>
                            </p:stCondLst>
                            <p:childTnLst>
                              <p:par>
                                <p:cTn id="129" presetID="42" presetClass="path" presetSubtype="0" accel="50000" decel="50000" fill="hold" grpId="0" nodeType="afterEffect">
                                  <p:stCondLst>
                                    <p:cond delay="0"/>
                                  </p:stCondLst>
                                  <p:childTnLst>
                                    <p:animMotion origin="layout" path="M -0.80782 -0.7585 L -0.90782 -0.34768 " pathEditMode="relative" rAng="0" ptsTypes="AA">
                                      <p:cBhvr>
                                        <p:cTn id="130" dur="200" fill="hold"/>
                                        <p:tgtEl>
                                          <p:spTgt spid="52"/>
                                        </p:tgtEl>
                                        <p:attrNameLst>
                                          <p:attrName>ppt_x</p:attrName>
                                          <p:attrName>ppt_y</p:attrName>
                                        </p:attrNameLst>
                                      </p:cBhvr>
                                      <p:rCtr x="-5000" y="20541"/>
                                    </p:animMotion>
                                  </p:childTnLst>
                                </p:cTn>
                              </p:par>
                            </p:childTnLst>
                          </p:cTn>
                        </p:par>
                        <p:par>
                          <p:cTn id="131" fill="hold">
                            <p:stCondLst>
                              <p:cond delay="7800"/>
                            </p:stCondLst>
                            <p:childTnLst>
                              <p:par>
                                <p:cTn id="132" presetID="42" presetClass="path" presetSubtype="0" accel="50000" decel="50000" fill="hold" grpId="0" nodeType="afterEffect">
                                  <p:stCondLst>
                                    <p:cond delay="0"/>
                                  </p:stCondLst>
                                  <p:childTnLst>
                                    <p:animMotion origin="layout" path="M -0.64114 -0.7807 L -0.64114 -0.39209 " pathEditMode="relative" rAng="0" ptsTypes="AA">
                                      <p:cBhvr>
                                        <p:cTn id="133" dur="200" fill="hold"/>
                                        <p:tgtEl>
                                          <p:spTgt spid="53"/>
                                        </p:tgtEl>
                                        <p:attrNameLst>
                                          <p:attrName>ppt_x</p:attrName>
                                          <p:attrName>ppt_y</p:attrName>
                                        </p:attrNameLst>
                                      </p:cBhvr>
                                      <p:rCtr x="0" y="19431"/>
                                    </p:animMotion>
                                  </p:childTnLst>
                                </p:cTn>
                              </p:par>
                            </p:childTnLst>
                          </p:cTn>
                        </p:par>
                        <p:par>
                          <p:cTn id="134" fill="hold">
                            <p:stCondLst>
                              <p:cond delay="8000"/>
                            </p:stCondLst>
                            <p:childTnLst>
                              <p:par>
                                <p:cTn id="135" presetID="42" presetClass="path" presetSubtype="0" accel="50000" decel="50000" fill="hold" grpId="0" nodeType="afterEffect">
                                  <p:stCondLst>
                                    <p:cond delay="0"/>
                                  </p:stCondLst>
                                  <p:childTnLst>
                                    <p:animMotion origin="layout" path="M -0.83281 -0.84733 L -0.89115 -0.40319 " pathEditMode="relative" rAng="0" ptsTypes="AA">
                                      <p:cBhvr>
                                        <p:cTn id="136" dur="200" fill="hold"/>
                                        <p:tgtEl>
                                          <p:spTgt spid="54"/>
                                        </p:tgtEl>
                                        <p:attrNameLst>
                                          <p:attrName>ppt_x</p:attrName>
                                          <p:attrName>ppt_y</p:attrName>
                                        </p:attrNameLst>
                                      </p:cBhvr>
                                      <p:rCtr x="-2917" y="22207"/>
                                    </p:animMotion>
                                  </p:childTnLst>
                                </p:cTn>
                              </p:par>
                            </p:childTnLst>
                          </p:cTn>
                        </p:par>
                        <p:par>
                          <p:cTn id="137" fill="hold">
                            <p:stCondLst>
                              <p:cond delay="8200"/>
                            </p:stCondLst>
                            <p:childTnLst>
                              <p:par>
                                <p:cTn id="138" presetID="42" presetClass="path" presetSubtype="0" accel="50000" decel="50000" fill="hold" grpId="0" nodeType="afterEffect">
                                  <p:stCondLst>
                                    <p:cond delay="0"/>
                                  </p:stCondLst>
                                  <p:childTnLst>
                                    <p:animMotion origin="layout" path="M -0.79115 -0.84733 L -0.79115 -0.45871 " pathEditMode="relative" rAng="0" ptsTypes="AA">
                                      <p:cBhvr>
                                        <p:cTn id="139" dur="200" fill="hold"/>
                                        <p:tgtEl>
                                          <p:spTgt spid="55"/>
                                        </p:tgtEl>
                                        <p:attrNameLst>
                                          <p:attrName>ppt_x</p:attrName>
                                          <p:attrName>ppt_y</p:attrName>
                                        </p:attrNameLst>
                                      </p:cBhvr>
                                      <p:rCtr x="0" y="19431"/>
                                    </p:animMotion>
                                  </p:childTnLst>
                                </p:cTn>
                              </p:par>
                            </p:childTnLst>
                          </p:cTn>
                        </p:par>
                        <p:par>
                          <p:cTn id="140" fill="hold">
                            <p:stCondLst>
                              <p:cond delay="8400"/>
                            </p:stCondLst>
                            <p:childTnLst>
                              <p:par>
                                <p:cTn id="141" presetID="42" presetClass="path" presetSubtype="0" accel="50000" decel="50000" fill="hold" grpId="0" nodeType="afterEffect">
                                  <p:stCondLst>
                                    <p:cond delay="0"/>
                                  </p:stCondLst>
                                  <p:childTnLst>
                                    <p:animMotion origin="layout" path="M -0.67448 -0.84732 L -0.67448 -0.45871 " pathEditMode="relative" rAng="0" ptsTypes="AA">
                                      <p:cBhvr>
                                        <p:cTn id="142" dur="200" fill="hold"/>
                                        <p:tgtEl>
                                          <p:spTgt spid="56"/>
                                        </p:tgtEl>
                                        <p:attrNameLst>
                                          <p:attrName>ppt_x</p:attrName>
                                          <p:attrName>ppt_y</p:attrName>
                                        </p:attrNameLst>
                                      </p:cBhvr>
                                      <p:rCtr x="0" y="19431"/>
                                    </p:animMotion>
                                  </p:childTnLst>
                                </p:cTn>
                              </p:par>
                            </p:childTnLst>
                          </p:cTn>
                        </p:par>
                        <p:par>
                          <p:cTn id="143" fill="hold">
                            <p:stCondLst>
                              <p:cond delay="8600"/>
                            </p:stCondLst>
                            <p:childTnLst>
                              <p:par>
                                <p:cTn id="144" presetID="42" presetClass="path" presetSubtype="0" accel="50000" decel="50000" fill="hold" grpId="0" nodeType="afterEffect">
                                  <p:stCondLst>
                                    <p:cond delay="0"/>
                                  </p:stCondLst>
                                  <p:childTnLst>
                                    <p:animMotion origin="layout" path="M -0.86615 -0.88064 L -0.86615 -0.49202 " pathEditMode="relative" rAng="0" ptsTypes="AA">
                                      <p:cBhvr>
                                        <p:cTn id="145" dur="200" fill="hold"/>
                                        <p:tgtEl>
                                          <p:spTgt spid="57"/>
                                        </p:tgtEl>
                                        <p:attrNameLst>
                                          <p:attrName>ppt_x</p:attrName>
                                          <p:attrName>ppt_y</p:attrName>
                                        </p:attrNameLst>
                                      </p:cBhvr>
                                      <p:rCtr x="0" y="19431"/>
                                    </p:animMotion>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 name="TextBox 6"/>
          <p:cNvSpPr txBox="1"/>
          <p:nvPr/>
        </p:nvSpPr>
        <p:spPr>
          <a:xfrm>
            <a:off x="3429000" y="1808946"/>
            <a:ext cx="2628900" cy="954107"/>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rPr>
              <a:t>Bootstrap</a:t>
            </a:r>
          </a:p>
          <a:p>
            <a:pPr fontAlgn="auto">
              <a:spcBef>
                <a:spcPts val="0"/>
              </a:spcBef>
              <a:spcAft>
                <a:spcPts val="0"/>
              </a:spcAft>
            </a:pPr>
            <a:r>
              <a:rPr lang="en-US" sz="2800" dirty="0" smtClean="0">
                <a:solidFill>
                  <a:prstClr val="black"/>
                </a:solidFill>
                <a:latin typeface="Calibri"/>
              </a:rPr>
              <a:t>“Population”</a:t>
            </a:r>
            <a:endParaRPr lang="en-US" sz="2800" dirty="0">
              <a:solidFill>
                <a:prstClr val="black"/>
              </a:solidFill>
              <a:latin typeface="Calibri"/>
            </a:endParaRPr>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 name="Rectangle 10"/>
          <p:cNvSpPr/>
          <p:nvPr/>
        </p:nvSpPr>
        <p:spPr>
          <a:xfrm>
            <a:off x="-11788" y="5494394"/>
            <a:ext cx="9144000" cy="13716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TextBox 2"/>
          <p:cNvSpPr txBox="1"/>
          <p:nvPr/>
        </p:nvSpPr>
        <p:spPr>
          <a:xfrm>
            <a:off x="228600" y="1295400"/>
            <a:ext cx="2514600" cy="1569660"/>
          </a:xfrm>
          <a:prstGeom prst="rect">
            <a:avLst/>
          </a:prstGeom>
          <a:noFill/>
        </p:spPr>
        <p:txBody>
          <a:bodyPr wrap="square" rtlCol="0">
            <a:spAutoFit/>
          </a:bodyPr>
          <a:lstStyle/>
          <a:p>
            <a:pPr fontAlgn="auto">
              <a:spcBef>
                <a:spcPts val="0"/>
              </a:spcBef>
              <a:spcAft>
                <a:spcPts val="0"/>
              </a:spcAft>
            </a:pPr>
            <a:r>
              <a:rPr lang="en-US" sz="3200" dirty="0" smtClean="0">
                <a:solidFill>
                  <a:prstClr val="black"/>
                </a:solidFill>
                <a:latin typeface="Calibri"/>
              </a:rPr>
              <a:t>What can we do with just one seed? </a:t>
            </a:r>
            <a:endParaRPr lang="en-US" sz="3200" dirty="0">
              <a:solidFill>
                <a:prstClr val="black"/>
              </a:solidFill>
              <a:latin typeface="Calibri"/>
            </a:endParaRPr>
          </a:p>
        </p:txBody>
      </p:sp>
      <p:sp>
        <p:nvSpPr>
          <p:cNvPr id="4" name="TextBox 3"/>
          <p:cNvSpPr txBox="1"/>
          <p:nvPr/>
        </p:nvSpPr>
        <p:spPr>
          <a:xfrm>
            <a:off x="228600" y="3124200"/>
            <a:ext cx="2286000" cy="1200329"/>
          </a:xfrm>
          <a:prstGeom prst="rect">
            <a:avLst/>
          </a:prstGeom>
          <a:noFill/>
        </p:spPr>
        <p:txBody>
          <a:bodyPr wrap="square" rtlCol="0">
            <a:spAutoFit/>
          </a:bodyPr>
          <a:lstStyle/>
          <a:p>
            <a:pPr fontAlgn="auto">
              <a:spcBef>
                <a:spcPts val="0"/>
              </a:spcBef>
              <a:spcAft>
                <a:spcPts val="0"/>
              </a:spcAft>
            </a:pPr>
            <a:r>
              <a:rPr lang="en-US" sz="3600" dirty="0" smtClean="0">
                <a:solidFill>
                  <a:prstClr val="black"/>
                </a:solidFill>
                <a:latin typeface="Calibri"/>
              </a:rPr>
              <a:t>Grow a NEW tree!</a:t>
            </a:r>
            <a:endParaRPr lang="en-US" sz="3600" dirty="0">
              <a:solidFill>
                <a:prstClr val="black"/>
              </a:solidFill>
              <a:latin typeface="Calibri"/>
            </a:endParaRPr>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3200" i="1" dirty="0" smtClean="0">
                              <a:solidFill>
                                <a:prstClr val="black"/>
                              </a:solidFill>
                              <a:latin typeface="Cambria Math"/>
                            </a:rPr>
                          </m:ctrlPr>
                        </m:accPr>
                        <m:e>
                          <m:r>
                            <a:rPr lang="en-US" sz="3200" i="1" dirty="0" smtClean="0">
                              <a:solidFill>
                                <a:prstClr val="black"/>
                              </a:solidFill>
                              <a:latin typeface="Cambria Math"/>
                            </a:rPr>
                            <m:t>𝑥</m:t>
                          </m:r>
                        </m:e>
                      </m:acc>
                    </m:oMath>
                  </m:oMathPara>
                </a14:m>
                <a:endParaRPr lang="en-US" sz="3200" dirty="0">
                  <a:solidFill>
                    <a:prstClr val="black"/>
                  </a:solidFill>
                  <a:latin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pPr fontAlgn="auto">
              <a:spcBef>
                <a:spcPts val="0"/>
              </a:spcBef>
              <a:spcAft>
                <a:spcPts val="0"/>
              </a:spcAft>
            </a:pPr>
            <a:r>
              <a:rPr lang="en-US" sz="3200" dirty="0" smtClean="0">
                <a:solidFill>
                  <a:prstClr val="black"/>
                </a:solidFill>
                <a:latin typeface="Calibri"/>
              </a:rPr>
              <a:t>µ</a:t>
            </a:r>
            <a:endParaRPr lang="en-US" sz="3200" dirty="0">
              <a:solidFill>
                <a:prstClr val="black"/>
              </a:solidFill>
              <a:latin typeface="Calibri"/>
            </a:endParaRPr>
          </a:p>
        </p:txBody>
      </p:sp>
      <p:sp>
        <p:nvSpPr>
          <p:cNvPr id="58" name="TextBox 57"/>
          <p:cNvSpPr txBox="1"/>
          <p:nvPr/>
        </p:nvSpPr>
        <p:spPr>
          <a:xfrm>
            <a:off x="5221963" y="2939860"/>
            <a:ext cx="3998237" cy="2246769"/>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prstClr val="black"/>
                </a:solidFill>
                <a:latin typeface="Calibri"/>
              </a:rPr>
              <a:t>Chris Wild - USCOTS 2013</a:t>
            </a:r>
          </a:p>
          <a:p>
            <a:pPr eaLnBrk="1" fontAlgn="auto" hangingPunct="1">
              <a:spcBef>
                <a:spcPts val="0"/>
              </a:spcBef>
              <a:spcAft>
                <a:spcPts val="0"/>
              </a:spcAft>
            </a:pPr>
            <a:r>
              <a:rPr lang="en-US" sz="2800" i="1" dirty="0" smtClean="0">
                <a:solidFill>
                  <a:prstClr val="black"/>
                </a:solidFill>
                <a:latin typeface="Calibri"/>
              </a:rPr>
              <a:t>Use bootstrap errors that we CAN see to estimate sampling errors that we CAN’T see. </a:t>
            </a:r>
            <a:endParaRPr lang="en-US" sz="2800" i="1" dirty="0">
              <a:solidFill>
                <a:prstClr val="black"/>
              </a:solidFill>
              <a:latin typeface="Calibri"/>
            </a:endParaRPr>
          </a:p>
        </p:txBody>
      </p:sp>
    </p:spTree>
    <p:extLst>
      <p:ext uri="{BB962C8B-B14F-4D97-AF65-F5344CB8AC3E}">
        <p14:creationId xmlns:p14="http://schemas.microsoft.com/office/powerpoint/2010/main" val="31406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1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750" fill="hold"/>
                                        <p:tgtEl>
                                          <p:spTgt spid="18"/>
                                        </p:tgtEl>
                                        <p:attrNameLst>
                                          <p:attrName>ppt_x</p:attrName>
                                          <p:attrName>ppt_y</p:attrName>
                                        </p:attrNameLst>
                                      </p:cBhvr>
                                      <p:rCtr x="0" y="19431"/>
                                    </p:animMotion>
                                  </p:childTnLst>
                                </p:cTn>
                              </p:par>
                            </p:childTnLst>
                          </p:cTn>
                        </p:par>
                        <p:par>
                          <p:cTn id="40" fill="hold">
                            <p:stCondLst>
                              <p:cond delay="750"/>
                            </p:stCondLst>
                            <p:childTnLst>
                              <p:par>
                                <p:cTn id="41" presetID="42" presetClass="path" presetSubtype="0" accel="50000" decel="50000" fill="hold" grpId="0" nodeType="afterEffect">
                                  <p:stCondLst>
                                    <p:cond delay="50"/>
                                  </p:stCondLst>
                                  <p:childTnLst>
                                    <p:animMotion origin="layout" path="M -0.40382 -0.52741 L -0.40382 -0.13879 " pathEditMode="relative" rAng="0" ptsTypes="AA">
                                      <p:cBhvr>
                                        <p:cTn id="42" dur="250" fill="hold"/>
                                        <p:tgtEl>
                                          <p:spTgt spid="19"/>
                                        </p:tgtEl>
                                        <p:attrNameLst>
                                          <p:attrName>ppt_x</p:attrName>
                                          <p:attrName>ppt_y</p:attrName>
                                        </p:attrNameLst>
                                      </p:cBhvr>
                                      <p:rCtr x="0" y="19431"/>
                                    </p:animMotion>
                                  </p:childTnLst>
                                </p:cTn>
                              </p:par>
                            </p:childTnLst>
                          </p:cTn>
                        </p:par>
                        <p:par>
                          <p:cTn id="43" fill="hold">
                            <p:stCondLst>
                              <p:cond delay="105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250" fill="hold"/>
                                        <p:tgtEl>
                                          <p:spTgt spid="20"/>
                                        </p:tgtEl>
                                        <p:attrNameLst>
                                          <p:attrName>ppt_x</p:attrName>
                                          <p:attrName>ppt_y</p:attrName>
                                        </p:attrNameLst>
                                      </p:cBhvr>
                                      <p:rCtr x="0" y="19431"/>
                                    </p:animMotion>
                                  </p:childTnLst>
                                </p:cTn>
                              </p:par>
                            </p:childTnLst>
                          </p:cTn>
                        </p:par>
                        <p:par>
                          <p:cTn id="46" fill="hold">
                            <p:stCondLst>
                              <p:cond delay="13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250" fill="hold"/>
                                        <p:tgtEl>
                                          <p:spTgt spid="21"/>
                                        </p:tgtEl>
                                        <p:attrNameLst>
                                          <p:attrName>ppt_x</p:attrName>
                                          <p:attrName>ppt_y</p:attrName>
                                        </p:attrNameLst>
                                      </p:cBhvr>
                                      <p:rCtr x="0" y="19431"/>
                                    </p:animMotion>
                                  </p:childTnLst>
                                </p:cTn>
                              </p:par>
                            </p:childTnLst>
                          </p:cTn>
                        </p:par>
                        <p:par>
                          <p:cTn id="49" fill="hold">
                            <p:stCondLst>
                              <p:cond delay="155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250" fill="hold"/>
                                        <p:tgtEl>
                                          <p:spTgt spid="22"/>
                                        </p:tgtEl>
                                        <p:attrNameLst>
                                          <p:attrName>ppt_x</p:attrName>
                                          <p:attrName>ppt_y</p:attrName>
                                        </p:attrNameLst>
                                      </p:cBhvr>
                                      <p:rCtr x="0" y="19431"/>
                                    </p:animMotion>
                                  </p:childTnLst>
                                </p:cTn>
                              </p:par>
                            </p:childTnLst>
                          </p:cTn>
                        </p:par>
                        <p:par>
                          <p:cTn id="52" fill="hold">
                            <p:stCondLst>
                              <p:cond delay="18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250" fill="hold"/>
                                        <p:tgtEl>
                                          <p:spTgt spid="23"/>
                                        </p:tgtEl>
                                        <p:attrNameLst>
                                          <p:attrName>ppt_x</p:attrName>
                                          <p:attrName>ppt_y</p:attrName>
                                        </p:attrNameLst>
                                      </p:cBhvr>
                                      <p:rCtr x="0" y="19431"/>
                                    </p:animMotion>
                                  </p:childTnLst>
                                </p:cTn>
                              </p:par>
                            </p:childTnLst>
                          </p:cTn>
                        </p:par>
                        <p:par>
                          <p:cTn id="55" fill="hold">
                            <p:stCondLst>
                              <p:cond delay="205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250" fill="hold"/>
                                        <p:tgtEl>
                                          <p:spTgt spid="24"/>
                                        </p:tgtEl>
                                        <p:attrNameLst>
                                          <p:attrName>ppt_x</p:attrName>
                                          <p:attrName>ppt_y</p:attrName>
                                        </p:attrNameLst>
                                      </p:cBhvr>
                                      <p:rCtr x="0" y="19431"/>
                                    </p:animMotion>
                                  </p:childTnLst>
                                </p:cTn>
                              </p:par>
                            </p:childTnLst>
                          </p:cTn>
                        </p:par>
                        <p:par>
                          <p:cTn id="58" fill="hold">
                            <p:stCondLst>
                              <p:cond delay="23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250" fill="hold"/>
                                        <p:tgtEl>
                                          <p:spTgt spid="25"/>
                                        </p:tgtEl>
                                        <p:attrNameLst>
                                          <p:attrName>ppt_x</p:attrName>
                                          <p:attrName>ppt_y</p:attrName>
                                        </p:attrNameLst>
                                      </p:cBhvr>
                                      <p:rCtr x="0" y="19431"/>
                                    </p:animMotion>
                                  </p:childTnLst>
                                </p:cTn>
                              </p:par>
                            </p:childTnLst>
                          </p:cTn>
                        </p:par>
                        <p:par>
                          <p:cTn id="61" fill="hold">
                            <p:stCondLst>
                              <p:cond delay="255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200" fill="hold"/>
                                        <p:tgtEl>
                                          <p:spTgt spid="26"/>
                                        </p:tgtEl>
                                        <p:attrNameLst>
                                          <p:attrName>ppt_x</p:attrName>
                                          <p:attrName>ppt_y</p:attrName>
                                        </p:attrNameLst>
                                      </p:cBhvr>
                                      <p:rCtr x="0" y="19431"/>
                                    </p:animMotion>
                                  </p:childTnLst>
                                </p:cTn>
                              </p:par>
                            </p:childTnLst>
                          </p:cTn>
                        </p:par>
                        <p:par>
                          <p:cTn id="64" fill="hold">
                            <p:stCondLst>
                              <p:cond delay="275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200" fill="hold"/>
                                        <p:tgtEl>
                                          <p:spTgt spid="27"/>
                                        </p:tgtEl>
                                        <p:attrNameLst>
                                          <p:attrName>ppt_x</p:attrName>
                                          <p:attrName>ppt_y</p:attrName>
                                        </p:attrNameLst>
                                      </p:cBhvr>
                                      <p:rCtr x="0" y="19431"/>
                                    </p:animMotion>
                                  </p:childTnLst>
                                </p:cTn>
                              </p:par>
                            </p:childTnLst>
                          </p:cTn>
                        </p:par>
                        <p:par>
                          <p:cTn id="67" fill="hold">
                            <p:stCondLst>
                              <p:cond delay="295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200" fill="hold"/>
                                        <p:tgtEl>
                                          <p:spTgt spid="28"/>
                                        </p:tgtEl>
                                        <p:attrNameLst>
                                          <p:attrName>ppt_x</p:attrName>
                                          <p:attrName>ppt_y</p:attrName>
                                        </p:attrNameLst>
                                      </p:cBhvr>
                                      <p:rCtr x="0" y="19431"/>
                                    </p:animMotion>
                                  </p:childTnLst>
                                </p:cTn>
                              </p:par>
                            </p:childTnLst>
                          </p:cTn>
                        </p:par>
                        <p:par>
                          <p:cTn id="70" fill="hold">
                            <p:stCondLst>
                              <p:cond delay="315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200" fill="hold"/>
                                        <p:tgtEl>
                                          <p:spTgt spid="29"/>
                                        </p:tgtEl>
                                        <p:attrNameLst>
                                          <p:attrName>ppt_x</p:attrName>
                                          <p:attrName>ppt_y</p:attrName>
                                        </p:attrNameLst>
                                      </p:cBhvr>
                                      <p:rCtr x="0" y="19431"/>
                                    </p:animMotion>
                                  </p:childTnLst>
                                </p:cTn>
                              </p:par>
                            </p:childTnLst>
                          </p:cTn>
                        </p:par>
                        <p:par>
                          <p:cTn id="73" fill="hold">
                            <p:stCondLst>
                              <p:cond delay="335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200" fill="hold"/>
                                        <p:tgtEl>
                                          <p:spTgt spid="30"/>
                                        </p:tgtEl>
                                        <p:attrNameLst>
                                          <p:attrName>ppt_x</p:attrName>
                                          <p:attrName>ppt_y</p:attrName>
                                        </p:attrNameLst>
                                      </p:cBhvr>
                                      <p:rCtr x="0" y="19431"/>
                                    </p:animMotion>
                                  </p:childTnLst>
                                </p:cTn>
                              </p:par>
                            </p:childTnLst>
                          </p:cTn>
                        </p:par>
                        <p:par>
                          <p:cTn id="76" fill="hold">
                            <p:stCondLst>
                              <p:cond delay="355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200" fill="hold"/>
                                        <p:tgtEl>
                                          <p:spTgt spid="31"/>
                                        </p:tgtEl>
                                        <p:attrNameLst>
                                          <p:attrName>ppt_x</p:attrName>
                                          <p:attrName>ppt_y</p:attrName>
                                        </p:attrNameLst>
                                      </p:cBhvr>
                                      <p:rCtr x="0" y="19431"/>
                                    </p:animMotion>
                                  </p:childTnLst>
                                </p:cTn>
                              </p:par>
                            </p:childTnLst>
                          </p:cTn>
                        </p:par>
                        <p:par>
                          <p:cTn id="79" fill="hold">
                            <p:stCondLst>
                              <p:cond delay="375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200" fill="hold"/>
                                        <p:tgtEl>
                                          <p:spTgt spid="32"/>
                                        </p:tgtEl>
                                        <p:attrNameLst>
                                          <p:attrName>ppt_x</p:attrName>
                                          <p:attrName>ppt_y</p:attrName>
                                        </p:attrNameLst>
                                      </p:cBhvr>
                                      <p:rCtr x="0" y="19431"/>
                                    </p:animMotion>
                                  </p:childTnLst>
                                </p:cTn>
                              </p:par>
                            </p:childTnLst>
                          </p:cTn>
                        </p:par>
                        <p:par>
                          <p:cTn id="82" fill="hold">
                            <p:stCondLst>
                              <p:cond delay="395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200" fill="hold"/>
                                        <p:tgtEl>
                                          <p:spTgt spid="33"/>
                                        </p:tgtEl>
                                        <p:attrNameLst>
                                          <p:attrName>ppt_x</p:attrName>
                                          <p:attrName>ppt_y</p:attrName>
                                        </p:attrNameLst>
                                      </p:cBhvr>
                                      <p:rCtr x="-2500" y="18876"/>
                                    </p:animMotion>
                                  </p:childTnLst>
                                </p:cTn>
                              </p:par>
                            </p:childTnLst>
                          </p:cTn>
                        </p:par>
                        <p:par>
                          <p:cTn id="85" fill="hold">
                            <p:stCondLst>
                              <p:cond delay="415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200" fill="hold"/>
                                        <p:tgtEl>
                                          <p:spTgt spid="34"/>
                                        </p:tgtEl>
                                        <p:attrNameLst>
                                          <p:attrName>ppt_x</p:attrName>
                                          <p:attrName>ppt_y</p:attrName>
                                        </p:attrNameLst>
                                      </p:cBhvr>
                                      <p:rCtr x="2500" y="20541"/>
                                    </p:animMotion>
                                  </p:childTnLst>
                                </p:cTn>
                              </p:par>
                            </p:childTnLst>
                          </p:cTn>
                        </p:par>
                        <p:par>
                          <p:cTn id="88" fill="hold">
                            <p:stCondLst>
                              <p:cond delay="435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200" fill="hold"/>
                                        <p:tgtEl>
                                          <p:spTgt spid="35"/>
                                        </p:tgtEl>
                                        <p:attrNameLst>
                                          <p:attrName>ppt_x</p:attrName>
                                          <p:attrName>ppt_y</p:attrName>
                                        </p:attrNameLst>
                                      </p:cBhvr>
                                      <p:rCtr x="0" y="19431"/>
                                    </p:animMotion>
                                  </p:childTnLst>
                                </p:cTn>
                              </p:par>
                            </p:childTnLst>
                          </p:cTn>
                        </p:par>
                        <p:par>
                          <p:cTn id="91" fill="hold">
                            <p:stCondLst>
                              <p:cond delay="455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200" fill="hold"/>
                                        <p:tgtEl>
                                          <p:spTgt spid="36"/>
                                        </p:tgtEl>
                                        <p:attrNameLst>
                                          <p:attrName>ppt_x</p:attrName>
                                          <p:attrName>ppt_y</p:attrName>
                                        </p:attrNameLst>
                                      </p:cBhvr>
                                      <p:rCtr x="0" y="19431"/>
                                    </p:animMotion>
                                  </p:childTnLst>
                                </p:cTn>
                              </p:par>
                            </p:childTnLst>
                          </p:cTn>
                        </p:par>
                        <p:par>
                          <p:cTn id="94" fill="hold">
                            <p:stCondLst>
                              <p:cond delay="475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200" fill="hold"/>
                                        <p:tgtEl>
                                          <p:spTgt spid="37"/>
                                        </p:tgtEl>
                                        <p:attrNameLst>
                                          <p:attrName>ppt_x</p:attrName>
                                          <p:attrName>ppt_y</p:attrName>
                                        </p:attrNameLst>
                                      </p:cBhvr>
                                      <p:rCtr x="-3333" y="20541"/>
                                    </p:animMotion>
                                  </p:childTnLst>
                                </p:cTn>
                              </p:par>
                            </p:childTnLst>
                          </p:cTn>
                        </p:par>
                        <p:par>
                          <p:cTn id="97" fill="hold">
                            <p:stCondLst>
                              <p:cond delay="495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200" fill="hold"/>
                                        <p:tgtEl>
                                          <p:spTgt spid="38"/>
                                        </p:tgtEl>
                                        <p:attrNameLst>
                                          <p:attrName>ppt_x</p:attrName>
                                          <p:attrName>ppt_y</p:attrName>
                                        </p:attrNameLst>
                                      </p:cBhvr>
                                      <p:rCtr x="2083" y="21096"/>
                                    </p:animMotion>
                                  </p:childTnLst>
                                </p:cTn>
                              </p:par>
                            </p:childTnLst>
                          </p:cTn>
                        </p:par>
                        <p:par>
                          <p:cTn id="100" fill="hold">
                            <p:stCondLst>
                              <p:cond delay="515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200" fill="hold"/>
                                        <p:tgtEl>
                                          <p:spTgt spid="39"/>
                                        </p:tgtEl>
                                        <p:attrNameLst>
                                          <p:attrName>ppt_x</p:attrName>
                                          <p:attrName>ppt_y</p:attrName>
                                        </p:attrNameLst>
                                      </p:cBhvr>
                                      <p:rCtr x="0" y="19431"/>
                                    </p:animMotion>
                                  </p:childTnLst>
                                </p:cTn>
                              </p:par>
                            </p:childTnLst>
                          </p:cTn>
                        </p:par>
                        <p:par>
                          <p:cTn id="103" fill="hold">
                            <p:stCondLst>
                              <p:cond delay="535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150" fill="hold"/>
                                        <p:tgtEl>
                                          <p:spTgt spid="40"/>
                                        </p:tgtEl>
                                        <p:attrNameLst>
                                          <p:attrName>ppt_x</p:attrName>
                                          <p:attrName>ppt_y</p:attrName>
                                        </p:attrNameLst>
                                      </p:cBhvr>
                                      <p:rCtr x="2500" y="20541"/>
                                    </p:animMotion>
                                  </p:childTnLst>
                                </p:cTn>
                              </p:par>
                            </p:childTnLst>
                          </p:cTn>
                        </p:par>
                        <p:par>
                          <p:cTn id="106" fill="hold">
                            <p:stCondLst>
                              <p:cond delay="5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100" fill="hold"/>
                                        <p:tgtEl>
                                          <p:spTgt spid="41"/>
                                        </p:tgtEl>
                                        <p:attrNameLst>
                                          <p:attrName>ppt_x</p:attrName>
                                          <p:attrName>ppt_y</p:attrName>
                                        </p:attrNameLst>
                                      </p:cBhvr>
                                      <p:rCtr x="-2083" y="18876"/>
                                    </p:animMotion>
                                  </p:childTnLst>
                                </p:cTn>
                              </p:par>
                            </p:childTnLst>
                          </p:cTn>
                        </p:par>
                        <p:par>
                          <p:cTn id="109" fill="hold">
                            <p:stCondLst>
                              <p:cond delay="56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100" fill="hold"/>
                                        <p:tgtEl>
                                          <p:spTgt spid="42"/>
                                        </p:tgtEl>
                                        <p:attrNameLst>
                                          <p:attrName>ppt_x</p:attrName>
                                          <p:attrName>ppt_y</p:attrName>
                                        </p:attrNameLst>
                                      </p:cBhvr>
                                      <p:rCtr x="0" y="19431"/>
                                    </p:animMotion>
                                  </p:childTnLst>
                                </p:cTn>
                              </p:par>
                            </p:childTnLst>
                          </p:cTn>
                        </p:par>
                        <p:par>
                          <p:cTn id="112" fill="hold">
                            <p:stCondLst>
                              <p:cond delay="57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100" fill="hold"/>
                                        <p:tgtEl>
                                          <p:spTgt spid="43"/>
                                        </p:tgtEl>
                                        <p:attrNameLst>
                                          <p:attrName>ppt_x</p:attrName>
                                          <p:attrName>ppt_y</p:attrName>
                                        </p:attrNameLst>
                                      </p:cBhvr>
                                      <p:rCtr x="0" y="19431"/>
                                    </p:animMotion>
                                  </p:childTnLst>
                                </p:cTn>
                              </p:par>
                            </p:childTnLst>
                          </p:cTn>
                        </p:par>
                        <p:par>
                          <p:cTn id="115" fill="hold">
                            <p:stCondLst>
                              <p:cond delay="58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100" fill="hold"/>
                                        <p:tgtEl>
                                          <p:spTgt spid="44"/>
                                        </p:tgtEl>
                                        <p:attrNameLst>
                                          <p:attrName>ppt_x</p:attrName>
                                          <p:attrName>ppt_y</p:attrName>
                                        </p:attrNameLst>
                                      </p:cBhvr>
                                      <p:rCtr x="0" y="19431"/>
                                    </p:animMotion>
                                  </p:childTnLst>
                                </p:cTn>
                              </p:par>
                            </p:childTnLst>
                          </p:cTn>
                        </p:par>
                        <p:par>
                          <p:cTn id="118" fill="hold">
                            <p:stCondLst>
                              <p:cond delay="59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100" fill="hold"/>
                                        <p:tgtEl>
                                          <p:spTgt spid="45"/>
                                        </p:tgtEl>
                                        <p:attrNameLst>
                                          <p:attrName>ppt_x</p:attrName>
                                          <p:attrName>ppt_y</p:attrName>
                                        </p:attrNameLst>
                                      </p:cBhvr>
                                      <p:rCtr x="0" y="19431"/>
                                    </p:animMotion>
                                  </p:childTnLst>
                                </p:cTn>
                              </p:par>
                            </p:childTnLst>
                          </p:cTn>
                        </p:par>
                        <p:par>
                          <p:cTn id="121" fill="hold">
                            <p:stCondLst>
                              <p:cond delay="6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100" fill="hold"/>
                                        <p:tgtEl>
                                          <p:spTgt spid="46"/>
                                        </p:tgtEl>
                                        <p:attrNameLst>
                                          <p:attrName>ppt_x</p:attrName>
                                          <p:attrName>ppt_y</p:attrName>
                                        </p:attrNameLst>
                                      </p:cBhvr>
                                      <p:rCtr x="0" y="19431"/>
                                    </p:animMotion>
                                  </p:childTnLst>
                                </p:cTn>
                              </p:par>
                            </p:childTnLst>
                          </p:cTn>
                        </p:par>
                        <p:par>
                          <p:cTn id="124" fill="hold">
                            <p:stCondLst>
                              <p:cond delay="61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100" fill="hold"/>
                                        <p:tgtEl>
                                          <p:spTgt spid="47"/>
                                        </p:tgtEl>
                                        <p:attrNameLst>
                                          <p:attrName>ppt_x</p:attrName>
                                          <p:attrName>ppt_y</p:attrName>
                                        </p:attrNameLst>
                                      </p:cBhvr>
                                      <p:rCtr x="0" y="19431"/>
                                    </p:animMotion>
                                  </p:childTnLst>
                                </p:cTn>
                              </p:par>
                            </p:childTnLst>
                          </p:cTn>
                        </p:par>
                        <p:par>
                          <p:cTn id="127" fill="hold">
                            <p:stCondLst>
                              <p:cond delay="62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100" fill="hold"/>
                                        <p:tgtEl>
                                          <p:spTgt spid="48"/>
                                        </p:tgtEl>
                                        <p:attrNameLst>
                                          <p:attrName>ppt_x</p:attrName>
                                          <p:attrName>ppt_y</p:attrName>
                                        </p:attrNameLst>
                                      </p:cBhvr>
                                      <p:rCtr x="0" y="19431"/>
                                    </p:animMotion>
                                  </p:childTnLst>
                                </p:cTn>
                              </p:par>
                            </p:childTnLst>
                          </p:cTn>
                        </p:par>
                        <p:par>
                          <p:cTn id="130" fill="hold">
                            <p:stCondLst>
                              <p:cond delay="63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100" fill="hold"/>
                                        <p:tgtEl>
                                          <p:spTgt spid="49"/>
                                        </p:tgtEl>
                                        <p:attrNameLst>
                                          <p:attrName>ppt_x</p:attrName>
                                          <p:attrName>ppt_y</p:attrName>
                                        </p:attrNameLst>
                                      </p:cBhvr>
                                      <p:rCtr x="0" y="19431"/>
                                    </p:animMotion>
                                  </p:childTnLst>
                                </p:cTn>
                              </p:par>
                            </p:childTnLst>
                          </p:cTn>
                        </p:par>
                        <p:par>
                          <p:cTn id="133" fill="hold">
                            <p:stCondLst>
                              <p:cond delay="64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100" fill="hold"/>
                                        <p:tgtEl>
                                          <p:spTgt spid="50"/>
                                        </p:tgtEl>
                                        <p:attrNameLst>
                                          <p:attrName>ppt_x</p:attrName>
                                          <p:attrName>ppt_y</p:attrName>
                                        </p:attrNameLst>
                                      </p:cBhvr>
                                      <p:rCtr x="-5417" y="20532"/>
                                    </p:animMotion>
                                  </p:childTnLst>
                                </p:cTn>
                              </p:par>
                            </p:childTnLst>
                          </p:cTn>
                        </p:par>
                        <p:par>
                          <p:cTn id="136" fill="hold">
                            <p:stCondLst>
                              <p:cond delay="6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100" fill="hold"/>
                                        <p:tgtEl>
                                          <p:spTgt spid="51"/>
                                        </p:tgtEl>
                                        <p:attrNameLst>
                                          <p:attrName>ppt_x</p:attrName>
                                          <p:attrName>ppt_y</p:attrName>
                                        </p:attrNameLst>
                                      </p:cBhvr>
                                      <p:rCtr x="4583" y="23317"/>
                                    </p:animMotion>
                                  </p:childTnLst>
                                </p:cTn>
                              </p:par>
                            </p:childTnLst>
                          </p:cTn>
                        </p:par>
                        <p:par>
                          <p:cTn id="139" fill="hold">
                            <p:stCondLst>
                              <p:cond delay="66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100" fill="hold"/>
                                        <p:tgtEl>
                                          <p:spTgt spid="52"/>
                                        </p:tgtEl>
                                        <p:attrNameLst>
                                          <p:attrName>ppt_x</p:attrName>
                                          <p:attrName>ppt_y</p:attrName>
                                        </p:attrNameLst>
                                      </p:cBhvr>
                                      <p:rCtr x="-5000" y="20541"/>
                                    </p:animMotion>
                                  </p:childTnLst>
                                </p:cTn>
                              </p:par>
                            </p:childTnLst>
                          </p:cTn>
                        </p:par>
                        <p:par>
                          <p:cTn id="142" fill="hold">
                            <p:stCondLst>
                              <p:cond delay="67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100" fill="hold"/>
                                        <p:tgtEl>
                                          <p:spTgt spid="53"/>
                                        </p:tgtEl>
                                        <p:attrNameLst>
                                          <p:attrName>ppt_x</p:attrName>
                                          <p:attrName>ppt_y</p:attrName>
                                        </p:attrNameLst>
                                      </p:cBhvr>
                                      <p:rCtr x="0" y="19431"/>
                                    </p:animMotion>
                                  </p:childTnLst>
                                </p:cTn>
                              </p:par>
                            </p:childTnLst>
                          </p:cTn>
                        </p:par>
                        <p:par>
                          <p:cTn id="145" fill="hold">
                            <p:stCondLst>
                              <p:cond delay="68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100" fill="hold"/>
                                        <p:tgtEl>
                                          <p:spTgt spid="54"/>
                                        </p:tgtEl>
                                        <p:attrNameLst>
                                          <p:attrName>ppt_x</p:attrName>
                                          <p:attrName>ppt_y</p:attrName>
                                        </p:attrNameLst>
                                      </p:cBhvr>
                                      <p:rCtr x="-2917" y="22207"/>
                                    </p:animMotion>
                                  </p:childTnLst>
                                </p:cTn>
                              </p:par>
                            </p:childTnLst>
                          </p:cTn>
                        </p:par>
                        <p:par>
                          <p:cTn id="148" fill="hold">
                            <p:stCondLst>
                              <p:cond delay="69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100" fill="hold"/>
                                        <p:tgtEl>
                                          <p:spTgt spid="55"/>
                                        </p:tgtEl>
                                        <p:attrNameLst>
                                          <p:attrName>ppt_x</p:attrName>
                                          <p:attrName>ppt_y</p:attrName>
                                        </p:attrNameLst>
                                      </p:cBhvr>
                                      <p:rCtr x="0" y="19431"/>
                                    </p:animMotion>
                                  </p:childTnLst>
                                </p:cTn>
                              </p:par>
                            </p:childTnLst>
                          </p:cTn>
                        </p:par>
                        <p:par>
                          <p:cTn id="151" fill="hold">
                            <p:stCondLst>
                              <p:cond delay="7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100" fill="hold"/>
                                        <p:tgtEl>
                                          <p:spTgt spid="56"/>
                                        </p:tgtEl>
                                        <p:attrNameLst>
                                          <p:attrName>ppt_x</p:attrName>
                                          <p:attrName>ppt_y</p:attrName>
                                        </p:attrNameLst>
                                      </p:cBhvr>
                                      <p:rCtr x="0" y="19431"/>
                                    </p:animMotion>
                                  </p:childTnLst>
                                </p:cTn>
                              </p:par>
                            </p:childTnLst>
                          </p:cTn>
                        </p:par>
                        <p:par>
                          <p:cTn id="154" fill="hold">
                            <p:stCondLst>
                              <p:cond delay="71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100" fill="hold"/>
                                        <p:tgtEl>
                                          <p:spTgt spid="57"/>
                                        </p:tgtEl>
                                        <p:attrNameLst>
                                          <p:attrName>ppt_x</p:attrName>
                                          <p:attrName>ppt_y</p:attrName>
                                        </p:attrNameLst>
                                      </p:cBhvr>
                                      <p:rCtr x="0" y="19431"/>
                                    </p:animMotion>
                                  </p:childTnLst>
                                </p:cTn>
                              </p:par>
                            </p:childTnLst>
                          </p:cTn>
                        </p:par>
                        <p:par>
                          <p:cTn id="157" fill="hold">
                            <p:stCondLst>
                              <p:cond delay="72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1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
                                        </p:tgtEl>
                                        <p:attrNameLst>
                                          <p:attrName>style.visibility</p:attrName>
                                        </p:attrNameLst>
                                      </p:cBhvr>
                                      <p:to>
                                        <p:strVal val="visible"/>
                                      </p:to>
                                    </p:set>
                                    <p:animEffect transition="in" filter="fade">
                                      <p:cBhvr>
                                        <p:cTn id="172" dur="500"/>
                                        <p:tgtEl>
                                          <p:spTgt spid="10"/>
                                        </p:tgtEl>
                                      </p:cBhvr>
                                    </p:animEffect>
                                  </p:childTnLst>
                                </p:cTn>
                              </p:par>
                            </p:childTnLst>
                          </p:cTn>
                        </p:par>
                        <p:par>
                          <p:cTn id="173" fill="hold">
                            <p:stCondLst>
                              <p:cond delay="500"/>
                            </p:stCondLst>
                            <p:childTnLst>
                              <p:par>
                                <p:cTn id="174" presetID="1" presetClass="entr" presetSubtype="0" fill="hold" grpId="0" nodeType="afterEffect">
                                  <p:stCondLst>
                                    <p:cond delay="0"/>
                                  </p:stCondLst>
                                  <p:childTnLst>
                                    <p:set>
                                      <p:cBhvr>
                                        <p:cTn id="17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10" grpId="0"/>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to handle interval estimation? </a:t>
            </a:r>
            <a:endParaRPr lang="en-US" sz="4400" dirty="0"/>
          </a:p>
        </p:txBody>
      </p:sp>
      <p:sp>
        <p:nvSpPr>
          <p:cNvPr id="3" name="Content Placeholder 2"/>
          <p:cNvSpPr>
            <a:spLocks noGrp="1"/>
          </p:cNvSpPr>
          <p:nvPr>
            <p:ph idx="1"/>
          </p:nvPr>
        </p:nvSpPr>
        <p:spPr/>
        <p:txBody>
          <a:bodyPr/>
          <a:lstStyle/>
          <a:p>
            <a:pPr>
              <a:spcBef>
                <a:spcPts val="600"/>
              </a:spcBef>
            </a:pPr>
            <a:r>
              <a:rPr lang="en-US" dirty="0" smtClean="0"/>
              <a:t>At first: </a:t>
            </a:r>
            <a:r>
              <a:rPr lang="en-US" i="1" dirty="0" smtClean="0"/>
              <a:t>plausible</a:t>
            </a:r>
            <a:r>
              <a:rPr lang="en-US" dirty="0" smtClean="0"/>
              <a:t> values for parameter</a:t>
            </a:r>
          </a:p>
          <a:p>
            <a:pPr lvl="1">
              <a:spcBef>
                <a:spcPts val="600"/>
              </a:spcBef>
            </a:pPr>
            <a:r>
              <a:rPr lang="en-US" dirty="0" smtClean="0"/>
              <a:t>Those not rejected by significance test</a:t>
            </a:r>
          </a:p>
          <a:p>
            <a:pPr lvl="1">
              <a:spcBef>
                <a:spcPts val="600"/>
              </a:spcBef>
            </a:pPr>
            <a:r>
              <a:rPr lang="en-US" dirty="0" smtClean="0"/>
              <a:t>Those that do not put observed value of statistic in tail of null distribution</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28</a:t>
            </a:fld>
            <a:endParaRPr lang="en-US" altLang="en-US"/>
          </a:p>
        </p:txBody>
      </p:sp>
    </p:spTree>
    <p:extLst>
      <p:ext uri="{BB962C8B-B14F-4D97-AF65-F5344CB8AC3E}">
        <p14:creationId xmlns:p14="http://schemas.microsoft.com/office/powerpoint/2010/main" val="882051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to handle interval estimation? </a:t>
            </a:r>
            <a:endParaRPr lang="en-US" sz="4400" dirty="0"/>
          </a:p>
        </p:txBody>
      </p:sp>
      <p:sp>
        <p:nvSpPr>
          <p:cNvPr id="3" name="Content Placeholder 2"/>
          <p:cNvSpPr>
            <a:spLocks noGrp="1"/>
          </p:cNvSpPr>
          <p:nvPr>
            <p:ph idx="1"/>
          </p:nvPr>
        </p:nvSpPr>
        <p:spPr/>
        <p:txBody>
          <a:bodyPr/>
          <a:lstStyle/>
          <a:p>
            <a:pPr>
              <a:spcBef>
                <a:spcPts val="600"/>
              </a:spcBef>
            </a:pPr>
            <a:r>
              <a:rPr lang="en-US" dirty="0" smtClean="0"/>
              <a:t>Example: Facial prototyping (</a:t>
            </a:r>
            <a:r>
              <a:rPr lang="en-US" dirty="0" err="1" smtClean="0"/>
              <a:t>cont</a:t>
            </a:r>
            <a:r>
              <a:rPr lang="en-US" dirty="0" smtClean="0"/>
              <a:t>)</a:t>
            </a:r>
          </a:p>
          <a:p>
            <a:pPr lvl="1">
              <a:spcBef>
                <a:spcPts val="600"/>
              </a:spcBef>
            </a:pPr>
            <a:r>
              <a:rPr lang="en-US" dirty="0" smtClean="0"/>
              <a:t>Statistic: 46 of 65 (0.708) put Tim on left</a:t>
            </a:r>
          </a:p>
          <a:p>
            <a:pPr lvl="1">
              <a:spcBef>
                <a:spcPts val="600"/>
              </a:spcBef>
            </a:pPr>
            <a:r>
              <a:rPr lang="en-US" dirty="0" smtClean="0"/>
              <a:t>Parameter: Long-run probability that a person would associate “Tim” with face on left</a:t>
            </a:r>
          </a:p>
          <a:p>
            <a:pPr lvl="1">
              <a:spcBef>
                <a:spcPts val="600"/>
              </a:spcBef>
            </a:pPr>
            <a:r>
              <a:rPr lang="en-US" dirty="0" smtClean="0"/>
              <a:t>We reject the value 0.5 for this parameter</a:t>
            </a:r>
          </a:p>
          <a:p>
            <a:pPr lvl="1">
              <a:spcBef>
                <a:spcPts val="600"/>
              </a:spcBef>
            </a:pPr>
            <a:r>
              <a:rPr lang="en-US" dirty="0" smtClean="0"/>
              <a:t>What about 0.6, 0.7, 0.8, 0.809, …?  </a:t>
            </a:r>
          </a:p>
          <a:p>
            <a:pPr lvl="2">
              <a:spcBef>
                <a:spcPts val="600"/>
              </a:spcBef>
            </a:pPr>
            <a:r>
              <a:rPr lang="en-US" dirty="0" smtClean="0"/>
              <a:t>Conduct many (simulation-based) tests</a:t>
            </a:r>
          </a:p>
          <a:p>
            <a:pPr lvl="1">
              <a:spcBef>
                <a:spcPts val="600"/>
              </a:spcBef>
            </a:pPr>
            <a:r>
              <a:rPr lang="en-US" dirty="0"/>
              <a:t>Confident that the probability that a student puts Tim with face on left is between .585 and .809</a:t>
            </a:r>
          </a:p>
          <a:p>
            <a:pPr marL="344487" lvl="1" indent="0">
              <a:spcBef>
                <a:spcPts val="600"/>
              </a:spcBef>
              <a:buNone/>
            </a:pPr>
            <a:endParaRPr lang="en-US" dirty="0" smtClean="0"/>
          </a:p>
          <a:p>
            <a:pPr marL="344487" lvl="1" indent="0">
              <a:spcBef>
                <a:spcPts val="600"/>
              </a:spcBef>
              <a:buNone/>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29</a:t>
            </a:fld>
            <a:endParaRPr lang="en-US" altLang="en-US"/>
          </a:p>
        </p:txBody>
      </p:sp>
    </p:spTree>
    <p:extLst>
      <p:ext uri="{BB962C8B-B14F-4D97-AF65-F5344CB8AC3E}">
        <p14:creationId xmlns:p14="http://schemas.microsoft.com/office/powerpoint/2010/main" val="284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Cobb (cont)</a:t>
            </a:r>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3</a:t>
            </a:fld>
            <a:endParaRPr lang="en-US" altLang="en-US">
              <a:solidFill>
                <a:srgbClr val="000000"/>
              </a:solidFill>
            </a:endParaRPr>
          </a:p>
        </p:txBody>
      </p:sp>
      <p:sp>
        <p:nvSpPr>
          <p:cNvPr id="5" name="Content Placeholder 4"/>
          <p:cNvSpPr txBox="1">
            <a:spLocks noGrp="1"/>
          </p:cNvSpPr>
          <p:nvPr>
            <p:ph idx="1"/>
          </p:nvPr>
        </p:nvSpPr>
        <p:spPr>
          <a:xfrm>
            <a:off x="457200" y="1447800"/>
            <a:ext cx="8229600" cy="3970318"/>
          </a:xfrm>
          <a:prstGeom prst="rect">
            <a:avLst/>
          </a:prstGeom>
          <a:noFill/>
        </p:spPr>
        <p:txBody>
          <a:bodyPr wrap="square" rtlCol="0">
            <a:spAutoFit/>
          </a:bodyPr>
          <a:lstStyle/>
          <a:p>
            <a:pPr marL="0" indent="0">
              <a:buNone/>
            </a:pPr>
            <a:r>
              <a:rPr lang="en-US" sz="3600" i="1" dirty="0" smtClean="0"/>
              <a:t>… Before </a:t>
            </a:r>
            <a:r>
              <a:rPr lang="en-US" sz="3600" i="1" dirty="0"/>
              <a:t>computers statisticians had no choice. These days we have no excuse. Randomization-based inference makes a direct connection between data production and the logic of inference that deserves to be at the core of every introductory course.” </a:t>
            </a:r>
            <a:endParaRPr lang="en-US" sz="3600" i="1" dirty="0" smtClean="0"/>
          </a:p>
        </p:txBody>
      </p:sp>
    </p:spTree>
    <p:extLst>
      <p:ext uri="{BB962C8B-B14F-4D97-AF65-F5344CB8AC3E}">
        <p14:creationId xmlns:p14="http://schemas.microsoft.com/office/powerpoint/2010/main" val="26419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to handle interval estimation? </a:t>
            </a:r>
            <a:endParaRPr lang="en-US" sz="4400" dirty="0"/>
          </a:p>
        </p:txBody>
      </p:sp>
      <p:sp>
        <p:nvSpPr>
          <p:cNvPr id="3" name="Content Placeholder 2"/>
          <p:cNvSpPr>
            <a:spLocks noGrp="1"/>
          </p:cNvSpPr>
          <p:nvPr>
            <p:ph idx="1"/>
          </p:nvPr>
        </p:nvSpPr>
        <p:spPr/>
        <p:txBody>
          <a:bodyPr/>
          <a:lstStyle/>
          <a:p>
            <a:pPr marL="344487" lvl="1" indent="0">
              <a:spcBef>
                <a:spcPts val="600"/>
              </a:spcBef>
              <a:buNone/>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30</a:t>
            </a:fld>
            <a:endParaRPr lang="en-US"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55530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048125"/>
            <a:ext cx="55530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03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to handle interval estimation? </a:t>
            </a:r>
            <a:endParaRPr lang="en-US" dirty="0"/>
          </a:p>
        </p:txBody>
      </p:sp>
      <p:sp>
        <p:nvSpPr>
          <p:cNvPr id="3" name="Content Placeholder 2"/>
          <p:cNvSpPr>
            <a:spLocks noGrp="1"/>
          </p:cNvSpPr>
          <p:nvPr>
            <p:ph idx="1"/>
          </p:nvPr>
        </p:nvSpPr>
        <p:spPr/>
        <p:txBody>
          <a:bodyPr/>
          <a:lstStyle/>
          <a:p>
            <a:r>
              <a:rPr lang="en-US" dirty="0" smtClean="0"/>
              <a:t>Then: statistic </a:t>
            </a:r>
            <a:r>
              <a:rPr lang="en-US" dirty="0"/>
              <a:t>±</a:t>
            </a:r>
            <a:r>
              <a:rPr lang="en-US" dirty="0" smtClean="0"/>
              <a:t> 2 × SE(of statistic)</a:t>
            </a:r>
          </a:p>
          <a:p>
            <a:pPr lvl="1"/>
            <a:r>
              <a:rPr lang="en-US" dirty="0" smtClean="0"/>
              <a:t>Where SE could be estimated from simulated null distribution</a:t>
            </a:r>
          </a:p>
          <a:p>
            <a:pPr lvl="1"/>
            <a:r>
              <a:rPr lang="en-US" dirty="0" smtClean="0"/>
              <a:t>Applicable to other parameters</a:t>
            </a:r>
          </a:p>
          <a:p>
            <a:r>
              <a:rPr lang="en-US" dirty="0" smtClean="0"/>
              <a:t>Then theory-based (</a:t>
            </a:r>
            <a:r>
              <a:rPr lang="en-US" i="1" dirty="0" smtClean="0"/>
              <a:t>z</a:t>
            </a:r>
            <a:r>
              <a:rPr lang="en-US" dirty="0" smtClean="0"/>
              <a:t>, </a:t>
            </a:r>
            <a:r>
              <a:rPr lang="en-US" i="1" dirty="0" smtClean="0"/>
              <a:t>t</a:t>
            </a:r>
            <a:r>
              <a:rPr lang="en-US" dirty="0" smtClean="0"/>
              <a:t>, …) using technology</a:t>
            </a:r>
          </a:p>
          <a:p>
            <a:pPr lvl="1"/>
            <a:r>
              <a:rPr lang="en-US" dirty="0" smtClean="0"/>
              <a:t>By clicking button</a:t>
            </a:r>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14400" y="1371600"/>
            <a:ext cx="8001000" cy="2362200"/>
          </a:xfrm>
        </p:spPr>
        <p:txBody>
          <a:bodyPr/>
          <a:lstStyle/>
          <a:p>
            <a:pPr eaLnBrk="1" hangingPunct="1"/>
            <a:r>
              <a:rPr lang="en-US" sz="4800" dirty="0" smtClean="0"/>
              <a:t>Introducing Statistical Inference with Resampling Methods </a:t>
            </a:r>
            <a:br>
              <a:rPr lang="en-US" sz="4800" dirty="0" smtClean="0"/>
            </a:br>
            <a:r>
              <a:rPr lang="en-US" sz="4800" dirty="0" smtClean="0"/>
              <a:t>(Part 2)</a:t>
            </a:r>
          </a:p>
        </p:txBody>
      </p:sp>
      <p:sp>
        <p:nvSpPr>
          <p:cNvPr id="8195" name="Rectangle 3"/>
          <p:cNvSpPr>
            <a:spLocks noGrp="1" noChangeArrowheads="1"/>
          </p:cNvSpPr>
          <p:nvPr>
            <p:ph type="subTitle" idx="1"/>
          </p:nvPr>
        </p:nvSpPr>
        <p:spPr>
          <a:xfrm>
            <a:off x="1752600" y="4267200"/>
            <a:ext cx="7162800" cy="2209800"/>
          </a:xfrm>
        </p:spPr>
        <p:txBody>
          <a:bodyPr/>
          <a:lstStyle/>
          <a:p>
            <a:pPr eaLnBrk="1" hangingPunct="1">
              <a:spcBef>
                <a:spcPts val="1200"/>
              </a:spcBef>
            </a:pPr>
            <a:r>
              <a:rPr lang="en-US" dirty="0"/>
              <a:t>Robin Lock, St. Lawrence </a:t>
            </a:r>
            <a:r>
              <a:rPr lang="en-US" dirty="0" smtClean="0"/>
              <a:t>University</a:t>
            </a:r>
          </a:p>
          <a:p>
            <a:pPr eaLnBrk="1" hangingPunct="1">
              <a:spcBef>
                <a:spcPts val="1200"/>
              </a:spcBef>
            </a:pPr>
            <a:r>
              <a:rPr lang="en-US" dirty="0" smtClean="0"/>
              <a:t>Allan </a:t>
            </a:r>
            <a:r>
              <a:rPr lang="en-US" dirty="0" err="1" smtClean="0"/>
              <a:t>Rossman</a:t>
            </a:r>
            <a:r>
              <a:rPr lang="en-US" dirty="0" smtClean="0"/>
              <a:t>, Cal Poly – San Luis Obispo</a:t>
            </a:r>
          </a:p>
        </p:txBody>
      </p:sp>
    </p:spTree>
    <p:extLst>
      <p:ext uri="{BB962C8B-B14F-4D97-AF65-F5344CB8AC3E}">
        <p14:creationId xmlns:p14="http://schemas.microsoft.com/office/powerpoint/2010/main" val="4033718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33</a:t>
            </a:fld>
            <a:endParaRPr lang="en-US" altLang="en-US">
              <a:solidFill>
                <a:srgbClr val="000000"/>
              </a:solidFill>
            </a:endParaRPr>
          </a:p>
        </p:txBody>
      </p:sp>
      <p:sp>
        <p:nvSpPr>
          <p:cNvPr id="7" name="Content Placeholder 2"/>
          <p:cNvSpPr txBox="1">
            <a:spLocks/>
          </p:cNvSpPr>
          <p:nvPr/>
        </p:nvSpPr>
        <p:spPr bwMode="auto">
          <a:xfrm>
            <a:off x="609600" y="1752600"/>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spcBef>
                <a:spcPts val="1800"/>
              </a:spcBef>
            </a:pPr>
            <a:r>
              <a:rPr lang="en-US" sz="3200" kern="0" dirty="0" smtClean="0"/>
              <a:t>What’s a crank? </a:t>
            </a:r>
          </a:p>
        </p:txBody>
      </p:sp>
      <p:sp>
        <p:nvSpPr>
          <p:cNvPr id="3" name="TextBox 2"/>
          <p:cNvSpPr txBox="1"/>
          <p:nvPr/>
        </p:nvSpPr>
        <p:spPr>
          <a:xfrm>
            <a:off x="1333500" y="2667000"/>
            <a:ext cx="6781800" cy="1569660"/>
          </a:xfrm>
          <a:prstGeom prst="rect">
            <a:avLst/>
          </a:prstGeom>
          <a:noFill/>
        </p:spPr>
        <p:txBody>
          <a:bodyPr wrap="square" rtlCol="0">
            <a:spAutoFit/>
          </a:bodyPr>
          <a:lstStyle/>
          <a:p>
            <a:r>
              <a:rPr lang="en-US" sz="3200" i="1" dirty="0" smtClean="0"/>
              <a:t>A mechanism for generating simulated samples by a random procedure that meets some criteria. </a:t>
            </a:r>
            <a:endParaRPr lang="en-US" sz="3200" i="1" dirty="0"/>
          </a:p>
        </p:txBody>
      </p:sp>
    </p:spTree>
    <p:extLst>
      <p:ext uri="{BB962C8B-B14F-4D97-AF65-F5344CB8AC3E}">
        <p14:creationId xmlns:p14="http://schemas.microsoft.com/office/powerpoint/2010/main" val="1383197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 </a:t>
            </a:r>
            <a:endParaRPr lang="en-US" sz="4400" dirty="0"/>
          </a:p>
        </p:txBody>
      </p:sp>
      <p:sp>
        <p:nvSpPr>
          <p:cNvPr id="3" name="Content Placeholder 2"/>
          <p:cNvSpPr>
            <a:spLocks noGrp="1"/>
          </p:cNvSpPr>
          <p:nvPr>
            <p:ph idx="1"/>
          </p:nvPr>
        </p:nvSpPr>
        <p:spPr>
          <a:xfrm>
            <a:off x="457200" y="1600200"/>
            <a:ext cx="8458200" cy="4530725"/>
          </a:xfrm>
        </p:spPr>
        <p:txBody>
          <a:bodyPr/>
          <a:lstStyle/>
          <a:p>
            <a:pPr>
              <a:spcBef>
                <a:spcPts val="1800"/>
              </a:spcBef>
            </a:pPr>
            <a:r>
              <a:rPr lang="en-US" dirty="0" smtClean="0"/>
              <a:t>Randomized experiment: Does wearing socks over shoes increase confidence while walking down icy incline?</a:t>
            </a:r>
          </a:p>
          <a:p>
            <a:pPr>
              <a:spcBef>
                <a:spcPts val="1800"/>
              </a:spcBef>
            </a:pPr>
            <a:endParaRPr lang="en-US" dirty="0" smtClean="0"/>
          </a:p>
          <a:p>
            <a:pPr>
              <a:spcBef>
                <a:spcPts val="1800"/>
              </a:spcBef>
            </a:pPr>
            <a:endParaRPr lang="en-US" dirty="0" smtClean="0"/>
          </a:p>
          <a:p>
            <a:pPr marL="0" indent="0">
              <a:spcBef>
                <a:spcPts val="1800"/>
              </a:spcBef>
              <a:buNone/>
            </a:pPr>
            <a:endParaRPr lang="en-US" dirty="0" smtClean="0"/>
          </a:p>
          <a:p>
            <a:pPr>
              <a:spcBef>
                <a:spcPts val="1800"/>
              </a:spcBef>
            </a:pPr>
            <a:r>
              <a:rPr lang="en-US" dirty="0" smtClean="0"/>
              <a:t>How unusual is such an extreme result, if there were no effect of footwear on confidence?</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34</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193783515"/>
              </p:ext>
            </p:extLst>
          </p:nvPr>
        </p:nvGraphicFramePr>
        <p:xfrm>
          <a:off x="1524000" y="3124200"/>
          <a:ext cx="6172200" cy="2141993"/>
        </p:xfrm>
        <a:graphic>
          <a:graphicData uri="http://schemas.openxmlformats.org/drawingml/2006/table">
            <a:tbl>
              <a:tblPr firstRow="1" bandRow="1">
                <a:tableStyleId>{5C22544A-7EE6-4342-B048-85BDC9FD1C3A}</a:tableStyleId>
              </a:tblPr>
              <a:tblGrid>
                <a:gridCol w="2286000"/>
                <a:gridCol w="1981200"/>
                <a:gridCol w="1905000"/>
              </a:tblGrid>
              <a:tr h="403087">
                <a:tc>
                  <a:txBody>
                    <a:bodyPr/>
                    <a:lstStyle/>
                    <a:p>
                      <a:endParaRPr lang="en-US" dirty="0"/>
                    </a:p>
                  </a:txBody>
                  <a:tcPr/>
                </a:tc>
                <a:tc>
                  <a:txBody>
                    <a:bodyPr/>
                    <a:lstStyle/>
                    <a:p>
                      <a:pPr algn="ctr"/>
                      <a:r>
                        <a:rPr lang="en-US" dirty="0" smtClean="0"/>
                        <a:t>Socks</a:t>
                      </a:r>
                      <a:r>
                        <a:rPr lang="en-US" baseline="0" dirty="0" smtClean="0"/>
                        <a:t> over shoes</a:t>
                      </a:r>
                      <a:endParaRPr lang="en-US" dirty="0"/>
                    </a:p>
                  </a:txBody>
                  <a:tcPr/>
                </a:tc>
                <a:tc>
                  <a:txBody>
                    <a:bodyPr/>
                    <a:lstStyle/>
                    <a:p>
                      <a:pPr algn="ctr"/>
                      <a:r>
                        <a:rPr lang="en-US" dirty="0" smtClean="0"/>
                        <a:t>Usual footwear</a:t>
                      </a:r>
                      <a:endParaRPr lang="en-US" dirty="0"/>
                    </a:p>
                  </a:txBody>
                  <a:tcPr/>
                </a:tc>
              </a:tr>
              <a:tr h="403087">
                <a:tc>
                  <a:txBody>
                    <a:bodyPr/>
                    <a:lstStyle/>
                    <a:p>
                      <a:r>
                        <a:rPr lang="en-US" dirty="0" smtClean="0"/>
                        <a:t>Appeared confident</a:t>
                      </a:r>
                      <a:endParaRPr lang="en-US" dirty="0"/>
                    </a:p>
                  </a:txBody>
                  <a:tcPr/>
                </a:tc>
                <a:tc>
                  <a:txBody>
                    <a:bodyPr/>
                    <a:lstStyle/>
                    <a:p>
                      <a:pPr algn="ctr"/>
                      <a:r>
                        <a:rPr lang="en-US" dirty="0" smtClean="0"/>
                        <a:t>10</a:t>
                      </a:r>
                      <a:endParaRPr lang="en-US" dirty="0"/>
                    </a:p>
                  </a:txBody>
                  <a:tcPr/>
                </a:tc>
                <a:tc>
                  <a:txBody>
                    <a:bodyPr/>
                    <a:lstStyle/>
                    <a:p>
                      <a:pPr algn="ctr"/>
                      <a:r>
                        <a:rPr lang="en-US" dirty="0" smtClean="0"/>
                        <a:t>8</a:t>
                      </a:r>
                      <a:endParaRPr lang="en-US" dirty="0"/>
                    </a:p>
                  </a:txBody>
                  <a:tcPr/>
                </a:tc>
              </a:tr>
              <a:tr h="403087">
                <a:tc>
                  <a:txBody>
                    <a:bodyPr/>
                    <a:lstStyle/>
                    <a:p>
                      <a:r>
                        <a:rPr lang="en-US" dirty="0" smtClean="0"/>
                        <a:t>Did not</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r h="695739">
                <a:tc>
                  <a:txBody>
                    <a:bodyPr/>
                    <a:lstStyle/>
                    <a:p>
                      <a:r>
                        <a:rPr lang="en-US" dirty="0" smtClean="0"/>
                        <a:t>Proportion who appeared confident</a:t>
                      </a:r>
                      <a:endParaRPr lang="en-US" dirty="0"/>
                    </a:p>
                  </a:txBody>
                  <a:tcPr/>
                </a:tc>
                <a:tc>
                  <a:txBody>
                    <a:bodyPr/>
                    <a:lstStyle/>
                    <a:p>
                      <a:pPr algn="ctr"/>
                      <a:r>
                        <a:rPr lang="en-US" dirty="0" smtClean="0"/>
                        <a:t>.714</a:t>
                      </a:r>
                      <a:endParaRPr lang="en-US" dirty="0"/>
                    </a:p>
                  </a:txBody>
                  <a:tcPr/>
                </a:tc>
                <a:tc>
                  <a:txBody>
                    <a:bodyPr/>
                    <a:lstStyle/>
                    <a:p>
                      <a:pPr algn="ctr"/>
                      <a:r>
                        <a:rPr lang="en-US" dirty="0" smtClean="0"/>
                        <a:t>.533</a:t>
                      </a:r>
                      <a:endParaRPr lang="en-US" dirty="0"/>
                    </a:p>
                  </a:txBody>
                  <a:tcPr/>
                </a:tc>
              </a:tr>
            </a:tbl>
          </a:graphicData>
        </a:graphic>
      </p:graphicFrame>
    </p:spTree>
    <p:extLst>
      <p:ext uri="{BB962C8B-B14F-4D97-AF65-F5344CB8AC3E}">
        <p14:creationId xmlns:p14="http://schemas.microsoft.com/office/powerpoint/2010/main" val="39195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 </a:t>
            </a:r>
            <a:endParaRPr lang="en-US" sz="4400" dirty="0"/>
          </a:p>
        </p:txBody>
      </p:sp>
      <p:sp>
        <p:nvSpPr>
          <p:cNvPr id="3" name="Content Placeholder 2"/>
          <p:cNvSpPr>
            <a:spLocks noGrp="1"/>
          </p:cNvSpPr>
          <p:nvPr>
            <p:ph idx="1"/>
          </p:nvPr>
        </p:nvSpPr>
        <p:spPr>
          <a:xfrm>
            <a:off x="457200" y="1295400"/>
            <a:ext cx="8229600" cy="4530725"/>
          </a:xfrm>
        </p:spPr>
        <p:txBody>
          <a:bodyPr/>
          <a:lstStyle/>
          <a:p>
            <a:pPr>
              <a:spcBef>
                <a:spcPts val="1800"/>
              </a:spcBef>
            </a:pPr>
            <a:r>
              <a:rPr lang="en-US" dirty="0" smtClean="0"/>
              <a:t>How to simulate experimental results under null model of no effect?</a:t>
            </a:r>
          </a:p>
          <a:p>
            <a:pPr lvl="1">
              <a:spcBef>
                <a:spcPts val="0"/>
              </a:spcBef>
            </a:pPr>
            <a:r>
              <a:rPr lang="en-US" dirty="0" smtClean="0"/>
              <a:t>Mimic random assignment used in actual experiment to assign subjects to treatments </a:t>
            </a:r>
          </a:p>
          <a:p>
            <a:pPr lvl="1">
              <a:spcBef>
                <a:spcPts val="0"/>
              </a:spcBef>
            </a:pPr>
            <a:r>
              <a:rPr lang="en-US" dirty="0"/>
              <a:t>B</a:t>
            </a:r>
            <a:r>
              <a:rPr lang="en-US" dirty="0" smtClean="0"/>
              <a:t>y holding both margins fixed (the crank)</a:t>
            </a:r>
          </a:p>
          <a:p>
            <a:pPr>
              <a:spcBef>
                <a:spcPts val="1800"/>
              </a:spcBef>
            </a:pPr>
            <a:endParaRPr lang="en-US" dirty="0" smtClean="0"/>
          </a:p>
          <a:p>
            <a:pPr>
              <a:spcBef>
                <a:spcPts val="1800"/>
              </a:spcBef>
            </a:pPr>
            <a:endParaRPr lang="en-US" dirty="0" smtClean="0"/>
          </a:p>
          <a:p>
            <a:pPr>
              <a:spcBef>
                <a:spcPts val="1800"/>
              </a:spcBef>
            </a:pPr>
            <a:endParaRPr lang="en-US" dirty="0" smtClean="0"/>
          </a:p>
          <a:p>
            <a:pPr marL="0" indent="0">
              <a:spcBef>
                <a:spcPts val="1800"/>
              </a:spcBef>
              <a:buNone/>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35</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635911435"/>
              </p:ext>
            </p:extLst>
          </p:nvPr>
        </p:nvGraphicFramePr>
        <p:xfrm>
          <a:off x="1295400" y="3581400"/>
          <a:ext cx="6477001" cy="2209800"/>
        </p:xfrm>
        <a:graphic>
          <a:graphicData uri="http://schemas.openxmlformats.org/drawingml/2006/table">
            <a:tbl>
              <a:tblPr firstRow="1" bandRow="1">
                <a:tableStyleId>{5C22544A-7EE6-4342-B048-85BDC9FD1C3A}</a:tableStyleId>
              </a:tblPr>
              <a:tblGrid>
                <a:gridCol w="1295400"/>
                <a:gridCol w="1538288"/>
                <a:gridCol w="1457325"/>
                <a:gridCol w="890588"/>
                <a:gridCol w="1295400"/>
              </a:tblGrid>
              <a:tr h="807057">
                <a:tc>
                  <a:txBody>
                    <a:bodyPr/>
                    <a:lstStyle/>
                    <a:p>
                      <a:endParaRPr lang="en-US" dirty="0"/>
                    </a:p>
                  </a:txBody>
                  <a:tcPr/>
                </a:tc>
                <a:tc>
                  <a:txBody>
                    <a:bodyPr/>
                    <a:lstStyle/>
                    <a:p>
                      <a:pPr algn="ctr"/>
                      <a:r>
                        <a:rPr lang="en-US" dirty="0" smtClean="0"/>
                        <a:t>Socks over shoes</a:t>
                      </a:r>
                      <a:endParaRPr lang="en-US" dirty="0"/>
                    </a:p>
                  </a:txBody>
                  <a:tcPr/>
                </a:tc>
                <a:tc>
                  <a:txBody>
                    <a:bodyPr/>
                    <a:lstStyle/>
                    <a:p>
                      <a:pPr algn="ctr"/>
                      <a:r>
                        <a:rPr lang="en-US" dirty="0" smtClean="0"/>
                        <a:t>Usual footwear</a:t>
                      </a:r>
                      <a:endParaRPr lang="en-US" dirty="0"/>
                    </a:p>
                  </a:txBody>
                  <a:tcPr/>
                </a:tc>
                <a:tc>
                  <a:txBody>
                    <a:bodyPr/>
                    <a:lstStyle/>
                    <a:p>
                      <a:pPr algn="ctr"/>
                      <a:r>
                        <a:rPr lang="en-US" dirty="0" smtClean="0"/>
                        <a:t>Total</a:t>
                      </a:r>
                      <a:endParaRPr lang="en-US" dirty="0"/>
                    </a:p>
                  </a:txBody>
                  <a:tcPr/>
                </a:tc>
                <a:tc>
                  <a:txBody>
                    <a:bodyPr/>
                    <a:lstStyle/>
                    <a:p>
                      <a:pPr algn="ctr"/>
                      <a:endParaRPr lang="en-US"/>
                    </a:p>
                  </a:txBody>
                  <a:tcPr/>
                </a:tc>
              </a:tr>
              <a:tr h="467581">
                <a:tc>
                  <a:txBody>
                    <a:bodyPr/>
                    <a:lstStyle/>
                    <a:p>
                      <a:r>
                        <a:rPr lang="en-US" dirty="0" smtClean="0"/>
                        <a:t>Confident</a:t>
                      </a:r>
                      <a:endParaRPr lang="en-US" dirty="0"/>
                    </a:p>
                  </a:txBody>
                  <a:tcPr/>
                </a:tc>
                <a:tc>
                  <a:txBody>
                    <a:bodyPr/>
                    <a:lstStyle/>
                    <a:p>
                      <a:pPr algn="ctr"/>
                      <a:r>
                        <a:rPr lang="en-US" dirty="0" smtClean="0"/>
                        <a:t>10</a:t>
                      </a:r>
                      <a:endParaRPr lang="en-US" dirty="0"/>
                    </a:p>
                  </a:txBody>
                  <a:tcPr/>
                </a:tc>
                <a:tc>
                  <a:txBody>
                    <a:bodyPr/>
                    <a:lstStyle/>
                    <a:p>
                      <a:pPr algn="ctr"/>
                      <a:r>
                        <a:rPr lang="en-US" dirty="0" smtClean="0"/>
                        <a:t>8</a:t>
                      </a:r>
                      <a:endParaRPr lang="en-US" dirty="0"/>
                    </a:p>
                  </a:txBody>
                  <a:tcPr/>
                </a:tc>
                <a:tc>
                  <a:txBody>
                    <a:bodyPr/>
                    <a:lstStyle/>
                    <a:p>
                      <a:pPr algn="ctr"/>
                      <a:r>
                        <a:rPr lang="en-US" dirty="0" smtClean="0"/>
                        <a:t>18</a:t>
                      </a:r>
                      <a:endParaRPr lang="en-US" dirty="0"/>
                    </a:p>
                  </a:txBody>
                  <a:tcPr/>
                </a:tc>
                <a:tc>
                  <a:txBody>
                    <a:bodyPr/>
                    <a:lstStyle/>
                    <a:p>
                      <a:pPr algn="ctr"/>
                      <a:r>
                        <a:rPr lang="en-US" dirty="0" smtClean="0"/>
                        <a:t>Black</a:t>
                      </a:r>
                      <a:endParaRPr lang="en-US" dirty="0"/>
                    </a:p>
                  </a:txBody>
                  <a:tcPr/>
                </a:tc>
              </a:tr>
              <a:tr h="467581">
                <a:tc>
                  <a:txBody>
                    <a:bodyPr/>
                    <a:lstStyle/>
                    <a:p>
                      <a:r>
                        <a:rPr lang="en-US" dirty="0" smtClean="0"/>
                        <a:t>Not</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c>
                  <a:txBody>
                    <a:bodyPr/>
                    <a:lstStyle/>
                    <a:p>
                      <a:pPr algn="ctr"/>
                      <a:r>
                        <a:rPr lang="en-US" dirty="0" smtClean="0"/>
                        <a:t>11</a:t>
                      </a:r>
                      <a:endParaRPr lang="en-US" dirty="0"/>
                    </a:p>
                  </a:txBody>
                  <a:tcPr/>
                </a:tc>
                <a:tc>
                  <a:txBody>
                    <a:bodyPr/>
                    <a:lstStyle/>
                    <a:p>
                      <a:pPr algn="ctr"/>
                      <a:r>
                        <a:rPr lang="en-US" dirty="0" smtClean="0"/>
                        <a:t>Red</a:t>
                      </a:r>
                      <a:endParaRPr lang="en-US" dirty="0"/>
                    </a:p>
                  </a:txBody>
                  <a:tcPr/>
                </a:tc>
              </a:tr>
              <a:tr h="467581">
                <a:tc>
                  <a:txBody>
                    <a:bodyPr/>
                    <a:lstStyle/>
                    <a:p>
                      <a:r>
                        <a:rPr lang="en-US" dirty="0" smtClean="0"/>
                        <a:t>Total</a:t>
                      </a:r>
                      <a:endParaRPr lang="en-US" dirty="0"/>
                    </a:p>
                  </a:txBody>
                  <a:tcPr/>
                </a:tc>
                <a:tc>
                  <a:txBody>
                    <a:bodyPr/>
                    <a:lstStyle/>
                    <a:p>
                      <a:pPr algn="ctr"/>
                      <a:r>
                        <a:rPr lang="en-US" dirty="0" smtClean="0"/>
                        <a:t>14</a:t>
                      </a:r>
                      <a:endParaRPr lang="en-US" dirty="0"/>
                    </a:p>
                  </a:txBody>
                  <a:tcPr/>
                </a:tc>
                <a:tc>
                  <a:txBody>
                    <a:bodyPr/>
                    <a:lstStyle/>
                    <a:p>
                      <a:pPr algn="ctr"/>
                      <a:r>
                        <a:rPr lang="en-US" dirty="0" smtClean="0"/>
                        <a:t>15</a:t>
                      </a:r>
                      <a:endParaRPr lang="en-US" dirty="0"/>
                    </a:p>
                  </a:txBody>
                  <a:tcPr/>
                </a:tc>
                <a:tc>
                  <a:txBody>
                    <a:bodyPr/>
                    <a:lstStyle/>
                    <a:p>
                      <a:pPr algn="ctr"/>
                      <a:r>
                        <a:rPr lang="en-US" dirty="0" smtClean="0"/>
                        <a:t>29</a:t>
                      </a:r>
                      <a:endParaRPr lang="en-US" dirty="0"/>
                    </a:p>
                  </a:txBody>
                  <a:tcPr/>
                </a:tc>
                <a:tc>
                  <a:txBody>
                    <a:bodyPr/>
                    <a:lstStyle/>
                    <a:p>
                      <a:pPr algn="ctr"/>
                      <a:r>
                        <a:rPr lang="en-US" dirty="0" smtClean="0"/>
                        <a:t>29 cards</a:t>
                      </a:r>
                      <a:endParaRPr lang="en-US" dirty="0"/>
                    </a:p>
                  </a:txBody>
                  <a:tcPr/>
                </a:tc>
              </a:tr>
            </a:tbl>
          </a:graphicData>
        </a:graphic>
      </p:graphicFrame>
    </p:spTree>
    <p:extLst>
      <p:ext uri="{BB962C8B-B14F-4D97-AF65-F5344CB8AC3E}">
        <p14:creationId xmlns:p14="http://schemas.microsoft.com/office/powerpoint/2010/main" val="22393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One Crank or Two? </a:t>
            </a:r>
            <a:endParaRPr lang="en-US" dirty="0"/>
          </a:p>
        </p:txBody>
      </p:sp>
      <p:sp>
        <p:nvSpPr>
          <p:cNvPr id="3" name="Content Placeholder 2"/>
          <p:cNvSpPr>
            <a:spLocks noGrp="1"/>
          </p:cNvSpPr>
          <p:nvPr>
            <p:ph idx="1"/>
          </p:nvPr>
        </p:nvSpPr>
        <p:spPr>
          <a:xfrm>
            <a:off x="457200" y="1600200"/>
            <a:ext cx="8458200" cy="4530725"/>
          </a:xfrm>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a:p>
            <a:r>
              <a:rPr lang="en-US" dirty="0" smtClean="0"/>
              <a:t>Not much evidence of an effect</a:t>
            </a:r>
          </a:p>
          <a:p>
            <a:pPr lvl="1"/>
            <a:r>
              <a:rPr lang="en-US" sz="2400" dirty="0" smtClean="0"/>
              <a:t>Observed result not unlikely to occur by chance alone</a:t>
            </a: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36</a:t>
            </a:fld>
            <a:endParaRPr lang="en-US"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58578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37</a:t>
            </a:fld>
            <a:endParaRPr lang="en-US" altLang="en-US">
              <a:solidFill>
                <a:srgbClr val="000000"/>
              </a:solidFill>
            </a:endParaRPr>
          </a:p>
        </p:txBody>
      </p:sp>
      <p:sp>
        <p:nvSpPr>
          <p:cNvPr id="7" name="Content Placeholder 2"/>
          <p:cNvSpPr txBox="1">
            <a:spLocks/>
          </p:cNvSpPr>
          <p:nvPr/>
        </p:nvSpPr>
        <p:spPr bwMode="auto">
          <a:xfrm>
            <a:off x="414269" y="1295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spcBef>
                <a:spcPts val="1800"/>
              </a:spcBef>
              <a:buClr>
                <a:srgbClr val="663300"/>
              </a:buClr>
            </a:pPr>
            <a:r>
              <a:rPr lang="en-US" sz="3200" kern="0" dirty="0" smtClean="0">
                <a:solidFill>
                  <a:srgbClr val="000000"/>
                </a:solidFill>
              </a:rPr>
              <a:t>Two cranks</a:t>
            </a:r>
          </a:p>
        </p:txBody>
      </p:sp>
      <p:sp>
        <p:nvSpPr>
          <p:cNvPr id="3" name="TextBox 2"/>
          <p:cNvSpPr txBox="1"/>
          <p:nvPr/>
        </p:nvSpPr>
        <p:spPr>
          <a:xfrm>
            <a:off x="448613" y="2082968"/>
            <a:ext cx="8268237" cy="1015663"/>
          </a:xfrm>
          <a:prstGeom prst="rect">
            <a:avLst/>
          </a:prstGeom>
          <a:solidFill>
            <a:schemeClr val="accent2">
              <a:lumMod val="40000"/>
              <a:lumOff val="60000"/>
            </a:schemeClr>
          </a:solidFill>
        </p:spPr>
        <p:txBody>
          <a:bodyPr wrap="square" rtlCol="0">
            <a:spAutoFit/>
          </a:bodyPr>
          <a:lstStyle/>
          <a:p>
            <a:r>
              <a:rPr lang="en-US" sz="3000" i="1" dirty="0" smtClean="0">
                <a:solidFill>
                  <a:srgbClr val="000000"/>
                </a:solidFill>
              </a:rPr>
              <a:t>Example: Compare the mean weekly exercise hours between male &amp; female students  </a:t>
            </a:r>
            <a:endParaRPr lang="en-US" sz="3000" i="1" dirty="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982" y="3488028"/>
            <a:ext cx="37623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432175"/>
            <a:ext cx="37814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4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500" fill="hold"/>
                                        <p:tgtEl>
                                          <p:spTgt spid="1027"/>
                                        </p:tgtEl>
                                        <p:attrNameLst>
                                          <p:attrName>ppt_w</p:attrName>
                                        </p:attrNameLst>
                                      </p:cBhvr>
                                      <p:tavLst>
                                        <p:tav tm="0">
                                          <p:val>
                                            <p:fltVal val="0"/>
                                          </p:val>
                                        </p:tav>
                                        <p:tav tm="100000">
                                          <p:val>
                                            <p:strVal val="#ppt_w"/>
                                          </p:val>
                                        </p:tav>
                                      </p:tavLst>
                                    </p:anim>
                                    <p:anim calcmode="lin" valueType="num">
                                      <p:cBhvr>
                                        <p:cTn id="18" dur="500" fill="hold"/>
                                        <p:tgtEl>
                                          <p:spTgt spid="1027"/>
                                        </p:tgtEl>
                                        <p:attrNameLst>
                                          <p:attrName>ppt_h</p:attrName>
                                        </p:attrNameLst>
                                      </p:cBhvr>
                                      <p:tavLst>
                                        <p:tav tm="0">
                                          <p:val>
                                            <p:fltVal val="0"/>
                                          </p:val>
                                        </p:tav>
                                        <p:tav tm="100000">
                                          <p:val>
                                            <p:strVal val="#ppt_h"/>
                                          </p:val>
                                        </p:tav>
                                      </p:tavLst>
                                    </p:anim>
                                    <p:animEffect transition="in" filter="fade">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38</a:t>
            </a:fld>
            <a:endParaRPr lang="en-US" altLang="en-US">
              <a:solidFill>
                <a:srgbClr val="000000"/>
              </a:solidFill>
            </a:endParaRPr>
          </a:p>
        </p:txBody>
      </p:sp>
      <p:grpSp>
        <p:nvGrpSpPr>
          <p:cNvPr id="8" name="Group 7"/>
          <p:cNvGrpSpPr/>
          <p:nvPr/>
        </p:nvGrpSpPr>
        <p:grpSpPr>
          <a:xfrm>
            <a:off x="786977" y="1587260"/>
            <a:ext cx="3491865" cy="1820228"/>
            <a:chOff x="786977" y="1587260"/>
            <a:chExt cx="3491865" cy="1820228"/>
          </a:xfrm>
        </p:grpSpPr>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977" y="1587260"/>
              <a:ext cx="3491865" cy="182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209800" y="1988704"/>
                  <a:ext cx="160020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𝑓</m:t>
                            </m:r>
                          </m:sub>
                        </m:sSub>
                        <m:r>
                          <a:rPr lang="en-US" i="1" smtClean="0">
                            <a:solidFill>
                              <a:srgbClr val="000000"/>
                            </a:solidFill>
                            <a:latin typeface="Cambria Math"/>
                          </a:rPr>
                          <m:t>=9.4</m:t>
                        </m:r>
                      </m:oMath>
                    </m:oMathPara>
                  </a14:m>
                  <a:endParaRPr lang="en-US"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09800" y="1988704"/>
                  <a:ext cx="1600200" cy="491417"/>
                </a:xfrm>
                <a:prstGeom prst="rect">
                  <a:avLst/>
                </a:prstGeom>
                <a:blipFill rotWithShape="1">
                  <a:blip r:embed="rId3" cstate="print"/>
                  <a:stretch>
                    <a:fillRect b="-11111"/>
                  </a:stretch>
                </a:blipFill>
              </p:spPr>
              <p:txBody>
                <a:bodyPr/>
                <a:lstStyle/>
                <a:p>
                  <a:r>
                    <a:rPr lang="en-US">
                      <a:noFill/>
                    </a:rPr>
                    <a:t> </a:t>
                  </a:r>
                </a:p>
              </p:txBody>
            </p:sp>
          </mc:Fallback>
        </mc:AlternateContent>
      </p:grpSp>
      <p:grpSp>
        <p:nvGrpSpPr>
          <p:cNvPr id="6" name="Group 5"/>
          <p:cNvGrpSpPr/>
          <p:nvPr/>
        </p:nvGrpSpPr>
        <p:grpSpPr>
          <a:xfrm>
            <a:off x="786977" y="3735624"/>
            <a:ext cx="3442335" cy="1758315"/>
            <a:chOff x="786977" y="3735624"/>
            <a:chExt cx="3442335" cy="1758315"/>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7" y="3735624"/>
              <a:ext cx="3442335" cy="175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5" name="TextBox 14"/>
                <p:cNvSpPr txBox="1"/>
                <p:nvPr/>
              </p:nvSpPr>
              <p:spPr>
                <a:xfrm>
                  <a:off x="2209800" y="3886200"/>
                  <a:ext cx="1600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𝑚</m:t>
                            </m:r>
                          </m:sub>
                        </m:sSub>
                        <m:r>
                          <a:rPr lang="en-US" i="1" smtClean="0">
                            <a:solidFill>
                              <a:srgbClr val="000000"/>
                            </a:solidFill>
                            <a:latin typeface="Cambria Math"/>
                          </a:rPr>
                          <m:t>=12.4</m:t>
                        </m:r>
                      </m:oMath>
                    </m:oMathPara>
                  </a14:m>
                  <a:endParaRPr lang="en-US"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09800" y="3886200"/>
                  <a:ext cx="1600200" cy="461665"/>
                </a:xfrm>
                <a:prstGeom prst="rect">
                  <a:avLst/>
                </a:prstGeom>
                <a:blipFill rotWithShape="1">
                  <a:blip r:embed="rId5" cstate="print"/>
                  <a:stretch>
                    <a:fillRect/>
                  </a:stretch>
                </a:blipFill>
              </p:spPr>
              <p:txBody>
                <a:bodyPr/>
                <a:lstStyle/>
                <a:p>
                  <a:r>
                    <a:rPr lang="en-US">
                      <a:noFill/>
                    </a:rPr>
                    <a:t> </a:t>
                  </a:r>
                </a:p>
              </p:txBody>
            </p:sp>
          </mc:Fallback>
        </mc:AlternateContent>
      </p:grpSp>
      <p:grpSp>
        <p:nvGrpSpPr>
          <p:cNvPr id="9" name="Group 8"/>
          <p:cNvGrpSpPr/>
          <p:nvPr/>
        </p:nvGrpSpPr>
        <p:grpSpPr>
          <a:xfrm>
            <a:off x="786977" y="2412056"/>
            <a:ext cx="3578543" cy="2117408"/>
            <a:chOff x="4724400" y="2497374"/>
            <a:chExt cx="3578543" cy="2117408"/>
          </a:xfrm>
        </p:grpSpPr>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2497374"/>
              <a:ext cx="3578543" cy="2117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6" name="TextBox 15"/>
                <p:cNvSpPr txBox="1"/>
                <p:nvPr/>
              </p:nvSpPr>
              <p:spPr>
                <a:xfrm>
                  <a:off x="6096000" y="2743200"/>
                  <a:ext cx="1600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000000"/>
                                </a:solidFill>
                                <a:latin typeface="Cambria Math"/>
                              </a:rPr>
                            </m:ctrlPr>
                          </m:accPr>
                          <m:e>
                            <m:r>
                              <a:rPr lang="en-US" i="1" smtClean="0">
                                <a:solidFill>
                                  <a:srgbClr val="000000"/>
                                </a:solidFill>
                                <a:latin typeface="Cambria Math"/>
                              </a:rPr>
                              <m:t>𝑥</m:t>
                            </m:r>
                          </m:e>
                        </m:acc>
                        <m:r>
                          <a:rPr lang="en-US" i="1" smtClean="0">
                            <a:solidFill>
                              <a:srgbClr val="000000"/>
                            </a:solidFill>
                            <a:latin typeface="Cambria Math"/>
                          </a:rPr>
                          <m:t>=10.6</m:t>
                        </m:r>
                      </m:oMath>
                    </m:oMathPara>
                  </a14:m>
                  <a:endParaRPr lang="en-US" dirty="0">
                    <a:solidFill>
                      <a:srgbClr val="00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096000" y="2743200"/>
                  <a:ext cx="1600200" cy="461665"/>
                </a:xfrm>
                <a:prstGeom prst="rect">
                  <a:avLst/>
                </a:prstGeom>
                <a:blipFill rotWithShape="1">
                  <a:blip r:embed="rId7" cstate="print"/>
                  <a:stretch>
                    <a:fillRect/>
                  </a:stretch>
                </a:blipFill>
              </p:spPr>
              <p:txBody>
                <a:bodyPr/>
                <a:lstStyle/>
                <a:p>
                  <a:r>
                    <a:rPr lang="en-US">
                      <a:noFill/>
                    </a:rPr>
                    <a:t> </a:t>
                  </a:r>
                </a:p>
              </p:txBody>
            </p:sp>
          </mc:Fallback>
        </mc:AlternateContent>
      </p:grpSp>
      <p:sp>
        <p:nvSpPr>
          <p:cNvPr id="10" name="TextBox 9"/>
          <p:cNvSpPr txBox="1"/>
          <p:nvPr/>
        </p:nvSpPr>
        <p:spPr>
          <a:xfrm>
            <a:off x="1085109" y="5501478"/>
            <a:ext cx="2895600" cy="461665"/>
          </a:xfrm>
          <a:prstGeom prst="rect">
            <a:avLst/>
          </a:prstGeom>
          <a:noFill/>
        </p:spPr>
        <p:txBody>
          <a:bodyPr wrap="square" rtlCol="0">
            <a:spAutoFit/>
          </a:bodyPr>
          <a:lstStyle/>
          <a:p>
            <a:r>
              <a:rPr lang="en-US" dirty="0" smtClean="0">
                <a:solidFill>
                  <a:srgbClr val="000000"/>
                </a:solidFill>
              </a:rPr>
              <a:t>Combine samples</a:t>
            </a:r>
            <a:endParaRPr lang="en-US" dirty="0">
              <a:solidFill>
                <a:srgbClr val="000000"/>
              </a:solidFill>
            </a:endParaRPr>
          </a:p>
        </p:txBody>
      </p:sp>
      <p:grpSp>
        <p:nvGrpSpPr>
          <p:cNvPr id="11" name="Group 10"/>
          <p:cNvGrpSpPr/>
          <p:nvPr/>
        </p:nvGrpSpPr>
        <p:grpSpPr>
          <a:xfrm>
            <a:off x="5222081" y="1204270"/>
            <a:ext cx="3464719" cy="1928813"/>
            <a:chOff x="5222081" y="1204270"/>
            <a:chExt cx="3464719" cy="1928813"/>
          </a:xfrm>
        </p:grpSpPr>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2081" y="1204270"/>
              <a:ext cx="3464719" cy="19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2" name="TextBox 21"/>
                <p:cNvSpPr txBox="1"/>
                <p:nvPr/>
              </p:nvSpPr>
              <p:spPr>
                <a:xfrm>
                  <a:off x="6952381" y="1677259"/>
                  <a:ext cx="160020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𝑓</m:t>
                            </m:r>
                          </m:sub>
                        </m:sSub>
                        <m:r>
                          <a:rPr lang="en-US" i="1" smtClean="0">
                            <a:solidFill>
                              <a:srgbClr val="000000"/>
                            </a:solidFill>
                            <a:latin typeface="Cambria Math"/>
                          </a:rPr>
                          <m:t>=11.5</m:t>
                        </m:r>
                      </m:oMath>
                    </m:oMathPara>
                  </a14:m>
                  <a:endParaRPr lang="en-US" dirty="0">
                    <a:solidFill>
                      <a:srgbClr val="00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952381" y="1677259"/>
                  <a:ext cx="1600200" cy="491417"/>
                </a:xfrm>
                <a:prstGeom prst="rect">
                  <a:avLst/>
                </a:prstGeom>
                <a:blipFill rotWithShape="1">
                  <a:blip r:embed="rId9" cstate="print"/>
                  <a:stretch>
                    <a:fillRect b="-11111"/>
                  </a:stretch>
                </a:blipFill>
              </p:spPr>
              <p:txBody>
                <a:bodyPr/>
                <a:lstStyle/>
                <a:p>
                  <a:r>
                    <a:rPr lang="en-US">
                      <a:noFill/>
                    </a:rPr>
                    <a:t> </a:t>
                  </a:r>
                </a:p>
              </p:txBody>
            </p:sp>
          </mc:Fallback>
        </mc:AlternateContent>
      </p:grpSp>
      <p:grpSp>
        <p:nvGrpSpPr>
          <p:cNvPr id="12" name="Group 11"/>
          <p:cNvGrpSpPr/>
          <p:nvPr/>
        </p:nvGrpSpPr>
        <p:grpSpPr>
          <a:xfrm>
            <a:off x="5127701" y="3962400"/>
            <a:ext cx="3635299" cy="1738313"/>
            <a:chOff x="4917281" y="3993997"/>
            <a:chExt cx="3635299" cy="1738313"/>
          </a:xfrm>
        </p:grpSpPr>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7281" y="3993997"/>
              <a:ext cx="3452813" cy="173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5" name="TextBox 24"/>
                <p:cNvSpPr txBox="1"/>
                <p:nvPr/>
              </p:nvSpPr>
              <p:spPr>
                <a:xfrm>
                  <a:off x="6737617" y="4102681"/>
                  <a:ext cx="18149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𝑚</m:t>
                            </m:r>
                          </m:sub>
                        </m:sSub>
                        <m:r>
                          <a:rPr lang="en-US" i="1" smtClean="0">
                            <a:solidFill>
                              <a:srgbClr val="000000"/>
                            </a:solidFill>
                            <a:latin typeface="Cambria Math"/>
                          </a:rPr>
                          <m:t>=10.25</m:t>
                        </m:r>
                      </m:oMath>
                    </m:oMathPara>
                  </a14:m>
                  <a:endParaRPr lang="en-US" dirty="0">
                    <a:solidFill>
                      <a:srgbClr val="0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737617" y="4102681"/>
                  <a:ext cx="1814963" cy="461665"/>
                </a:xfrm>
                <a:prstGeom prst="rect">
                  <a:avLst/>
                </a:prstGeom>
                <a:blipFill rotWithShape="1">
                  <a:blip r:embed="rId11" cstate="print"/>
                  <a:stretch>
                    <a:fillRect/>
                  </a:stretch>
                </a:blipFill>
              </p:spPr>
              <p:txBody>
                <a:bodyPr/>
                <a:lstStyle/>
                <a:p>
                  <a:r>
                    <a:rPr lang="en-US">
                      <a:noFill/>
                    </a:rPr>
                    <a:t> </a:t>
                  </a:r>
                </a:p>
              </p:txBody>
            </p:sp>
          </mc:Fallback>
        </mc:AlternateContent>
      </p:grpSp>
      <p:cxnSp>
        <p:nvCxnSpPr>
          <p:cNvPr id="14" name="Straight Arrow Connector 13"/>
          <p:cNvCxnSpPr/>
          <p:nvPr/>
        </p:nvCxnSpPr>
        <p:spPr>
          <a:xfrm flipV="1">
            <a:off x="3810000" y="2234412"/>
            <a:ext cx="1412081" cy="10421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00" y="5316811"/>
            <a:ext cx="2895600" cy="830997"/>
          </a:xfrm>
          <a:prstGeom prst="rect">
            <a:avLst/>
          </a:prstGeom>
          <a:noFill/>
        </p:spPr>
        <p:txBody>
          <a:bodyPr wrap="square" rtlCol="0">
            <a:spAutoFit/>
          </a:bodyPr>
          <a:lstStyle/>
          <a:p>
            <a:pPr algn="ctr"/>
            <a:r>
              <a:rPr lang="en-US" dirty="0" smtClean="0">
                <a:solidFill>
                  <a:srgbClr val="000000"/>
                </a:solidFill>
              </a:rPr>
              <a:t>Resample</a:t>
            </a:r>
          </a:p>
          <a:p>
            <a:pPr algn="ctr"/>
            <a:r>
              <a:rPr lang="en-US" dirty="0" smtClean="0">
                <a:solidFill>
                  <a:srgbClr val="000000"/>
                </a:solidFill>
              </a:rPr>
              <a:t>(with replacement)</a:t>
            </a:r>
            <a:endParaRPr lang="en-US" dirty="0">
              <a:solidFill>
                <a:srgbClr val="000000"/>
              </a:solidFill>
            </a:endParaRPr>
          </a:p>
        </p:txBody>
      </p:sp>
      <p:cxnSp>
        <p:nvCxnSpPr>
          <p:cNvPr id="30" name="Straight Arrow Connector 29"/>
          <p:cNvCxnSpPr/>
          <p:nvPr/>
        </p:nvCxnSpPr>
        <p:spPr>
          <a:xfrm>
            <a:off x="3810000" y="4347159"/>
            <a:ext cx="1317701" cy="52964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569516" y="3225116"/>
                <a:ext cx="2983063"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𝑓</m:t>
                          </m:r>
                        </m:sub>
                      </m:sSub>
                      <m:r>
                        <a:rPr lang="en-US" i="1" smtClean="0">
                          <a:solidFill>
                            <a:srgbClr val="000000"/>
                          </a:solidFill>
                          <a:latin typeface="Cambria Math"/>
                        </a:rPr>
                        <m:t>−</m:t>
                      </m:r>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𝑚</m:t>
                          </m:r>
                        </m:sub>
                      </m:sSub>
                      <m:r>
                        <a:rPr lang="en-US" i="1" smtClean="0">
                          <a:solidFill>
                            <a:srgbClr val="000000"/>
                          </a:solidFill>
                          <a:latin typeface="Cambria Math"/>
                        </a:rPr>
                        <m:t>=1.25</m:t>
                      </m:r>
                    </m:oMath>
                  </m:oMathPara>
                </a14:m>
                <a:endParaRPr lang="en-US" dirty="0">
                  <a:solidFill>
                    <a:srgbClr val="00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9516" y="3225116"/>
                <a:ext cx="2983063" cy="491288"/>
              </a:xfrm>
              <a:prstGeom prst="rect">
                <a:avLst/>
              </a:prstGeom>
              <a:blipFill rotWithShape="1">
                <a:blip r:embed="rId12" cstate="print"/>
                <a:stretch>
                  <a:fillRect b="-11111"/>
                </a:stretch>
              </a:blipFill>
            </p:spPr>
            <p:txBody>
              <a:bodyPr/>
              <a:lstStyle/>
              <a:p>
                <a:r>
                  <a:rPr lang="en-US">
                    <a:noFill/>
                  </a:rPr>
                  <a:t> </a:t>
                </a:r>
              </a:p>
            </p:txBody>
          </p:sp>
        </mc:Fallback>
      </mc:AlternateContent>
      <p:sp>
        <p:nvSpPr>
          <p:cNvPr id="19" name="TextBox 18"/>
          <p:cNvSpPr txBox="1"/>
          <p:nvPr/>
        </p:nvSpPr>
        <p:spPr>
          <a:xfrm rot="19386652">
            <a:off x="3882208" y="2355439"/>
            <a:ext cx="1146992" cy="461665"/>
          </a:xfrm>
          <a:prstGeom prst="rect">
            <a:avLst/>
          </a:prstGeom>
          <a:noFill/>
        </p:spPr>
        <p:txBody>
          <a:bodyPr wrap="square" rtlCol="0">
            <a:spAutoFit/>
          </a:bodyPr>
          <a:lstStyle/>
          <a:p>
            <a:r>
              <a:rPr lang="en-US" dirty="0" smtClean="0">
                <a:solidFill>
                  <a:srgbClr val="000000"/>
                </a:solidFill>
              </a:rPr>
              <a:t>30 F’s</a:t>
            </a:r>
            <a:endParaRPr lang="en-US" dirty="0">
              <a:solidFill>
                <a:srgbClr val="000000"/>
              </a:solidFill>
            </a:endParaRPr>
          </a:p>
        </p:txBody>
      </p:sp>
      <p:sp>
        <p:nvSpPr>
          <p:cNvPr id="35" name="TextBox 34"/>
          <p:cNvSpPr txBox="1"/>
          <p:nvPr/>
        </p:nvSpPr>
        <p:spPr>
          <a:xfrm rot="1302783">
            <a:off x="4025418" y="4266875"/>
            <a:ext cx="1146992" cy="461665"/>
          </a:xfrm>
          <a:prstGeom prst="rect">
            <a:avLst/>
          </a:prstGeom>
          <a:noFill/>
        </p:spPr>
        <p:txBody>
          <a:bodyPr wrap="square" rtlCol="0">
            <a:spAutoFit/>
          </a:bodyPr>
          <a:lstStyle/>
          <a:p>
            <a:r>
              <a:rPr lang="en-US" dirty="0" smtClean="0">
                <a:solidFill>
                  <a:srgbClr val="000000"/>
                </a:solidFill>
              </a:rPr>
              <a:t>20 M’s</a:t>
            </a:r>
            <a:endParaRPr lang="en-US" dirty="0">
              <a:solidFill>
                <a:srgbClr val="000000"/>
              </a:solidFill>
            </a:endParaRPr>
          </a:p>
        </p:txBody>
      </p:sp>
    </p:spTree>
    <p:extLst>
      <p:ext uri="{BB962C8B-B14F-4D97-AF65-F5344CB8AC3E}">
        <p14:creationId xmlns:p14="http://schemas.microsoft.com/office/powerpoint/2010/main" val="20869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3.7037E-7 L -0.00191 0.16921 " pathEditMode="relative" rAng="0" ptsTypes="AA">
                                      <p:cBhvr>
                                        <p:cTn id="6" dur="2000" fill="hold"/>
                                        <p:tgtEl>
                                          <p:spTgt spid="8"/>
                                        </p:tgtEl>
                                        <p:attrNameLst>
                                          <p:attrName>ppt_x</p:attrName>
                                          <p:attrName>ppt_y</p:attrName>
                                        </p:attrNameLst>
                                      </p:cBhvr>
                                      <p:rCtr x="-104" y="8449"/>
                                    </p:animMotion>
                                  </p:childTnLst>
                                </p:cTn>
                              </p:par>
                              <p:par>
                                <p:cTn id="7" presetID="42" presetClass="path" presetSubtype="0" accel="50000" decel="50000" fill="hold" nodeType="withEffect">
                                  <p:stCondLst>
                                    <p:cond delay="0"/>
                                  </p:stCondLst>
                                  <p:childTnLst>
                                    <p:animMotion origin="layout" path="M 4.44444E-6 3.33333E-6 L 0.00069 -0.1507 " pathEditMode="relative" rAng="0" ptsTypes="AA">
                                      <p:cBhvr>
                                        <p:cTn id="8" dur="2000" fill="hold"/>
                                        <p:tgtEl>
                                          <p:spTgt spid="6"/>
                                        </p:tgtEl>
                                        <p:attrNameLst>
                                          <p:attrName>ppt_x</p:attrName>
                                          <p:attrName>ppt_y</p:attrName>
                                        </p:attrNameLst>
                                      </p:cBhvr>
                                      <p:rCtr x="35" y="-7546"/>
                                    </p:animMotion>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33" grpId="0" animBg="1"/>
      <p:bldP spid="19" grpId="0"/>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39</a:t>
            </a:fld>
            <a:endParaRPr lang="en-US" altLang="en-US">
              <a:solidFill>
                <a:srgbClr val="000000"/>
              </a:solidFill>
            </a:endParaRPr>
          </a:p>
        </p:txBody>
      </p:sp>
      <p:grpSp>
        <p:nvGrpSpPr>
          <p:cNvPr id="8" name="Group 7"/>
          <p:cNvGrpSpPr/>
          <p:nvPr/>
        </p:nvGrpSpPr>
        <p:grpSpPr>
          <a:xfrm>
            <a:off x="786977" y="1587260"/>
            <a:ext cx="3491865" cy="1820228"/>
            <a:chOff x="786977" y="1587260"/>
            <a:chExt cx="3491865" cy="1820228"/>
          </a:xfrm>
        </p:grpSpPr>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977" y="1587260"/>
              <a:ext cx="3491865" cy="182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209800" y="1988704"/>
                  <a:ext cx="160020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𝑓</m:t>
                            </m:r>
                          </m:sub>
                        </m:sSub>
                        <m:r>
                          <a:rPr lang="en-US" i="1" smtClean="0">
                            <a:solidFill>
                              <a:srgbClr val="000000"/>
                            </a:solidFill>
                            <a:latin typeface="Cambria Math"/>
                          </a:rPr>
                          <m:t>=9.4</m:t>
                        </m:r>
                      </m:oMath>
                    </m:oMathPara>
                  </a14:m>
                  <a:endParaRPr lang="en-US"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09800" y="1988704"/>
                  <a:ext cx="1600200" cy="491417"/>
                </a:xfrm>
                <a:prstGeom prst="rect">
                  <a:avLst/>
                </a:prstGeom>
                <a:blipFill rotWithShape="1">
                  <a:blip r:embed="rId3" cstate="print"/>
                  <a:stretch>
                    <a:fillRect b="-11111"/>
                  </a:stretch>
                </a:blipFill>
              </p:spPr>
              <p:txBody>
                <a:bodyPr/>
                <a:lstStyle/>
                <a:p>
                  <a:r>
                    <a:rPr lang="en-US">
                      <a:noFill/>
                    </a:rPr>
                    <a:t> </a:t>
                  </a:r>
                </a:p>
              </p:txBody>
            </p:sp>
          </mc:Fallback>
        </mc:AlternateContent>
      </p:grpSp>
      <p:grpSp>
        <p:nvGrpSpPr>
          <p:cNvPr id="6" name="Group 5"/>
          <p:cNvGrpSpPr/>
          <p:nvPr/>
        </p:nvGrpSpPr>
        <p:grpSpPr>
          <a:xfrm>
            <a:off x="786977" y="3735624"/>
            <a:ext cx="3442335" cy="1758315"/>
            <a:chOff x="786977" y="3735624"/>
            <a:chExt cx="3442335" cy="1758315"/>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7" y="3735624"/>
              <a:ext cx="3442335" cy="175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5" name="TextBox 14"/>
                <p:cNvSpPr txBox="1"/>
                <p:nvPr/>
              </p:nvSpPr>
              <p:spPr>
                <a:xfrm>
                  <a:off x="2209800" y="3886200"/>
                  <a:ext cx="1600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𝑚</m:t>
                            </m:r>
                          </m:sub>
                        </m:sSub>
                        <m:r>
                          <a:rPr lang="en-US" i="1" smtClean="0">
                            <a:solidFill>
                              <a:srgbClr val="000000"/>
                            </a:solidFill>
                            <a:latin typeface="Cambria Math"/>
                          </a:rPr>
                          <m:t>=12.4</m:t>
                        </m:r>
                      </m:oMath>
                    </m:oMathPara>
                  </a14:m>
                  <a:endParaRPr lang="en-US"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09800" y="3886200"/>
                  <a:ext cx="1600200" cy="461665"/>
                </a:xfrm>
                <a:prstGeom prst="rect">
                  <a:avLst/>
                </a:prstGeom>
                <a:blipFill rotWithShape="1">
                  <a:blip r:embed="rId5" cstate="print"/>
                  <a:stretch>
                    <a:fillRect/>
                  </a:stretch>
                </a:blipFill>
              </p:spPr>
              <p:txBody>
                <a:bodyPr/>
                <a:lstStyle/>
                <a:p>
                  <a:r>
                    <a:rPr lang="en-US">
                      <a:noFill/>
                    </a:rPr>
                    <a:t> </a:t>
                  </a:r>
                </a:p>
              </p:txBody>
            </p:sp>
          </mc:Fallback>
        </mc:AlternateContent>
      </p:grpSp>
      <p:sp>
        <p:nvSpPr>
          <p:cNvPr id="10" name="TextBox 9"/>
          <p:cNvSpPr txBox="1"/>
          <p:nvPr/>
        </p:nvSpPr>
        <p:spPr>
          <a:xfrm>
            <a:off x="1085109" y="5501478"/>
            <a:ext cx="2895600" cy="461665"/>
          </a:xfrm>
          <a:prstGeom prst="rect">
            <a:avLst/>
          </a:prstGeom>
          <a:noFill/>
        </p:spPr>
        <p:txBody>
          <a:bodyPr wrap="square" rtlCol="0">
            <a:spAutoFit/>
          </a:bodyPr>
          <a:lstStyle/>
          <a:p>
            <a:r>
              <a:rPr lang="en-US" dirty="0" smtClean="0">
                <a:solidFill>
                  <a:srgbClr val="000000"/>
                </a:solidFill>
              </a:rPr>
              <a:t>Shift samples</a:t>
            </a:r>
            <a:endParaRPr lang="en-US" dirty="0">
              <a:solidFill>
                <a:srgbClr val="000000"/>
              </a:solidFill>
            </a:endParaRPr>
          </a:p>
        </p:txBody>
      </p:sp>
      <p:grpSp>
        <p:nvGrpSpPr>
          <p:cNvPr id="17" name="Group 16"/>
          <p:cNvGrpSpPr/>
          <p:nvPr/>
        </p:nvGrpSpPr>
        <p:grpSpPr>
          <a:xfrm>
            <a:off x="5334000" y="1625386"/>
            <a:ext cx="3590925" cy="1671638"/>
            <a:chOff x="5334000" y="1625386"/>
            <a:chExt cx="3590925" cy="1671638"/>
          </a:xfrm>
        </p:grpSpPr>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1625386"/>
              <a:ext cx="3590925"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2" name="TextBox 21"/>
                <p:cNvSpPr txBox="1"/>
                <p:nvPr/>
              </p:nvSpPr>
              <p:spPr>
                <a:xfrm>
                  <a:off x="6952381" y="1677259"/>
                  <a:ext cx="1600200"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𝑓</m:t>
                            </m:r>
                          </m:sub>
                        </m:sSub>
                        <m:r>
                          <a:rPr lang="en-US" i="1" smtClean="0">
                            <a:solidFill>
                              <a:srgbClr val="000000"/>
                            </a:solidFill>
                            <a:latin typeface="Cambria Math"/>
                          </a:rPr>
                          <m:t>=10.3</m:t>
                        </m:r>
                      </m:oMath>
                    </m:oMathPara>
                  </a14:m>
                  <a:endParaRPr lang="en-US" dirty="0">
                    <a:solidFill>
                      <a:srgbClr val="00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952381" y="1677259"/>
                  <a:ext cx="1600200" cy="491288"/>
                </a:xfrm>
                <a:prstGeom prst="rect">
                  <a:avLst/>
                </a:prstGeom>
                <a:blipFill rotWithShape="1">
                  <a:blip r:embed="rId7" cstate="print"/>
                  <a:stretch>
                    <a:fillRect b="-11111"/>
                  </a:stretch>
                </a:blipFill>
              </p:spPr>
              <p:txBody>
                <a:bodyPr/>
                <a:lstStyle/>
                <a:p>
                  <a:r>
                    <a:rPr lang="en-US">
                      <a:noFill/>
                    </a:rPr>
                    <a:t> </a:t>
                  </a:r>
                </a:p>
              </p:txBody>
            </p:sp>
          </mc:Fallback>
        </mc:AlternateContent>
      </p:grpSp>
      <p:grpSp>
        <p:nvGrpSpPr>
          <p:cNvPr id="13" name="Group 12"/>
          <p:cNvGrpSpPr/>
          <p:nvPr/>
        </p:nvGrpSpPr>
        <p:grpSpPr>
          <a:xfrm>
            <a:off x="5122874" y="3963665"/>
            <a:ext cx="3640126" cy="1609725"/>
            <a:chOff x="5122874" y="3963665"/>
            <a:chExt cx="3640126" cy="1609725"/>
          </a:xfrm>
        </p:grpSpPr>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2874" y="3963665"/>
              <a:ext cx="3578543"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5" name="TextBox 24"/>
                <p:cNvSpPr txBox="1"/>
                <p:nvPr/>
              </p:nvSpPr>
              <p:spPr>
                <a:xfrm>
                  <a:off x="6948037" y="4071084"/>
                  <a:ext cx="18149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𝑚</m:t>
                            </m:r>
                          </m:sub>
                        </m:sSub>
                        <m:r>
                          <a:rPr lang="en-US" i="1" smtClean="0">
                            <a:solidFill>
                              <a:srgbClr val="000000"/>
                            </a:solidFill>
                            <a:latin typeface="Cambria Math"/>
                          </a:rPr>
                          <m:t>=8.8</m:t>
                        </m:r>
                      </m:oMath>
                    </m:oMathPara>
                  </a14:m>
                  <a:endParaRPr lang="en-US" dirty="0">
                    <a:solidFill>
                      <a:srgbClr val="0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948037" y="4071084"/>
                  <a:ext cx="1814963" cy="461665"/>
                </a:xfrm>
                <a:prstGeom prst="rect">
                  <a:avLst/>
                </a:prstGeom>
                <a:blipFill rotWithShape="1">
                  <a:blip r:embed="rId9" cstate="print"/>
                  <a:stretch>
                    <a:fillRect/>
                  </a:stretch>
                </a:blipFill>
              </p:spPr>
              <p:txBody>
                <a:bodyPr/>
                <a:lstStyle/>
                <a:p>
                  <a:r>
                    <a:rPr lang="en-US">
                      <a:noFill/>
                    </a:rPr>
                    <a:t> </a:t>
                  </a:r>
                </a:p>
              </p:txBody>
            </p:sp>
          </mc:Fallback>
        </mc:AlternateContent>
      </p:grpSp>
      <p:sp>
        <p:nvSpPr>
          <p:cNvPr id="29" name="TextBox 28"/>
          <p:cNvSpPr txBox="1"/>
          <p:nvPr/>
        </p:nvSpPr>
        <p:spPr>
          <a:xfrm>
            <a:off x="3581400" y="5316811"/>
            <a:ext cx="2895600" cy="830997"/>
          </a:xfrm>
          <a:prstGeom prst="rect">
            <a:avLst/>
          </a:prstGeom>
          <a:noFill/>
        </p:spPr>
        <p:txBody>
          <a:bodyPr wrap="square" rtlCol="0">
            <a:spAutoFit/>
          </a:bodyPr>
          <a:lstStyle/>
          <a:p>
            <a:pPr algn="ctr"/>
            <a:r>
              <a:rPr lang="en-US" dirty="0" smtClean="0">
                <a:solidFill>
                  <a:srgbClr val="000000"/>
                </a:solidFill>
              </a:rPr>
              <a:t>Resample</a:t>
            </a:r>
          </a:p>
          <a:p>
            <a:pPr algn="ctr"/>
            <a:r>
              <a:rPr lang="en-US" dirty="0" smtClean="0">
                <a:solidFill>
                  <a:srgbClr val="000000"/>
                </a:solidFill>
              </a:rPr>
              <a:t>(with replacement)</a:t>
            </a:r>
            <a:endParaRPr lang="en-US" dirty="0">
              <a:solidFill>
                <a:srgbClr val="000000"/>
              </a:solidFill>
            </a:endParaRPr>
          </a:p>
        </p:txBody>
      </p:sp>
      <mc:AlternateContent xmlns:mc="http://schemas.openxmlformats.org/markup-compatibility/2006" xmlns:a14="http://schemas.microsoft.com/office/drawing/2010/main">
        <mc:Choice Requires="a14">
          <p:sp>
            <p:nvSpPr>
              <p:cNvPr id="33" name="TextBox 32"/>
              <p:cNvSpPr txBox="1"/>
              <p:nvPr/>
            </p:nvSpPr>
            <p:spPr>
              <a:xfrm>
                <a:off x="5569516" y="3318712"/>
                <a:ext cx="2983063"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𝑓</m:t>
                          </m:r>
                        </m:sub>
                      </m:sSub>
                      <m:r>
                        <a:rPr lang="en-US" i="1" smtClean="0">
                          <a:solidFill>
                            <a:srgbClr val="000000"/>
                          </a:solidFill>
                          <a:latin typeface="Cambria Math"/>
                        </a:rPr>
                        <m:t>−</m:t>
                      </m:r>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𝑚</m:t>
                          </m:r>
                        </m:sub>
                      </m:sSub>
                      <m:r>
                        <a:rPr lang="en-US" i="1" smtClean="0">
                          <a:solidFill>
                            <a:srgbClr val="000000"/>
                          </a:solidFill>
                          <a:latin typeface="Cambria Math"/>
                        </a:rPr>
                        <m:t>=1.5</m:t>
                      </m:r>
                    </m:oMath>
                  </m:oMathPara>
                </a14:m>
                <a:endParaRPr lang="en-US" dirty="0">
                  <a:solidFill>
                    <a:srgbClr val="00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9516" y="3318712"/>
                <a:ext cx="2983063" cy="491288"/>
              </a:xfrm>
              <a:prstGeom prst="rect">
                <a:avLst/>
              </a:prstGeom>
              <a:blipFill rotWithShape="1">
                <a:blip r:embed="rId10" cstate="print"/>
                <a:stretch>
                  <a:fillRect b="-11111"/>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1530" y="1569611"/>
            <a:ext cx="3467312" cy="178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rot="20969352">
            <a:off x="3849723" y="1757869"/>
            <a:ext cx="1146992" cy="461665"/>
          </a:xfrm>
          <a:prstGeom prst="rect">
            <a:avLst/>
          </a:prstGeom>
          <a:noFill/>
        </p:spPr>
        <p:txBody>
          <a:bodyPr wrap="square" rtlCol="0">
            <a:spAutoFit/>
          </a:bodyPr>
          <a:lstStyle/>
          <a:p>
            <a:r>
              <a:rPr lang="en-US" dirty="0" smtClean="0">
                <a:solidFill>
                  <a:srgbClr val="000000"/>
                </a:solidFill>
              </a:rPr>
              <a:t>30 F’s</a:t>
            </a:r>
            <a:endParaRPr lang="en-US" dirty="0">
              <a:solidFill>
                <a:srgbClr val="000000"/>
              </a:solidFill>
            </a:endParaRPr>
          </a:p>
        </p:txBody>
      </p:sp>
      <p:cxnSp>
        <p:nvCxnSpPr>
          <p:cNvPr id="14" name="Straight Arrow Connector 13"/>
          <p:cNvCxnSpPr/>
          <p:nvPr/>
        </p:nvCxnSpPr>
        <p:spPr>
          <a:xfrm flipV="1">
            <a:off x="2895593" y="1988704"/>
            <a:ext cx="2438407" cy="45535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8600" y="3716404"/>
            <a:ext cx="3491865" cy="183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1" name="TextBox 30"/>
              <p:cNvSpPr txBox="1"/>
              <p:nvPr/>
            </p:nvSpPr>
            <p:spPr>
              <a:xfrm>
                <a:off x="1981200" y="1688771"/>
                <a:ext cx="160020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𝑓</m:t>
                          </m:r>
                        </m:sub>
                      </m:sSub>
                      <m:r>
                        <a:rPr lang="en-US" i="1" smtClean="0">
                          <a:solidFill>
                            <a:srgbClr val="000000"/>
                          </a:solidFill>
                          <a:latin typeface="Cambria Math"/>
                        </a:rPr>
                        <m:t>=10.6</m:t>
                      </m:r>
                    </m:oMath>
                  </m:oMathPara>
                </a14:m>
                <a:endParaRPr lang="en-US" dirty="0">
                  <a:solidFill>
                    <a:srgbClr val="00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981200" y="1688771"/>
                <a:ext cx="1600200" cy="491417"/>
              </a:xfrm>
              <a:prstGeom prst="rect">
                <a:avLst/>
              </a:prstGeom>
              <a:blipFill rotWithShape="1">
                <a:blip r:embed="rId13" cstate="print"/>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18270" y="3732833"/>
                <a:ext cx="1600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acc>
                            <m:accPr>
                              <m:chr m:val="̅"/>
                              <m:ctrlPr>
                                <a:rPr lang="en-US" i="1" smtClean="0">
                                  <a:solidFill>
                                    <a:srgbClr val="000000"/>
                                  </a:solidFill>
                                  <a:latin typeface="Cambria Math"/>
                                </a:rPr>
                              </m:ctrlPr>
                            </m:accPr>
                            <m:e>
                              <m:r>
                                <a:rPr lang="en-US" i="1" smtClean="0">
                                  <a:solidFill>
                                    <a:srgbClr val="000000"/>
                                  </a:solidFill>
                                  <a:latin typeface="Cambria Math"/>
                                </a:rPr>
                                <m:t>𝑥</m:t>
                              </m:r>
                            </m:e>
                          </m:acc>
                        </m:e>
                        <m:sub>
                          <m:r>
                            <a:rPr lang="en-US" i="1" smtClean="0">
                              <a:solidFill>
                                <a:srgbClr val="000000"/>
                              </a:solidFill>
                              <a:latin typeface="Cambria Math"/>
                            </a:rPr>
                            <m:t>𝑚</m:t>
                          </m:r>
                        </m:sub>
                      </m:sSub>
                      <m:r>
                        <a:rPr lang="en-US" i="1" smtClean="0">
                          <a:solidFill>
                            <a:srgbClr val="000000"/>
                          </a:solidFill>
                          <a:latin typeface="Cambria Math"/>
                        </a:rPr>
                        <m:t>=10.6</m:t>
                      </m:r>
                    </m:oMath>
                  </m:oMathPara>
                </a14:m>
                <a:endParaRPr lang="en-US"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018270" y="3732833"/>
                <a:ext cx="1600200" cy="461665"/>
              </a:xfrm>
              <a:prstGeom prst="rect">
                <a:avLst/>
              </a:prstGeom>
              <a:blipFill rotWithShape="1">
                <a:blip r:embed="rId14" cstate="print"/>
                <a:stretch>
                  <a:fillRect/>
                </a:stretch>
              </a:blipFill>
            </p:spPr>
            <p:txBody>
              <a:bodyPr/>
              <a:lstStyle/>
              <a:p>
                <a:r>
                  <a:rPr lang="en-US">
                    <a:noFill/>
                  </a:rPr>
                  <a:t> </a:t>
                </a:r>
              </a:p>
            </p:txBody>
          </p:sp>
        </mc:Fallback>
      </mc:AlternateContent>
      <p:sp>
        <p:nvSpPr>
          <p:cNvPr id="35" name="TextBox 34"/>
          <p:cNvSpPr txBox="1"/>
          <p:nvPr/>
        </p:nvSpPr>
        <p:spPr>
          <a:xfrm rot="618645">
            <a:off x="4025418" y="4266875"/>
            <a:ext cx="1146992" cy="461665"/>
          </a:xfrm>
          <a:prstGeom prst="rect">
            <a:avLst/>
          </a:prstGeom>
          <a:noFill/>
        </p:spPr>
        <p:txBody>
          <a:bodyPr wrap="square" rtlCol="0">
            <a:spAutoFit/>
          </a:bodyPr>
          <a:lstStyle/>
          <a:p>
            <a:r>
              <a:rPr lang="en-US" dirty="0" smtClean="0">
                <a:solidFill>
                  <a:srgbClr val="000000"/>
                </a:solidFill>
              </a:rPr>
              <a:t>20 M’s</a:t>
            </a:r>
            <a:endParaRPr lang="en-US" dirty="0">
              <a:solidFill>
                <a:srgbClr val="000000"/>
              </a:solidFill>
            </a:endParaRPr>
          </a:p>
        </p:txBody>
      </p:sp>
      <p:cxnSp>
        <p:nvCxnSpPr>
          <p:cNvPr id="30" name="Straight Arrow Connector 29"/>
          <p:cNvCxnSpPr/>
          <p:nvPr/>
        </p:nvCxnSpPr>
        <p:spPr>
          <a:xfrm>
            <a:off x="3200400" y="4532749"/>
            <a:ext cx="1927301" cy="3440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33" grpId="0" animBg="1"/>
      <p:bldP spid="19" grpId="0"/>
      <p:bldP spid="31" grpId="0" animBg="1"/>
      <p:bldP spid="32"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Overview</a:t>
            </a:r>
            <a:endParaRPr lang="en-US" sz="4400" dirty="0"/>
          </a:p>
        </p:txBody>
      </p:sp>
      <p:sp>
        <p:nvSpPr>
          <p:cNvPr id="3" name="Content Placeholder 2"/>
          <p:cNvSpPr>
            <a:spLocks noGrp="1"/>
          </p:cNvSpPr>
          <p:nvPr>
            <p:ph idx="1"/>
          </p:nvPr>
        </p:nvSpPr>
        <p:spPr>
          <a:xfrm>
            <a:off x="457200" y="1184275"/>
            <a:ext cx="8229600" cy="4530725"/>
          </a:xfrm>
        </p:spPr>
        <p:txBody>
          <a:bodyPr/>
          <a:lstStyle/>
          <a:p>
            <a:r>
              <a:rPr lang="en-US" sz="3600" dirty="0" smtClean="0"/>
              <a:t>We accept Cobb’s argument </a:t>
            </a:r>
          </a:p>
          <a:p>
            <a:pPr>
              <a:spcBef>
                <a:spcPts val="2400"/>
              </a:spcBef>
            </a:pPr>
            <a:r>
              <a:rPr lang="en-US" sz="3600" dirty="0" smtClean="0"/>
              <a:t>But, how do we go about implementing his suggestion? </a:t>
            </a:r>
          </a:p>
          <a:p>
            <a:pPr>
              <a:spcBef>
                <a:spcPts val="2400"/>
              </a:spcBef>
            </a:pPr>
            <a:r>
              <a:rPr lang="en-US" sz="3600" dirty="0" smtClean="0"/>
              <a:t>What are some questions that need to be addressed? </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val="620210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 </a:t>
            </a:r>
            <a:endParaRPr lang="en-US" sz="4400" dirty="0"/>
          </a:p>
        </p:txBody>
      </p:sp>
      <p:sp>
        <p:nvSpPr>
          <p:cNvPr id="3" name="Content Placeholder 2"/>
          <p:cNvSpPr>
            <a:spLocks noGrp="1"/>
          </p:cNvSpPr>
          <p:nvPr>
            <p:ph idx="1"/>
          </p:nvPr>
        </p:nvSpPr>
        <p:spPr>
          <a:xfrm>
            <a:off x="457200" y="1371600"/>
            <a:ext cx="8686800" cy="4530725"/>
          </a:xfrm>
        </p:spPr>
        <p:txBody>
          <a:bodyPr/>
          <a:lstStyle/>
          <a:p>
            <a:pPr>
              <a:spcBef>
                <a:spcPts val="0"/>
              </a:spcBef>
            </a:pPr>
            <a:r>
              <a:rPr lang="en-US" dirty="0" smtClean="0"/>
              <a:t>Example: independent random samples</a:t>
            </a:r>
          </a:p>
          <a:p>
            <a:pPr>
              <a:spcBef>
                <a:spcPts val="0"/>
              </a:spcBef>
            </a:pPr>
            <a:endParaRPr lang="en-US" dirty="0" smtClean="0"/>
          </a:p>
          <a:p>
            <a:pPr>
              <a:spcBef>
                <a:spcPts val="0"/>
              </a:spcBef>
            </a:pPr>
            <a:endParaRPr lang="en-US" dirty="0" smtClean="0"/>
          </a:p>
          <a:p>
            <a:pPr marL="0" indent="0">
              <a:spcBef>
                <a:spcPts val="0"/>
              </a:spcBef>
              <a:buNone/>
            </a:pPr>
            <a:endParaRPr lang="en-US" dirty="0" smtClean="0"/>
          </a:p>
          <a:p>
            <a:pPr>
              <a:spcBef>
                <a:spcPts val="0"/>
              </a:spcBef>
            </a:pPr>
            <a:endParaRPr lang="en-US" dirty="0" smtClean="0"/>
          </a:p>
          <a:p>
            <a:pPr>
              <a:spcBef>
                <a:spcPts val="0"/>
              </a:spcBef>
            </a:pPr>
            <a:r>
              <a:rPr lang="en-US" dirty="0" smtClean="0"/>
              <a:t>How to simulate sample data under null that </a:t>
            </a:r>
            <a:r>
              <a:rPr lang="en-US" dirty="0" err="1" smtClean="0"/>
              <a:t>popn</a:t>
            </a:r>
            <a:r>
              <a:rPr lang="en-US" dirty="0" smtClean="0"/>
              <a:t> proportion was same in both years?</a:t>
            </a:r>
          </a:p>
          <a:p>
            <a:pPr lvl="1">
              <a:spcBef>
                <a:spcPts val="0"/>
              </a:spcBef>
            </a:pPr>
            <a:r>
              <a:rPr lang="en-US" dirty="0" smtClean="0"/>
              <a:t>Crank 2: Generate independent random binomials (fix column margin)</a:t>
            </a:r>
          </a:p>
          <a:p>
            <a:pPr lvl="1">
              <a:spcBef>
                <a:spcPts val="0"/>
              </a:spcBef>
            </a:pPr>
            <a:r>
              <a:rPr lang="en-US" dirty="0" smtClean="0"/>
              <a:t>Crank 1: Re-allocate/shuffle as above (fix both margins, break association)</a:t>
            </a:r>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40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145164023"/>
              </p:ext>
            </p:extLst>
          </p:nvPr>
        </p:nvGraphicFramePr>
        <p:xfrm>
          <a:off x="1600200" y="2057400"/>
          <a:ext cx="6096000" cy="1483360"/>
        </p:xfrm>
        <a:graphic>
          <a:graphicData uri="http://schemas.openxmlformats.org/drawingml/2006/table">
            <a:tbl>
              <a:tblPr firstRow="1" bandRow="1">
                <a:tableStyleId>{5C22544A-7EE6-4342-B048-85BDC9FD1C3A}</a:tableStyleId>
              </a:tblPr>
              <a:tblGrid>
                <a:gridCol w="1828800"/>
                <a:gridCol w="1371600"/>
                <a:gridCol w="1371600"/>
                <a:gridCol w="1524000"/>
              </a:tblGrid>
              <a:tr h="370840">
                <a:tc>
                  <a:txBody>
                    <a:bodyPr/>
                    <a:lstStyle/>
                    <a:p>
                      <a:endParaRPr lang="en-US" dirty="0"/>
                    </a:p>
                  </a:txBody>
                  <a:tcPr/>
                </a:tc>
                <a:tc>
                  <a:txBody>
                    <a:bodyPr/>
                    <a:lstStyle/>
                    <a:p>
                      <a:pPr algn="ctr"/>
                      <a:r>
                        <a:rPr lang="en-US" dirty="0" smtClean="0"/>
                        <a:t>1950</a:t>
                      </a:r>
                      <a:endParaRPr lang="en-US" dirty="0"/>
                    </a:p>
                  </a:txBody>
                  <a:tcPr/>
                </a:tc>
                <a:tc>
                  <a:txBody>
                    <a:bodyPr/>
                    <a:lstStyle/>
                    <a:p>
                      <a:pPr algn="ctr"/>
                      <a:r>
                        <a:rPr lang="en-US" dirty="0" smtClean="0"/>
                        <a:t>2000</a:t>
                      </a:r>
                      <a:endParaRPr lang="en-US" dirty="0"/>
                    </a:p>
                  </a:txBody>
                  <a:tcPr/>
                </a:tc>
                <a:tc>
                  <a:txBody>
                    <a:bodyPr/>
                    <a:lstStyle/>
                    <a:p>
                      <a:pPr algn="ctr"/>
                      <a:r>
                        <a:rPr lang="en-US" dirty="0" smtClean="0"/>
                        <a:t>Total</a:t>
                      </a:r>
                      <a:endParaRPr lang="en-US" dirty="0"/>
                    </a:p>
                  </a:txBody>
                  <a:tcPr/>
                </a:tc>
              </a:tr>
              <a:tr h="370840">
                <a:tc>
                  <a:txBody>
                    <a:bodyPr/>
                    <a:lstStyle/>
                    <a:p>
                      <a:r>
                        <a:rPr lang="en-US" dirty="0" smtClean="0"/>
                        <a:t>Born in CA</a:t>
                      </a:r>
                      <a:endParaRPr lang="en-US" dirty="0"/>
                    </a:p>
                  </a:txBody>
                  <a:tcPr/>
                </a:tc>
                <a:tc>
                  <a:txBody>
                    <a:bodyPr/>
                    <a:lstStyle/>
                    <a:p>
                      <a:pPr algn="ctr"/>
                      <a:r>
                        <a:rPr lang="en-US" dirty="0" smtClean="0"/>
                        <a:t>219</a:t>
                      </a:r>
                      <a:endParaRPr lang="en-US" dirty="0"/>
                    </a:p>
                  </a:txBody>
                  <a:tcPr/>
                </a:tc>
                <a:tc>
                  <a:txBody>
                    <a:bodyPr/>
                    <a:lstStyle/>
                    <a:p>
                      <a:pPr algn="ctr"/>
                      <a:r>
                        <a:rPr lang="en-US" dirty="0" smtClean="0"/>
                        <a:t>258</a:t>
                      </a:r>
                      <a:endParaRPr lang="en-US" dirty="0"/>
                    </a:p>
                  </a:txBody>
                  <a:tcPr/>
                </a:tc>
                <a:tc>
                  <a:txBody>
                    <a:bodyPr/>
                    <a:lstStyle/>
                    <a:p>
                      <a:pPr algn="ctr"/>
                      <a:r>
                        <a:rPr lang="en-US" dirty="0" smtClean="0"/>
                        <a:t>477</a:t>
                      </a:r>
                      <a:endParaRPr lang="en-US" dirty="0"/>
                    </a:p>
                  </a:txBody>
                  <a:tcPr/>
                </a:tc>
              </a:tr>
              <a:tr h="370840">
                <a:tc>
                  <a:txBody>
                    <a:bodyPr/>
                    <a:lstStyle/>
                    <a:p>
                      <a:r>
                        <a:rPr lang="en-US" dirty="0" smtClean="0"/>
                        <a:t>Born elsewhere</a:t>
                      </a:r>
                      <a:endParaRPr lang="en-US" dirty="0"/>
                    </a:p>
                  </a:txBody>
                  <a:tcPr/>
                </a:tc>
                <a:tc>
                  <a:txBody>
                    <a:bodyPr/>
                    <a:lstStyle/>
                    <a:p>
                      <a:pPr algn="ctr"/>
                      <a:r>
                        <a:rPr lang="en-US" dirty="0" smtClean="0"/>
                        <a:t>281</a:t>
                      </a:r>
                      <a:endParaRPr lang="en-US" dirty="0"/>
                    </a:p>
                  </a:txBody>
                  <a:tcPr/>
                </a:tc>
                <a:tc>
                  <a:txBody>
                    <a:bodyPr/>
                    <a:lstStyle/>
                    <a:p>
                      <a:pPr algn="ctr"/>
                      <a:r>
                        <a:rPr lang="en-US" dirty="0" smtClean="0"/>
                        <a:t>242</a:t>
                      </a:r>
                      <a:endParaRPr lang="en-US" dirty="0"/>
                    </a:p>
                  </a:txBody>
                  <a:tcPr/>
                </a:tc>
                <a:tc>
                  <a:txBody>
                    <a:bodyPr/>
                    <a:lstStyle/>
                    <a:p>
                      <a:pPr algn="ctr"/>
                      <a:r>
                        <a:rPr lang="en-US" dirty="0" smtClean="0"/>
                        <a:t>523</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500</a:t>
                      </a:r>
                      <a:endParaRPr lang="en-US" dirty="0"/>
                    </a:p>
                  </a:txBody>
                  <a:tcPr/>
                </a:tc>
                <a:tc>
                  <a:txBody>
                    <a:bodyPr/>
                    <a:lstStyle/>
                    <a:p>
                      <a:pPr algn="ctr"/>
                      <a:r>
                        <a:rPr lang="en-US" dirty="0" smtClean="0"/>
                        <a:t>500</a:t>
                      </a:r>
                      <a:endParaRPr lang="en-US" dirty="0"/>
                    </a:p>
                  </a:txBody>
                  <a:tcPr/>
                </a:tc>
                <a:tc>
                  <a:txBody>
                    <a:bodyPr/>
                    <a:lstStyle/>
                    <a:p>
                      <a:pPr algn="ctr"/>
                      <a:r>
                        <a:rPr lang="en-US" dirty="0" smtClean="0"/>
                        <a:t>1000</a:t>
                      </a:r>
                      <a:endParaRPr lang="en-US" dirty="0"/>
                    </a:p>
                  </a:txBody>
                  <a:tcPr/>
                </a:tc>
              </a:tr>
            </a:tbl>
          </a:graphicData>
        </a:graphic>
      </p:graphicFrame>
    </p:spTree>
    <p:extLst>
      <p:ext uri="{BB962C8B-B14F-4D97-AF65-F5344CB8AC3E}">
        <p14:creationId xmlns:p14="http://schemas.microsoft.com/office/powerpoint/2010/main" val="14388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One Crank or Two? </a:t>
            </a:r>
            <a:endParaRPr lang="en-US" sz="4400" dirty="0"/>
          </a:p>
        </p:txBody>
      </p:sp>
      <p:sp>
        <p:nvSpPr>
          <p:cNvPr id="3" name="Content Placeholder 2"/>
          <p:cNvSpPr>
            <a:spLocks noGrp="1"/>
          </p:cNvSpPr>
          <p:nvPr>
            <p:ph idx="1"/>
          </p:nvPr>
        </p:nvSpPr>
        <p:spPr>
          <a:xfrm>
            <a:off x="457200" y="1600200"/>
            <a:ext cx="8382000" cy="4530725"/>
          </a:xfrm>
        </p:spPr>
        <p:txBody>
          <a:bodyPr/>
          <a:lstStyle/>
          <a:p>
            <a:pPr>
              <a:spcBef>
                <a:spcPts val="0"/>
              </a:spcBef>
            </a:pPr>
            <a:r>
              <a:rPr lang="en-US" dirty="0" smtClean="0"/>
              <a:t>For mathematically inclined students: Use both cranks, and emphasize distinction between them </a:t>
            </a:r>
          </a:p>
          <a:p>
            <a:pPr lvl="1">
              <a:spcBef>
                <a:spcPts val="0"/>
              </a:spcBef>
            </a:pPr>
            <a:r>
              <a:rPr lang="en-US" dirty="0" smtClean="0"/>
              <a:t>Choice of crank reinforces link between data production </a:t>
            </a:r>
            <a:r>
              <a:rPr lang="en-US" smtClean="0"/>
              <a:t>process </a:t>
            </a:r>
            <a:r>
              <a:rPr lang="en-US"/>
              <a:t>and determination of p-value and </a:t>
            </a:r>
            <a:r>
              <a:rPr lang="en-US" dirty="0" smtClean="0"/>
              <a:t>scope of conclusions</a:t>
            </a:r>
          </a:p>
          <a:p>
            <a:pPr>
              <a:spcBef>
                <a:spcPts val="0"/>
              </a:spcBef>
            </a:pPr>
            <a:r>
              <a:rPr lang="en-US" dirty="0" smtClean="0"/>
              <a:t>For Stat 101 students: Use just one crank (shuffling to break the association)</a:t>
            </a:r>
          </a:p>
          <a:p>
            <a:pPr lvl="1">
              <a:spcBef>
                <a:spcPts val="0"/>
              </a:spcBef>
            </a:pPr>
            <a:endParaRPr lang="en-US"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41</a:t>
            </a:fld>
            <a:endParaRPr lang="en-US" altLang="en-US"/>
          </a:p>
        </p:txBody>
      </p:sp>
    </p:spTree>
    <p:extLst>
      <p:ext uri="{BB962C8B-B14F-4D97-AF65-F5344CB8AC3E}">
        <p14:creationId xmlns:p14="http://schemas.microsoft.com/office/powerpoint/2010/main" val="392627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Which statistic to use? </a:t>
            </a:r>
            <a:endParaRPr lang="en-US" sz="4400" dirty="0"/>
          </a:p>
        </p:txBody>
      </p:sp>
      <p:sp>
        <p:nvSpPr>
          <p:cNvPr id="3" name="Content Placeholder 2"/>
          <p:cNvSpPr>
            <a:spLocks noGrp="1"/>
          </p:cNvSpPr>
          <p:nvPr>
            <p:ph idx="1"/>
          </p:nvPr>
        </p:nvSpPr>
        <p:spPr/>
        <p:txBody>
          <a:bodyPr/>
          <a:lstStyle/>
          <a:p>
            <a:pPr marL="0" indent="0">
              <a:spcBef>
                <a:spcPts val="0"/>
              </a:spcBef>
              <a:buNone/>
            </a:pPr>
            <a:r>
              <a:rPr lang="en-US" dirty="0" smtClean="0"/>
              <a:t>Speaking of 2×2 tables ... </a:t>
            </a:r>
          </a:p>
          <a:p>
            <a:pPr marL="0" indent="0">
              <a:spcBef>
                <a:spcPts val="0"/>
              </a:spcBef>
              <a:buNone/>
            </a:pPr>
            <a:endParaRPr lang="en-US" dirty="0" smtClean="0"/>
          </a:p>
          <a:p>
            <a:pPr>
              <a:spcBef>
                <a:spcPts val="0"/>
              </a:spcBef>
            </a:pPr>
            <a:r>
              <a:rPr lang="en-US" dirty="0" smtClean="0"/>
              <a:t>What statistic should be used for the simulated randomization distribution? </a:t>
            </a:r>
          </a:p>
          <a:p>
            <a:pPr lvl="1">
              <a:spcBef>
                <a:spcPts val="0"/>
              </a:spcBef>
            </a:pPr>
            <a:r>
              <a:rPr lang="en-US" dirty="0" smtClean="0"/>
              <a:t>With one degree of freedom, there are many candidates!</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42</a:t>
            </a:fld>
            <a:endParaRPr lang="en-US" altLang="en-US"/>
          </a:p>
        </p:txBody>
      </p:sp>
    </p:spTree>
    <p:extLst>
      <p:ext uri="{BB962C8B-B14F-4D97-AF65-F5344CB8AC3E}">
        <p14:creationId xmlns:p14="http://schemas.microsoft.com/office/powerpoint/2010/main" val="3648479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Which statistic to use?</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43</a:t>
            </a:fld>
            <a:endParaRPr lang="en-US" altLang="en-US">
              <a:solidFill>
                <a:srgbClr val="000000"/>
              </a:solidFill>
            </a:endParaRPr>
          </a:p>
        </p:txBody>
      </p:sp>
      <p:sp>
        <p:nvSpPr>
          <p:cNvPr id="7" name="Content Placeholder 2"/>
          <p:cNvSpPr txBox="1">
            <a:spLocks/>
          </p:cNvSpPr>
          <p:nvPr/>
        </p:nvSpPr>
        <p:spPr bwMode="auto">
          <a:xfrm>
            <a:off x="609600" y="1752600"/>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spcBef>
                <a:spcPts val="1800"/>
              </a:spcBef>
            </a:pPr>
            <a:r>
              <a:rPr lang="en-US" sz="3200" kern="0" dirty="0" smtClean="0"/>
              <a:t>#1 – the difference in proportions</a:t>
            </a:r>
          </a:p>
        </p:txBody>
      </p:sp>
      <p:sp>
        <p:nvSpPr>
          <p:cNvPr id="6" name="Rectangle 5"/>
          <p:cNvSpPr/>
          <p:nvPr/>
        </p:nvSpPr>
        <p:spPr>
          <a:xfrm>
            <a:off x="513735" y="4200954"/>
            <a:ext cx="8305800" cy="584775"/>
          </a:xfrm>
          <a:prstGeom prst="rect">
            <a:avLst/>
          </a:prstGeom>
        </p:spPr>
        <p:txBody>
          <a:bodyPr wrap="square">
            <a:spAutoFit/>
          </a:bodyPr>
          <a:lstStyle/>
          <a:p>
            <a:pPr lvl="0">
              <a:spcBef>
                <a:spcPts val="1800"/>
              </a:spcBef>
            </a:pPr>
            <a:r>
              <a:rPr lang="en-US" sz="3200" kern="0" dirty="0" smtClean="0">
                <a:solidFill>
                  <a:srgbClr val="000000"/>
                </a:solidFill>
              </a:rPr>
              <a:t>... since </a:t>
            </a:r>
            <a:r>
              <a:rPr lang="en-US" sz="3200" kern="0" dirty="0">
                <a:solidFill>
                  <a:srgbClr val="000000"/>
                </a:solidFill>
              </a:rPr>
              <a:t>that’s the parameter being </a:t>
            </a:r>
            <a:r>
              <a:rPr lang="en-US" sz="3200" kern="0" dirty="0" smtClean="0">
                <a:solidFill>
                  <a:srgbClr val="000000"/>
                </a:solidFill>
              </a:rPr>
              <a:t>estimated</a:t>
            </a:r>
            <a:endParaRPr lang="en-US" sz="3200" kern="0" dirty="0">
              <a:solidFill>
                <a:srgbClr val="0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2133600" y="2895600"/>
                <a:ext cx="4572000" cy="769441"/>
              </a:xfrm>
              <a:prstGeom prst="rect">
                <a:avLst/>
              </a:prstGeom>
              <a:noFill/>
            </p:spPr>
            <p:txBody>
              <a:bodyPr wrap="square" rtlCol="0">
                <a:spAutoFit/>
              </a:bodyPr>
              <a:lstStyle/>
              <a:p>
                <a:pPr algn="ctr"/>
                <a14:m>
                  <m:oMath xmlns:m="http://schemas.openxmlformats.org/officeDocument/2006/math">
                    <m:sSub>
                      <m:sSubPr>
                        <m:ctrlPr>
                          <a:rPr lang="en-US" sz="4400" i="1" smtClean="0">
                            <a:latin typeface="Cambria Math"/>
                          </a:rPr>
                        </m:ctrlPr>
                      </m:sSubPr>
                      <m:e>
                        <m:acc>
                          <m:accPr>
                            <m:chr m:val="̂"/>
                            <m:ctrlPr>
                              <a:rPr lang="en-US" sz="4400" i="1" smtClean="0">
                                <a:latin typeface="Cambria Math"/>
                              </a:rPr>
                            </m:ctrlPr>
                          </m:accPr>
                          <m:e>
                            <m:r>
                              <a:rPr lang="en-US" sz="4400" b="0" i="1" smtClean="0">
                                <a:latin typeface="Cambria Math"/>
                              </a:rPr>
                              <m:t>𝑝</m:t>
                            </m:r>
                          </m:e>
                        </m:acc>
                      </m:e>
                      <m:sub>
                        <m:r>
                          <a:rPr lang="en-US" sz="4400" b="0" i="1" smtClean="0">
                            <a:latin typeface="Cambria Math"/>
                          </a:rPr>
                          <m:t>1</m:t>
                        </m:r>
                      </m:sub>
                    </m:sSub>
                    <m:r>
                      <a:rPr lang="en-US" sz="4400" b="0" i="1" smtClean="0">
                        <a:latin typeface="Cambria Math"/>
                      </a:rPr>
                      <m:t>−</m:t>
                    </m:r>
                  </m:oMath>
                </a14:m>
                <a:r>
                  <a:rPr lang="en-US" sz="4400" dirty="0"/>
                  <a:t> </a:t>
                </a:r>
                <a14:m>
                  <m:oMath xmlns:m="http://schemas.openxmlformats.org/officeDocument/2006/math">
                    <m:sSub>
                      <m:sSubPr>
                        <m:ctrlPr>
                          <a:rPr lang="en-US" sz="4400" i="1">
                            <a:latin typeface="Cambria Math"/>
                          </a:rPr>
                        </m:ctrlPr>
                      </m:sSubPr>
                      <m:e>
                        <m:acc>
                          <m:accPr>
                            <m:chr m:val="̂"/>
                            <m:ctrlPr>
                              <a:rPr lang="en-US" sz="4400" i="1">
                                <a:latin typeface="Cambria Math"/>
                              </a:rPr>
                            </m:ctrlPr>
                          </m:accPr>
                          <m:e>
                            <m:r>
                              <a:rPr lang="en-US" sz="4400" i="1">
                                <a:latin typeface="Cambria Math"/>
                              </a:rPr>
                              <m:t>𝑝</m:t>
                            </m:r>
                          </m:e>
                        </m:acc>
                      </m:e>
                      <m:sub>
                        <m:r>
                          <a:rPr lang="en-US" sz="4400" b="0" i="1" smtClean="0">
                            <a:latin typeface="Cambria Math"/>
                          </a:rPr>
                          <m:t>2</m:t>
                        </m:r>
                      </m:sub>
                    </m:sSub>
                  </m:oMath>
                </a14:m>
                <a:endParaRPr lang="en-US" sz="4400" dirty="0"/>
              </a:p>
            </p:txBody>
          </p:sp>
        </mc:Choice>
        <mc:Fallback xmlns="">
          <p:sp>
            <p:nvSpPr>
              <p:cNvPr id="9" name="TextBox 8"/>
              <p:cNvSpPr txBox="1">
                <a:spLocks noRot="1" noChangeAspect="1" noMove="1" noResize="1" noEditPoints="1" noAdjustHandles="1" noChangeArrowheads="1" noChangeShapeType="1" noTextEdit="1"/>
              </p:cNvSpPr>
              <p:nvPr/>
            </p:nvSpPr>
            <p:spPr>
              <a:xfrm>
                <a:off x="2133600" y="2895600"/>
                <a:ext cx="4572000" cy="769441"/>
              </a:xfrm>
              <a:prstGeom prst="rect">
                <a:avLst/>
              </a:prstGeom>
              <a:blipFill rotWithShape="1">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2827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Which statistic to use? </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1676399"/>
              </a:xfrm>
            </p:spPr>
            <p:txBody>
              <a:bodyPr/>
              <a:lstStyle/>
              <a:p>
                <a:pPr>
                  <a:spcBef>
                    <a:spcPts val="600"/>
                  </a:spcBef>
                  <a:spcAft>
                    <a:spcPts val="1800"/>
                  </a:spcAft>
                </a:pPr>
                <a:r>
                  <a:rPr lang="en-US" sz="3200" dirty="0" smtClean="0"/>
                  <a:t>#2 – count in one specific cell</a:t>
                </a:r>
              </a:p>
              <a:p>
                <a:pPr marL="0" indent="0">
                  <a:spcBef>
                    <a:spcPts val="1800"/>
                  </a:spcBef>
                  <a:spcAft>
                    <a:spcPts val="1800"/>
                  </a:spcAft>
                  <a:buNone/>
                </a:pPr>
                <a14:m>
                  <m:oMathPara xmlns:m="http://schemas.openxmlformats.org/officeDocument/2006/math">
                    <m:oMathParaPr>
                      <m:jc m:val="centerGroup"/>
                    </m:oMathParaPr>
                    <m:oMath xmlns:m="http://schemas.openxmlformats.org/officeDocument/2006/math">
                      <m:r>
                        <a:rPr lang="en-US" sz="3200" b="0" i="1" smtClean="0">
                          <a:latin typeface="Cambria Math"/>
                        </a:rPr>
                        <m:t>𝑋</m:t>
                      </m:r>
                    </m:oMath>
                  </m:oMathPara>
                </a14:m>
                <a:endParaRPr lang="en-US" sz="3200"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1676399"/>
              </a:xfrm>
              <a:blipFill rotWithShape="1">
                <a:blip r:embed="rId3"/>
                <a:stretch>
                  <a:fillRect l="-667" t="-47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44</a:t>
            </a:fld>
            <a:endParaRPr lang="en-US" altLang="en-US"/>
          </a:p>
        </p:txBody>
      </p:sp>
      <mc:AlternateContent xmlns:mc="http://schemas.openxmlformats.org/markup-compatibility/2006" xmlns:a14="http://schemas.microsoft.com/office/drawing/2010/main">
        <mc:Choice Requires="a14">
          <p:sp>
            <p:nvSpPr>
              <p:cNvPr id="5" name="Rectangle 4"/>
              <p:cNvSpPr/>
              <p:nvPr/>
            </p:nvSpPr>
            <p:spPr>
              <a:xfrm>
                <a:off x="609600" y="3581400"/>
                <a:ext cx="8534400" cy="2031325"/>
              </a:xfrm>
              <a:prstGeom prst="rect">
                <a:avLst/>
              </a:prstGeom>
            </p:spPr>
            <p:txBody>
              <a:bodyPr wrap="square">
                <a:spAutoFit/>
              </a:bodyPr>
              <a:lstStyle/>
              <a:p>
                <a:pPr>
                  <a:spcBef>
                    <a:spcPts val="600"/>
                  </a:spcBef>
                </a:pPr>
                <a:r>
                  <a:rPr lang="en-US" sz="3200" dirty="0"/>
                  <a:t>What could be simpler?</a:t>
                </a:r>
              </a:p>
              <a:p>
                <a:pPr lvl="1">
                  <a:spcBef>
                    <a:spcPts val="600"/>
                  </a:spcBef>
                </a:pPr>
                <a:r>
                  <a:rPr lang="en-US" sz="2800" dirty="0"/>
                  <a:t>Virtually no chance for </a:t>
                </a:r>
                <a:r>
                  <a:rPr lang="en-US" sz="2800" dirty="0" smtClean="0"/>
                  <a:t>students to </a:t>
                </a:r>
                <a:r>
                  <a:rPr lang="en-US" sz="2800" dirty="0" err="1" smtClean="0"/>
                  <a:t>mis</a:t>
                </a:r>
                <a:r>
                  <a:rPr lang="en-US" sz="2800" dirty="0" smtClean="0"/>
                  <a:t>-calculate, unlike with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𝑝</m:t>
                            </m:r>
                          </m:e>
                        </m:acc>
                      </m:e>
                      <m:sub>
                        <m:r>
                          <a:rPr lang="en-US" sz="2800" i="1">
                            <a:latin typeface="Cambria Math"/>
                          </a:rPr>
                          <m:t>1</m:t>
                        </m:r>
                      </m:sub>
                    </m:sSub>
                    <m:r>
                      <a:rPr lang="en-US" sz="2800" i="1">
                        <a:latin typeface="Cambria Math"/>
                      </a:rPr>
                      <m:t> − </m:t>
                    </m:r>
                    <m:sSub>
                      <m:sSubPr>
                        <m:ctrlPr>
                          <a:rPr lang="en-US" sz="2800" i="1">
                            <a:latin typeface="Cambria Math"/>
                          </a:rPr>
                        </m:ctrlPr>
                      </m:sSubPr>
                      <m:e>
                        <m:acc>
                          <m:accPr>
                            <m:chr m:val="̂"/>
                            <m:ctrlPr>
                              <a:rPr lang="en-US" sz="2800" i="1">
                                <a:latin typeface="Cambria Math"/>
                              </a:rPr>
                            </m:ctrlPr>
                          </m:accPr>
                          <m:e>
                            <m:r>
                              <a:rPr lang="en-US" sz="2800" i="1">
                                <a:latin typeface="Cambria Math"/>
                              </a:rPr>
                              <m:t>𝑝</m:t>
                            </m:r>
                          </m:e>
                        </m:acc>
                      </m:e>
                      <m:sub>
                        <m:r>
                          <a:rPr lang="en-US" sz="2800" i="1">
                            <a:latin typeface="Cambria Math"/>
                          </a:rPr>
                          <m:t>2</m:t>
                        </m:r>
                      </m:sub>
                    </m:sSub>
                  </m:oMath>
                </a14:m>
                <a:endParaRPr lang="en-US" sz="2800" dirty="0"/>
              </a:p>
              <a:p>
                <a:pPr lvl="1">
                  <a:spcBef>
                    <a:spcPts val="600"/>
                  </a:spcBef>
                </a:pPr>
                <a:r>
                  <a:rPr lang="en-US" sz="2800" dirty="0" smtClean="0"/>
                  <a:t>Easier </a:t>
                </a:r>
                <a:r>
                  <a:rPr lang="en-US" sz="2800" dirty="0"/>
                  <a:t>for students to track via physical simulation</a:t>
                </a:r>
              </a:p>
            </p:txBody>
          </p:sp>
        </mc:Choice>
        <mc:Fallback xmlns="">
          <p:sp>
            <p:nvSpPr>
              <p:cNvPr id="5" name="Rectangle 4"/>
              <p:cNvSpPr>
                <a:spLocks noRot="1" noChangeAspect="1" noMove="1" noResize="1" noEditPoints="1" noAdjustHandles="1" noChangeArrowheads="1" noChangeShapeType="1" noTextEdit="1"/>
              </p:cNvSpPr>
              <p:nvPr/>
            </p:nvSpPr>
            <p:spPr>
              <a:xfrm>
                <a:off x="609600" y="3581400"/>
                <a:ext cx="8534400" cy="2031325"/>
              </a:xfrm>
              <a:prstGeom prst="rect">
                <a:avLst/>
              </a:prstGeom>
              <a:blipFill rotWithShape="1">
                <a:blip r:embed="rId4"/>
                <a:stretch>
                  <a:fillRect l="-1786" t="-3904" r="-1071" b="-7207"/>
                </a:stretch>
              </a:blipFill>
            </p:spPr>
            <p:txBody>
              <a:bodyPr/>
              <a:lstStyle/>
              <a:p>
                <a:r>
                  <a:rPr lang="en-US">
                    <a:noFill/>
                  </a:rPr>
                  <a:t> </a:t>
                </a:r>
              </a:p>
            </p:txBody>
          </p:sp>
        </mc:Fallback>
      </mc:AlternateContent>
    </p:spTree>
    <p:extLst>
      <p:ext uri="{BB962C8B-B14F-4D97-AF65-F5344CB8AC3E}">
        <p14:creationId xmlns:p14="http://schemas.microsoft.com/office/powerpoint/2010/main" val="4002967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Which statistic to use?</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45</a:t>
            </a:fld>
            <a:endParaRPr lang="en-US" altLang="en-US">
              <a:solidFill>
                <a:srgbClr val="000000"/>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bwMode="auto">
              <a:xfrm>
                <a:off x="550606" y="1091381"/>
                <a:ext cx="8229600" cy="3200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spcBef>
                    <a:spcPts val="1800"/>
                  </a:spcBef>
                </a:pPr>
                <a:r>
                  <a:rPr lang="en-US" sz="3200" kern="0" dirty="0" smtClean="0"/>
                  <a:t>#3 – Chi-square statistic </a:t>
                </a:r>
              </a:p>
              <a:p>
                <a:pPr marL="0" indent="0">
                  <a:spcBef>
                    <a:spcPts val="1800"/>
                  </a:spcBef>
                  <a:buNone/>
                </a:pPr>
                <a14:m>
                  <m:oMathPara xmlns:m="http://schemas.openxmlformats.org/officeDocument/2006/math">
                    <m:oMathParaPr>
                      <m:jc m:val="centerGroup"/>
                    </m:oMathParaPr>
                    <m:oMath xmlns:m="http://schemas.openxmlformats.org/officeDocument/2006/math">
                      <m:sSup>
                        <m:sSupPr>
                          <m:ctrlPr>
                            <a:rPr lang="en-US" sz="3200" i="1" kern="0" smtClean="0">
                              <a:latin typeface="Cambria Math"/>
                            </a:rPr>
                          </m:ctrlPr>
                        </m:sSupPr>
                        <m:e>
                          <m:r>
                            <a:rPr lang="en-US" sz="3200" b="0" i="1" kern="0" smtClean="0">
                              <a:latin typeface="Cambria Math"/>
                              <a:ea typeface="Cambria Math"/>
                            </a:rPr>
                            <m:t>𝜒</m:t>
                          </m:r>
                        </m:e>
                        <m:sup>
                          <m:r>
                            <a:rPr lang="en-US" sz="3200" b="0" i="1" kern="0" smtClean="0">
                              <a:latin typeface="Cambria Math"/>
                            </a:rPr>
                            <m:t>2</m:t>
                          </m:r>
                        </m:sup>
                      </m:sSup>
                      <m:r>
                        <a:rPr lang="en-US" sz="3200" b="0" i="1" kern="0" smtClean="0">
                          <a:latin typeface="Cambria Math"/>
                        </a:rPr>
                        <m:t>=</m:t>
                      </m:r>
                      <m:nary>
                        <m:naryPr>
                          <m:chr m:val="∑"/>
                          <m:subHide m:val="on"/>
                          <m:supHide m:val="on"/>
                          <m:ctrlPr>
                            <a:rPr lang="en-US" sz="3200" b="0" i="1" kern="0" smtClean="0">
                              <a:latin typeface="Cambria Math"/>
                            </a:rPr>
                          </m:ctrlPr>
                        </m:naryPr>
                        <m:sub/>
                        <m:sup/>
                        <m:e>
                          <m:f>
                            <m:fPr>
                              <m:ctrlPr>
                                <a:rPr lang="en-US" sz="3200" b="0" i="1" kern="0" smtClean="0">
                                  <a:latin typeface="Cambria Math"/>
                                </a:rPr>
                              </m:ctrlPr>
                            </m:fPr>
                            <m:num>
                              <m:sSup>
                                <m:sSupPr>
                                  <m:ctrlPr>
                                    <a:rPr lang="en-US" sz="3200" b="0" i="1" kern="0" smtClean="0">
                                      <a:latin typeface="Cambria Math"/>
                                    </a:rPr>
                                  </m:ctrlPr>
                                </m:sSupPr>
                                <m:e>
                                  <m:d>
                                    <m:dPr>
                                      <m:ctrlPr>
                                        <a:rPr lang="en-US" sz="3200" b="0" i="1" kern="0" smtClean="0">
                                          <a:latin typeface="Cambria Math"/>
                                        </a:rPr>
                                      </m:ctrlPr>
                                    </m:dPr>
                                    <m:e>
                                      <m:r>
                                        <a:rPr lang="en-US" sz="3200" b="0" i="1" kern="0" smtClean="0">
                                          <a:latin typeface="Cambria Math"/>
                                        </a:rPr>
                                        <m:t>𝑂𝑏𝑠𝑒𝑟𝑣𝑒𝑑</m:t>
                                      </m:r>
                                      <m:r>
                                        <a:rPr lang="en-US" sz="3200" b="0" i="1" kern="0" smtClean="0">
                                          <a:latin typeface="Cambria Math"/>
                                        </a:rPr>
                                        <m:t>−</m:t>
                                      </m:r>
                                      <m:r>
                                        <a:rPr lang="en-US" sz="3200" b="0" i="1" kern="0" smtClean="0">
                                          <a:latin typeface="Cambria Math"/>
                                        </a:rPr>
                                        <m:t>𝐸𝑥𝑝𝑒𝑐𝑡𝑒𝑑</m:t>
                                      </m:r>
                                    </m:e>
                                  </m:d>
                                </m:e>
                                <m:sup>
                                  <m:r>
                                    <a:rPr lang="en-US" sz="3200" b="0" i="1" kern="0" smtClean="0">
                                      <a:latin typeface="Cambria Math"/>
                                    </a:rPr>
                                    <m:t>2</m:t>
                                  </m:r>
                                </m:sup>
                              </m:sSup>
                            </m:num>
                            <m:den>
                              <m:r>
                                <a:rPr lang="en-US" sz="3200" b="0" i="1" kern="0" smtClean="0">
                                  <a:latin typeface="Cambria Math"/>
                                </a:rPr>
                                <m:t>𝐸𝑥𝑝𝑒𝑐𝑡𝑒𝑑</m:t>
                              </m:r>
                            </m:den>
                          </m:f>
                        </m:e>
                      </m:nary>
                    </m:oMath>
                  </m:oMathPara>
                </a14:m>
                <a:endParaRPr lang="en-US" sz="3200" b="0" kern="0" dirty="0" smtClean="0"/>
              </a:p>
              <a:p>
                <a:pPr marL="0" indent="0">
                  <a:spcBef>
                    <a:spcPts val="1800"/>
                  </a:spcBef>
                  <a:buNone/>
                  <a:tabLst>
                    <a:tab pos="2408238" algn="l"/>
                  </a:tabLst>
                </a:pPr>
                <a:r>
                  <a:rPr lang="en-US" sz="3200" kern="0" dirty="0" smtClean="0"/>
                  <a:t>Since it’s a neat way to see a </a:t>
                </a:r>
                <a:r>
                  <a:rPr lang="en-US" sz="3200" kern="0" dirty="0" smtClean="0">
                    <a:sym typeface="Symbol"/>
                  </a:rPr>
                  <a:t></a:t>
                </a:r>
                <a:r>
                  <a:rPr lang="en-US" sz="3200" kern="0" baseline="30000" dirty="0" smtClean="0">
                    <a:sym typeface="Symbol"/>
                  </a:rPr>
                  <a:t>2</a:t>
                </a:r>
                <a:r>
                  <a:rPr lang="en-US" sz="3200" kern="0" dirty="0" smtClean="0">
                    <a:sym typeface="Symbol"/>
                  </a:rPr>
                  <a:t>-distribution</a:t>
                </a:r>
                <a:endParaRPr lang="en-US" sz="3200" kern="0"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550606" y="1091381"/>
                <a:ext cx="8229600" cy="3200400"/>
              </a:xfrm>
              <a:prstGeom prst="rect">
                <a:avLst/>
              </a:prstGeom>
              <a:blipFill rotWithShape="1">
                <a:blip r:embed="rId2"/>
                <a:stretch>
                  <a:fillRect l="-1852" t="-24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5291"/>
            <a:ext cx="4224338" cy="318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406" y="3532530"/>
            <a:ext cx="4294239" cy="324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8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Which statistic to use? </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1676399"/>
              </a:xfrm>
            </p:spPr>
            <p:txBody>
              <a:bodyPr/>
              <a:lstStyle/>
              <a:p>
                <a:pPr>
                  <a:spcBef>
                    <a:spcPts val="600"/>
                  </a:spcBef>
                  <a:spcAft>
                    <a:spcPts val="1800"/>
                  </a:spcAft>
                </a:pPr>
                <a:r>
                  <a:rPr lang="en-US" sz="3200" dirty="0" smtClean="0"/>
                  <a:t>#4 – Relative risk</a:t>
                </a:r>
              </a:p>
              <a:p>
                <a:pPr marL="0" indent="0">
                  <a:spcBef>
                    <a:spcPts val="1800"/>
                  </a:spcBef>
                  <a:spcAft>
                    <a:spcPts val="1800"/>
                  </a:spcAft>
                  <a:buNone/>
                </a:pPr>
                <a14:m>
                  <m:oMathPara xmlns:m="http://schemas.openxmlformats.org/officeDocument/2006/math">
                    <m:oMathParaPr>
                      <m:jc m:val="centerGroup"/>
                    </m:oMathParaPr>
                    <m:oMath xmlns:m="http://schemas.openxmlformats.org/officeDocument/2006/math">
                      <m:f>
                        <m:fPr>
                          <m:ctrlPr>
                            <a:rPr lang="en-US" sz="3200" b="0" i="1" smtClean="0">
                              <a:latin typeface="Cambria Math"/>
                            </a:rPr>
                          </m:ctrlPr>
                        </m:fPr>
                        <m:num>
                          <m:sSub>
                            <m:sSubPr>
                              <m:ctrlPr>
                                <a:rPr lang="en-US" sz="3200" b="0" i="1" smtClean="0">
                                  <a:latin typeface="Cambria Math"/>
                                </a:rPr>
                              </m:ctrlPr>
                            </m:sSubPr>
                            <m:e>
                              <m:acc>
                                <m:accPr>
                                  <m:chr m:val="̂"/>
                                  <m:ctrlPr>
                                    <a:rPr lang="en-US" sz="3200" b="0" i="1" smtClean="0">
                                      <a:latin typeface="Cambria Math"/>
                                    </a:rPr>
                                  </m:ctrlPr>
                                </m:accPr>
                                <m:e>
                                  <m:r>
                                    <a:rPr lang="en-US" sz="3200" b="0" i="1" smtClean="0">
                                      <a:latin typeface="Cambria Math"/>
                                    </a:rPr>
                                    <m:t>𝑝</m:t>
                                  </m:r>
                                </m:e>
                              </m:acc>
                            </m:e>
                            <m:sub>
                              <m:r>
                                <a:rPr lang="en-US" sz="3200" b="0" i="1" smtClean="0">
                                  <a:latin typeface="Cambria Math"/>
                                </a:rPr>
                                <m:t>1</m:t>
                              </m:r>
                            </m:sub>
                          </m:sSub>
                        </m:num>
                        <m:den>
                          <m:sSub>
                            <m:sSubPr>
                              <m:ctrlPr>
                                <a:rPr lang="en-US" sz="3200" i="1">
                                  <a:latin typeface="Cambria Math"/>
                                </a:rPr>
                              </m:ctrlPr>
                            </m:sSubPr>
                            <m:e>
                              <m:acc>
                                <m:accPr>
                                  <m:chr m:val="̂"/>
                                  <m:ctrlPr>
                                    <a:rPr lang="en-US" sz="3200" i="1">
                                      <a:latin typeface="Cambria Math"/>
                                    </a:rPr>
                                  </m:ctrlPr>
                                </m:accPr>
                                <m:e>
                                  <m:r>
                                    <a:rPr lang="en-US" sz="3200" i="1">
                                      <a:latin typeface="Cambria Math"/>
                                    </a:rPr>
                                    <m:t>𝑝</m:t>
                                  </m:r>
                                </m:e>
                              </m:acc>
                            </m:e>
                            <m:sub>
                              <m:r>
                                <a:rPr lang="en-US" sz="3200" b="0" i="1" smtClean="0">
                                  <a:latin typeface="Cambria Math"/>
                                </a:rPr>
                                <m:t>2</m:t>
                              </m:r>
                            </m:sub>
                          </m:sSub>
                        </m:den>
                      </m:f>
                    </m:oMath>
                  </m:oMathPara>
                </a14:m>
                <a:endParaRPr lang="en-US" sz="3200"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1676399"/>
              </a:xfrm>
              <a:blipFill rotWithShape="1">
                <a:blip r:embed="rId3"/>
                <a:stretch>
                  <a:fillRect l="-667" t="-4727" b="-61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46</a:t>
            </a:fld>
            <a:endParaRPr lang="en-US"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15608"/>
            <a:ext cx="3886200" cy="430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365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Which statistic to use? </a:t>
            </a:r>
            <a:endParaRPr lang="en-US" sz="4400" dirty="0"/>
          </a:p>
        </p:txBody>
      </p:sp>
      <p:sp>
        <p:nvSpPr>
          <p:cNvPr id="3" name="Content Placeholder 2"/>
          <p:cNvSpPr>
            <a:spLocks noGrp="1"/>
          </p:cNvSpPr>
          <p:nvPr>
            <p:ph idx="1"/>
          </p:nvPr>
        </p:nvSpPr>
        <p:spPr>
          <a:xfrm>
            <a:off x="457200" y="1600200"/>
            <a:ext cx="8686800" cy="4530725"/>
          </a:xfrm>
        </p:spPr>
        <p:txBody>
          <a:bodyPr/>
          <a:lstStyle/>
          <a:p>
            <a:pPr>
              <a:spcBef>
                <a:spcPts val="600"/>
              </a:spcBef>
            </a:pPr>
            <a:r>
              <a:rPr lang="en-US" sz="3200" dirty="0" smtClean="0"/>
              <a:t>More complicated scenarios than 2</a:t>
            </a:r>
            <a:r>
              <a:rPr lang="en-US" sz="3200" dirty="0" smtClean="0">
                <a:sym typeface="Symbol"/>
              </a:rPr>
              <a:t></a:t>
            </a:r>
            <a:r>
              <a:rPr lang="en-US" sz="3200" dirty="0" smtClean="0"/>
              <a:t>2 tables</a:t>
            </a:r>
          </a:p>
          <a:p>
            <a:pPr lvl="1">
              <a:spcBef>
                <a:spcPts val="600"/>
              </a:spcBef>
            </a:pPr>
            <a:r>
              <a:rPr lang="en-US" sz="2800" dirty="0" smtClean="0"/>
              <a:t>Comparing multiple groups </a:t>
            </a:r>
          </a:p>
          <a:p>
            <a:pPr lvl="2">
              <a:spcBef>
                <a:spcPts val="600"/>
              </a:spcBef>
            </a:pPr>
            <a:r>
              <a:rPr lang="en-US" sz="2400" dirty="0"/>
              <a:t>W</a:t>
            </a:r>
            <a:r>
              <a:rPr lang="en-US" sz="2400" dirty="0" smtClean="0"/>
              <a:t>ith categorical or quantitative response variable</a:t>
            </a:r>
          </a:p>
          <a:p>
            <a:pPr lvl="1">
              <a:spcBef>
                <a:spcPts val="600"/>
              </a:spcBef>
            </a:pPr>
            <a:r>
              <a:rPr lang="en-US" sz="2800" dirty="0" smtClean="0"/>
              <a:t>Why restrict attention to chi-square or </a:t>
            </a:r>
            <a:r>
              <a:rPr lang="en-US" sz="2800" i="1" dirty="0" smtClean="0"/>
              <a:t>F</a:t>
            </a:r>
            <a:r>
              <a:rPr lang="en-US" sz="2800" dirty="0" smtClean="0"/>
              <a:t>-statistic?</a:t>
            </a:r>
          </a:p>
          <a:p>
            <a:pPr lvl="1">
              <a:spcBef>
                <a:spcPts val="600"/>
              </a:spcBef>
            </a:pPr>
            <a:r>
              <a:rPr lang="en-US" sz="2800" dirty="0" smtClean="0"/>
              <a:t>Let students suggest more intuitive statistics</a:t>
            </a:r>
          </a:p>
          <a:p>
            <a:pPr lvl="2">
              <a:spcBef>
                <a:spcPts val="600"/>
              </a:spcBef>
            </a:pPr>
            <a:r>
              <a:rPr lang="en-US" sz="2400" dirty="0" smtClean="0"/>
              <a:t>E.g., mean of (absolute) pairwise differences in group proportions/means</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47</a:t>
            </a:fld>
            <a:endParaRPr lang="en-US" altLang="en-US"/>
          </a:p>
        </p:txBody>
      </p:sp>
    </p:spTree>
    <p:extLst>
      <p:ext uri="{BB962C8B-B14F-4D97-AF65-F5344CB8AC3E}">
        <p14:creationId xmlns:p14="http://schemas.microsoft.com/office/powerpoint/2010/main" val="1753214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Which statistic to use</a:t>
            </a:r>
            <a:r>
              <a:rPr lang="en-US" sz="4000" dirty="0" smtClean="0"/>
              <a: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48</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647825"/>
            <a:ext cx="86677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567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about technology options?</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49</a:t>
            </a:fld>
            <a:endParaRPr lang="en-US" altLang="en-US" dirty="0">
              <a:solidFill>
                <a:srgbClr val="000000"/>
              </a:solidFill>
            </a:endParaRPr>
          </a:p>
        </p:txBody>
      </p:sp>
    </p:spTree>
    <p:extLst>
      <p:ext uri="{BB962C8B-B14F-4D97-AF65-F5344CB8AC3E}">
        <p14:creationId xmlns:p14="http://schemas.microsoft.com/office/powerpoint/2010/main" val="1776444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Questions</a:t>
            </a:r>
            <a:endParaRPr lang="en-US" dirty="0"/>
          </a:p>
        </p:txBody>
      </p:sp>
      <p:sp>
        <p:nvSpPr>
          <p:cNvPr id="3" name="Content Placeholder 2"/>
          <p:cNvSpPr>
            <a:spLocks noGrp="1"/>
          </p:cNvSpPr>
          <p:nvPr>
            <p:ph idx="1"/>
          </p:nvPr>
        </p:nvSpPr>
        <p:spPr>
          <a:xfrm>
            <a:off x="533400" y="1143000"/>
            <a:ext cx="8229600" cy="4530725"/>
          </a:xfrm>
        </p:spPr>
        <p:txBody>
          <a:bodyPr/>
          <a:lstStyle/>
          <a:p>
            <a:pPr>
              <a:spcBef>
                <a:spcPts val="1800"/>
              </a:spcBef>
            </a:pPr>
            <a:r>
              <a:rPr lang="en-US" sz="3600" dirty="0" smtClean="0"/>
              <a:t>How should topics be sequenced? </a:t>
            </a:r>
          </a:p>
          <a:p>
            <a:pPr>
              <a:spcBef>
                <a:spcPts val="1800"/>
              </a:spcBef>
            </a:pPr>
            <a:r>
              <a:rPr lang="en-US" sz="3600" dirty="0" smtClean="0"/>
              <a:t>How should we start resampling?</a:t>
            </a:r>
          </a:p>
          <a:p>
            <a:pPr>
              <a:spcBef>
                <a:spcPts val="1800"/>
              </a:spcBef>
            </a:pPr>
            <a:r>
              <a:rPr lang="en-US" sz="3600" dirty="0" smtClean="0"/>
              <a:t>How to handle interval estimation? </a:t>
            </a:r>
          </a:p>
          <a:p>
            <a:pPr>
              <a:spcBef>
                <a:spcPts val="1800"/>
              </a:spcBef>
            </a:pPr>
            <a:r>
              <a:rPr lang="en-US" sz="3600" dirty="0" smtClean="0"/>
              <a:t>One “crank” or two (or more)? </a:t>
            </a:r>
          </a:p>
          <a:p>
            <a:pPr>
              <a:spcBef>
                <a:spcPts val="1800"/>
              </a:spcBef>
            </a:pPr>
            <a:r>
              <a:rPr lang="en-US" sz="3600" dirty="0" smtClean="0"/>
              <a:t>Which statistic(s) to use?</a:t>
            </a:r>
          </a:p>
          <a:p>
            <a:pPr>
              <a:spcBef>
                <a:spcPts val="1800"/>
              </a:spcBef>
            </a:pPr>
            <a:r>
              <a:rPr lang="en-US" sz="3600" dirty="0" smtClean="0"/>
              <a:t>What about technology options?  </a:t>
            </a:r>
            <a:endParaRPr lang="en-US" sz="36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val="339549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about technology options?</a:t>
            </a:r>
            <a:endParaRPr lang="en-US" sz="4400" dirty="0"/>
          </a:p>
        </p:txBody>
      </p:sp>
      <p:sp>
        <p:nvSpPr>
          <p:cNvPr id="3" name="Content Placeholder 2"/>
          <p:cNvSpPr>
            <a:spLocks noGrp="1"/>
          </p:cNvSpPr>
          <p:nvPr>
            <p:ph idx="1"/>
          </p:nvPr>
        </p:nvSpPr>
        <p:spPr/>
        <p:txBody>
          <a:bodyPr/>
          <a:lstStyle/>
          <a:p>
            <a:pPr marL="0" indent="0">
              <a:spcBef>
                <a:spcPts val="1800"/>
              </a:spcBef>
              <a:buNone/>
            </a:pPr>
            <a:endParaRPr lang="en-US" sz="3200"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50</a:t>
            </a:fld>
            <a:endParaRPr lang="en-US"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86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94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about technology options? </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51</a:t>
            </a:fld>
            <a:endParaRPr lang="en-US" altLang="en-US">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850582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1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909638"/>
            <a:ext cx="86772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64908" y="6237413"/>
            <a:ext cx="2881190" cy="523220"/>
          </a:xfrm>
          <a:prstGeom prst="rect">
            <a:avLst/>
          </a:prstGeom>
          <a:noFill/>
        </p:spPr>
        <p:txBody>
          <a:bodyPr wrap="square" rtlCol="0">
            <a:spAutoFit/>
          </a:bodyPr>
          <a:lstStyle/>
          <a:p>
            <a:pPr algn="ctr"/>
            <a:r>
              <a:rPr lang="en-US" sz="2800" dirty="0" smtClean="0">
                <a:solidFill>
                  <a:srgbClr val="C00000"/>
                </a:solidFill>
              </a:rPr>
              <a:t>Interact with tails</a:t>
            </a:r>
            <a:endParaRPr lang="en-US" sz="2800" dirty="0">
              <a:solidFill>
                <a:srgbClr val="C00000"/>
              </a:solidFill>
            </a:endParaRPr>
          </a:p>
        </p:txBody>
      </p:sp>
      <p:cxnSp>
        <p:nvCxnSpPr>
          <p:cNvPr id="4" name="Straight Arrow Connector 3"/>
          <p:cNvCxnSpPr/>
          <p:nvPr/>
        </p:nvCxnSpPr>
        <p:spPr>
          <a:xfrm flipH="1" flipV="1">
            <a:off x="1600200" y="2590802"/>
            <a:ext cx="1295400" cy="37337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290145" y="4267200"/>
            <a:ext cx="1300656" cy="19702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600200" y="5791200"/>
            <a:ext cx="533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29000" y="4267200"/>
            <a:ext cx="1790700" cy="19702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00400" y="4267200"/>
            <a:ext cx="0" cy="2057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57600" y="5791200"/>
            <a:ext cx="1088498"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67100" y="2351782"/>
            <a:ext cx="2743200" cy="1077218"/>
          </a:xfrm>
          <a:prstGeom prst="rect">
            <a:avLst/>
          </a:prstGeom>
          <a:noFill/>
        </p:spPr>
        <p:txBody>
          <a:bodyPr wrap="square" rtlCol="0">
            <a:spAutoFit/>
          </a:bodyPr>
          <a:lstStyle/>
          <a:p>
            <a:pPr algn="ctr"/>
            <a:r>
              <a:rPr lang="en-US" sz="3200" dirty="0" smtClean="0">
                <a:solidFill>
                  <a:srgbClr val="C00000"/>
                </a:solidFill>
              </a:rPr>
              <a:t>Three Distributions</a:t>
            </a:r>
            <a:endParaRPr lang="en-US" sz="3200" dirty="0">
              <a:solidFill>
                <a:srgbClr val="C00000"/>
              </a:solidFill>
            </a:endParaRPr>
          </a:p>
        </p:txBody>
      </p:sp>
      <p:cxnSp>
        <p:nvCxnSpPr>
          <p:cNvPr id="22" name="Straight Arrow Connector 21"/>
          <p:cNvCxnSpPr/>
          <p:nvPr/>
        </p:nvCxnSpPr>
        <p:spPr>
          <a:xfrm flipH="1">
            <a:off x="3962400" y="3342382"/>
            <a:ext cx="495300" cy="7724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219700" y="3342382"/>
            <a:ext cx="1638300" cy="14582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600700" y="2732782"/>
            <a:ext cx="12573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066800" y="826649"/>
            <a:ext cx="873672" cy="8565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10050" y="909638"/>
            <a:ext cx="695325" cy="6905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17523" y="386418"/>
            <a:ext cx="4000500" cy="523220"/>
          </a:xfrm>
          <a:prstGeom prst="rect">
            <a:avLst/>
          </a:prstGeom>
          <a:noFill/>
        </p:spPr>
        <p:txBody>
          <a:bodyPr wrap="square" rtlCol="0">
            <a:spAutoFit/>
          </a:bodyPr>
          <a:lstStyle/>
          <a:p>
            <a:pPr algn="ctr"/>
            <a:r>
              <a:rPr lang="en-US" sz="2800" dirty="0" smtClean="0">
                <a:solidFill>
                  <a:srgbClr val="C00000"/>
                </a:solidFill>
              </a:rPr>
              <a:t>One to Many Samples</a:t>
            </a:r>
            <a:endParaRPr lang="en-US" sz="2800" dirty="0">
              <a:solidFill>
                <a:srgbClr val="C00000"/>
              </a:solidFill>
            </a:endParaRPr>
          </a:p>
        </p:txBody>
      </p:sp>
    </p:spTree>
    <p:extLst>
      <p:ext uri="{BB962C8B-B14F-4D97-AF65-F5344CB8AC3E}">
        <p14:creationId xmlns:p14="http://schemas.microsoft.com/office/powerpoint/2010/main" val="300967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up)">
                                      <p:cBhvr>
                                        <p:cTn id="9" dur="500"/>
                                        <p:tgtEl>
                                          <p:spTgt spid="25"/>
                                        </p:tgtEl>
                                      </p:cBhvr>
                                    </p:animEffect>
                                  </p:childTnLst>
                                </p:cTn>
                              </p:par>
                              <p:par>
                                <p:cTn id="10" presetID="22" presetClass="entr" presetSubtype="1"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2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4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about technology options?</a:t>
            </a:r>
            <a:endParaRPr lang="en-US" sz="4400" dirty="0"/>
          </a:p>
        </p:txBody>
      </p:sp>
      <p:sp>
        <p:nvSpPr>
          <p:cNvPr id="3" name="Content Placeholder 2"/>
          <p:cNvSpPr>
            <a:spLocks noGrp="1"/>
          </p:cNvSpPr>
          <p:nvPr>
            <p:ph idx="1"/>
          </p:nvPr>
        </p:nvSpPr>
        <p:spPr>
          <a:xfrm>
            <a:off x="258097" y="990600"/>
            <a:ext cx="8686800" cy="5638800"/>
          </a:xfrm>
        </p:spPr>
        <p:txBody>
          <a:bodyPr/>
          <a:lstStyle/>
          <a:p>
            <a:pPr>
              <a:spcBef>
                <a:spcPts val="0"/>
              </a:spcBef>
            </a:pPr>
            <a:r>
              <a:rPr lang="en-US" sz="2800" dirty="0" err="1" smtClean="0"/>
              <a:t>Rossman</a:t>
            </a:r>
            <a:r>
              <a:rPr lang="en-US" sz="2800" dirty="0" smtClean="0"/>
              <a:t>/Chance applets </a:t>
            </a:r>
          </a:p>
          <a:p>
            <a:pPr lvl="1">
              <a:spcBef>
                <a:spcPts val="0"/>
              </a:spcBef>
            </a:pPr>
            <a:r>
              <a:rPr lang="en-US" sz="2800" dirty="0">
                <a:hlinkClick r:id="rId3"/>
              </a:rPr>
              <a:t>www.rossmanchance.com/iscam2/</a:t>
            </a:r>
            <a:r>
              <a:rPr lang="en-US" sz="2800" dirty="0"/>
              <a:t> </a:t>
            </a:r>
            <a:endParaRPr lang="en-US" sz="2800" dirty="0" smtClean="0"/>
          </a:p>
          <a:p>
            <a:pPr marL="344487" lvl="1" indent="0">
              <a:spcBef>
                <a:spcPts val="0"/>
              </a:spcBef>
              <a:buNone/>
            </a:pPr>
            <a:r>
              <a:rPr lang="en-US" sz="2800" i="1" dirty="0" smtClean="0"/>
              <a:t>ISCAM</a:t>
            </a:r>
            <a:r>
              <a:rPr lang="en-US" sz="2800" dirty="0" smtClean="0"/>
              <a:t> (Investigating Statistical Concepts, Applications, </a:t>
            </a:r>
            <a:r>
              <a:rPr lang="en-US" sz="2800" dirty="0"/>
              <a:t>and Methods) </a:t>
            </a:r>
            <a:endParaRPr lang="en-US" sz="2800" dirty="0" smtClean="0"/>
          </a:p>
          <a:p>
            <a:pPr lvl="1">
              <a:spcBef>
                <a:spcPts val="0"/>
              </a:spcBef>
            </a:pPr>
            <a:r>
              <a:rPr lang="en-US" sz="2800" dirty="0">
                <a:hlinkClick r:id="rId4"/>
              </a:rPr>
              <a:t>www.rossmanchance.com/ISIapplets.html</a:t>
            </a:r>
            <a:endParaRPr lang="en-US" sz="2800" dirty="0"/>
          </a:p>
          <a:p>
            <a:pPr marL="344487" lvl="1" indent="0">
              <a:spcBef>
                <a:spcPts val="0"/>
              </a:spcBef>
              <a:buNone/>
            </a:pPr>
            <a:r>
              <a:rPr lang="en-US" sz="2800" i="1" dirty="0" smtClean="0"/>
              <a:t>ISI</a:t>
            </a:r>
            <a:r>
              <a:rPr lang="en-US" sz="2800" dirty="0" smtClean="0"/>
              <a:t> (Introduction to Statistical </a:t>
            </a:r>
            <a:r>
              <a:rPr lang="en-US" sz="2800" dirty="0"/>
              <a:t>Investigations) </a:t>
            </a:r>
            <a:endParaRPr lang="en-US" sz="2800" dirty="0" smtClean="0"/>
          </a:p>
          <a:p>
            <a:pPr>
              <a:spcBef>
                <a:spcPts val="1800"/>
              </a:spcBef>
            </a:pPr>
            <a:r>
              <a:rPr lang="en-US" sz="3200" dirty="0" smtClean="0"/>
              <a:t>StatKey</a:t>
            </a:r>
          </a:p>
          <a:p>
            <a:pPr lvl="1">
              <a:spcBef>
                <a:spcPts val="0"/>
              </a:spcBef>
            </a:pPr>
            <a:r>
              <a:rPr lang="en-US" sz="2800" dirty="0">
                <a:hlinkClick r:id="rId5"/>
              </a:rPr>
              <a:t>www.lock5stat.com/statkey</a:t>
            </a:r>
            <a:endParaRPr lang="en-US" sz="2800" dirty="0"/>
          </a:p>
          <a:p>
            <a:pPr marL="344487" lvl="1" indent="0">
              <a:spcBef>
                <a:spcPts val="0"/>
              </a:spcBef>
              <a:buNone/>
            </a:pPr>
            <a:r>
              <a:rPr lang="en-US" sz="2800" i="1" dirty="0" smtClean="0"/>
              <a:t>Statistics: Unlocking the Power of Data</a:t>
            </a:r>
            <a:endParaRPr lang="en-US" sz="2800" dirty="0" smtClean="0"/>
          </a:p>
          <a:p>
            <a:pPr lvl="1">
              <a:spcBef>
                <a:spcPts val="1800"/>
              </a:spcBef>
            </a:pPr>
            <a:endParaRPr lang="en-US" sz="2800" dirty="0" smtClean="0"/>
          </a:p>
          <a:p>
            <a:pPr lvl="1">
              <a:spcBef>
                <a:spcPts val="1800"/>
              </a:spcBef>
            </a:pPr>
            <a:endParaRPr lang="en-US" sz="2800" dirty="0" smtClean="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53</a:t>
            </a:fld>
            <a:endParaRPr lang="en-US" altLang="en-US" dirty="0">
              <a:solidFill>
                <a:srgbClr val="000000"/>
              </a:solidFill>
            </a:endParaRPr>
          </a:p>
        </p:txBody>
      </p:sp>
      <p:sp>
        <p:nvSpPr>
          <p:cNvPr id="5" name="Content Placeholder 2"/>
          <p:cNvSpPr txBox="1">
            <a:spLocks/>
          </p:cNvSpPr>
          <p:nvPr/>
        </p:nvSpPr>
        <p:spPr bwMode="auto">
          <a:xfrm>
            <a:off x="449826" y="5334000"/>
            <a:ext cx="8229600" cy="1295400"/>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Font typeface="Wingdings" pitchFamily="2" charset="2"/>
              <a:buNone/>
            </a:pPr>
            <a:r>
              <a:rPr lang="en-US" kern="0" dirty="0" smtClean="0">
                <a:solidFill>
                  <a:srgbClr val="FF0000"/>
                </a:solidFill>
              </a:rPr>
              <a:t>rlock@stlawu.edu      </a:t>
            </a:r>
            <a:r>
              <a:rPr lang="en-US" kern="0" dirty="0" smtClean="0">
                <a:solidFill>
                  <a:srgbClr val="006633"/>
                </a:solidFill>
              </a:rPr>
              <a:t>arossman@calpoly.edu</a:t>
            </a:r>
          </a:p>
          <a:p>
            <a:pPr marL="0" indent="0" algn="ctr">
              <a:buFont typeface="Wingdings" pitchFamily="2" charset="2"/>
              <a:buNone/>
            </a:pPr>
            <a:r>
              <a:rPr lang="en-US" kern="0" dirty="0" smtClean="0">
                <a:hlinkClick r:id="rId6"/>
              </a:rPr>
              <a:t>www.rossmanchance.com/jsm2013/</a:t>
            </a:r>
            <a:endParaRPr lang="en-US" kern="0" dirty="0" smtClean="0"/>
          </a:p>
          <a:p>
            <a:pPr marL="0" indent="0" algn="ctr">
              <a:buFont typeface="Wingdings" pitchFamily="2" charset="2"/>
              <a:buNone/>
            </a:pPr>
            <a:r>
              <a:rPr lang="en-US" sz="2800" kern="0" dirty="0" smtClean="0"/>
              <a:t>lock5stat.com/talks/RossmanLockJSM2013.pptx</a:t>
            </a:r>
          </a:p>
          <a:p>
            <a:endParaRPr lang="en-US" kern="0" dirty="0"/>
          </a:p>
        </p:txBody>
      </p:sp>
    </p:spTree>
    <p:extLst>
      <p:ext uri="{BB962C8B-B14F-4D97-AF65-F5344CB8AC3E}">
        <p14:creationId xmlns:p14="http://schemas.microsoft.com/office/powerpoint/2010/main" val="300153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r>
              <a:rPr lang="en-US" dirty="0" smtClean="0">
                <a:solidFill>
                  <a:srgbClr val="006633"/>
                </a:solidFill>
              </a:rPr>
              <a:t>u</a:t>
            </a:r>
            <a:r>
              <a:rPr lang="en-US" dirty="0" smtClean="0"/>
              <a:t>e</a:t>
            </a:r>
            <a:r>
              <a:rPr lang="en-US" dirty="0" smtClean="0">
                <a:solidFill>
                  <a:srgbClr val="006633"/>
                </a:solidFill>
              </a:rPr>
              <a:t>s</a:t>
            </a:r>
            <a:r>
              <a:rPr lang="en-US" dirty="0" smtClean="0"/>
              <a:t>t</a:t>
            </a:r>
            <a:r>
              <a:rPr lang="en-US" dirty="0" smtClean="0">
                <a:solidFill>
                  <a:srgbClr val="006633"/>
                </a:solidFill>
              </a:rPr>
              <a:t>i</a:t>
            </a:r>
            <a:r>
              <a:rPr lang="en-US" dirty="0" smtClean="0"/>
              <a:t>o</a:t>
            </a:r>
            <a:r>
              <a:rPr lang="en-US" dirty="0" smtClean="0">
                <a:solidFill>
                  <a:srgbClr val="006633"/>
                </a:solidFill>
              </a:rPr>
              <a:t>n</a:t>
            </a:r>
            <a:r>
              <a:rPr lang="en-US" dirty="0" smtClean="0"/>
              <a:t>s</a:t>
            </a:r>
            <a:r>
              <a:rPr lang="en-US" dirty="0" smtClean="0">
                <a:solidFill>
                  <a:srgbClr val="006633"/>
                </a:solidFill>
              </a:rPr>
              <a:t>?</a:t>
            </a:r>
            <a:endParaRPr lang="en-US" dirty="0">
              <a:solidFill>
                <a:srgbClr val="006633"/>
              </a:solidFill>
            </a:endParaRPr>
          </a:p>
        </p:txBody>
      </p:sp>
      <p:sp>
        <p:nvSpPr>
          <p:cNvPr id="3" name="Content Placeholder 2"/>
          <p:cNvSpPr>
            <a:spLocks noGrp="1"/>
          </p:cNvSpPr>
          <p:nvPr>
            <p:ph idx="1"/>
          </p:nvPr>
        </p:nvSpPr>
        <p:spPr>
          <a:xfrm>
            <a:off x="0" y="1524001"/>
            <a:ext cx="8229600" cy="1295400"/>
          </a:xfrm>
        </p:spPr>
        <p:txBody>
          <a:bodyPr/>
          <a:lstStyle/>
          <a:p>
            <a:pPr marL="0" indent="0" algn="ctr">
              <a:buNone/>
            </a:pPr>
            <a:r>
              <a:rPr lang="en-US" dirty="0" smtClean="0">
                <a:solidFill>
                  <a:srgbClr val="FF0000"/>
                </a:solidFill>
              </a:rPr>
              <a:t>rlock@stlawu.edu      </a:t>
            </a:r>
            <a:r>
              <a:rPr lang="en-US" dirty="0" smtClean="0">
                <a:solidFill>
                  <a:srgbClr val="006633"/>
                </a:solidFill>
              </a:rPr>
              <a:t>arossman@calpoly.edu</a:t>
            </a:r>
          </a:p>
          <a:p>
            <a:pPr marL="0" indent="0" algn="ctr">
              <a:buNone/>
            </a:pPr>
            <a:r>
              <a:rPr lang="en-US" dirty="0" smtClean="0">
                <a:solidFill>
                  <a:srgbClr val="006633"/>
                </a:solidFill>
              </a:rPr>
              <a:t>T</a:t>
            </a:r>
            <a:r>
              <a:rPr lang="en-US" dirty="0" smtClean="0">
                <a:solidFill>
                  <a:srgbClr val="FF0000"/>
                </a:solidFill>
              </a:rPr>
              <a:t>h</a:t>
            </a:r>
            <a:r>
              <a:rPr lang="en-US" dirty="0" smtClean="0">
                <a:solidFill>
                  <a:srgbClr val="006633"/>
                </a:solidFill>
              </a:rPr>
              <a:t>a</a:t>
            </a:r>
            <a:r>
              <a:rPr lang="en-US" dirty="0" smtClean="0">
                <a:solidFill>
                  <a:srgbClr val="FF0000"/>
                </a:solidFill>
              </a:rPr>
              <a:t>n</a:t>
            </a:r>
            <a:r>
              <a:rPr lang="en-US" dirty="0" smtClean="0">
                <a:solidFill>
                  <a:srgbClr val="006633"/>
                </a:solidFill>
              </a:rPr>
              <a:t>k</a:t>
            </a:r>
            <a:r>
              <a:rPr lang="en-US" dirty="0" smtClean="0">
                <a:solidFill>
                  <a:srgbClr val="FF0000"/>
                </a:solidFill>
              </a:rPr>
              <a:t>s</a:t>
            </a:r>
            <a:r>
              <a:rPr lang="en-US" dirty="0" smtClean="0">
                <a:solidFill>
                  <a:srgbClr val="006633"/>
                </a:solidFill>
              </a:rPr>
              <a:t>!</a:t>
            </a:r>
          </a:p>
          <a:p>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54</a:t>
            </a:fld>
            <a:endParaRPr lang="en-US" altLang="en-US">
              <a:solidFill>
                <a:srgbClr val="000000"/>
              </a:solidFill>
            </a:endParaRPr>
          </a:p>
        </p:txBody>
      </p:sp>
    </p:spTree>
    <p:extLst>
      <p:ext uri="{BB962C8B-B14F-4D97-AF65-F5344CB8AC3E}">
        <p14:creationId xmlns:p14="http://schemas.microsoft.com/office/powerpoint/2010/main" val="1666894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Format – Back and Forth</a:t>
            </a:r>
            <a:endParaRPr lang="en-US" sz="4400" dirty="0"/>
          </a:p>
        </p:txBody>
      </p:sp>
      <p:sp>
        <p:nvSpPr>
          <p:cNvPr id="3" name="Content Placeholder 2"/>
          <p:cNvSpPr>
            <a:spLocks noGrp="1"/>
          </p:cNvSpPr>
          <p:nvPr>
            <p:ph idx="1"/>
          </p:nvPr>
        </p:nvSpPr>
        <p:spPr>
          <a:xfrm>
            <a:off x="457200" y="990600"/>
            <a:ext cx="8229600" cy="5105400"/>
          </a:xfrm>
        </p:spPr>
        <p:txBody>
          <a:bodyPr/>
          <a:lstStyle/>
          <a:p>
            <a:pPr>
              <a:spcBef>
                <a:spcPts val="600"/>
              </a:spcBef>
            </a:pPr>
            <a:r>
              <a:rPr lang="en-US" sz="3200" dirty="0" smtClean="0"/>
              <a:t>Pick a question </a:t>
            </a:r>
          </a:p>
          <a:p>
            <a:pPr lvl="1">
              <a:spcBef>
                <a:spcPts val="600"/>
              </a:spcBef>
            </a:pPr>
            <a:r>
              <a:rPr lang="en-US" sz="2800" dirty="0" smtClean="0"/>
              <a:t>One of us responds</a:t>
            </a:r>
          </a:p>
          <a:p>
            <a:pPr lvl="1">
              <a:spcBef>
                <a:spcPts val="600"/>
              </a:spcBef>
            </a:pPr>
            <a:r>
              <a:rPr lang="en-US" sz="2800" dirty="0" smtClean="0"/>
              <a:t>The other offers a contrasting answer</a:t>
            </a:r>
          </a:p>
          <a:p>
            <a:pPr lvl="1">
              <a:spcBef>
                <a:spcPts val="600"/>
              </a:spcBef>
            </a:pPr>
            <a:r>
              <a:rPr lang="en-US" sz="2800" dirty="0" smtClean="0"/>
              <a:t>Possible rebuttal</a:t>
            </a:r>
          </a:p>
          <a:p>
            <a:pPr>
              <a:spcBef>
                <a:spcPts val="600"/>
              </a:spcBef>
            </a:pPr>
            <a:r>
              <a:rPr lang="en-US" sz="3200" dirty="0" smtClean="0"/>
              <a:t>Repeat </a:t>
            </a:r>
          </a:p>
          <a:p>
            <a:pPr lvl="1">
              <a:spcBef>
                <a:spcPts val="600"/>
              </a:spcBef>
            </a:pPr>
            <a:r>
              <a:rPr lang="en-US" sz="2800" dirty="0" smtClean="0"/>
              <a:t>No break in middle</a:t>
            </a:r>
          </a:p>
          <a:p>
            <a:pPr>
              <a:spcBef>
                <a:spcPts val="600"/>
              </a:spcBef>
            </a:pPr>
            <a:r>
              <a:rPr lang="en-US" sz="3200" dirty="0" smtClean="0"/>
              <a:t>Leave time for audience questions</a:t>
            </a:r>
          </a:p>
          <a:p>
            <a:pPr>
              <a:spcBef>
                <a:spcPts val="600"/>
              </a:spcBef>
            </a:pPr>
            <a:r>
              <a:rPr lang="en-US" sz="3200" dirty="0" smtClean="0"/>
              <a:t>Warning: We both talk quickly (hang on!) </a:t>
            </a:r>
          </a:p>
          <a:p>
            <a:pPr lvl="1">
              <a:spcBef>
                <a:spcPts val="600"/>
              </a:spcBef>
            </a:pPr>
            <a:r>
              <a:rPr lang="en-US" sz="2800" dirty="0" smtClean="0"/>
              <a:t>Slides will be posted at: www.rossmanchance.com/jsm2013</a:t>
            </a:r>
            <a:r>
              <a:rPr lang="en-US" sz="2800" dirty="0"/>
              <a:t>/</a:t>
            </a:r>
          </a:p>
          <a:p>
            <a:pPr lvl="1"/>
            <a:endParaRPr lang="en-US" sz="28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val="261501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topics be sequenced? </a:t>
            </a:r>
            <a:endParaRPr lang="en-US" sz="4400" dirty="0"/>
          </a:p>
        </p:txBody>
      </p:sp>
      <p:sp>
        <p:nvSpPr>
          <p:cNvPr id="3" name="Content Placeholder 2"/>
          <p:cNvSpPr>
            <a:spLocks noGrp="1"/>
          </p:cNvSpPr>
          <p:nvPr>
            <p:ph idx="1"/>
          </p:nvPr>
        </p:nvSpPr>
        <p:spPr/>
        <p:txBody>
          <a:bodyPr/>
          <a:lstStyle/>
          <a:p>
            <a:pPr>
              <a:spcBef>
                <a:spcPts val="1200"/>
              </a:spcBef>
            </a:pPr>
            <a:r>
              <a:rPr lang="en-US" dirty="0" smtClean="0"/>
              <a:t>What order for various parameters (mean, proportion, ...) and data scenarios (one sample, two sample, ...)? </a:t>
            </a:r>
          </a:p>
          <a:p>
            <a:pPr>
              <a:spcBef>
                <a:spcPts val="1200"/>
              </a:spcBef>
            </a:pPr>
            <a:r>
              <a:rPr lang="en-US" dirty="0" smtClean="0"/>
              <a:t>Significance (tests) or estimation (intervals) first?</a:t>
            </a:r>
          </a:p>
          <a:p>
            <a:pPr>
              <a:spcBef>
                <a:spcPts val="1200"/>
              </a:spcBef>
            </a:pPr>
            <a:r>
              <a:rPr lang="en-US" dirty="0" smtClean="0"/>
              <a:t>When (if ever) should traditional methods appear? </a:t>
            </a:r>
            <a:endParaRPr lang="en-US"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pPr>
                <a:defRPr/>
              </a:pPr>
              <a:t>7</a:t>
            </a:fld>
            <a:endParaRPr lang="en-US" altLang="en-US"/>
          </a:p>
        </p:txBody>
      </p:sp>
    </p:spTree>
    <p:extLst>
      <p:ext uri="{BB962C8B-B14F-4D97-AF65-F5344CB8AC3E}">
        <p14:creationId xmlns:p14="http://schemas.microsoft.com/office/powerpoint/2010/main" val="586885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topics be sequenced?</a:t>
            </a:r>
            <a:endParaRPr lang="en-US" sz="4400" dirty="0"/>
          </a:p>
        </p:txBody>
      </p:sp>
      <p:sp>
        <p:nvSpPr>
          <p:cNvPr id="3" name="Content Placeholder 2"/>
          <p:cNvSpPr>
            <a:spLocks noGrp="1"/>
          </p:cNvSpPr>
          <p:nvPr>
            <p:ph idx="1"/>
          </p:nvPr>
        </p:nvSpPr>
        <p:spPr>
          <a:xfrm>
            <a:off x="457200" y="1295400"/>
            <a:ext cx="8229600" cy="4530725"/>
          </a:xfrm>
        </p:spPr>
        <p:txBody>
          <a:bodyPr/>
          <a:lstStyle/>
          <a:p>
            <a:pPr>
              <a:spcBef>
                <a:spcPts val="1800"/>
              </a:spcBef>
            </a:pPr>
            <a:r>
              <a:rPr lang="en-US" sz="3600" dirty="0" smtClean="0"/>
              <a:t>Breadth first</a:t>
            </a:r>
          </a:p>
          <a:p>
            <a:pPr lvl="1">
              <a:spcBef>
                <a:spcPts val="1800"/>
              </a:spcBef>
            </a:pPr>
            <a:r>
              <a:rPr lang="en-US" sz="3200" dirty="0" smtClean="0"/>
              <a:t>Start with data production </a:t>
            </a:r>
          </a:p>
          <a:p>
            <a:pPr lvl="1">
              <a:spcBef>
                <a:spcPts val="1800"/>
              </a:spcBef>
            </a:pPr>
            <a:r>
              <a:rPr lang="en-US" sz="3200" dirty="0" smtClean="0"/>
              <a:t>Summarize with statistics and graphs</a:t>
            </a:r>
          </a:p>
          <a:p>
            <a:pPr lvl="1">
              <a:spcBef>
                <a:spcPts val="1800"/>
              </a:spcBef>
            </a:pPr>
            <a:r>
              <a:rPr lang="en-US" sz="3200" dirty="0" smtClean="0"/>
              <a:t>Interval estimation (via bootstrap)</a:t>
            </a:r>
          </a:p>
          <a:p>
            <a:pPr lvl="1">
              <a:spcBef>
                <a:spcPts val="1800"/>
              </a:spcBef>
            </a:pPr>
            <a:r>
              <a:rPr lang="en-US" sz="3200" dirty="0" smtClean="0"/>
              <a:t>Significance tests (via randomizations)</a:t>
            </a:r>
          </a:p>
          <a:p>
            <a:pPr lvl="1">
              <a:spcBef>
                <a:spcPts val="1800"/>
              </a:spcBef>
            </a:pPr>
            <a:r>
              <a:rPr lang="en-US" sz="3200" dirty="0" smtClean="0"/>
              <a:t>Traditional approximations</a:t>
            </a:r>
          </a:p>
          <a:p>
            <a:pPr lvl="1">
              <a:spcBef>
                <a:spcPts val="1800"/>
              </a:spcBef>
            </a:pPr>
            <a:r>
              <a:rPr lang="en-US" sz="3200" dirty="0" smtClean="0"/>
              <a:t>More advanced inference</a:t>
            </a:r>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8</a:t>
            </a:fld>
            <a:endParaRPr lang="en-US" altLang="en-US">
              <a:solidFill>
                <a:srgbClr val="000000"/>
              </a:solidFill>
            </a:endParaRPr>
          </a:p>
        </p:txBody>
      </p:sp>
    </p:spTree>
    <p:extLst>
      <p:ext uri="{BB962C8B-B14F-4D97-AF65-F5344CB8AC3E}">
        <p14:creationId xmlns:p14="http://schemas.microsoft.com/office/powerpoint/2010/main" val="867617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should topics be sequenced?</a:t>
            </a:r>
            <a:endParaRPr lang="en-US" sz="4400" dirty="0"/>
          </a:p>
        </p:txBody>
      </p:sp>
      <p:sp>
        <p:nvSpPr>
          <p:cNvPr id="4" name="Slide Number Placeholder 3"/>
          <p:cNvSpPr>
            <a:spLocks noGrp="1"/>
          </p:cNvSpPr>
          <p:nvPr>
            <p:ph type="sldNum" sz="quarter" idx="12"/>
          </p:nvPr>
        </p:nvSpPr>
        <p:spPr/>
        <p:txBody>
          <a:bodyPr/>
          <a:lstStyle/>
          <a:p>
            <a:pPr>
              <a:defRPr/>
            </a:pPr>
            <a:fld id="{718C9A65-CAE6-434E-B465-DBBA5BA6FFBF}" type="slidenum">
              <a:rPr lang="en-US" altLang="en-US" smtClean="0">
                <a:solidFill>
                  <a:srgbClr val="000000"/>
                </a:solidFill>
              </a:rPr>
              <a:pPr>
                <a:defRPr/>
              </a:pPr>
              <a:t>9</a:t>
            </a:fld>
            <a:endParaRPr lang="en-US" altLang="en-US" dirty="0">
              <a:solidFill>
                <a:srgbClr val="000000"/>
              </a:solidFill>
            </a:endParaRPr>
          </a:p>
        </p:txBody>
      </p:sp>
      <p:sp>
        <p:nvSpPr>
          <p:cNvPr id="6" name="Rectangle 5"/>
          <p:cNvSpPr/>
          <p:nvPr/>
        </p:nvSpPr>
        <p:spPr>
          <a:xfrm>
            <a:off x="152400" y="5440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5440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5440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56185" y="5440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1585" y="5440680"/>
            <a:ext cx="6858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77354" y="5575607"/>
            <a:ext cx="2514600" cy="461665"/>
          </a:xfrm>
          <a:prstGeom prst="rect">
            <a:avLst/>
          </a:prstGeom>
          <a:noFill/>
        </p:spPr>
        <p:txBody>
          <a:bodyPr wrap="square" rtlCol="0">
            <a:spAutoFit/>
          </a:bodyPr>
          <a:lstStyle/>
          <a:p>
            <a:r>
              <a:rPr lang="en-US" dirty="0" smtClean="0"/>
              <a:t>Data production</a:t>
            </a:r>
            <a:endParaRPr lang="en-US" dirty="0"/>
          </a:p>
        </p:txBody>
      </p:sp>
      <p:sp>
        <p:nvSpPr>
          <p:cNvPr id="14" name="TextBox 13"/>
          <p:cNvSpPr txBox="1"/>
          <p:nvPr/>
        </p:nvSpPr>
        <p:spPr>
          <a:xfrm>
            <a:off x="767861" y="5575607"/>
            <a:ext cx="4659924" cy="461665"/>
          </a:xfrm>
          <a:prstGeom prst="rect">
            <a:avLst/>
          </a:prstGeom>
          <a:noFill/>
        </p:spPr>
        <p:txBody>
          <a:bodyPr wrap="square" rtlCol="0">
            <a:spAutoFit/>
          </a:bodyPr>
          <a:lstStyle/>
          <a:p>
            <a:r>
              <a:rPr lang="en-US" dirty="0" smtClean="0">
                <a:solidFill>
                  <a:schemeClr val="accent3"/>
                </a:solidFill>
              </a:rPr>
              <a:t>experiment, random sample, ...</a:t>
            </a:r>
            <a:endParaRPr lang="en-US" dirty="0">
              <a:solidFill>
                <a:schemeClr val="accent3"/>
              </a:solidFill>
            </a:endParaRPr>
          </a:p>
        </p:txBody>
      </p:sp>
      <p:sp>
        <p:nvSpPr>
          <p:cNvPr id="15" name="Rectangle 14"/>
          <p:cNvSpPr/>
          <p:nvPr/>
        </p:nvSpPr>
        <p:spPr>
          <a:xfrm>
            <a:off x="738554" y="4678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33954" y="4678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29354" y="4678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2339" y="4678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2400" y="4678680"/>
            <a:ext cx="6858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62114" y="4813607"/>
            <a:ext cx="2514600" cy="461665"/>
          </a:xfrm>
          <a:prstGeom prst="rect">
            <a:avLst/>
          </a:prstGeom>
          <a:noFill/>
        </p:spPr>
        <p:txBody>
          <a:bodyPr wrap="square" rtlCol="0">
            <a:spAutoFit/>
          </a:bodyPr>
          <a:lstStyle/>
          <a:p>
            <a:r>
              <a:rPr lang="en-US" dirty="0" smtClean="0"/>
              <a:t>Data summary</a:t>
            </a:r>
            <a:endParaRPr lang="en-US" dirty="0"/>
          </a:p>
        </p:txBody>
      </p:sp>
      <p:sp>
        <p:nvSpPr>
          <p:cNvPr id="21" name="TextBox 20"/>
          <p:cNvSpPr txBox="1"/>
          <p:nvPr/>
        </p:nvSpPr>
        <p:spPr>
          <a:xfrm>
            <a:off x="381000" y="4813607"/>
            <a:ext cx="5486400" cy="461665"/>
          </a:xfrm>
          <a:prstGeom prst="rect">
            <a:avLst/>
          </a:prstGeom>
          <a:noFill/>
        </p:spPr>
        <p:txBody>
          <a:bodyPr wrap="square" rtlCol="0">
            <a:spAutoFit/>
          </a:bodyPr>
          <a:lstStyle/>
          <a:p>
            <a:r>
              <a:rPr lang="en-US" dirty="0" smtClean="0">
                <a:solidFill>
                  <a:schemeClr val="accent3"/>
                </a:solidFill>
              </a:rPr>
              <a:t>mean, proportion, differences, slope, ...</a:t>
            </a:r>
            <a:endParaRPr lang="en-US" dirty="0">
              <a:solidFill>
                <a:schemeClr val="accent3"/>
              </a:solidFill>
            </a:endParaRPr>
          </a:p>
        </p:txBody>
      </p:sp>
      <p:sp>
        <p:nvSpPr>
          <p:cNvPr id="22" name="Rectangle 21"/>
          <p:cNvSpPr/>
          <p:nvPr/>
        </p:nvSpPr>
        <p:spPr>
          <a:xfrm>
            <a:off x="152400" y="3916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47800" y="3916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743200" y="3916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56185" y="3916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51585" y="3916680"/>
            <a:ext cx="6858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77354" y="4051607"/>
            <a:ext cx="2766646" cy="461665"/>
          </a:xfrm>
          <a:prstGeom prst="rect">
            <a:avLst/>
          </a:prstGeom>
          <a:noFill/>
        </p:spPr>
        <p:txBody>
          <a:bodyPr wrap="square" rtlCol="0">
            <a:spAutoFit/>
          </a:bodyPr>
          <a:lstStyle/>
          <a:p>
            <a:r>
              <a:rPr lang="en-US" dirty="0" smtClean="0"/>
              <a:t>Interval estimation</a:t>
            </a:r>
            <a:endParaRPr lang="en-US" dirty="0"/>
          </a:p>
        </p:txBody>
      </p:sp>
      <p:sp>
        <p:nvSpPr>
          <p:cNvPr id="28" name="TextBox 27"/>
          <p:cNvSpPr txBox="1"/>
          <p:nvPr/>
        </p:nvSpPr>
        <p:spPr>
          <a:xfrm>
            <a:off x="145366" y="4051607"/>
            <a:ext cx="6026834" cy="461665"/>
          </a:xfrm>
          <a:prstGeom prst="rect">
            <a:avLst/>
          </a:prstGeom>
          <a:noFill/>
        </p:spPr>
        <p:txBody>
          <a:bodyPr wrap="square" rtlCol="0">
            <a:spAutoFit/>
          </a:bodyPr>
          <a:lstStyle/>
          <a:p>
            <a:r>
              <a:rPr lang="en-US" dirty="0" smtClean="0">
                <a:solidFill>
                  <a:schemeClr val="accent3"/>
                </a:solidFill>
              </a:rPr>
              <a:t>bootstrap distribution, standard error, CI, ...</a:t>
            </a:r>
            <a:endParaRPr lang="en-US" dirty="0">
              <a:solidFill>
                <a:schemeClr val="accent3"/>
              </a:solidFill>
            </a:endParaRPr>
          </a:p>
        </p:txBody>
      </p:sp>
      <p:sp>
        <p:nvSpPr>
          <p:cNvPr id="29" name="Rectangle 28"/>
          <p:cNvSpPr/>
          <p:nvPr/>
        </p:nvSpPr>
        <p:spPr>
          <a:xfrm>
            <a:off x="777240" y="3154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72640" y="3154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68040" y="3154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681025" y="3154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1086" y="3154680"/>
            <a:ext cx="6858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400800" y="3289607"/>
            <a:ext cx="2743200" cy="461665"/>
          </a:xfrm>
          <a:prstGeom prst="rect">
            <a:avLst/>
          </a:prstGeom>
          <a:noFill/>
        </p:spPr>
        <p:txBody>
          <a:bodyPr wrap="square" rtlCol="0">
            <a:spAutoFit/>
          </a:bodyPr>
          <a:lstStyle/>
          <a:p>
            <a:r>
              <a:rPr lang="en-US" dirty="0" smtClean="0"/>
              <a:t>Significance tests</a:t>
            </a:r>
            <a:endParaRPr lang="en-US" dirty="0"/>
          </a:p>
        </p:txBody>
      </p:sp>
      <p:sp>
        <p:nvSpPr>
          <p:cNvPr id="35" name="TextBox 34"/>
          <p:cNvSpPr txBox="1"/>
          <p:nvPr/>
        </p:nvSpPr>
        <p:spPr>
          <a:xfrm>
            <a:off x="419686" y="3289607"/>
            <a:ext cx="5486400" cy="461665"/>
          </a:xfrm>
          <a:prstGeom prst="rect">
            <a:avLst/>
          </a:prstGeom>
          <a:noFill/>
        </p:spPr>
        <p:txBody>
          <a:bodyPr wrap="square" rtlCol="0">
            <a:spAutoFit/>
          </a:bodyPr>
          <a:lstStyle/>
          <a:p>
            <a:r>
              <a:rPr lang="en-US" dirty="0" smtClean="0">
                <a:solidFill>
                  <a:schemeClr val="accent3"/>
                </a:solidFill>
              </a:rPr>
              <a:t>hypotheses, randomization, p-value, ...</a:t>
            </a:r>
            <a:endParaRPr lang="en-US" dirty="0">
              <a:solidFill>
                <a:schemeClr val="accent3"/>
              </a:solidFill>
            </a:endParaRPr>
          </a:p>
        </p:txBody>
      </p:sp>
      <p:sp>
        <p:nvSpPr>
          <p:cNvPr id="36" name="Rectangle 35"/>
          <p:cNvSpPr/>
          <p:nvPr/>
        </p:nvSpPr>
        <p:spPr>
          <a:xfrm>
            <a:off x="175846" y="2392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71246" y="2392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66646" y="2392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079631" y="2392680"/>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375031" y="2392680"/>
            <a:ext cx="6858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362114" y="2527607"/>
            <a:ext cx="2934286" cy="461665"/>
          </a:xfrm>
          <a:prstGeom prst="rect">
            <a:avLst/>
          </a:prstGeom>
          <a:noFill/>
        </p:spPr>
        <p:txBody>
          <a:bodyPr wrap="square" rtlCol="0">
            <a:spAutoFit/>
          </a:bodyPr>
          <a:lstStyle/>
          <a:p>
            <a:r>
              <a:rPr lang="en-US" dirty="0" smtClean="0"/>
              <a:t>Traditional methods </a:t>
            </a:r>
            <a:endParaRPr lang="en-US" dirty="0"/>
          </a:p>
        </p:txBody>
      </p:sp>
      <p:sp>
        <p:nvSpPr>
          <p:cNvPr id="42" name="TextBox 41"/>
          <p:cNvSpPr txBox="1"/>
          <p:nvPr/>
        </p:nvSpPr>
        <p:spPr>
          <a:xfrm>
            <a:off x="791307" y="2527607"/>
            <a:ext cx="4659924" cy="461665"/>
          </a:xfrm>
          <a:prstGeom prst="rect">
            <a:avLst/>
          </a:prstGeom>
          <a:noFill/>
        </p:spPr>
        <p:txBody>
          <a:bodyPr wrap="square" rtlCol="0">
            <a:spAutoFit/>
          </a:bodyPr>
          <a:lstStyle/>
          <a:p>
            <a:r>
              <a:rPr lang="en-US" dirty="0" smtClean="0">
                <a:solidFill>
                  <a:schemeClr val="accent3"/>
                </a:solidFill>
              </a:rPr>
              <a:t>normal, t-intervals and tests </a:t>
            </a:r>
            <a:endParaRPr lang="en-US" dirty="0">
              <a:solidFill>
                <a:schemeClr val="accent3"/>
              </a:solidFill>
            </a:endParaRPr>
          </a:p>
        </p:txBody>
      </p:sp>
      <p:sp>
        <p:nvSpPr>
          <p:cNvPr id="43" name="Rectangle 42"/>
          <p:cNvSpPr/>
          <p:nvPr/>
        </p:nvSpPr>
        <p:spPr>
          <a:xfrm>
            <a:off x="803031" y="1643687"/>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098431" y="1643687"/>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93831" y="1643687"/>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06816" y="1643687"/>
            <a:ext cx="13716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16877" y="1643687"/>
            <a:ext cx="685800" cy="731520"/>
          </a:xfrm>
          <a:prstGeom prst="rect">
            <a:avLst/>
          </a:prstGeom>
          <a:solidFill>
            <a:schemeClr val="tx2"/>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426591" y="1778614"/>
            <a:ext cx="2743200" cy="461665"/>
          </a:xfrm>
          <a:prstGeom prst="rect">
            <a:avLst/>
          </a:prstGeom>
          <a:noFill/>
        </p:spPr>
        <p:txBody>
          <a:bodyPr wrap="square" rtlCol="0">
            <a:spAutoFit/>
          </a:bodyPr>
          <a:lstStyle/>
          <a:p>
            <a:r>
              <a:rPr lang="en-US" dirty="0" smtClean="0"/>
              <a:t>More advanced</a:t>
            </a:r>
            <a:endParaRPr lang="en-US" dirty="0"/>
          </a:p>
        </p:txBody>
      </p:sp>
      <p:sp>
        <p:nvSpPr>
          <p:cNvPr id="49" name="TextBox 48"/>
          <p:cNvSpPr txBox="1"/>
          <p:nvPr/>
        </p:nvSpPr>
        <p:spPr>
          <a:xfrm>
            <a:off x="445477" y="1778614"/>
            <a:ext cx="5486400" cy="461665"/>
          </a:xfrm>
          <a:prstGeom prst="rect">
            <a:avLst/>
          </a:prstGeom>
          <a:noFill/>
        </p:spPr>
        <p:txBody>
          <a:bodyPr wrap="square" rtlCol="0">
            <a:spAutoFit/>
          </a:bodyPr>
          <a:lstStyle/>
          <a:p>
            <a:r>
              <a:rPr lang="en-US" dirty="0" smtClean="0">
                <a:solidFill>
                  <a:schemeClr val="accent3"/>
                </a:solidFill>
              </a:rPr>
              <a:t>ANOVA, two-way tables, regression</a:t>
            </a:r>
            <a:endParaRPr lang="en-US" dirty="0">
              <a:solidFill>
                <a:schemeClr val="accent3"/>
              </a:solidFill>
            </a:endParaRPr>
          </a:p>
        </p:txBody>
      </p:sp>
    </p:spTree>
    <p:extLst>
      <p:ext uri="{BB962C8B-B14F-4D97-AF65-F5344CB8AC3E}">
        <p14:creationId xmlns:p14="http://schemas.microsoft.com/office/powerpoint/2010/main" val="35179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 fill="hold"/>
                                        <p:tgtEl>
                                          <p:spTgt spid="6"/>
                                        </p:tgtEl>
                                        <p:attrNameLst>
                                          <p:attrName>ppt_x</p:attrName>
                                        </p:attrNameLst>
                                      </p:cBhvr>
                                      <p:tavLst>
                                        <p:tav tm="0">
                                          <p:val>
                                            <p:strVal val="#ppt_x"/>
                                          </p:val>
                                        </p:tav>
                                        <p:tav tm="100000">
                                          <p:val>
                                            <p:strVal val="#ppt_x"/>
                                          </p:val>
                                        </p:tav>
                                      </p:tavLst>
                                    </p:anim>
                                    <p:anim calcmode="lin" valueType="num">
                                      <p:cBhvr additive="base">
                                        <p:cTn id="8" dur="2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00"/>
                            </p:stCondLst>
                            <p:childTnLst>
                              <p:par>
                                <p:cTn id="10" presetID="2" presetClass="entr" presetSubtype="1" fill="hold" grpId="0" nodeType="after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 fill="hold"/>
                                        <p:tgtEl>
                                          <p:spTgt spid="7"/>
                                        </p:tgtEl>
                                        <p:attrNameLst>
                                          <p:attrName>ppt_x</p:attrName>
                                        </p:attrNameLst>
                                      </p:cBhvr>
                                      <p:tavLst>
                                        <p:tav tm="0">
                                          <p:val>
                                            <p:strVal val="#ppt_x"/>
                                          </p:val>
                                        </p:tav>
                                        <p:tav tm="100000">
                                          <p:val>
                                            <p:strVal val="#ppt_x"/>
                                          </p:val>
                                        </p:tav>
                                      </p:tavLst>
                                    </p:anim>
                                    <p:anim calcmode="lin" valueType="num">
                                      <p:cBhvr additive="base">
                                        <p:cTn id="13" dur="2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1" fill="hold" grpId="0" nodeType="after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 fill="hold"/>
                                        <p:tgtEl>
                                          <p:spTgt spid="8"/>
                                        </p:tgtEl>
                                        <p:attrNameLst>
                                          <p:attrName>ppt_x</p:attrName>
                                        </p:attrNameLst>
                                      </p:cBhvr>
                                      <p:tavLst>
                                        <p:tav tm="0">
                                          <p:val>
                                            <p:strVal val="#ppt_x"/>
                                          </p:val>
                                        </p:tav>
                                        <p:tav tm="100000">
                                          <p:val>
                                            <p:strVal val="#ppt_x"/>
                                          </p:val>
                                        </p:tav>
                                      </p:tavLst>
                                    </p:anim>
                                    <p:anim calcmode="lin" valueType="num">
                                      <p:cBhvr additive="base">
                                        <p:cTn id="18" dur="2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2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 fill="hold"/>
                                        <p:tgtEl>
                                          <p:spTgt spid="9"/>
                                        </p:tgtEl>
                                        <p:attrNameLst>
                                          <p:attrName>ppt_x</p:attrName>
                                        </p:attrNameLst>
                                      </p:cBhvr>
                                      <p:tavLst>
                                        <p:tav tm="0">
                                          <p:val>
                                            <p:strVal val="#ppt_x"/>
                                          </p:val>
                                        </p:tav>
                                        <p:tav tm="100000">
                                          <p:val>
                                            <p:strVal val="#ppt_x"/>
                                          </p:val>
                                        </p:tav>
                                      </p:tavLst>
                                    </p:anim>
                                    <p:anim calcmode="lin" valueType="num">
                                      <p:cBhvr additive="base">
                                        <p:cTn id="23" dur="2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1400"/>
                            </p:stCondLst>
                            <p:childTnLst>
                              <p:par>
                                <p:cTn id="25" presetID="2" presetClass="entr" presetSubtype="1" fill="hold" grpId="0" nodeType="after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 fill="hold"/>
                                        <p:tgtEl>
                                          <p:spTgt spid="10"/>
                                        </p:tgtEl>
                                        <p:attrNameLst>
                                          <p:attrName>ppt_x</p:attrName>
                                        </p:attrNameLst>
                                      </p:cBhvr>
                                      <p:tavLst>
                                        <p:tav tm="0">
                                          <p:val>
                                            <p:strVal val="#ppt_x"/>
                                          </p:val>
                                        </p:tav>
                                        <p:tav tm="100000">
                                          <p:val>
                                            <p:strVal val="#ppt_x"/>
                                          </p:val>
                                        </p:tav>
                                      </p:tavLst>
                                    </p:anim>
                                    <p:anim calcmode="lin" valueType="num">
                                      <p:cBhvr additive="base">
                                        <p:cTn id="28" dur="2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800"/>
                            </p:stCondLst>
                            <p:childTnLst>
                              <p:par>
                                <p:cTn id="30" presetID="10" presetClass="entr" presetSubtype="0" fill="hold" grpId="0" nodeType="afterEffect">
                                  <p:stCondLst>
                                    <p:cond delay="2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
                                        <p:tgtEl>
                                          <p:spTgt spid="13"/>
                                        </p:tgtEl>
                                      </p:cBhvr>
                                    </p:animEffect>
                                  </p:childTnLst>
                                </p:cTn>
                              </p:par>
                            </p:childTnLst>
                          </p:cTn>
                        </p:par>
                        <p:par>
                          <p:cTn id="33" fill="hold">
                            <p:stCondLst>
                              <p:cond delay="2200"/>
                            </p:stCondLst>
                            <p:childTnLst>
                              <p:par>
                                <p:cTn id="34" presetID="10" presetClass="entr" presetSubtype="0" fill="hold" grpId="0" nodeType="after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2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00" fill="hold"/>
                                        <p:tgtEl>
                                          <p:spTgt spid="19"/>
                                        </p:tgtEl>
                                        <p:attrNameLst>
                                          <p:attrName>ppt_x</p:attrName>
                                        </p:attrNameLst>
                                      </p:cBhvr>
                                      <p:tavLst>
                                        <p:tav tm="0">
                                          <p:val>
                                            <p:strVal val="#ppt_x"/>
                                          </p:val>
                                        </p:tav>
                                        <p:tav tm="100000">
                                          <p:val>
                                            <p:strVal val="#ppt_x"/>
                                          </p:val>
                                        </p:tav>
                                      </p:tavLst>
                                    </p:anim>
                                    <p:anim calcmode="lin" valueType="num">
                                      <p:cBhvr additive="base">
                                        <p:cTn id="42" dur="200" fill="hold"/>
                                        <p:tgtEl>
                                          <p:spTgt spid="19"/>
                                        </p:tgtEl>
                                        <p:attrNameLst>
                                          <p:attrName>ppt_y</p:attrName>
                                        </p:attrNameLst>
                                      </p:cBhvr>
                                      <p:tavLst>
                                        <p:tav tm="0">
                                          <p:val>
                                            <p:strVal val="0-#ppt_h/2"/>
                                          </p:val>
                                        </p:tav>
                                        <p:tav tm="100000">
                                          <p:val>
                                            <p:strVal val="#ppt_y"/>
                                          </p:val>
                                        </p:tav>
                                      </p:tavLst>
                                    </p:anim>
                                  </p:childTnLst>
                                </p:cTn>
                              </p:par>
                            </p:childTnLst>
                          </p:cTn>
                        </p:par>
                        <p:par>
                          <p:cTn id="43" fill="hold">
                            <p:stCondLst>
                              <p:cond delay="400"/>
                            </p:stCondLst>
                            <p:childTnLst>
                              <p:par>
                                <p:cTn id="44" presetID="2" presetClass="entr" presetSubtype="1" fill="hold" grpId="0" nodeType="afterEffect">
                                  <p:stCondLst>
                                    <p:cond delay="2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00" fill="hold"/>
                                        <p:tgtEl>
                                          <p:spTgt spid="15"/>
                                        </p:tgtEl>
                                        <p:attrNameLst>
                                          <p:attrName>ppt_x</p:attrName>
                                        </p:attrNameLst>
                                      </p:cBhvr>
                                      <p:tavLst>
                                        <p:tav tm="0">
                                          <p:val>
                                            <p:strVal val="#ppt_x"/>
                                          </p:val>
                                        </p:tav>
                                        <p:tav tm="100000">
                                          <p:val>
                                            <p:strVal val="#ppt_x"/>
                                          </p:val>
                                        </p:tav>
                                      </p:tavLst>
                                    </p:anim>
                                    <p:anim calcmode="lin" valueType="num">
                                      <p:cBhvr additive="base">
                                        <p:cTn id="47" dur="200" fill="hold"/>
                                        <p:tgtEl>
                                          <p:spTgt spid="15"/>
                                        </p:tgtEl>
                                        <p:attrNameLst>
                                          <p:attrName>ppt_y</p:attrName>
                                        </p:attrNameLst>
                                      </p:cBhvr>
                                      <p:tavLst>
                                        <p:tav tm="0">
                                          <p:val>
                                            <p:strVal val="0-#ppt_h/2"/>
                                          </p:val>
                                        </p:tav>
                                        <p:tav tm="100000">
                                          <p:val>
                                            <p:strVal val="#ppt_y"/>
                                          </p:val>
                                        </p:tav>
                                      </p:tavLst>
                                    </p:anim>
                                  </p:childTnLst>
                                </p:cTn>
                              </p:par>
                            </p:childTnLst>
                          </p:cTn>
                        </p:par>
                        <p:par>
                          <p:cTn id="48" fill="hold">
                            <p:stCondLst>
                              <p:cond delay="800"/>
                            </p:stCondLst>
                            <p:childTnLst>
                              <p:par>
                                <p:cTn id="49" presetID="2" presetClass="entr" presetSubtype="1" fill="hold" grpId="0" nodeType="afterEffect">
                                  <p:stCondLst>
                                    <p:cond delay="2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00" fill="hold"/>
                                        <p:tgtEl>
                                          <p:spTgt spid="16"/>
                                        </p:tgtEl>
                                        <p:attrNameLst>
                                          <p:attrName>ppt_x</p:attrName>
                                        </p:attrNameLst>
                                      </p:cBhvr>
                                      <p:tavLst>
                                        <p:tav tm="0">
                                          <p:val>
                                            <p:strVal val="#ppt_x"/>
                                          </p:val>
                                        </p:tav>
                                        <p:tav tm="100000">
                                          <p:val>
                                            <p:strVal val="#ppt_x"/>
                                          </p:val>
                                        </p:tav>
                                      </p:tavLst>
                                    </p:anim>
                                    <p:anim calcmode="lin" valueType="num">
                                      <p:cBhvr additive="base">
                                        <p:cTn id="52" dur="200" fill="hold"/>
                                        <p:tgtEl>
                                          <p:spTgt spid="16"/>
                                        </p:tgtEl>
                                        <p:attrNameLst>
                                          <p:attrName>ppt_y</p:attrName>
                                        </p:attrNameLst>
                                      </p:cBhvr>
                                      <p:tavLst>
                                        <p:tav tm="0">
                                          <p:val>
                                            <p:strVal val="0-#ppt_h/2"/>
                                          </p:val>
                                        </p:tav>
                                        <p:tav tm="100000">
                                          <p:val>
                                            <p:strVal val="#ppt_y"/>
                                          </p:val>
                                        </p:tav>
                                      </p:tavLst>
                                    </p:anim>
                                  </p:childTnLst>
                                </p:cTn>
                              </p:par>
                            </p:childTnLst>
                          </p:cTn>
                        </p:par>
                        <p:par>
                          <p:cTn id="53" fill="hold">
                            <p:stCondLst>
                              <p:cond delay="1200"/>
                            </p:stCondLst>
                            <p:childTnLst>
                              <p:par>
                                <p:cTn id="54" presetID="2" presetClass="entr" presetSubtype="1" fill="hold" grpId="0" nodeType="afterEffect">
                                  <p:stCondLst>
                                    <p:cond delay="20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200" fill="hold"/>
                                        <p:tgtEl>
                                          <p:spTgt spid="17"/>
                                        </p:tgtEl>
                                        <p:attrNameLst>
                                          <p:attrName>ppt_x</p:attrName>
                                        </p:attrNameLst>
                                      </p:cBhvr>
                                      <p:tavLst>
                                        <p:tav tm="0">
                                          <p:val>
                                            <p:strVal val="#ppt_x"/>
                                          </p:val>
                                        </p:tav>
                                        <p:tav tm="100000">
                                          <p:val>
                                            <p:strVal val="#ppt_x"/>
                                          </p:val>
                                        </p:tav>
                                      </p:tavLst>
                                    </p:anim>
                                    <p:anim calcmode="lin" valueType="num">
                                      <p:cBhvr additive="base">
                                        <p:cTn id="57" dur="200" fill="hold"/>
                                        <p:tgtEl>
                                          <p:spTgt spid="17"/>
                                        </p:tgtEl>
                                        <p:attrNameLst>
                                          <p:attrName>ppt_y</p:attrName>
                                        </p:attrNameLst>
                                      </p:cBhvr>
                                      <p:tavLst>
                                        <p:tav tm="0">
                                          <p:val>
                                            <p:strVal val="0-#ppt_h/2"/>
                                          </p:val>
                                        </p:tav>
                                        <p:tav tm="100000">
                                          <p:val>
                                            <p:strVal val="#ppt_y"/>
                                          </p:val>
                                        </p:tav>
                                      </p:tavLst>
                                    </p:anim>
                                  </p:childTnLst>
                                </p:cTn>
                              </p:par>
                            </p:childTnLst>
                          </p:cTn>
                        </p:par>
                        <p:par>
                          <p:cTn id="58" fill="hold">
                            <p:stCondLst>
                              <p:cond delay="1600"/>
                            </p:stCondLst>
                            <p:childTnLst>
                              <p:par>
                                <p:cTn id="59" presetID="2" presetClass="entr" presetSubtype="1" fill="hold" grpId="0" nodeType="after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200" fill="hold"/>
                                        <p:tgtEl>
                                          <p:spTgt spid="18"/>
                                        </p:tgtEl>
                                        <p:attrNameLst>
                                          <p:attrName>ppt_x</p:attrName>
                                        </p:attrNameLst>
                                      </p:cBhvr>
                                      <p:tavLst>
                                        <p:tav tm="0">
                                          <p:val>
                                            <p:strVal val="#ppt_x"/>
                                          </p:val>
                                        </p:tav>
                                        <p:tav tm="100000">
                                          <p:val>
                                            <p:strVal val="#ppt_x"/>
                                          </p:val>
                                        </p:tav>
                                      </p:tavLst>
                                    </p:anim>
                                    <p:anim calcmode="lin" valueType="num">
                                      <p:cBhvr additive="base">
                                        <p:cTn id="62" dur="200" fill="hold"/>
                                        <p:tgtEl>
                                          <p:spTgt spid="18"/>
                                        </p:tgtEl>
                                        <p:attrNameLst>
                                          <p:attrName>ppt_y</p:attrName>
                                        </p:attrNameLst>
                                      </p:cBhvr>
                                      <p:tavLst>
                                        <p:tav tm="0">
                                          <p:val>
                                            <p:strVal val="0-#ppt_h/2"/>
                                          </p:val>
                                        </p:tav>
                                        <p:tav tm="100000">
                                          <p:val>
                                            <p:strVal val="#ppt_y"/>
                                          </p:val>
                                        </p:tav>
                                      </p:tavLst>
                                    </p:anim>
                                  </p:childTnLst>
                                </p:cTn>
                              </p:par>
                            </p:childTnLst>
                          </p:cTn>
                        </p:par>
                        <p:par>
                          <p:cTn id="63" fill="hold">
                            <p:stCondLst>
                              <p:cond delay="2000"/>
                            </p:stCondLst>
                            <p:childTnLst>
                              <p:par>
                                <p:cTn id="64" presetID="10" presetClass="entr" presetSubtype="0" fill="hold" grpId="0" nodeType="afterEffect">
                                  <p:stCondLst>
                                    <p:cond delay="2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200"/>
                                        <p:tgtEl>
                                          <p:spTgt spid="20"/>
                                        </p:tgtEl>
                                      </p:cBhvr>
                                    </p:animEffect>
                                  </p:childTnLst>
                                </p:cTn>
                              </p:par>
                            </p:childTnLst>
                          </p:cTn>
                        </p:par>
                        <p:par>
                          <p:cTn id="67" fill="hold">
                            <p:stCondLst>
                              <p:cond delay="2400"/>
                            </p:stCondLst>
                            <p:childTnLst>
                              <p:par>
                                <p:cTn id="68" presetID="10" presetClass="entr" presetSubtype="0" fill="hold" grpId="0" nodeType="afterEffect">
                                  <p:stCondLst>
                                    <p:cond delay="2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20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200" fill="hold"/>
                                        <p:tgtEl>
                                          <p:spTgt spid="22"/>
                                        </p:tgtEl>
                                        <p:attrNameLst>
                                          <p:attrName>ppt_x</p:attrName>
                                        </p:attrNameLst>
                                      </p:cBhvr>
                                      <p:tavLst>
                                        <p:tav tm="0">
                                          <p:val>
                                            <p:strVal val="#ppt_x"/>
                                          </p:val>
                                        </p:tav>
                                        <p:tav tm="100000">
                                          <p:val>
                                            <p:strVal val="#ppt_x"/>
                                          </p:val>
                                        </p:tav>
                                      </p:tavLst>
                                    </p:anim>
                                    <p:anim calcmode="lin" valueType="num">
                                      <p:cBhvr additive="base">
                                        <p:cTn id="76" dur="200" fill="hold"/>
                                        <p:tgtEl>
                                          <p:spTgt spid="22"/>
                                        </p:tgtEl>
                                        <p:attrNameLst>
                                          <p:attrName>ppt_y</p:attrName>
                                        </p:attrNameLst>
                                      </p:cBhvr>
                                      <p:tavLst>
                                        <p:tav tm="0">
                                          <p:val>
                                            <p:strVal val="0-#ppt_h/2"/>
                                          </p:val>
                                        </p:tav>
                                        <p:tav tm="100000">
                                          <p:val>
                                            <p:strVal val="#ppt_y"/>
                                          </p:val>
                                        </p:tav>
                                      </p:tavLst>
                                    </p:anim>
                                  </p:childTnLst>
                                </p:cTn>
                              </p:par>
                            </p:childTnLst>
                          </p:cTn>
                        </p:par>
                        <p:par>
                          <p:cTn id="77" fill="hold">
                            <p:stCondLst>
                              <p:cond delay="400"/>
                            </p:stCondLst>
                            <p:childTnLst>
                              <p:par>
                                <p:cTn id="78" presetID="2" presetClass="entr" presetSubtype="1" fill="hold" grpId="0" nodeType="afterEffect">
                                  <p:stCondLst>
                                    <p:cond delay="20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200" fill="hold"/>
                                        <p:tgtEl>
                                          <p:spTgt spid="23"/>
                                        </p:tgtEl>
                                        <p:attrNameLst>
                                          <p:attrName>ppt_x</p:attrName>
                                        </p:attrNameLst>
                                      </p:cBhvr>
                                      <p:tavLst>
                                        <p:tav tm="0">
                                          <p:val>
                                            <p:strVal val="#ppt_x"/>
                                          </p:val>
                                        </p:tav>
                                        <p:tav tm="100000">
                                          <p:val>
                                            <p:strVal val="#ppt_x"/>
                                          </p:val>
                                        </p:tav>
                                      </p:tavLst>
                                    </p:anim>
                                    <p:anim calcmode="lin" valueType="num">
                                      <p:cBhvr additive="base">
                                        <p:cTn id="81" dur="200" fill="hold"/>
                                        <p:tgtEl>
                                          <p:spTgt spid="23"/>
                                        </p:tgtEl>
                                        <p:attrNameLst>
                                          <p:attrName>ppt_y</p:attrName>
                                        </p:attrNameLst>
                                      </p:cBhvr>
                                      <p:tavLst>
                                        <p:tav tm="0">
                                          <p:val>
                                            <p:strVal val="0-#ppt_h/2"/>
                                          </p:val>
                                        </p:tav>
                                        <p:tav tm="100000">
                                          <p:val>
                                            <p:strVal val="#ppt_y"/>
                                          </p:val>
                                        </p:tav>
                                      </p:tavLst>
                                    </p:anim>
                                  </p:childTnLst>
                                </p:cTn>
                              </p:par>
                            </p:childTnLst>
                          </p:cTn>
                        </p:par>
                        <p:par>
                          <p:cTn id="82" fill="hold">
                            <p:stCondLst>
                              <p:cond delay="800"/>
                            </p:stCondLst>
                            <p:childTnLst>
                              <p:par>
                                <p:cTn id="83" presetID="2" presetClass="entr" presetSubtype="1" fill="hold" grpId="0" nodeType="afterEffect">
                                  <p:stCondLst>
                                    <p:cond delay="20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200" fill="hold"/>
                                        <p:tgtEl>
                                          <p:spTgt spid="24"/>
                                        </p:tgtEl>
                                        <p:attrNameLst>
                                          <p:attrName>ppt_x</p:attrName>
                                        </p:attrNameLst>
                                      </p:cBhvr>
                                      <p:tavLst>
                                        <p:tav tm="0">
                                          <p:val>
                                            <p:strVal val="#ppt_x"/>
                                          </p:val>
                                        </p:tav>
                                        <p:tav tm="100000">
                                          <p:val>
                                            <p:strVal val="#ppt_x"/>
                                          </p:val>
                                        </p:tav>
                                      </p:tavLst>
                                    </p:anim>
                                    <p:anim calcmode="lin" valueType="num">
                                      <p:cBhvr additive="base">
                                        <p:cTn id="86" dur="200" fill="hold"/>
                                        <p:tgtEl>
                                          <p:spTgt spid="24"/>
                                        </p:tgtEl>
                                        <p:attrNameLst>
                                          <p:attrName>ppt_y</p:attrName>
                                        </p:attrNameLst>
                                      </p:cBhvr>
                                      <p:tavLst>
                                        <p:tav tm="0">
                                          <p:val>
                                            <p:strVal val="0-#ppt_h/2"/>
                                          </p:val>
                                        </p:tav>
                                        <p:tav tm="100000">
                                          <p:val>
                                            <p:strVal val="#ppt_y"/>
                                          </p:val>
                                        </p:tav>
                                      </p:tavLst>
                                    </p:anim>
                                  </p:childTnLst>
                                </p:cTn>
                              </p:par>
                            </p:childTnLst>
                          </p:cTn>
                        </p:par>
                        <p:par>
                          <p:cTn id="87" fill="hold">
                            <p:stCondLst>
                              <p:cond delay="1200"/>
                            </p:stCondLst>
                            <p:childTnLst>
                              <p:par>
                                <p:cTn id="88" presetID="2" presetClass="entr" presetSubtype="1" fill="hold" grpId="0" nodeType="afterEffect">
                                  <p:stCondLst>
                                    <p:cond delay="20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200" fill="hold"/>
                                        <p:tgtEl>
                                          <p:spTgt spid="25"/>
                                        </p:tgtEl>
                                        <p:attrNameLst>
                                          <p:attrName>ppt_x</p:attrName>
                                        </p:attrNameLst>
                                      </p:cBhvr>
                                      <p:tavLst>
                                        <p:tav tm="0">
                                          <p:val>
                                            <p:strVal val="#ppt_x"/>
                                          </p:val>
                                        </p:tav>
                                        <p:tav tm="100000">
                                          <p:val>
                                            <p:strVal val="#ppt_x"/>
                                          </p:val>
                                        </p:tav>
                                      </p:tavLst>
                                    </p:anim>
                                    <p:anim calcmode="lin" valueType="num">
                                      <p:cBhvr additive="base">
                                        <p:cTn id="91" dur="200" fill="hold"/>
                                        <p:tgtEl>
                                          <p:spTgt spid="25"/>
                                        </p:tgtEl>
                                        <p:attrNameLst>
                                          <p:attrName>ppt_y</p:attrName>
                                        </p:attrNameLst>
                                      </p:cBhvr>
                                      <p:tavLst>
                                        <p:tav tm="0">
                                          <p:val>
                                            <p:strVal val="0-#ppt_h/2"/>
                                          </p:val>
                                        </p:tav>
                                        <p:tav tm="100000">
                                          <p:val>
                                            <p:strVal val="#ppt_y"/>
                                          </p:val>
                                        </p:tav>
                                      </p:tavLst>
                                    </p:anim>
                                  </p:childTnLst>
                                </p:cTn>
                              </p:par>
                            </p:childTnLst>
                          </p:cTn>
                        </p:par>
                        <p:par>
                          <p:cTn id="92" fill="hold">
                            <p:stCondLst>
                              <p:cond delay="1600"/>
                            </p:stCondLst>
                            <p:childTnLst>
                              <p:par>
                                <p:cTn id="93" presetID="2" presetClass="entr" presetSubtype="1" fill="hold" grpId="0" nodeType="afterEffect">
                                  <p:stCondLst>
                                    <p:cond delay="20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200" fill="hold"/>
                                        <p:tgtEl>
                                          <p:spTgt spid="26"/>
                                        </p:tgtEl>
                                        <p:attrNameLst>
                                          <p:attrName>ppt_x</p:attrName>
                                        </p:attrNameLst>
                                      </p:cBhvr>
                                      <p:tavLst>
                                        <p:tav tm="0">
                                          <p:val>
                                            <p:strVal val="#ppt_x"/>
                                          </p:val>
                                        </p:tav>
                                        <p:tav tm="100000">
                                          <p:val>
                                            <p:strVal val="#ppt_x"/>
                                          </p:val>
                                        </p:tav>
                                      </p:tavLst>
                                    </p:anim>
                                    <p:anim calcmode="lin" valueType="num">
                                      <p:cBhvr additive="base">
                                        <p:cTn id="96" dur="200" fill="hold"/>
                                        <p:tgtEl>
                                          <p:spTgt spid="26"/>
                                        </p:tgtEl>
                                        <p:attrNameLst>
                                          <p:attrName>ppt_y</p:attrName>
                                        </p:attrNameLst>
                                      </p:cBhvr>
                                      <p:tavLst>
                                        <p:tav tm="0">
                                          <p:val>
                                            <p:strVal val="0-#ppt_h/2"/>
                                          </p:val>
                                        </p:tav>
                                        <p:tav tm="100000">
                                          <p:val>
                                            <p:strVal val="#ppt_y"/>
                                          </p:val>
                                        </p:tav>
                                      </p:tavLst>
                                    </p:anim>
                                  </p:childTnLst>
                                </p:cTn>
                              </p:par>
                            </p:childTnLst>
                          </p:cTn>
                        </p:par>
                        <p:par>
                          <p:cTn id="97" fill="hold">
                            <p:stCondLst>
                              <p:cond delay="2000"/>
                            </p:stCondLst>
                            <p:childTnLst>
                              <p:par>
                                <p:cTn id="98" presetID="10" presetClass="entr" presetSubtype="0" fill="hold" grpId="0" nodeType="afterEffect">
                                  <p:stCondLst>
                                    <p:cond delay="20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200"/>
                                        <p:tgtEl>
                                          <p:spTgt spid="27"/>
                                        </p:tgtEl>
                                      </p:cBhvr>
                                    </p:animEffect>
                                  </p:childTnLst>
                                </p:cTn>
                              </p:par>
                            </p:childTnLst>
                          </p:cTn>
                        </p:par>
                        <p:par>
                          <p:cTn id="101" fill="hold">
                            <p:stCondLst>
                              <p:cond delay="2400"/>
                            </p:stCondLst>
                            <p:childTnLst>
                              <p:par>
                                <p:cTn id="102" presetID="10" presetClass="entr" presetSubtype="0" fill="hold" grpId="0" nodeType="afterEffect">
                                  <p:stCondLst>
                                    <p:cond delay="20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2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20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200" fill="hold"/>
                                        <p:tgtEl>
                                          <p:spTgt spid="33"/>
                                        </p:tgtEl>
                                        <p:attrNameLst>
                                          <p:attrName>ppt_x</p:attrName>
                                        </p:attrNameLst>
                                      </p:cBhvr>
                                      <p:tavLst>
                                        <p:tav tm="0">
                                          <p:val>
                                            <p:strVal val="#ppt_x"/>
                                          </p:val>
                                        </p:tav>
                                        <p:tav tm="100000">
                                          <p:val>
                                            <p:strVal val="#ppt_x"/>
                                          </p:val>
                                        </p:tav>
                                      </p:tavLst>
                                    </p:anim>
                                    <p:anim calcmode="lin" valueType="num">
                                      <p:cBhvr additive="base">
                                        <p:cTn id="110" dur="200" fill="hold"/>
                                        <p:tgtEl>
                                          <p:spTgt spid="33"/>
                                        </p:tgtEl>
                                        <p:attrNameLst>
                                          <p:attrName>ppt_y</p:attrName>
                                        </p:attrNameLst>
                                      </p:cBhvr>
                                      <p:tavLst>
                                        <p:tav tm="0">
                                          <p:val>
                                            <p:strVal val="0-#ppt_h/2"/>
                                          </p:val>
                                        </p:tav>
                                        <p:tav tm="100000">
                                          <p:val>
                                            <p:strVal val="#ppt_y"/>
                                          </p:val>
                                        </p:tav>
                                      </p:tavLst>
                                    </p:anim>
                                  </p:childTnLst>
                                </p:cTn>
                              </p:par>
                            </p:childTnLst>
                          </p:cTn>
                        </p:par>
                        <p:par>
                          <p:cTn id="111" fill="hold">
                            <p:stCondLst>
                              <p:cond delay="400"/>
                            </p:stCondLst>
                            <p:childTnLst>
                              <p:par>
                                <p:cTn id="112" presetID="2" presetClass="entr" presetSubtype="1" fill="hold" grpId="0" nodeType="afterEffect">
                                  <p:stCondLst>
                                    <p:cond delay="20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200" fill="hold"/>
                                        <p:tgtEl>
                                          <p:spTgt spid="29"/>
                                        </p:tgtEl>
                                        <p:attrNameLst>
                                          <p:attrName>ppt_x</p:attrName>
                                        </p:attrNameLst>
                                      </p:cBhvr>
                                      <p:tavLst>
                                        <p:tav tm="0">
                                          <p:val>
                                            <p:strVal val="#ppt_x"/>
                                          </p:val>
                                        </p:tav>
                                        <p:tav tm="100000">
                                          <p:val>
                                            <p:strVal val="#ppt_x"/>
                                          </p:val>
                                        </p:tav>
                                      </p:tavLst>
                                    </p:anim>
                                    <p:anim calcmode="lin" valueType="num">
                                      <p:cBhvr additive="base">
                                        <p:cTn id="115" dur="200" fill="hold"/>
                                        <p:tgtEl>
                                          <p:spTgt spid="29"/>
                                        </p:tgtEl>
                                        <p:attrNameLst>
                                          <p:attrName>ppt_y</p:attrName>
                                        </p:attrNameLst>
                                      </p:cBhvr>
                                      <p:tavLst>
                                        <p:tav tm="0">
                                          <p:val>
                                            <p:strVal val="0-#ppt_h/2"/>
                                          </p:val>
                                        </p:tav>
                                        <p:tav tm="100000">
                                          <p:val>
                                            <p:strVal val="#ppt_y"/>
                                          </p:val>
                                        </p:tav>
                                      </p:tavLst>
                                    </p:anim>
                                  </p:childTnLst>
                                </p:cTn>
                              </p:par>
                            </p:childTnLst>
                          </p:cTn>
                        </p:par>
                        <p:par>
                          <p:cTn id="116" fill="hold">
                            <p:stCondLst>
                              <p:cond delay="800"/>
                            </p:stCondLst>
                            <p:childTnLst>
                              <p:par>
                                <p:cTn id="117" presetID="2" presetClass="entr" presetSubtype="1" fill="hold" grpId="0" nodeType="afterEffect">
                                  <p:stCondLst>
                                    <p:cond delay="20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200" fill="hold"/>
                                        <p:tgtEl>
                                          <p:spTgt spid="30"/>
                                        </p:tgtEl>
                                        <p:attrNameLst>
                                          <p:attrName>ppt_x</p:attrName>
                                        </p:attrNameLst>
                                      </p:cBhvr>
                                      <p:tavLst>
                                        <p:tav tm="0">
                                          <p:val>
                                            <p:strVal val="#ppt_x"/>
                                          </p:val>
                                        </p:tav>
                                        <p:tav tm="100000">
                                          <p:val>
                                            <p:strVal val="#ppt_x"/>
                                          </p:val>
                                        </p:tav>
                                      </p:tavLst>
                                    </p:anim>
                                    <p:anim calcmode="lin" valueType="num">
                                      <p:cBhvr additive="base">
                                        <p:cTn id="120" dur="200" fill="hold"/>
                                        <p:tgtEl>
                                          <p:spTgt spid="30"/>
                                        </p:tgtEl>
                                        <p:attrNameLst>
                                          <p:attrName>ppt_y</p:attrName>
                                        </p:attrNameLst>
                                      </p:cBhvr>
                                      <p:tavLst>
                                        <p:tav tm="0">
                                          <p:val>
                                            <p:strVal val="0-#ppt_h/2"/>
                                          </p:val>
                                        </p:tav>
                                        <p:tav tm="100000">
                                          <p:val>
                                            <p:strVal val="#ppt_y"/>
                                          </p:val>
                                        </p:tav>
                                      </p:tavLst>
                                    </p:anim>
                                  </p:childTnLst>
                                </p:cTn>
                              </p:par>
                            </p:childTnLst>
                          </p:cTn>
                        </p:par>
                        <p:par>
                          <p:cTn id="121" fill="hold">
                            <p:stCondLst>
                              <p:cond delay="1200"/>
                            </p:stCondLst>
                            <p:childTnLst>
                              <p:par>
                                <p:cTn id="122" presetID="2" presetClass="entr" presetSubtype="1" fill="hold" grpId="0" nodeType="afterEffect">
                                  <p:stCondLst>
                                    <p:cond delay="200"/>
                                  </p:stCondLst>
                                  <p:childTnLst>
                                    <p:set>
                                      <p:cBhvr>
                                        <p:cTn id="123" dur="1" fill="hold">
                                          <p:stCondLst>
                                            <p:cond delay="0"/>
                                          </p:stCondLst>
                                        </p:cTn>
                                        <p:tgtEl>
                                          <p:spTgt spid="31"/>
                                        </p:tgtEl>
                                        <p:attrNameLst>
                                          <p:attrName>style.visibility</p:attrName>
                                        </p:attrNameLst>
                                      </p:cBhvr>
                                      <p:to>
                                        <p:strVal val="visible"/>
                                      </p:to>
                                    </p:set>
                                    <p:anim calcmode="lin" valueType="num">
                                      <p:cBhvr additive="base">
                                        <p:cTn id="124" dur="200" fill="hold"/>
                                        <p:tgtEl>
                                          <p:spTgt spid="31"/>
                                        </p:tgtEl>
                                        <p:attrNameLst>
                                          <p:attrName>ppt_x</p:attrName>
                                        </p:attrNameLst>
                                      </p:cBhvr>
                                      <p:tavLst>
                                        <p:tav tm="0">
                                          <p:val>
                                            <p:strVal val="#ppt_x"/>
                                          </p:val>
                                        </p:tav>
                                        <p:tav tm="100000">
                                          <p:val>
                                            <p:strVal val="#ppt_x"/>
                                          </p:val>
                                        </p:tav>
                                      </p:tavLst>
                                    </p:anim>
                                    <p:anim calcmode="lin" valueType="num">
                                      <p:cBhvr additive="base">
                                        <p:cTn id="125" dur="200" fill="hold"/>
                                        <p:tgtEl>
                                          <p:spTgt spid="31"/>
                                        </p:tgtEl>
                                        <p:attrNameLst>
                                          <p:attrName>ppt_y</p:attrName>
                                        </p:attrNameLst>
                                      </p:cBhvr>
                                      <p:tavLst>
                                        <p:tav tm="0">
                                          <p:val>
                                            <p:strVal val="0-#ppt_h/2"/>
                                          </p:val>
                                        </p:tav>
                                        <p:tav tm="100000">
                                          <p:val>
                                            <p:strVal val="#ppt_y"/>
                                          </p:val>
                                        </p:tav>
                                      </p:tavLst>
                                    </p:anim>
                                  </p:childTnLst>
                                </p:cTn>
                              </p:par>
                            </p:childTnLst>
                          </p:cTn>
                        </p:par>
                        <p:par>
                          <p:cTn id="126" fill="hold">
                            <p:stCondLst>
                              <p:cond delay="1600"/>
                            </p:stCondLst>
                            <p:childTnLst>
                              <p:par>
                                <p:cTn id="127" presetID="2" presetClass="entr" presetSubtype="1" fill="hold" grpId="0" nodeType="afterEffect">
                                  <p:stCondLst>
                                    <p:cond delay="20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200" fill="hold"/>
                                        <p:tgtEl>
                                          <p:spTgt spid="32"/>
                                        </p:tgtEl>
                                        <p:attrNameLst>
                                          <p:attrName>ppt_x</p:attrName>
                                        </p:attrNameLst>
                                      </p:cBhvr>
                                      <p:tavLst>
                                        <p:tav tm="0">
                                          <p:val>
                                            <p:strVal val="#ppt_x"/>
                                          </p:val>
                                        </p:tav>
                                        <p:tav tm="100000">
                                          <p:val>
                                            <p:strVal val="#ppt_x"/>
                                          </p:val>
                                        </p:tav>
                                      </p:tavLst>
                                    </p:anim>
                                    <p:anim calcmode="lin" valueType="num">
                                      <p:cBhvr additive="base">
                                        <p:cTn id="130" dur="200" fill="hold"/>
                                        <p:tgtEl>
                                          <p:spTgt spid="32"/>
                                        </p:tgtEl>
                                        <p:attrNameLst>
                                          <p:attrName>ppt_y</p:attrName>
                                        </p:attrNameLst>
                                      </p:cBhvr>
                                      <p:tavLst>
                                        <p:tav tm="0">
                                          <p:val>
                                            <p:strVal val="0-#ppt_h/2"/>
                                          </p:val>
                                        </p:tav>
                                        <p:tav tm="100000">
                                          <p:val>
                                            <p:strVal val="#ppt_y"/>
                                          </p:val>
                                        </p:tav>
                                      </p:tavLst>
                                    </p:anim>
                                  </p:childTnLst>
                                </p:cTn>
                              </p:par>
                            </p:childTnLst>
                          </p:cTn>
                        </p:par>
                        <p:par>
                          <p:cTn id="131" fill="hold">
                            <p:stCondLst>
                              <p:cond delay="2000"/>
                            </p:stCondLst>
                            <p:childTnLst>
                              <p:par>
                                <p:cTn id="132" presetID="10" presetClass="entr" presetSubtype="0" fill="hold" grpId="0" nodeType="afterEffect">
                                  <p:stCondLst>
                                    <p:cond delay="20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200"/>
                                        <p:tgtEl>
                                          <p:spTgt spid="34"/>
                                        </p:tgtEl>
                                      </p:cBhvr>
                                    </p:animEffect>
                                  </p:childTnLst>
                                </p:cTn>
                              </p:par>
                            </p:childTnLst>
                          </p:cTn>
                        </p:par>
                        <p:par>
                          <p:cTn id="135" fill="hold">
                            <p:stCondLst>
                              <p:cond delay="2400"/>
                            </p:stCondLst>
                            <p:childTnLst>
                              <p:par>
                                <p:cTn id="136" presetID="10" presetClass="entr" presetSubtype="0" fill="hold" grpId="0" nodeType="afterEffect">
                                  <p:stCondLst>
                                    <p:cond delay="20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2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200"/>
                                  </p:stCondLst>
                                  <p:childTnLst>
                                    <p:set>
                                      <p:cBhvr>
                                        <p:cTn id="142" dur="1" fill="hold">
                                          <p:stCondLst>
                                            <p:cond delay="0"/>
                                          </p:stCondLst>
                                        </p:cTn>
                                        <p:tgtEl>
                                          <p:spTgt spid="36"/>
                                        </p:tgtEl>
                                        <p:attrNameLst>
                                          <p:attrName>style.visibility</p:attrName>
                                        </p:attrNameLst>
                                      </p:cBhvr>
                                      <p:to>
                                        <p:strVal val="visible"/>
                                      </p:to>
                                    </p:set>
                                    <p:anim calcmode="lin" valueType="num">
                                      <p:cBhvr additive="base">
                                        <p:cTn id="143" dur="200" fill="hold"/>
                                        <p:tgtEl>
                                          <p:spTgt spid="36"/>
                                        </p:tgtEl>
                                        <p:attrNameLst>
                                          <p:attrName>ppt_x</p:attrName>
                                        </p:attrNameLst>
                                      </p:cBhvr>
                                      <p:tavLst>
                                        <p:tav tm="0">
                                          <p:val>
                                            <p:strVal val="#ppt_x"/>
                                          </p:val>
                                        </p:tav>
                                        <p:tav tm="100000">
                                          <p:val>
                                            <p:strVal val="#ppt_x"/>
                                          </p:val>
                                        </p:tav>
                                      </p:tavLst>
                                    </p:anim>
                                    <p:anim calcmode="lin" valueType="num">
                                      <p:cBhvr additive="base">
                                        <p:cTn id="144" dur="200" fill="hold"/>
                                        <p:tgtEl>
                                          <p:spTgt spid="36"/>
                                        </p:tgtEl>
                                        <p:attrNameLst>
                                          <p:attrName>ppt_y</p:attrName>
                                        </p:attrNameLst>
                                      </p:cBhvr>
                                      <p:tavLst>
                                        <p:tav tm="0">
                                          <p:val>
                                            <p:strVal val="0-#ppt_h/2"/>
                                          </p:val>
                                        </p:tav>
                                        <p:tav tm="100000">
                                          <p:val>
                                            <p:strVal val="#ppt_y"/>
                                          </p:val>
                                        </p:tav>
                                      </p:tavLst>
                                    </p:anim>
                                  </p:childTnLst>
                                </p:cTn>
                              </p:par>
                            </p:childTnLst>
                          </p:cTn>
                        </p:par>
                        <p:par>
                          <p:cTn id="145" fill="hold">
                            <p:stCondLst>
                              <p:cond delay="400"/>
                            </p:stCondLst>
                            <p:childTnLst>
                              <p:par>
                                <p:cTn id="146" presetID="2" presetClass="entr" presetSubtype="1" fill="hold" grpId="0" nodeType="afterEffect">
                                  <p:stCondLst>
                                    <p:cond delay="200"/>
                                  </p:stCondLst>
                                  <p:childTnLst>
                                    <p:set>
                                      <p:cBhvr>
                                        <p:cTn id="147" dur="1" fill="hold">
                                          <p:stCondLst>
                                            <p:cond delay="0"/>
                                          </p:stCondLst>
                                        </p:cTn>
                                        <p:tgtEl>
                                          <p:spTgt spid="37"/>
                                        </p:tgtEl>
                                        <p:attrNameLst>
                                          <p:attrName>style.visibility</p:attrName>
                                        </p:attrNameLst>
                                      </p:cBhvr>
                                      <p:to>
                                        <p:strVal val="visible"/>
                                      </p:to>
                                    </p:set>
                                    <p:anim calcmode="lin" valueType="num">
                                      <p:cBhvr additive="base">
                                        <p:cTn id="148" dur="200" fill="hold"/>
                                        <p:tgtEl>
                                          <p:spTgt spid="37"/>
                                        </p:tgtEl>
                                        <p:attrNameLst>
                                          <p:attrName>ppt_x</p:attrName>
                                        </p:attrNameLst>
                                      </p:cBhvr>
                                      <p:tavLst>
                                        <p:tav tm="0">
                                          <p:val>
                                            <p:strVal val="#ppt_x"/>
                                          </p:val>
                                        </p:tav>
                                        <p:tav tm="100000">
                                          <p:val>
                                            <p:strVal val="#ppt_x"/>
                                          </p:val>
                                        </p:tav>
                                      </p:tavLst>
                                    </p:anim>
                                    <p:anim calcmode="lin" valueType="num">
                                      <p:cBhvr additive="base">
                                        <p:cTn id="149" dur="200" fill="hold"/>
                                        <p:tgtEl>
                                          <p:spTgt spid="37"/>
                                        </p:tgtEl>
                                        <p:attrNameLst>
                                          <p:attrName>ppt_y</p:attrName>
                                        </p:attrNameLst>
                                      </p:cBhvr>
                                      <p:tavLst>
                                        <p:tav tm="0">
                                          <p:val>
                                            <p:strVal val="0-#ppt_h/2"/>
                                          </p:val>
                                        </p:tav>
                                        <p:tav tm="100000">
                                          <p:val>
                                            <p:strVal val="#ppt_y"/>
                                          </p:val>
                                        </p:tav>
                                      </p:tavLst>
                                    </p:anim>
                                  </p:childTnLst>
                                </p:cTn>
                              </p:par>
                            </p:childTnLst>
                          </p:cTn>
                        </p:par>
                        <p:par>
                          <p:cTn id="150" fill="hold">
                            <p:stCondLst>
                              <p:cond delay="800"/>
                            </p:stCondLst>
                            <p:childTnLst>
                              <p:par>
                                <p:cTn id="151" presetID="2" presetClass="entr" presetSubtype="1" fill="hold" grpId="0" nodeType="afterEffect">
                                  <p:stCondLst>
                                    <p:cond delay="200"/>
                                  </p:stCondLst>
                                  <p:childTnLst>
                                    <p:set>
                                      <p:cBhvr>
                                        <p:cTn id="152" dur="1" fill="hold">
                                          <p:stCondLst>
                                            <p:cond delay="0"/>
                                          </p:stCondLst>
                                        </p:cTn>
                                        <p:tgtEl>
                                          <p:spTgt spid="38"/>
                                        </p:tgtEl>
                                        <p:attrNameLst>
                                          <p:attrName>style.visibility</p:attrName>
                                        </p:attrNameLst>
                                      </p:cBhvr>
                                      <p:to>
                                        <p:strVal val="visible"/>
                                      </p:to>
                                    </p:set>
                                    <p:anim calcmode="lin" valueType="num">
                                      <p:cBhvr additive="base">
                                        <p:cTn id="153" dur="200" fill="hold"/>
                                        <p:tgtEl>
                                          <p:spTgt spid="38"/>
                                        </p:tgtEl>
                                        <p:attrNameLst>
                                          <p:attrName>ppt_x</p:attrName>
                                        </p:attrNameLst>
                                      </p:cBhvr>
                                      <p:tavLst>
                                        <p:tav tm="0">
                                          <p:val>
                                            <p:strVal val="#ppt_x"/>
                                          </p:val>
                                        </p:tav>
                                        <p:tav tm="100000">
                                          <p:val>
                                            <p:strVal val="#ppt_x"/>
                                          </p:val>
                                        </p:tav>
                                      </p:tavLst>
                                    </p:anim>
                                    <p:anim calcmode="lin" valueType="num">
                                      <p:cBhvr additive="base">
                                        <p:cTn id="154" dur="200" fill="hold"/>
                                        <p:tgtEl>
                                          <p:spTgt spid="38"/>
                                        </p:tgtEl>
                                        <p:attrNameLst>
                                          <p:attrName>ppt_y</p:attrName>
                                        </p:attrNameLst>
                                      </p:cBhvr>
                                      <p:tavLst>
                                        <p:tav tm="0">
                                          <p:val>
                                            <p:strVal val="0-#ppt_h/2"/>
                                          </p:val>
                                        </p:tav>
                                        <p:tav tm="100000">
                                          <p:val>
                                            <p:strVal val="#ppt_y"/>
                                          </p:val>
                                        </p:tav>
                                      </p:tavLst>
                                    </p:anim>
                                  </p:childTnLst>
                                </p:cTn>
                              </p:par>
                            </p:childTnLst>
                          </p:cTn>
                        </p:par>
                        <p:par>
                          <p:cTn id="155" fill="hold">
                            <p:stCondLst>
                              <p:cond delay="1200"/>
                            </p:stCondLst>
                            <p:childTnLst>
                              <p:par>
                                <p:cTn id="156" presetID="2" presetClass="entr" presetSubtype="1" fill="hold" grpId="0" nodeType="afterEffect">
                                  <p:stCondLst>
                                    <p:cond delay="200"/>
                                  </p:stCondLst>
                                  <p:childTnLst>
                                    <p:set>
                                      <p:cBhvr>
                                        <p:cTn id="157" dur="1" fill="hold">
                                          <p:stCondLst>
                                            <p:cond delay="0"/>
                                          </p:stCondLst>
                                        </p:cTn>
                                        <p:tgtEl>
                                          <p:spTgt spid="39"/>
                                        </p:tgtEl>
                                        <p:attrNameLst>
                                          <p:attrName>style.visibility</p:attrName>
                                        </p:attrNameLst>
                                      </p:cBhvr>
                                      <p:to>
                                        <p:strVal val="visible"/>
                                      </p:to>
                                    </p:set>
                                    <p:anim calcmode="lin" valueType="num">
                                      <p:cBhvr additive="base">
                                        <p:cTn id="158" dur="200" fill="hold"/>
                                        <p:tgtEl>
                                          <p:spTgt spid="39"/>
                                        </p:tgtEl>
                                        <p:attrNameLst>
                                          <p:attrName>ppt_x</p:attrName>
                                        </p:attrNameLst>
                                      </p:cBhvr>
                                      <p:tavLst>
                                        <p:tav tm="0">
                                          <p:val>
                                            <p:strVal val="#ppt_x"/>
                                          </p:val>
                                        </p:tav>
                                        <p:tav tm="100000">
                                          <p:val>
                                            <p:strVal val="#ppt_x"/>
                                          </p:val>
                                        </p:tav>
                                      </p:tavLst>
                                    </p:anim>
                                    <p:anim calcmode="lin" valueType="num">
                                      <p:cBhvr additive="base">
                                        <p:cTn id="159" dur="200" fill="hold"/>
                                        <p:tgtEl>
                                          <p:spTgt spid="39"/>
                                        </p:tgtEl>
                                        <p:attrNameLst>
                                          <p:attrName>ppt_y</p:attrName>
                                        </p:attrNameLst>
                                      </p:cBhvr>
                                      <p:tavLst>
                                        <p:tav tm="0">
                                          <p:val>
                                            <p:strVal val="0-#ppt_h/2"/>
                                          </p:val>
                                        </p:tav>
                                        <p:tav tm="100000">
                                          <p:val>
                                            <p:strVal val="#ppt_y"/>
                                          </p:val>
                                        </p:tav>
                                      </p:tavLst>
                                    </p:anim>
                                  </p:childTnLst>
                                </p:cTn>
                              </p:par>
                            </p:childTnLst>
                          </p:cTn>
                        </p:par>
                        <p:par>
                          <p:cTn id="160" fill="hold">
                            <p:stCondLst>
                              <p:cond delay="1600"/>
                            </p:stCondLst>
                            <p:childTnLst>
                              <p:par>
                                <p:cTn id="161" presetID="2" presetClass="entr" presetSubtype="1" fill="hold" grpId="0" nodeType="afterEffect">
                                  <p:stCondLst>
                                    <p:cond delay="200"/>
                                  </p:stCondLst>
                                  <p:childTnLst>
                                    <p:set>
                                      <p:cBhvr>
                                        <p:cTn id="162" dur="1" fill="hold">
                                          <p:stCondLst>
                                            <p:cond delay="0"/>
                                          </p:stCondLst>
                                        </p:cTn>
                                        <p:tgtEl>
                                          <p:spTgt spid="40"/>
                                        </p:tgtEl>
                                        <p:attrNameLst>
                                          <p:attrName>style.visibility</p:attrName>
                                        </p:attrNameLst>
                                      </p:cBhvr>
                                      <p:to>
                                        <p:strVal val="visible"/>
                                      </p:to>
                                    </p:set>
                                    <p:anim calcmode="lin" valueType="num">
                                      <p:cBhvr additive="base">
                                        <p:cTn id="163" dur="200" fill="hold"/>
                                        <p:tgtEl>
                                          <p:spTgt spid="40"/>
                                        </p:tgtEl>
                                        <p:attrNameLst>
                                          <p:attrName>ppt_x</p:attrName>
                                        </p:attrNameLst>
                                      </p:cBhvr>
                                      <p:tavLst>
                                        <p:tav tm="0">
                                          <p:val>
                                            <p:strVal val="#ppt_x"/>
                                          </p:val>
                                        </p:tav>
                                        <p:tav tm="100000">
                                          <p:val>
                                            <p:strVal val="#ppt_x"/>
                                          </p:val>
                                        </p:tav>
                                      </p:tavLst>
                                    </p:anim>
                                    <p:anim calcmode="lin" valueType="num">
                                      <p:cBhvr additive="base">
                                        <p:cTn id="164" dur="200" fill="hold"/>
                                        <p:tgtEl>
                                          <p:spTgt spid="40"/>
                                        </p:tgtEl>
                                        <p:attrNameLst>
                                          <p:attrName>ppt_y</p:attrName>
                                        </p:attrNameLst>
                                      </p:cBhvr>
                                      <p:tavLst>
                                        <p:tav tm="0">
                                          <p:val>
                                            <p:strVal val="0-#ppt_h/2"/>
                                          </p:val>
                                        </p:tav>
                                        <p:tav tm="100000">
                                          <p:val>
                                            <p:strVal val="#ppt_y"/>
                                          </p:val>
                                        </p:tav>
                                      </p:tavLst>
                                    </p:anim>
                                  </p:childTnLst>
                                </p:cTn>
                              </p:par>
                            </p:childTnLst>
                          </p:cTn>
                        </p:par>
                        <p:par>
                          <p:cTn id="165" fill="hold">
                            <p:stCondLst>
                              <p:cond delay="2000"/>
                            </p:stCondLst>
                            <p:childTnLst>
                              <p:par>
                                <p:cTn id="166" presetID="10" presetClass="entr" presetSubtype="0" fill="hold" grpId="0" nodeType="afterEffect">
                                  <p:stCondLst>
                                    <p:cond delay="200"/>
                                  </p:stCondLst>
                                  <p:childTnLst>
                                    <p:set>
                                      <p:cBhvr>
                                        <p:cTn id="167" dur="1" fill="hold">
                                          <p:stCondLst>
                                            <p:cond delay="0"/>
                                          </p:stCondLst>
                                        </p:cTn>
                                        <p:tgtEl>
                                          <p:spTgt spid="41"/>
                                        </p:tgtEl>
                                        <p:attrNameLst>
                                          <p:attrName>style.visibility</p:attrName>
                                        </p:attrNameLst>
                                      </p:cBhvr>
                                      <p:to>
                                        <p:strVal val="visible"/>
                                      </p:to>
                                    </p:set>
                                    <p:animEffect transition="in" filter="fade">
                                      <p:cBhvr>
                                        <p:cTn id="168" dur="200"/>
                                        <p:tgtEl>
                                          <p:spTgt spid="41"/>
                                        </p:tgtEl>
                                      </p:cBhvr>
                                    </p:animEffect>
                                  </p:childTnLst>
                                </p:cTn>
                              </p:par>
                            </p:childTnLst>
                          </p:cTn>
                        </p:par>
                        <p:par>
                          <p:cTn id="169" fill="hold">
                            <p:stCondLst>
                              <p:cond delay="2400"/>
                            </p:stCondLst>
                            <p:childTnLst>
                              <p:par>
                                <p:cTn id="170" presetID="10" presetClass="entr" presetSubtype="0" fill="hold" grpId="0" nodeType="afterEffect">
                                  <p:stCondLst>
                                    <p:cond delay="20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200"/>
                                        <p:tgtEl>
                                          <p:spTgt spid="42"/>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ntr" presetSubtype="1" fill="hold" grpId="0" nodeType="clickEffect">
                                  <p:stCondLst>
                                    <p:cond delay="200"/>
                                  </p:stCondLst>
                                  <p:childTnLst>
                                    <p:set>
                                      <p:cBhvr>
                                        <p:cTn id="176" dur="1" fill="hold">
                                          <p:stCondLst>
                                            <p:cond delay="0"/>
                                          </p:stCondLst>
                                        </p:cTn>
                                        <p:tgtEl>
                                          <p:spTgt spid="47"/>
                                        </p:tgtEl>
                                        <p:attrNameLst>
                                          <p:attrName>style.visibility</p:attrName>
                                        </p:attrNameLst>
                                      </p:cBhvr>
                                      <p:to>
                                        <p:strVal val="visible"/>
                                      </p:to>
                                    </p:set>
                                    <p:anim calcmode="lin" valueType="num">
                                      <p:cBhvr additive="base">
                                        <p:cTn id="177" dur="200" fill="hold"/>
                                        <p:tgtEl>
                                          <p:spTgt spid="47"/>
                                        </p:tgtEl>
                                        <p:attrNameLst>
                                          <p:attrName>ppt_x</p:attrName>
                                        </p:attrNameLst>
                                      </p:cBhvr>
                                      <p:tavLst>
                                        <p:tav tm="0">
                                          <p:val>
                                            <p:strVal val="#ppt_x"/>
                                          </p:val>
                                        </p:tav>
                                        <p:tav tm="100000">
                                          <p:val>
                                            <p:strVal val="#ppt_x"/>
                                          </p:val>
                                        </p:tav>
                                      </p:tavLst>
                                    </p:anim>
                                    <p:anim calcmode="lin" valueType="num">
                                      <p:cBhvr additive="base">
                                        <p:cTn id="178" dur="200" fill="hold"/>
                                        <p:tgtEl>
                                          <p:spTgt spid="47"/>
                                        </p:tgtEl>
                                        <p:attrNameLst>
                                          <p:attrName>ppt_y</p:attrName>
                                        </p:attrNameLst>
                                      </p:cBhvr>
                                      <p:tavLst>
                                        <p:tav tm="0">
                                          <p:val>
                                            <p:strVal val="0-#ppt_h/2"/>
                                          </p:val>
                                        </p:tav>
                                        <p:tav tm="100000">
                                          <p:val>
                                            <p:strVal val="#ppt_y"/>
                                          </p:val>
                                        </p:tav>
                                      </p:tavLst>
                                    </p:anim>
                                  </p:childTnLst>
                                </p:cTn>
                              </p:par>
                            </p:childTnLst>
                          </p:cTn>
                        </p:par>
                        <p:par>
                          <p:cTn id="179" fill="hold">
                            <p:stCondLst>
                              <p:cond delay="400"/>
                            </p:stCondLst>
                            <p:childTnLst>
                              <p:par>
                                <p:cTn id="180" presetID="2" presetClass="entr" presetSubtype="1" fill="hold" grpId="0" nodeType="afterEffect">
                                  <p:stCondLst>
                                    <p:cond delay="200"/>
                                  </p:stCondLst>
                                  <p:childTnLst>
                                    <p:set>
                                      <p:cBhvr>
                                        <p:cTn id="181" dur="1" fill="hold">
                                          <p:stCondLst>
                                            <p:cond delay="0"/>
                                          </p:stCondLst>
                                        </p:cTn>
                                        <p:tgtEl>
                                          <p:spTgt spid="43"/>
                                        </p:tgtEl>
                                        <p:attrNameLst>
                                          <p:attrName>style.visibility</p:attrName>
                                        </p:attrNameLst>
                                      </p:cBhvr>
                                      <p:to>
                                        <p:strVal val="visible"/>
                                      </p:to>
                                    </p:set>
                                    <p:anim calcmode="lin" valueType="num">
                                      <p:cBhvr additive="base">
                                        <p:cTn id="182" dur="200" fill="hold"/>
                                        <p:tgtEl>
                                          <p:spTgt spid="43"/>
                                        </p:tgtEl>
                                        <p:attrNameLst>
                                          <p:attrName>ppt_x</p:attrName>
                                        </p:attrNameLst>
                                      </p:cBhvr>
                                      <p:tavLst>
                                        <p:tav tm="0">
                                          <p:val>
                                            <p:strVal val="#ppt_x"/>
                                          </p:val>
                                        </p:tav>
                                        <p:tav tm="100000">
                                          <p:val>
                                            <p:strVal val="#ppt_x"/>
                                          </p:val>
                                        </p:tav>
                                      </p:tavLst>
                                    </p:anim>
                                    <p:anim calcmode="lin" valueType="num">
                                      <p:cBhvr additive="base">
                                        <p:cTn id="183" dur="200" fill="hold"/>
                                        <p:tgtEl>
                                          <p:spTgt spid="43"/>
                                        </p:tgtEl>
                                        <p:attrNameLst>
                                          <p:attrName>ppt_y</p:attrName>
                                        </p:attrNameLst>
                                      </p:cBhvr>
                                      <p:tavLst>
                                        <p:tav tm="0">
                                          <p:val>
                                            <p:strVal val="0-#ppt_h/2"/>
                                          </p:val>
                                        </p:tav>
                                        <p:tav tm="100000">
                                          <p:val>
                                            <p:strVal val="#ppt_y"/>
                                          </p:val>
                                        </p:tav>
                                      </p:tavLst>
                                    </p:anim>
                                  </p:childTnLst>
                                </p:cTn>
                              </p:par>
                            </p:childTnLst>
                          </p:cTn>
                        </p:par>
                        <p:par>
                          <p:cTn id="184" fill="hold">
                            <p:stCondLst>
                              <p:cond delay="800"/>
                            </p:stCondLst>
                            <p:childTnLst>
                              <p:par>
                                <p:cTn id="185" presetID="2" presetClass="entr" presetSubtype="1" fill="hold" grpId="0" nodeType="afterEffect">
                                  <p:stCondLst>
                                    <p:cond delay="200"/>
                                  </p:stCondLst>
                                  <p:childTnLst>
                                    <p:set>
                                      <p:cBhvr>
                                        <p:cTn id="186" dur="1" fill="hold">
                                          <p:stCondLst>
                                            <p:cond delay="0"/>
                                          </p:stCondLst>
                                        </p:cTn>
                                        <p:tgtEl>
                                          <p:spTgt spid="44"/>
                                        </p:tgtEl>
                                        <p:attrNameLst>
                                          <p:attrName>style.visibility</p:attrName>
                                        </p:attrNameLst>
                                      </p:cBhvr>
                                      <p:to>
                                        <p:strVal val="visible"/>
                                      </p:to>
                                    </p:set>
                                    <p:anim calcmode="lin" valueType="num">
                                      <p:cBhvr additive="base">
                                        <p:cTn id="187" dur="200" fill="hold"/>
                                        <p:tgtEl>
                                          <p:spTgt spid="44"/>
                                        </p:tgtEl>
                                        <p:attrNameLst>
                                          <p:attrName>ppt_x</p:attrName>
                                        </p:attrNameLst>
                                      </p:cBhvr>
                                      <p:tavLst>
                                        <p:tav tm="0">
                                          <p:val>
                                            <p:strVal val="#ppt_x"/>
                                          </p:val>
                                        </p:tav>
                                        <p:tav tm="100000">
                                          <p:val>
                                            <p:strVal val="#ppt_x"/>
                                          </p:val>
                                        </p:tav>
                                      </p:tavLst>
                                    </p:anim>
                                    <p:anim calcmode="lin" valueType="num">
                                      <p:cBhvr additive="base">
                                        <p:cTn id="188" dur="200" fill="hold"/>
                                        <p:tgtEl>
                                          <p:spTgt spid="44"/>
                                        </p:tgtEl>
                                        <p:attrNameLst>
                                          <p:attrName>ppt_y</p:attrName>
                                        </p:attrNameLst>
                                      </p:cBhvr>
                                      <p:tavLst>
                                        <p:tav tm="0">
                                          <p:val>
                                            <p:strVal val="0-#ppt_h/2"/>
                                          </p:val>
                                        </p:tav>
                                        <p:tav tm="100000">
                                          <p:val>
                                            <p:strVal val="#ppt_y"/>
                                          </p:val>
                                        </p:tav>
                                      </p:tavLst>
                                    </p:anim>
                                  </p:childTnLst>
                                </p:cTn>
                              </p:par>
                            </p:childTnLst>
                          </p:cTn>
                        </p:par>
                        <p:par>
                          <p:cTn id="189" fill="hold">
                            <p:stCondLst>
                              <p:cond delay="1200"/>
                            </p:stCondLst>
                            <p:childTnLst>
                              <p:par>
                                <p:cTn id="190" presetID="2" presetClass="entr" presetSubtype="1" fill="hold" grpId="0" nodeType="afterEffect">
                                  <p:stCondLst>
                                    <p:cond delay="200"/>
                                  </p:stCondLst>
                                  <p:childTnLst>
                                    <p:set>
                                      <p:cBhvr>
                                        <p:cTn id="191" dur="1" fill="hold">
                                          <p:stCondLst>
                                            <p:cond delay="0"/>
                                          </p:stCondLst>
                                        </p:cTn>
                                        <p:tgtEl>
                                          <p:spTgt spid="45"/>
                                        </p:tgtEl>
                                        <p:attrNameLst>
                                          <p:attrName>style.visibility</p:attrName>
                                        </p:attrNameLst>
                                      </p:cBhvr>
                                      <p:to>
                                        <p:strVal val="visible"/>
                                      </p:to>
                                    </p:set>
                                    <p:anim calcmode="lin" valueType="num">
                                      <p:cBhvr additive="base">
                                        <p:cTn id="192" dur="200" fill="hold"/>
                                        <p:tgtEl>
                                          <p:spTgt spid="45"/>
                                        </p:tgtEl>
                                        <p:attrNameLst>
                                          <p:attrName>ppt_x</p:attrName>
                                        </p:attrNameLst>
                                      </p:cBhvr>
                                      <p:tavLst>
                                        <p:tav tm="0">
                                          <p:val>
                                            <p:strVal val="#ppt_x"/>
                                          </p:val>
                                        </p:tav>
                                        <p:tav tm="100000">
                                          <p:val>
                                            <p:strVal val="#ppt_x"/>
                                          </p:val>
                                        </p:tav>
                                      </p:tavLst>
                                    </p:anim>
                                    <p:anim calcmode="lin" valueType="num">
                                      <p:cBhvr additive="base">
                                        <p:cTn id="193" dur="200" fill="hold"/>
                                        <p:tgtEl>
                                          <p:spTgt spid="45"/>
                                        </p:tgtEl>
                                        <p:attrNameLst>
                                          <p:attrName>ppt_y</p:attrName>
                                        </p:attrNameLst>
                                      </p:cBhvr>
                                      <p:tavLst>
                                        <p:tav tm="0">
                                          <p:val>
                                            <p:strVal val="0-#ppt_h/2"/>
                                          </p:val>
                                        </p:tav>
                                        <p:tav tm="100000">
                                          <p:val>
                                            <p:strVal val="#ppt_y"/>
                                          </p:val>
                                        </p:tav>
                                      </p:tavLst>
                                    </p:anim>
                                  </p:childTnLst>
                                </p:cTn>
                              </p:par>
                            </p:childTnLst>
                          </p:cTn>
                        </p:par>
                        <p:par>
                          <p:cTn id="194" fill="hold">
                            <p:stCondLst>
                              <p:cond delay="1600"/>
                            </p:stCondLst>
                            <p:childTnLst>
                              <p:par>
                                <p:cTn id="195" presetID="2" presetClass="entr" presetSubtype="1" fill="hold" grpId="0" nodeType="afterEffect">
                                  <p:stCondLst>
                                    <p:cond delay="200"/>
                                  </p:stCondLst>
                                  <p:childTnLst>
                                    <p:set>
                                      <p:cBhvr>
                                        <p:cTn id="196" dur="1" fill="hold">
                                          <p:stCondLst>
                                            <p:cond delay="0"/>
                                          </p:stCondLst>
                                        </p:cTn>
                                        <p:tgtEl>
                                          <p:spTgt spid="46"/>
                                        </p:tgtEl>
                                        <p:attrNameLst>
                                          <p:attrName>style.visibility</p:attrName>
                                        </p:attrNameLst>
                                      </p:cBhvr>
                                      <p:to>
                                        <p:strVal val="visible"/>
                                      </p:to>
                                    </p:set>
                                    <p:anim calcmode="lin" valueType="num">
                                      <p:cBhvr additive="base">
                                        <p:cTn id="197" dur="200" fill="hold"/>
                                        <p:tgtEl>
                                          <p:spTgt spid="46"/>
                                        </p:tgtEl>
                                        <p:attrNameLst>
                                          <p:attrName>ppt_x</p:attrName>
                                        </p:attrNameLst>
                                      </p:cBhvr>
                                      <p:tavLst>
                                        <p:tav tm="0">
                                          <p:val>
                                            <p:strVal val="#ppt_x"/>
                                          </p:val>
                                        </p:tav>
                                        <p:tav tm="100000">
                                          <p:val>
                                            <p:strVal val="#ppt_x"/>
                                          </p:val>
                                        </p:tav>
                                      </p:tavLst>
                                    </p:anim>
                                    <p:anim calcmode="lin" valueType="num">
                                      <p:cBhvr additive="base">
                                        <p:cTn id="198" dur="200" fill="hold"/>
                                        <p:tgtEl>
                                          <p:spTgt spid="46"/>
                                        </p:tgtEl>
                                        <p:attrNameLst>
                                          <p:attrName>ppt_y</p:attrName>
                                        </p:attrNameLst>
                                      </p:cBhvr>
                                      <p:tavLst>
                                        <p:tav tm="0">
                                          <p:val>
                                            <p:strVal val="0-#ppt_h/2"/>
                                          </p:val>
                                        </p:tav>
                                        <p:tav tm="100000">
                                          <p:val>
                                            <p:strVal val="#ppt_y"/>
                                          </p:val>
                                        </p:tav>
                                      </p:tavLst>
                                    </p:anim>
                                  </p:childTnLst>
                                </p:cTn>
                              </p:par>
                            </p:childTnLst>
                          </p:cTn>
                        </p:par>
                        <p:par>
                          <p:cTn id="199" fill="hold">
                            <p:stCondLst>
                              <p:cond delay="2000"/>
                            </p:stCondLst>
                            <p:childTnLst>
                              <p:par>
                                <p:cTn id="200" presetID="10" presetClass="entr" presetSubtype="0" fill="hold" grpId="0" nodeType="afterEffect">
                                  <p:stCondLst>
                                    <p:cond delay="0"/>
                                  </p:stCondLst>
                                  <p:childTnLst>
                                    <p:set>
                                      <p:cBhvr>
                                        <p:cTn id="201" dur="1" fill="hold">
                                          <p:stCondLst>
                                            <p:cond delay="0"/>
                                          </p:stCondLst>
                                        </p:cTn>
                                        <p:tgtEl>
                                          <p:spTgt spid="48"/>
                                        </p:tgtEl>
                                        <p:attrNameLst>
                                          <p:attrName>style.visibility</p:attrName>
                                        </p:attrNameLst>
                                      </p:cBhvr>
                                      <p:to>
                                        <p:strVal val="visible"/>
                                      </p:to>
                                    </p:set>
                                    <p:animEffect transition="in" filter="fade">
                                      <p:cBhvr>
                                        <p:cTn id="202" dur="200"/>
                                        <p:tgtEl>
                                          <p:spTgt spid="48"/>
                                        </p:tgtEl>
                                      </p:cBhvr>
                                    </p:animEffect>
                                  </p:childTnLst>
                                </p:cTn>
                              </p:par>
                            </p:childTnLst>
                          </p:cTn>
                        </p:par>
                        <p:par>
                          <p:cTn id="203" fill="hold">
                            <p:stCondLst>
                              <p:cond delay="2200"/>
                            </p:stCondLst>
                            <p:childTnLst>
                              <p:par>
                                <p:cTn id="204" presetID="10" presetClass="entr" presetSubtype="0" fill="hold" grpId="0" nodeType="afterEffect">
                                  <p:stCondLst>
                                    <p:cond delay="0"/>
                                  </p:stCondLst>
                                  <p:childTnLst>
                                    <p:set>
                                      <p:cBhvr>
                                        <p:cTn id="205" dur="1" fill="hold">
                                          <p:stCondLst>
                                            <p:cond delay="0"/>
                                          </p:stCondLst>
                                        </p:cTn>
                                        <p:tgtEl>
                                          <p:spTgt spid="49"/>
                                        </p:tgtEl>
                                        <p:attrNameLst>
                                          <p:attrName>style.visibility</p:attrName>
                                        </p:attrNameLst>
                                      </p:cBhvr>
                                      <p:to>
                                        <p:strVal val="visible"/>
                                      </p:to>
                                    </p:set>
                                    <p:animEffect transition="in" filter="fade">
                                      <p:cBhvr>
                                        <p:cTn id="206" dur="2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P spid="14" grpId="0"/>
      <p:bldP spid="15" grpId="0" animBg="1"/>
      <p:bldP spid="16" grpId="0" animBg="1"/>
      <p:bldP spid="17" grpId="0" animBg="1"/>
      <p:bldP spid="18" grpId="0" animBg="1"/>
      <p:bldP spid="19" grpId="0" animBg="1"/>
      <p:bldP spid="20" grpId="0"/>
      <p:bldP spid="21" grpId="0"/>
      <p:bldP spid="22" grpId="0" animBg="1"/>
      <p:bldP spid="23" grpId="0" animBg="1"/>
      <p:bldP spid="24" grpId="0" animBg="1"/>
      <p:bldP spid="25" grpId="0" animBg="1"/>
      <p:bldP spid="26" grpId="0" animBg="1"/>
      <p:bldP spid="27" grpId="0"/>
      <p:bldP spid="28" grpId="0"/>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p:bldP spid="42" grpId="0"/>
      <p:bldP spid="43" grpId="0" animBg="1"/>
      <p:bldP spid="44" grpId="0" animBg="1"/>
      <p:bldP spid="45" grpId="0" animBg="1"/>
      <p:bldP spid="46" grpId="0" animBg="1"/>
      <p:bldP spid="47" grpId="0" animBg="1"/>
      <p:bldP spid="48" grpId="0"/>
      <p:bldP spid="49" grpId="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Custom 4">
      <a:dk1>
        <a:srgbClr val="000000"/>
      </a:dk1>
      <a:lt1>
        <a:srgbClr val="FFFFFF"/>
      </a:lt1>
      <a:dk2>
        <a:srgbClr val="C00000"/>
      </a:dk2>
      <a:lt2>
        <a:srgbClr val="666699"/>
      </a:lt2>
      <a:accent1>
        <a:srgbClr val="66330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dge">
  <a:themeElements>
    <a:clrScheme name="Custom 4">
      <a:dk1>
        <a:srgbClr val="000000"/>
      </a:dk1>
      <a:lt1>
        <a:srgbClr val="FFFFFF"/>
      </a:lt1>
      <a:dk2>
        <a:srgbClr val="C00000"/>
      </a:dk2>
      <a:lt2>
        <a:srgbClr val="666699"/>
      </a:lt2>
      <a:accent1>
        <a:srgbClr val="66330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Custom 4">
      <a:dk1>
        <a:srgbClr val="000000"/>
      </a:dk1>
      <a:lt1>
        <a:srgbClr val="FFFFFF"/>
      </a:lt1>
      <a:dk2>
        <a:srgbClr val="C00000"/>
      </a:dk2>
      <a:lt2>
        <a:srgbClr val="666699"/>
      </a:lt2>
      <a:accent1>
        <a:srgbClr val="66330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dge">
  <a:themeElements>
    <a:clrScheme name="Custom 4">
      <a:dk1>
        <a:srgbClr val="000000"/>
      </a:dk1>
      <a:lt1>
        <a:srgbClr val="FFFFFF"/>
      </a:lt1>
      <a:dk2>
        <a:srgbClr val="C00000"/>
      </a:dk2>
      <a:lt2>
        <a:srgbClr val="666699"/>
      </a:lt2>
      <a:accent1>
        <a:srgbClr val="66330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dge">
  <a:themeElements>
    <a:clrScheme name="Custom 4">
      <a:dk1>
        <a:srgbClr val="000000"/>
      </a:dk1>
      <a:lt1>
        <a:srgbClr val="FFFFFF"/>
      </a:lt1>
      <a:dk2>
        <a:srgbClr val="C00000"/>
      </a:dk2>
      <a:lt2>
        <a:srgbClr val="666699"/>
      </a:lt2>
      <a:accent1>
        <a:srgbClr val="66330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dge">
  <a:themeElements>
    <a:clrScheme name="Custom 4">
      <a:dk1>
        <a:srgbClr val="000000"/>
      </a:dk1>
      <a:lt1>
        <a:srgbClr val="FFFFFF"/>
      </a:lt1>
      <a:dk2>
        <a:srgbClr val="C00000"/>
      </a:dk2>
      <a:lt2>
        <a:srgbClr val="666699"/>
      </a:lt2>
      <a:accent1>
        <a:srgbClr val="66330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2664</TotalTime>
  <Words>1986</Words>
  <Application>Microsoft Office PowerPoint</Application>
  <PresentationFormat>On-screen Show (4:3)</PresentationFormat>
  <Paragraphs>442</Paragraphs>
  <Slides>54</Slides>
  <Notes>25</Notes>
  <HiddenSlides>1</HiddenSlides>
  <MMClips>0</MMClips>
  <ScaleCrop>false</ScaleCrop>
  <HeadingPairs>
    <vt:vector size="4" baseType="variant">
      <vt:variant>
        <vt:lpstr>Theme</vt:lpstr>
      </vt:variant>
      <vt:variant>
        <vt:i4>9</vt:i4>
      </vt:variant>
      <vt:variant>
        <vt:lpstr>Slide Titles</vt:lpstr>
      </vt:variant>
      <vt:variant>
        <vt:i4>54</vt:i4>
      </vt:variant>
    </vt:vector>
  </HeadingPairs>
  <TitlesOfParts>
    <vt:vector size="63" baseType="lpstr">
      <vt:lpstr>Edge</vt:lpstr>
      <vt:lpstr>1_Edge</vt:lpstr>
      <vt:lpstr>2_Edge</vt:lpstr>
      <vt:lpstr>Default Design</vt:lpstr>
      <vt:lpstr>3_Edge</vt:lpstr>
      <vt:lpstr>4_Edge</vt:lpstr>
      <vt:lpstr>5_Edge</vt:lpstr>
      <vt:lpstr>6_Edge</vt:lpstr>
      <vt:lpstr>7_Edge</vt:lpstr>
      <vt:lpstr>Introducing Statistical Inference with Resampling Methods  (Part 1)</vt:lpstr>
      <vt:lpstr>George Cobb (TISE, 2007)</vt:lpstr>
      <vt:lpstr>George Cobb (cont)</vt:lpstr>
      <vt:lpstr>Overview</vt:lpstr>
      <vt:lpstr>Some Key Questions</vt:lpstr>
      <vt:lpstr>Format – Back and Forth</vt:lpstr>
      <vt:lpstr>How should topics be sequenced? </vt:lpstr>
      <vt:lpstr>How should topics be sequenced?</vt:lpstr>
      <vt:lpstr>How should topics be sequenced?</vt:lpstr>
      <vt:lpstr>How should topics be sequenced? </vt:lpstr>
      <vt:lpstr>How should topics be sequenced? </vt:lpstr>
      <vt:lpstr>How should we start resampling? </vt:lpstr>
      <vt:lpstr>How should we start resampling? </vt:lpstr>
      <vt:lpstr>How should we start resampling? </vt:lpstr>
      <vt:lpstr>How should we start resampling? </vt:lpstr>
      <vt:lpstr>How should we start resampling? </vt:lpstr>
      <vt:lpstr>How should we start resampling? </vt:lpstr>
      <vt:lpstr>How should we start resampling? </vt:lpstr>
      <vt:lpstr>PowerPoint Presentation</vt:lpstr>
      <vt:lpstr>PowerPoint Presentation</vt:lpstr>
      <vt:lpstr>PowerPoint Presentation</vt:lpstr>
      <vt:lpstr>PowerPoint Presentation</vt:lpstr>
      <vt:lpstr>PowerPoint Presentation</vt:lpstr>
      <vt:lpstr>How to handle interval estimation? </vt:lpstr>
      <vt:lpstr>How to handle interval estimation? </vt:lpstr>
      <vt:lpstr>Sampling Distribution</vt:lpstr>
      <vt:lpstr>Bootstrap Distribution</vt:lpstr>
      <vt:lpstr>How to handle interval estimation? </vt:lpstr>
      <vt:lpstr>How to handle interval estimation? </vt:lpstr>
      <vt:lpstr>How to handle interval estimation? </vt:lpstr>
      <vt:lpstr>How to handle interval estimation? </vt:lpstr>
      <vt:lpstr>Introducing Statistical Inference with Resampling Methods  (Part 2)</vt:lpstr>
      <vt:lpstr>One Crank or Two?</vt:lpstr>
      <vt:lpstr>One Crank or Two? </vt:lpstr>
      <vt:lpstr>One Crank or Two? </vt:lpstr>
      <vt:lpstr>One Crank or Two? </vt:lpstr>
      <vt:lpstr>One Crank or Two?</vt:lpstr>
      <vt:lpstr>One Crank or Two?</vt:lpstr>
      <vt:lpstr>One Crank or Two?</vt:lpstr>
      <vt:lpstr>One Crank or Two? </vt:lpstr>
      <vt:lpstr>One Crank or Two? </vt:lpstr>
      <vt:lpstr>Which statistic to use? </vt:lpstr>
      <vt:lpstr>Which statistic to use?</vt:lpstr>
      <vt:lpstr>Which statistic to use? </vt:lpstr>
      <vt:lpstr>Which statistic to use?</vt:lpstr>
      <vt:lpstr>Which statistic to use? </vt:lpstr>
      <vt:lpstr>Which statistic to use? </vt:lpstr>
      <vt:lpstr>Which statistic to use?</vt:lpstr>
      <vt:lpstr>What about technology options?</vt:lpstr>
      <vt:lpstr>What about technology options?</vt:lpstr>
      <vt:lpstr>What about technology options? </vt:lpstr>
      <vt:lpstr>PowerPoint Presentation</vt:lpstr>
      <vt:lpstr>What about technology options?</vt:lpstr>
      <vt:lpstr>Questions?</vt:lpstr>
    </vt:vector>
  </TitlesOfParts>
  <Company>Cal Poly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Introductory Statistics with Activities and Data</dc:title>
  <dc:creator>Allan Rossman</dc:creator>
  <cp:lastModifiedBy>Robin</cp:lastModifiedBy>
  <cp:revision>221</cp:revision>
  <dcterms:created xsi:type="dcterms:W3CDTF">2009-03-26T00:55:02Z</dcterms:created>
  <dcterms:modified xsi:type="dcterms:W3CDTF">2013-11-27T17:13:59Z</dcterms:modified>
</cp:coreProperties>
</file>