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6" r:id="rId2"/>
    <p:sldId id="484" r:id="rId3"/>
    <p:sldId id="511" r:id="rId4"/>
    <p:sldId id="516" r:id="rId5"/>
    <p:sldId id="584" r:id="rId6"/>
    <p:sldId id="586" r:id="rId7"/>
    <p:sldId id="581" r:id="rId8"/>
    <p:sldId id="582" r:id="rId9"/>
    <p:sldId id="595" r:id="rId10"/>
    <p:sldId id="583" r:id="rId11"/>
    <p:sldId id="564" r:id="rId12"/>
    <p:sldId id="518" r:id="rId13"/>
    <p:sldId id="574" r:id="rId14"/>
    <p:sldId id="520" r:id="rId15"/>
    <p:sldId id="541" r:id="rId16"/>
    <p:sldId id="543" r:id="rId17"/>
    <p:sldId id="544" r:id="rId18"/>
    <p:sldId id="422" r:id="rId19"/>
    <p:sldId id="545" r:id="rId20"/>
    <p:sldId id="592" r:id="rId21"/>
    <p:sldId id="464" r:id="rId22"/>
    <p:sldId id="382" r:id="rId23"/>
    <p:sldId id="306" r:id="rId24"/>
    <p:sldId id="546" r:id="rId25"/>
    <p:sldId id="571" r:id="rId26"/>
  </p:sldIdLst>
  <p:sldSz cx="9144000" cy="6858000" type="screen4x3"/>
  <p:notesSz cx="6858000" cy="92964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p:restoredTop sz="92314"/>
  </p:normalViewPr>
  <p:slideViewPr>
    <p:cSldViewPr snapToGrid="0" snapToObjects="1">
      <p:cViewPr varScale="1">
        <p:scale>
          <a:sx n="143" d="100"/>
          <a:sy n="143" d="100"/>
        </p:scale>
        <p:origin x="200" y="13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4265569F-E36D-4CF5-8118-842E5C8D9BCC}" type="datetimeFigureOut">
              <a:rPr lang="en-US" smtClean="0"/>
              <a:t>1/23/20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9F4BF8B1-4944-45DB-875A-D3975106440D}" type="slidenum">
              <a:rPr lang="en-US" smtClean="0"/>
              <a:t>‹#›</a:t>
            </a:fld>
            <a:endParaRPr lang="en-US"/>
          </a:p>
        </p:txBody>
      </p:sp>
    </p:spTree>
    <p:extLst>
      <p:ext uri="{BB962C8B-B14F-4D97-AF65-F5344CB8AC3E}">
        <p14:creationId xmlns:p14="http://schemas.microsoft.com/office/powerpoint/2010/main" val="1407066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BA1B5163-2C09-2B42-A149-50C06A629081}" type="datetimeFigureOut">
              <a:rPr lang="en-US" smtClean="0"/>
              <a:t>1/23/20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336A9E65-48DF-6846-A785-BBB24D863382}" type="slidenum">
              <a:rPr lang="en-US" smtClean="0"/>
              <a:t>‹#›</a:t>
            </a:fld>
            <a:endParaRPr lang="en-US"/>
          </a:p>
        </p:txBody>
      </p:sp>
    </p:spTree>
    <p:extLst>
      <p:ext uri="{BB962C8B-B14F-4D97-AF65-F5344CB8AC3E}">
        <p14:creationId xmlns:p14="http://schemas.microsoft.com/office/powerpoint/2010/main" val="14404811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6A9E65-48DF-6846-A785-BBB24D863382}" type="slidenum">
              <a:rPr lang="en-US" smtClean="0"/>
              <a:t>1</a:t>
            </a:fld>
            <a:endParaRPr lang="en-US"/>
          </a:p>
        </p:txBody>
      </p:sp>
    </p:spTree>
    <p:extLst>
      <p:ext uri="{BB962C8B-B14F-4D97-AF65-F5344CB8AC3E}">
        <p14:creationId xmlns:p14="http://schemas.microsoft.com/office/powerpoint/2010/main" val="179250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Frasca</a:t>
            </a:r>
            <a:r>
              <a:rPr lang="en-US" dirty="0"/>
              <a:t> Food &amp; Wine</a:t>
            </a:r>
          </a:p>
        </p:txBody>
      </p:sp>
      <p:sp>
        <p:nvSpPr>
          <p:cNvPr id="4" name="Slide Number Placeholder 3"/>
          <p:cNvSpPr>
            <a:spLocks noGrp="1"/>
          </p:cNvSpPr>
          <p:nvPr>
            <p:ph type="sldNum" sz="quarter" idx="5"/>
          </p:nvPr>
        </p:nvSpPr>
        <p:spPr/>
        <p:txBody>
          <a:bodyPr/>
          <a:lstStyle/>
          <a:p>
            <a:fld id="{336A9E65-48DF-6846-A785-BBB24D863382}" type="slidenum">
              <a:rPr lang="en-US" smtClean="0"/>
              <a:t>15</a:t>
            </a:fld>
            <a:endParaRPr lang="en-US"/>
          </a:p>
        </p:txBody>
      </p:sp>
    </p:spTree>
    <p:extLst>
      <p:ext uri="{BB962C8B-B14F-4D97-AF65-F5344CB8AC3E}">
        <p14:creationId xmlns:p14="http://schemas.microsoft.com/office/powerpoint/2010/main" val="2234715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Frasca</a:t>
            </a:r>
            <a:r>
              <a:rPr lang="en-US" dirty="0"/>
              <a:t> Food &amp; Wine</a:t>
            </a:r>
          </a:p>
        </p:txBody>
      </p:sp>
      <p:sp>
        <p:nvSpPr>
          <p:cNvPr id="4" name="Slide Number Placeholder 3"/>
          <p:cNvSpPr>
            <a:spLocks noGrp="1"/>
          </p:cNvSpPr>
          <p:nvPr>
            <p:ph type="sldNum" sz="quarter" idx="5"/>
          </p:nvPr>
        </p:nvSpPr>
        <p:spPr/>
        <p:txBody>
          <a:bodyPr/>
          <a:lstStyle/>
          <a:p>
            <a:fld id="{336A9E65-48DF-6846-A785-BBB24D863382}" type="slidenum">
              <a:rPr lang="en-US" smtClean="0"/>
              <a:t>16</a:t>
            </a:fld>
            <a:endParaRPr lang="en-US"/>
          </a:p>
        </p:txBody>
      </p:sp>
    </p:spTree>
    <p:extLst>
      <p:ext uri="{BB962C8B-B14F-4D97-AF65-F5344CB8AC3E}">
        <p14:creationId xmlns:p14="http://schemas.microsoft.com/office/powerpoint/2010/main" val="1356752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21</a:t>
            </a:fld>
            <a:endParaRPr lang="en-US"/>
          </a:p>
        </p:txBody>
      </p:sp>
    </p:spTree>
    <p:extLst>
      <p:ext uri="{BB962C8B-B14F-4D97-AF65-F5344CB8AC3E}">
        <p14:creationId xmlns:p14="http://schemas.microsoft.com/office/powerpoint/2010/main" val="1582645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47938"/>
            <a:ext cx="7772400" cy="1470025"/>
          </a:xfrm>
        </p:spPr>
        <p:txBody>
          <a:bodyPr/>
          <a:lstStyle>
            <a:lvl1pPr>
              <a:defRPr b="1">
                <a:solidFill>
                  <a:srgbClr val="000099"/>
                </a:solidFill>
              </a:defRPr>
            </a:lvl1pPr>
          </a:lstStyle>
          <a:p>
            <a:r>
              <a:rPr lang="en-US" dirty="0"/>
              <a:t>Click to edit Master title style</a:t>
            </a:r>
          </a:p>
        </p:txBody>
      </p:sp>
      <p:sp>
        <p:nvSpPr>
          <p:cNvPr id="3" name="Subtitle 2"/>
          <p:cNvSpPr>
            <a:spLocks noGrp="1"/>
          </p:cNvSpPr>
          <p:nvPr>
            <p:ph type="subTitle" idx="1"/>
          </p:nvPr>
        </p:nvSpPr>
        <p:spPr>
          <a:xfrm>
            <a:off x="1371600" y="3396616"/>
            <a:ext cx="6400800" cy="1752600"/>
          </a:xfrm>
        </p:spPr>
        <p:txBody>
          <a:bodyPr/>
          <a:lstStyle>
            <a:lvl1pPr marL="0" indent="0" algn="ctr">
              <a:spcBef>
                <a:spcPts val="0"/>
              </a:spcBef>
              <a:buNone/>
              <a:defRPr>
                <a:solidFill>
                  <a:srgbClr val="00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p:cNvPicPr>
            <a:picLocks noChangeAspect="1"/>
          </p:cNvPicPr>
          <p:nvPr userDrawn="1"/>
        </p:nvPicPr>
        <p:blipFill>
          <a:blip r:embed="rId2"/>
          <a:stretch>
            <a:fillRect/>
          </a:stretch>
        </p:blipFill>
        <p:spPr>
          <a:xfrm>
            <a:off x="152399" y="142875"/>
            <a:ext cx="2549525" cy="1397000"/>
          </a:xfrm>
          <a:prstGeom prst="rect">
            <a:avLst/>
          </a:prstGeom>
        </p:spPr>
      </p:pic>
      <p:sp>
        <p:nvSpPr>
          <p:cNvPr id="10" name="Text Placeholder 9"/>
          <p:cNvSpPr>
            <a:spLocks noGrp="1"/>
          </p:cNvSpPr>
          <p:nvPr>
            <p:ph type="body" sz="quarter" idx="10"/>
          </p:nvPr>
        </p:nvSpPr>
        <p:spPr>
          <a:xfrm>
            <a:off x="1371600" y="5314396"/>
            <a:ext cx="6400800" cy="1025525"/>
          </a:xfrm>
        </p:spPr>
        <p:txBody>
          <a:bodyPr/>
          <a:lstStyle>
            <a:lvl1pPr marL="0" indent="0" algn="ctr">
              <a:spcBef>
                <a:spcPts val="0"/>
              </a:spcBef>
              <a:buNone/>
              <a:defRPr>
                <a:solidFill>
                  <a:schemeClr val="tx1">
                    <a:lumMod val="50000"/>
                    <a:lumOff val="50000"/>
                  </a:schemeClr>
                </a:solidFill>
              </a:defRPr>
            </a:lvl1pPr>
            <a:lvl2pPr marL="457200" indent="0" algn="ctr">
              <a:buNone/>
              <a:defRPr>
                <a:solidFill>
                  <a:schemeClr val="tx1">
                    <a:lumMod val="50000"/>
                    <a:lumOff val="50000"/>
                  </a:schemeClr>
                </a:solidFill>
              </a:defRPr>
            </a:lvl2pPr>
            <a:lvl3pPr marL="914400" indent="0" algn="ctr">
              <a:buNone/>
              <a:defRPr>
                <a:solidFill>
                  <a:schemeClr val="tx1">
                    <a:lumMod val="50000"/>
                    <a:lumOff val="50000"/>
                  </a:schemeClr>
                </a:solidFill>
              </a:defRPr>
            </a:lvl3pPr>
            <a:lvl4pPr marL="1371600" indent="0" algn="ctr">
              <a:buNone/>
              <a:defRPr>
                <a:solidFill>
                  <a:schemeClr val="tx1">
                    <a:lumMod val="50000"/>
                    <a:lumOff val="50000"/>
                  </a:schemeClr>
                </a:solidFill>
              </a:defRPr>
            </a:lvl4pPr>
            <a:lvl5pPr marL="1828800" indent="0" algn="ctr">
              <a:buNone/>
              <a:defRPr>
                <a:solidFill>
                  <a:schemeClr val="tx1">
                    <a:lumMod val="50000"/>
                    <a:lumOff val="50000"/>
                  </a:schemeClr>
                </a:solidFill>
              </a:defRPr>
            </a:lvl5pPr>
          </a:lstStyle>
          <a:p>
            <a:pPr lvl="0"/>
            <a:r>
              <a:rPr lang="en-US" dirty="0"/>
              <a:t>Click to edit Master text styles</a:t>
            </a:r>
          </a:p>
        </p:txBody>
      </p:sp>
    </p:spTree>
    <p:extLst>
      <p:ext uri="{BB962C8B-B14F-4D97-AF65-F5344CB8AC3E}">
        <p14:creationId xmlns:p14="http://schemas.microsoft.com/office/powerpoint/2010/main" val="2390586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9CF0E4-7758-C042-9B7C-3A00CC31B17D}" type="datetimeFigureOut">
              <a:rPr lang="en-US" smtClean="0"/>
              <a:t>1/23/20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32D8C7-365E-8044-99A1-42C06029E737}" type="slidenum">
              <a:rPr lang="en-US" smtClean="0"/>
              <a:t>‹#›</a:t>
            </a:fld>
            <a:endParaRPr lang="en-US"/>
          </a:p>
        </p:txBody>
      </p:sp>
    </p:spTree>
    <p:extLst>
      <p:ext uri="{BB962C8B-B14F-4D97-AF65-F5344CB8AC3E}">
        <p14:creationId xmlns:p14="http://schemas.microsoft.com/office/powerpoint/2010/main" val="2333365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9CF0E4-7758-C042-9B7C-3A00CC31B17D}" type="datetimeFigureOut">
              <a:rPr lang="en-US" smtClean="0"/>
              <a:t>1/23/20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32D8C7-365E-8044-99A1-42C06029E737}" type="slidenum">
              <a:rPr lang="en-US" smtClean="0"/>
              <a:t>‹#›</a:t>
            </a:fld>
            <a:endParaRPr lang="en-US"/>
          </a:p>
        </p:txBody>
      </p:sp>
    </p:spTree>
    <p:extLst>
      <p:ext uri="{BB962C8B-B14F-4D97-AF65-F5344CB8AC3E}">
        <p14:creationId xmlns:p14="http://schemas.microsoft.com/office/powerpoint/2010/main" val="261209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043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9CF0E4-7758-C042-9B7C-3A00CC31B17D}" type="datetimeFigureOut">
              <a:rPr lang="en-US" smtClean="0"/>
              <a:t>1/23/20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32D8C7-365E-8044-99A1-42C06029E737}" type="slidenum">
              <a:rPr lang="en-US" smtClean="0"/>
              <a:t>‹#›</a:t>
            </a:fld>
            <a:endParaRPr lang="en-US"/>
          </a:p>
        </p:txBody>
      </p:sp>
    </p:spTree>
    <p:extLst>
      <p:ext uri="{BB962C8B-B14F-4D97-AF65-F5344CB8AC3E}">
        <p14:creationId xmlns:p14="http://schemas.microsoft.com/office/powerpoint/2010/main" val="147718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9CF0E4-7758-C042-9B7C-3A00CC31B17D}" type="datetimeFigureOut">
              <a:rPr lang="en-US" smtClean="0"/>
              <a:t>1/23/20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632D8C7-365E-8044-99A1-42C06029E737}" type="slidenum">
              <a:rPr lang="en-US" smtClean="0"/>
              <a:t>‹#›</a:t>
            </a:fld>
            <a:endParaRPr lang="en-US"/>
          </a:p>
        </p:txBody>
      </p:sp>
    </p:spTree>
    <p:extLst>
      <p:ext uri="{BB962C8B-B14F-4D97-AF65-F5344CB8AC3E}">
        <p14:creationId xmlns:p14="http://schemas.microsoft.com/office/powerpoint/2010/main" val="4032510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C9CF0E4-7758-C042-9B7C-3A00CC31B17D}" type="datetimeFigureOut">
              <a:rPr lang="en-US" smtClean="0"/>
              <a:t>1/23/20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632D8C7-365E-8044-99A1-42C06029E737}" type="slidenum">
              <a:rPr lang="en-US" smtClean="0"/>
              <a:t>‹#›</a:t>
            </a:fld>
            <a:endParaRPr lang="en-US"/>
          </a:p>
        </p:txBody>
      </p:sp>
    </p:spTree>
    <p:extLst>
      <p:ext uri="{BB962C8B-B14F-4D97-AF65-F5344CB8AC3E}">
        <p14:creationId xmlns:p14="http://schemas.microsoft.com/office/powerpoint/2010/main" val="2103391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73162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3690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9CF0E4-7758-C042-9B7C-3A00CC31B17D}" type="datetimeFigureOut">
              <a:rPr lang="en-US" smtClean="0"/>
              <a:t>1/23/20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632D8C7-365E-8044-99A1-42C06029E737}" type="slidenum">
              <a:rPr lang="en-US" smtClean="0"/>
              <a:t>‹#›</a:t>
            </a:fld>
            <a:endParaRPr lang="en-US"/>
          </a:p>
        </p:txBody>
      </p:sp>
    </p:spTree>
    <p:extLst>
      <p:ext uri="{BB962C8B-B14F-4D97-AF65-F5344CB8AC3E}">
        <p14:creationId xmlns:p14="http://schemas.microsoft.com/office/powerpoint/2010/main" val="499814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9CF0E4-7758-C042-9B7C-3A00CC31B17D}" type="datetimeFigureOut">
              <a:rPr lang="en-US" smtClean="0"/>
              <a:t>1/23/20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632D8C7-365E-8044-99A1-42C06029E737}" type="slidenum">
              <a:rPr lang="en-US" smtClean="0"/>
              <a:t>‹#›</a:t>
            </a:fld>
            <a:endParaRPr lang="en-US"/>
          </a:p>
        </p:txBody>
      </p:sp>
    </p:spTree>
    <p:extLst>
      <p:ext uri="{BB962C8B-B14F-4D97-AF65-F5344CB8AC3E}">
        <p14:creationId xmlns:p14="http://schemas.microsoft.com/office/powerpoint/2010/main" val="2167782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3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0200" y="1308100"/>
            <a:ext cx="8572500" cy="5308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0"/>
            <a:ext cx="9144000" cy="6858000"/>
          </a:xfrm>
          <a:prstGeom prst="rect">
            <a:avLst/>
          </a:prstGeom>
          <a:noFill/>
          <a:ln w="76200" cmpd="sng">
            <a:solidFill>
              <a:srgbClr val="000099"/>
            </a:solidFill>
          </a:ln>
          <a:effectLst>
            <a:innerShdw blurRad="63500" dist="508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7478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000099"/>
          </a:solidFill>
          <a:latin typeface="Century Gothic"/>
          <a:ea typeface="+mj-ea"/>
          <a:cs typeface="Century Gothic"/>
        </a:defRPr>
      </a:lvl1pPr>
    </p:titleStyle>
    <p:body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journals.plos.org/plosmedicine/article?id=10.1371/journal.pmed.0020124" TargetMode="External"/><Relationship Id="rId7" Type="http://schemas.openxmlformats.org/officeDocument/2006/relationships/hyperlink" Target="http://www.sciencemag.org/content/349/6251/aac4716.full.pdf" TargetMode="External"/><Relationship Id="rId2" Type="http://schemas.openxmlformats.org/officeDocument/2006/relationships/hyperlink" Target="http://www.vox.com/science-and-health/2017/3/3/14792174/half-scientific-studies-news-are-wrong" TargetMode="External"/><Relationship Id="rId1" Type="http://schemas.openxmlformats.org/officeDocument/2006/relationships/slideLayout" Target="../slideLayouts/slideLayout2.xml"/><Relationship Id="rId6" Type="http://schemas.openxmlformats.org/officeDocument/2006/relationships/hyperlink" Target="http://chronicle.com/article/Amid-a-Sea-of-False-Findings/228479/?cid=at&amp;utm_source=at&amp;utm_medium=en" TargetMode="External"/><Relationship Id="rId5" Type="http://schemas.openxmlformats.org/officeDocument/2006/relationships/hyperlink" Target="http://journals.plos.org/plosone/article?id=10.1371/journal.pone.0172650" TargetMode="External"/><Relationship Id="rId4" Type="http://schemas.openxmlformats.org/officeDocument/2006/relationships/hyperlink" Target="Is%20There%20a%20Reproducibility%20Crisis%20in%20Scienc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nature.com/nmeth/journal/v12/n3/full/nmeth.3288.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8239" y="1123173"/>
            <a:ext cx="7575411" cy="1857336"/>
          </a:xfrm>
        </p:spPr>
        <p:txBody>
          <a:bodyPr>
            <a:normAutofit/>
          </a:bodyPr>
          <a:lstStyle/>
          <a:p>
            <a:r>
              <a:rPr lang="en-US" dirty="0"/>
              <a:t>The p-value: Replacing 0.05 with Understanding</a:t>
            </a:r>
          </a:p>
        </p:txBody>
      </p:sp>
      <p:sp>
        <p:nvSpPr>
          <p:cNvPr id="3" name="Subtitle 2"/>
          <p:cNvSpPr>
            <a:spLocks noGrp="1"/>
          </p:cNvSpPr>
          <p:nvPr>
            <p:ph type="subTitle" idx="1"/>
          </p:nvPr>
        </p:nvSpPr>
        <p:spPr>
          <a:xfrm>
            <a:off x="1415544" y="3156858"/>
            <a:ext cx="6400800" cy="1449977"/>
          </a:xfrm>
        </p:spPr>
        <p:txBody>
          <a:bodyPr>
            <a:normAutofit/>
          </a:bodyPr>
          <a:lstStyle/>
          <a:p>
            <a:r>
              <a:rPr lang="en-US" dirty="0"/>
              <a:t>Dr. Kari Lock Morgan</a:t>
            </a:r>
          </a:p>
          <a:p>
            <a:r>
              <a:rPr lang="en-US" sz="2600" dirty="0"/>
              <a:t>Department of Statistics</a:t>
            </a:r>
          </a:p>
          <a:p>
            <a:r>
              <a:rPr lang="en-US" sz="2600" dirty="0"/>
              <a:t>Pennsylvania State University</a:t>
            </a:r>
          </a:p>
          <a:p>
            <a:endParaRPr lang="en-US" sz="2600" dirty="0"/>
          </a:p>
        </p:txBody>
      </p:sp>
      <p:sp>
        <p:nvSpPr>
          <p:cNvPr id="4" name="Subtitle 2"/>
          <p:cNvSpPr txBox="1">
            <a:spLocks/>
          </p:cNvSpPr>
          <p:nvPr/>
        </p:nvSpPr>
        <p:spPr>
          <a:xfrm>
            <a:off x="537311" y="5146766"/>
            <a:ext cx="8207374" cy="1406434"/>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ts val="0"/>
              </a:spcBef>
              <a:buFont typeface="Arial"/>
              <a:buNone/>
              <a:defRPr sz="3200" kern="1200">
                <a:solidFill>
                  <a:srgbClr val="0066FF"/>
                </a:solidFill>
                <a:latin typeface="Century Gothic"/>
                <a:ea typeface="+mn-ea"/>
                <a:cs typeface="Century Gothic"/>
              </a:defRPr>
            </a:lvl1pPr>
            <a:lvl2pPr marL="457200" indent="0" algn="ctr" defTabSz="457200" rtl="0" eaLnBrk="1" latinLnBrk="0" hangingPunct="1">
              <a:spcBef>
                <a:spcPct val="20000"/>
              </a:spcBef>
              <a:buFont typeface="Arial"/>
              <a:buNone/>
              <a:defRPr sz="2800" kern="1200">
                <a:solidFill>
                  <a:schemeClr val="tx1">
                    <a:tint val="75000"/>
                  </a:schemeClr>
                </a:solidFill>
                <a:latin typeface="Century Gothic"/>
                <a:ea typeface="+mn-ea"/>
                <a:cs typeface="Century Gothic"/>
              </a:defRPr>
            </a:lvl2pPr>
            <a:lvl3pPr marL="914400" indent="0" algn="ctr" defTabSz="457200" rtl="0" eaLnBrk="1" latinLnBrk="0" hangingPunct="1">
              <a:spcBef>
                <a:spcPct val="20000"/>
              </a:spcBef>
              <a:buFont typeface="Arial"/>
              <a:buNone/>
              <a:defRPr sz="2400" kern="1200">
                <a:solidFill>
                  <a:schemeClr val="tx1">
                    <a:tint val="75000"/>
                  </a:schemeClr>
                </a:solidFill>
                <a:latin typeface="Century Gothic"/>
                <a:ea typeface="+mn-ea"/>
                <a:cs typeface="Century Gothic"/>
              </a:defRPr>
            </a:lvl3pPr>
            <a:lvl4pPr marL="1371600" indent="0" algn="ctr" defTabSz="457200" rtl="0" eaLnBrk="1" latinLnBrk="0" hangingPunct="1">
              <a:spcBef>
                <a:spcPct val="20000"/>
              </a:spcBef>
              <a:buFont typeface="Arial"/>
              <a:buNone/>
              <a:defRPr sz="2000" kern="1200">
                <a:solidFill>
                  <a:schemeClr val="tx1">
                    <a:tint val="75000"/>
                  </a:schemeClr>
                </a:solidFill>
                <a:latin typeface="Century Gothic"/>
                <a:ea typeface="+mn-ea"/>
                <a:cs typeface="Century Gothic"/>
              </a:defRPr>
            </a:lvl4pPr>
            <a:lvl5pPr marL="1828800" indent="0" algn="ctr" defTabSz="457200" rtl="0" eaLnBrk="1" latinLnBrk="0" hangingPunct="1">
              <a:spcBef>
                <a:spcPct val="20000"/>
              </a:spcBef>
              <a:buFont typeface="Arial"/>
              <a:buNone/>
              <a:defRPr sz="2000" kern="1200">
                <a:solidFill>
                  <a:schemeClr val="tx1">
                    <a:tint val="75000"/>
                  </a:schemeClr>
                </a:solidFill>
                <a:latin typeface="Century Gothic"/>
                <a:ea typeface="+mn-ea"/>
                <a:cs typeface="Century Gothic"/>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solidFill>
                  <a:srgbClr val="7F7F7F"/>
                </a:solidFill>
              </a:rPr>
              <a:t>Joint Mathematics Meetings</a:t>
            </a:r>
          </a:p>
          <a:p>
            <a:r>
              <a:rPr lang="en-US" dirty="0">
                <a:solidFill>
                  <a:srgbClr val="7F7F7F"/>
                </a:solidFill>
              </a:rPr>
              <a:t>Denver, CO</a:t>
            </a:r>
          </a:p>
          <a:p>
            <a:r>
              <a:rPr lang="en-US" dirty="0">
                <a:solidFill>
                  <a:srgbClr val="7F7F7F"/>
                </a:solidFill>
              </a:rPr>
              <a:t>January 18</a:t>
            </a:r>
            <a:r>
              <a:rPr lang="en-US" baseline="30000" dirty="0">
                <a:solidFill>
                  <a:srgbClr val="7F7F7F"/>
                </a:solidFill>
              </a:rPr>
              <a:t>th</a:t>
            </a:r>
            <a:r>
              <a:rPr lang="en-US" dirty="0">
                <a:solidFill>
                  <a:srgbClr val="7F7F7F"/>
                </a:solidFill>
              </a:rPr>
              <a:t>, 2020</a:t>
            </a:r>
          </a:p>
        </p:txBody>
      </p:sp>
    </p:spTree>
    <p:extLst>
      <p:ext uri="{BB962C8B-B14F-4D97-AF65-F5344CB8AC3E}">
        <p14:creationId xmlns:p14="http://schemas.microsoft.com/office/powerpoint/2010/main" val="3591189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8BBCC-60C4-DE49-B401-320E3183A187}"/>
              </a:ext>
            </a:extLst>
          </p:cNvPr>
          <p:cNvSpPr>
            <a:spLocks noGrp="1"/>
          </p:cNvSpPr>
          <p:nvPr>
            <p:ph type="title"/>
          </p:nvPr>
        </p:nvSpPr>
        <p:spPr/>
        <p:txBody>
          <a:bodyPr/>
          <a:lstStyle/>
          <a:p>
            <a:r>
              <a:rPr lang="en-US" dirty="0"/>
              <a:t>What’s to Blame?</a:t>
            </a:r>
          </a:p>
        </p:txBody>
      </p:sp>
      <p:sp>
        <p:nvSpPr>
          <p:cNvPr id="3" name="Content Placeholder 2">
            <a:extLst>
              <a:ext uri="{FF2B5EF4-FFF2-40B4-BE49-F238E27FC236}">
                <a16:creationId xmlns:a16="http://schemas.microsoft.com/office/drawing/2014/main" id="{42003427-9B51-7040-9F12-2736C395A753}"/>
              </a:ext>
            </a:extLst>
          </p:cNvPr>
          <p:cNvSpPr>
            <a:spLocks noGrp="1"/>
          </p:cNvSpPr>
          <p:nvPr>
            <p:ph idx="1"/>
          </p:nvPr>
        </p:nvSpPr>
        <p:spPr>
          <a:xfrm>
            <a:off x="2193472" y="1283676"/>
            <a:ext cx="5024455" cy="1934309"/>
          </a:xfrm>
        </p:spPr>
        <p:txBody>
          <a:bodyPr>
            <a:normAutofit/>
          </a:bodyPr>
          <a:lstStyle/>
          <a:p>
            <a:pPr marL="0" indent="0">
              <a:buNone/>
            </a:pPr>
            <a:r>
              <a:rPr lang="en-US" sz="6600" dirty="0"/>
              <a:t>p-value</a:t>
            </a:r>
          </a:p>
        </p:txBody>
      </p:sp>
      <p:sp>
        <p:nvSpPr>
          <p:cNvPr id="7" name="Content Placeholder 2">
            <a:extLst>
              <a:ext uri="{FF2B5EF4-FFF2-40B4-BE49-F238E27FC236}">
                <a16:creationId xmlns:a16="http://schemas.microsoft.com/office/drawing/2014/main" id="{1E7045BB-DCFA-A54C-8865-405DF6A1EBC0}"/>
              </a:ext>
            </a:extLst>
          </p:cNvPr>
          <p:cNvSpPr txBox="1">
            <a:spLocks/>
          </p:cNvSpPr>
          <p:nvPr/>
        </p:nvSpPr>
        <p:spPr>
          <a:xfrm>
            <a:off x="5386673" y="1351634"/>
            <a:ext cx="3125316" cy="165295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6600" dirty="0">
                <a:solidFill>
                  <a:srgbClr val="FF0000"/>
                </a:solidFill>
              </a:rPr>
              <a:t>&lt; 0.05</a:t>
            </a:r>
          </a:p>
        </p:txBody>
      </p:sp>
      <p:sp>
        <p:nvSpPr>
          <p:cNvPr id="8" name="Up Arrow Callout 7">
            <a:extLst>
              <a:ext uri="{FF2B5EF4-FFF2-40B4-BE49-F238E27FC236}">
                <a16:creationId xmlns:a16="http://schemas.microsoft.com/office/drawing/2014/main" id="{D5ED3B91-980A-3D42-931C-7F05476EB727}"/>
              </a:ext>
            </a:extLst>
          </p:cNvPr>
          <p:cNvSpPr/>
          <p:nvPr/>
        </p:nvSpPr>
        <p:spPr>
          <a:xfrm>
            <a:off x="457200" y="2250830"/>
            <a:ext cx="7057292" cy="2344616"/>
          </a:xfrm>
          <a:prstGeom prst="upArrowCallout">
            <a:avLst>
              <a:gd name="adj1" fmla="val 25000"/>
              <a:gd name="adj2" fmla="val 24197"/>
              <a:gd name="adj3" fmla="val 27410"/>
              <a:gd name="adj4" fmla="val 56526"/>
            </a:avLst>
          </a:prstGeom>
          <a:noFill/>
        </p:spPr>
        <p:style>
          <a:lnRef idx="1">
            <a:schemeClr val="accent1"/>
          </a:lnRef>
          <a:fillRef idx="3">
            <a:schemeClr val="accent1"/>
          </a:fillRef>
          <a:effectRef idx="2">
            <a:schemeClr val="accent1"/>
          </a:effectRef>
          <a:fontRef idx="minor">
            <a:schemeClr val="lt1"/>
          </a:fontRef>
        </p:style>
        <p:txBody>
          <a:bodyPr rtlCol="0" anchor="ctr"/>
          <a:lstStyle/>
          <a:p>
            <a:pPr lvl="0">
              <a:spcBef>
                <a:spcPts val="1800"/>
              </a:spcBef>
            </a:pPr>
            <a:r>
              <a:rPr lang="en-US" sz="4000" dirty="0">
                <a:solidFill>
                  <a:srgbClr val="FF0000"/>
                </a:solidFill>
                <a:latin typeface="Century Gothic"/>
              </a:rPr>
              <a:t>“I have no clue what this is,  but it’s less than 0.05.”</a:t>
            </a:r>
          </a:p>
        </p:txBody>
      </p:sp>
      <p:sp>
        <p:nvSpPr>
          <p:cNvPr id="9" name="Up Arrow Callout 8">
            <a:extLst>
              <a:ext uri="{FF2B5EF4-FFF2-40B4-BE49-F238E27FC236}">
                <a16:creationId xmlns:a16="http://schemas.microsoft.com/office/drawing/2014/main" id="{5E884D74-8EE0-D049-A29D-35D1B7156C73}"/>
              </a:ext>
            </a:extLst>
          </p:cNvPr>
          <p:cNvSpPr/>
          <p:nvPr/>
        </p:nvSpPr>
        <p:spPr>
          <a:xfrm>
            <a:off x="457200" y="4740882"/>
            <a:ext cx="7057292" cy="1858111"/>
          </a:xfrm>
          <a:prstGeom prst="upArrowCallout">
            <a:avLst>
              <a:gd name="adj1" fmla="val 28785"/>
              <a:gd name="adj2" fmla="val 31768"/>
              <a:gd name="adj3" fmla="val 27410"/>
              <a:gd name="adj4" fmla="val 56526"/>
            </a:avLst>
          </a:prstGeom>
          <a:noFill/>
        </p:spPr>
        <p:style>
          <a:lnRef idx="1">
            <a:schemeClr val="accent1"/>
          </a:lnRef>
          <a:fillRef idx="3">
            <a:schemeClr val="accent1"/>
          </a:fillRef>
          <a:effectRef idx="2">
            <a:schemeClr val="accent1"/>
          </a:effectRef>
          <a:fontRef idx="minor">
            <a:schemeClr val="lt1"/>
          </a:fontRef>
        </p:style>
        <p:txBody>
          <a:bodyPr rtlCol="0" anchor="ctr"/>
          <a:lstStyle/>
          <a:p>
            <a:pPr lvl="0">
              <a:spcBef>
                <a:spcPts val="1800"/>
              </a:spcBef>
            </a:pPr>
            <a:r>
              <a:rPr lang="en-US" sz="4000" dirty="0">
                <a:solidFill>
                  <a:srgbClr val="FF0000"/>
                </a:solidFill>
                <a:latin typeface="Century Gothic"/>
              </a:rPr>
              <a:t>“and that’s all that matters”</a:t>
            </a:r>
          </a:p>
        </p:txBody>
      </p:sp>
    </p:spTree>
    <p:extLst>
      <p:ext uri="{BB962C8B-B14F-4D97-AF65-F5344CB8AC3E}">
        <p14:creationId xmlns:p14="http://schemas.microsoft.com/office/powerpoint/2010/main" val="16815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469" y="165100"/>
            <a:ext cx="8523962" cy="1143000"/>
          </a:xfrm>
        </p:spPr>
        <p:txBody>
          <a:bodyPr>
            <a:normAutofit fontScale="90000"/>
          </a:bodyPr>
          <a:lstStyle/>
          <a:p>
            <a:r>
              <a:rPr lang="en-US"/>
              <a:t>Moving to a World Beyond p&lt;0.05</a:t>
            </a:r>
          </a:p>
        </p:txBody>
      </p:sp>
      <p:sp>
        <p:nvSpPr>
          <p:cNvPr id="3" name="Content Placeholder 2"/>
          <p:cNvSpPr>
            <a:spLocks noGrp="1"/>
          </p:cNvSpPr>
          <p:nvPr>
            <p:ph idx="1"/>
          </p:nvPr>
        </p:nvSpPr>
        <p:spPr>
          <a:xfrm>
            <a:off x="330200" y="1102290"/>
            <a:ext cx="8572500" cy="5523978"/>
          </a:xfrm>
        </p:spPr>
        <p:txBody>
          <a:bodyPr>
            <a:normAutofit fontScale="92500"/>
          </a:bodyPr>
          <a:lstStyle/>
          <a:p>
            <a:pPr marL="0" indent="0">
              <a:buNone/>
            </a:pPr>
            <a:r>
              <a:rPr lang="en-US" dirty="0"/>
              <a:t>“</a:t>
            </a:r>
            <a:r>
              <a:rPr lang="mr-IN" dirty="0"/>
              <a:t>…</a:t>
            </a:r>
            <a:r>
              <a:rPr lang="en-US" dirty="0"/>
              <a:t> </a:t>
            </a:r>
            <a:r>
              <a:rPr lang="en-US" b="1" i="1" dirty="0">
                <a:solidFill>
                  <a:srgbClr val="FF0000"/>
                </a:solidFill>
              </a:rPr>
              <a:t>we are not recommending that the calculation and use of continuous p-values be discontinued. </a:t>
            </a:r>
            <a:r>
              <a:rPr lang="en-US" dirty="0"/>
              <a:t>Where </a:t>
            </a:r>
            <a:r>
              <a:rPr lang="en-US" i="1" dirty="0"/>
              <a:t>p</a:t>
            </a:r>
            <a:r>
              <a:rPr lang="en-US" dirty="0"/>
              <a:t>-values are used, they should be reported as continuous quantities (e.g., </a:t>
            </a:r>
            <a:r>
              <a:rPr lang="en-US" i="1" dirty="0"/>
              <a:t>p </a:t>
            </a:r>
            <a:r>
              <a:rPr lang="en-US" dirty="0"/>
              <a:t>= 0.08). They should also be described in language stating what the value means in the scientific context. We believe that a reasonable prerequisite for reporting any </a:t>
            </a:r>
            <a:r>
              <a:rPr lang="en-US" i="1" dirty="0"/>
              <a:t>p</a:t>
            </a:r>
            <a:r>
              <a:rPr lang="en-US" dirty="0"/>
              <a:t>-value is the ability to interpret it appropriately.”</a:t>
            </a:r>
          </a:p>
          <a:p>
            <a:pPr marL="0" indent="0">
              <a:buNone/>
            </a:pPr>
            <a:r>
              <a:rPr lang="en-US" dirty="0"/>
              <a:t>- TAS Special Issue Editorial</a:t>
            </a:r>
          </a:p>
          <a:p>
            <a:pPr marL="0" indent="0">
              <a:buNone/>
            </a:pPr>
            <a:endParaRPr lang="en-US" dirty="0"/>
          </a:p>
          <a:p>
            <a:endParaRPr lang="en-US" dirty="0"/>
          </a:p>
        </p:txBody>
      </p:sp>
    </p:spTree>
    <p:extLst>
      <p:ext uri="{BB962C8B-B14F-4D97-AF65-F5344CB8AC3E}">
        <p14:creationId xmlns:p14="http://schemas.microsoft.com/office/powerpoint/2010/main" val="1602198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22690-BEB8-7E47-B47F-C6F58B88BDE1}"/>
              </a:ext>
            </a:extLst>
          </p:cNvPr>
          <p:cNvSpPr>
            <a:spLocks noGrp="1"/>
          </p:cNvSpPr>
          <p:nvPr>
            <p:ph type="title"/>
          </p:nvPr>
        </p:nvSpPr>
        <p:spPr/>
        <p:txBody>
          <a:bodyPr/>
          <a:lstStyle/>
          <a:p>
            <a:r>
              <a:rPr lang="en-US" dirty="0"/>
              <a:t>Three Challenges</a:t>
            </a:r>
          </a:p>
        </p:txBody>
      </p:sp>
      <p:sp>
        <p:nvSpPr>
          <p:cNvPr id="3" name="Content Placeholder 2">
            <a:extLst>
              <a:ext uri="{FF2B5EF4-FFF2-40B4-BE49-F238E27FC236}">
                <a16:creationId xmlns:a16="http://schemas.microsoft.com/office/drawing/2014/main" id="{0BC3B1F7-3454-9A4D-B080-F13C8B4AB6DA}"/>
              </a:ext>
            </a:extLst>
          </p:cNvPr>
          <p:cNvSpPr>
            <a:spLocks noGrp="1"/>
          </p:cNvSpPr>
          <p:nvPr>
            <p:ph idx="1"/>
          </p:nvPr>
        </p:nvSpPr>
        <p:spPr>
          <a:xfrm>
            <a:off x="457199" y="1176338"/>
            <a:ext cx="8543925" cy="5308600"/>
          </a:xfrm>
        </p:spPr>
        <p:txBody>
          <a:bodyPr>
            <a:normAutofit/>
          </a:bodyPr>
          <a:lstStyle/>
          <a:p>
            <a:pPr marL="514350" indent="-514350">
              <a:spcBef>
                <a:spcPts val="0"/>
              </a:spcBef>
              <a:buAutoNum type="arabicParenR"/>
            </a:pPr>
            <a:r>
              <a:rPr lang="en-US" dirty="0"/>
              <a:t>Scientific convention</a:t>
            </a:r>
          </a:p>
          <a:p>
            <a:pPr marL="514350" indent="-514350">
              <a:spcBef>
                <a:spcPts val="0"/>
              </a:spcBef>
              <a:buAutoNum type="arabicParenR"/>
            </a:pPr>
            <a:endParaRPr lang="en-US" dirty="0"/>
          </a:p>
          <a:p>
            <a:pPr marL="514350" indent="-514350">
              <a:spcBef>
                <a:spcPts val="0"/>
              </a:spcBef>
              <a:buFont typeface="Arial"/>
              <a:buAutoNum type="arabicParenR"/>
            </a:pPr>
            <a:r>
              <a:rPr lang="en-US" dirty="0"/>
              <a:t>Thinking is harder than p &lt; 0.05</a:t>
            </a:r>
          </a:p>
          <a:p>
            <a:pPr marL="0" indent="0">
              <a:spcBef>
                <a:spcPts val="0"/>
              </a:spcBef>
              <a:buNone/>
            </a:pPr>
            <a:endParaRPr lang="en-US" dirty="0"/>
          </a:p>
          <a:p>
            <a:pPr marL="0" indent="0">
              <a:spcBef>
                <a:spcPts val="0"/>
              </a:spcBef>
              <a:buNone/>
            </a:pPr>
            <a:r>
              <a:rPr lang="en-US" dirty="0"/>
              <a:t>3) Conclusions are fun/exciting</a:t>
            </a:r>
          </a:p>
        </p:txBody>
      </p:sp>
    </p:spTree>
    <p:extLst>
      <p:ext uri="{BB962C8B-B14F-4D97-AF65-F5344CB8AC3E}">
        <p14:creationId xmlns:p14="http://schemas.microsoft.com/office/powerpoint/2010/main" val="246973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 in Intro?</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9045" y="1096027"/>
                <a:ext cx="8625910" cy="5761973"/>
              </a:xfrm>
            </p:spPr>
            <p:txBody>
              <a:bodyPr>
                <a:normAutofit fontScale="92500" lnSpcReduction="20000"/>
              </a:bodyPr>
              <a:lstStyle/>
              <a:p>
                <a:pPr marL="514350" indent="-514350">
                  <a:buFont typeface="+mj-lt"/>
                  <a:buAutoNum type="arabicPeriod"/>
                </a:pPr>
                <a:r>
                  <a:rPr lang="en-US" dirty="0"/>
                  <a:t>Reduce emphasis on bright-line thinking</a:t>
                </a:r>
              </a:p>
              <a:p>
                <a:pPr marL="514350" indent="-514350">
                  <a:buFont typeface="+mj-lt"/>
                  <a:buAutoNum type="arabicPeriod"/>
                </a:pPr>
                <a:r>
                  <a:rPr lang="en-US" dirty="0"/>
                  <a:t>Warn of the dangers of p &lt; 0.05</a:t>
                </a:r>
              </a:p>
              <a:p>
                <a:pPr marL="514350" indent="-514350">
                  <a:buFont typeface="+mj-lt"/>
                  <a:buAutoNum type="arabicPeriod"/>
                </a:pPr>
                <a:r>
                  <a:rPr lang="en-US" dirty="0"/>
                  <a:t>Report actual p-value. </a:t>
                </a:r>
              </a:p>
              <a:p>
                <a:pPr marL="514350" indent="-514350">
                  <a:buFont typeface="+mj-lt"/>
                  <a:buAutoNum type="arabicPeriod"/>
                </a:pPr>
                <a:r>
                  <a:rPr lang="en-US" dirty="0"/>
                  <a:t>Interpret p-values in context.</a:t>
                </a:r>
              </a:p>
              <a:p>
                <a:pPr marL="514350" indent="-514350">
                  <a:buFont typeface="+mj-lt"/>
                  <a:buAutoNum type="arabicPeriod"/>
                </a:pPr>
                <a:r>
                  <a:rPr lang="en-US" dirty="0"/>
                  <a:t>If conclusions still wanted</a:t>
                </a:r>
                <a:r>
                  <a:rPr lang="mr-IN" dirty="0"/>
                  <a:t>…</a:t>
                </a:r>
                <a:endParaRPr lang="en-US" dirty="0"/>
              </a:p>
              <a:p>
                <a:pPr lvl="1"/>
                <a:r>
                  <a:rPr lang="en-US" dirty="0"/>
                  <a:t>Start with extreme examples </a:t>
                </a:r>
                <a:r>
                  <a:rPr lang="mr-IN" dirty="0"/>
                  <a:t>–</a:t>
                </a:r>
                <a:r>
                  <a:rPr lang="en-US" dirty="0"/>
                  <a:t> no threshold needed</a:t>
                </a:r>
              </a:p>
              <a:p>
                <a:pPr lvl="1"/>
                <a:r>
                  <a:rPr lang="en-US" dirty="0"/>
                  <a:t>Talk through p-value meaning first</a:t>
                </a:r>
              </a:p>
              <a:p>
                <a:pPr lvl="1"/>
                <a:r>
                  <a:rPr lang="en-US" dirty="0"/>
                  <a:t>Base conclusions on p-value, not </a:t>
                </a:r>
                <a14:m>
                  <m:oMath xmlns:m="http://schemas.openxmlformats.org/officeDocument/2006/math">
                    <m:r>
                      <a:rPr lang="en-US" i="1" smtClean="0">
                        <a:latin typeface="Cambria Math" charset="0"/>
                        <a:ea typeface="Cambria Math" charset="0"/>
                        <a:cs typeface="Cambria Math" charset="0"/>
                      </a:rPr>
                      <m:t>𝛼</m:t>
                    </m:r>
                  </m:oMath>
                </a14:m>
                <a:endParaRPr lang="en-US" dirty="0"/>
              </a:p>
              <a:p>
                <a:pPr lvl="1"/>
                <a:r>
                  <a:rPr lang="en-US" dirty="0"/>
                  <a:t>Base conclusions on more than just a p-value</a:t>
                </a:r>
              </a:p>
              <a:p>
                <a:pPr marL="514350" indent="-514350">
                  <a:buFont typeface="+mj-lt"/>
                  <a:buAutoNum type="arabicPeriod"/>
                </a:pPr>
                <a:r>
                  <a:rPr lang="en-US" dirty="0"/>
                  <a:t>Help students understand a p-value</a:t>
                </a:r>
                <a:r>
                  <a:rPr lang="mr-IN" dirty="0"/>
                  <a:t>…</a:t>
                </a:r>
                <a:endParaRPr lang="en-US" dirty="0"/>
              </a:p>
              <a:p>
                <a:pPr marL="514350" indent="-514350">
                  <a:buFont typeface="+mj-lt"/>
                  <a:buAutoNum type="arabicPeriod"/>
                </a:pPr>
                <a:endParaRPr lang="en-US" dirty="0"/>
              </a:p>
              <a:p>
                <a:pPr marL="514350" indent="-514350">
                  <a:buFont typeface="+mj-lt"/>
                  <a:buAutoNum type="arabicPeriod"/>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9045" y="1096027"/>
                <a:ext cx="8625910" cy="5761973"/>
              </a:xfrm>
              <a:blipFill rotWithShape="0">
                <a:blip r:embed="rId2"/>
                <a:stretch>
                  <a:fillRect l="-1695" t="-2963"/>
                </a:stretch>
              </a:blipFill>
            </p:spPr>
            <p:txBody>
              <a:bodyPr/>
              <a:lstStyle/>
              <a:p>
                <a:r>
                  <a:rPr lang="en-US">
                    <a:noFill/>
                  </a:rPr>
                  <a:t> </a:t>
                </a:r>
              </a:p>
            </p:txBody>
          </p:sp>
        </mc:Fallback>
      </mc:AlternateContent>
    </p:spTree>
    <p:extLst>
      <p:ext uri="{BB962C8B-B14F-4D97-AF65-F5344CB8AC3E}">
        <p14:creationId xmlns:p14="http://schemas.microsoft.com/office/powerpoint/2010/main" val="199220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4B827-8AAE-B24F-96BF-A46A536A67DB}"/>
              </a:ext>
            </a:extLst>
          </p:cNvPr>
          <p:cNvSpPr>
            <a:spLocks noGrp="1"/>
          </p:cNvSpPr>
          <p:nvPr>
            <p:ph type="title"/>
          </p:nvPr>
        </p:nvSpPr>
        <p:spPr/>
        <p:txBody>
          <a:bodyPr/>
          <a:lstStyle/>
          <a:p>
            <a:r>
              <a:rPr lang="en-US" dirty="0"/>
              <a:t>Understanding a P-Value</a:t>
            </a:r>
          </a:p>
        </p:txBody>
      </p:sp>
      <p:pic>
        <p:nvPicPr>
          <p:cNvPr id="4" name="Picture 3">
            <a:extLst>
              <a:ext uri="{FF2B5EF4-FFF2-40B4-BE49-F238E27FC236}">
                <a16:creationId xmlns:a16="http://schemas.microsoft.com/office/drawing/2014/main" id="{9F65A9D5-1729-3B43-A7A9-4DDB83174E64}"/>
              </a:ext>
            </a:extLst>
          </p:cNvPr>
          <p:cNvPicPr>
            <a:picLocks noChangeAspect="1"/>
          </p:cNvPicPr>
          <p:nvPr/>
        </p:nvPicPr>
        <p:blipFill>
          <a:blip r:embed="rId2"/>
          <a:stretch>
            <a:fillRect/>
          </a:stretch>
        </p:blipFill>
        <p:spPr>
          <a:xfrm>
            <a:off x="3486312" y="1330701"/>
            <a:ext cx="5333659" cy="3703053"/>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15433B2-645D-0647-AC62-CB687421934D}"/>
                  </a:ext>
                </a:extLst>
              </p:cNvPr>
              <p:cNvSpPr txBox="1"/>
              <p:nvPr/>
            </p:nvSpPr>
            <p:spPr>
              <a:xfrm>
                <a:off x="147721" y="1301216"/>
                <a:ext cx="2803358" cy="20313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𝑡</m:t>
                      </m:r>
                      <m:r>
                        <a:rPr lang="en-US" sz="3200" b="0" i="1" smtClean="0">
                          <a:latin typeface="Cambria Math" charset="0"/>
                        </a:rPr>
                        <m:t>=</m:t>
                      </m:r>
                      <m:f>
                        <m:fPr>
                          <m:ctrlPr>
                            <a:rPr lang="bg-BG" sz="3200" b="0" i="1" smtClean="0">
                              <a:latin typeface="Cambria Math" panose="02040503050406030204" pitchFamily="18" charset="0"/>
                            </a:rPr>
                          </m:ctrlPr>
                        </m:fPr>
                        <m:num>
                          <m:sSub>
                            <m:sSubPr>
                              <m:ctrlPr>
                                <a:rPr lang="en-US" sz="3200" i="1">
                                  <a:latin typeface="Cambria Math" panose="02040503050406030204" pitchFamily="18" charset="0"/>
                                </a:rPr>
                              </m:ctrlPr>
                            </m:sSubPr>
                            <m:e>
                              <m:bar>
                                <m:barPr>
                                  <m:pos m:val="top"/>
                                  <m:ctrlPr>
                                    <a:rPr lang="en-US" sz="3200" i="1">
                                      <a:latin typeface="Cambria Math" panose="02040503050406030204" pitchFamily="18" charset="0"/>
                                    </a:rPr>
                                  </m:ctrlPr>
                                </m:barPr>
                                <m:e>
                                  <m:r>
                                    <a:rPr lang="en-US" sz="3200" i="1">
                                      <a:latin typeface="Cambria Math" charset="0"/>
                                    </a:rPr>
                                    <m:t>𝑥</m:t>
                                  </m:r>
                                </m:e>
                              </m:bar>
                            </m:e>
                            <m:sub>
                              <m:r>
                                <a:rPr lang="en-US" sz="3200" i="1">
                                  <a:latin typeface="Cambria Math" charset="0"/>
                                </a:rPr>
                                <m:t>1</m:t>
                              </m:r>
                            </m:sub>
                          </m:sSub>
                          <m:r>
                            <a:rPr lang="en-US" sz="3200" i="1">
                              <a:latin typeface="Cambria Math" charset="0"/>
                            </a:rPr>
                            <m:t>−</m:t>
                          </m:r>
                          <m:sSub>
                            <m:sSubPr>
                              <m:ctrlPr>
                                <a:rPr lang="en-US" sz="3200" i="1">
                                  <a:latin typeface="Cambria Math" panose="02040503050406030204" pitchFamily="18" charset="0"/>
                                </a:rPr>
                              </m:ctrlPr>
                            </m:sSubPr>
                            <m:e>
                              <m:bar>
                                <m:barPr>
                                  <m:pos m:val="top"/>
                                  <m:ctrlPr>
                                    <a:rPr lang="en-US" sz="3200" i="1">
                                      <a:latin typeface="Cambria Math" panose="02040503050406030204" pitchFamily="18" charset="0"/>
                                    </a:rPr>
                                  </m:ctrlPr>
                                </m:barPr>
                                <m:e>
                                  <m:r>
                                    <a:rPr lang="en-US" sz="3200" i="1">
                                      <a:latin typeface="Cambria Math" charset="0"/>
                                    </a:rPr>
                                    <m:t>𝑥</m:t>
                                  </m:r>
                                </m:e>
                              </m:bar>
                            </m:e>
                            <m:sub>
                              <m:r>
                                <a:rPr lang="en-US" sz="3200" i="1">
                                  <a:latin typeface="Cambria Math" charset="0"/>
                                </a:rPr>
                                <m:t>2</m:t>
                              </m:r>
                            </m:sub>
                          </m:sSub>
                        </m:num>
                        <m:den>
                          <m:rad>
                            <m:radPr>
                              <m:degHide m:val="on"/>
                              <m:ctrlPr>
                                <a:rPr lang="bg-BG" sz="3200" b="0" i="1" smtClean="0">
                                  <a:latin typeface="Cambria Math" panose="02040503050406030204" pitchFamily="18" charset="0"/>
                                </a:rPr>
                              </m:ctrlPr>
                            </m:radPr>
                            <m:deg/>
                            <m:e>
                              <m:f>
                                <m:fPr>
                                  <m:ctrlPr>
                                    <a:rPr lang="bg-BG" sz="3200" b="0" i="1" smtClean="0">
                                      <a:latin typeface="Cambria Math" panose="02040503050406030204" pitchFamily="18" charset="0"/>
                                    </a:rPr>
                                  </m:ctrlPr>
                                </m:fPr>
                                <m:num>
                                  <m:sSubSup>
                                    <m:sSubSupPr>
                                      <m:ctrlPr>
                                        <a:rPr lang="en-US" sz="3200" b="0" i="1" smtClean="0">
                                          <a:latin typeface="Cambria Math" panose="02040503050406030204" pitchFamily="18" charset="0"/>
                                        </a:rPr>
                                      </m:ctrlPr>
                                    </m:sSubSupPr>
                                    <m:e>
                                      <m:r>
                                        <a:rPr lang="en-US" sz="3200" b="0" i="1" smtClean="0">
                                          <a:latin typeface="Cambria Math" charset="0"/>
                                        </a:rPr>
                                        <m:t>𝑠</m:t>
                                      </m:r>
                                    </m:e>
                                    <m:sub>
                                      <m:r>
                                        <a:rPr lang="en-US" sz="3200" b="0" i="1" smtClean="0">
                                          <a:latin typeface="Cambria Math" charset="0"/>
                                        </a:rPr>
                                        <m:t>1</m:t>
                                      </m:r>
                                    </m:sub>
                                    <m:sup>
                                      <m:r>
                                        <a:rPr lang="en-US" sz="3200" b="0" i="1" smtClean="0">
                                          <a:latin typeface="Cambria Math" charset="0"/>
                                        </a:rPr>
                                        <m:t>2</m:t>
                                      </m:r>
                                    </m:sup>
                                  </m:sSubSup>
                                </m:num>
                                <m:den>
                                  <m:sSub>
                                    <m:sSubPr>
                                      <m:ctrlPr>
                                        <a:rPr lang="en-US" sz="3200" b="0" i="1" smtClean="0">
                                          <a:latin typeface="Cambria Math" panose="02040503050406030204" pitchFamily="18" charset="0"/>
                                        </a:rPr>
                                      </m:ctrlPr>
                                    </m:sSubPr>
                                    <m:e>
                                      <m:r>
                                        <a:rPr lang="en-US" sz="3200" b="0" i="1" smtClean="0">
                                          <a:latin typeface="Cambria Math" charset="0"/>
                                        </a:rPr>
                                        <m:t>𝑛</m:t>
                                      </m:r>
                                    </m:e>
                                    <m:sub>
                                      <m:r>
                                        <a:rPr lang="en-US" sz="3200" b="0" i="1" smtClean="0">
                                          <a:latin typeface="Cambria Math" charset="0"/>
                                        </a:rPr>
                                        <m:t>1</m:t>
                                      </m:r>
                                    </m:sub>
                                  </m:sSub>
                                </m:den>
                              </m:f>
                              <m:r>
                                <a:rPr lang="en-US" sz="3200" b="0" i="1" smtClean="0">
                                  <a:latin typeface="Cambria Math" charset="0"/>
                                </a:rPr>
                                <m:t>+</m:t>
                              </m:r>
                              <m:f>
                                <m:fPr>
                                  <m:ctrlPr>
                                    <a:rPr lang="bg-BG" sz="3200" i="1">
                                      <a:latin typeface="Cambria Math" panose="02040503050406030204" pitchFamily="18" charset="0"/>
                                    </a:rPr>
                                  </m:ctrlPr>
                                </m:fPr>
                                <m:num>
                                  <m:sSubSup>
                                    <m:sSubSupPr>
                                      <m:ctrlPr>
                                        <a:rPr lang="en-US" sz="3200" i="1">
                                          <a:latin typeface="Cambria Math" panose="02040503050406030204" pitchFamily="18" charset="0"/>
                                        </a:rPr>
                                      </m:ctrlPr>
                                    </m:sSubSupPr>
                                    <m:e>
                                      <m:r>
                                        <a:rPr lang="en-US" sz="3200" i="1">
                                          <a:latin typeface="Cambria Math" charset="0"/>
                                        </a:rPr>
                                        <m:t>𝑠</m:t>
                                      </m:r>
                                    </m:e>
                                    <m:sub>
                                      <m:r>
                                        <a:rPr lang="en-US" sz="3200" b="0" i="1" smtClean="0">
                                          <a:latin typeface="Cambria Math" charset="0"/>
                                        </a:rPr>
                                        <m:t>2</m:t>
                                      </m:r>
                                    </m:sub>
                                    <m:sup>
                                      <m:r>
                                        <a:rPr lang="en-US" sz="3200" i="1">
                                          <a:latin typeface="Cambria Math" charset="0"/>
                                        </a:rPr>
                                        <m:t>2</m:t>
                                      </m:r>
                                    </m:sup>
                                  </m:sSubSup>
                                </m:num>
                                <m:den>
                                  <m:sSub>
                                    <m:sSubPr>
                                      <m:ctrlPr>
                                        <a:rPr lang="en-US" sz="3200" i="1">
                                          <a:latin typeface="Cambria Math" panose="02040503050406030204" pitchFamily="18" charset="0"/>
                                        </a:rPr>
                                      </m:ctrlPr>
                                    </m:sSubPr>
                                    <m:e>
                                      <m:r>
                                        <a:rPr lang="en-US" sz="3200" i="1">
                                          <a:latin typeface="Cambria Math" charset="0"/>
                                        </a:rPr>
                                        <m:t>𝑛</m:t>
                                      </m:r>
                                    </m:e>
                                    <m:sub>
                                      <m:r>
                                        <a:rPr lang="en-US" sz="3200" b="0" i="1" smtClean="0">
                                          <a:latin typeface="Cambria Math" charset="0"/>
                                        </a:rPr>
                                        <m:t>2</m:t>
                                      </m:r>
                                    </m:sub>
                                  </m:sSub>
                                </m:den>
                              </m:f>
                            </m:e>
                          </m:rad>
                        </m:den>
                      </m:f>
                    </m:oMath>
                  </m:oMathPara>
                </a14:m>
                <a:endParaRPr lang="en-US" b="0" dirty="0"/>
              </a:p>
            </p:txBody>
          </p:sp>
        </mc:Choice>
        <mc:Fallback xmlns="">
          <p:sp>
            <p:nvSpPr>
              <p:cNvPr id="5" name="TextBox 4">
                <a:extLst>
                  <a:ext uri="{FF2B5EF4-FFF2-40B4-BE49-F238E27FC236}">
                    <a16:creationId xmlns:a16="http://schemas.microsoft.com/office/drawing/2014/main" id="{915433B2-645D-0647-AC62-CB687421934D}"/>
                  </a:ext>
                </a:extLst>
              </p:cNvPr>
              <p:cNvSpPr txBox="1">
                <a:spLocks noRot="1" noChangeAspect="1" noMove="1" noResize="1" noEditPoints="1" noAdjustHandles="1" noChangeArrowheads="1" noChangeShapeType="1" noTextEdit="1"/>
              </p:cNvSpPr>
              <p:nvPr/>
            </p:nvSpPr>
            <p:spPr>
              <a:xfrm>
                <a:off x="147721" y="1301216"/>
                <a:ext cx="2803358" cy="2031325"/>
              </a:xfrm>
              <a:prstGeom prst="rect">
                <a:avLst/>
              </a:prstGeom>
              <a:blipFill>
                <a:blip r:embed="rId3"/>
                <a:stretch>
                  <a:fillRect/>
                </a:stretch>
              </a:blipFill>
            </p:spPr>
            <p:txBody>
              <a:bodyPr/>
              <a:lstStyle/>
              <a:p>
                <a:r>
                  <a:rPr lang="en-US">
                    <a:noFill/>
                  </a:rPr>
                  <a:t> </a:t>
                </a:r>
              </a:p>
            </p:txBody>
          </p:sp>
        </mc:Fallback>
      </mc:AlternateContent>
      <p:sp>
        <p:nvSpPr>
          <p:cNvPr id="6" name="Right Arrow 5">
            <a:extLst>
              <a:ext uri="{FF2B5EF4-FFF2-40B4-BE49-F238E27FC236}">
                <a16:creationId xmlns:a16="http://schemas.microsoft.com/office/drawing/2014/main" id="{8BFAAA33-66FB-9349-BE98-F08D73306598}"/>
              </a:ext>
            </a:extLst>
          </p:cNvPr>
          <p:cNvSpPr/>
          <p:nvPr/>
        </p:nvSpPr>
        <p:spPr>
          <a:xfrm>
            <a:off x="3071395" y="2839246"/>
            <a:ext cx="986589" cy="49329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4">
            <a:extLst>
              <a:ext uri="{FF2B5EF4-FFF2-40B4-BE49-F238E27FC236}">
                <a16:creationId xmlns:a16="http://schemas.microsoft.com/office/drawing/2014/main" id="{DE1CBB16-6A15-844A-8659-593515E0680D}"/>
              </a:ext>
            </a:extLst>
          </p:cNvPr>
          <p:cNvPicPr>
            <a:picLocks noChangeAspect="1" noChangeArrowheads="1"/>
          </p:cNvPicPr>
          <p:nvPr/>
        </p:nvPicPr>
        <p:blipFill>
          <a:blip r:embed="rId4" cstate="print"/>
          <a:srcRect/>
          <a:stretch>
            <a:fillRect/>
          </a:stretch>
        </p:blipFill>
        <p:spPr bwMode="auto">
          <a:xfrm>
            <a:off x="321546" y="3457419"/>
            <a:ext cx="2705151" cy="3152670"/>
          </a:xfrm>
          <a:prstGeom prst="rect">
            <a:avLst/>
          </a:prstGeom>
          <a:noFill/>
          <a:ln w="9525">
            <a:noFill/>
            <a:miter lim="800000"/>
            <a:headEnd/>
            <a:tailEnd/>
          </a:ln>
        </p:spPr>
      </p:pic>
      <p:sp>
        <p:nvSpPr>
          <p:cNvPr id="8" name="TextBox 7">
            <a:extLst>
              <a:ext uri="{FF2B5EF4-FFF2-40B4-BE49-F238E27FC236}">
                <a16:creationId xmlns:a16="http://schemas.microsoft.com/office/drawing/2014/main" id="{FECAD80C-50A2-6441-A89B-D5C0762E0CE8}"/>
              </a:ext>
            </a:extLst>
          </p:cNvPr>
          <p:cNvSpPr txBox="1"/>
          <p:nvPr/>
        </p:nvSpPr>
        <p:spPr>
          <a:xfrm>
            <a:off x="4170919" y="5251442"/>
            <a:ext cx="3738642" cy="954107"/>
          </a:xfrm>
          <a:prstGeom prst="rect">
            <a:avLst/>
          </a:prstGeom>
          <a:noFill/>
        </p:spPr>
        <p:txBody>
          <a:bodyPr wrap="square" rtlCol="0">
            <a:spAutoFit/>
          </a:bodyPr>
          <a:lstStyle/>
          <a:p>
            <a:pPr algn="ctr"/>
            <a:r>
              <a:rPr lang="en-US" sz="2800" dirty="0">
                <a:solidFill>
                  <a:srgbClr val="FF0000"/>
                </a:solidFill>
                <a:latin typeface="Century Gothic" panose="020B0502020202020204" pitchFamily="34" charset="0"/>
              </a:rPr>
              <a:t>Simulation-based inference!</a:t>
            </a:r>
          </a:p>
        </p:txBody>
      </p:sp>
    </p:spTree>
    <p:extLst>
      <p:ext uri="{BB962C8B-B14F-4D97-AF65-F5344CB8AC3E}">
        <p14:creationId xmlns:p14="http://schemas.microsoft.com/office/powerpoint/2010/main" val="321749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500"/>
                            </p:stCondLst>
                            <p:childTnLst>
                              <p:par>
                                <p:cTn id="17" presetID="9"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par>
                          <p:cTn id="20" fill="hold">
                            <p:stCondLst>
                              <p:cond delay="1000"/>
                            </p:stCondLst>
                            <p:childTnLst>
                              <p:par>
                                <p:cTn id="21" presetID="2" presetClass="entr" presetSubtype="8" fill="hold" grpId="0" nodeType="afterEffect">
                                  <p:stCondLst>
                                    <p:cond delay="0"/>
                                  </p:stCondLst>
                                  <p:iterate type="lt">
                                    <p:tmPct val="0"/>
                                  </p:iterate>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1BB43-91AF-3045-B08F-8665AFA4A4F4}"/>
              </a:ext>
            </a:extLst>
          </p:cNvPr>
          <p:cNvSpPr>
            <a:spLocks noGrp="1"/>
          </p:cNvSpPr>
          <p:nvPr>
            <p:ph type="title"/>
          </p:nvPr>
        </p:nvSpPr>
        <p:spPr>
          <a:xfrm>
            <a:off x="583293" y="-26126"/>
            <a:ext cx="8066314" cy="1143000"/>
          </a:xfrm>
        </p:spPr>
        <p:txBody>
          <a:bodyPr>
            <a:normAutofit fontScale="90000"/>
          </a:bodyPr>
          <a:lstStyle/>
          <a:p>
            <a:r>
              <a:rPr lang="en-US" dirty="0"/>
              <a:t>Pay Individually or Split Evenly?</a:t>
            </a:r>
          </a:p>
        </p:txBody>
      </p:sp>
      <p:sp>
        <p:nvSpPr>
          <p:cNvPr id="3" name="Content Placeholder 2">
            <a:extLst>
              <a:ext uri="{FF2B5EF4-FFF2-40B4-BE49-F238E27FC236}">
                <a16:creationId xmlns:a16="http://schemas.microsoft.com/office/drawing/2014/main" id="{EB75FF79-74D1-F241-9315-DCF22D42F9D9}"/>
              </a:ext>
            </a:extLst>
          </p:cNvPr>
          <p:cNvSpPr>
            <a:spLocks noGrp="1"/>
          </p:cNvSpPr>
          <p:nvPr>
            <p:ph idx="1"/>
          </p:nvPr>
        </p:nvSpPr>
        <p:spPr>
          <a:xfrm>
            <a:off x="179977" y="918280"/>
            <a:ext cx="8572500" cy="5308600"/>
          </a:xfrm>
        </p:spPr>
        <p:txBody>
          <a:bodyPr>
            <a:normAutofit/>
          </a:bodyPr>
          <a:lstStyle/>
          <a:p>
            <a:r>
              <a:rPr lang="en-US" sz="2800" dirty="0"/>
              <a:t>When going out to eat as a group, people may pay individually or split the bill evenly</a:t>
            </a:r>
          </a:p>
          <a:p>
            <a:r>
              <a:rPr lang="en-US" sz="2800" dirty="0"/>
              <a:t>If this decision is made in advance, does it change how much people spend?</a:t>
            </a:r>
          </a:p>
          <a:p>
            <a:r>
              <a:rPr lang="en-US" sz="2800" dirty="0"/>
              <a:t>48 Israeli college students went out to eat in groups of 6.  Whether they would pay individually or split evenly was determined in advance…</a:t>
            </a:r>
          </a:p>
          <a:p>
            <a:r>
              <a:rPr lang="en-US" sz="2800" dirty="0"/>
              <a:t>… randomly!</a:t>
            </a:r>
          </a:p>
          <a:p>
            <a:endParaRPr lang="en-US" dirty="0"/>
          </a:p>
        </p:txBody>
      </p:sp>
      <p:pic>
        <p:nvPicPr>
          <p:cNvPr id="4" name="Picture 3">
            <a:extLst>
              <a:ext uri="{FF2B5EF4-FFF2-40B4-BE49-F238E27FC236}">
                <a16:creationId xmlns:a16="http://schemas.microsoft.com/office/drawing/2014/main" id="{D89D5190-3E46-9248-8919-1A740D864CE7}"/>
              </a:ext>
            </a:extLst>
          </p:cNvPr>
          <p:cNvPicPr>
            <a:picLocks noChangeAspect="1"/>
          </p:cNvPicPr>
          <p:nvPr/>
        </p:nvPicPr>
        <p:blipFill rotWithShape="1">
          <a:blip r:embed="rId3"/>
          <a:srcRect t="13516"/>
          <a:stretch/>
        </p:blipFill>
        <p:spPr>
          <a:xfrm>
            <a:off x="5741126" y="4578532"/>
            <a:ext cx="3011351" cy="1953259"/>
          </a:xfrm>
          <a:prstGeom prst="rect">
            <a:avLst/>
          </a:prstGeom>
        </p:spPr>
      </p:pic>
      <p:sp>
        <p:nvSpPr>
          <p:cNvPr id="5" name="Rectangle 4">
            <a:extLst>
              <a:ext uri="{FF2B5EF4-FFF2-40B4-BE49-F238E27FC236}">
                <a16:creationId xmlns:a16="http://schemas.microsoft.com/office/drawing/2014/main" id="{AFAACBC1-A069-2941-AA44-015969F746CB}"/>
              </a:ext>
            </a:extLst>
          </p:cNvPr>
          <p:cNvSpPr/>
          <p:nvPr/>
        </p:nvSpPr>
        <p:spPr>
          <a:xfrm>
            <a:off x="267789" y="5765215"/>
            <a:ext cx="5688753" cy="923330"/>
          </a:xfrm>
          <a:prstGeom prst="rect">
            <a:avLst/>
          </a:prstGeom>
        </p:spPr>
        <p:txBody>
          <a:bodyPr wrap="square">
            <a:spAutoFit/>
          </a:bodyPr>
          <a:lstStyle/>
          <a:p>
            <a:r>
              <a:rPr lang="en-US" dirty="0" err="1">
                <a:latin typeface="Century Gothic" panose="020B0502020202020204" pitchFamily="34" charset="0"/>
              </a:rPr>
              <a:t>Gneezy</a:t>
            </a:r>
            <a:r>
              <a:rPr lang="en-US" dirty="0">
                <a:latin typeface="Century Gothic" panose="020B0502020202020204" pitchFamily="34" charset="0"/>
              </a:rPr>
              <a:t>, U.,</a:t>
            </a:r>
            <a:r>
              <a:rPr lang="en-US" dirty="0" err="1">
                <a:latin typeface="Century Gothic" panose="020B0502020202020204" pitchFamily="34" charset="0"/>
              </a:rPr>
              <a:t>Haruvy</a:t>
            </a:r>
            <a:r>
              <a:rPr lang="en-US" dirty="0">
                <a:latin typeface="Century Gothic" panose="020B0502020202020204" pitchFamily="34" charset="0"/>
              </a:rPr>
              <a:t>, E., and </a:t>
            </a:r>
            <a:r>
              <a:rPr lang="en-US" dirty="0" err="1">
                <a:latin typeface="Century Gothic" panose="020B0502020202020204" pitchFamily="34" charset="0"/>
              </a:rPr>
              <a:t>Yafe</a:t>
            </a:r>
            <a:r>
              <a:rPr lang="en-US" dirty="0">
                <a:latin typeface="Century Gothic" panose="020B0502020202020204" pitchFamily="34" charset="0"/>
              </a:rPr>
              <a:t>, H. "The Inefficiency of Splitting the Bill,"" The Economic Journal, 2004; 114, 265-280.</a:t>
            </a:r>
          </a:p>
        </p:txBody>
      </p:sp>
      <p:sp>
        <p:nvSpPr>
          <p:cNvPr id="6" name="Rectangle 5">
            <a:extLst>
              <a:ext uri="{FF2B5EF4-FFF2-40B4-BE49-F238E27FC236}">
                <a16:creationId xmlns:a16="http://schemas.microsoft.com/office/drawing/2014/main" id="{7A591DF7-A6BE-5441-A28F-9C4CB22193E5}"/>
              </a:ext>
            </a:extLst>
          </p:cNvPr>
          <p:cNvSpPr/>
          <p:nvPr/>
        </p:nvSpPr>
        <p:spPr>
          <a:xfrm>
            <a:off x="6338381" y="6471669"/>
            <a:ext cx="1678665" cy="276999"/>
          </a:xfrm>
          <a:prstGeom prst="rect">
            <a:avLst/>
          </a:prstGeom>
        </p:spPr>
        <p:txBody>
          <a:bodyPr wrap="none">
            <a:spAutoFit/>
          </a:bodyPr>
          <a:lstStyle/>
          <a:p>
            <a:r>
              <a:rPr lang="en-US" sz="1200" dirty="0" err="1">
                <a:latin typeface="Century Gothic" panose="020B0502020202020204" pitchFamily="34" charset="0"/>
              </a:rPr>
              <a:t>Frasca</a:t>
            </a:r>
            <a:r>
              <a:rPr lang="en-US" sz="1200" dirty="0">
                <a:latin typeface="Century Gothic" panose="020B0502020202020204" pitchFamily="34" charset="0"/>
              </a:rPr>
              <a:t> Food &amp; Wine</a:t>
            </a:r>
          </a:p>
        </p:txBody>
      </p:sp>
    </p:spTree>
    <p:extLst>
      <p:ext uri="{BB962C8B-B14F-4D97-AF65-F5344CB8AC3E}">
        <p14:creationId xmlns:p14="http://schemas.microsoft.com/office/powerpoint/2010/main" val="381670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1BB43-91AF-3045-B08F-8665AFA4A4F4}"/>
              </a:ext>
            </a:extLst>
          </p:cNvPr>
          <p:cNvSpPr>
            <a:spLocks noGrp="1"/>
          </p:cNvSpPr>
          <p:nvPr>
            <p:ph type="title"/>
          </p:nvPr>
        </p:nvSpPr>
        <p:spPr>
          <a:xfrm>
            <a:off x="583293" y="-26126"/>
            <a:ext cx="8066314" cy="1143000"/>
          </a:xfrm>
        </p:spPr>
        <p:txBody>
          <a:bodyPr>
            <a:normAutofit fontScale="90000"/>
          </a:bodyPr>
          <a:lstStyle/>
          <a:p>
            <a:r>
              <a:rPr lang="en-US" dirty="0"/>
              <a:t>Pay Individually or Split Evenly?</a:t>
            </a:r>
          </a:p>
        </p:txBody>
      </p:sp>
      <p:pic>
        <p:nvPicPr>
          <p:cNvPr id="12" name="Picture 11">
            <a:extLst>
              <a:ext uri="{FF2B5EF4-FFF2-40B4-BE49-F238E27FC236}">
                <a16:creationId xmlns:a16="http://schemas.microsoft.com/office/drawing/2014/main" id="{4FFEE76D-C019-FE42-AFEC-7F6792952303}"/>
              </a:ext>
            </a:extLst>
          </p:cNvPr>
          <p:cNvPicPr>
            <a:picLocks noChangeAspect="1"/>
          </p:cNvPicPr>
          <p:nvPr/>
        </p:nvPicPr>
        <p:blipFill rotWithShape="1">
          <a:blip r:embed="rId3"/>
          <a:srcRect l="3929" t="12833" r="6071" b="1808"/>
          <a:stretch/>
        </p:blipFill>
        <p:spPr>
          <a:xfrm>
            <a:off x="688207" y="1051363"/>
            <a:ext cx="7856486" cy="5069304"/>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2B8650C-E623-374B-9B63-C5B18B402371}"/>
                  </a:ext>
                </a:extLst>
              </p:cNvPr>
              <p:cNvSpPr txBox="1"/>
              <p:nvPr/>
            </p:nvSpPr>
            <p:spPr>
              <a:xfrm>
                <a:off x="2080467" y="6211134"/>
                <a:ext cx="533966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𝑌</m:t>
                              </m:r>
                            </m:e>
                          </m:acc>
                        </m:e>
                        <m:sub>
                          <m:r>
                            <a:rPr lang="en-US" sz="2800" b="0" i="1" smtClean="0">
                              <a:latin typeface="Cambria Math" panose="02040503050406030204" pitchFamily="18" charset="0"/>
                            </a:rPr>
                            <m:t>𝐼</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𝑌</m:t>
                              </m:r>
                            </m:e>
                          </m:acc>
                        </m:e>
                        <m:sub>
                          <m:r>
                            <a:rPr lang="en-US" sz="2800" i="1">
                              <a:latin typeface="Cambria Math" panose="02040503050406030204" pitchFamily="18" charset="0"/>
                            </a:rPr>
                            <m:t>𝑆</m:t>
                          </m:r>
                        </m:sub>
                      </m:sSub>
                      <m:r>
                        <a:rPr lang="en-US" sz="2800" b="0" i="1" smtClean="0">
                          <a:latin typeface="Cambria Math" panose="02040503050406030204" pitchFamily="18" charset="0"/>
                        </a:rPr>
                        <m:t>=</m:t>
                      </m:r>
                      <m:r>
                        <a:rPr lang="en-US" sz="2800" i="1">
                          <a:latin typeface="Cambria Math" panose="02040503050406030204" pitchFamily="18" charset="0"/>
                        </a:rPr>
                        <m:t>37.29</m:t>
                      </m:r>
                      <m:r>
                        <a:rPr lang="en-US" sz="2800" b="0" i="1" smtClean="0">
                          <a:latin typeface="Cambria Math" panose="02040503050406030204" pitchFamily="18" charset="0"/>
                        </a:rPr>
                        <m:t>−50.92=−13.63</m:t>
                      </m:r>
                    </m:oMath>
                  </m:oMathPara>
                </a14:m>
                <a:endParaRPr lang="en-US" dirty="0"/>
              </a:p>
            </p:txBody>
          </p:sp>
        </mc:Choice>
        <mc:Fallback xmlns="">
          <p:sp>
            <p:nvSpPr>
              <p:cNvPr id="15" name="TextBox 14">
                <a:extLst>
                  <a:ext uri="{FF2B5EF4-FFF2-40B4-BE49-F238E27FC236}">
                    <a16:creationId xmlns:a16="http://schemas.microsoft.com/office/drawing/2014/main" id="{62B8650C-E623-374B-9B63-C5B18B402371}"/>
                  </a:ext>
                </a:extLst>
              </p:cNvPr>
              <p:cNvSpPr txBox="1">
                <a:spLocks noRot="1" noChangeAspect="1" noMove="1" noResize="1" noEditPoints="1" noAdjustHandles="1" noChangeArrowheads="1" noChangeShapeType="1" noTextEdit="1"/>
              </p:cNvSpPr>
              <p:nvPr/>
            </p:nvSpPr>
            <p:spPr>
              <a:xfrm>
                <a:off x="2080467" y="6211134"/>
                <a:ext cx="5339667" cy="430887"/>
              </a:xfrm>
              <a:prstGeom prst="rect">
                <a:avLst/>
              </a:prstGeom>
              <a:blipFill>
                <a:blip r:embed="rId4"/>
                <a:stretch>
                  <a:fillRect l="-950" r="-950" b="-14286"/>
                </a:stretch>
              </a:blipFill>
            </p:spPr>
            <p:txBody>
              <a:bodyPr/>
              <a:lstStyle/>
              <a:p>
                <a:r>
                  <a:rPr lang="en-US">
                    <a:noFill/>
                  </a:rPr>
                  <a:t> </a:t>
                </a:r>
              </a:p>
            </p:txBody>
          </p:sp>
        </mc:Fallback>
      </mc:AlternateContent>
    </p:spTree>
    <p:extLst>
      <p:ext uri="{BB962C8B-B14F-4D97-AF65-F5344CB8AC3E}">
        <p14:creationId xmlns:p14="http://schemas.microsoft.com/office/powerpoint/2010/main" val="281878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2D3EB1-A8D4-0B4C-BEC5-E81B81EAAA9E}"/>
              </a:ext>
            </a:extLst>
          </p:cNvPr>
          <p:cNvSpPr>
            <a:spLocks noGrp="1"/>
          </p:cNvSpPr>
          <p:nvPr>
            <p:ph idx="1"/>
          </p:nvPr>
        </p:nvSpPr>
        <p:spPr/>
        <p:txBody>
          <a:bodyPr/>
          <a:lstStyle/>
          <a:p>
            <a:r>
              <a:rPr lang="en-US" dirty="0">
                <a:latin typeface="Century Gothic" panose="020B0502020202020204" pitchFamily="34" charset="0"/>
              </a:rPr>
              <a:t>Meal cost higher for splitting students</a:t>
            </a:r>
          </a:p>
          <a:p>
            <a:r>
              <a:rPr lang="en-US" dirty="0">
                <a:latin typeface="Century Gothic" panose="020B0502020202020204" pitchFamily="34" charset="0"/>
              </a:rPr>
              <a:t>Two explanations:</a:t>
            </a:r>
          </a:p>
          <a:p>
            <a:pPr lvl="1"/>
            <a:r>
              <a:rPr lang="en-US" sz="3200" dirty="0">
                <a:latin typeface="Century Gothic" panose="020B0502020202020204" pitchFamily="34" charset="0"/>
              </a:rPr>
              <a:t>People spend more when splitting</a:t>
            </a:r>
          </a:p>
          <a:p>
            <a:pPr lvl="1"/>
            <a:r>
              <a:rPr lang="en-US" sz="3200" dirty="0">
                <a:latin typeface="Century Gothic" panose="020B0502020202020204" pitchFamily="34" charset="0"/>
              </a:rPr>
              <a:t>No difference; just random chance</a:t>
            </a:r>
          </a:p>
          <a:p>
            <a:r>
              <a:rPr lang="en-US" i="1" dirty="0">
                <a:solidFill>
                  <a:prstClr val="black"/>
                </a:solidFill>
                <a:latin typeface="Century Gothic" panose="020B0502020202020204" pitchFamily="34" charset="0"/>
              </a:rPr>
              <a:t>What kinds of results would we see, just by chance, if there were no difference?</a:t>
            </a:r>
          </a:p>
          <a:p>
            <a:endParaRPr lang="en-US" sz="3600" dirty="0"/>
          </a:p>
          <a:p>
            <a:endParaRPr lang="en-US" sz="3600" dirty="0"/>
          </a:p>
        </p:txBody>
      </p:sp>
      <p:sp>
        <p:nvSpPr>
          <p:cNvPr id="7" name="Title 1">
            <a:extLst>
              <a:ext uri="{FF2B5EF4-FFF2-40B4-BE49-F238E27FC236}">
                <a16:creationId xmlns:a16="http://schemas.microsoft.com/office/drawing/2014/main" id="{E3B87986-463B-0349-8A72-57AEC517FD67}"/>
              </a:ext>
            </a:extLst>
          </p:cNvPr>
          <p:cNvSpPr>
            <a:spLocks noGrp="1"/>
          </p:cNvSpPr>
          <p:nvPr>
            <p:ph type="title"/>
          </p:nvPr>
        </p:nvSpPr>
        <p:spPr>
          <a:xfrm>
            <a:off x="583293" y="-26126"/>
            <a:ext cx="8066314" cy="1143000"/>
          </a:xfrm>
        </p:spPr>
        <p:txBody>
          <a:bodyPr>
            <a:normAutofit fontScale="90000"/>
          </a:bodyPr>
          <a:lstStyle/>
          <a:p>
            <a:r>
              <a:rPr lang="en-US" dirty="0"/>
              <a:t>Pay Individually or Split Evenly?</a:t>
            </a:r>
          </a:p>
        </p:txBody>
      </p:sp>
      <p:sp>
        <p:nvSpPr>
          <p:cNvPr id="8" name="TextBox 7">
            <a:extLst>
              <a:ext uri="{FF2B5EF4-FFF2-40B4-BE49-F238E27FC236}">
                <a16:creationId xmlns:a16="http://schemas.microsoft.com/office/drawing/2014/main" id="{668C3B2D-C2DC-774F-9DFA-4081F41BD038}"/>
              </a:ext>
            </a:extLst>
          </p:cNvPr>
          <p:cNvSpPr txBox="1"/>
          <p:nvPr/>
        </p:nvSpPr>
        <p:spPr>
          <a:xfrm>
            <a:off x="1078829" y="5265857"/>
            <a:ext cx="6775632" cy="646331"/>
          </a:xfrm>
          <a:prstGeom prst="rect">
            <a:avLst/>
          </a:prstGeom>
          <a:noFill/>
        </p:spPr>
        <p:txBody>
          <a:bodyPr wrap="square" rtlCol="0">
            <a:spAutoFit/>
          </a:bodyPr>
          <a:lstStyle/>
          <a:p>
            <a:r>
              <a:rPr lang="en-US" sz="3600" b="1" dirty="0">
                <a:solidFill>
                  <a:srgbClr val="FF0000"/>
                </a:solidFill>
                <a:latin typeface="Century Gothic" charset="0"/>
                <a:ea typeface="Century Gothic" charset="0"/>
                <a:cs typeface="Century Gothic" charset="0"/>
              </a:rPr>
              <a:t>We can simulate to find out!!!</a:t>
            </a:r>
          </a:p>
        </p:txBody>
      </p:sp>
    </p:spTree>
    <p:extLst>
      <p:ext uri="{BB962C8B-B14F-4D97-AF65-F5344CB8AC3E}">
        <p14:creationId xmlns:p14="http://schemas.microsoft.com/office/powerpoint/2010/main" val="355827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Simulating Random Chance</a:t>
            </a:r>
          </a:p>
        </p:txBody>
      </p:sp>
      <p:graphicFrame>
        <p:nvGraphicFramePr>
          <p:cNvPr id="4" name="Table 3"/>
          <p:cNvGraphicFramePr>
            <a:graphicFrameLocks noGrp="1"/>
          </p:cNvGraphicFramePr>
          <p:nvPr>
            <p:extLst>
              <p:ext uri="{D42A27DB-BD31-4B8C-83A1-F6EECF244321}">
                <p14:modId xmlns:p14="http://schemas.microsoft.com/office/powerpoint/2010/main" val="4065609397"/>
              </p:ext>
            </p:extLst>
          </p:nvPr>
        </p:nvGraphicFramePr>
        <p:xfrm>
          <a:off x="457200" y="1176338"/>
          <a:ext cx="2192973" cy="5303520"/>
        </p:xfrm>
        <a:graphic>
          <a:graphicData uri="http://schemas.openxmlformats.org/drawingml/2006/table">
            <a:tbl>
              <a:tblPr firstRow="1" bandRow="1">
                <a:tableStyleId>{5C22544A-7EE6-4342-B048-85BDC9FD1C3A}</a:tableStyleId>
              </a:tblPr>
              <a:tblGrid>
                <a:gridCol w="992505">
                  <a:extLst>
                    <a:ext uri="{9D8B030D-6E8A-4147-A177-3AD203B41FA5}">
                      <a16:colId xmlns:a16="http://schemas.microsoft.com/office/drawing/2014/main" val="20000"/>
                    </a:ext>
                  </a:extLst>
                </a:gridCol>
                <a:gridCol w="1200468">
                  <a:extLst>
                    <a:ext uri="{9D8B030D-6E8A-4147-A177-3AD203B41FA5}">
                      <a16:colId xmlns:a16="http://schemas.microsoft.com/office/drawing/2014/main" val="20001"/>
                    </a:ext>
                  </a:extLst>
                </a:gridCol>
              </a:tblGrid>
              <a:tr h="370840">
                <a:tc>
                  <a:txBody>
                    <a:bodyPr/>
                    <a:lstStyle/>
                    <a:p>
                      <a:r>
                        <a:rPr lang="en-US" sz="2400" dirty="0">
                          <a:solidFill>
                            <a:schemeClr val="tx1"/>
                          </a:solidFill>
                          <a:latin typeface="Century Gothic" charset="0"/>
                          <a:ea typeface="Century Gothic" charset="0"/>
                          <a:cs typeface="Century Gothic" charset="0"/>
                        </a:rPr>
                        <a:t>Cost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latin typeface="Century Gothic" charset="0"/>
                          <a:ea typeface="Century Gothic" charset="0"/>
                          <a:cs typeface="Century Gothic" charset="0"/>
                        </a:rPr>
                        <a:t>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n-US" sz="2400" b="0" dirty="0">
                          <a:solidFill>
                            <a:schemeClr val="tx1"/>
                          </a:solidFill>
                          <a:latin typeface="Century Gothic" charset="0"/>
                          <a:ea typeface="Century Gothic" charset="0"/>
                          <a:cs typeface="Century Gothic" charset="0"/>
                        </a:rPr>
                        <a:t>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dirty="0">
                        <a:solidFill>
                          <a:schemeClr val="tx1"/>
                        </a:solidFill>
                        <a:latin typeface="Century Gothic" charset="0"/>
                        <a:ea typeface="Century Gothic" charset="0"/>
                        <a:cs typeface="Century Goth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US" sz="2400" dirty="0">
                          <a:solidFill>
                            <a:schemeClr val="tx1"/>
                          </a:solidFill>
                          <a:latin typeface="Century Gothic" charset="0"/>
                          <a:ea typeface="Century Gothic" charset="0"/>
                          <a:cs typeface="Century Gothic"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dirty="0">
                        <a:solidFill>
                          <a:schemeClr val="tx1"/>
                        </a:solidFill>
                        <a:latin typeface="Century Gothic" charset="0"/>
                        <a:ea typeface="Century Gothic" charset="0"/>
                        <a:cs typeface="Century Goth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en-US" sz="2400" dirty="0">
                          <a:solidFill>
                            <a:schemeClr val="tx1"/>
                          </a:solidFill>
                          <a:latin typeface="Century Gothic" charset="0"/>
                          <a:ea typeface="Century Gothic" charset="0"/>
                          <a:cs typeface="Century Gothic" charset="0"/>
                        </a:rPr>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dirty="0">
                        <a:solidFill>
                          <a:schemeClr val="tx1"/>
                        </a:solidFill>
                        <a:latin typeface="Century Gothic" charset="0"/>
                        <a:ea typeface="Century Gothic" charset="0"/>
                        <a:cs typeface="Century Goth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US" sz="2400" dirty="0">
                          <a:solidFill>
                            <a:schemeClr val="tx1"/>
                          </a:solidFill>
                          <a:latin typeface="Century Gothic" charset="0"/>
                          <a:ea typeface="Century Gothic" charset="0"/>
                          <a:cs typeface="Century Gothic"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dirty="0">
                        <a:solidFill>
                          <a:schemeClr val="tx1"/>
                        </a:solidFill>
                        <a:latin typeface="Century Gothic" charset="0"/>
                        <a:ea typeface="Century Gothic" charset="0"/>
                        <a:cs typeface="Century Goth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en-US" sz="2400" dirty="0">
                          <a:solidFill>
                            <a:schemeClr val="tx1"/>
                          </a:solidFill>
                          <a:latin typeface="Century Gothic" charset="0"/>
                          <a:ea typeface="Century Gothic" charset="0"/>
                          <a:cs typeface="Century Gothic" charset="0"/>
                        </a:rPr>
                        <a:t>.</a:t>
                      </a:r>
                    </a:p>
                    <a:p>
                      <a:pPr algn="ctr"/>
                      <a:r>
                        <a:rPr lang="en-US" sz="2400" dirty="0">
                          <a:solidFill>
                            <a:schemeClr val="tx1"/>
                          </a:solidFill>
                          <a:latin typeface="Century Gothic" charset="0"/>
                          <a:ea typeface="Century Gothic" charset="0"/>
                          <a:cs typeface="Century Gothic" charset="0"/>
                        </a:rPr>
                        <a:t>.</a:t>
                      </a:r>
                    </a:p>
                    <a:p>
                      <a:pPr algn="ctr"/>
                      <a:r>
                        <a:rPr lang="en-US" sz="2400" dirty="0">
                          <a:solidFill>
                            <a:schemeClr val="tx1"/>
                          </a:solidFill>
                          <a:latin typeface="Century Gothic" charset="0"/>
                          <a:ea typeface="Century Gothic" charset="0"/>
                          <a:cs typeface="Century Gothic"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latin typeface="Century Gothic" charset="0"/>
                          <a:ea typeface="Century Gothic" charset="0"/>
                          <a:cs typeface="Century Gothic" charset="0"/>
                        </a:rPr>
                        <a:t>.</a:t>
                      </a:r>
                    </a:p>
                    <a:p>
                      <a:pPr algn="ctr"/>
                      <a:r>
                        <a:rPr lang="en-US" sz="2400" dirty="0">
                          <a:solidFill>
                            <a:schemeClr val="tx1"/>
                          </a:solidFill>
                          <a:latin typeface="Century Gothic" charset="0"/>
                          <a:ea typeface="Century Gothic" charset="0"/>
                          <a:cs typeface="Century Gothic" charset="0"/>
                        </a:rPr>
                        <a:t>.</a:t>
                      </a:r>
                    </a:p>
                    <a:p>
                      <a:pPr algn="ctr"/>
                      <a:r>
                        <a:rPr lang="en-US" sz="2400" dirty="0">
                          <a:solidFill>
                            <a:schemeClr val="tx1"/>
                          </a:solidFill>
                          <a:latin typeface="Century Gothic" charset="0"/>
                          <a:ea typeface="Century Gothic" charset="0"/>
                          <a:cs typeface="Century Gothic"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gn="ctr"/>
                      <a:r>
                        <a:rPr lang="en-US" sz="2400" dirty="0">
                          <a:solidFill>
                            <a:schemeClr val="tx1"/>
                          </a:solidFill>
                          <a:latin typeface="Century Gothic" charset="0"/>
                          <a:ea typeface="Century Gothic" charset="0"/>
                          <a:cs typeface="Century Gothic" charset="0"/>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dirty="0">
                        <a:solidFill>
                          <a:schemeClr val="tx1"/>
                        </a:solidFill>
                        <a:latin typeface="Century Gothic" charset="0"/>
                        <a:ea typeface="Century Gothic" charset="0"/>
                        <a:cs typeface="Century Goth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gn="ctr"/>
                      <a:r>
                        <a:rPr lang="en-US" sz="2400" dirty="0">
                          <a:solidFill>
                            <a:schemeClr val="tx1"/>
                          </a:solidFill>
                          <a:latin typeface="Century Gothic" charset="0"/>
                          <a:ea typeface="Century Gothic" charset="0"/>
                          <a:cs typeface="Century Gothic"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dirty="0">
                        <a:solidFill>
                          <a:schemeClr val="tx1"/>
                        </a:solidFill>
                        <a:latin typeface="Century Gothic" charset="0"/>
                        <a:ea typeface="Century Gothic" charset="0"/>
                        <a:cs typeface="Century Goth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pPr algn="ctr"/>
                      <a:r>
                        <a:rPr lang="en-US" sz="2400" dirty="0">
                          <a:solidFill>
                            <a:schemeClr val="tx1"/>
                          </a:solidFill>
                          <a:latin typeface="Century Gothic" charset="0"/>
                          <a:ea typeface="Century Gothic" charset="0"/>
                          <a:cs typeface="Century Gothic"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dirty="0">
                        <a:solidFill>
                          <a:schemeClr val="tx1"/>
                        </a:solidFill>
                        <a:latin typeface="Century Gothic" charset="0"/>
                        <a:ea typeface="Century Gothic" charset="0"/>
                        <a:cs typeface="Century Goth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70840">
                <a:tc>
                  <a:txBody>
                    <a:bodyPr/>
                    <a:lstStyle/>
                    <a:p>
                      <a:pPr algn="ctr"/>
                      <a:r>
                        <a:rPr lang="en-US" sz="2400" dirty="0">
                          <a:solidFill>
                            <a:schemeClr val="tx1"/>
                          </a:solidFill>
                          <a:latin typeface="Century Gothic" charset="0"/>
                          <a:ea typeface="Century Gothic" charset="0"/>
                          <a:cs typeface="Century Gothic" charset="0"/>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dirty="0">
                        <a:solidFill>
                          <a:schemeClr val="tx1"/>
                        </a:solidFill>
                        <a:latin typeface="Century Gothic" charset="0"/>
                        <a:ea typeface="Century Gothic" charset="0"/>
                        <a:cs typeface="Century Goth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5" name="TextBox 4"/>
          <p:cNvSpPr txBox="1"/>
          <p:nvPr/>
        </p:nvSpPr>
        <p:spPr>
          <a:xfrm>
            <a:off x="1835935" y="1600199"/>
            <a:ext cx="421482" cy="461665"/>
          </a:xfrm>
          <a:prstGeom prst="rect">
            <a:avLst/>
          </a:prstGeom>
          <a:noFill/>
        </p:spPr>
        <p:txBody>
          <a:bodyPr wrap="square" rtlCol="0">
            <a:spAutoFit/>
          </a:bodyPr>
          <a:lstStyle/>
          <a:p>
            <a:r>
              <a:rPr lang="en-US" sz="2400" dirty="0">
                <a:latin typeface="Century Gothic" charset="0"/>
                <a:ea typeface="Century Gothic" charset="0"/>
                <a:cs typeface="Century Gothic" charset="0"/>
              </a:rPr>
              <a:t>S</a:t>
            </a:r>
          </a:p>
        </p:txBody>
      </p:sp>
      <p:sp>
        <p:nvSpPr>
          <p:cNvPr id="6" name="TextBox 5"/>
          <p:cNvSpPr txBox="1"/>
          <p:nvPr/>
        </p:nvSpPr>
        <p:spPr>
          <a:xfrm>
            <a:off x="1835935" y="2088505"/>
            <a:ext cx="421482" cy="461665"/>
          </a:xfrm>
          <a:prstGeom prst="rect">
            <a:avLst/>
          </a:prstGeom>
          <a:noFill/>
        </p:spPr>
        <p:txBody>
          <a:bodyPr wrap="square" rtlCol="0">
            <a:spAutoFit/>
          </a:bodyPr>
          <a:lstStyle/>
          <a:p>
            <a:r>
              <a:rPr lang="en-US" sz="2400" dirty="0">
                <a:latin typeface="Century Gothic" charset="0"/>
                <a:ea typeface="Century Gothic" charset="0"/>
                <a:cs typeface="Century Gothic" charset="0"/>
              </a:rPr>
              <a:t>I</a:t>
            </a:r>
          </a:p>
        </p:txBody>
      </p:sp>
      <p:sp>
        <p:nvSpPr>
          <p:cNvPr id="7" name="TextBox 6"/>
          <p:cNvSpPr txBox="1"/>
          <p:nvPr/>
        </p:nvSpPr>
        <p:spPr>
          <a:xfrm>
            <a:off x="1835935" y="2550170"/>
            <a:ext cx="421482" cy="461665"/>
          </a:xfrm>
          <a:prstGeom prst="rect">
            <a:avLst/>
          </a:prstGeom>
          <a:noFill/>
        </p:spPr>
        <p:txBody>
          <a:bodyPr wrap="square" rtlCol="0">
            <a:spAutoFit/>
          </a:bodyPr>
          <a:lstStyle/>
          <a:p>
            <a:r>
              <a:rPr lang="en-US" sz="2400" dirty="0">
                <a:latin typeface="Century Gothic" charset="0"/>
                <a:ea typeface="Century Gothic" charset="0"/>
                <a:cs typeface="Century Gothic" charset="0"/>
              </a:rPr>
              <a:t>S</a:t>
            </a:r>
          </a:p>
        </p:txBody>
      </p:sp>
      <p:sp>
        <p:nvSpPr>
          <p:cNvPr id="8" name="TextBox 7"/>
          <p:cNvSpPr txBox="1"/>
          <p:nvPr/>
        </p:nvSpPr>
        <p:spPr>
          <a:xfrm>
            <a:off x="1835935" y="3048164"/>
            <a:ext cx="421482" cy="461665"/>
          </a:xfrm>
          <a:prstGeom prst="rect">
            <a:avLst/>
          </a:prstGeom>
          <a:noFill/>
        </p:spPr>
        <p:txBody>
          <a:bodyPr wrap="square" rtlCol="0">
            <a:spAutoFit/>
          </a:bodyPr>
          <a:lstStyle/>
          <a:p>
            <a:r>
              <a:rPr lang="en-US" sz="2400" dirty="0">
                <a:latin typeface="Century Gothic" charset="0"/>
                <a:ea typeface="Century Gothic" charset="0"/>
                <a:cs typeface="Century Gothic" charset="0"/>
              </a:rPr>
              <a:t>I</a:t>
            </a:r>
          </a:p>
        </p:txBody>
      </p:sp>
      <p:sp>
        <p:nvSpPr>
          <p:cNvPr id="9" name="TextBox 8"/>
          <p:cNvSpPr txBox="1"/>
          <p:nvPr/>
        </p:nvSpPr>
        <p:spPr>
          <a:xfrm>
            <a:off x="1835935" y="4652829"/>
            <a:ext cx="421482" cy="461665"/>
          </a:xfrm>
          <a:prstGeom prst="rect">
            <a:avLst/>
          </a:prstGeom>
          <a:noFill/>
        </p:spPr>
        <p:txBody>
          <a:bodyPr wrap="square" rtlCol="0">
            <a:spAutoFit/>
          </a:bodyPr>
          <a:lstStyle/>
          <a:p>
            <a:r>
              <a:rPr lang="en-US" sz="2400" dirty="0">
                <a:latin typeface="Century Gothic" charset="0"/>
                <a:ea typeface="Century Gothic" charset="0"/>
                <a:cs typeface="Century Gothic" charset="0"/>
              </a:rPr>
              <a:t>I</a:t>
            </a:r>
          </a:p>
        </p:txBody>
      </p:sp>
      <p:sp>
        <p:nvSpPr>
          <p:cNvPr id="10" name="TextBox 9"/>
          <p:cNvSpPr txBox="1"/>
          <p:nvPr/>
        </p:nvSpPr>
        <p:spPr>
          <a:xfrm>
            <a:off x="1835935" y="5114494"/>
            <a:ext cx="421482" cy="461665"/>
          </a:xfrm>
          <a:prstGeom prst="rect">
            <a:avLst/>
          </a:prstGeom>
          <a:noFill/>
        </p:spPr>
        <p:txBody>
          <a:bodyPr wrap="square" rtlCol="0">
            <a:spAutoFit/>
          </a:bodyPr>
          <a:lstStyle/>
          <a:p>
            <a:r>
              <a:rPr lang="en-US" sz="2400" dirty="0">
                <a:latin typeface="Century Gothic" charset="0"/>
                <a:ea typeface="Century Gothic" charset="0"/>
                <a:cs typeface="Century Gothic" charset="0"/>
              </a:rPr>
              <a:t>I</a:t>
            </a:r>
          </a:p>
        </p:txBody>
      </p:sp>
      <p:sp>
        <p:nvSpPr>
          <p:cNvPr id="11" name="TextBox 10"/>
          <p:cNvSpPr txBox="1"/>
          <p:nvPr/>
        </p:nvSpPr>
        <p:spPr>
          <a:xfrm>
            <a:off x="1835935" y="5566343"/>
            <a:ext cx="421482" cy="461665"/>
          </a:xfrm>
          <a:prstGeom prst="rect">
            <a:avLst/>
          </a:prstGeom>
          <a:noFill/>
        </p:spPr>
        <p:txBody>
          <a:bodyPr wrap="square" rtlCol="0">
            <a:spAutoFit/>
          </a:bodyPr>
          <a:lstStyle/>
          <a:p>
            <a:r>
              <a:rPr lang="en-US" sz="2400" dirty="0">
                <a:latin typeface="Century Gothic" charset="0"/>
                <a:ea typeface="Century Gothic" charset="0"/>
                <a:cs typeface="Century Gothic" charset="0"/>
              </a:rPr>
              <a:t>S</a:t>
            </a:r>
          </a:p>
        </p:txBody>
      </p:sp>
      <p:sp>
        <p:nvSpPr>
          <p:cNvPr id="12" name="TextBox 11"/>
          <p:cNvSpPr txBox="1"/>
          <p:nvPr/>
        </p:nvSpPr>
        <p:spPr>
          <a:xfrm>
            <a:off x="1835935" y="6013285"/>
            <a:ext cx="421482" cy="461665"/>
          </a:xfrm>
          <a:prstGeom prst="rect">
            <a:avLst/>
          </a:prstGeom>
          <a:noFill/>
        </p:spPr>
        <p:txBody>
          <a:bodyPr wrap="square" rtlCol="0">
            <a:spAutoFit/>
          </a:bodyPr>
          <a:lstStyle/>
          <a:p>
            <a:r>
              <a:rPr lang="en-US" sz="2400" dirty="0">
                <a:latin typeface="Century Gothic" charset="0"/>
                <a:ea typeface="Century Gothic" charset="0"/>
                <a:cs typeface="Century Gothic" charset="0"/>
              </a:rPr>
              <a:t>S</a:t>
            </a:r>
          </a:p>
        </p:txBody>
      </p:sp>
      <p:sp>
        <p:nvSpPr>
          <p:cNvPr id="13" name="TextBox 12">
            <a:extLst>
              <a:ext uri="{FF2B5EF4-FFF2-40B4-BE49-F238E27FC236}">
                <a16:creationId xmlns:a16="http://schemas.microsoft.com/office/drawing/2014/main" id="{81D67EFA-FDA4-4457-8255-B429F667D2B2}"/>
              </a:ext>
            </a:extLst>
          </p:cNvPr>
          <p:cNvSpPr txBox="1"/>
          <p:nvPr/>
        </p:nvSpPr>
        <p:spPr>
          <a:xfrm>
            <a:off x="4214814" y="1137671"/>
            <a:ext cx="4772024" cy="4447371"/>
          </a:xfrm>
          <a:prstGeom prst="rect">
            <a:avLst/>
          </a:prstGeom>
          <a:noFill/>
        </p:spPr>
        <p:txBody>
          <a:bodyPr wrap="square" rtlCol="0">
            <a:spAutoFit/>
          </a:bodyPr>
          <a:lstStyle/>
          <a:p>
            <a:pPr marL="514350" indent="-514350">
              <a:spcAft>
                <a:spcPts val="1200"/>
              </a:spcAft>
              <a:buAutoNum type="arabicPeriod"/>
            </a:pPr>
            <a:r>
              <a:rPr lang="en-US" sz="2700" dirty="0">
                <a:solidFill>
                  <a:srgbClr val="C00000"/>
                </a:solidFill>
                <a:latin typeface="Arial" panose="020B0604020202020204" pitchFamily="34" charset="0"/>
                <a:cs typeface="Arial" panose="020B0604020202020204" pitchFamily="34" charset="0"/>
              </a:rPr>
              <a:t>Assume no difference (cost the same regardless of payment method)</a:t>
            </a:r>
          </a:p>
          <a:p>
            <a:pPr marL="514350" indent="-514350">
              <a:spcAft>
                <a:spcPts val="1200"/>
              </a:spcAft>
              <a:buAutoNum type="arabicPeriod"/>
            </a:pPr>
            <a:r>
              <a:rPr lang="en-US" sz="2700" dirty="0">
                <a:solidFill>
                  <a:srgbClr val="C00000"/>
                </a:solidFill>
                <a:latin typeface="Arial" panose="020B0604020202020204" pitchFamily="34" charset="0"/>
                <a:cs typeface="Arial" panose="020B0604020202020204" pitchFamily="34" charset="0"/>
              </a:rPr>
              <a:t>Mimic random chance:       Re-randomize into groups</a:t>
            </a:r>
          </a:p>
          <a:p>
            <a:pPr marL="514350" indent="-514350">
              <a:spcAft>
                <a:spcPts val="1200"/>
              </a:spcAft>
              <a:buAutoNum type="arabicPeriod"/>
            </a:pPr>
            <a:r>
              <a:rPr lang="en-US" sz="2700" dirty="0">
                <a:solidFill>
                  <a:srgbClr val="C00000"/>
                </a:solidFill>
                <a:latin typeface="Arial" panose="020B0604020202020204" pitchFamily="34" charset="0"/>
                <a:cs typeface="Arial" panose="020B0604020202020204" pitchFamily="34" charset="0"/>
              </a:rPr>
              <a:t>Compute the statistic (difference in means)</a:t>
            </a:r>
          </a:p>
          <a:p>
            <a:pPr marL="514350" indent="-514350">
              <a:spcAft>
                <a:spcPts val="1200"/>
              </a:spcAft>
              <a:buAutoNum type="arabicPeriod"/>
            </a:pPr>
            <a:endParaRPr lang="en-US" sz="2700" dirty="0">
              <a:solidFill>
                <a:srgbClr val="C00000"/>
              </a:solidFill>
              <a:latin typeface="Arial" panose="020B0604020202020204" pitchFamily="34" charset="0"/>
              <a:cs typeface="Arial" panose="020B0604020202020204" pitchFamily="34" charset="0"/>
            </a:endParaRPr>
          </a:p>
          <a:p>
            <a:pPr>
              <a:spcAft>
                <a:spcPts val="1200"/>
              </a:spcAft>
            </a:pPr>
            <a:r>
              <a:rPr lang="en-US" sz="2700" dirty="0">
                <a:solidFill>
                  <a:srgbClr val="C00000"/>
                </a:solidFill>
                <a:latin typeface="Arial" panose="020B0604020202020204" pitchFamily="34" charset="0"/>
                <a:cs typeface="Arial" panose="020B0604020202020204" pitchFamily="34" charset="0"/>
              </a:rPr>
              <a:t>4. Do this thousands of times!</a:t>
            </a:r>
          </a:p>
        </p:txBody>
      </p:sp>
      <mc:AlternateContent xmlns:mc="http://schemas.openxmlformats.org/markup-compatibility/2006" xmlns:a14="http://schemas.microsoft.com/office/drawing/2010/main">
        <mc:Choice Requires="a14">
          <p:sp>
            <p:nvSpPr>
              <p:cNvPr id="14" name="TextBox 13"/>
              <p:cNvSpPr txBox="1"/>
              <p:nvPr/>
            </p:nvSpPr>
            <p:spPr>
              <a:xfrm>
                <a:off x="4214814" y="4472549"/>
                <a:ext cx="447198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rgbClr val="C00000"/>
                              </a:solidFill>
                              <a:latin typeface="Cambria Math" panose="02040503050406030204" pitchFamily="18" charset="0"/>
                            </a:rPr>
                          </m:ctrlPr>
                        </m:sSubPr>
                        <m:e>
                          <m:acc>
                            <m:accPr>
                              <m:chr m:val="̅"/>
                              <m:ctrlPr>
                                <a:rPr lang="en-US" sz="2800" i="1" smtClean="0">
                                  <a:solidFill>
                                    <a:srgbClr val="C00000"/>
                                  </a:solidFill>
                                  <a:latin typeface="Cambria Math" panose="02040503050406030204" pitchFamily="18" charset="0"/>
                                </a:rPr>
                              </m:ctrlPr>
                            </m:accPr>
                            <m:e>
                              <m:r>
                                <a:rPr lang="en-US" sz="2800" b="0" i="1" smtClean="0">
                                  <a:solidFill>
                                    <a:srgbClr val="C00000"/>
                                  </a:solidFill>
                                  <a:latin typeface="Cambria Math" charset="0"/>
                                </a:rPr>
                                <m:t>𝑌</m:t>
                              </m:r>
                            </m:e>
                          </m:acc>
                        </m:e>
                        <m:sub>
                          <m:r>
                            <a:rPr lang="en-US" sz="2800" b="0" i="1" smtClean="0">
                              <a:solidFill>
                                <a:srgbClr val="C00000"/>
                              </a:solidFill>
                              <a:latin typeface="Cambria Math" panose="02040503050406030204" pitchFamily="18" charset="0"/>
                            </a:rPr>
                            <m:t>𝐼</m:t>
                          </m:r>
                        </m:sub>
                      </m:sSub>
                      <m:r>
                        <a:rPr lang="en-US" sz="2800" b="0" i="1" smtClean="0">
                          <a:solidFill>
                            <a:srgbClr val="C00000"/>
                          </a:solidFill>
                          <a:latin typeface="Cambria Math"/>
                        </a:rPr>
                        <m:t>−</m:t>
                      </m:r>
                      <m:sSub>
                        <m:sSubPr>
                          <m:ctrlPr>
                            <a:rPr lang="en-US" sz="2800" i="1">
                              <a:solidFill>
                                <a:srgbClr val="C00000"/>
                              </a:solidFill>
                              <a:latin typeface="Cambria Math" panose="02040503050406030204" pitchFamily="18" charset="0"/>
                            </a:rPr>
                          </m:ctrlPr>
                        </m:sSubPr>
                        <m:e>
                          <m:acc>
                            <m:accPr>
                              <m:chr m:val="̅"/>
                              <m:ctrlPr>
                                <a:rPr lang="en-US" sz="2800" i="1">
                                  <a:solidFill>
                                    <a:srgbClr val="C00000"/>
                                  </a:solidFill>
                                  <a:latin typeface="Cambria Math" panose="02040503050406030204" pitchFamily="18" charset="0"/>
                                </a:rPr>
                              </m:ctrlPr>
                            </m:accPr>
                            <m:e>
                              <m:r>
                                <a:rPr lang="en-US" sz="2800" b="0" i="1" smtClean="0">
                                  <a:solidFill>
                                    <a:srgbClr val="C00000"/>
                                  </a:solidFill>
                                  <a:latin typeface="Cambria Math" charset="0"/>
                                </a:rPr>
                                <m:t>𝑌</m:t>
                              </m:r>
                            </m:e>
                          </m:acc>
                        </m:e>
                        <m:sub>
                          <m:r>
                            <a:rPr lang="en-US" sz="2800" b="0" i="1" smtClean="0">
                              <a:solidFill>
                                <a:srgbClr val="C00000"/>
                              </a:solidFill>
                              <a:latin typeface="Cambria Math" panose="02040503050406030204" pitchFamily="18" charset="0"/>
                            </a:rPr>
                            <m:t>𝑆</m:t>
                          </m:r>
                        </m:sub>
                      </m:sSub>
                      <m:r>
                        <a:rPr lang="en-US" sz="2800" b="0" i="1" smtClean="0">
                          <a:solidFill>
                            <a:srgbClr val="C00000"/>
                          </a:solidFill>
                          <a:latin typeface="Cambria Math"/>
                        </a:rPr>
                        <m:t>=</m:t>
                      </m:r>
                      <m:r>
                        <a:rPr lang="en-US" sz="2800" b="0" i="1" smtClean="0">
                          <a:solidFill>
                            <a:srgbClr val="C00000"/>
                          </a:solidFill>
                          <a:latin typeface="Cambria Math" charset="0"/>
                        </a:rPr>
                        <m:t>−</m:t>
                      </m:r>
                      <m:r>
                        <a:rPr lang="en-US" sz="2800" b="0" i="1" smtClean="0">
                          <a:solidFill>
                            <a:srgbClr val="C00000"/>
                          </a:solidFill>
                          <a:latin typeface="Cambria Math" panose="02040503050406030204" pitchFamily="18" charset="0"/>
                        </a:rPr>
                        <m:t>2.38</m:t>
                      </m:r>
                    </m:oMath>
                  </m:oMathPara>
                </a14:m>
                <a:endParaRPr lang="en-US" sz="2800" b="0" dirty="0">
                  <a:solidFill>
                    <a:srgbClr val="C00000"/>
                  </a:solidFill>
                  <a:latin typeface="Cambria"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214814" y="4472549"/>
                <a:ext cx="4471986" cy="523220"/>
              </a:xfrm>
              <a:prstGeom prst="rect">
                <a:avLst/>
              </a:prstGeom>
              <a:blipFill>
                <a:blip r:embed="rId2"/>
                <a:stretch>
                  <a:fillRect b="-7143"/>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5515806" y="5585042"/>
            <a:ext cx="2170040" cy="942033"/>
          </a:xfrm>
          <a:prstGeom prst="rect">
            <a:avLst/>
          </a:prstGeom>
        </p:spPr>
      </p:pic>
    </p:spTree>
    <p:extLst>
      <p:ext uri="{BB962C8B-B14F-4D97-AF65-F5344CB8AC3E}">
        <p14:creationId xmlns:p14="http://schemas.microsoft.com/office/powerpoint/2010/main" val="278971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 0 C 0.0019 0.00671 0.00434 0.01365 0.00607 0.0206 C 0.00677 0.02291 0.00711 0.025 0.00781 0.02708 C 0.00868 0.02986 0.00989 0.03264 0.01093 0.03541 C 0.01232 0.04375 0.01319 0.05231 0.01545 0.06041 C 0.01822 0.06921 0.02152 0.07801 0.02343 0.08727 C 0.02586 0.10046 0.02378 0.09328 0.03107 0.1081 C 0.03211 0.11041 0.03298 0.11273 0.0342 0.11458 L 0.04843 0.1331 C 0.05 0.13541 0.05121 0.13773 0.05295 0.13958 C 0.06024 0.14676 0.05989 0.14514 0.06545 0.15625 C 0.0684 0.16157 0.071 0.16713 0.07343 0.17291 C 0.07413 0.17477 0.07413 0.17708 0.07482 0.17893 C 0.07569 0.18125 0.07725 0.1831 0.07795 0.18541 C 0.07986 0.19004 0.08055 0.19537 0.08281 0.19977 C 0.08593 0.20671 0.09045 0.21203 0.09357 0.21875 C 0.09461 0.2206 0.09565 0.22291 0.0967 0.22477 C 0.09826 0.22708 0.09982 0.22916 0.10156 0.23125 C 0.10572 0.23588 0.1085 0.23657 0.11406 0.23958 C 0.11579 0.23889 0.12517 0.23796 0.12656 0.2331 C 0.12951 0.22245 0.13107 0.21111 0.13281 0.19977 C 0.13506 0.18472 0.13385 0.19305 0.13593 0.17477 C 0.13524 0.17199 0.13489 0.16389 0.1342 0.16643 C 0.13263 0.17314 0.13263 0.18032 0.13281 0.18727 C 0.13315 0.21736 0.13454 0.24722 0.13593 0.27708 C 0.13611 0.28264 0.13836 0.28819 0.13732 0.29375 C 0.1368 0.29676 0.13489 0.28819 0.1342 0.28541 C 0.13072 0.26944 0.12795 0.25347 0.12482 0.23727 C 0.12378 0.23194 0.1217 0.2206 0.1217 0.2206 C 0.12239 0.20532 0.12152 0.19004 0.12343 0.17477 C 0.12378 0.17152 0.12552 0.16713 0.12795 0.16643 C 0.12986 0.16597 0.13246 0.17801 0.13281 0.17893 C 0.1342 0.19328 0.13611 0.20833 0.13593 0.22291 C 0.13559 0.24027 0.13472 0.25764 0.13281 0.27477 C 0.13211 0.28009 0.12968 0.28472 0.12795 0.28958 C 0.12482 0.29861 0.1243 0.30231 0.11857 0.3081 C 0.11562 0.31134 0.1092 0.31643 0.1092 0.31643 C 0.10781 0.31504 0.1059 0.31412 0.10468 0.31227 C 0.09965 0.30578 0.0993 0.30208 0.0967 0.29375 C 0.09843 0.26759 0.09548 0.24977 0.10468 0.22893 C 0.10625 0.22523 0.1085 0.22176 0.11093 0.21875 C 0.11423 0.21412 0.11822 0.21041 0.1217 0.20625 C 0.1269 0.20764 0.13263 0.20717 0.13732 0.21041 C 0.15277 0.2206 0.15659 0.22801 0.16406 0.2456 C 0.17274 0.26689 0.17569 0.27847 0.18107 0.30393 C 0.18802 0.33588 0.18559 0.32338 0.18906 0.34143 C 0.1894 0.33865 0.19027 0.33611 0.19045 0.3331 C 0.1934 0.29305 0.19843 0.21227 0.19843 0.21227 C 0.19739 0.18032 0.19687 0.14838 0.19531 0.11643 C 0.19357 0.08495 0.19565 0.0868 0.18593 0.09977 C 0.1842 0.10671 0.18298 0.11389 0.18107 0.1206 C 0.16388 0.1824 0.17951 0.11574 0.16232 0.1831 C 0.15538 0.21088 0.15034 0.23958 0.14218 0.26643 L 0.10607 0.3831 C 0.10503 0.38657 0.10295 0.39375 0.10295 0.39375 C 0.10156 0.39004 0.09965 0.3868 0.09843 0.3831 C 0.09531 0.37453 0.0934 0.36064 0.09218 0.35208 C 0.08993 0.33889 0.08802 0.32546 0.08593 0.31227 C 0.08489 0.30602 0.08281 0.29375 0.08281 0.29375 C 0.08385 0.2831 0.0835 0.27245 0.08593 0.26227 C 0.08628 0.26018 0.08888 0.26018 0.09045 0.26041 C 0.09947 0.26088 0.10815 0.26319 0.11718 0.26458 C 0.12777 0.26805 0.13888 0.27106 0.14843 0.27893 C 0.15277 0.28287 0.16093 0.29143 0.16093 0.29143 C 0.1592 0.28588 0.15729 0.28055 0.15607 0.27477 C 0.15416 0.26389 0.15156 0.24143 0.15156 0.24143 C 0.1519 0.23541 0.15208 0.21666 0.15295 0.22291 C 0.15763 0.25023 0.15243 0.28865 0.14982 0.31458 C 0.14565 0.35902 0.14479 0.34977 0.12968 0.41041 C 0.12569 0.42569 0.12795 0.41898 0.12343 0.43125 C 0.12378 0.38032 0.12361 0.32963 0.12482 0.27893 C 0.12534 0.26134 0.12899 0.24375 0.13281 0.22708 C 0.1342 0.2206 0.13541 0.21435 0.13732 0.2081 C 0.1394 0.20208 0.14375 0.1949 0.1467 0.18958 C 0.14843 0.19097 0.15 0.19213 0.15156 0.19375 C 0.16579 0.2074 0.18142 0.22685 0.18906 0.2456 L 0.20156 0.27708 C 0.2019 0.28125 0.20243 0.28541 0.20295 0.28958 C 0.20347 0.29305 0.20468 0.29629 0.20468 0.29977 C 0.20468 0.30555 0.20364 0.31088 0.20295 0.31643 C 0.19479 0.30926 0.20173 0.31597 0.19357 0.30625 C 0.17812 0.28703 0.17934 0.29051 0.16406 0.26875 C 0.16111 0.26458 0.15868 0.26041 0.15607 0.25625 C 0.15295 0.25069 0.1467 0.23958 0.1467 0.23958 C 0.14565 0.23541 0.14409 0.23125 0.14357 0.22708 C 0.1434 0.22477 0.14357 0.22014 0.14531 0.2206 C 0.14739 0.22176 0.14722 0.22639 0.14843 0.22893 C 0.15034 0.23402 0.1526 0.23865 0.15468 0.24375 C 0.15503 0.24652 0.15555 0.2493 0.15607 0.25208 C 0.15711 0.25555 0.1585 0.25879 0.1592 0.26227 C 0.16006 0.26574 0.16024 0.26944 0.16093 0.27291 C 0.1618 0.27847 0.16406 0.28958 0.16406 0.28958 C 0.16336 0.29421 0.16354 0.2993 0.16232 0.30393 C 0.1618 0.30648 0.16111 0.31041 0.1592 0.31041 C 0.15763 0.31041 0.1585 0.30602 0.15781 0.30393 C 0.15694 0.30185 0.15572 0.29977 0.15468 0.29791 C 0.15017 0.26805 0.15225 0.28402 0.14843 0.24977 C 0.14982 0.2368 0.15017 0.22314 0.15295 0.21041 C 0.15347 0.2081 0.15607 0.2074 0.15781 0.2081 C 0.15989 0.20926 0.16111 0.21203 0.16232 0.21458 C 0.16579 0.22037 0.1684 0.22731 0.1717 0.2331 C 0.18975 0.26527 0.1651 0.21666 0.17968 0.2456 C 0.18385 0.26527 0.18593 0.26828 0.17968 0.29375 C 0.17795 0.30023 0.17482 0.30717 0.17031 0.31041 C 0.16284 0.31527 0.16406 0.31412 0.15607 0.3206 C 0.15451 0.32199 0.15312 0.32384 0.15156 0.32477 C 0.14843 0.32662 0.14531 0.32754 0.14218 0.32893 L 0.13732 0.33125 C 0.13385 0.33032 0.12986 0.33078 0.12656 0.32893 C 0.12395 0.32777 0.12256 0.32453 0.12031 0.32291 C 0.11875 0.32176 0.11701 0.32176 0.11545 0.3206 C 0.11197 0.31828 0.10538 0.31041 0.10295 0.3081 C 0.10156 0.30671 0.09982 0.30532 0.09843 0.30393 C 0.09131 0.29004 0.10017 0.30694 0.08732 0.28727 C 0.08611 0.28541 0.08541 0.2831 0.0842 0.28125 C 0.07968 0.27338 0.07552 0.26527 0.07031 0.2581 L 0.06093 0.2456 C 0.0592 0.24375 0.05815 0.24074 0.05607 0.23958 C 0.04652 0.2331 0.0519 0.23703 0.04045 0.22708 L 0.03107 0.21875 C 0.02968 0.21736 0.02829 0.21527 0.02656 0.21458 C 0.01979 0.21157 0.02343 0.21296 0.01545 0.21041 C 0.01319 0.2081 0.00937 0.20393 0.00607 0.20393 C 0.00451 0.20393 0.00277 0.20486 0.00156 0.20625 C 0.00052 0.20717 0.00052 0.20902 0 0.21041 " pathEditMode="relative" ptsTypes="AAAAAAAAAAAAAAAAAAAAAAAAAAAAAAAAAAAAAAAAAAAAAAAAAAAAAAAAAAAAAAAAAAAAAAAAAAAAAAAAAAAAAAAAAAAAAAAAAAAAAAAAAAAAAAAAAAAAAAAAAAAAA">
                                      <p:cBhvr>
                                        <p:cTn id="14" dur="2000" fill="hold"/>
                                        <p:tgtEl>
                                          <p:spTgt spid="5"/>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4.72222E-6 -4.44444E-6 C 0.01042 0.02755 -0.00225 -0.00694 0.00469 0.01436 C 0.00712 0.02176 0.00782 0.02269 0.01094 0.02894 C 0.01146 0.03102 0.01181 0.03334 0.0125 0.03519 C 0.01441 0.04028 0.01719 0.04422 0.02032 0.04769 C 0.02396 0.05209 0.02969 0.0588 0.03438 0.06227 C 0.03646 0.06389 0.03872 0.06482 0.04063 0.06644 C 0.04289 0.06829 0.04462 0.07107 0.04688 0.07269 C 0.04844 0.07385 0.05 0.07408 0.05157 0.07477 C 0.05417 0.07616 0.05695 0.07755 0.05938 0.07894 C 0.06372 0.08172 0.06771 0.0845 0.07188 0.08727 L 0.08438 0.09561 L 0.09063 0.09977 C 0.09271 0.10116 0.09497 0.10232 0.09688 0.10394 C 0.11858 0.12315 0.09636 0.10325 0.1125 0.11852 C 0.11407 0.12014 0.1158 0.12107 0.11719 0.12269 C 0.12553 0.13218 0.12153 0.12917 0.12813 0.13936 C 0.12969 0.14167 0.13125 0.14352 0.13282 0.14561 C 0.13681 0.16112 0.13299 0.15625 0.14219 0.16227 C 0.14323 0.16575 0.1441 0.16945 0.14532 0.17269 C 0.14723 0.17778 0.15018 0.18218 0.15157 0.18727 C 0.15816 0.21135 0.16181 0.23172 0.16407 0.25602 C 0.16494 0.26366 0.16528 0.2713 0.1658 0.27894 C 0.16528 0.29213 0.16528 0.30556 0.16407 0.31852 C 0.16372 0.32292 0.16216 0.32686 0.16094 0.33102 C 0.15834 0.34075 0.15799 0.34121 0.15469 0.34977 C 0.15313 0.34838 0.15105 0.34769 0.15 0.34561 C 0.14896 0.34329 0.14914 0.34005 0.14844 0.33727 C 0.14757 0.33311 0.14636 0.32894 0.14532 0.32477 C 0.14063 0.26829 0.14757 0.347 0.14063 0.28519 C 0.13994 0.27825 0.13976 0.2713 0.13907 0.26436 C 0.13785 0.24723 0.1375 0.24561 0.13594 0.22894 C 0.13646 0.21366 0.13664 0.19838 0.1375 0.18311 C 0.13768 0.18102 0.1375 0.17686 0.13907 0.17686 C 0.14098 0.17686 0.14115 0.18102 0.14219 0.18311 C 0.14375 0.19144 0.14601 0.19746 0.14063 0.20602 C 0.13959 0.20787 0.1375 0.20463 0.13594 0.20394 C 0.1323 0.19908 0.12605 0.19144 0.12344 0.18519 C 0.1224 0.18287 0.1224 0.17963 0.12188 0.17686 C 0.1224 0.172 0.12084 0.16575 0.12344 0.16227 C 0.12518 0.16019 0.1257 0.16783 0.12657 0.17061 C 0.12865 0.17662 0.12865 0.18056 0.12969 0.18727 C 0.13421 0.21389 0.12813 0.17477 0.13282 0.20602 C 0.1323 0.21297 0.13247 0.22014 0.13125 0.22686 C 0.13091 0.2294 0.12987 0.23218 0.12813 0.23311 C 0.12674 0.23403 0.125 0.23172 0.12344 0.23102 C 0.12171 0.21389 0.12119 0.21899 0.12344 0.20186 C 0.12362 0.20139 0.12587 0.18866 0.12657 0.18727 C 0.12778 0.18542 0.12969 0.1845 0.13125 0.18311 C 0.13334 0.18519 0.13594 0.18681 0.1375 0.18936 C 0.13872 0.19121 0.13837 0.19375 0.13907 0.19561 C 0.13994 0.19792 0.14115 0.19977 0.14219 0.20186 C 0.14271 0.20463 0.14306 0.20764 0.14375 0.21019 C 0.14462 0.2132 0.14688 0.21551 0.14688 0.21852 C 0.1474 0.22755 0.14584 0.23658 0.14532 0.24561 C 0.14375 0.24352 0.14185 0.2419 0.14063 0.23936 C 0.1382 0.23357 0.13698 0.22315 0.13594 0.21644 C 0.13698 0.20533 0.13803 0.19422 0.13907 0.18311 C 0.13959 0.17963 0.13959 0.17593 0.14063 0.17269 C 0.14219 0.16875 0.14445 0.16528 0.14688 0.16227 C 0.14827 0.16088 0.15 0.16088 0.15157 0.16019 C 0.15782 0.16852 0.15695 0.16598 0.16094 0.17894 C 0.16233 0.18311 0.16407 0.19144 0.16407 0.19167 C 0.16355 0.19769 0.16424 0.2044 0.1625 0.21019 C 0.16025 0.21875 0.15556 0.21274 0.15313 0.21019 C 0.15035 0.20695 0.14566 0.2 0.14375 0.19561 C 0.14219 0.1919 0.14028 0.1838 0.13907 0.17894 C 0.13959 0.17686 0.13994 0.17477 0.14063 0.17269 C 0.14514 0.16112 0.14532 0.16667 0.15782 0.16852 C 0.16042 0.1713 0.16355 0.17362 0.1658 0.17686 C 0.16719 0.17917 0.16789 0.18241 0.16893 0.18519 C 0.17014 0.18936 0.17119 0.19561 0.17205 0.19977 C 0.17153 0.20325 0.17101 0.20672 0.17049 0.21019 C 0.16997 0.21297 0.17084 0.21737 0.16893 0.21852 C 0.16737 0.21968 0.16789 0.21436 0.16737 0.21227 C 0.16494 0.1875 0.16424 0.18704 0.16737 0.15394 C 0.16754 0.15093 0.16945 0.14862 0.17049 0.14561 C 0.17101 0.14375 0.17119 0.14144 0.17205 0.13936 C 0.17553 0.13102 0.17605 0.13172 0.18143 0.12686 C 0.18299 0.12755 0.18473 0.12755 0.18612 0.12894 C 0.19271 0.13612 0.18837 0.14977 0.18768 0.15811 C 0.18594 0.17778 0.18594 0.16713 0.17987 0.19144 C 0.17935 0.19352 0.179 0.19584 0.1783 0.19769 C 0.1757 0.20487 0.17257 0.21135 0.17049 0.21852 C 0.1665 0.23172 0.16928 0.22639 0.1625 0.23519 C 0.16198 0.23727 0.16198 0.23982 0.16094 0.24144 C 0.15382 0.25371 0.14514 0.26112 0.13594 0.27061 C 0.13334 0.27338 0.13091 0.27662 0.12813 0.27894 C 0.125 0.28172 0.12188 0.28426 0.11875 0.28727 C 0.11667 0.28936 0.11494 0.2919 0.1125 0.29352 C 0.11007 0.29537 0.1073 0.29607 0.10469 0.29769 C 0.10209 0.29954 0.09966 0.30209 0.09688 0.30394 C 0.09445 0.30556 0.0915 0.30625 0.08907 0.30811 C 0.08473 0.31181 0.08039 0.31575 0.07657 0.32061 C 0.075 0.32269 0.07379 0.32524 0.07188 0.32686 C 0.07049 0.32825 0.06875 0.32825 0.06719 0.32894 C 0.06563 0.33102 0.06441 0.33357 0.0625 0.33519 C 0.06112 0.33635 0.05921 0.33612 0.05782 0.33727 C 0.0448 0.34977 0.05678 0.34098 0.04844 0.35186 C 0.04723 0.35371 0.04532 0.35463 0.04375 0.35602 C 0.03785 0.36806 0.04306 0.35649 0.03907 0.36852 C 0.0382 0.37153 0.03698 0.37408 0.03594 0.37686 C 0.03542 0.37894 0.0349 0.38102 0.03438 0.38311 C 0.03386 0.38588 0.03369 0.38889 0.03282 0.39144 C 0.03212 0.39375 0.03073 0.39561 0.02969 0.39769 C 0.02865 0.40047 0.02761 0.40325 0.02657 0.40602 C 0.02605 0.4095 0.02587 0.4132 0.025 0.41644 C 0.02431 0.41945 0.02292 0.422 0.02188 0.42477 C 0.02084 0.42825 0.01997 0.43172 0.01875 0.43519 C 0.01789 0.43797 0.0165 0.44075 0.01563 0.44352 C 0.01007 0.46204 0.01546 0.45024 0.00938 0.46227 C 0.00712 0.47107 0.00625 0.47593 0.00157 0.48519 L -0.00468 0.49769 C -0.00572 0.49977 -0.00954 0.50487 -0.00781 0.50394 C -0.00104 0.50093 -0.00468 0.50232 0.00313 0.49977 C 0.00365 0.50186 0.00313 0.50556 0.00469 0.50602 C 0.0066 0.50672 0.00851 0.50417 0.00938 0.50186 C 0.0099 0.5007 0.0073 0.50186 0.00625 0.50186 " pathEditMode="relative" rAng="0" ptsTypes="AAAAAAAAAAAAAAAAAAAAAAAAAAAAAAAAAAAAAAAAAAAAAAAAAAAAAAAAAAAAAAAAAAAAAAAAAAAAAAAAAAAAAAAAAAAAAAAAAAAAAAAAAAAAAAAAAAAAAA">
                                      <p:cBhvr>
                                        <p:cTn id="16" dur="2000" fill="hold"/>
                                        <p:tgtEl>
                                          <p:spTgt spid="6"/>
                                        </p:tgtEl>
                                        <p:attrNameLst>
                                          <p:attrName>ppt_x</p:attrName>
                                          <p:attrName>ppt_y</p:attrName>
                                        </p:attrNameLst>
                                      </p:cBhvr>
                                      <p:rCtr x="9063" y="25301"/>
                                    </p:animMotion>
                                  </p:childTnLst>
                                </p:cTn>
                              </p:par>
                              <p:par>
                                <p:cTn id="17" presetID="0" presetClass="path" presetSubtype="0" accel="50000" decel="50000" fill="hold" grpId="0" nodeType="withEffect">
                                  <p:stCondLst>
                                    <p:cond delay="0"/>
                                  </p:stCondLst>
                                  <p:childTnLst>
                                    <p:animMotion origin="layout" path="M -0.00156 0.00324 C 0.00296 0.00232 0.01198 0.00162 0.01719 -0.00093 C 0.03195 -0.00833 0.01407 -0.00278 0.03125 -0.00741 C 0.0349 -0.00648 0.03855 -0.00648 0.04219 -0.00509 C 0.04428 -0.0044 0.04619 -0.00208 0.04844 -0.00093 C 0.05139 0.00069 0.05469 0.00185 0.05782 0.00324 C 0.0599 0.00509 0.06181 0.00741 0.06407 0.00926 C 0.06546 0.01088 0.06737 0.01181 0.06875 0.01343 C 0.07101 0.01667 0.07292 0.02037 0.075 0.02407 C 0.08143 0.03588 0.08108 0.03611 0.08594 0.04907 C 0.08976 0.07014 0.08907 0.0625 0.09063 0.08657 C 0.09063 0.0875 0.09167 0.12014 0.09375 0.12824 C 0.09428 0.13056 0.09584 0.13241 0.09688 0.13426 C 0.10053 0.13241 0.10469 0.13148 0.10782 0.12824 C 0.11268 0.12292 0.11615 0.11574 0.12032 0.10926 C 0.12553 0.10116 0.12917 0.09028 0.13594 0.08426 L 0.14063 0.08009 C 0.14115 0.08565 0.14132 0.09144 0.14219 0.09676 C 0.14289 0.10324 0.14549 0.10926 0.14532 0.11574 C 0.14428 0.14491 0.14323 0.14352 0.13438 0.16157 C 0.13178 0.15926 0.12848 0.15833 0.12657 0.15509 C 0.125 0.15301 0.12535 0.14977 0.125 0.14676 C 0.12431 0.14144 0.12396 0.13565 0.12344 0.13009 C 0.12448 0.12801 0.12796 0.11921 0.13125 0.11991 C 0.13369 0.12037 0.13542 0.12407 0.1375 0.12593 C 0.13941 0.13403 0.14375 0.14769 0.14375 0.15741 C 0.14375 0.15949 0.14271 0.16157 0.14219 0.16343 C 0.14063 0.1588 0.13785 0.15417 0.1375 0.14907 C 0.13681 0.14074 0.13768 0.13218 0.13907 0.12407 C 0.13976 0.11944 0.14219 0.11574 0.14375 0.11157 C 0.14428 0.10949 0.1448 0.10741 0.14532 0.10509 C 0.14636 0.10741 0.14757 0.10926 0.14844 0.11157 C 0.14914 0.11412 0.14966 0.1169 0.15 0.11991 C 0.15122 0.13148 0.15209 0.14352 0.15313 0.15509 C 0.15261 0.16343 0.15313 0.17222 0.15157 0.18009 C 0.1507 0.18426 0.14462 0.19583 0.14219 0.20093 C 0.14063 0.19676 0.13872 0.19282 0.1375 0.18843 C 0.13507 0.18032 0.13125 0.16343 0.13125 0.16366 C 0.12882 0.14236 0.1257 0.12037 0.12969 0.09907 C 0.13091 0.09144 0.1349 0.08519 0.1375 0.07824 C 0.1448 0.08241 0.15261 0.08519 0.15938 0.09074 C 0.16771 0.09745 0.17205 0.12685 0.17344 0.13241 C 0.17275 0.13796 0.1724 0.15347 0.16875 0.15926 C 0.16719 0.16181 0.16459 0.16204 0.1625 0.16343 C 0.1599 0.16296 0.15695 0.16343 0.15469 0.16157 C 0.14983 0.15764 0.14584 0.15232 0.14219 0.14676 C 0.13733 0.14005 0.13299 0.13102 0.13125 0.12176 C 0.12987 0.11505 0.12917 0.10787 0.12813 0.10093 C 0.13021 0.08634 0.12882 0.09398 0.13282 0.07824 C 0.13334 0.07593 0.13264 0.07245 0.13438 0.07176 L 0.13907 0.06991 C 0.14757 0.07199 0.14723 0.06991 0.15313 0.08009 C 0.15747 0.08819 0.16563 0.10509 0.16563 0.10532 C 0.16511 0.11482 0.16528 0.12477 0.16407 0.13426 C 0.1632 0.14097 0.16146 0.14722 0.15938 0.15324 C 0.15313 0.1706 0.15 0.17569 0.13907 0.18657 C 0.13716 0.18819 0.1349 0.18958 0.13282 0.19074 C 0.13021 0.19167 0.12761 0.19213 0.125 0.19259 C 0.12292 0.19213 0.12014 0.19259 0.11875 0.19074 C 0.11494 0.18565 0.11372 0.17639 0.1125 0.16991 C 0.11355 0.16157 0.11372 0.15301 0.11563 0.14491 C 0.11702 0.13819 0.11962 0.13218 0.12188 0.12593 C 0.12275 0.12315 0.12344 0.12014 0.125 0.11759 C 0.12674 0.11458 0.12917 0.11227 0.13125 0.10926 C 0.13282 0.10671 0.13386 0.10324 0.13594 0.10093 C 0.13959 0.09653 0.14983 0.08889 0.15469 0.08657 C 0.15816 0.08472 0.16198 0.0838 0.16563 0.08241 C 0.16928 0.0838 0.17327 0.0838 0.17657 0.08657 C 0.17796 0.08773 0.17761 0.09051 0.17813 0.09259 C 0.17865 0.09537 0.17917 0.09815 0.17969 0.10093 C 0.18073 0.10995 0.18178 0.11898 0.18282 0.12824 C 0.18178 0.14491 0.18143 0.16157 0.17969 0.17824 C 0.17744 0.19792 0.17535 0.20532 0.17188 0.21991 C 0.16789 0.20417 0.17309 0.22338 0.16719 0.20741 C 0.16632 0.20532 0.16598 0.20324 0.16563 0.20093 C 0.16372 0.19236 0.16372 0.19005 0.1625 0.18009 C 0.16198 0.16898 0.16094 0.1581 0.16094 0.14676 C 0.16094 0.13982 0.1625 0.1331 0.1625 0.12593 C 0.1625 0.11065 0.16146 0.09537 0.16094 0.08009 C 0.15209 0.08403 0.15643 0.08032 0.15157 0.09907 C 0.14428 0.12662 0.14584 0.12083 0.14063 0.14907 C 0.14011 0.15347 0.13716 0.17153 0.14063 0.17824 C 0.1415 0.17986 0.14375 0.17963 0.14532 0.18009 C 0.14688 0.17732 0.14862 0.175 0.15 0.17176 C 0.15105 0.16898 0.15244 0.15972 0.15313 0.15741 C 0.15886 0.1338 0.154 0.15857 0.15782 0.13843 C 0.15834 0.13241 0.15886 0.12616 0.15938 0.11991 C 0.1599 0.11157 0.15678 0.10116 0.16094 0.09491 C 0.1632 0.09097 0.16615 0.10185 0.16875 0.10509 C 0.17084 0.11204 0.17396 0.11875 0.175 0.12593 C 0.17726 0.14421 0.175 0.13287 0.17969 0.14907 C 0.18021 0.15093 0.18021 0.15347 0.18125 0.15509 C 0.18247 0.15764 0.18438 0.15926 0.18594 0.16157 C 0.18646 0.16343 0.18681 0.16574 0.1875 0.16759 C 0.18837 0.1706 0.18976 0.17315 0.19063 0.17593 C 0.19184 0.18148 0.19375 0.19259 0.19375 0.19282 C 0.19323 0.19676 0.19289 0.20116 0.19219 0.20509 C 0.19063 0.21296 0.18959 0.21806 0.18594 0.22407 C 0.18438 0.22616 0.18282 0.22824 0.18125 0.23009 C 0.17969 0.23171 0.17813 0.23333 0.17657 0.23426 C 0.175 0.23542 0.17344 0.23565 0.17188 0.23657 C 0.16875 0.23565 0.16546 0.23565 0.1625 0.23426 C 0.16059 0.23357 0.15938 0.23125 0.15782 0.23009 C 0.15625 0.22917 0.15469 0.2287 0.15313 0.22824 C 0.15105 0.22546 0.14879 0.22269 0.14688 0.21991 C 0.14549 0.21782 0.14497 0.21528 0.14375 0.21343 C 0.14237 0.21181 0.14028 0.21111 0.13907 0.20926 C 0.13612 0.20556 0.13386 0.20093 0.13125 0.19676 C 0.12796 0.18426 0.13125 0.19421 0.12032 0.17824 C 0.1165 0.17269 0.1033 0.15069 0.10157 0.14676 C 0.09896 0.1419 0.09271 0.12986 0.09063 0.12407 C 0.08924 0.1206 0.08872 0.1169 0.0875 0.11343 C 0.08664 0.11134 0.08525 0.10949 0.08438 0.10741 C 0.08212 0.10185 0.08021 0.0963 0.07813 0.09074 L 0.07188 0.07407 C 0.07084 0.0713 0.06997 0.06829 0.06875 0.06574 C 0.06112 0.05046 0.07032 0.06944 0.0625 0.05093 C 0.06146 0.04884 0.06025 0.04699 0.05938 0.04491 C 0.05816 0.04213 0.0573 0.03912 0.05625 0.03657 C 0.05417 0.03218 0.05209 0.02824 0.05 0.02407 L 0.04375 0.01157 L 0.04063 0.00509 C 0.03959 0.00324 0.0382 0.00116 0.0375 -0.00093 C 0.03646 -0.0037 0.03559 -0.00694 0.03438 -0.00926 C 0.03299 -0.01181 0.03108 -0.01343 0.02969 -0.01574 C 0.02778 -0.01852 0.02257 -0.03056 0.02188 -0.03241 C 0.0198 -0.03657 0.01563 -0.04491 0.01563 -0.04468 C 0.01441 -0.05069 0.01285 -0.06343 0.00782 -0.06574 L 0.00313 -0.06759 C 0.00157 -0.06898 -0.00052 -0.06991 -0.00156 -0.07176 C -0.00295 -0.07407 -0.00468 -0.08796 -0.00468 -0.08843 C -0.0052 -0.09074 -0.0059 -0.09259 -0.00625 -0.09491 C -0.00694 -0.09815 -0.00729 -0.10185 -0.00781 -0.10509 C -0.00833 -0.10741 -0.00902 -0.10926 -0.00937 -0.11157 C -0.01336 -0.12986 -0.00885 -0.11111 -0.0125 -0.12593 C -0.01197 -0.12824 -0.01232 -0.13102 -0.01093 -0.13241 C -0.00833 -0.13495 -0.00399 -0.13333 -0.00156 -0.13657 L -4.44444E-6 -0.13843 " pathEditMode="relative" rAng="0" ptsTypes="AAAAAAAAAAAAAAAAAAAAAAAAAAAAAAAAAAAAAAAAAAAAAAAAAAAAAAAAAAAAAAAAAAAAAAAAAAAAAAAAAAAAAAAAAAAAAAAAAAAAAAAAAAAAAAAAAAAAAAAAAAAAAAAAAAAAAAAAAA">
                                      <p:cBhvr>
                                        <p:cTn id="18" dur="2000" fill="hold"/>
                                        <p:tgtEl>
                                          <p:spTgt spid="7"/>
                                        </p:tgtEl>
                                        <p:attrNameLst>
                                          <p:attrName>ppt_x</p:attrName>
                                          <p:attrName>ppt_y</p:attrName>
                                        </p:attrNameLst>
                                      </p:cBhvr>
                                      <p:rCtr x="9219" y="4583"/>
                                    </p:animMotion>
                                  </p:childTnLst>
                                </p:cTn>
                              </p:par>
                              <p:par>
                                <p:cTn id="19" presetID="0" presetClass="path" presetSubtype="0" accel="50000" decel="50000" fill="hold" grpId="0" nodeType="withEffect">
                                  <p:stCondLst>
                                    <p:cond delay="0"/>
                                  </p:stCondLst>
                                  <p:childTnLst>
                                    <p:animMotion origin="layout" path="The file ^0 has been moved or deleted.Check that the path and file name are correct.The file ^0 has been moved or deleted.Check that the path and file name are correct.M 0 0 C 0.00399 -0.00116 0.00903 -0.00231 0.01232 -0.00602 C 0.01753 -0.0118 0.02118 -0.01967 0.02639 -0.025 C 0.04653 -0.04491 0.01788 -0.01574 0.03889 -0.03935 C 0.04357 -0.04467 0.04826 -0.0493 0.05295 -0.05416 C 0.05503 -0.05625 0.05694 -0.05879 0.0592 -0.06018 C 0.06337 -0.06296 0.06805 -0.06481 0.0717 -0.06852 C 0.07378 -0.07083 0.07569 -0.07338 0.07795 -0.075 C 0.08298 -0.07824 0.08819 -0.08171 0.09357 -0.08333 C 0.09583 -0.08379 0.10521 -0.08611 0.10764 -0.0875 C 0.10989 -0.08842 0.11163 -0.09074 0.11389 -0.09166 C 0.11805 -0.09282 0.12222 -0.09282 0.12639 -0.09352 L 0.13732 -0.0956 C 0.13993 -0.09491 0.14288 -0.09514 0.14514 -0.09352 C 0.14982 -0.09051 0.15069 -0.08426 0.15295 -0.07916 C 0.15399 -0.07685 0.15503 -0.075 0.15607 -0.07268 C 0.15659 -0.06805 0.15712 -0.06296 0.15764 -0.05833 C 0.15816 -0.05532 0.15937 -0.05278 0.1592 -0.05 C 0.15885 -0.03727 0.15764 -0.02477 0.15607 -0.0125 C 0.15555 -0.0081 0.15538 -0.00301 0.15295 0 L 0.14357 0.0125 C 0.14253 0.01065 0.14062 0.0088 0.14045 0.00648 C 0.13993 -0.00231 0.14184 -0.01829 0.14514 -0.02685 L 0.14826 -0.03518 C 0.14982 -0.03102 0.15156 -0.02708 0.15295 -0.02268 C 0.15573 -0.01481 0.15712 -0.00833 0.1592 0 C 0.16215 0.02662 0.16406 0.02894 0.16076 0.05417 C 0.1592 0.06736 0.1592 0.06551 0.15295 0.07084 C 0.15139 0.06945 0.14965 0.06875 0.14826 0.06667 C 0.14427 0.06088 0.13732 0.04815 0.13732 0.04815 C 0.1368 0.04445 0.13663 0.04097 0.13576 0.0375 C 0.13281 0.02408 0.12934 0.02639 0.1342 0.00834 C 0.13489 0.00602 0.13732 0.00556 0.13889 0.00417 C 0.14045 0.00556 0.14236 0.00648 0.14357 0.00834 C 0.14722 0.01412 0.1467 0.01852 0.14826 0.025 C 0.14913 0.02871 0.15034 0.03195 0.15139 0.03565 C 0.15034 0.05324 0.15295 0.06088 0.14514 0.07315 C 0.14392 0.075 0.14219 0.07616 0.14045 0.07732 C 0.13854 0.07824 0.13628 0.07871 0.1342 0.07917 C 0.13264 0.07871 0.1309 0.07871 0.12951 0.07732 C 0.12482 0.07199 0.12448 0.06783 0.12326 0.06065 C 0.12222 0.05371 0.12014 0.03982 0.12014 0.03982 C 0.12031 0.03843 0.12066 0.02107 0.12482 0.01898 C 0.12639 0.01806 0.12795 0.02037 0.12951 0.02084 C 0.13159 0.02639 0.13403 0.03195 0.13576 0.0375 C 0.14028 0.05278 0.14826 0.08334 0.14826 0.08334 C 0.1493 0.09259 0.15139 0.09977 0.14826 0.10834 C 0.1467 0.11296 0.14201 0.12084 0.14201 0.12084 C 0.14045 0.12037 0.13854 0.12037 0.13732 0.11898 C 0.13385 0.11412 0.13385 0.10602 0.13264 0.1 C 0.13177 0.09584 0.13055 0.09167 0.12951 0.0875 C 0.13003 0.075 0.13038 0.0625 0.13107 0.05 C 0.13142 0.04653 0.13177 0.04306 0.13264 0.03982 C 0.13333 0.03727 0.13455 0.03519 0.13576 0.03334 C 0.13715 0.03171 0.13889 0.03056 0.14045 0.02917 C 0.14305 0.03009 0.146 0.02963 0.14826 0.03148 C 0.15 0.03264 0.15034 0.03565 0.15139 0.0375 C 0.15955 0.05278 0.15295 0.03866 0.16076 0.05648 C 0.16128 0.05972 0.16163 0.06343 0.16232 0.06667 C 0.16319 0.07037 0.16528 0.07338 0.16545 0.07732 C 0.1658 0.08287 0.16475 0.08843 0.16389 0.09398 C 0.16163 0.10787 0.16319 0.10533 0.15607 0.10834 C 0.15347 0.10695 0.15052 0.10671 0.14826 0.10417 C 0.14479 0.10046 0.13802 0.0875 0.13576 0.08148 C 0.13455 0.07732 0.13368 0.07315 0.13264 0.06898 C 0.13212 0.06389 0.13177 0.05903 0.13107 0.05417 C 0.13073 0.05 0.12916 0.04607 0.12951 0.04167 C 0.13021 0.03334 0.13264 0.025 0.1342 0.01667 C 0.14062 0.02199 0.1434 0.02153 0.14514 0.03148 C 0.1467 0.03959 0.14826 0.05648 0.14826 0.05648 C 0.14774 0.06482 0.14791 0.07315 0.1467 0.08148 C 0.14635 0.08449 0.14201 0.09676 0.14045 0.1 C 0.13958 0.10232 0.13889 0.10486 0.13732 0.10648 C 0.13385 0.11019 0.12916 0.11111 0.12482 0.1125 C 0.12118 0.10926 0.11875 0.10834 0.11701 0.10232 C 0.11562 0.09676 0.11389 0.08565 0.11389 0.08565 C 0.11441 0.07593 0.11423 0.06597 0.11545 0.05648 C 0.11597 0.05324 0.11736 0.05046 0.11857 0.04815 C 0.121 0.04375 0.12864 0.03611 0.13107 0.03334 C 0.13732 0.03704 0.14392 0.03935 0.14982 0.04398 C 0.15243 0.04584 0.15416 0.04931 0.15607 0.05232 C 0.15833 0.05556 0.16059 0.05903 0.16232 0.0625 C 0.16458 0.0669 0.16736 0.07685 0.16857 0.08148 C 0.16805 0.0875 0.16875 0.09421 0.16701 0.1 C 0.16649 0.10209 0.16389 0.10301 0.16232 0.10232 C 0.15972 0.1007 0.15798 0.09676 0.15607 0.09398 C 0.15486 0.0919 0.15399 0.08982 0.15295 0.0875 C 0.15034 0.08148 0.14809 0.075 0.14514 0.06898 C 0.14375 0.06597 0.14201 0.06343 0.14045 0.06065 C 0.13993 0.05695 0.13958 0.05347 0.13889 0.05 C 0.13854 0.04722 0.13732 0.04468 0.13732 0.04167 C 0.13732 0.03681 0.13784 0.03195 0.13889 0.02732 C 0.13941 0.02477 0.14062 0.02246 0.14201 0.02084 C 0.1434 0.01968 0.14514 0.01945 0.1467 0.01898 C 0.15746 0.02246 0.15278 0.01945 0.16389 0.03565 C 0.16614 0.03889 0.16823 0.04236 0.17014 0.04584 C 0.17465 0.05417 0.17812 0.06158 0.18107 0.07084 C 0.18246 0.075 0.18316 0.07917 0.1842 0.08334 C 0.18611 0.09838 0.18715 0.09931 0.1842 0.11667 C 0.18368 0.11991 0.18281 0.12292 0.18107 0.125 C 0.18003 0.12662 0.17795 0.12639 0.17639 0.12732 L 0.16545 0.125 C 0.16128 0.12431 0.15712 0.12408 0.15295 0.12315 C 0.14878 0.12199 0.14462 0.12037 0.14045 0.11898 C 0.13559 0.11713 0.12812 0.11343 0.12326 0.11065 C 0.12118 0.10926 0.11909 0.10787 0.11701 0.10648 C 0.11545 0.10417 0.11371 0.10255 0.11232 0.1 C 0.11007 0.09607 0.10607 0.0875 0.10607 0.0875 C 0.10295 0.07084 0.10382 0.07871 0.10607 0.05 C 0.10659 0.04398 0.1085 0.0375 0.11232 0.03334 C 0.11458 0.03125 0.11753 0.03056 0.12014 0.02917 C 0.1217 0.03009 0.12344 0.03009 0.12482 0.03148 C 0.12778 0.0338 0.13038 0.03658 0.13264 0.03982 C 0.13489 0.04259 0.13767 0.05093 0.13889 0.05417 C 0.13837 0.06482 0.13854 0.07523 0.13732 0.08565 C 0.13698 0.08866 0.13628 0.09537 0.1342 0.09398 C 0.13125 0.0919 0.13107 0.08148 0.13107 0.08148 C 0.13142 0.07778 0.13212 0.05903 0.1342 0.05232 C 0.13507 0.05 0.13628 0.04815 0.13732 0.04584 C 0.13854 0.04121 0.13871 0.03658 0.14357 0.03565 C 0.14583 0.03519 0.14774 0.03704 0.14982 0.0375 C 0.15243 0.04121 0.15503 0.04468 0.15764 0.04815 C 0.16024 0.05093 0.16337 0.05301 0.16545 0.05648 C 0.16771 0.05972 0.1717 0.0706 0.17326 0.075 C 0.17378 0.07917 0.17517 0.08334 0.17482 0.0875 C 0.17448 0.09375 0.1717 0.10139 0.16857 0.10648 C 0.16719 0.10857 0.16562 0.11065 0.16389 0.1125 C 0.1625 0.11412 0.16094 0.11574 0.1592 0.11667 C 0.15781 0.11783 0.15607 0.11806 0.15451 0.11898 C 0.14253 0.11806 0.13055 0.11783 0.11857 0.11667 C 0.11545 0.11644 0.11232 0.11597 0.1092 0.11482 C 0.05972 0.09537 0.10868 0.11181 0.08576 0.10417 L 0.07639 0.09584 L 0.0717 0.09167 C 0.06719 0.08264 0.06805 0.0838 0.06076 0.07315 C 0.05937 0.07084 0.05746 0.06921 0.05607 0.06667 C 0.05486 0.06435 0.05416 0.06111 0.05295 0.05834 C 0.05 0.05209 0.0467 0.04584 0.04357 0.03982 C 0.04253 0.0375 0.04166 0.03542 0.04045 0.03334 C 0.03889 0.03056 0.03732 0.02801 0.03576 0.025 C 0.03472 0.02315 0.03385 0.02084 0.03264 0.01898 C 0.03125 0.01667 0.02934 0.01505 0.02795 0.0125 C 0.02569 0.00857 0.0217 0 0.0217 0 C 0.02118 -0.00324 0.02083 -0.00694 0.02014 -0.01018 C 0.01979 -0.0125 0.01909 -0.01435 0.01857 -0.01666 C 0.01805 -0.01921 0.01753 -0.02199 0.01701 -0.025 C 0.01649 -0.02824 0.01614 -0.03194 0.01545 -0.03518 C 0.01302 -0.05 0.0151 -0.03773 0.01232 -0.05 C 0.0118 -0.05254 0.01198 -0.05579 0.01076 -0.05833 C 0.00903 -0.0625 0.00451 -0.06597 0.00139 -0.06852 L 0 -0.075 " pathEditMode="relative" ptsTypes="AAAAAAAAAAAAAAAAAAAAAAAAAAAAAAAAAAAAAAAAAAAAAAAAAAAAAAAAAAAAAAAAAAAAAAAAAAAAAAAAAAAAAAAAAAAAAAAAAAAAAAAAAAAAAAAAAAAAAAAAAAAAAAAAAAAAAAAAAAAAAAAAAAAAAAA">
                                      <p:cBhvr>
                                        <p:cTn id="20" dur="2000" fill="hold"/>
                                        <p:tgtEl>
                                          <p:spTgt spid="8"/>
                                        </p:tgtEl>
                                        <p:attrNameLst>
                                          <p:attrName>ppt_x</p:attrName>
                                          <p:attrName>ppt_y</p:attrName>
                                        </p:attrNameLst>
                                      </p:cBhvr>
                                    </p:animMotion>
                                  </p:childTnLst>
                                </p:cTn>
                              </p:par>
                              <p:par>
                                <p:cTn id="21" presetID="0" presetClass="path" presetSubtype="0" accel="50000" decel="50000" fill="hold" grpId="1" nodeType="withEffect">
                                  <p:stCondLst>
                                    <p:cond delay="0"/>
                                  </p:stCondLst>
                                  <p:childTnLst>
                                    <p:animMotion origin="layout" path="M 0 0 C 0.00416 0.00278 0.0085 0.00509 0.0125 0.00834 C 0.02222 0.01713 0.01146 0.00787 0.02344 0.01667 C 0.02604 0.01875 0.02847 0.02107 0.03125 0.02292 C 0.0342 0.02523 0.03732 0.02732 0.04062 0.02917 C 0.05069 0.03519 0.0585 0.03982 0.06875 0.04375 C 0.07083 0.04468 0.07291 0.04514 0.075 0.04584 C 0.08229 0.05255 0.07778 0.04931 0.08906 0.05417 L 0.09375 0.05625 C 0.09531 0.05834 0.09705 0.06042 0.09844 0.0625 C 0.10278 0.06968 0.10052 0.06736 0.10312 0.075 C 0.10885 0.09306 0.10416 0.075 0.10781 0.08959 C 0.10989 0.08681 0.11198 0.08426 0.11406 0.08125 C 0.11614 0.07801 0.11788 0.07408 0.12031 0.07084 C 0.12639 0.06227 0.13281 0.05417 0.13906 0.04584 C 0.14323 0.04028 0.14774 0.03334 0.15312 0.02917 C 0.15451 0.02824 0.15625 0.02778 0.15781 0.02709 C 0.15989 0.02847 0.16215 0.0294 0.16406 0.03125 C 0.16701 0.03472 0.16736 0.03935 0.16875 0.04375 C 0.17066 0.05093 0.175 0.06459 0.175 0.06459 C 0.17552 0.06806 0.17587 0.07176 0.17656 0.075 C 0.17691 0.07801 0.17812 0.08056 0.17812 0.08334 C 0.17812 0.08611 0.17569 0.09514 0.175 0.09792 C 0.17291 0.09722 0.17031 0.09769 0.16875 0.09584 C 0.16736 0.09468 0.16771 0.09167 0.16719 0.08959 C 0.16614 0.08681 0.16493 0.08426 0.16406 0.08125 C 0.16284 0.07801 0.16198 0.07431 0.16094 0.07084 C 0.16041 0.06597 0.15989 0.06111 0.15937 0.05625 C 0.15885 0.05209 0.15781 0.04815 0.15781 0.04375 C 0.15781 0.03403 0.15885 0.02431 0.15937 0.01459 C 0.16805 0.01759 0.16719 0.01459 0.16719 0.03125 C 0.16719 0.06088 0.16701 0.05486 0.16094 0.07709 C 0.16024 0.07917 0.16024 0.08171 0.15937 0.08334 C 0.15816 0.08588 0.15625 0.0875 0.15469 0.08959 C 0.15364 0.0875 0.15225 0.08565 0.15156 0.08334 C 0.15069 0.08079 0.14861 0.06644 0.14844 0.06459 C 0.14948 0.04861 0.15017 0.03264 0.15156 0.01667 C 0.15173 0.01459 0.15139 0.01042 0.15312 0.01042 C 0.15486 0.01042 0.15521 0.01459 0.15625 0.01667 C 0.15573 0.02917 0.15642 0.0419 0.15469 0.05417 C 0.15104 0.07894 0.14791 0.07709 0.14062 0.09375 C 0.1375 0.1007 0.13576 0.10926 0.13125 0.11459 C 0.1283 0.11806 0.12187 0.12292 0.12187 0.12292 C 0.11979 0.12222 0.11736 0.12269 0.11562 0.12084 C 0.11146 0.1169 0.10469 0.10625 0.10469 0.10625 C 0.10364 0.09931 0.10104 0.09259 0.10156 0.08542 C 0.10208 0.07847 0.10225 0.06459 0.10469 0.05625 C 0.10538 0.05347 0.10677 0.0507 0.10781 0.04792 C 0.10937 0.05139 0.11111 0.05486 0.1125 0.05834 C 0.11371 0.0625 0.11458 0.06667 0.11562 0.07084 C 0.11875 0.08496 0.12291 0.10371 0.125 0.11875 C 0.12621 0.12847 0.12812 0.14792 0.12812 0.14792 C 0.1276 0.15486 0.12639 0.17593 0.12656 0.16875 C 0.12708 0.13681 0.12795 0.10486 0.12969 0.07292 C 0.13003 0.06528 0.13142 0.05764 0.13281 0.05 C 0.13455 0.04005 0.13819 0.02454 0.14219 0.01459 C 0.14444 0.0088 0.15 -0.00208 0.15 -0.00208 C 0.15052 0.00209 0.15069 0.00648 0.15156 0.01042 C 0.15764 0.04028 0.15173 -0.00254 0.15781 0.03542 C 0.15903 0.04375 0.15955 0.05232 0.16094 0.06042 L 0.1625 0.07084 C 0.16198 0.07639 0.16389 0.08357 0.16094 0.0875 C 0.15903 0.09005 0.15659 0.08357 0.15469 0.08125 C 0.15087 0.07709 0.14514 0.06829 0.14375 0.0625 L 0.14062 0.05 C 0.14114 0.04722 0.14132 0.03912 0.14219 0.04167 C 0.14548 0.05278 0.14253 0.09074 0.14219 0.09584 C 0.14184 0.09884 0.14114 0.10162 0.14062 0.10417 C 0.1401 0.10648 0.13871 0.11273 0.13906 0.11042 C 0.13975 0.10486 0.14132 0.09954 0.14219 0.09375 C 0.14323 0.08681 0.14323 0.07963 0.14531 0.07292 C 0.14635 0.06945 0.14739 0.06621 0.14844 0.0625 C 0.14896 0.05996 0.14913 0.05695 0.15 0.05417 C 0.15069 0.05139 0.15225 0.04884 0.15312 0.04584 C 0.15729 0.03171 0.15434 0.03658 0.15937 0.025 C 0.16024 0.02292 0.16111 0.0206 0.1625 0.01875 C 0.16371 0.01713 0.16562 0.01597 0.16719 0.01459 C 0.16996 0.00903 0.16996 0.00718 0.175 0.00417 C 0.17795 0.00255 0.18437 0 0.18437 0 C 0.18594 0.00209 0.18732 0.0044 0.18906 0.00625 C 0.19045 0.00787 0.19236 0.0088 0.19375 0.01042 C 0.19496 0.01227 0.19583 0.01459 0.19687 0.01667 C 0.19791 0.02084 0.1993 0.025 0.2 0.02917 C 0.20173 0.04398 0.20052 0.03773 0.20312 0.04792 C 0.20225 0.05602 0.20104 0.07408 0.19844 0.08125 C 0.19739 0.08403 0.19635 0.08704 0.19531 0.08959 C 0.19427 0.0919 0.19323 0.09398 0.19219 0.09584 C 0.19062 0.09815 0.18906 0.10023 0.1875 0.10209 C 0.18333 0.10671 0.18281 0.10625 0.17812 0.10834 C 0.17135 0.10764 0.16441 0.1081 0.15781 0.10625 C 0.15434 0.10533 0.15156 0.10209 0.14844 0.1 C 0.14132 0.09584 0.14236 0.10046 0.13437 0.08959 C 0.13281 0.0875 0.13142 0.08519 0.12969 0.08334 C 0.12621 0.08033 0.12222 0.07824 0.11875 0.075 C 0.11597 0.07269 0.11371 0.06921 0.11094 0.06667 C 0.10885 0.06505 0.10659 0.06435 0.10469 0.0625 C 0.08524 0.0463 0.1125 0.06736 0.09219 0.04792 C 0.0908 0.04676 0.08906 0.04653 0.0875 0.04584 C 0.07691 0.03658 0.08975 0.04838 0.075 0.03334 C 0.07344 0.03195 0.0717 0.03102 0.07031 0.02917 C 0.06805 0.02662 0.06632 0.02361 0.06406 0.02084 C 0.0625 0.01921 0.06076 0.01829 0.05937 0.01667 C 0.05503 0.01273 0.05104 0.00834 0.04687 0.00417 C 0.04479 0.00209 0.04271 0 0.04062 -0.00208 C 0.03489 -0.00694 0.03073 -0.01018 0.02656 -0.01875 C 0.01875 -0.03426 0.02882 -0.01504 0.01875 -0.03125 C 0.01753 -0.0331 0.01684 -0.03541 0.01562 -0.0375 C 0.01423 -0.03958 0.01232 -0.0412 0.01094 -0.04375 C 0.00868 -0.04768 0.00677 -0.05208 0.00469 -0.05625 L 0.00156 -0.0625 C -0.00052 -0.0706 0 -0.06643 0 -0.07477 " pathEditMode="relative" ptsTypes="AAAAAAAAAAAAAAAAAAAAAAAAAAAAAAAAAAAAAAAAAAAAAAAAAAAAAAAAAAAAAAAAAAAAAAAAAAAAAAAAAAAAAAAAAAAAAAAAAAAAAAAAAAAAAAA">
                                      <p:cBhvr>
                                        <p:cTn id="22" dur="2000" fill="hold"/>
                                        <p:tgtEl>
                                          <p:spTgt spid="8"/>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0 0 C 0.0026 -0.00277 0.0059 -0.00486 0.00781 -0.00833 C 0.02118 -0.03148 0.03507 -0.07708 0.04219 -0.09814 C 0.04653 -0.11064 0.0533 -0.13495 0.05781 -0.14398 C 0.06667 -0.16111 0.0743 -0.17986 0.08437 -0.19583 C 0.08698 -0.2 0.08958 -0.20439 0.09219 -0.20833 C 0.09566 -0.21342 0.09983 -0.2199 0.10469 -0.22314 C 0.10625 -0.22407 0.10781 -0.22453 0.10937 -0.225 C 0.11094 -0.22222 0.11285 -0.2199 0.11406 -0.21666 C 0.11944 -0.20393 0.11892 -0.18912 0.12031 -0.175 C 0.11979 -0.15926 0.11458 -0.14213 0.11875 -0.12731 C 0.1217 -0.11713 0.12239 -0.14838 0.125 -0.15833 C 0.13559 -0.19838 0.14045 -0.2243 0.15937 -0.25416 C 0.1625 -0.25926 0.16667 -0.2625 0.17031 -0.26666 C 0.17239 -0.24977 0.17621 -0.22523 0.175 -0.20833 C 0.17257 -0.17245 0.16788 -0.14791 0.15625 -0.11666 C 0.15382 -0.10995 0.15 -0.10416 0.14687 -0.09814 C 0.14531 -0.09953 0.14219 -0.09977 0.14219 -0.10231 C 0.14219 -0.17592 0.1434 -0.16852 0.14844 -0.14814 C 0.14792 -0.13287 0.14687 -0.0868 0.14687 -0.10231 C 0.14687 -0.12453 0.14757 -0.14676 0.14844 -0.16898 C 0.14861 -0.17453 0.1493 -0.18009 0.15 -0.18564 C 0.15382 -0.21342 0.15243 -0.2074 0.15781 -0.225 C 0.16059 -0.21389 0.16198 -0.20995 0.16094 -0.19398 C 0.16007 -0.18102 0.15989 -0.13796 0.15 -0.11666 C 0.14861 -0.11389 0.14687 -0.11111 0.14531 -0.10833 C 0.13871 -0.13264 0.13576 -0.14027 0.13281 -0.16898 C 0.1316 -0.18125 0.13177 -0.19398 0.13125 -0.20648 C 0.13177 -0.2162 0.13194 -0.22592 0.13281 -0.23564 C 0.13299 -0.23773 0.13281 -0.24166 0.13437 -0.24166 C 0.13785 -0.24166 0.14062 -0.2375 0.14375 -0.23564 C 0.14687 -0.22639 0.15035 -0.21759 0.15312 -0.20833 C 0.15642 -0.19722 0.16267 -0.16227 0.16406 -0.15416 C 0.16441 -0.15069 0.16753 -0.12731 0.16406 -0.12083 C 0.16285 -0.11852 0.15989 -0.11944 0.15781 -0.11898 C 0.14757 -0.13588 0.13837 -0.15069 0.12969 -0.17083 C 0.12604 -0.17939 0.12448 -0.18889 0.12187 -0.19814 C 0.12153 -0.20139 0.11614 -0.22754 0.12031 -0.23564 C 0.12153 -0.23796 0.12448 -0.23703 0.12656 -0.2375 C 0.12812 -0.23426 0.13021 -0.23102 0.13125 -0.22731 C 0.13437 -0.2162 0.13576 -0.20509 0.1375 -0.19398 C 0.13646 -0.175 0.1368 -0.15625 0.13437 -0.1375 C 0.13177 -0.11713 0.12413 -0.10439 0.11406 -0.08981 C 0.11285 -0.08796 0.11094 -0.08703 0.10937 -0.08564 C 0.10816 -0.09375 0.10451 -0.11736 0.10469 -0.12083 C 0.10608 -0.15416 0.11667 -0.19745 0.125 -0.22731 C 0.12917 -0.24189 0.13785 -0.26088 0.14531 -0.27314 C 0.14653 -0.275 0.14844 -0.27592 0.15 -0.27731 C 0.15208 -0.27639 0.15469 -0.27708 0.15625 -0.275 C 0.16371 -0.26597 0.17118 -0.25277 0.175 -0.23981 C 0.17743 -0.23148 0.17917 -0.22314 0.18125 -0.21481 C 0.18177 -0.20833 0.18333 -0.20231 0.18281 -0.19583 C 0.18177 -0.18171 0.17899 -0.16898 0.17187 -0.15833 C 0.16962 -0.15509 0.16684 -0.15254 0.16406 -0.15 C 0.16267 -0.14884 0.16094 -0.14861 0.15937 -0.14814 C 0.15417 -0.14953 0.14861 -0.14953 0.14375 -0.15231 C 0.13455 -0.15717 0.12621 -0.17245 0.12031 -0.18148 C 0.11823 -0.19027 0.11562 -0.1993 0.11406 -0.20833 C 0.11146 -0.22384 0.11233 -0.24143 0.11562 -0.25648 C 0.11667 -0.26111 0.11979 -0.26481 0.12187 -0.26898 C 0.12344 -0.26759 0.12552 -0.26666 0.12656 -0.26481 C 0.13125 -0.25625 0.13559 -0.24722 0.13906 -0.2375 C 0.14167 -0.23032 0.14635 -0.2081 0.14844 -0.19814 C 0.14635 -0.18009 0.14496 -0.1618 0.14219 -0.14398 C 0.14184 -0.14143 0.14062 -0.13912 0.13906 -0.1375 C 0.13785 -0.13634 0.13594 -0.13611 0.13437 -0.13564 C 0.12101 -0.14745 0.11979 -0.14606 0.11094 -0.17314 C 0.10868 -0.18009 0.10885 -0.18842 0.10781 -0.19583 C 0.10868 -0.20069 0.10989 -0.21944 0.11719 -0.22083 C 0.12153 -0.22199 0.12552 -0.21805 0.12969 -0.21666 C 0.13437 -0.20671 0.1493 -0.17592 0.15 -0.16898 C 0.15156 -0.15555 0.14826 -0.14213 0.14531 -0.12916 C 0.14444 -0.12546 0.14114 -0.12361 0.13906 -0.12083 C 0.13489 -0.12222 0.12969 -0.12106 0.12656 -0.125 C 0.11684 -0.13819 0.11614 -0.15856 0.11406 -0.175 C 0.1151 -0.18148 0.11614 -0.18773 0.11719 -0.19398 C 0.11771 -0.19676 0.11771 -0.19977 0.11875 -0.20231 C 0.12031 -0.20555 0.12292 -0.20787 0.125 -0.21064 C 0.12708 -0.20972 0.13003 -0.21088 0.13125 -0.20833 C 0.13767 -0.1956 0.13906 -0.17268 0.14062 -0.15833 C 0.13871 -0.1331 0.14028 -0.11898 0.13125 -0.09814 C 0.12986 -0.09467 0.12708 -0.09259 0.125 -0.08981 C 0.12239 -0.09305 0.1191 -0.09583 0.11719 -0.1 C 0.1092 -0.11782 0.10729 -0.14722 0.10469 -0.16481 C 0.10694 -0.18865 0.10399 -0.19328 0.1125 -0.20833 C 0.11389 -0.21088 0.11562 -0.2125 0.11719 -0.21481 C 0.12239 -0.21389 0.12778 -0.21458 0.13281 -0.2125 C 0.1368 -0.21111 0.14028 -0.20717 0.14375 -0.20416 C 0.14774 -0.20092 0.15347 -0.19444 0.15625 -0.18981 C 0.15816 -0.18657 0.15937 -0.18287 0.16094 -0.17916 C 0.15868 -0.15972 0.1592 -0.14537 0.15312 -0.12916 C 0.15174 -0.12569 0.15017 -0.12222 0.14844 -0.11898 C 0.14705 -0.11597 0.14583 -0.1125 0.14375 -0.11064 C 0.14201 -0.10879 0.13958 -0.10926 0.1375 -0.10833 C 0.1276 -0.11111 0.12135 -0.11227 0.11094 -0.11898 C 0.09965 -0.12592 0.10174 -0.12754 0.09531 -0.1375 C 0.09132 -0.14398 0.08611 -0.14907 0.08281 -0.15648 C 0.07587 -0.17222 0.05799 -0.23564 0.05625 -0.24814 C 0.05469 -0.25972 0.05364 -0.27176 0.05156 -0.28333 C 0.05052 -0.28981 0.04965 -0.29606 0.04844 -0.30231 C 0.04809 -0.30509 0.04739 -0.30764 0.04687 -0.31064 C 0.04635 -0.31458 0.04618 -0.31898 0.04531 -0.32314 C 0.04462 -0.32731 0.04305 -0.33125 0.04219 -0.33564 C 0.04062 -0.34467 0.04114 -0.34375 0.0375 -0.35231 C 0.03507 -0.35787 0.02847 -0.36944 0.025 -0.37083 L 0.01094 -0.37731 C 0.00937 -0.37777 0.00799 -0.37916 0.00625 -0.37916 L -0.00451 -0.37916 " pathEditMode="relative" ptsTypes="AAAAAAAAAAAAAAAAAAAAAAAAAAAAAAAAAAAAAAAAAAAAAAAAAAAAAAAAAAAAAAAAAAAAAAAAAAAAAAAAAAAAAAAAAAAAAAAAAAAAAAAAAAAA">
                                      <p:cBhvr>
                                        <p:cTn id="24" dur="2000" fill="hold"/>
                                        <p:tgtEl>
                                          <p:spTgt spid="9"/>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0 0 C 0.00139 0.00093 0.00295 0.00139 0.00434 0.00278 C 0.00521 0.00394 0.00556 0.00579 0.00642 0.00718 C 0.00712 0.00833 0.00799 0.00903 0.00868 0.01019 C 0.01024 0.01296 0.01146 0.01597 0.01302 0.01875 C 0.01372 0.02014 0.01406 0.02222 0.0151 0.02315 C 0.01615 0.02408 0.01736 0.025 0.0184 0.02593 C 0.01979 0.02755 0.02118 0.02917 0.02274 0.03033 C 0.02378 0.03125 0.02483 0.03125 0.02604 0.03195 C 0.02812 0.03125 0.03038 0.03102 0.03247 0.03033 C 0.03507 0.02963 0.03785 0.02778 0.0401 0.02593 C 0.04201 0.02477 0.04392 0.02338 0.04549 0.02176 C 0.05035 0.01713 0.05573 0.0132 0.05972 0.00718 C 0.07396 -0.01458 0.06059 0.00648 0.07604 -0.02037 C 0.08368 -0.03356 0.09722 -0.0544 0.10417 -0.07106 C 0.10885 -0.08194 0.11302 -0.09329 0.11736 -0.1044 C 0.1191 -0.10903 0.12153 -0.11366 0.12274 -0.11875 C 0.12569 -0.13079 0.12656 -0.13241 0.12812 -0.14491 C 0.12951 -0.15555 0.13125 -0.19004 0.13142 -0.1912 C 0.13177 -0.19467 0.13229 -0.19792 0.13247 -0.20139 C 0.13264 -0.20324 0.13316 -0.22106 0.13576 -0.22454 C 0.13646 -0.22546 0.13733 -0.22639 0.13802 -0.22754 C 0.1401 -0.23171 0.13924 -0.23356 0.14236 -0.23611 C 0.14566 -0.23912 0.14722 -0.23912 0.15104 -0.24051 C 0.15243 -0.24004 0.15417 -0.24028 0.15538 -0.23912 C 0.15764 -0.23634 0.16024 -0.2287 0.16181 -0.22454 C 0.1625 -0.21875 0.16458 -0.21296 0.16406 -0.20717 C 0.16337 -0.2 0.16285 -0.19259 0.16181 -0.18542 C 0.16146 -0.18287 0.16042 -0.18055 0.15972 -0.17824 C 0.15781 -0.17268 0.15712 -0.1706 0.15312 -0.16667 C 0.15191 -0.16528 0.15017 -0.16458 0.14878 -0.16366 C 0.14774 -0.16412 0.14635 -0.16412 0.14549 -0.16528 C 0.14271 -0.16898 0.13802 -0.17824 0.13802 -0.17824 C 0.13715 -0.18102 0.13628 -0.18379 0.13576 -0.1868 C 0.13194 -0.2125 0.13872 -0.24907 0.14236 -0.26805 C 0.14635 -0.28981 0.14948 -0.28611 0.15642 -0.29699 C 0.15729 -0.29838 0.15764 -0.30023 0.15851 -0.30139 C 0.15955 -0.30231 0.16076 -0.30231 0.16181 -0.30278 C 0.1625 -0.30139 0.16319 -0.29977 0.16406 -0.29838 C 0.1651 -0.29653 0.16649 -0.29467 0.16736 -0.29259 C 0.16858 -0.28935 0.16944 -0.28588 0.17049 -0.28241 C 0.1717 -0.2787 0.17292 -0.27477 0.17378 -0.27083 C 0.17483 -0.2662 0.17535 -0.26134 0.17604 -0.25648 C 0.17847 -0.23935 0.17778 -0.24398 0.17917 -0.22893 C 0.17865 -0.22176 0.1783 -0.21667 0.17708 -0.21018 C 0.17674 -0.20856 0.17639 -0.20717 0.17604 -0.20579 C 0.16823 -0.20833 0.17274 -0.20579 0.16406 -0.21736 C 0.16215 -0.21967 0.16007 -0.22176 0.15851 -0.22454 C 0.14792 -0.24444 0.15799 -0.225 0.14878 -0.24491 C 0.14375 -0.25579 0.14479 -0.25046 0.14236 -0.26227 C 0.14149 -0.26597 0.13802 -0.27662 0.1401 -0.27384 C 0.14462 -0.26782 0.14253 -0.27106 0.1467 -0.26366 C 0.1474 -0.26018 0.14826 -0.25694 0.14878 -0.25347 C 0.14931 -0.25069 0.15069 -0.23403 0.15104 -0.23171 C 0.14931 -0.20208 0.15191 -0.22222 0.14774 -0.20579 C 0.14722 -0.20393 0.1474 -0.20162 0.1467 -0.2 C 0.14583 -0.19815 0.14444 -0.19699 0.1434 -0.1956 C 0.1408 -0.19606 0.13802 -0.1956 0.13576 -0.19699 C 0.12795 -0.20231 0.11944 -0.21597 0.11615 -0.22592 L 0.11302 -0.23611 C 0.11163 -0.24884 0.11076 -0.25139 0.11302 -0.26667 C 0.11354 -0.27014 0.11753 -0.28055 0.11944 -0.28403 C 0.12205 -0.28866 0.12431 -0.28958 0.12812 -0.29259 C 0.13073 -0.29213 0.13368 -0.29305 0.13576 -0.2912 C 0.1375 -0.28958 0.14497 -0.27592 0.1467 -0.27083 C 0.14757 -0.26805 0.14809 -0.26504 0.14878 -0.26227 C 0.14913 -0.25879 0.14948 -0.25555 0.14983 -0.25208 C 0.15017 -0.24907 0.15104 -0.24629 0.15104 -0.24329 C 0.15104 -0.23912 0.15035 -0.23472 0.14983 -0.23032 C 0.14931 -0.22569 0.14844 -0.22176 0.14549 -0.21875 C 0.14358 -0.21667 0.14115 -0.21597 0.13906 -0.21435 C 0.13733 -0.21458 0.12986 -0.21528 0.12708 -0.21736 C 0.12552 -0.21852 0.12413 -0.22014 0.12274 -0.22176 C 0.11997 -0.23264 0.12101 -0.22731 0.11944 -0.2375 C 0.12014 -0.24143 0.12066 -0.24537 0.1217 -0.24907 C 0.12257 -0.25324 0.125 -0.25764 0.12708 -0.26088 C 0.12847 -0.26273 0.12969 -0.26504 0.13142 -0.26667 C 0.1342 -0.26898 0.1401 -0.27245 0.1401 -0.27245 C 0.14271 -0.27106 0.14444 -0.27083 0.1467 -0.26805 C 0.14913 -0.26481 0.15069 -0.26065 0.15208 -0.25648 C 0.15278 -0.25393 0.15365 -0.25162 0.15417 -0.24907 C 0.15573 -0.24352 0.15851 -0.23171 0.15851 -0.23171 C 0.16007 -0.21829 0.16024 -0.22199 0.15851 -0.20579 C 0.15833 -0.2037 0.15816 -0.20185 0.15747 -0.2 C 0.15642 -0.19629 0.15399 -0.19375 0.15208 -0.1912 C 0.15017 -0.19167 0.14809 -0.19143 0.1467 -0.19259 C 0.14514 -0.19398 0.14149 -0.20139 0.1401 -0.20417 C 0.13941 -0.20717 0.13889 -0.21018 0.13802 -0.21296 C 0.13698 -0.21597 0.13559 -0.21875 0.13472 -0.22176 C 0.13368 -0.225 0.13316 -0.22847 0.13247 -0.23171 C 0.13125 -0.24305 0.13021 -0.24815 0.13247 -0.26088 C 0.13403 -0.26875 0.13524 -0.27754 0.13906 -0.28403 C 0.14844 -0.29954 0.1434 -0.29653 0.15104 -0.29977 C 0.15208 -0.30092 0.15295 -0.30208 0.15417 -0.30278 C 0.15712 -0.30417 0.16302 -0.30555 0.16302 -0.30555 C 0.1684 -0.30509 0.17378 -0.30509 0.17917 -0.30417 C 0.18038 -0.30417 0.1816 -0.3037 0.18247 -0.30278 C 0.18351 -0.30162 0.18403 -0.29977 0.18472 -0.29838 L 0.18681 -0.28981 L 0.18802 -0.28542 C 0.1875 -0.27963 0.18733 -0.27384 0.18681 -0.26805 C 0.18646 -0.26342 0.18437 -0.25764 0.18351 -0.25347 C 0.18316 -0.25162 0.18299 -0.24954 0.18247 -0.24768 C 0.18073 -0.24143 0.18038 -0.24305 0.17812 -0.2375 C 0.17743 -0.23565 0.17691 -0.23356 0.17604 -0.23171 C 0.17431 -0.22847 0.17274 -0.22847 0.17049 -0.22592 C 0.16858 -0.22361 0.1658 -0.21875 0.16302 -0.21736 C 0.16007 -0.21597 0.15712 -0.21528 0.15417 -0.21435 L 0.14878 -0.21296 C 0.1467 -0.2125 0.14444 -0.21204 0.14236 -0.21157 C 0.1408 -0.21111 0.13941 -0.21065 0.13802 -0.21018 C 0.13681 -0.20972 0.13576 -0.20879 0.13472 -0.20856 C 0.12969 -0.20787 0.12448 -0.20764 0.11944 -0.20717 C 0.1184 -0.20671 0.11736 -0.20602 0.11615 -0.20579 C 0.10903 -0.20301 0.10833 -0.20301 0.10208 -0.20139 C 0.10069 -0.20046 0.09913 -0.1993 0.09774 -0.19838 C 0.0967 -0.19792 0.09549 -0.19768 0.09444 -0.19699 C 0.09323 -0.19629 0.09236 -0.19491 0.09115 -0.19421 C 0.08958 -0.19305 0.08507 -0.19167 0.08368 -0.1912 C 0.06788 -0.17546 0.08767 -0.19421 0.07604 -0.18542 C 0.07448 -0.18426 0.07326 -0.18241 0.0717 -0.18102 C 0.06094 -0.17292 0.07656 -0.1875 0.0651 -0.17685 C 0.06372 -0.17546 0.06233 -0.17384 0.06076 -0.17245 C 0.06076 -0.17245 0.0526 -0.16528 0.05104 -0.16366 C 0.04983 -0.16273 0.04878 -0.1618 0.04774 -0.16088 C 0.04201 -0.15509 0.04497 -0.15764 0.03906 -0.15347 C 0.03802 -0.15208 0.03698 -0.15046 0.03576 -0.1493 C 0.03108 -0.14398 0.03351 -0.14884 0.02934 -0.1419 C 0.02847 -0.14074 0.02795 -0.13889 0.02708 -0.13773 C 0.02604 -0.13611 0.02483 -0.13495 0.02378 -0.13333 C 0.02257 -0.13148 0.0217 -0.1294 0.02049 -0.12754 C 0.01997 -0.12639 0.01892 -0.12569 0.0184 -0.12454 C 0.01684 -0.12176 0.01562 -0.11875 0.01406 -0.11597 C 0.01354 -0.11504 0.0092 -0.10741 0.00868 -0.10579 C 0.00764 -0.10301 0.00712 -0.1 0.00642 -0.09699 C 0.00486 -0.09074 0.00556 -0.09421 0.00434 -0.08704 C 0.00469 -0.08449 0.00538 -0.08217 0.00538 -0.07963 C 0.00538 -0.07546 0.00347 -0.07407 0.00104 -0.07245 C 0.00069 -0.07222 0.00035 -0.07245 0 -0.07245 " pathEditMode="relative" ptsTypes="AAAAAAAAAAAAAAAAAAAAAAAAAAAAAAAAAAAAAAAAAAAAAAAAAAAAAAAAAAAAAAAAAAAAAAAAAAAAAAAAAAAAAAAAAAAAAAAAAAAAAAAAAAAAAAAAAAAAAAAAAAAAAAAAAAAAAAAAAAA">
                                      <p:cBhvr>
                                        <p:cTn id="26" dur="2000" fill="hold"/>
                                        <p:tgtEl>
                                          <p:spTgt spid="10"/>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4.72222E-6 1.11111E-6 C 0.00139 -0.00139 0.00313 -0.00232 0.00435 -0.0044 C 0.0066 -0.00833 0.0066 -0.01435 0.00747 -0.01875 C 0.00886 -0.0257 0.01181 -0.03912 0.01181 -0.03889 C 0.01355 -0.05671 0.01303 -0.05347 0.01737 -0.07685 C 0.01806 -0.08079 0.01858 -0.08472 0.01945 -0.08843 C 0.02032 -0.09236 0.02188 -0.09607 0.02275 -0.1 C 0.025 -0.11019 0.02709 -0.12037 0.02917 -0.13056 C 0.03039 -0.13634 0.03073 -0.14236 0.03247 -0.14792 C 0.04358 -0.18333 0.03195 -0.14699 0.04445 -0.18264 C 0.0481 -0.19329 0.05157 -0.20394 0.05539 -0.21458 C 0.05695 -0.21945 0.05851 -0.22454 0.06077 -0.22894 C 0.0625 -0.23287 0.06424 -0.23681 0.06615 -0.24074 C 0.06962 -0.24745 0.07379 -0.2537 0.07709 -0.26088 C 0.07813 -0.26343 0.079 -0.26597 0.08021 -0.26829 C 0.0816 -0.27037 0.08334 -0.27199 0.08455 -0.27408 C 0.08612 -0.27639 0.08733 -0.27894 0.08907 -0.28125 C 0.09028 -0.28287 0.09202 -0.2838 0.09341 -0.28565 C 0.09462 -0.28727 0.09532 -0.28958 0.09653 -0.29144 C 0.10105 -0.29722 0.1007 -0.29653 0.10521 -0.29861 C 0.10643 -0.29815 0.10764 -0.29815 0.10851 -0.29722 C 0.11077 -0.29468 0.11129 -0.29028 0.11181 -0.28704 C 0.1125 -0.28218 0.11389 -0.27245 0.11389 -0.27222 C 0.11303 -0.25533 0.11355 -0.25764 0.11181 -0.24491 C 0.11146 -0.24259 0.11146 -0.24005 0.11077 -0.23773 C 0.11025 -0.23658 0.10921 -0.23588 0.10851 -0.23472 C 0.10747 -0.23542 0.10591 -0.23519 0.10521 -0.23634 C 0.10435 -0.23773 0.10452 -0.24005 0.10417 -0.24213 C 0.10382 -0.24491 0.10348 -0.24792 0.10313 -0.2507 C 0.10382 -0.26551 0.10417 -0.29745 0.10747 -0.31597 C 0.10851 -0.32245 0.1099 -0.3287 0.11181 -0.33495 C 0.11563 -0.34745 0.1198 -0.35602 0.12587 -0.36667 C 0.12969 -0.37338 0.13195 -0.37708 0.13681 -0.38125 C 0.1382 -0.38241 0.13959 -0.3831 0.14115 -0.38403 C 0.14671 -0.37292 0.14462 -0.3787 0.14757 -0.36667 C 0.14792 -0.36273 0.14983 -0.34074 0.14983 -0.33773 C 0.14948 -0.325 0.14775 -0.30139 0.14549 -0.28704 C 0.14462 -0.28171 0.14375 -0.27616 0.14219 -0.27107 C 0.13889 -0.25972 0.13733 -0.24676 0.13143 -0.23773 C 0.12882 -0.2338 0.12639 -0.22986 0.12379 -0.22616 C 0.11858 -0.21875 0.11494 -0.21366 0.10851 -0.2088 C 0.10678 -0.20741 0.10487 -0.20671 0.10313 -0.20579 C 0.10018 -0.20625 0.09688 -0.20533 0.09445 -0.20741 C 0.09219 -0.20903 0.0908 -0.21273 0.09011 -0.21597 C 0.08716 -0.22778 0.08577 -0.24005 0.08351 -0.25232 C 0.08316 -0.2581 0.08247 -0.26389 0.08247 -0.26968 C 0.08247 -0.27408 0.08299 -0.27847 0.08351 -0.28264 C 0.08403 -0.28611 0.08507 -0.28935 0.08577 -0.29283 C 0.08612 -0.29468 0.08646 -0.29676 0.08681 -0.29861 C 0.08785 -0.29769 0.08907 -0.29699 0.09011 -0.29583 C 0.09237 -0.29259 0.09671 -0.28264 0.09775 -0.27986 C 0.10122 -0.26875 0.10452 -0.25764 0.10747 -0.24653 C 0.10869 -0.24144 0.11181 -0.22245 0.11285 -0.21597 C 0.11216 -0.2088 0.11407 -0.2 0.11077 -0.19421 C 0.10834 -0.19005 0.1099 -0.20486 0.10955 -0.21019 C 0.10903 -0.22222 0.10886 -0.23426 0.10851 -0.24653 C 0.11198 -0.27292 0.11112 -0.26875 0.11615 -0.29421 C 0.11754 -0.30116 0.11841 -0.3081 0.12049 -0.31458 C 0.12848 -0.33912 0.1257 -0.33565 0.13455 -0.34352 C 0.13837 -0.32708 0.14046 -0.31968 0.14115 -0.3 C 0.14185 -0.275 0.14254 -0.26528 0.13785 -0.24653 C 0.13716 -0.24398 0.13664 -0.24144 0.13577 -0.23912 C 0.13507 -0.23773 0.13421 -0.23634 0.13351 -0.23472 C 0.12848 -0.24815 0.12657 -0.25162 0.12483 -0.27107 C 0.12344 -0.28495 0.12414 -0.29908 0.12379 -0.3132 C 0.12518 -0.33935 0.12292 -0.32593 0.12813 -0.34491 C 0.13108 -0.35602 0.12848 -0.35139 0.13351 -0.3581 C 0.13889 -0.35324 0.13525 -0.35764 0.13889 -0.34931 C 0.14028 -0.3463 0.14202 -0.34375 0.14323 -0.34074 C 0.14497 -0.33634 0.14636 -0.33195 0.14757 -0.32755 C 0.14966 -0.3206 0.15191 -0.31042 0.15313 -0.30301 C 0.15365 -0.29954 0.15382 -0.2963 0.15417 -0.29283 C 0.15382 -0.29051 0.15209 -0.27801 0.15087 -0.27685 L 0.14757 -0.27408 C 0.14619 -0.27454 0.14462 -0.27454 0.14323 -0.27546 C 0.14237 -0.27593 0.14167 -0.27732 0.14115 -0.27824 C 0.13924 -0.28171 0.1375 -0.28519 0.13577 -0.28843 C 0.13507 -0.29074 0.13143 -0.30556 0.13143 -0.30741 C 0.13143 -0.32454 0.13039 -0.33218 0.13889 -0.34213 C 0.13976 -0.34306 0.14115 -0.34306 0.14219 -0.34352 C 0.14723 -0.33681 0.14167 -0.34514 0.14549 -0.33634 C 0.14636 -0.33426 0.14792 -0.33264 0.14879 -0.33056 C 0.15105 -0.32477 0.15261 -0.31783 0.15417 -0.31158 C 0.15452 -0.30833 0.15539 -0.30486 0.15521 -0.30162 C 0.15469 -0.28935 0.15348 -0.27732 0.14653 -0.26829 C 0.14497 -0.2662 0.14237 -0.26204 0.14011 -0.26088 C 0.13803 -0.25995 0.13577 -0.25995 0.13351 -0.25949 C 0.13247 -0.25995 0.13125 -0.26019 0.13021 -0.26088 C 0.12674 -0.26366 0.12431 -0.26736 0.12153 -0.27107 C 0.11858 -0.27894 0.11632 -0.2831 0.11615 -0.29283 C 0.1158 -0.30347 0.11615 -0.31412 0.11719 -0.32477 C 0.11771 -0.32963 0.11928 -0.33449 0.12049 -0.33912 C 0.12188 -0.34468 0.12292 -0.35 0.12483 -0.35509 C 0.12848 -0.36505 0.13698 -0.37431 0.14323 -0.37986 C 0.1448 -0.38102 0.14688 -0.38079 0.14879 -0.38125 C 0.15157 -0.38079 0.15469 -0.38125 0.15747 -0.37986 C 0.16112 -0.37778 0.16424 -0.37454 0.16719 -0.37107 C 0.17362 -0.36412 0.17483 -0.36389 0.17917 -0.3537 C 0.1823 -0.34607 0.18785 -0.33056 0.18785 -0.33033 C 0.18941 -0.3132 0.19011 -0.3132 0.18681 -0.28982 C 0.18664 -0.28958 0.18282 -0.2787 0.18125 -0.27685 C 0.17935 -0.27454 0.17483 -0.27107 0.17483 -0.27083 C 0.1698 -0.27199 0.16459 -0.27245 0.15955 -0.27408 C 0.14948 -0.27685 0.13264 -0.28912 0.12691 -0.29583 C 0.12379 -0.29954 0.1198 -0.30278 0.11719 -0.30741 C 0.1125 -0.31551 0.10921 -0.32477 0.10521 -0.33333 C 0.10452 -0.33727 0.10365 -0.3412 0.10313 -0.34491 C 0.10139 -0.35671 0.10157 -0.3662 0.10313 -0.37824 C 0.1033 -0.38009 0.10452 -0.38125 0.10521 -0.38264 C 0.11198 -0.37153 0.11112 -0.37338 0.11823 -0.35671 C 0.12032 -0.35185 0.12223 -0.34722 0.12379 -0.34213 C 0.12657 -0.33241 0.12761 -0.32315 0.12917 -0.3132 C 0.12848 -0.30093 0.1283 -0.28889 0.12691 -0.27685 C 0.12691 -0.27546 0.1257 -0.27454 0.12483 -0.27408 C 0.1231 -0.27292 0.12119 -0.27292 0.11945 -0.27245 C 0.11875 -0.27338 0.11789 -0.27431 0.11719 -0.27546 C 0.11216 -0.28472 0.11372 -0.28472 0.11181 -0.29861 C 0.11216 -0.30579 0.11216 -0.3132 0.11285 -0.32037 C 0.1132 -0.32431 0.11424 -0.32824 0.11511 -0.33195 C 0.11719 -0.3412 0.11875 -0.3456 0.12257 -0.3537 C 0.12431 -0.35718 0.12587 -0.36088 0.12813 -0.36389 C 0.13108 -0.36783 0.13438 -0.37107 0.13785 -0.37408 C 0.13941 -0.37546 0.1415 -0.37593 0.14323 -0.37685 C 0.14844 -0.37639 0.15365 -0.37732 0.15851 -0.37546 C 0.16146 -0.37431 0.16372 -0.37083 0.16615 -0.36829 C 0.16841 -0.36574 0.16997 -0.36296 0.17153 -0.35949 C 0.1724 -0.35764 0.17292 -0.35556 0.17379 -0.3537 C 0.17327 -0.34653 0.17344 -0.33912 0.17257 -0.33195 C 0.1724 -0.33033 0.17101 -0.32917 0.17049 -0.32755 C 0.16962 -0.32523 0.16928 -0.32269 0.16823 -0.32037 C 0.16737 -0.31829 0.16598 -0.31667 0.16494 -0.31458 C 0.16407 -0.31227 0.16372 -0.30949 0.16285 -0.30741 C 0.16198 -0.30509 0.1606 -0.30347 0.15955 -0.30162 C 0.1441 -0.27037 0.1698 -0.31968 0.15191 -0.28704 C 0.15053 -0.28426 0.14931 -0.28102 0.14757 -0.27824 C 0.12987 -0.25 0.13108 -0.25185 0.11823 -0.23472 L 0.11181 -0.22616 C 0.1099 -0.22361 0.10834 -0.22107 0.10643 -0.21898 C 0.0856 -0.19583 0.11303 -0.22662 0.09445 -0.2044 C 0.08681 -0.19537 0.0908 -0.20208 0.08351 -0.19144 C 0.08195 -0.18912 0.08073 -0.18634 0.07917 -0.18403 C 0.07032 -0.1713 0.07119 -0.17384 0.06181 -0.16227 C 0.06025 -0.16042 0.05886 -0.15857 0.05747 -0.15648 C 0.0566 -0.15533 0.05625 -0.15347 0.05539 -0.15232 C 0.05435 -0.15093 0.05296 -0.15046 0.05209 -0.14931 C 0.02778 -0.11991 0.05035 -0.14745 0.04115 -0.13333 C 0.03994 -0.13125 0.03803 -0.12963 0.03681 -0.12755 C 0.0356 -0.12523 0.03473 -0.12269 0.03351 -0.12037 C 0.0316 -0.11644 0.02917 -0.1125 0.02709 -0.1088 L 0.02379 -0.10301 C 0.0231 -0.09954 0.02257 -0.09607 0.02171 -0.09283 C 0.02119 -0.0912 0.02014 -0.09005 0.01945 -0.08843 C 0.01858 -0.08658 0.01806 -0.08449 0.01737 -0.08264 C 0.01702 -0.08033 0.01667 -0.07778 0.01615 -0.07546 C 0.0158 -0.07338 0.01546 -0.07153 0.01511 -0.06968 C 0.01476 -0.06667 0.01441 -0.06389 0.01407 -0.06088 C 0.0125 -0.04653 0.01407 -0.05347 0.01181 -0.04491 C 0.01146 -0.04051 0.01129 -0.03634 0.01077 -0.03195 C 0.01042 -0.02894 0.01007 -0.02616 0.00973 -0.02315 C 0.00938 -0.01991 0.00903 -0.01644 0.00869 -0.01296 C 0.00903 -0.00093 0.00921 0.01111 0.00973 0.02315 C 0.0099 0.02755 0.01042 0.03194 0.01077 0.03634 C 0.01129 0.04259 0.01146 0.04884 0.01181 0.05509 C 0.01094 0.05856 0.01112 0.06042 0.00869 0.06227 C 0.00764 0.06319 0.00643 0.06319 0.00539 0.06389 C 0.00382 0.06319 0.00244 0.06227 0.00105 0.06227 C -0.00017 0.06227 0.00435 0.06389 0.00435 0.06412 " pathEditMode="relative" rAng="0" ptsTypes="AAAAAAAAAAAAAAAAAAAAAAAAAAAAAAAAAAAAAAAAAAAAAAAAAAAAAAAAAAAAAAAAAAAAAAAAAAAAAAAAAAAAAAAAAAAAAAAAAAAAAAAAAAAAAAAAAAAAAAAAAAAAAAAAAAAAAAAAAAAAAAAAAAAAAAAAAAAAAAAAAAAAAAA">
                                      <p:cBhvr>
                                        <p:cTn id="28" dur="2000" fill="hold"/>
                                        <p:tgtEl>
                                          <p:spTgt spid="11"/>
                                        </p:tgtEl>
                                        <p:attrNameLst>
                                          <p:attrName>ppt_x</p:attrName>
                                          <p:attrName>ppt_y</p:attrName>
                                        </p:attrNameLst>
                                      </p:cBhvr>
                                      <p:rCtr x="9444" y="-15995"/>
                                    </p:animMotion>
                                  </p:childTnLst>
                                </p:cTn>
                              </p:par>
                              <p:par>
                                <p:cTn id="29" presetID="0" presetClass="path" presetSubtype="0" accel="50000" decel="50000" fill="hold" grpId="0" nodeType="withEffect">
                                  <p:stCondLst>
                                    <p:cond delay="0"/>
                                  </p:stCondLst>
                                  <p:childTnLst>
                                    <p:animMotion origin="layout" path="M 0 0 C 0.00538 -0.00973 0.00157 -0.00186 0.00538 -0.0132 C 0.00643 -0.01621 0.00782 -0.01875 0.00868 -0.02176 C 0.01163 -0.03218 0.01302 -0.04306 0.01528 -0.05371 C 0.01806 -0.0669 0.02118 -0.07987 0.02396 -0.09283 C 0.02552 -0.1 0.02657 -0.10741 0.0283 -0.11459 C 0.03004 -0.122 0.03212 -0.12917 0.03368 -0.13635 C 0.03681 -0.14977 0.03889 -0.16366 0.04236 -0.17686 C 0.04427 -0.1838 0.04618 -0.19051 0.04792 -0.19723 C 0.04948 -0.20394 0.05035 -0.21088 0.05226 -0.2176 C 0.054 -0.22454 0.0566 -0.23102 0.05868 -0.23774 C 0.0632 -0.25278 0.06719 -0.26783 0.0717 -0.28288 C 0.07379 -0.28959 0.07691 -0.29584 0.0783 -0.30301 C 0.07934 -0.3088 0.08004 -0.31482 0.0816 -0.32038 C 0.08438 -0.33172 0.0882 -0.33913 0.09236 -0.34954 C 0.09566 -0.35764 0.09514 -0.35788 0.09896 -0.36551 C 0.1 -0.36737 0.10104 -0.36922 0.10226 -0.3713 C 0.10452 -0.37547 0.10729 -0.38264 0.11094 -0.38426 L 0.11736 -0.38704 C 0.11841 -0.38774 0.11962 -0.3882 0.12066 -0.38866 L 0.12934 -0.39144 C 0.13264 -0.39098 0.13611 -0.3919 0.13907 -0.39005 C 0.14063 -0.38913 0.1408 -0.38635 0.14132 -0.38426 C 0.14219 -0.38079 0.14306 -0.37269 0.14341 -0.36968 C 0.14271 -0.36065 0.14219 -0.35139 0.14132 -0.34213 C 0.14115 -0.33982 0.1408 -0.33727 0.14028 -0.33496 C 0.13907 -0.33102 0.13594 -0.32338 0.13594 -0.32338 C 0.13507 -0.32894 0.13368 -0.33704 0.13368 -0.34213 C 0.13368 -0.34908 0.13438 -0.35579 0.13473 -0.3625 C 0.13507 -0.36644 0.13525 -0.37038 0.13594 -0.37408 C 0.13663 -0.37801 0.13785 -0.38195 0.13907 -0.38565 C 0.1441 -0.40024 0.14358 -0.39885 0.14775 -0.40741 C 0.15712 -0.39098 0.15417 -0.39862 0.14896 -0.35811 C 0.14792 -0.35 0.14514 -0.34237 0.14236 -0.33496 C 0.14132 -0.33195 0.14045 -0.32894 0.13907 -0.32616 C 0.13768 -0.32315 0.1349 -0.31852 0.13264 -0.31621 C 0.1316 -0.31505 0.13038 -0.31413 0.12934 -0.3132 C 0.1283 -0.31459 0.12657 -0.31575 0.12604 -0.3176 C 0.12327 -0.32825 0.12657 -0.34306 0.1283 -0.35232 C 0.13038 -0.36389 0.13247 -0.36806 0.13698 -0.37848 C 0.13768 -0.3801 0.14341 -0.39283 0.14566 -0.39584 C 0.14653 -0.397 0.14775 -0.39769 0.14896 -0.39885 C 0.14966 -0.3963 0.15104 -0.39399 0.15104 -0.39144 C 0.15174 -0.36042 0.15313 -0.35857 0.14775 -0.33936 C 0.1474 -0.33774 0.14462 -0.32801 0.14341 -0.32616 C 0.14271 -0.325 0.14132 -0.32431 0.14028 -0.32338 C 0.13993 -0.32477 0.13941 -0.32616 0.13907 -0.32778 C 0.13698 -0.3426 0.13698 -0.34538 0.13594 -0.3595 C 0.13629 -0.36598 0.13611 -0.37223 0.13698 -0.37848 C 0.1375 -0.38241 0.14202 -0.40278 0.14341 -0.40741 C 0.14514 -0.41227 0.14775 -0.41737 0.15 -0.422 C 0.15538 -0.41713 0.15261 -0.42084 0.15538 -0.41042 C 0.15799 -0.40116 0.16146 -0.39237 0.16302 -0.38288 C 0.16736 -0.35788 0.16563 -0.37038 0.16841 -0.34514 C 0.16806 -0.33056 0.16823 -0.31598 0.16736 -0.30163 C 0.16719 -0.29908 0.16598 -0.29676 0.16528 -0.29445 C 0.16476 -0.29306 0.16511 -0.29098 0.16407 -0.29005 C 0.16302 -0.28889 0.16129 -0.28913 0.15973 -0.28866 C 0.15573 -0.29491 0.15052 -0.3 0.14775 -0.30741 C 0.14063 -0.32663 0.14393 -0.3169 0.13802 -0.33635 C 0.13681 -0.34491 0.13473 -0.35788 0.13473 -0.3669 C 0.13473 -0.3757 0.13594 -0.38843 0.13802 -0.39723 C 0.13854 -0.39954 0.14132 -0.4088 0.14341 -0.41181 C 0.14445 -0.41297 0.14566 -0.41366 0.1467 -0.41459 C 0.15452 -0.40301 0.15486 -0.40579 0.1566 -0.39144 C 0.15747 -0.38288 0.15868 -0.36551 0.15868 -0.36551 C 0.15816 -0.3595 0.15729 -0.34977 0.1566 -0.34375 C 0.15625 -0.34121 0.15608 -0.33866 0.15538 -0.33635 C 0.15452 -0.33334 0.1533 -0.33056 0.15209 -0.32778 C 0.15104 -0.32825 0.14983 -0.32825 0.14896 -0.32917 C 0.14775 -0.33033 0.14497 -0.33797 0.14462 -0.33936 C 0.13872 -0.35811 0.13993 -0.35394 0.13698 -0.36968 C 0.13542 -0.3882 0.13507 -0.38357 0.13802 -0.40741 C 0.1382 -0.40857 0.14167 -0.42454 0.14236 -0.42639 C 0.14306 -0.42801 0.14462 -0.42917 0.14566 -0.43056 C 0.14601 -0.43218 0.14601 -0.4338 0.1467 -0.43496 C 0.14896 -0.43797 0.15209 -0.43565 0.15434 -0.43496 C 0.15538 -0.43357 0.15643 -0.43195 0.15764 -0.43056 C 0.15938 -0.42871 0.16146 -0.42709 0.16302 -0.42477 C 0.16754 -0.41829 0.17153 -0.41135 0.17396 -0.40301 C 0.17483 -0.39977 0.17535 -0.3963 0.17604 -0.39283 C 0.1757 -0.38288 0.17657 -0.37246 0.175 -0.3625 C 0.17188 -0.34167 0.17049 -0.34746 0.16528 -0.33635 C 0.16441 -0.3345 0.16407 -0.33218 0.16302 -0.33056 C 0.16181 -0.32871 0.16007 -0.32778 0.15868 -0.32616 C 0.1566 -0.32732 0.15417 -0.32778 0.15209 -0.32917 C 0.15104 -0.3301 0.14479 -0.33681 0.14341 -0.33936 C 0.14254 -0.34098 0.14202 -0.34329 0.14132 -0.34514 C 0.13629 -0.35718 0.13959 -0.34723 0.13594 -0.3595 C 0.13368 -0.37663 0.13368 -0.37292 0.13594 -0.40024 C 0.13611 -0.40371 0.13733 -0.40695 0.13802 -0.41042 C 0.13872 -0.4132 0.13924 -0.41621 0.14028 -0.41899 C 0.14115 -0.42153 0.14236 -0.42385 0.14341 -0.42639 C 0.14427 -0.42825 0.14479 -0.43033 0.14566 -0.43218 C 0.14775 -0.43658 0.15157 -0.44213 0.15434 -0.44514 C 0.15643 -0.44723 0.15834 -0.44977 0.16094 -0.45093 C 0.16563 -0.45301 0.16302 -0.45209 0.16841 -0.45371 C 0.17066 -0.45325 0.17292 -0.45325 0.175 -0.45232 C 0.17969 -0.45024 0.18108 -0.44306 0.18264 -0.43797 C 0.18438 -0.422 0.18455 -0.425 0.18264 -0.40301 C 0.18004 -0.37292 0.18143 -0.38565 0.17709 -0.36968 C 0.17639 -0.3669 0.17604 -0.36389 0.175 -0.36112 C 0.17309 -0.35602 0.17066 -0.35139 0.16841 -0.34653 C 0.16736 -0.34422 0.16598 -0.3419 0.16528 -0.33936 C 0.16441 -0.33681 0.16407 -0.33426 0.16302 -0.33195 C 0.16216 -0.33033 0.16094 -0.32917 0.15973 -0.32778 C 0.15434 -0.31297 0.16146 -0.33125 0.15434 -0.31621 C 0.15348 -0.31436 0.15313 -0.31204 0.15209 -0.31042 C 0.15018 -0.30718 0.14757 -0.30463 0.14566 -0.30163 C 0.13351 -0.28264 0.14427 -0.29792 0.13473 -0.28704 C 0.13368 -0.28588 0.13282 -0.28403 0.1316 -0.28288 C 0.13021 -0.28149 0.12848 -0.28102 0.12726 -0.27987 C 0.12587 -0.27871 0.12518 -0.27686 0.12396 -0.27547 C 0.12049 -0.272 0.1165 -0.26899 0.11302 -0.26528 C 0.11163 -0.26389 0.11025 -0.2625 0.10868 -0.26112 C 0.10209 -0.25487 0.10903 -0.26158 0.10104 -0.25533 C 0.09879 -0.25348 0.09688 -0.25093 0.09462 -0.24954 C 0.09306 -0.24838 0.09167 -0.24746 0.09028 -0.24653 C 0.08768 -0.24491 0.08507 -0.24375 0.08264 -0.24213 C 0.08143 -0.24144 0.08056 -0.24005 0.07934 -0.23936 C 0.07795 -0.23843 0.07639 -0.23843 0.075 -0.23774 C 0.07344 -0.23704 0.07223 -0.23588 0.07066 -0.23496 C 0.06459 -0.23149 0.07032 -0.23612 0.06302 -0.23056 C 0.06198 -0.22963 0.06094 -0.22848 0.05973 -0.22778 C 0.05608 -0.22477 0.05591 -0.225 0.05226 -0.22338 C 0.05104 -0.22246 0.05 -0.2213 0.04896 -0.22038 C 0.04792 -0.21968 0.0467 -0.21968 0.04566 -0.21899 C 0.0441 -0.21783 0.04288 -0.21575 0.04132 -0.21459 C 0.04028 -0.21389 0.03907 -0.21389 0.03802 -0.2132 C 0.03473 -0.21065 0.0316 -0.20718 0.0283 -0.2044 C 0.02639 -0.20301 0.02466 -0.20163 0.02292 -0.20024 C 0.01632 -0.19422 0.02101 -0.197 0.01528 -0.19445 C 0.01407 -0.19283 0.0132 -0.19121 0.01198 -0.19005 C 0.0099 -0.18797 0.00729 -0.18658 0.00538 -0.18426 L 0.00104 -0.17848 C 0.0007 -0.17686 0.00052 -0.17547 0 -0.17408 C -0.00052 -0.17246 -0.00156 -0.1713 -0.00208 -0.16968 C -0.00277 -0.16783 -0.00277 -0.16575 -0.0033 -0.16389 C -0.00468 -0.15741 -0.00434 -0.16135 -0.00538 -0.15371 C -0.0059 -0.15093 -0.00607 -0.14792 -0.00642 -0.14514 C -0.00607 -0.14075 -0.00659 -0.13612 -0.00538 -0.13195 C -0.00503 -0.13033 -0.00347 -0.12917 -0.00208 -0.12917 C 0.00018 -0.12917 0.00434 -0.13195 0.00434 -0.13195 " pathEditMode="relative" ptsTypes="AAAAAAAAAAAAAAAAAAAAAAAAAAAAAAAAAAAAAAAAAAAAAAAAAAAAAAAAAAAAAAAAAAAAAAAAAAAAAAAAAAAAAAAAAAAAAAAAAAAAAAAAAAAAAAAAAAAAAAAAAAAAAAAAAAAAAAAAAAAAAAA">
                                      <p:cBhvr>
                                        <p:cTn id="30" dur="2000" fill="hold"/>
                                        <p:tgtEl>
                                          <p:spTgt spid="12"/>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dissolve">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8" grpId="1"/>
      <p:bldP spid="9" grpId="0"/>
      <p:bldP spid="10" grpId="0"/>
      <p:bldP spid="11" grpId="0"/>
      <p:bldP spid="12" grpId="0"/>
      <p:bldP spid="13" grpId="0" uiExpand="1" build="p"/>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4D133A-FB3F-0648-B9E6-B9975BCEAECE}"/>
              </a:ext>
            </a:extLst>
          </p:cNvPr>
          <p:cNvPicPr>
            <a:picLocks noChangeAspect="1"/>
          </p:cNvPicPr>
          <p:nvPr/>
        </p:nvPicPr>
        <p:blipFill rotWithShape="1">
          <a:blip r:embed="rId2"/>
          <a:srcRect t="-1293" b="-1"/>
          <a:stretch/>
        </p:blipFill>
        <p:spPr>
          <a:xfrm>
            <a:off x="826477" y="901875"/>
            <a:ext cx="8124092" cy="5778130"/>
          </a:xfrm>
          <a:prstGeom prst="rect">
            <a:avLst/>
          </a:prstGeom>
        </p:spPr>
      </p:pic>
      <p:sp>
        <p:nvSpPr>
          <p:cNvPr id="6" name="Rounded Rectangle 5">
            <a:extLst>
              <a:ext uri="{FF2B5EF4-FFF2-40B4-BE49-F238E27FC236}">
                <a16:creationId xmlns:a16="http://schemas.microsoft.com/office/drawing/2014/main" id="{12D6CA91-151B-964F-8A33-296429553CF0}"/>
              </a:ext>
            </a:extLst>
          </p:cNvPr>
          <p:cNvSpPr/>
          <p:nvPr/>
        </p:nvSpPr>
        <p:spPr>
          <a:xfrm>
            <a:off x="1658815" y="1913681"/>
            <a:ext cx="2057400" cy="685800"/>
          </a:xfrm>
          <a:prstGeom prst="roundRect">
            <a:avLst/>
          </a:prstGeom>
          <a:solidFill>
            <a:srgbClr val="FFFF00"/>
          </a:solidFill>
          <a:ln w="11429" cap="flat" cmpd="sng" algn="ctr">
            <a:solidFill>
              <a:srgbClr val="0000B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mbria"/>
                <a:ea typeface="+mn-ea"/>
                <a:cs typeface="+mn-cs"/>
              </a:rPr>
              <a:t>Distribution of statistic if H</a:t>
            </a:r>
            <a:r>
              <a:rPr kumimoji="0" lang="en-US" sz="1800" b="0" i="0" u="none" strike="noStrike" kern="0" cap="none" spc="0" normalizeH="0" baseline="-25000" noProof="0" dirty="0">
                <a:ln>
                  <a:noFill/>
                </a:ln>
                <a:solidFill>
                  <a:prstClr val="black"/>
                </a:solidFill>
                <a:effectLst/>
                <a:uLnTx/>
                <a:uFillTx/>
                <a:latin typeface="Cambria"/>
                <a:ea typeface="+mn-ea"/>
                <a:cs typeface="+mn-cs"/>
              </a:rPr>
              <a:t>0</a:t>
            </a:r>
            <a:r>
              <a:rPr kumimoji="0" lang="en-US" sz="1800" b="0" i="0" u="none" strike="noStrike" kern="0" cap="none" spc="0" normalizeH="0" baseline="0" noProof="0" dirty="0">
                <a:ln>
                  <a:noFill/>
                </a:ln>
                <a:solidFill>
                  <a:prstClr val="black"/>
                </a:solidFill>
                <a:effectLst/>
                <a:uLnTx/>
                <a:uFillTx/>
                <a:latin typeface="Cambria"/>
                <a:ea typeface="+mn-ea"/>
                <a:cs typeface="+mn-cs"/>
              </a:rPr>
              <a:t> true</a:t>
            </a:r>
          </a:p>
        </p:txBody>
      </p:sp>
      <p:sp>
        <p:nvSpPr>
          <p:cNvPr id="8" name="Left Arrow 7">
            <a:extLst>
              <a:ext uri="{FF2B5EF4-FFF2-40B4-BE49-F238E27FC236}">
                <a16:creationId xmlns:a16="http://schemas.microsoft.com/office/drawing/2014/main" id="{97C145B4-37D0-084A-96A9-AB3F680B8098}"/>
              </a:ext>
            </a:extLst>
          </p:cNvPr>
          <p:cNvSpPr/>
          <p:nvPr/>
        </p:nvSpPr>
        <p:spPr>
          <a:xfrm>
            <a:off x="2672861" y="6129019"/>
            <a:ext cx="2086708" cy="609600"/>
          </a:xfrm>
          <a:prstGeom prst="leftArrow">
            <a:avLst>
              <a:gd name="adj1" fmla="val 54416"/>
              <a:gd name="adj2" fmla="val 38148"/>
            </a:avLst>
          </a:prstGeom>
          <a:solidFill>
            <a:srgbClr val="0000BF"/>
          </a:solidFill>
          <a:ln w="11429" cap="flat" cmpd="sng" algn="ctr">
            <a:solidFill>
              <a:srgbClr val="0000BF">
                <a:shade val="50000"/>
              </a:srgb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white"/>
                </a:solidFill>
                <a:effectLst/>
                <a:uLnTx/>
                <a:uFillTx/>
                <a:latin typeface="Cambria"/>
                <a:ea typeface="+mn-ea"/>
                <a:cs typeface="+mn-cs"/>
              </a:rPr>
              <a:t>observed statistic</a:t>
            </a:r>
          </a:p>
        </p:txBody>
      </p:sp>
      <p:sp>
        <p:nvSpPr>
          <p:cNvPr id="12" name="Left Arrow 11">
            <a:extLst>
              <a:ext uri="{FF2B5EF4-FFF2-40B4-BE49-F238E27FC236}">
                <a16:creationId xmlns:a16="http://schemas.microsoft.com/office/drawing/2014/main" id="{915F00B0-044A-B24D-84FC-A76639C7AA55}"/>
              </a:ext>
            </a:extLst>
          </p:cNvPr>
          <p:cNvSpPr/>
          <p:nvPr/>
        </p:nvSpPr>
        <p:spPr>
          <a:xfrm flipH="1">
            <a:off x="87612" y="3625338"/>
            <a:ext cx="1184186" cy="687211"/>
          </a:xfrm>
          <a:prstGeom prst="leftArrow">
            <a:avLst>
              <a:gd name="adj1" fmla="val 50000"/>
              <a:gd name="adj2" fmla="val 36353"/>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p-value!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DCBCEF2-13DC-E746-99C0-15568E870DF6}"/>
                  </a:ext>
                </a:extLst>
              </p:cNvPr>
              <p:cNvSpPr txBox="1"/>
              <p:nvPr/>
            </p:nvSpPr>
            <p:spPr>
              <a:xfrm>
                <a:off x="1383323" y="4426144"/>
                <a:ext cx="1872116" cy="5782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2</m:t>
                          </m:r>
                        </m:num>
                        <m:den>
                          <m:r>
                            <a:rPr lang="en-US" sz="2000" b="0" i="1" smtClean="0">
                              <a:latin typeface="Cambria Math" panose="02040503050406030204" pitchFamily="18" charset="0"/>
                            </a:rPr>
                            <m:t>3000</m:t>
                          </m:r>
                        </m:den>
                      </m:f>
                      <m:r>
                        <a:rPr lang="en-US" sz="2000" b="0" i="1" smtClean="0">
                          <a:latin typeface="Cambria Math" panose="02040503050406030204" pitchFamily="18" charset="0"/>
                        </a:rPr>
                        <m:t>=0.00067</m:t>
                      </m:r>
                    </m:oMath>
                  </m:oMathPara>
                </a14:m>
                <a:endParaRPr lang="en-US" sz="2000" dirty="0"/>
              </a:p>
            </p:txBody>
          </p:sp>
        </mc:Choice>
        <mc:Fallback xmlns="">
          <p:sp>
            <p:nvSpPr>
              <p:cNvPr id="13" name="TextBox 12">
                <a:extLst>
                  <a:ext uri="{FF2B5EF4-FFF2-40B4-BE49-F238E27FC236}">
                    <a16:creationId xmlns="" xmlns:a16="http://schemas.microsoft.com/office/drawing/2014/main" xmlns:a14="http://schemas.microsoft.com/office/drawing/2010/main" id="{9DCBCEF2-13DC-E746-99C0-15568E870DF6}"/>
                  </a:ext>
                </a:extLst>
              </p:cNvPr>
              <p:cNvSpPr txBox="1">
                <a:spLocks noRot="1" noChangeAspect="1" noMove="1" noResize="1" noEditPoints="1" noAdjustHandles="1" noChangeArrowheads="1" noChangeShapeType="1" noTextEdit="1"/>
              </p:cNvSpPr>
              <p:nvPr/>
            </p:nvSpPr>
            <p:spPr>
              <a:xfrm>
                <a:off x="1383323" y="4426144"/>
                <a:ext cx="1872116" cy="578235"/>
              </a:xfrm>
              <a:prstGeom prst="rect">
                <a:avLst/>
              </a:prstGeom>
              <a:blipFill rotWithShape="0">
                <a:blip r:embed="rId3"/>
                <a:stretch>
                  <a:fillRect/>
                </a:stretch>
              </a:blipFill>
            </p:spPr>
            <p:txBody>
              <a:bodyPr/>
              <a:lstStyle/>
              <a:p>
                <a:r>
                  <a:rPr lang="en-US">
                    <a:noFill/>
                  </a:rPr>
                  <a:t> </a:t>
                </a:r>
              </a:p>
            </p:txBody>
          </p:sp>
        </mc:Fallback>
      </mc:AlternateContent>
      <p:sp>
        <p:nvSpPr>
          <p:cNvPr id="15" name="Left Arrow 14">
            <a:extLst>
              <a:ext uri="{FF2B5EF4-FFF2-40B4-BE49-F238E27FC236}">
                <a16:creationId xmlns:a16="http://schemas.microsoft.com/office/drawing/2014/main" id="{3901C54D-E1C1-2C45-96FD-540957A39A00}"/>
              </a:ext>
            </a:extLst>
          </p:cNvPr>
          <p:cNvSpPr/>
          <p:nvPr/>
        </p:nvSpPr>
        <p:spPr>
          <a:xfrm>
            <a:off x="2133600" y="3625338"/>
            <a:ext cx="4876800" cy="687211"/>
          </a:xfrm>
          <a:prstGeom prst="leftArrow">
            <a:avLst>
              <a:gd name="adj1" fmla="val 50000"/>
              <a:gd name="adj2" fmla="val 36353"/>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Proportion as extreme as observed statistic</a:t>
            </a:r>
          </a:p>
        </p:txBody>
      </p:sp>
      <p:sp>
        <p:nvSpPr>
          <p:cNvPr id="5" name="Title 4"/>
          <p:cNvSpPr>
            <a:spLocks noGrp="1"/>
          </p:cNvSpPr>
          <p:nvPr>
            <p:ph type="title"/>
          </p:nvPr>
        </p:nvSpPr>
        <p:spPr>
          <a:xfrm>
            <a:off x="457200" y="-74992"/>
            <a:ext cx="8229600" cy="1143000"/>
          </a:xfrm>
        </p:spPr>
        <p:txBody>
          <a:bodyPr/>
          <a:lstStyle/>
          <a:p>
            <a:r>
              <a:rPr lang="en-US" dirty="0"/>
              <a:t>p-Value</a:t>
            </a:r>
          </a:p>
        </p:txBody>
      </p:sp>
    </p:spTree>
    <p:extLst>
      <p:ext uri="{BB962C8B-B14F-4D97-AF65-F5344CB8AC3E}">
        <p14:creationId xmlns:p14="http://schemas.microsoft.com/office/powerpoint/2010/main" val="121016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anim calcmode="lin" valueType="num">
                                      <p:cBhvr>
                                        <p:cTn id="21" dur="1000" fill="hold"/>
                                        <p:tgtEl>
                                          <p:spTgt spid="15"/>
                                        </p:tgtEl>
                                        <p:attrNameLst>
                                          <p:attrName>style.rotation</p:attrName>
                                        </p:attrNameLst>
                                      </p:cBhvr>
                                      <p:tavLst>
                                        <p:tav tm="0">
                                          <p:val>
                                            <p:fltVal val="360"/>
                                          </p:val>
                                        </p:tav>
                                        <p:tav tm="100000">
                                          <p:val>
                                            <p:fltVal val="0"/>
                                          </p:val>
                                        </p:tav>
                                      </p:tavLst>
                                    </p:anim>
                                    <p:animEffect transition="in" filter="fade">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360"/>
                                          </p:val>
                                        </p:tav>
                                        <p:tav tm="100000">
                                          <p:val>
                                            <p:fltVal val="0"/>
                                          </p:val>
                                        </p:tav>
                                      </p:tavLst>
                                    </p:anim>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8"/>
            <a:ext cx="8229600" cy="1033462"/>
          </a:xfrm>
        </p:spPr>
        <p:txBody>
          <a:bodyPr/>
          <a:lstStyle/>
          <a:p>
            <a:r>
              <a:rPr lang="en-US" dirty="0"/>
              <a:t>Reproducibility Crisis</a:t>
            </a:r>
          </a:p>
        </p:txBody>
      </p:sp>
      <p:sp>
        <p:nvSpPr>
          <p:cNvPr id="3" name="Content Placeholder 2"/>
          <p:cNvSpPr>
            <a:spLocks noGrp="1"/>
          </p:cNvSpPr>
          <p:nvPr>
            <p:ph idx="1"/>
          </p:nvPr>
        </p:nvSpPr>
        <p:spPr>
          <a:xfrm>
            <a:off x="104042" y="1066800"/>
            <a:ext cx="9039958" cy="5791200"/>
          </a:xfrm>
        </p:spPr>
        <p:txBody>
          <a:bodyPr>
            <a:normAutofit fontScale="70000" lnSpcReduction="20000"/>
          </a:bodyPr>
          <a:lstStyle/>
          <a:p>
            <a:r>
              <a:rPr lang="en-US" dirty="0">
                <a:hlinkClick r:id="rId2"/>
              </a:rPr>
              <a:t>Study: half of the studies you read about in the news are wrong</a:t>
            </a:r>
            <a:r>
              <a:rPr lang="en-US" dirty="0"/>
              <a:t> (Vox, 2017)</a:t>
            </a:r>
          </a:p>
          <a:p>
            <a:r>
              <a:rPr lang="en-US" dirty="0">
                <a:hlinkClick r:id="rId3"/>
              </a:rPr>
              <a:t>Why most published research findings are false</a:t>
            </a:r>
            <a:r>
              <a:rPr lang="en-US" dirty="0"/>
              <a:t> (PLOS Medicine, 2005)</a:t>
            </a:r>
          </a:p>
          <a:p>
            <a:r>
              <a:rPr lang="en-US" dirty="0">
                <a:hlinkClick r:id="rId4" action="ppaction://hlinkfile"/>
              </a:rPr>
              <a:t>Is There a Reproducibility Crisis in Science? </a:t>
            </a:r>
            <a:r>
              <a:rPr lang="en-US" dirty="0"/>
              <a:t>(</a:t>
            </a:r>
            <a:r>
              <a:rPr lang="en-US" i="1" dirty="0"/>
              <a:t>Nature</a:t>
            </a:r>
            <a:r>
              <a:rPr lang="en-US" dirty="0"/>
              <a:t>, 2016</a:t>
            </a:r>
          </a:p>
          <a:p>
            <a:pPr lvl="1"/>
            <a:r>
              <a:rPr lang="en-US" dirty="0"/>
              <a:t>90% of researchers surveyed say ”yes”</a:t>
            </a:r>
            <a:endParaRPr lang="en-US" dirty="0">
              <a:hlinkClick r:id="rId5"/>
            </a:endParaRPr>
          </a:p>
          <a:p>
            <a:r>
              <a:rPr lang="en-US" dirty="0">
                <a:hlinkClick r:id="rId5"/>
              </a:rPr>
              <a:t>Poor replication validity of biomedical association studies reported by newspapers </a:t>
            </a:r>
            <a:r>
              <a:rPr lang="en-US" dirty="0"/>
              <a:t>(PLOS One, 2017)</a:t>
            </a:r>
          </a:p>
          <a:p>
            <a:r>
              <a:rPr lang="en-US" dirty="0">
                <a:hlinkClick r:id="rId6"/>
              </a:rPr>
              <a:t>Amid a Sea of False Findings, the NIH Tries Reform </a:t>
            </a:r>
            <a:r>
              <a:rPr lang="en-US" dirty="0"/>
              <a:t>(Chronicle of Higher Education, 2015) </a:t>
            </a:r>
          </a:p>
          <a:p>
            <a:pPr lvl="1"/>
            <a:r>
              <a:rPr lang="en-US" sz="2400" dirty="0"/>
              <a:t>“it is now a truism in the scientific establishment that many preclinical biomedical studies, when subjected to additional scrutiny, turn out to be false."</a:t>
            </a:r>
          </a:p>
          <a:p>
            <a:r>
              <a:rPr lang="en-US" dirty="0">
                <a:hlinkClick r:id="rId7"/>
              </a:rPr>
              <a:t>Estimating the reproducibility of psychological science </a:t>
            </a:r>
            <a:r>
              <a:rPr lang="en-US" dirty="0">
                <a:solidFill>
                  <a:srgbClr val="000000"/>
                </a:solidFill>
              </a:rPr>
              <a:t>(Science Mag, 8/28/2015)</a:t>
            </a:r>
          </a:p>
          <a:p>
            <a:pPr lvl="1"/>
            <a:r>
              <a:rPr lang="en-US" sz="2400" dirty="0"/>
              <a:t>tried to replicate 100 results published in psychology journals: 97% of the original results were significant, only 36% of replicated results were significant</a:t>
            </a:r>
          </a:p>
          <a:p>
            <a:endParaRPr lang="en-US" dirty="0"/>
          </a:p>
        </p:txBody>
      </p:sp>
    </p:spTree>
    <p:extLst>
      <p:ext uri="{BB962C8B-B14F-4D97-AF65-F5344CB8AC3E}">
        <p14:creationId xmlns:p14="http://schemas.microsoft.com/office/powerpoint/2010/main" val="35756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have a p-value. What next?</a:t>
            </a:r>
          </a:p>
        </p:txBody>
      </p:sp>
      <p:sp>
        <p:nvSpPr>
          <p:cNvPr id="4" name="Title 2"/>
          <p:cNvSpPr txBox="1">
            <a:spLocks/>
          </p:cNvSpPr>
          <p:nvPr/>
        </p:nvSpPr>
        <p:spPr>
          <a:xfrm>
            <a:off x="88900" y="2023192"/>
            <a:ext cx="8813800" cy="340158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rgbClr val="000099"/>
                </a:solidFill>
                <a:latin typeface="Century Gothic"/>
                <a:ea typeface="+mj-ea"/>
                <a:cs typeface="Century Gothic"/>
              </a:defRPr>
            </a:lvl1pPr>
          </a:lstStyle>
          <a:p>
            <a:r>
              <a:rPr lang="en-US" sz="3200" i="1" dirty="0"/>
              <a:t>If paying individually versus splitting the bill does not change meal cost, we would only see differences as extreme as the -13.63 we observed in 7 out of 10,000 samples.</a:t>
            </a:r>
          </a:p>
        </p:txBody>
      </p:sp>
      <p:sp>
        <p:nvSpPr>
          <p:cNvPr id="5" name="Content Placeholder 4"/>
          <p:cNvSpPr>
            <a:spLocks noGrp="1"/>
          </p:cNvSpPr>
          <p:nvPr>
            <p:ph idx="1"/>
          </p:nvPr>
        </p:nvSpPr>
        <p:spPr>
          <a:xfrm>
            <a:off x="330200" y="1308100"/>
            <a:ext cx="8572500" cy="583330"/>
          </a:xfrm>
        </p:spPr>
        <p:txBody>
          <a:bodyPr/>
          <a:lstStyle/>
          <a:p>
            <a:pPr marL="0" indent="0">
              <a:buNone/>
            </a:pPr>
            <a:r>
              <a:rPr lang="en-US" dirty="0"/>
              <a:t>Interpret p-value in context.</a:t>
            </a:r>
          </a:p>
        </p:txBody>
      </p:sp>
    </p:spTree>
    <p:extLst>
      <p:ext uri="{BB962C8B-B14F-4D97-AF65-F5344CB8AC3E}">
        <p14:creationId xmlns:p14="http://schemas.microsoft.com/office/powerpoint/2010/main" val="172463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4" cstate="print"/>
          <a:srcRect/>
          <a:stretch>
            <a:fillRect/>
          </a:stretch>
        </p:blipFill>
        <p:spPr bwMode="auto">
          <a:xfrm>
            <a:off x="4114800" y="1059876"/>
            <a:ext cx="4495800" cy="5239550"/>
          </a:xfrm>
          <a:prstGeom prst="rect">
            <a:avLst/>
          </a:prstGeom>
          <a:noFill/>
          <a:ln w="9525">
            <a:noFill/>
            <a:miter lim="800000"/>
            <a:headEnd/>
            <a:tailEnd/>
          </a:ln>
        </p:spPr>
      </p:pic>
      <p:sp>
        <p:nvSpPr>
          <p:cNvPr id="8" name="5-Point Star 7"/>
          <p:cNvSpPr/>
          <p:nvPr/>
        </p:nvSpPr>
        <p:spPr>
          <a:xfrm>
            <a:off x="8084135" y="4141218"/>
            <a:ext cx="762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 y="1266091"/>
            <a:ext cx="2286000" cy="369332"/>
          </a:xfrm>
          <a:prstGeom prst="rect">
            <a:avLst/>
          </a:prstGeom>
          <a:noFill/>
        </p:spPr>
        <p:txBody>
          <a:bodyPr wrap="square" rtlCol="0">
            <a:spAutoFit/>
          </a:bodyPr>
          <a:lstStyle/>
          <a:p>
            <a:r>
              <a:rPr lang="en-US" dirty="0">
                <a:solidFill>
                  <a:srgbClr val="C00000"/>
                </a:solidFill>
              </a:rPr>
              <a:t>2. Which formula?</a:t>
            </a:r>
          </a:p>
        </p:txBody>
      </p:sp>
      <p:sp>
        <p:nvSpPr>
          <p:cNvPr id="11" name="TextBox 10"/>
          <p:cNvSpPr txBox="1"/>
          <p:nvPr/>
        </p:nvSpPr>
        <p:spPr>
          <a:xfrm>
            <a:off x="457200" y="3286760"/>
            <a:ext cx="2971800" cy="369332"/>
          </a:xfrm>
          <a:prstGeom prst="rect">
            <a:avLst/>
          </a:prstGeom>
          <a:noFill/>
        </p:spPr>
        <p:txBody>
          <a:bodyPr wrap="square" rtlCol="0">
            <a:spAutoFit/>
          </a:bodyPr>
          <a:lstStyle/>
          <a:p>
            <a:r>
              <a:rPr lang="en-US" dirty="0">
                <a:solidFill>
                  <a:srgbClr val="C00000"/>
                </a:solidFill>
              </a:rPr>
              <a:t>3. Plug and chug</a:t>
            </a:r>
          </a:p>
        </p:txBody>
      </p:sp>
      <p:sp>
        <p:nvSpPr>
          <p:cNvPr id="12" name="TextBox 11"/>
          <p:cNvSpPr txBox="1"/>
          <p:nvPr/>
        </p:nvSpPr>
        <p:spPr>
          <a:xfrm>
            <a:off x="381000" y="5316359"/>
            <a:ext cx="3733800" cy="369332"/>
          </a:xfrm>
          <a:prstGeom prst="rect">
            <a:avLst/>
          </a:prstGeom>
          <a:noFill/>
        </p:spPr>
        <p:txBody>
          <a:bodyPr wrap="square" rtlCol="0">
            <a:spAutoFit/>
          </a:bodyPr>
          <a:lstStyle/>
          <a:p>
            <a:r>
              <a:rPr lang="en-US" dirty="0">
                <a:solidFill>
                  <a:srgbClr val="C00000"/>
                </a:solidFill>
              </a:rPr>
              <a:t>4. Which theoretical distribution?</a:t>
            </a:r>
          </a:p>
        </p:txBody>
      </p:sp>
      <p:sp>
        <p:nvSpPr>
          <p:cNvPr id="16" name="Right Arrow 15"/>
          <p:cNvSpPr/>
          <p:nvPr/>
        </p:nvSpPr>
        <p:spPr>
          <a:xfrm>
            <a:off x="3969874" y="4113007"/>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57200" y="6273481"/>
            <a:ext cx="3276600" cy="369332"/>
          </a:xfrm>
          <a:prstGeom prst="rect">
            <a:avLst/>
          </a:prstGeom>
          <a:solidFill>
            <a:srgbClr val="FFFF99"/>
          </a:solidFill>
          <a:ln>
            <a:solidFill>
              <a:srgbClr val="7030A0"/>
            </a:solidFill>
          </a:ln>
        </p:spPr>
        <p:txBody>
          <a:bodyPr wrap="square" rtlCol="0">
            <a:spAutoFit/>
          </a:bodyPr>
          <a:lstStyle/>
          <a:p>
            <a:r>
              <a:rPr lang="en-US" b="1" dirty="0">
                <a:solidFill>
                  <a:schemeClr val="tx2">
                    <a:lumMod val="75000"/>
                  </a:schemeClr>
                </a:solidFill>
              </a:rPr>
              <a:t>0.0005 &lt; p-value &lt; 0.001</a:t>
            </a:r>
          </a:p>
        </p:txBody>
      </p:sp>
      <p:sp>
        <p:nvSpPr>
          <p:cNvPr id="21" name="TextBox 20"/>
          <p:cNvSpPr txBox="1"/>
          <p:nvPr/>
        </p:nvSpPr>
        <p:spPr>
          <a:xfrm>
            <a:off x="376232" y="889835"/>
            <a:ext cx="2286000" cy="369332"/>
          </a:xfrm>
          <a:prstGeom prst="rect">
            <a:avLst/>
          </a:prstGeom>
          <a:noFill/>
        </p:spPr>
        <p:txBody>
          <a:bodyPr wrap="square" rtlCol="0">
            <a:spAutoFit/>
          </a:bodyPr>
          <a:lstStyle/>
          <a:p>
            <a:r>
              <a:rPr lang="en-US" dirty="0">
                <a:solidFill>
                  <a:srgbClr val="C00000"/>
                </a:solidFill>
              </a:rPr>
              <a:t>1. Check conditions</a:t>
            </a:r>
          </a:p>
        </p:txBody>
      </p:sp>
      <mc:AlternateContent xmlns:mc="http://schemas.openxmlformats.org/markup-compatibility/2006" xmlns:a14="http://schemas.microsoft.com/office/drawing/2010/main">
        <mc:Choice Requires="a14">
          <p:sp>
            <p:nvSpPr>
              <p:cNvPr id="22" name="Rectangle 21"/>
              <p:cNvSpPr/>
              <p:nvPr/>
            </p:nvSpPr>
            <p:spPr>
              <a:xfrm>
                <a:off x="237798" y="1685515"/>
                <a:ext cx="2152962" cy="15734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000000"/>
                          </a:solidFill>
                          <a:latin typeface="Cambria Math"/>
                        </a:rPr>
                        <m:t>𝑡</m:t>
                      </m:r>
                      <m:r>
                        <a:rPr lang="en-US" sz="2400" i="1" smtClean="0">
                          <a:solidFill>
                            <a:srgbClr val="000000"/>
                          </a:solidFill>
                          <a:latin typeface="Cambria Math"/>
                        </a:rPr>
                        <m:t>=</m:t>
                      </m:r>
                      <m:f>
                        <m:fPr>
                          <m:ctrlPr>
                            <a:rPr lang="en-US" sz="2400" i="1">
                              <a:solidFill>
                                <a:srgbClr val="000000"/>
                              </a:solidFill>
                              <a:latin typeface="Cambria Math" panose="02040503050406030204" pitchFamily="18" charset="0"/>
                            </a:rPr>
                          </m:ctrlPr>
                        </m:fPr>
                        <m:num>
                          <m:sSub>
                            <m:sSubPr>
                              <m:ctrlPr>
                                <a:rPr lang="en-US" sz="2400" i="1">
                                  <a:solidFill>
                                    <a:srgbClr val="000000"/>
                                  </a:solidFill>
                                  <a:latin typeface="Cambria Math" panose="02040503050406030204" pitchFamily="18" charset="0"/>
                                </a:rPr>
                              </m:ctrlPr>
                            </m:sSubPr>
                            <m:e>
                              <m:acc>
                                <m:accPr>
                                  <m:chr m:val="̅"/>
                                  <m:ctrlPr>
                                    <a:rPr lang="en-US" sz="2400" i="1">
                                      <a:solidFill>
                                        <a:srgbClr val="000000"/>
                                      </a:solidFill>
                                      <a:latin typeface="Cambria Math" panose="02040503050406030204" pitchFamily="18" charset="0"/>
                                    </a:rPr>
                                  </m:ctrlPr>
                                </m:accPr>
                                <m:e>
                                  <m:r>
                                    <a:rPr lang="en-US" sz="2400" i="1">
                                      <a:solidFill>
                                        <a:srgbClr val="000000"/>
                                      </a:solidFill>
                                      <a:latin typeface="Cambria Math"/>
                                    </a:rPr>
                                    <m:t>𝑥</m:t>
                                  </m:r>
                                </m:e>
                              </m:acc>
                            </m:e>
                            <m:sub>
                              <m:r>
                                <a:rPr lang="en-US" sz="2400" i="1">
                                  <a:solidFill>
                                    <a:srgbClr val="000000"/>
                                  </a:solidFill>
                                  <a:latin typeface="Cambria Math"/>
                                </a:rPr>
                                <m:t>𝐵</m:t>
                              </m:r>
                            </m:sub>
                          </m:sSub>
                          <m:r>
                            <a:rPr lang="en-US" sz="2400" i="1">
                              <a:solidFill>
                                <a:srgbClr val="000000"/>
                              </a:solidFill>
                              <a:latin typeface="Cambria Math"/>
                            </a:rPr>
                            <m:t>−</m:t>
                          </m:r>
                          <m:sSub>
                            <m:sSubPr>
                              <m:ctrlPr>
                                <a:rPr lang="en-US" sz="2400" i="1">
                                  <a:solidFill>
                                    <a:srgbClr val="000000"/>
                                  </a:solidFill>
                                  <a:latin typeface="Cambria Math" panose="02040503050406030204" pitchFamily="18" charset="0"/>
                                </a:rPr>
                              </m:ctrlPr>
                            </m:sSubPr>
                            <m:e>
                              <m:acc>
                                <m:accPr>
                                  <m:chr m:val="̅"/>
                                  <m:ctrlPr>
                                    <a:rPr lang="en-US" sz="2400" i="1">
                                      <a:solidFill>
                                        <a:srgbClr val="000000"/>
                                      </a:solidFill>
                                      <a:latin typeface="Cambria Math" panose="02040503050406030204" pitchFamily="18" charset="0"/>
                                    </a:rPr>
                                  </m:ctrlPr>
                                </m:accPr>
                                <m:e>
                                  <m:r>
                                    <a:rPr lang="en-US" sz="2400" i="1">
                                      <a:solidFill>
                                        <a:srgbClr val="000000"/>
                                      </a:solidFill>
                                      <a:latin typeface="Cambria Math"/>
                                    </a:rPr>
                                    <m:t>𝑥</m:t>
                                  </m:r>
                                </m:e>
                              </m:acc>
                            </m:e>
                            <m:sub>
                              <m:r>
                                <a:rPr lang="en-US" sz="2400" i="1">
                                  <a:solidFill>
                                    <a:srgbClr val="000000"/>
                                  </a:solidFill>
                                  <a:latin typeface="Cambria Math"/>
                                </a:rPr>
                                <m:t>𝑊</m:t>
                              </m:r>
                            </m:sub>
                          </m:sSub>
                        </m:num>
                        <m:den>
                          <m:rad>
                            <m:radPr>
                              <m:degHide m:val="on"/>
                              <m:ctrlPr>
                                <a:rPr lang="en-US" sz="2400" i="1">
                                  <a:solidFill>
                                    <a:srgbClr val="000000"/>
                                  </a:solidFill>
                                  <a:latin typeface="Cambria Math" panose="02040503050406030204" pitchFamily="18" charset="0"/>
                                </a:rPr>
                              </m:ctrlPr>
                            </m:radPr>
                            <m:deg/>
                            <m:e>
                              <m:f>
                                <m:fPr>
                                  <m:ctrlPr>
                                    <a:rPr lang="en-US" sz="2400" i="1">
                                      <a:solidFill>
                                        <a:srgbClr val="000000"/>
                                      </a:solidFill>
                                      <a:latin typeface="Cambria Math" panose="02040503050406030204" pitchFamily="18" charset="0"/>
                                    </a:rPr>
                                  </m:ctrlPr>
                                </m:fPr>
                                <m:num>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a:rPr>
                                        <m:t>𝑠</m:t>
                                      </m:r>
                                    </m:e>
                                    <m:sub>
                                      <m:r>
                                        <a:rPr lang="en-US" sz="2400" i="1">
                                          <a:solidFill>
                                            <a:srgbClr val="000000"/>
                                          </a:solidFill>
                                          <a:latin typeface="Cambria Math"/>
                                        </a:rPr>
                                        <m:t>𝐵</m:t>
                                      </m:r>
                                    </m:sub>
                                    <m:sup>
                                      <m:r>
                                        <a:rPr lang="en-US" sz="2400" i="1">
                                          <a:solidFill>
                                            <a:srgbClr val="000000"/>
                                          </a:solidFill>
                                          <a:latin typeface="Cambria Math"/>
                                        </a:rPr>
                                        <m:t>2</m:t>
                                      </m:r>
                                    </m:sup>
                                  </m:sSubSup>
                                </m:num>
                                <m:den>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a:rPr>
                                        <m:t>𝑛</m:t>
                                      </m:r>
                                    </m:e>
                                    <m:sub>
                                      <m:r>
                                        <a:rPr lang="en-US" sz="2400" i="1">
                                          <a:solidFill>
                                            <a:srgbClr val="000000"/>
                                          </a:solidFill>
                                          <a:latin typeface="Cambria Math"/>
                                        </a:rPr>
                                        <m:t>𝐵</m:t>
                                      </m:r>
                                    </m:sub>
                                  </m:sSub>
                                </m:den>
                              </m:f>
                              <m:r>
                                <a:rPr lang="en-US" sz="2400" i="1">
                                  <a:solidFill>
                                    <a:srgbClr val="000000"/>
                                  </a:solidFill>
                                  <a:latin typeface="Cambria Math"/>
                                </a:rPr>
                                <m:t>+</m:t>
                              </m:r>
                              <m:f>
                                <m:fPr>
                                  <m:ctrlPr>
                                    <a:rPr lang="en-US" sz="2400" i="1">
                                      <a:solidFill>
                                        <a:srgbClr val="000000"/>
                                      </a:solidFill>
                                      <a:latin typeface="Cambria Math" panose="02040503050406030204" pitchFamily="18" charset="0"/>
                                    </a:rPr>
                                  </m:ctrlPr>
                                </m:fPr>
                                <m:num>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a:rPr>
                                        <m:t>𝑠</m:t>
                                      </m:r>
                                    </m:e>
                                    <m:sub>
                                      <m:r>
                                        <a:rPr lang="en-US" sz="2400" i="1">
                                          <a:solidFill>
                                            <a:srgbClr val="000000"/>
                                          </a:solidFill>
                                          <a:latin typeface="Cambria Math"/>
                                        </a:rPr>
                                        <m:t>𝑊</m:t>
                                      </m:r>
                                    </m:sub>
                                    <m:sup>
                                      <m:r>
                                        <a:rPr lang="en-US" sz="2400" i="1">
                                          <a:solidFill>
                                            <a:srgbClr val="000000"/>
                                          </a:solidFill>
                                          <a:latin typeface="Cambria Math"/>
                                        </a:rPr>
                                        <m:t>2</m:t>
                                      </m:r>
                                    </m:sup>
                                  </m:sSubSup>
                                </m:num>
                                <m:den>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a:rPr>
                                        <m:t>𝑛</m:t>
                                      </m:r>
                                    </m:e>
                                    <m:sub>
                                      <m:r>
                                        <a:rPr lang="en-US" sz="2400" i="1">
                                          <a:solidFill>
                                            <a:srgbClr val="000000"/>
                                          </a:solidFill>
                                          <a:latin typeface="Cambria Math"/>
                                        </a:rPr>
                                        <m:t>𝑊</m:t>
                                      </m:r>
                                    </m:sub>
                                  </m:sSub>
                                </m:den>
                              </m:f>
                            </m:e>
                          </m:rad>
                        </m:den>
                      </m:f>
                    </m:oMath>
                  </m:oMathPara>
                </a14:m>
                <a:endParaRPr lang="en-US" sz="2400" dirty="0"/>
              </a:p>
            </p:txBody>
          </p:sp>
        </mc:Choice>
        <mc:Fallback xmlns="">
          <p:sp>
            <p:nvSpPr>
              <p:cNvPr id="22" name="Rectangle 21"/>
              <p:cNvSpPr>
                <a:spLocks noRot="1" noChangeAspect="1" noMove="1" noResize="1" noEditPoints="1" noAdjustHandles="1" noChangeArrowheads="1" noChangeShapeType="1" noTextEdit="1"/>
              </p:cNvSpPr>
              <p:nvPr/>
            </p:nvSpPr>
            <p:spPr>
              <a:xfrm>
                <a:off x="237798" y="1685515"/>
                <a:ext cx="2152962" cy="157344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40941" y="3671844"/>
                <a:ext cx="3177137" cy="162236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400" i="1" smtClean="0">
                          <a:solidFill>
                            <a:srgbClr val="000000"/>
                          </a:solidFill>
                          <a:latin typeface="Cambria Math"/>
                        </a:rPr>
                        <m:t>𝑡</m:t>
                      </m:r>
                      <m:r>
                        <a:rPr lang="en-US" sz="2400" i="1" smtClean="0">
                          <a:solidFill>
                            <a:srgbClr val="000000"/>
                          </a:solidFill>
                          <a:latin typeface="Cambria Math"/>
                        </a:rPr>
                        <m:t>=</m:t>
                      </m:r>
                      <m:f>
                        <m:fPr>
                          <m:ctrlPr>
                            <a:rPr lang="en-US" sz="2400" i="1">
                              <a:solidFill>
                                <a:srgbClr val="000000"/>
                              </a:solidFill>
                              <a:latin typeface="Cambria Math" panose="02040503050406030204" pitchFamily="18" charset="0"/>
                            </a:rPr>
                          </m:ctrlPr>
                        </m:fPr>
                        <m:num>
                          <m:r>
                            <a:rPr lang="en-US" sz="2400" b="0" i="1" smtClean="0">
                              <a:solidFill>
                                <a:srgbClr val="000000"/>
                              </a:solidFill>
                              <a:latin typeface="Cambria Math" panose="02040503050406030204" pitchFamily="18" charset="0"/>
                            </a:rPr>
                            <m:t>37.29 −50.92</m:t>
                          </m:r>
                        </m:num>
                        <m:den>
                          <m:rad>
                            <m:radPr>
                              <m:degHide m:val="on"/>
                              <m:ctrlPr>
                                <a:rPr lang="en-US" sz="2400" i="1">
                                  <a:solidFill>
                                    <a:srgbClr val="000000"/>
                                  </a:solidFill>
                                  <a:latin typeface="Cambria Math" panose="02040503050406030204" pitchFamily="18" charset="0"/>
                                </a:rPr>
                              </m:ctrlPr>
                            </m:radPr>
                            <m:deg/>
                            <m:e>
                              <m:f>
                                <m:fPr>
                                  <m:ctrlPr>
                                    <a:rPr lang="en-US" sz="2400" i="1">
                                      <a:solidFill>
                                        <a:srgbClr val="000000"/>
                                      </a:solidFill>
                                      <a:latin typeface="Cambria Math" panose="02040503050406030204" pitchFamily="18" charset="0"/>
                                    </a:rPr>
                                  </m:ctrlPr>
                                </m:fPr>
                                <m:num>
                                  <m:sSubSup>
                                    <m:sSubSupPr>
                                      <m:ctrlPr>
                                        <a:rPr lang="en-US" sz="2400" i="1">
                                          <a:solidFill>
                                            <a:srgbClr val="000000"/>
                                          </a:solidFill>
                                          <a:latin typeface="Cambria Math" panose="02040503050406030204" pitchFamily="18" charset="0"/>
                                        </a:rPr>
                                      </m:ctrlPr>
                                    </m:sSubSupPr>
                                    <m:e>
                                      <m:r>
                                        <a:rPr lang="en-US" sz="2400" b="0" i="1" smtClean="0">
                                          <a:solidFill>
                                            <a:srgbClr val="000000"/>
                                          </a:solidFill>
                                          <a:latin typeface="Cambria Math" panose="02040503050406030204" pitchFamily="18" charset="0"/>
                                        </a:rPr>
                                        <m:t>12.5</m:t>
                                      </m:r>
                                    </m:e>
                                    <m:sub/>
                                    <m:sup>
                                      <m:r>
                                        <a:rPr lang="en-US" sz="2400" i="1">
                                          <a:solidFill>
                                            <a:srgbClr val="000000"/>
                                          </a:solidFill>
                                          <a:latin typeface="Cambria Math"/>
                                        </a:rPr>
                                        <m:t>2</m:t>
                                      </m:r>
                                    </m:sup>
                                  </m:sSubSup>
                                </m:num>
                                <m:den>
                                  <m:r>
                                    <a:rPr lang="en-US" sz="2400" b="0" i="1" smtClean="0">
                                      <a:solidFill>
                                        <a:srgbClr val="000000"/>
                                      </a:solidFill>
                                      <a:latin typeface="Cambria Math" panose="02040503050406030204" pitchFamily="18" charset="0"/>
                                    </a:rPr>
                                    <m:t>24</m:t>
                                  </m:r>
                                </m:den>
                              </m:f>
                              <m:r>
                                <a:rPr lang="en-US" sz="2400" i="1">
                                  <a:solidFill>
                                    <a:srgbClr val="000000"/>
                                  </a:solidFill>
                                  <a:latin typeface="Cambria Math"/>
                                </a:rPr>
                                <m:t>+</m:t>
                              </m:r>
                              <m:f>
                                <m:fPr>
                                  <m:ctrlPr>
                                    <a:rPr lang="en-US" sz="2400" i="1">
                                      <a:solidFill>
                                        <a:srgbClr val="000000"/>
                                      </a:solidFill>
                                      <a:latin typeface="Cambria Math" panose="02040503050406030204" pitchFamily="18" charset="0"/>
                                    </a:rPr>
                                  </m:ctrlPr>
                                </m:fPr>
                                <m:num>
                                  <m:sSubSup>
                                    <m:sSubSupPr>
                                      <m:ctrlPr>
                                        <a:rPr lang="en-US" sz="2400" i="1">
                                          <a:solidFill>
                                            <a:srgbClr val="000000"/>
                                          </a:solidFill>
                                          <a:latin typeface="Cambria Math" panose="02040503050406030204" pitchFamily="18" charset="0"/>
                                        </a:rPr>
                                      </m:ctrlPr>
                                    </m:sSubSupPr>
                                    <m:e>
                                      <m:r>
                                        <a:rPr lang="en-US" sz="2400" b="0" i="1" smtClean="0">
                                          <a:solidFill>
                                            <a:srgbClr val="000000"/>
                                          </a:solidFill>
                                          <a:latin typeface="Cambria Math" panose="02040503050406030204" pitchFamily="18" charset="0"/>
                                        </a:rPr>
                                        <m:t>14.3</m:t>
                                      </m:r>
                                    </m:e>
                                    <m:sub/>
                                    <m:sup>
                                      <m:r>
                                        <a:rPr lang="en-US" sz="2400" i="1">
                                          <a:solidFill>
                                            <a:srgbClr val="000000"/>
                                          </a:solidFill>
                                          <a:latin typeface="Cambria Math"/>
                                        </a:rPr>
                                        <m:t>2</m:t>
                                      </m:r>
                                    </m:sup>
                                  </m:sSubSup>
                                </m:num>
                                <m:den>
                                  <m:r>
                                    <a:rPr lang="en-US" sz="2400" b="0" i="1" smtClean="0">
                                      <a:solidFill>
                                        <a:srgbClr val="000000"/>
                                      </a:solidFill>
                                      <a:latin typeface="Cambria Math" panose="02040503050406030204" pitchFamily="18" charset="0"/>
                                    </a:rPr>
                                    <m:t>24</m:t>
                                  </m:r>
                                </m:den>
                              </m:f>
                            </m:e>
                          </m:rad>
                        </m:den>
                      </m:f>
                      <m:r>
                        <a:rPr lang="en-US" sz="2400" b="0" i="1" smtClean="0">
                          <a:solidFill>
                            <a:srgbClr val="000000"/>
                          </a:solidFill>
                          <a:latin typeface="Cambria Math" panose="02040503050406030204" pitchFamily="18" charset="0"/>
                        </a:rPr>
                        <m:t>=</m:t>
                      </m:r>
                      <m:r>
                        <a:rPr lang="en-US" sz="240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3.5</m:t>
                      </m:r>
                    </m:oMath>
                  </m:oMathPara>
                </a14:m>
                <a:endParaRPr lang="en-US" sz="2400" dirty="0">
                  <a:solidFill>
                    <a:srgbClr val="000000"/>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340941" y="3671844"/>
                <a:ext cx="3177137" cy="1622367"/>
              </a:xfrm>
              <a:prstGeom prst="rect">
                <a:avLst/>
              </a:prstGeom>
              <a:blipFill>
                <a:blip r:embed="rId6"/>
                <a:stretch>
                  <a:fillRect t="-775"/>
                </a:stretch>
              </a:blipFill>
            </p:spPr>
            <p:txBody>
              <a:bodyPr/>
              <a:lstStyle/>
              <a:p>
                <a:r>
                  <a:rPr lang="en-US">
                    <a:noFill/>
                  </a:rPr>
                  <a:t> </a:t>
                </a:r>
              </a:p>
            </p:txBody>
          </p:sp>
        </mc:Fallback>
      </mc:AlternateContent>
      <p:sp>
        <p:nvSpPr>
          <p:cNvPr id="25" name="Rectangle 24"/>
          <p:cNvSpPr/>
          <p:nvPr/>
        </p:nvSpPr>
        <p:spPr bwMode="auto">
          <a:xfrm>
            <a:off x="4309843" y="4059667"/>
            <a:ext cx="4206025" cy="182880"/>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FF66"/>
              </a:solidFill>
              <a:effectLst/>
              <a:latin typeface="Times New Roman" pitchFamily="18" charset="0"/>
            </a:endParaRPr>
          </a:p>
        </p:txBody>
      </p:sp>
      <p:cxnSp>
        <p:nvCxnSpPr>
          <p:cNvPr id="26" name="Straight Arrow Connector 25"/>
          <p:cNvCxnSpPr>
            <a:cxnSpLocks/>
          </p:cNvCxnSpPr>
          <p:nvPr/>
        </p:nvCxnSpPr>
        <p:spPr bwMode="auto">
          <a:xfrm flipV="1">
            <a:off x="8153400" y="1639558"/>
            <a:ext cx="12879" cy="2420109"/>
          </a:xfrm>
          <a:prstGeom prst="straightConnector1">
            <a:avLst/>
          </a:prstGeom>
          <a:solidFill>
            <a:schemeClr val="tx1"/>
          </a:solidFill>
          <a:ln w="28575" cap="flat" cmpd="sng" algn="ctr">
            <a:solidFill>
              <a:srgbClr val="C00000"/>
            </a:solidFill>
            <a:prstDash val="solid"/>
            <a:round/>
            <a:headEnd type="none" w="med" len="med"/>
            <a:tailEnd type="arrow"/>
          </a:ln>
          <a:effectLst/>
        </p:spPr>
      </p:cxnSp>
      <p:sp>
        <p:nvSpPr>
          <p:cNvPr id="27" name="Oval 26"/>
          <p:cNvSpPr/>
          <p:nvPr/>
        </p:nvSpPr>
        <p:spPr bwMode="auto">
          <a:xfrm>
            <a:off x="7696200" y="1270226"/>
            <a:ext cx="914400" cy="4572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FF66"/>
              </a:solidFill>
              <a:effectLst/>
              <a:latin typeface="Times New Roman" pitchFamily="18" charset="0"/>
            </a:endParaRPr>
          </a:p>
        </p:txBody>
      </p:sp>
      <p:sp>
        <p:nvSpPr>
          <p:cNvPr id="29" name="TextBox 28"/>
          <p:cNvSpPr txBox="1"/>
          <p:nvPr/>
        </p:nvSpPr>
        <p:spPr>
          <a:xfrm>
            <a:off x="4309843" y="4504035"/>
            <a:ext cx="4105714" cy="584775"/>
          </a:xfrm>
          <a:prstGeom prst="rect">
            <a:avLst/>
          </a:prstGeom>
          <a:solidFill>
            <a:srgbClr val="FFFF99"/>
          </a:solidFill>
          <a:ln w="28575">
            <a:solidFill>
              <a:srgbClr val="C00000"/>
            </a:solidFill>
          </a:ln>
        </p:spPr>
        <p:txBody>
          <a:bodyPr wrap="square" rtlCol="0">
            <a:spAutoFit/>
          </a:bodyPr>
          <a:lstStyle/>
          <a:p>
            <a:pPr algn="ctr"/>
            <a:r>
              <a:rPr lang="en-US" sz="3200" b="1" dirty="0">
                <a:solidFill>
                  <a:prstClr val="black"/>
                </a:solidFill>
                <a:latin typeface="Cambria" pitchFamily="18" charset="0"/>
              </a:rPr>
              <a:t>What’s a p-value?!?</a:t>
            </a:r>
          </a:p>
        </p:txBody>
      </p:sp>
      <p:sp>
        <p:nvSpPr>
          <p:cNvPr id="30" name="TextBox 29">
            <a:extLst>
              <a:ext uri="{FF2B5EF4-FFF2-40B4-BE49-F238E27FC236}">
                <a16:creationId xmlns:a16="http://schemas.microsoft.com/office/drawing/2014/main" id="{757421F8-DF9A-7C4F-8D31-4037121BB1FB}"/>
              </a:ext>
            </a:extLst>
          </p:cNvPr>
          <p:cNvSpPr txBox="1"/>
          <p:nvPr/>
        </p:nvSpPr>
        <p:spPr>
          <a:xfrm>
            <a:off x="376232" y="5631958"/>
            <a:ext cx="990600" cy="369332"/>
          </a:xfrm>
          <a:prstGeom prst="rect">
            <a:avLst/>
          </a:prstGeom>
          <a:noFill/>
        </p:spPr>
        <p:txBody>
          <a:bodyPr wrap="square" rtlCol="0">
            <a:spAutoFit/>
          </a:bodyPr>
          <a:lstStyle/>
          <a:p>
            <a:r>
              <a:rPr lang="en-US" dirty="0">
                <a:solidFill>
                  <a:srgbClr val="C00000"/>
                </a:solidFill>
              </a:rPr>
              <a:t>5. </a:t>
            </a:r>
            <a:r>
              <a:rPr lang="en-US" dirty="0" err="1">
                <a:solidFill>
                  <a:srgbClr val="C00000"/>
                </a:solidFill>
              </a:rPr>
              <a:t>df</a:t>
            </a:r>
            <a:r>
              <a:rPr lang="en-US" dirty="0">
                <a:solidFill>
                  <a:srgbClr val="C00000"/>
                </a:solidFill>
              </a:rPr>
              <a:t>?</a:t>
            </a:r>
          </a:p>
        </p:txBody>
      </p:sp>
      <p:sp>
        <p:nvSpPr>
          <p:cNvPr id="31" name="TextBox 30">
            <a:extLst>
              <a:ext uri="{FF2B5EF4-FFF2-40B4-BE49-F238E27FC236}">
                <a16:creationId xmlns:a16="http://schemas.microsoft.com/office/drawing/2014/main" id="{D271A597-E838-9348-9CFA-48A3368339C6}"/>
              </a:ext>
            </a:extLst>
          </p:cNvPr>
          <p:cNvSpPr txBox="1"/>
          <p:nvPr/>
        </p:nvSpPr>
        <p:spPr>
          <a:xfrm>
            <a:off x="385748" y="5947557"/>
            <a:ext cx="1557352" cy="369332"/>
          </a:xfrm>
          <a:prstGeom prst="rect">
            <a:avLst/>
          </a:prstGeom>
          <a:noFill/>
        </p:spPr>
        <p:txBody>
          <a:bodyPr wrap="square" rtlCol="0">
            <a:spAutoFit/>
          </a:bodyPr>
          <a:lstStyle/>
          <a:p>
            <a:r>
              <a:rPr lang="en-US" dirty="0">
                <a:solidFill>
                  <a:srgbClr val="C00000"/>
                </a:solidFill>
              </a:rPr>
              <a:t>6. Find p-value</a:t>
            </a:r>
          </a:p>
        </p:txBody>
      </p:sp>
      <p:sp>
        <p:nvSpPr>
          <p:cNvPr id="32" name="Title 1">
            <a:extLst>
              <a:ext uri="{FF2B5EF4-FFF2-40B4-BE49-F238E27FC236}">
                <a16:creationId xmlns:a16="http://schemas.microsoft.com/office/drawing/2014/main" id="{83E71B4E-9B76-A04B-A64D-0ADE3FA17592}"/>
              </a:ext>
            </a:extLst>
          </p:cNvPr>
          <p:cNvSpPr txBox="1">
            <a:spLocks/>
          </p:cNvSpPr>
          <p:nvPr/>
        </p:nvSpPr>
        <p:spPr>
          <a:xfrm>
            <a:off x="457200" y="33338"/>
            <a:ext cx="8229600" cy="1143000"/>
          </a:xfrm>
          <a:prstGeom prst="rect">
            <a:avLst/>
          </a:prstGeom>
        </p:spPr>
        <p:txBody>
          <a:bodyPr/>
          <a:lstStyle>
            <a:lvl1pPr algn="ctr" defTabSz="457200" rtl="0" eaLnBrk="1" latinLnBrk="0" hangingPunct="1">
              <a:spcBef>
                <a:spcPct val="0"/>
              </a:spcBef>
              <a:buNone/>
              <a:defRPr sz="4400" kern="1200">
                <a:solidFill>
                  <a:srgbClr val="000099"/>
                </a:solidFill>
                <a:latin typeface="Century Gothic"/>
                <a:ea typeface="+mj-ea"/>
                <a:cs typeface="Century Gothic"/>
              </a:defRPr>
            </a:lvl1pPr>
          </a:lstStyle>
          <a:p>
            <a:r>
              <a:rPr lang="en-US" dirty="0"/>
              <a:t>p-Value (a different way)</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4D0E82A-2038-8945-A387-08A8DBB58424}"/>
                  </a:ext>
                </a:extLst>
              </p:cNvPr>
              <p:cNvSpPr txBox="1"/>
              <p:nvPr/>
            </p:nvSpPr>
            <p:spPr>
              <a:xfrm>
                <a:off x="2375736" y="937455"/>
                <a:ext cx="13580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𝐼</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𝑆</m:t>
                          </m:r>
                        </m:sub>
                      </m:sSub>
                      <m:r>
                        <a:rPr lang="en-US" b="0" i="1" smtClean="0">
                          <a:latin typeface="Cambria Math" panose="02040503050406030204" pitchFamily="18" charset="0"/>
                        </a:rPr>
                        <m:t>=24</m:t>
                      </m:r>
                    </m:oMath>
                  </m:oMathPara>
                </a14:m>
                <a:endParaRPr lang="en-US" dirty="0"/>
              </a:p>
            </p:txBody>
          </p:sp>
        </mc:Choice>
        <mc:Fallback xmlns="">
          <p:sp>
            <p:nvSpPr>
              <p:cNvPr id="5" name="TextBox 4">
                <a:extLst>
                  <a:ext uri="{FF2B5EF4-FFF2-40B4-BE49-F238E27FC236}">
                    <a16:creationId xmlns:a16="http://schemas.microsoft.com/office/drawing/2014/main" id="{24D0E82A-2038-8945-A387-08A8DBB58424}"/>
                  </a:ext>
                </a:extLst>
              </p:cNvPr>
              <p:cNvSpPr txBox="1">
                <a:spLocks noRot="1" noChangeAspect="1" noMove="1" noResize="1" noEditPoints="1" noAdjustHandles="1" noChangeArrowheads="1" noChangeShapeType="1" noTextEdit="1"/>
              </p:cNvSpPr>
              <p:nvPr/>
            </p:nvSpPr>
            <p:spPr>
              <a:xfrm>
                <a:off x="2375736" y="937455"/>
                <a:ext cx="1358064" cy="276999"/>
              </a:xfrm>
              <a:prstGeom prst="rect">
                <a:avLst/>
              </a:prstGeom>
              <a:blipFill>
                <a:blip r:embed="rId7"/>
                <a:stretch>
                  <a:fillRect l="-1852" r="-2778" b="-8696"/>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14925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left)">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ppt_w</p:attrName>
                                        </p:attrNameLst>
                                      </p:cBhvr>
                                      <p:tavLst>
                                        <p:tav tm="0">
                                          <p:val>
                                            <p:fltVal val="0"/>
                                          </p:val>
                                        </p:tav>
                                        <p:tav tm="100000">
                                          <p:val>
                                            <p:strVal val="#ppt_w"/>
                                          </p:val>
                                        </p:tav>
                                      </p:tavLst>
                                    </p:anim>
                                    <p:anim calcmode="lin" valueType="num">
                                      <p:cBhvr>
                                        <p:cTn id="59" dur="500" fill="hold"/>
                                        <p:tgtEl>
                                          <p:spTgt spid="8"/>
                                        </p:tgtEl>
                                        <p:attrNameLst>
                                          <p:attrName>ppt_h</p:attrName>
                                        </p:attrNameLst>
                                      </p:cBhvr>
                                      <p:tavLst>
                                        <p:tav tm="0">
                                          <p:val>
                                            <p:fltVal val="0"/>
                                          </p:val>
                                        </p:tav>
                                        <p:tav tm="100000">
                                          <p:val>
                                            <p:strVal val="#ppt_h"/>
                                          </p:val>
                                        </p:tav>
                                      </p:tavLst>
                                    </p:anim>
                                    <p:animEffect transition="in" filter="fade">
                                      <p:cBhvr>
                                        <p:cTn id="60" dur="5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500"/>
                                        <p:tgtEl>
                                          <p:spTgt spid="26"/>
                                        </p:tgtEl>
                                      </p:cBhvr>
                                    </p:animEffect>
                                  </p:childTnLst>
                                </p:cTn>
                              </p:par>
                            </p:childTnLst>
                          </p:cTn>
                        </p:par>
                        <p:par>
                          <p:cTn id="66" fill="hold">
                            <p:stCondLst>
                              <p:cond delay="50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Effect transition="in" filter="fade">
                                      <p:cBhvr>
                                        <p:cTn id="78" dur="5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dissolve">
                                      <p:cBhvr>
                                        <p:cTn id="8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2" grpId="0"/>
      <p:bldP spid="16" grpId="0" animBg="1"/>
      <p:bldP spid="18" grpId="0" animBg="1"/>
      <p:bldP spid="21" grpId="0"/>
      <p:bldP spid="22" grpId="0"/>
      <p:bldP spid="23" grpId="0"/>
      <p:bldP spid="25" grpId="0" animBg="1"/>
      <p:bldP spid="27" grpId="0" animBg="1"/>
      <p:bldP spid="29" grpId="0" animBg="1"/>
      <p:bldP spid="30" grpId="0"/>
      <p:bldP spid="31"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95F4401-7823-E146-87EC-9342FFF9C754}"/>
              </a:ext>
            </a:extLst>
          </p:cNvPr>
          <p:cNvPicPr>
            <a:picLocks noChangeAspect="1"/>
          </p:cNvPicPr>
          <p:nvPr/>
        </p:nvPicPr>
        <p:blipFill rotWithShape="1">
          <a:blip r:embed="rId2"/>
          <a:srcRect t="5097"/>
          <a:stretch/>
        </p:blipFill>
        <p:spPr>
          <a:xfrm>
            <a:off x="419466" y="1523485"/>
            <a:ext cx="8124092" cy="5229266"/>
          </a:xfrm>
          <a:prstGeom prst="rect">
            <a:avLst/>
          </a:prstGeom>
        </p:spPr>
      </p:pic>
      <p:sp>
        <p:nvSpPr>
          <p:cNvPr id="4" name="Oval 3"/>
          <p:cNvSpPr/>
          <p:nvPr/>
        </p:nvSpPr>
        <p:spPr>
          <a:xfrm>
            <a:off x="1176526" y="6307015"/>
            <a:ext cx="1261874" cy="413898"/>
          </a:xfrm>
          <a:prstGeom prst="ellipse">
            <a:avLst/>
          </a:prstGeom>
          <a:noFill/>
          <a:ln w="1270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481512" y="6040975"/>
            <a:ext cx="1143000" cy="537444"/>
          </a:xfrm>
          <a:prstGeom prst="ellipse">
            <a:avLst/>
          </a:prstGeom>
          <a:noFill/>
          <a:ln w="1270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7" name="Oval 6"/>
          <p:cNvSpPr/>
          <p:nvPr/>
        </p:nvSpPr>
        <p:spPr>
          <a:xfrm>
            <a:off x="528638" y="1872447"/>
            <a:ext cx="8101472" cy="4848466"/>
          </a:xfrm>
          <a:prstGeom prst="ellipse">
            <a:avLst/>
          </a:prstGeom>
          <a:noFill/>
          <a:ln w="127000">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8" name="Oval 7"/>
          <p:cNvSpPr/>
          <p:nvPr/>
        </p:nvSpPr>
        <p:spPr>
          <a:xfrm>
            <a:off x="657591" y="3840923"/>
            <a:ext cx="1264993" cy="594390"/>
          </a:xfrm>
          <a:prstGeom prst="ellipse">
            <a:avLst/>
          </a:prstGeom>
          <a:noFill/>
          <a:ln w="1270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9" name="Title 1"/>
          <p:cNvSpPr txBox="1">
            <a:spLocks/>
          </p:cNvSpPr>
          <p:nvPr/>
        </p:nvSpPr>
        <p:spPr>
          <a:xfrm>
            <a:off x="332914" y="0"/>
            <a:ext cx="8534400" cy="1524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800000"/>
                </a:solidFill>
                <a:latin typeface="Arial"/>
                <a:ea typeface="+mj-ea"/>
                <a:cs typeface="Arial"/>
              </a:defRPr>
            </a:lvl1pPr>
          </a:lstStyle>
          <a:p>
            <a:pPr algn="l"/>
            <a:r>
              <a:rPr lang="en-US" sz="3200" b="0" dirty="0">
                <a:solidFill>
                  <a:schemeClr val="tx1"/>
                </a:solidFill>
                <a:latin typeface="Arial" panose="020B0604020202020204" pitchFamily="34" charset="0"/>
                <a:cs typeface="Arial" panose="020B0604020202020204" pitchFamily="34" charset="0"/>
              </a:rPr>
              <a:t>p-value: The chance of obtaining a statistic as extreme as that observed, just by random chance, if the null hypothesis is true</a:t>
            </a:r>
          </a:p>
        </p:txBody>
      </p:sp>
      <p:sp>
        <p:nvSpPr>
          <p:cNvPr id="2" name="Title 1"/>
          <p:cNvSpPr>
            <a:spLocks noGrp="1"/>
          </p:cNvSpPr>
          <p:nvPr>
            <p:ph type="title"/>
          </p:nvPr>
        </p:nvSpPr>
        <p:spPr>
          <a:xfrm>
            <a:off x="332914" y="0"/>
            <a:ext cx="8534400" cy="1524000"/>
          </a:xfrm>
        </p:spPr>
        <p:txBody>
          <a:bodyPr>
            <a:noAutofit/>
          </a:bodyPr>
          <a:lstStyle/>
          <a:p>
            <a:pPr algn="l"/>
            <a:r>
              <a:rPr lang="en-US" sz="3200" b="0" dirty="0">
                <a:solidFill>
                  <a:schemeClr val="tx1"/>
                </a:solidFill>
                <a:latin typeface="Arial" panose="020B0604020202020204" pitchFamily="34" charset="0"/>
                <a:cs typeface="Arial" panose="020B0604020202020204" pitchFamily="34" charset="0"/>
              </a:rPr>
              <a:t>p-value: The chance of obtaining a statistic as extreme as that observed, just by random chance, </a:t>
            </a:r>
            <a:r>
              <a:rPr lang="en-US" sz="3200" b="0" dirty="0">
                <a:solidFill>
                  <a:srgbClr val="00B050"/>
                </a:solidFill>
                <a:latin typeface="Arial" panose="020B0604020202020204" pitchFamily="34" charset="0"/>
                <a:cs typeface="Arial" panose="020B0604020202020204" pitchFamily="34" charset="0"/>
              </a:rPr>
              <a:t>if the null hypothesis is true</a:t>
            </a:r>
          </a:p>
        </p:txBody>
      </p:sp>
      <p:sp>
        <p:nvSpPr>
          <p:cNvPr id="10" name="Title 1"/>
          <p:cNvSpPr txBox="1">
            <a:spLocks/>
          </p:cNvSpPr>
          <p:nvPr/>
        </p:nvSpPr>
        <p:spPr>
          <a:xfrm>
            <a:off x="332914" y="515"/>
            <a:ext cx="8534400" cy="1524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800000"/>
                </a:solidFill>
                <a:latin typeface="Arial"/>
                <a:ea typeface="+mj-ea"/>
                <a:cs typeface="Arial"/>
              </a:defRPr>
            </a:lvl1pPr>
          </a:lstStyle>
          <a:p>
            <a:pPr algn="l"/>
            <a:r>
              <a:rPr lang="en-US" sz="3200" b="0" dirty="0">
                <a:solidFill>
                  <a:schemeClr val="tx1"/>
                </a:solidFill>
                <a:latin typeface="Arial" panose="020B0604020202020204" pitchFamily="34" charset="0"/>
                <a:cs typeface="Arial" panose="020B0604020202020204" pitchFamily="34" charset="0"/>
              </a:rPr>
              <a:t>p-value: The chance of obtaining a statistic as extreme as that observed, </a:t>
            </a:r>
            <a:r>
              <a:rPr lang="en-US" sz="3200" b="0" dirty="0">
                <a:solidFill>
                  <a:srgbClr val="7030A0"/>
                </a:solidFill>
                <a:latin typeface="Arial" panose="020B0604020202020204" pitchFamily="34" charset="0"/>
                <a:cs typeface="Arial" panose="020B0604020202020204" pitchFamily="34" charset="0"/>
              </a:rPr>
              <a:t>just by random chance,</a:t>
            </a:r>
            <a:r>
              <a:rPr lang="en-US" sz="3200" b="0" dirty="0">
                <a:latin typeface="Arial" panose="020B0604020202020204" pitchFamily="34" charset="0"/>
                <a:cs typeface="Arial" panose="020B0604020202020204" pitchFamily="34" charset="0"/>
              </a:rPr>
              <a:t> </a:t>
            </a:r>
            <a:r>
              <a:rPr lang="en-US" sz="3200" b="0" dirty="0">
                <a:solidFill>
                  <a:srgbClr val="00B050"/>
                </a:solidFill>
                <a:latin typeface="Arial" panose="020B0604020202020204" pitchFamily="34" charset="0"/>
                <a:cs typeface="Arial" panose="020B0604020202020204" pitchFamily="34" charset="0"/>
              </a:rPr>
              <a:t>if the null hypothesis is true</a:t>
            </a:r>
          </a:p>
        </p:txBody>
      </p:sp>
      <p:sp>
        <p:nvSpPr>
          <p:cNvPr id="11" name="Title 1"/>
          <p:cNvSpPr txBox="1">
            <a:spLocks/>
          </p:cNvSpPr>
          <p:nvPr/>
        </p:nvSpPr>
        <p:spPr>
          <a:xfrm>
            <a:off x="332914" y="-515"/>
            <a:ext cx="8534400" cy="1524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800000"/>
                </a:solidFill>
                <a:latin typeface="Arial"/>
                <a:ea typeface="+mj-ea"/>
                <a:cs typeface="Arial"/>
              </a:defRPr>
            </a:lvl1pPr>
          </a:lstStyle>
          <a:p>
            <a:pPr algn="l"/>
            <a:r>
              <a:rPr lang="en-US" sz="3200" b="0" dirty="0">
                <a:solidFill>
                  <a:schemeClr val="tx1"/>
                </a:solidFill>
                <a:latin typeface="Arial" panose="020B0604020202020204" pitchFamily="34" charset="0"/>
                <a:cs typeface="Arial" panose="020B0604020202020204" pitchFamily="34" charset="0"/>
              </a:rPr>
              <a:t>p-value: The chance of obtaining a statistic as extreme </a:t>
            </a:r>
            <a:r>
              <a:rPr lang="en-US" sz="3200" b="0" dirty="0">
                <a:solidFill>
                  <a:srgbClr val="0070C0"/>
                </a:solidFill>
                <a:latin typeface="Arial" panose="020B0604020202020204" pitchFamily="34" charset="0"/>
                <a:cs typeface="Arial" panose="020B0604020202020204" pitchFamily="34" charset="0"/>
              </a:rPr>
              <a:t>as that observed</a:t>
            </a:r>
            <a:r>
              <a:rPr lang="en-US" sz="3200" b="0" dirty="0">
                <a:solidFill>
                  <a:schemeClr val="accent1">
                    <a:lumMod val="50000"/>
                  </a:schemeClr>
                </a:solidFill>
                <a:latin typeface="Arial" panose="020B0604020202020204" pitchFamily="34" charset="0"/>
                <a:cs typeface="Arial" panose="020B0604020202020204" pitchFamily="34" charset="0"/>
              </a:rPr>
              <a:t>,</a:t>
            </a:r>
            <a:r>
              <a:rPr lang="en-US" sz="3200" b="0" dirty="0">
                <a:solidFill>
                  <a:schemeClr val="tx1"/>
                </a:solidFill>
                <a:latin typeface="Arial" panose="020B0604020202020204" pitchFamily="34" charset="0"/>
                <a:cs typeface="Arial" panose="020B0604020202020204" pitchFamily="34" charset="0"/>
              </a:rPr>
              <a:t> </a:t>
            </a:r>
            <a:r>
              <a:rPr lang="en-US" sz="3200" b="0" dirty="0">
                <a:solidFill>
                  <a:srgbClr val="7030A0"/>
                </a:solidFill>
                <a:latin typeface="Arial" panose="020B0604020202020204" pitchFamily="34" charset="0"/>
                <a:cs typeface="Arial" panose="020B0604020202020204" pitchFamily="34" charset="0"/>
              </a:rPr>
              <a:t>just by random chance,</a:t>
            </a:r>
            <a:r>
              <a:rPr lang="en-US" sz="3200" b="0" dirty="0">
                <a:latin typeface="Arial" panose="020B0604020202020204" pitchFamily="34" charset="0"/>
                <a:cs typeface="Arial" panose="020B0604020202020204" pitchFamily="34" charset="0"/>
              </a:rPr>
              <a:t> </a:t>
            </a:r>
            <a:r>
              <a:rPr lang="en-US" sz="3200" b="0" dirty="0">
                <a:solidFill>
                  <a:srgbClr val="00B050"/>
                </a:solidFill>
                <a:latin typeface="Arial" panose="020B0604020202020204" pitchFamily="34" charset="0"/>
                <a:cs typeface="Arial" panose="020B0604020202020204" pitchFamily="34" charset="0"/>
              </a:rPr>
              <a:t>if the null hypothesis is true</a:t>
            </a:r>
          </a:p>
        </p:txBody>
      </p:sp>
      <p:sp>
        <p:nvSpPr>
          <p:cNvPr id="12" name="Title 1"/>
          <p:cNvSpPr txBox="1">
            <a:spLocks/>
          </p:cNvSpPr>
          <p:nvPr/>
        </p:nvSpPr>
        <p:spPr>
          <a:xfrm>
            <a:off x="332914" y="0"/>
            <a:ext cx="8534400" cy="1524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800000"/>
                </a:solidFill>
                <a:latin typeface="Arial"/>
                <a:ea typeface="+mj-ea"/>
                <a:cs typeface="Arial"/>
              </a:defRPr>
            </a:lvl1pPr>
          </a:lstStyle>
          <a:p>
            <a:pPr algn="l"/>
            <a:r>
              <a:rPr lang="en-US" sz="3200" b="0" dirty="0">
                <a:solidFill>
                  <a:schemeClr val="tx1"/>
                </a:solidFill>
                <a:latin typeface="Arial" panose="020B0604020202020204" pitchFamily="34" charset="0"/>
                <a:cs typeface="Arial" panose="020B0604020202020204" pitchFamily="34" charset="0"/>
              </a:rPr>
              <a:t>p-value: </a:t>
            </a:r>
            <a:r>
              <a:rPr lang="en-US" sz="3200" b="0" dirty="0">
                <a:solidFill>
                  <a:srgbClr val="FF0000"/>
                </a:solidFill>
                <a:latin typeface="Arial" panose="020B0604020202020204" pitchFamily="34" charset="0"/>
                <a:cs typeface="Arial" panose="020B0604020202020204" pitchFamily="34" charset="0"/>
              </a:rPr>
              <a:t>The chance of obtaining a statistic as extreme</a:t>
            </a:r>
            <a:r>
              <a:rPr lang="en-US" sz="3200" b="0" dirty="0">
                <a:solidFill>
                  <a:schemeClr val="accent1"/>
                </a:solidFill>
                <a:latin typeface="Arial" panose="020B0604020202020204" pitchFamily="34" charset="0"/>
                <a:cs typeface="Arial" panose="020B0604020202020204" pitchFamily="34" charset="0"/>
              </a:rPr>
              <a:t> </a:t>
            </a:r>
            <a:r>
              <a:rPr lang="en-US" sz="3200" b="0" dirty="0">
                <a:solidFill>
                  <a:srgbClr val="0070C0"/>
                </a:solidFill>
                <a:latin typeface="Arial" panose="020B0604020202020204" pitchFamily="34" charset="0"/>
                <a:cs typeface="Arial" panose="020B0604020202020204" pitchFamily="34" charset="0"/>
              </a:rPr>
              <a:t>as that observed</a:t>
            </a:r>
            <a:r>
              <a:rPr lang="en-US" sz="3200" b="0" dirty="0">
                <a:solidFill>
                  <a:schemeClr val="accent1">
                    <a:lumMod val="50000"/>
                  </a:schemeClr>
                </a:solidFill>
                <a:latin typeface="Arial" panose="020B0604020202020204" pitchFamily="34" charset="0"/>
                <a:cs typeface="Arial" panose="020B0604020202020204" pitchFamily="34" charset="0"/>
              </a:rPr>
              <a:t>,</a:t>
            </a:r>
            <a:r>
              <a:rPr lang="en-US" sz="3200" b="0" dirty="0">
                <a:solidFill>
                  <a:schemeClr val="tx1"/>
                </a:solidFill>
                <a:latin typeface="Arial" panose="020B0604020202020204" pitchFamily="34" charset="0"/>
                <a:cs typeface="Arial" panose="020B0604020202020204" pitchFamily="34" charset="0"/>
              </a:rPr>
              <a:t> </a:t>
            </a:r>
            <a:r>
              <a:rPr lang="en-US" sz="3200" b="0" dirty="0">
                <a:solidFill>
                  <a:srgbClr val="7030A0"/>
                </a:solidFill>
                <a:latin typeface="Arial" panose="020B0604020202020204" pitchFamily="34" charset="0"/>
                <a:cs typeface="Arial" panose="020B0604020202020204" pitchFamily="34" charset="0"/>
              </a:rPr>
              <a:t>just by random chance,</a:t>
            </a:r>
            <a:r>
              <a:rPr lang="en-US" sz="3200" b="0" dirty="0">
                <a:latin typeface="Arial" panose="020B0604020202020204" pitchFamily="34" charset="0"/>
                <a:cs typeface="Arial" panose="020B0604020202020204" pitchFamily="34" charset="0"/>
              </a:rPr>
              <a:t> </a:t>
            </a:r>
            <a:r>
              <a:rPr lang="en-US" sz="3200" b="0" dirty="0">
                <a:solidFill>
                  <a:srgbClr val="00B050"/>
                </a:solidFill>
                <a:latin typeface="Arial" panose="020B0604020202020204" pitchFamily="34" charset="0"/>
                <a:cs typeface="Arial" panose="020B0604020202020204" pitchFamily="34" charset="0"/>
              </a:rPr>
              <a:t>if the null hypothesis is true </a:t>
            </a:r>
          </a:p>
        </p:txBody>
      </p:sp>
    </p:spTree>
    <p:extLst>
      <p:ext uri="{BB962C8B-B14F-4D97-AF65-F5344CB8AC3E}">
        <p14:creationId xmlns:p14="http://schemas.microsoft.com/office/powerpoint/2010/main" val="289120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2"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National Assessment Results</a:t>
            </a:r>
          </a:p>
        </p:txBody>
      </p:sp>
      <p:sp>
        <p:nvSpPr>
          <p:cNvPr id="5" name="Content Placeholder 2"/>
          <p:cNvSpPr>
            <a:spLocks noGrp="1"/>
          </p:cNvSpPr>
          <p:nvPr>
            <p:ph idx="1"/>
          </p:nvPr>
        </p:nvSpPr>
        <p:spPr>
          <a:xfrm>
            <a:off x="369971" y="1173581"/>
            <a:ext cx="8774029" cy="5308600"/>
          </a:xfrm>
        </p:spPr>
        <p:txBody>
          <a:bodyPr/>
          <a:lstStyle/>
          <a:p>
            <a:pPr marL="0" indent="0">
              <a:buNone/>
            </a:pPr>
            <a:r>
              <a:rPr lang="en-US" dirty="0"/>
              <a:t>Huge improvement on p-value questions!</a:t>
            </a:r>
          </a:p>
          <a:p>
            <a:pPr marL="0" indent="0">
              <a:buNone/>
            </a:pP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43706017"/>
              </p:ext>
            </p:extLst>
          </p:nvPr>
        </p:nvGraphicFramePr>
        <p:xfrm>
          <a:off x="237996" y="1916643"/>
          <a:ext cx="8659637" cy="3983116"/>
        </p:xfrm>
        <a:graphic>
          <a:graphicData uri="http://schemas.openxmlformats.org/drawingml/2006/table">
            <a:tbl>
              <a:tblPr firstRow="1" bandRow="1">
                <a:tableStyleId>{5C22544A-7EE6-4342-B048-85BDC9FD1C3A}</a:tableStyleId>
              </a:tblPr>
              <a:tblGrid>
                <a:gridCol w="4216876">
                  <a:extLst>
                    <a:ext uri="{9D8B030D-6E8A-4147-A177-3AD203B41FA5}">
                      <a16:colId xmlns:a16="http://schemas.microsoft.com/office/drawing/2014/main" val="20000"/>
                    </a:ext>
                  </a:extLst>
                </a:gridCol>
                <a:gridCol w="952025">
                  <a:extLst>
                    <a:ext uri="{9D8B030D-6E8A-4147-A177-3AD203B41FA5}">
                      <a16:colId xmlns:a16="http://schemas.microsoft.com/office/drawing/2014/main" val="20004"/>
                    </a:ext>
                  </a:extLst>
                </a:gridCol>
                <a:gridCol w="1877233">
                  <a:extLst>
                    <a:ext uri="{9D8B030D-6E8A-4147-A177-3AD203B41FA5}">
                      <a16:colId xmlns:a16="http://schemas.microsoft.com/office/drawing/2014/main" val="20001"/>
                    </a:ext>
                  </a:extLst>
                </a:gridCol>
                <a:gridCol w="858164">
                  <a:extLst>
                    <a:ext uri="{9D8B030D-6E8A-4147-A177-3AD203B41FA5}">
                      <a16:colId xmlns:a16="http://schemas.microsoft.com/office/drawing/2014/main" val="20002"/>
                    </a:ext>
                  </a:extLst>
                </a:gridCol>
                <a:gridCol w="755339">
                  <a:extLst>
                    <a:ext uri="{9D8B030D-6E8A-4147-A177-3AD203B41FA5}">
                      <a16:colId xmlns:a16="http://schemas.microsoft.com/office/drawing/2014/main" val="20003"/>
                    </a:ext>
                  </a:extLst>
                </a:gridCol>
              </a:tblGrid>
              <a:tr h="977063">
                <a:tc>
                  <a:txBody>
                    <a:bodyPr/>
                    <a:lstStyle/>
                    <a:p>
                      <a:endParaRPr lang="en-US" sz="2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Nat’l</a:t>
                      </a:r>
                    </a:p>
                    <a:p>
                      <a:pPr algn="ctr"/>
                      <a:endParaRPr lang="en-US" sz="2000" dirty="0">
                        <a:latin typeface="Century Gothic" panose="020B0502020202020204" pitchFamily="34" charset="0"/>
                      </a:endParaRPr>
                    </a:p>
                    <a:p>
                      <a:pPr algn="ctr"/>
                      <a:endParaRPr lang="en-US" sz="2000" dirty="0">
                        <a:latin typeface="Century Gothic" panose="020B0502020202020204" pitchFamily="34" charset="0"/>
                      </a:endParaRPr>
                    </a:p>
                  </a:txBody>
                  <a:tcPr/>
                </a:tc>
                <a:tc>
                  <a:txBody>
                    <a:bodyPr/>
                    <a:lstStyle/>
                    <a:p>
                      <a:pPr algn="ctr"/>
                      <a:r>
                        <a:rPr lang="en-US" sz="2000" dirty="0">
                          <a:latin typeface="Century Gothic" panose="020B0502020202020204" pitchFamily="34" charset="0"/>
                        </a:rPr>
                        <a:t>PSU Comparison</a:t>
                      </a:r>
                    </a:p>
                  </a:txBody>
                  <a:tcPr/>
                </a:tc>
                <a:tc>
                  <a:txBody>
                    <a:bodyPr/>
                    <a:lstStyle/>
                    <a:p>
                      <a:pPr algn="ctr"/>
                      <a:r>
                        <a:rPr lang="en-US" sz="2000" dirty="0" err="1">
                          <a:latin typeface="Century Gothic" panose="020B0502020202020204" pitchFamily="34" charset="0"/>
                        </a:rPr>
                        <a:t>Trad</a:t>
                      </a:r>
                      <a:endParaRPr lang="en-US" sz="2000" dirty="0">
                        <a:latin typeface="Century Gothic" panose="020B0502020202020204" pitchFamily="34" charset="0"/>
                      </a:endParaRPr>
                    </a:p>
                  </a:txBody>
                  <a:tcPr/>
                </a:tc>
                <a:tc>
                  <a:txBody>
                    <a:bodyPr/>
                    <a:lstStyle/>
                    <a:p>
                      <a:pPr algn="ctr"/>
                      <a:r>
                        <a:rPr lang="en-US" sz="2000" dirty="0">
                          <a:latin typeface="Century Gothic" panose="020B0502020202020204" pitchFamily="34" charset="0"/>
                        </a:rPr>
                        <a:t>SBI</a:t>
                      </a:r>
                    </a:p>
                  </a:txBody>
                  <a:tcPr/>
                </a:tc>
                <a:extLst>
                  <a:ext uri="{0D108BD9-81ED-4DB2-BD59-A6C34878D82A}">
                    <a16:rowId xmlns:a16="http://schemas.microsoft.com/office/drawing/2014/main" val="10000"/>
                  </a:ext>
                </a:extLst>
              </a:tr>
              <a:tr h="134889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Able to reason that a smaller </a:t>
                      </a:r>
                      <a:r>
                        <a:rPr lang="en-US" sz="2000" i="1" dirty="0">
                          <a:latin typeface="Century Gothic" panose="020B0502020202020204" pitchFamily="34" charset="0"/>
                        </a:rPr>
                        <a:t>p-</a:t>
                      </a:r>
                      <a:r>
                        <a:rPr lang="en-US" sz="2000" dirty="0">
                          <a:latin typeface="Century Gothic" panose="020B0502020202020204" pitchFamily="34" charset="0"/>
                        </a:rPr>
                        <a:t>value provides stronger evidence against the null hypothesis than a larger </a:t>
                      </a:r>
                      <a:r>
                        <a:rPr lang="en-US" sz="2000" i="1" dirty="0">
                          <a:latin typeface="Century Gothic" panose="020B0502020202020204" pitchFamily="34" charset="0"/>
                        </a:rPr>
                        <a:t>p-</a:t>
                      </a:r>
                      <a:r>
                        <a:rPr lang="en-US" sz="2000" dirty="0">
                          <a:latin typeface="Century Gothic" panose="020B0502020202020204" pitchFamily="34" charset="0"/>
                        </a:rPr>
                        <a:t>value.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dirty="0"/>
                    </a:p>
                  </a:txBody>
                  <a:tcPr/>
                </a:tc>
                <a:tc>
                  <a:txBody>
                    <a:bodyPr/>
                    <a:lstStyle/>
                    <a:p>
                      <a:pPr algn="ctr"/>
                      <a:endParaRPr lang="en-US" sz="2400" dirty="0">
                        <a:solidFill>
                          <a:srgbClr val="FF0000"/>
                        </a:solidFill>
                      </a:endParaRPr>
                    </a:p>
                  </a:txBody>
                  <a:tcPr/>
                </a:tc>
                <a:tc>
                  <a:txBody>
                    <a:bodyPr/>
                    <a:lstStyle/>
                    <a:p>
                      <a:pPr algn="ctr"/>
                      <a:endParaRPr lang="en-US" sz="2400" dirty="0"/>
                    </a:p>
                  </a:txBody>
                  <a:tcPr/>
                </a:tc>
                <a:extLst>
                  <a:ext uri="{0D108BD9-81ED-4DB2-BD59-A6C34878D82A}">
                    <a16:rowId xmlns:a16="http://schemas.microsoft.com/office/drawing/2014/main" val="10001"/>
                  </a:ext>
                </a:extLst>
              </a:tr>
              <a:tr h="1628384">
                <a:tc>
                  <a:txBody>
                    <a:bodyPr/>
                    <a:lstStyle/>
                    <a:p>
                      <a:r>
                        <a:rPr lang="en-US" sz="2000" kern="1200" dirty="0">
                          <a:solidFill>
                            <a:schemeClr val="dk1"/>
                          </a:solidFill>
                          <a:effectLst/>
                          <a:latin typeface="Century Gothic" panose="020B0502020202020204" pitchFamily="34" charset="0"/>
                          <a:ea typeface="+mn-ea"/>
                          <a:cs typeface="+mn-cs"/>
                        </a:rPr>
                        <a:t>Able to reason about a conclusion based on a statistically significant </a:t>
                      </a:r>
                      <a:r>
                        <a:rPr lang="en-US" sz="2000" i="1" kern="1200" dirty="0">
                          <a:solidFill>
                            <a:schemeClr val="dk1"/>
                          </a:solidFill>
                          <a:effectLst/>
                          <a:latin typeface="Century Gothic" panose="020B0502020202020204" pitchFamily="34" charset="0"/>
                          <a:ea typeface="+mn-ea"/>
                          <a:cs typeface="+mn-cs"/>
                        </a:rPr>
                        <a:t>p-</a:t>
                      </a:r>
                      <a:r>
                        <a:rPr lang="en-US" sz="2000" kern="1200" dirty="0">
                          <a:solidFill>
                            <a:schemeClr val="dk1"/>
                          </a:solidFill>
                          <a:effectLst/>
                          <a:latin typeface="Century Gothic" panose="020B0502020202020204" pitchFamily="34" charset="0"/>
                          <a:ea typeface="+mn-ea"/>
                          <a:cs typeface="+mn-cs"/>
                        </a:rPr>
                        <a:t>value in the context of a research study that compares two groups. </a:t>
                      </a:r>
                      <a:endParaRPr lang="en-US" sz="2000" dirty="0">
                        <a:latin typeface="Century Gothic" panose="020B0502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0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000" dirty="0"/>
                    </a:p>
                  </a:txBody>
                  <a:tcPr/>
                </a:tc>
                <a:tc>
                  <a:txBody>
                    <a:bodyPr/>
                    <a:lstStyle/>
                    <a:p>
                      <a:pPr algn="ctr"/>
                      <a:endParaRPr lang="en-US" sz="2400" dirty="0">
                        <a:solidFill>
                          <a:srgbClr val="FF0000"/>
                        </a:solidFill>
                      </a:endParaRPr>
                    </a:p>
                  </a:txBody>
                  <a:tcPr/>
                </a:tc>
                <a:tc>
                  <a:txBody>
                    <a:bodyPr/>
                    <a:lstStyle/>
                    <a:p>
                      <a:pPr algn="ctr"/>
                      <a:endParaRPr lang="en-US" sz="2400" dirty="0"/>
                    </a:p>
                  </a:txBody>
                  <a:tcPr/>
                </a:tc>
                <a:extLst>
                  <a:ext uri="{0D108BD9-81ED-4DB2-BD59-A6C34878D82A}">
                    <a16:rowId xmlns:a16="http://schemas.microsoft.com/office/drawing/2014/main" val="10002"/>
                  </a:ext>
                </a:extLst>
              </a:tr>
            </a:tbl>
          </a:graphicData>
        </a:graphic>
      </p:graphicFrame>
      <p:sp>
        <p:nvSpPr>
          <p:cNvPr id="6" name="Right Arrow 5"/>
          <p:cNvSpPr/>
          <p:nvPr/>
        </p:nvSpPr>
        <p:spPr>
          <a:xfrm>
            <a:off x="7966157" y="3359863"/>
            <a:ext cx="285586" cy="43635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567814" y="3377986"/>
            <a:ext cx="733926" cy="707886"/>
          </a:xfrm>
          <a:prstGeom prst="rect">
            <a:avLst/>
          </a:prstGeom>
          <a:noFill/>
        </p:spPr>
        <p:txBody>
          <a:bodyPr wrap="square" rtlCol="0">
            <a:spAutoFit/>
          </a:bodyPr>
          <a:lstStyle/>
          <a:p>
            <a:r>
              <a:rPr lang="en-US" sz="2000" dirty="0">
                <a:latin typeface="Century Gothic" panose="020B0502020202020204" pitchFamily="34" charset="0"/>
              </a:rPr>
              <a:t>45%</a:t>
            </a:r>
          </a:p>
          <a:p>
            <a:endParaRPr lang="en-US" sz="2000" dirty="0">
              <a:latin typeface="Century Gothic" panose="020B0502020202020204" pitchFamily="34" charset="0"/>
            </a:endParaRPr>
          </a:p>
        </p:txBody>
      </p:sp>
      <p:sp>
        <p:nvSpPr>
          <p:cNvPr id="13" name="TextBox 12"/>
          <p:cNvSpPr txBox="1"/>
          <p:nvPr/>
        </p:nvSpPr>
        <p:spPr>
          <a:xfrm>
            <a:off x="8196378" y="2916321"/>
            <a:ext cx="733926" cy="1323439"/>
          </a:xfrm>
          <a:prstGeom prst="rect">
            <a:avLst/>
          </a:prstGeom>
          <a:noFill/>
        </p:spPr>
        <p:txBody>
          <a:bodyPr wrap="square" rtlCol="0">
            <a:spAutoFit/>
          </a:bodyPr>
          <a:lstStyle/>
          <a:p>
            <a:r>
              <a:rPr lang="en-US" sz="2000" dirty="0">
                <a:solidFill>
                  <a:srgbClr val="FF0000"/>
                </a:solidFill>
                <a:latin typeface="Century Gothic" panose="020B0502020202020204" pitchFamily="34" charset="0"/>
              </a:rPr>
              <a:t>68%</a:t>
            </a:r>
          </a:p>
          <a:p>
            <a:r>
              <a:rPr lang="en-US" sz="2000" dirty="0">
                <a:solidFill>
                  <a:srgbClr val="FF0000"/>
                </a:solidFill>
                <a:latin typeface="Century Gothic" panose="020B0502020202020204" pitchFamily="34" charset="0"/>
              </a:rPr>
              <a:t>59%</a:t>
            </a:r>
          </a:p>
          <a:p>
            <a:r>
              <a:rPr lang="en-US" sz="2000" dirty="0">
                <a:solidFill>
                  <a:srgbClr val="FF0000"/>
                </a:solidFill>
                <a:latin typeface="Century Gothic" panose="020B0502020202020204" pitchFamily="34" charset="0"/>
              </a:rPr>
              <a:t>70%</a:t>
            </a:r>
          </a:p>
          <a:p>
            <a:r>
              <a:rPr lang="en-US" sz="2000" dirty="0">
                <a:solidFill>
                  <a:srgbClr val="FF0000"/>
                </a:solidFill>
                <a:latin typeface="Century Gothic" panose="020B0502020202020204" pitchFamily="34" charset="0"/>
              </a:rPr>
              <a:t>73%</a:t>
            </a:r>
          </a:p>
        </p:txBody>
      </p:sp>
      <p:sp>
        <p:nvSpPr>
          <p:cNvPr id="15" name="TextBox 14">
            <a:extLst>
              <a:ext uri="{FF2B5EF4-FFF2-40B4-BE49-F238E27FC236}">
                <a16:creationId xmlns:a16="http://schemas.microsoft.com/office/drawing/2014/main" id="{5BFF469F-09FF-9346-B8EA-ACE6AA0DC770}"/>
              </a:ext>
            </a:extLst>
          </p:cNvPr>
          <p:cNvSpPr txBox="1"/>
          <p:nvPr/>
        </p:nvSpPr>
        <p:spPr>
          <a:xfrm>
            <a:off x="7315668" y="2916321"/>
            <a:ext cx="733926" cy="1631216"/>
          </a:xfrm>
          <a:prstGeom prst="rect">
            <a:avLst/>
          </a:prstGeom>
          <a:noFill/>
        </p:spPr>
        <p:txBody>
          <a:bodyPr wrap="square" rtlCol="0">
            <a:spAutoFit/>
          </a:bodyPr>
          <a:lstStyle/>
          <a:p>
            <a:r>
              <a:rPr lang="en-US" sz="2000" dirty="0">
                <a:latin typeface="Century Gothic" panose="020B0502020202020204" pitchFamily="34" charset="0"/>
              </a:rPr>
              <a:t>29%</a:t>
            </a:r>
          </a:p>
          <a:p>
            <a:r>
              <a:rPr lang="en-US" sz="2000" dirty="0">
                <a:latin typeface="Century Gothic" panose="020B0502020202020204" pitchFamily="34" charset="0"/>
              </a:rPr>
              <a:t>44%</a:t>
            </a:r>
          </a:p>
          <a:p>
            <a:r>
              <a:rPr lang="en-US" sz="2000" dirty="0">
                <a:latin typeface="Century Gothic" panose="020B0502020202020204" pitchFamily="34" charset="0"/>
              </a:rPr>
              <a:t>38%</a:t>
            </a:r>
          </a:p>
          <a:p>
            <a:r>
              <a:rPr lang="en-US" sz="2000" dirty="0">
                <a:latin typeface="Century Gothic" panose="020B0502020202020204" pitchFamily="34" charset="0"/>
              </a:rPr>
              <a:t>50%</a:t>
            </a:r>
          </a:p>
          <a:p>
            <a:r>
              <a:rPr lang="en-US" sz="2000" dirty="0">
                <a:latin typeface="Century Gothic" panose="020B0502020202020204" pitchFamily="34" charset="0"/>
              </a:rPr>
              <a:t>	</a:t>
            </a:r>
          </a:p>
        </p:txBody>
      </p:sp>
      <p:sp>
        <p:nvSpPr>
          <p:cNvPr id="16" name="TextBox 15">
            <a:extLst>
              <a:ext uri="{FF2B5EF4-FFF2-40B4-BE49-F238E27FC236}">
                <a16:creationId xmlns:a16="http://schemas.microsoft.com/office/drawing/2014/main" id="{351B665C-5C4C-3D48-BD35-454B3FFEE0C3}"/>
              </a:ext>
            </a:extLst>
          </p:cNvPr>
          <p:cNvSpPr txBox="1"/>
          <p:nvPr/>
        </p:nvSpPr>
        <p:spPr>
          <a:xfrm>
            <a:off x="4567814" y="4765162"/>
            <a:ext cx="733926" cy="400110"/>
          </a:xfrm>
          <a:prstGeom prst="rect">
            <a:avLst/>
          </a:prstGeom>
          <a:noFill/>
        </p:spPr>
        <p:txBody>
          <a:bodyPr wrap="square" rtlCol="0">
            <a:spAutoFit/>
          </a:bodyPr>
          <a:lstStyle/>
          <a:p>
            <a:r>
              <a:rPr lang="en-US" sz="2000" dirty="0">
                <a:latin typeface="Century Gothic" charset="0"/>
                <a:ea typeface="Century Gothic" charset="0"/>
                <a:cs typeface="Century Gothic" charset="0"/>
              </a:rPr>
              <a:t>43%</a:t>
            </a:r>
          </a:p>
        </p:txBody>
      </p:sp>
      <p:sp>
        <p:nvSpPr>
          <p:cNvPr id="21" name="TextBox 20">
            <a:extLst>
              <a:ext uri="{FF2B5EF4-FFF2-40B4-BE49-F238E27FC236}">
                <a16:creationId xmlns:a16="http://schemas.microsoft.com/office/drawing/2014/main" id="{F32E72B4-E9F1-FF41-94D4-0FB27BBA87EB}"/>
              </a:ext>
            </a:extLst>
          </p:cNvPr>
          <p:cNvSpPr txBox="1"/>
          <p:nvPr/>
        </p:nvSpPr>
        <p:spPr>
          <a:xfrm>
            <a:off x="7345219" y="4391524"/>
            <a:ext cx="733926" cy="1631216"/>
          </a:xfrm>
          <a:prstGeom prst="rect">
            <a:avLst/>
          </a:prstGeom>
          <a:noFill/>
        </p:spPr>
        <p:txBody>
          <a:bodyPr wrap="square" rtlCol="0">
            <a:spAutoFit/>
          </a:bodyPr>
          <a:lstStyle/>
          <a:p>
            <a:r>
              <a:rPr lang="en-US" sz="2000" dirty="0">
                <a:latin typeface="Century Gothic" panose="020B0502020202020204" pitchFamily="34" charset="0"/>
              </a:rPr>
              <a:t>48%</a:t>
            </a:r>
          </a:p>
          <a:p>
            <a:r>
              <a:rPr lang="en-US" sz="2000" dirty="0">
                <a:latin typeface="Century Gothic" panose="020B0502020202020204" pitchFamily="34" charset="0"/>
              </a:rPr>
              <a:t>57%</a:t>
            </a:r>
          </a:p>
          <a:p>
            <a:r>
              <a:rPr lang="en-US" sz="2000" dirty="0">
                <a:latin typeface="Century Gothic" panose="020B0502020202020204" pitchFamily="34" charset="0"/>
              </a:rPr>
              <a:t>53%</a:t>
            </a:r>
          </a:p>
          <a:p>
            <a:r>
              <a:rPr lang="en-US" sz="2000" dirty="0">
                <a:latin typeface="Century Gothic" panose="020B0502020202020204" pitchFamily="34" charset="0"/>
              </a:rPr>
              <a:t>59%</a:t>
            </a:r>
          </a:p>
          <a:p>
            <a:r>
              <a:rPr lang="en-US" sz="2000" dirty="0">
                <a:latin typeface="Century Gothic" panose="020B0502020202020204" pitchFamily="34" charset="0"/>
              </a:rPr>
              <a:t>	</a:t>
            </a:r>
          </a:p>
        </p:txBody>
      </p:sp>
      <p:sp>
        <p:nvSpPr>
          <p:cNvPr id="22" name="TextBox 21">
            <a:extLst>
              <a:ext uri="{FF2B5EF4-FFF2-40B4-BE49-F238E27FC236}">
                <a16:creationId xmlns:a16="http://schemas.microsoft.com/office/drawing/2014/main" id="{942DACDC-0230-A444-981A-CE8ADA11ECDC}"/>
              </a:ext>
            </a:extLst>
          </p:cNvPr>
          <p:cNvSpPr txBox="1"/>
          <p:nvPr/>
        </p:nvSpPr>
        <p:spPr>
          <a:xfrm>
            <a:off x="8233847" y="4403706"/>
            <a:ext cx="733926" cy="1323439"/>
          </a:xfrm>
          <a:prstGeom prst="rect">
            <a:avLst/>
          </a:prstGeom>
          <a:noFill/>
        </p:spPr>
        <p:txBody>
          <a:bodyPr wrap="square" rtlCol="0">
            <a:spAutoFit/>
          </a:bodyPr>
          <a:lstStyle/>
          <a:p>
            <a:r>
              <a:rPr lang="en-US" sz="2000" dirty="0">
                <a:solidFill>
                  <a:srgbClr val="FF0000"/>
                </a:solidFill>
                <a:latin typeface="Century Gothic" panose="020B0502020202020204" pitchFamily="34" charset="0"/>
              </a:rPr>
              <a:t>80%</a:t>
            </a:r>
          </a:p>
          <a:p>
            <a:r>
              <a:rPr lang="en-US" sz="2000" dirty="0">
                <a:solidFill>
                  <a:srgbClr val="FF0000"/>
                </a:solidFill>
                <a:latin typeface="Century Gothic" panose="020B0502020202020204" pitchFamily="34" charset="0"/>
              </a:rPr>
              <a:t>71%</a:t>
            </a:r>
          </a:p>
          <a:p>
            <a:r>
              <a:rPr lang="en-US" sz="2000" dirty="0">
                <a:solidFill>
                  <a:srgbClr val="FF0000"/>
                </a:solidFill>
                <a:latin typeface="Century Gothic" panose="020B0502020202020204" pitchFamily="34" charset="0"/>
              </a:rPr>
              <a:t>77%</a:t>
            </a:r>
          </a:p>
          <a:p>
            <a:r>
              <a:rPr lang="en-US" sz="2000" dirty="0">
                <a:solidFill>
                  <a:srgbClr val="FF0000"/>
                </a:solidFill>
                <a:latin typeface="Century Gothic" panose="020B0502020202020204" pitchFamily="34" charset="0"/>
              </a:rPr>
              <a:t>78%</a:t>
            </a:r>
          </a:p>
        </p:txBody>
      </p:sp>
      <p:sp>
        <p:nvSpPr>
          <p:cNvPr id="14" name="Right Arrow 13"/>
          <p:cNvSpPr/>
          <p:nvPr/>
        </p:nvSpPr>
        <p:spPr>
          <a:xfrm>
            <a:off x="7981245" y="4776135"/>
            <a:ext cx="285586" cy="43635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BFF469F-09FF-9346-B8EA-ACE6AA0DC770}"/>
              </a:ext>
            </a:extLst>
          </p:cNvPr>
          <p:cNvSpPr txBox="1"/>
          <p:nvPr/>
        </p:nvSpPr>
        <p:spPr>
          <a:xfrm>
            <a:off x="5448524" y="2916321"/>
            <a:ext cx="1712442" cy="1631216"/>
          </a:xfrm>
          <a:prstGeom prst="rect">
            <a:avLst/>
          </a:prstGeom>
          <a:noFill/>
        </p:spPr>
        <p:txBody>
          <a:bodyPr wrap="square" rtlCol="0">
            <a:spAutoFit/>
          </a:bodyPr>
          <a:lstStyle/>
          <a:p>
            <a:pPr lvl="0" algn="ctr">
              <a:defRPr/>
            </a:pPr>
            <a:r>
              <a:rPr lang="en-US" sz="2000" dirty="0">
                <a:solidFill>
                  <a:prstClr val="black"/>
                </a:solidFill>
                <a:latin typeface="Century Gothic" panose="020B0502020202020204" pitchFamily="34" charset="0"/>
              </a:rPr>
              <a:t>Intro </a:t>
            </a:r>
            <a:r>
              <a:rPr lang="en-US" sz="2000" dirty="0" err="1">
                <a:solidFill>
                  <a:prstClr val="black"/>
                </a:solidFill>
                <a:latin typeface="Century Gothic" panose="020B0502020202020204" pitchFamily="34" charset="0"/>
              </a:rPr>
              <a:t>Biostat</a:t>
            </a:r>
            <a:endParaRPr lang="en-US" sz="2000" dirty="0">
              <a:solidFill>
                <a:prstClr val="black"/>
              </a:solidFill>
              <a:latin typeface="Century Gothic" panose="020B0502020202020204" pitchFamily="34" charset="0"/>
            </a:endParaRPr>
          </a:p>
          <a:p>
            <a:pPr lvl="0" algn="ctr">
              <a:defRPr/>
            </a:pPr>
            <a:r>
              <a:rPr lang="en-US" sz="2000" dirty="0">
                <a:solidFill>
                  <a:prstClr val="black"/>
                </a:solidFill>
                <a:latin typeface="Century Gothic" panose="020B0502020202020204" pitchFamily="34" charset="0"/>
              </a:rPr>
              <a:t>Intro Stat</a:t>
            </a:r>
          </a:p>
          <a:p>
            <a:pPr lvl="0" algn="ctr">
              <a:defRPr/>
            </a:pPr>
            <a:r>
              <a:rPr lang="en-US" sz="2000" dirty="0">
                <a:solidFill>
                  <a:prstClr val="black"/>
                </a:solidFill>
                <a:latin typeface="Century Gothic" panose="020B0502020202020204" pitchFamily="34" charset="0"/>
              </a:rPr>
              <a:t>Instructor 1</a:t>
            </a:r>
          </a:p>
          <a:p>
            <a:pPr lvl="0" algn="ctr">
              <a:defRPr/>
            </a:pPr>
            <a:r>
              <a:rPr lang="en-US" sz="2000" dirty="0">
                <a:solidFill>
                  <a:prstClr val="black"/>
                </a:solidFill>
                <a:latin typeface="Century Gothic" panose="020B0502020202020204" pitchFamily="34" charset="0"/>
              </a:rPr>
              <a:t>Instructor 2</a:t>
            </a:r>
            <a:endParaRPr lang="en-US" sz="2400" dirty="0"/>
          </a:p>
          <a:p>
            <a:r>
              <a:rPr lang="en-US" sz="2000" dirty="0">
                <a:latin typeface="Century Gothic" panose="020B0502020202020204" pitchFamily="34" charset="0"/>
              </a:rPr>
              <a:t>	</a:t>
            </a:r>
          </a:p>
        </p:txBody>
      </p:sp>
      <p:sp>
        <p:nvSpPr>
          <p:cNvPr id="19" name="TextBox 18">
            <a:extLst>
              <a:ext uri="{FF2B5EF4-FFF2-40B4-BE49-F238E27FC236}">
                <a16:creationId xmlns:a16="http://schemas.microsoft.com/office/drawing/2014/main" id="{5BFF469F-09FF-9346-B8EA-ACE6AA0DC770}"/>
              </a:ext>
            </a:extLst>
          </p:cNvPr>
          <p:cNvSpPr txBox="1"/>
          <p:nvPr/>
        </p:nvSpPr>
        <p:spPr>
          <a:xfrm>
            <a:off x="5526818" y="4408040"/>
            <a:ext cx="1712442" cy="1631216"/>
          </a:xfrm>
          <a:prstGeom prst="rect">
            <a:avLst/>
          </a:prstGeom>
          <a:noFill/>
        </p:spPr>
        <p:txBody>
          <a:bodyPr wrap="square" rtlCol="0">
            <a:spAutoFit/>
          </a:bodyPr>
          <a:lstStyle/>
          <a:p>
            <a:pPr lvl="0" algn="ctr">
              <a:defRPr/>
            </a:pPr>
            <a:r>
              <a:rPr lang="en-US" sz="2000" dirty="0">
                <a:solidFill>
                  <a:prstClr val="black"/>
                </a:solidFill>
                <a:latin typeface="Century Gothic" panose="020B0502020202020204" pitchFamily="34" charset="0"/>
              </a:rPr>
              <a:t>Intro </a:t>
            </a:r>
            <a:r>
              <a:rPr lang="en-US" sz="2000" dirty="0" err="1">
                <a:solidFill>
                  <a:prstClr val="black"/>
                </a:solidFill>
                <a:latin typeface="Century Gothic" panose="020B0502020202020204" pitchFamily="34" charset="0"/>
              </a:rPr>
              <a:t>Biostat</a:t>
            </a:r>
            <a:endParaRPr lang="en-US" sz="2000" dirty="0">
              <a:solidFill>
                <a:prstClr val="black"/>
              </a:solidFill>
              <a:latin typeface="Century Gothic" panose="020B0502020202020204" pitchFamily="34" charset="0"/>
            </a:endParaRPr>
          </a:p>
          <a:p>
            <a:pPr lvl="0" algn="ctr">
              <a:defRPr/>
            </a:pPr>
            <a:r>
              <a:rPr lang="en-US" sz="2000" dirty="0">
                <a:solidFill>
                  <a:prstClr val="black"/>
                </a:solidFill>
                <a:latin typeface="Century Gothic" panose="020B0502020202020204" pitchFamily="34" charset="0"/>
              </a:rPr>
              <a:t>Intro Stat</a:t>
            </a:r>
          </a:p>
          <a:p>
            <a:pPr lvl="0" algn="ctr">
              <a:defRPr/>
            </a:pPr>
            <a:r>
              <a:rPr lang="en-US" sz="2000" dirty="0">
                <a:solidFill>
                  <a:prstClr val="black"/>
                </a:solidFill>
                <a:latin typeface="Century Gothic" panose="020B0502020202020204" pitchFamily="34" charset="0"/>
              </a:rPr>
              <a:t>Instructor 1</a:t>
            </a:r>
          </a:p>
          <a:p>
            <a:pPr lvl="0" algn="ctr">
              <a:defRPr/>
            </a:pPr>
            <a:r>
              <a:rPr lang="en-US" sz="2000" dirty="0">
                <a:solidFill>
                  <a:prstClr val="black"/>
                </a:solidFill>
                <a:latin typeface="Century Gothic" panose="020B0502020202020204" pitchFamily="34" charset="0"/>
              </a:rPr>
              <a:t>Instructor 2</a:t>
            </a:r>
            <a:endParaRPr lang="en-US" sz="2400" dirty="0"/>
          </a:p>
          <a:p>
            <a:r>
              <a:rPr lang="en-US" sz="2000" dirty="0">
                <a:latin typeface="Century Gothic" panose="020B0502020202020204" pitchFamily="34" charset="0"/>
              </a:rPr>
              <a:t>	</a:t>
            </a:r>
          </a:p>
        </p:txBody>
      </p:sp>
    </p:spTree>
    <p:extLst>
      <p:ext uri="{BB962C8B-B14F-4D97-AF65-F5344CB8AC3E}">
        <p14:creationId xmlns:p14="http://schemas.microsoft.com/office/powerpoint/2010/main" val="222165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par>
                          <p:cTn id="25" fill="hold">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par>
                          <p:cTn id="33" fill="hold">
                            <p:stCondLst>
                              <p:cond delay="1500"/>
                            </p:stCondLst>
                            <p:childTnLst>
                              <p:par>
                                <p:cTn id="34" presetID="9"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dissolv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15" grpId="0"/>
      <p:bldP spid="21" grpId="0"/>
      <p:bldP spid="22" grpId="0"/>
      <p:bldP spid="14" grpId="0" animBg="1"/>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52D3EB1-A8D4-0B4C-BEC5-E81B81EAAA9E}"/>
                  </a:ext>
                </a:extLst>
              </p:cNvPr>
              <p:cNvSpPr>
                <a:spLocks noGrp="1"/>
              </p:cNvSpPr>
              <p:nvPr>
                <p:ph idx="1"/>
              </p:nvPr>
            </p:nvSpPr>
            <p:spPr>
              <a:xfrm>
                <a:off x="92982" y="1386301"/>
                <a:ext cx="6482862" cy="5553557"/>
              </a:xfrm>
            </p:spPr>
            <p:txBody>
              <a:bodyPr>
                <a:normAutofit fontScale="92500" lnSpcReduction="10000"/>
              </a:bodyPr>
              <a:lstStyle/>
              <a:p>
                <a:r>
                  <a:rPr lang="en-US" sz="3000" dirty="0"/>
                  <a:t>  </a:t>
                </a:r>
              </a:p>
              <a:p>
                <a:r>
                  <a:rPr lang="en-US" sz="3000" dirty="0"/>
                  <a:t>Randomized experiment</a:t>
                </a:r>
              </a:p>
              <a:p>
                <a14:m>
                  <m:oMath xmlns:m="http://schemas.openxmlformats.org/officeDocument/2006/math">
                    <m:sSub>
                      <m:sSubPr>
                        <m:ctrlPr>
                          <a:rPr lang="en-US" sz="3000" i="1">
                            <a:latin typeface="Cambria Math" panose="02040503050406030204" pitchFamily="18" charset="0"/>
                          </a:rPr>
                        </m:ctrlPr>
                      </m:sSubPr>
                      <m:e>
                        <m:acc>
                          <m:accPr>
                            <m:chr m:val="̅"/>
                            <m:ctrlPr>
                              <a:rPr lang="en-US" sz="3000" i="1">
                                <a:latin typeface="Cambria Math" panose="02040503050406030204" pitchFamily="18" charset="0"/>
                              </a:rPr>
                            </m:ctrlPr>
                          </m:accPr>
                          <m:e>
                            <m:r>
                              <a:rPr lang="en-US" sz="3000" i="1">
                                <a:latin typeface="Cambria Math" panose="02040503050406030204" pitchFamily="18" charset="0"/>
                              </a:rPr>
                              <m:t>𝑌</m:t>
                            </m:r>
                          </m:e>
                        </m:acc>
                      </m:e>
                      <m:sub>
                        <m:r>
                          <a:rPr lang="en-US" sz="3000" i="1">
                            <a:latin typeface="Cambria Math" panose="02040503050406030204" pitchFamily="18" charset="0"/>
                          </a:rPr>
                          <m:t>𝐼</m:t>
                        </m:r>
                      </m:sub>
                    </m:sSub>
                    <m:r>
                      <a:rPr lang="en-US" sz="3000" i="1">
                        <a:latin typeface="Cambria Math" panose="02040503050406030204" pitchFamily="18" charset="0"/>
                      </a:rPr>
                      <m:t>−</m:t>
                    </m:r>
                    <m:sSub>
                      <m:sSubPr>
                        <m:ctrlPr>
                          <a:rPr lang="en-US" sz="3000" i="1">
                            <a:latin typeface="Cambria Math" panose="02040503050406030204" pitchFamily="18" charset="0"/>
                          </a:rPr>
                        </m:ctrlPr>
                      </m:sSubPr>
                      <m:e>
                        <m:acc>
                          <m:accPr>
                            <m:chr m:val="̅"/>
                            <m:ctrlPr>
                              <a:rPr lang="en-US" sz="3000" i="1">
                                <a:latin typeface="Cambria Math" panose="02040503050406030204" pitchFamily="18" charset="0"/>
                              </a:rPr>
                            </m:ctrlPr>
                          </m:accPr>
                          <m:e>
                            <m:r>
                              <a:rPr lang="en-US" sz="3000" i="1">
                                <a:latin typeface="Cambria Math" panose="02040503050406030204" pitchFamily="18" charset="0"/>
                              </a:rPr>
                              <m:t>𝑌</m:t>
                            </m:r>
                          </m:e>
                        </m:acc>
                      </m:e>
                      <m:sub>
                        <m:r>
                          <a:rPr lang="en-US" sz="3000" i="1">
                            <a:latin typeface="Cambria Math" panose="02040503050406030204" pitchFamily="18" charset="0"/>
                          </a:rPr>
                          <m:t>𝑆</m:t>
                        </m:r>
                      </m:sub>
                    </m:sSub>
                    <m:r>
                      <a:rPr lang="en-US" sz="3000" i="1">
                        <a:latin typeface="Cambria Math" panose="02040503050406030204" pitchFamily="18" charset="0"/>
                      </a:rPr>
                      <m:t>=−13.63</m:t>
                    </m:r>
                  </m:oMath>
                </a14:m>
                <a:r>
                  <a:rPr lang="en-US" sz="3000" dirty="0"/>
                  <a:t> (</a:t>
                </a:r>
                <a14:m>
                  <m:oMath xmlns:m="http://schemas.openxmlformats.org/officeDocument/2006/math">
                    <m:r>
                      <a:rPr lang="en-US" sz="3000" i="1" dirty="0" smtClean="0">
                        <a:latin typeface="Cambria Math" charset="0"/>
                        <a:ea typeface="Cambria Math" charset="0"/>
                        <a:cs typeface="Cambria Math" charset="0"/>
                      </a:rPr>
                      <m:t>≈</m:t>
                    </m:r>
                  </m:oMath>
                </a14:m>
                <a:r>
                  <a:rPr lang="en-US" sz="3000" dirty="0"/>
                  <a:t>$4)</a:t>
                </a:r>
              </a:p>
              <a:p>
                <a:r>
                  <a:rPr lang="en-US" sz="3000" dirty="0"/>
                  <a:t>95% CI: (-6, -21)</a:t>
                </a:r>
              </a:p>
              <a:p>
                <a:r>
                  <a:rPr lang="en-US" sz="3000" dirty="0"/>
                  <a:t>Assumptions all met</a:t>
                </a:r>
              </a:p>
              <a:p>
                <a:r>
                  <a:rPr lang="en-US" sz="3000" dirty="0"/>
                  <a:t>2 hypotheses tested                  </a:t>
                </a:r>
              </a:p>
              <a:p>
                <a:r>
                  <a:rPr lang="en-US" sz="3000" dirty="0"/>
                  <a:t>Few analytic decisions</a:t>
                </a:r>
              </a:p>
              <a:p>
                <a:r>
                  <a:rPr lang="en-US" sz="3000" dirty="0"/>
                  <a:t>Compelling reason</a:t>
                </a:r>
              </a:p>
              <a:p>
                <a:r>
                  <a:rPr lang="en-US" sz="3000" dirty="0"/>
                  <a:t>p-value = 0.0006</a:t>
                </a:r>
              </a:p>
              <a:p>
                <a:endParaRPr lang="en-US" sz="3600" dirty="0"/>
              </a:p>
              <a:p>
                <a:endParaRPr lang="en-US" sz="3600" dirty="0"/>
              </a:p>
            </p:txBody>
          </p:sp>
        </mc:Choice>
        <mc:Fallback xmlns="">
          <p:sp>
            <p:nvSpPr>
              <p:cNvPr id="3" name="Content Placeholder 2">
                <a:extLst>
                  <a:ext uri="{FF2B5EF4-FFF2-40B4-BE49-F238E27FC236}">
                    <a16:creationId xmlns="" xmlns:a16="http://schemas.microsoft.com/office/drawing/2014/main" xmlns:a14="http://schemas.microsoft.com/office/drawing/2010/main" id="{B52D3EB1-A8D4-0B4C-BEC5-E81B81EAAA9E}"/>
                  </a:ext>
                </a:extLst>
              </p:cNvPr>
              <p:cNvSpPr>
                <a:spLocks noGrp="1" noRot="1" noChangeAspect="1" noMove="1" noResize="1" noEditPoints="1" noAdjustHandles="1" noChangeArrowheads="1" noChangeShapeType="1" noTextEdit="1"/>
              </p:cNvSpPr>
              <p:nvPr>
                <p:ph idx="1"/>
              </p:nvPr>
            </p:nvSpPr>
            <p:spPr>
              <a:xfrm>
                <a:off x="92982" y="1386301"/>
                <a:ext cx="6482862" cy="5553557"/>
              </a:xfrm>
              <a:blipFill rotWithShape="0">
                <a:blip r:embed="rId2"/>
                <a:stretch>
                  <a:fillRect l="-1692" t="-1317"/>
                </a:stretch>
              </a:blipFill>
            </p:spPr>
            <p:txBody>
              <a:bodyPr/>
              <a:lstStyle/>
              <a:p>
                <a:r>
                  <a:rPr lang="en-US">
                    <a:noFill/>
                  </a:rPr>
                  <a:t> </a:t>
                </a:r>
              </a:p>
            </p:txBody>
          </p:sp>
        </mc:Fallback>
      </mc:AlternateContent>
      <p:sp>
        <p:nvSpPr>
          <p:cNvPr id="7" name="Title 1">
            <a:extLst>
              <a:ext uri="{FF2B5EF4-FFF2-40B4-BE49-F238E27FC236}">
                <a16:creationId xmlns:a16="http://schemas.microsoft.com/office/drawing/2014/main" id="{E3B87986-463B-0349-8A72-57AEC517FD67}"/>
              </a:ext>
            </a:extLst>
          </p:cNvPr>
          <p:cNvSpPr>
            <a:spLocks noGrp="1"/>
          </p:cNvSpPr>
          <p:nvPr>
            <p:ph type="title"/>
          </p:nvPr>
        </p:nvSpPr>
        <p:spPr>
          <a:xfrm>
            <a:off x="583293" y="-26126"/>
            <a:ext cx="8066314" cy="1078312"/>
          </a:xfrm>
        </p:spPr>
        <p:txBody>
          <a:bodyPr>
            <a:normAutofit/>
          </a:bodyPr>
          <a:lstStyle/>
          <a:p>
            <a:r>
              <a:rPr lang="en-US" dirty="0"/>
              <a:t>p-Value isn’t everything!</a:t>
            </a:r>
          </a:p>
        </p:txBody>
      </p:sp>
      <p:sp>
        <p:nvSpPr>
          <p:cNvPr id="4" name="Rounded Rectangle 3">
            <a:extLst>
              <a:ext uri="{FF2B5EF4-FFF2-40B4-BE49-F238E27FC236}">
                <a16:creationId xmlns:a16="http://schemas.microsoft.com/office/drawing/2014/main" id="{3E5E79D6-936C-CB49-A34F-8BBDD8B37D3D}"/>
              </a:ext>
            </a:extLst>
          </p:cNvPr>
          <p:cNvSpPr/>
          <p:nvPr/>
        </p:nvSpPr>
        <p:spPr>
          <a:xfrm>
            <a:off x="5495097" y="1386301"/>
            <a:ext cx="3390652" cy="4647227"/>
          </a:xfrm>
          <a:prstGeom prst="roundRect">
            <a:avLst/>
          </a:prstGeom>
          <a:noFill/>
          <a:ln w="11429" cap="flat" cmpd="sng" algn="ctr">
            <a:solidFill>
              <a:srgbClr val="0000B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solidFill>
                    <a:srgbClr val="000099"/>
                  </a:solidFill>
                </a:ln>
                <a:solidFill>
                  <a:prstClr val="black"/>
                </a:solidFill>
                <a:uLnTx/>
                <a:uFillTx/>
                <a:latin typeface="Century Gothic" panose="020B0502020202020204" pitchFamily="34" charset="0"/>
              </a:rPr>
              <a:t>We have strong evidence that, for Israeli college students, advance knowing ahead of time that the bill will be split evenly increases</a:t>
            </a:r>
            <a:r>
              <a:rPr kumimoji="0" lang="en-US" sz="2800" b="0" i="1" u="none" strike="noStrike" kern="0" cap="none" spc="0" normalizeH="0" noProof="0" dirty="0">
                <a:ln>
                  <a:solidFill>
                    <a:srgbClr val="000099"/>
                  </a:solidFill>
                </a:ln>
                <a:solidFill>
                  <a:prstClr val="black"/>
                </a:solidFill>
                <a:uLnTx/>
                <a:uFillTx/>
                <a:latin typeface="Century Gothic" panose="020B0502020202020204" pitchFamily="34" charset="0"/>
              </a:rPr>
              <a:t> </a:t>
            </a:r>
            <a:r>
              <a:rPr kumimoji="0" lang="en-US" sz="2800" b="0" i="1" u="none" strike="noStrike" kern="0" cap="none" spc="0" normalizeH="0" baseline="0" noProof="0" dirty="0">
                <a:ln>
                  <a:solidFill>
                    <a:srgbClr val="000099"/>
                  </a:solidFill>
                </a:ln>
                <a:solidFill>
                  <a:prstClr val="black"/>
                </a:solidFill>
                <a:uLnTx/>
                <a:uFillTx/>
                <a:latin typeface="Century Gothic" panose="020B0502020202020204" pitchFamily="34" charset="0"/>
              </a:rPr>
              <a:t>meal cost</a:t>
            </a:r>
            <a:r>
              <a:rPr kumimoji="0" lang="en-US" sz="2800" b="0" i="1" u="none" strike="noStrike" kern="0" cap="none" spc="0" normalizeH="0" baseline="0" noProof="0" dirty="0">
                <a:ln>
                  <a:noFill/>
                </a:ln>
                <a:solidFill>
                  <a:prstClr val="black"/>
                </a:solidFill>
                <a:uLnTx/>
                <a:uFillTx/>
                <a:latin typeface="Century Gothic" panose="020B0502020202020204" pitchFamily="34" charset="0"/>
              </a:rPr>
              <a:t>.</a:t>
            </a:r>
          </a:p>
        </p:txBody>
      </p:sp>
      <p:sp>
        <p:nvSpPr>
          <p:cNvPr id="2" name="Right Brace 1">
            <a:extLst>
              <a:ext uri="{FF2B5EF4-FFF2-40B4-BE49-F238E27FC236}">
                <a16:creationId xmlns:a16="http://schemas.microsoft.com/office/drawing/2014/main" id="{DD395550-8253-9C4C-8917-E2D33717F2FA}"/>
              </a:ext>
            </a:extLst>
          </p:cNvPr>
          <p:cNvSpPr/>
          <p:nvPr/>
        </p:nvSpPr>
        <p:spPr>
          <a:xfrm>
            <a:off x="4361949" y="961292"/>
            <a:ext cx="984738" cy="569002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6" name="Picture 5">
            <a:extLst>
              <a:ext uri="{FF2B5EF4-FFF2-40B4-BE49-F238E27FC236}">
                <a16:creationId xmlns:a16="http://schemas.microsoft.com/office/drawing/2014/main" id="{4FFEE76D-C019-FE42-AFEC-7F6792952303}"/>
              </a:ext>
            </a:extLst>
          </p:cNvPr>
          <p:cNvPicPr>
            <a:picLocks noChangeAspect="1"/>
          </p:cNvPicPr>
          <p:nvPr/>
        </p:nvPicPr>
        <p:blipFill rotWithShape="1">
          <a:blip r:embed="rId3"/>
          <a:srcRect l="3929" t="12833" r="6071" b="1808"/>
          <a:stretch/>
        </p:blipFill>
        <p:spPr>
          <a:xfrm>
            <a:off x="583293" y="927627"/>
            <a:ext cx="1984543" cy="1125507"/>
          </a:xfrm>
          <a:prstGeom prst="rect">
            <a:avLst/>
          </a:prstGeom>
        </p:spPr>
      </p:pic>
    </p:spTree>
    <p:extLst>
      <p:ext uri="{BB962C8B-B14F-4D97-AF65-F5344CB8AC3E}">
        <p14:creationId xmlns:p14="http://schemas.microsoft.com/office/powerpoint/2010/main" val="172992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left)">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dissolve">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Forward</a:t>
            </a:r>
          </a:p>
        </p:txBody>
      </p:sp>
      <p:sp>
        <p:nvSpPr>
          <p:cNvPr id="3" name="Content Placeholder 2"/>
          <p:cNvSpPr>
            <a:spLocks noGrp="1"/>
          </p:cNvSpPr>
          <p:nvPr>
            <p:ph idx="1"/>
          </p:nvPr>
        </p:nvSpPr>
        <p:spPr/>
        <p:txBody>
          <a:bodyPr/>
          <a:lstStyle/>
          <a:p>
            <a:r>
              <a:rPr lang="en-US" dirty="0"/>
              <a:t>Regarding the p-value, we can start</a:t>
            </a:r>
            <a:r>
              <a:rPr lang="mr-IN" dirty="0"/>
              <a:t>…</a:t>
            </a:r>
            <a:endParaRPr lang="en-US" dirty="0"/>
          </a:p>
        </p:txBody>
      </p:sp>
      <p:sp>
        <p:nvSpPr>
          <p:cNvPr id="5" name="Rounded Rectangle 4">
            <a:extLst>
              <a:ext uri="{FF2B5EF4-FFF2-40B4-BE49-F238E27FC236}">
                <a16:creationId xmlns:a16="http://schemas.microsoft.com/office/drawing/2014/main" id="{3E5E79D6-936C-CB49-A34F-8BBDD8B37D3D}"/>
              </a:ext>
            </a:extLst>
          </p:cNvPr>
          <p:cNvSpPr/>
          <p:nvPr/>
        </p:nvSpPr>
        <p:spPr>
          <a:xfrm>
            <a:off x="322545" y="2192054"/>
            <a:ext cx="8498910" cy="1532335"/>
          </a:xfrm>
          <a:prstGeom prst="roundRect">
            <a:avLst/>
          </a:prstGeom>
          <a:solidFill>
            <a:srgbClr val="FFFF00"/>
          </a:solidFill>
          <a:ln w="11429" cap="flat" cmpd="sng" algn="ctr">
            <a:solidFill>
              <a:srgbClr val="0000B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1" u="none" strike="noStrike" kern="0" cap="none" spc="0" normalizeH="0" baseline="0" noProof="0" dirty="0">
                <a:ln>
                  <a:noFill/>
                </a:ln>
                <a:solidFill>
                  <a:srgbClr val="FF0000"/>
                </a:solidFill>
                <a:effectLst/>
                <a:uLnTx/>
                <a:uFillTx/>
                <a:latin typeface="Century Gothic" panose="020B0502020202020204" pitchFamily="34" charset="0"/>
              </a:rPr>
              <a:t>Replacing</a:t>
            </a:r>
            <a:r>
              <a:rPr kumimoji="0" lang="en-US" sz="4400" b="1" i="1" u="none" strike="noStrike" kern="0" cap="none" spc="0" normalizeH="0" noProof="0" dirty="0">
                <a:ln>
                  <a:noFill/>
                </a:ln>
                <a:solidFill>
                  <a:srgbClr val="FF0000"/>
                </a:solidFill>
                <a:effectLst/>
                <a:uLnTx/>
                <a:uFillTx/>
                <a:latin typeface="Century Gothic" panose="020B0502020202020204" pitchFamily="34" charset="0"/>
              </a:rPr>
              <a:t> </a:t>
            </a:r>
            <a:r>
              <a:rPr lang="en-US" sz="4400" b="1" i="1" kern="0" dirty="0">
                <a:solidFill>
                  <a:srgbClr val="FF0000"/>
                </a:solidFill>
                <a:latin typeface="Century Gothic" panose="020B0502020202020204" pitchFamily="34" charset="0"/>
              </a:rPr>
              <a:t>p&lt;</a:t>
            </a:r>
            <a:r>
              <a:rPr lang="en-US" sz="4400" b="1" kern="0" dirty="0">
                <a:solidFill>
                  <a:srgbClr val="FF0000"/>
                </a:solidFill>
                <a:latin typeface="Century Gothic" panose="020B0502020202020204" pitchFamily="34" charset="0"/>
              </a:rPr>
              <a:t>0.05</a:t>
            </a:r>
            <a:r>
              <a:rPr lang="en-US" sz="4400" b="1" i="1" kern="0" dirty="0">
                <a:solidFill>
                  <a:srgbClr val="FF0000"/>
                </a:solidFill>
                <a:latin typeface="Century Gothic" panose="020B0502020202020204" pitchFamily="34" charset="0"/>
              </a:rPr>
              <a:t> With Understanding</a:t>
            </a:r>
            <a:endParaRPr kumimoji="0" lang="en-US" sz="4400" b="1" i="1" u="none" strike="noStrike" kern="0" cap="none" spc="0" normalizeH="0" baseline="0" noProof="0" dirty="0">
              <a:ln>
                <a:noFill/>
              </a:ln>
              <a:solidFill>
                <a:srgbClr val="FF0000"/>
              </a:solidFill>
              <a:effectLst/>
              <a:uLnTx/>
              <a:uFillTx/>
              <a:latin typeface="Century Gothic" panose="020B0502020202020204" pitchFamily="34" charset="0"/>
            </a:endParaRPr>
          </a:p>
        </p:txBody>
      </p:sp>
      <p:pic>
        <p:nvPicPr>
          <p:cNvPr id="7" name="Picture 6"/>
          <p:cNvPicPr>
            <a:picLocks noChangeAspect="1"/>
          </p:cNvPicPr>
          <p:nvPr/>
        </p:nvPicPr>
        <p:blipFill rotWithShape="1">
          <a:blip r:embed="rId2"/>
          <a:srcRect t="16275" b="41215"/>
          <a:stretch/>
        </p:blipFill>
        <p:spPr>
          <a:xfrm>
            <a:off x="446243" y="4045569"/>
            <a:ext cx="8240557" cy="2249951"/>
          </a:xfrm>
          <a:prstGeom prst="rect">
            <a:avLst/>
          </a:prstGeom>
        </p:spPr>
      </p:pic>
    </p:spTree>
    <p:extLst>
      <p:ext uri="{BB962C8B-B14F-4D97-AF65-F5344CB8AC3E}">
        <p14:creationId xmlns:p14="http://schemas.microsoft.com/office/powerpoint/2010/main" val="48042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A130B-93C4-904F-987B-D3E7F2DED920}"/>
              </a:ext>
            </a:extLst>
          </p:cNvPr>
          <p:cNvSpPr>
            <a:spLocks noGrp="1"/>
          </p:cNvSpPr>
          <p:nvPr>
            <p:ph type="title"/>
          </p:nvPr>
        </p:nvSpPr>
        <p:spPr/>
        <p:txBody>
          <a:bodyPr/>
          <a:lstStyle/>
          <a:p>
            <a:r>
              <a:rPr lang="en-US" dirty="0"/>
              <a:t>p-Values to Blame?</a:t>
            </a:r>
          </a:p>
        </p:txBody>
      </p:sp>
      <p:sp>
        <p:nvSpPr>
          <p:cNvPr id="3" name="Content Placeholder 2">
            <a:extLst>
              <a:ext uri="{FF2B5EF4-FFF2-40B4-BE49-F238E27FC236}">
                <a16:creationId xmlns:a16="http://schemas.microsoft.com/office/drawing/2014/main" id="{9AB23460-23AF-2346-BEE6-0652EBBD9776}"/>
              </a:ext>
            </a:extLst>
          </p:cNvPr>
          <p:cNvSpPr>
            <a:spLocks noGrp="1"/>
          </p:cNvSpPr>
          <p:nvPr>
            <p:ph idx="1"/>
          </p:nvPr>
        </p:nvSpPr>
        <p:spPr/>
        <p:txBody>
          <a:bodyPr/>
          <a:lstStyle/>
          <a:p>
            <a:r>
              <a:rPr lang="en-US" dirty="0">
                <a:hlinkClick r:id="rId2"/>
              </a:rPr>
              <a:t>The fickle p-value generates irreproducible results </a:t>
            </a:r>
            <a:r>
              <a:rPr lang="en-US" dirty="0"/>
              <a:t>(Nature, 2/26/2015)</a:t>
            </a:r>
          </a:p>
          <a:p>
            <a:r>
              <a:rPr lang="en-US" i="1" dirty="0"/>
              <a:t>Basic and Applied Social Psychology </a:t>
            </a:r>
            <a:r>
              <a:rPr lang="en-US" dirty="0"/>
              <a:t>journal banned p-values</a:t>
            </a:r>
          </a:p>
          <a:p>
            <a:r>
              <a:rPr lang="en-US" dirty="0"/>
              <a:t>“statistical techniques for testing hypotheses ...have more flaws than Facebook’s privacy policies.” (Siegfried, </a:t>
            </a:r>
            <a:r>
              <a:rPr lang="en-US" dirty="0" err="1"/>
              <a:t>ScienceNews</a:t>
            </a:r>
            <a:r>
              <a:rPr lang="en-US" dirty="0"/>
              <a:t>, 2014)</a:t>
            </a:r>
          </a:p>
          <a:p>
            <a:r>
              <a:rPr lang="mr-IN" dirty="0"/>
              <a:t>…</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99679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FA084-C353-EB4A-AAF7-E1CB96858C38}"/>
              </a:ext>
            </a:extLst>
          </p:cNvPr>
          <p:cNvSpPr>
            <a:spLocks noGrp="1"/>
          </p:cNvSpPr>
          <p:nvPr>
            <p:ph type="title"/>
          </p:nvPr>
        </p:nvSpPr>
        <p:spPr>
          <a:xfrm>
            <a:off x="330200" y="165100"/>
            <a:ext cx="8401050" cy="1143000"/>
          </a:xfrm>
        </p:spPr>
        <p:txBody>
          <a:bodyPr>
            <a:normAutofit fontScale="90000"/>
          </a:bodyPr>
          <a:lstStyle/>
          <a:p>
            <a:r>
              <a:rPr lang="en-US" dirty="0"/>
              <a:t>ASA Statement on Statistical Significance and </a:t>
            </a:r>
            <a:r>
              <a:rPr lang="en-US" i="1" dirty="0"/>
              <a:t>P-</a:t>
            </a:r>
            <a:r>
              <a:rPr lang="en-US" dirty="0"/>
              <a:t>Values (2016)</a:t>
            </a:r>
          </a:p>
        </p:txBody>
      </p:sp>
      <p:sp>
        <p:nvSpPr>
          <p:cNvPr id="5" name="Content Placeholder 4">
            <a:extLst>
              <a:ext uri="{FF2B5EF4-FFF2-40B4-BE49-F238E27FC236}">
                <a16:creationId xmlns:a16="http://schemas.microsoft.com/office/drawing/2014/main" id="{F6D9B00A-4399-8340-9150-D7D42DE98699}"/>
              </a:ext>
            </a:extLst>
          </p:cNvPr>
          <p:cNvSpPr>
            <a:spLocks noGrp="1"/>
          </p:cNvSpPr>
          <p:nvPr>
            <p:ph idx="1"/>
          </p:nvPr>
        </p:nvSpPr>
        <p:spPr>
          <a:xfrm>
            <a:off x="158750" y="1647465"/>
            <a:ext cx="8572500" cy="5308600"/>
          </a:xfrm>
        </p:spPr>
        <p:txBody>
          <a:bodyPr>
            <a:normAutofit fontScale="70000" lnSpcReduction="20000"/>
          </a:bodyPr>
          <a:lstStyle/>
          <a:p>
            <a:pPr marL="514350" indent="-514350">
              <a:buFont typeface="+mj-lt"/>
              <a:buAutoNum type="arabicPeriod"/>
            </a:pPr>
            <a:r>
              <a:rPr lang="en-US" dirty="0"/>
              <a:t>P-values can indicate how incompatible the data are with a specified statistical model.</a:t>
            </a:r>
          </a:p>
          <a:p>
            <a:pPr marL="514350" indent="-514350">
              <a:buFont typeface="+mj-lt"/>
              <a:buAutoNum type="arabicPeriod"/>
            </a:pPr>
            <a:r>
              <a:rPr lang="en-US" dirty="0"/>
              <a:t>P-values do not measure the probability that the studied hypothesis is true, or the probability that the data were produced by random chance alone. </a:t>
            </a:r>
          </a:p>
          <a:p>
            <a:pPr marL="514350" indent="-514350">
              <a:buFont typeface="+mj-lt"/>
              <a:buAutoNum type="arabicPeriod"/>
            </a:pPr>
            <a:r>
              <a:rPr lang="en-US" dirty="0"/>
              <a:t>Scientific conclusions and business or policy decisions should not be based only on whether a p-value passes a specific threshold.</a:t>
            </a:r>
          </a:p>
          <a:p>
            <a:pPr marL="514350" indent="-514350">
              <a:buFont typeface="+mj-lt"/>
              <a:buAutoNum type="arabicPeriod"/>
            </a:pPr>
            <a:r>
              <a:rPr lang="en-US" dirty="0"/>
              <a:t>Proper inference requires full reporting and transparency.</a:t>
            </a:r>
          </a:p>
          <a:p>
            <a:pPr marL="514350" indent="-514350">
              <a:buFont typeface="+mj-lt"/>
              <a:buAutoNum type="arabicPeriod"/>
            </a:pPr>
            <a:r>
              <a:rPr lang="en-US" dirty="0"/>
              <a:t>A p-value, or statistical significance, does not measure the size of an effect or the importance of a result. </a:t>
            </a:r>
          </a:p>
          <a:p>
            <a:pPr marL="514350" indent="-514350">
              <a:buFont typeface="+mj-lt"/>
              <a:buAutoNum type="arabicPeriod"/>
            </a:pPr>
            <a:r>
              <a:rPr lang="en-US" dirty="0"/>
              <a:t>By itself, a p-value does not provide a good measure of evidence regarding a model or hypothesis.</a:t>
            </a:r>
          </a:p>
          <a:p>
            <a:endParaRPr lang="en-US" dirty="0"/>
          </a:p>
          <a:p>
            <a:endParaRPr lang="en-US" dirty="0"/>
          </a:p>
          <a:p>
            <a:endParaRPr lang="en-US" dirty="0"/>
          </a:p>
          <a:p>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
        <p:nvSpPr>
          <p:cNvPr id="4" name="Rounded Rectangle 3">
            <a:extLst>
              <a:ext uri="{FF2B5EF4-FFF2-40B4-BE49-F238E27FC236}">
                <a16:creationId xmlns:a16="http://schemas.microsoft.com/office/drawing/2014/main" id="{BAC0F80E-53AD-FB44-B94E-D9026CFFAD3B}"/>
              </a:ext>
            </a:extLst>
          </p:cNvPr>
          <p:cNvSpPr/>
          <p:nvPr/>
        </p:nvSpPr>
        <p:spPr>
          <a:xfrm>
            <a:off x="2041279" y="1685049"/>
            <a:ext cx="5309090" cy="447067"/>
          </a:xfrm>
          <a:prstGeom prst="roundRect">
            <a:avLst/>
          </a:prstGeom>
          <a:solidFill>
            <a:srgbClr val="FFFF00"/>
          </a:solidFill>
          <a:ln w="11429" cap="flat" cmpd="sng" algn="ctr">
            <a:solidFill>
              <a:srgbClr val="0000B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prstClr val="black"/>
                </a:solidFill>
                <a:effectLst/>
                <a:uLnTx/>
                <a:uFillTx/>
                <a:latin typeface="Century Gothic" panose="020B0502020202020204" pitchFamily="34" charset="0"/>
              </a:rPr>
              <a:t>p-values can be useful</a:t>
            </a:r>
          </a:p>
        </p:txBody>
      </p:sp>
      <p:sp>
        <p:nvSpPr>
          <p:cNvPr id="6" name="Rounded Rectangle 5">
            <a:extLst>
              <a:ext uri="{FF2B5EF4-FFF2-40B4-BE49-F238E27FC236}">
                <a16:creationId xmlns:a16="http://schemas.microsoft.com/office/drawing/2014/main" id="{CA48BF71-CEEE-7149-AFC8-03022199CAED}"/>
              </a:ext>
            </a:extLst>
          </p:cNvPr>
          <p:cNvSpPr/>
          <p:nvPr/>
        </p:nvSpPr>
        <p:spPr>
          <a:xfrm>
            <a:off x="2041279" y="2645341"/>
            <a:ext cx="5309090" cy="447067"/>
          </a:xfrm>
          <a:prstGeom prst="roundRect">
            <a:avLst/>
          </a:prstGeom>
          <a:solidFill>
            <a:srgbClr val="FFFF00"/>
          </a:solidFill>
          <a:ln w="11429" cap="flat" cmpd="sng" algn="ctr">
            <a:solidFill>
              <a:srgbClr val="0000B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i="1" kern="0" dirty="0">
                <a:solidFill>
                  <a:prstClr val="black"/>
                </a:solidFill>
                <a:latin typeface="Century Gothic" panose="020B0502020202020204" pitchFamily="34" charset="0"/>
              </a:rPr>
              <a:t>don’t misinterpret them</a:t>
            </a:r>
            <a:endParaRPr kumimoji="0" lang="en-US" sz="2800" b="0" i="1" u="none" strike="noStrike" kern="0" cap="none" spc="0" normalizeH="0" baseline="0" noProof="0" dirty="0">
              <a:ln>
                <a:noFill/>
              </a:ln>
              <a:solidFill>
                <a:prstClr val="black"/>
              </a:solidFill>
              <a:effectLst/>
              <a:uLnTx/>
              <a:uFillTx/>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8B124C23-F139-274A-93A3-8E56624DA3F9}"/>
                  </a:ext>
                </a:extLst>
              </p:cNvPr>
              <p:cNvSpPr/>
              <p:nvPr/>
            </p:nvSpPr>
            <p:spPr>
              <a:xfrm>
                <a:off x="2059749" y="3600558"/>
                <a:ext cx="5272150" cy="447067"/>
              </a:xfrm>
              <a:prstGeom prst="roundRect">
                <a:avLst/>
              </a:prstGeom>
              <a:solidFill>
                <a:srgbClr val="FFFF00"/>
              </a:solidFill>
              <a:ln w="11429" cap="flat" cmpd="sng" algn="ctr">
                <a:solidFill>
                  <a:srgbClr val="0000B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i="1" kern="0" dirty="0">
                    <a:solidFill>
                      <a:prstClr val="black"/>
                    </a:solidFill>
                    <a:latin typeface="Century Gothic" panose="020B0502020202020204" pitchFamily="34" charset="0"/>
                  </a:rPr>
                  <a:t>don’t just compare to </a:t>
                </a:r>
                <a14:m>
                  <m:oMath xmlns:m="http://schemas.openxmlformats.org/officeDocument/2006/math">
                    <m:r>
                      <a:rPr lang="en-US" sz="2800" i="1" kern="0" smtClean="0">
                        <a:solidFill>
                          <a:prstClr val="black"/>
                        </a:solidFill>
                        <a:latin typeface="Cambria Math" charset="0"/>
                        <a:ea typeface="Cambria Math" charset="0"/>
                        <a:cs typeface="Cambria Math" charset="0"/>
                      </a:rPr>
                      <m:t>𝛼</m:t>
                    </m:r>
                  </m:oMath>
                </a14:m>
                <a:endParaRPr kumimoji="0" lang="en-US" sz="2800" b="0" i="1" u="none" strike="noStrike" kern="0" cap="none" spc="0" normalizeH="0" baseline="0" noProof="0" dirty="0">
                  <a:ln>
                    <a:noFill/>
                  </a:ln>
                  <a:solidFill>
                    <a:prstClr val="black"/>
                  </a:solidFill>
                  <a:effectLst/>
                  <a:uLnTx/>
                  <a:uFillTx/>
                  <a:latin typeface="Century Gothic" panose="020B0502020202020204" pitchFamily="34" charset="0"/>
                </a:endParaRPr>
              </a:p>
            </p:txBody>
          </p:sp>
        </mc:Choice>
        <mc:Fallback xmlns="">
          <p:sp>
            <p:nvSpPr>
              <p:cNvPr id="7" name="Rounded Rectangle 6">
                <a:extLst>
                  <a:ext uri="{FF2B5EF4-FFF2-40B4-BE49-F238E27FC236}">
                    <a16:creationId xmlns:a16="http://schemas.microsoft.com/office/drawing/2014/main" xmlns="" id="{8B124C23-F139-274A-93A3-8E56624DA3F9}"/>
                  </a:ext>
                </a:extLst>
              </p:cNvPr>
              <p:cNvSpPr>
                <a:spLocks noRot="1" noChangeAspect="1" noMove="1" noResize="1" noEditPoints="1" noAdjustHandles="1" noChangeArrowheads="1" noChangeShapeType="1" noTextEdit="1"/>
              </p:cNvSpPr>
              <p:nvPr/>
            </p:nvSpPr>
            <p:spPr>
              <a:xfrm>
                <a:off x="2059749" y="3600558"/>
                <a:ext cx="5272150" cy="447067"/>
              </a:xfrm>
              <a:prstGeom prst="roundRect">
                <a:avLst/>
              </a:prstGeom>
              <a:blipFill rotWithShape="0">
                <a:blip r:embed="rId2"/>
                <a:stretch>
                  <a:fillRect t="-21333" b="-44000"/>
                </a:stretch>
              </a:blipFill>
              <a:ln w="11429" cap="flat" cmpd="sng" algn="ctr">
                <a:solidFill>
                  <a:srgbClr val="0000BF">
                    <a:shade val="50000"/>
                  </a:srgbClr>
                </a:solidFill>
                <a:prstDash val="solid"/>
              </a:ln>
              <a:effectLst/>
            </p:spPr>
            <p:txBody>
              <a:bodyPr/>
              <a:lstStyle/>
              <a:p>
                <a:r>
                  <a:rPr lang="en-US">
                    <a:noFill/>
                  </a:rPr>
                  <a:t> </a:t>
                </a:r>
              </a:p>
            </p:txBody>
          </p:sp>
        </mc:Fallback>
      </mc:AlternateContent>
      <p:sp>
        <p:nvSpPr>
          <p:cNvPr id="8" name="Rounded Rectangle 7">
            <a:extLst>
              <a:ext uri="{FF2B5EF4-FFF2-40B4-BE49-F238E27FC236}">
                <a16:creationId xmlns:a16="http://schemas.microsoft.com/office/drawing/2014/main" id="{584A6B1C-191A-164C-A16E-32D9FF58A4B1}"/>
              </a:ext>
            </a:extLst>
          </p:cNvPr>
          <p:cNvSpPr/>
          <p:nvPr/>
        </p:nvSpPr>
        <p:spPr>
          <a:xfrm>
            <a:off x="2059749" y="4677509"/>
            <a:ext cx="5191859" cy="1406768"/>
          </a:xfrm>
          <a:prstGeom prst="roundRect">
            <a:avLst/>
          </a:prstGeom>
          <a:solidFill>
            <a:srgbClr val="FFFF00"/>
          </a:solidFill>
          <a:ln w="11429" cap="flat" cmpd="sng" algn="ctr">
            <a:solidFill>
              <a:srgbClr val="0000B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i="1" kern="0" dirty="0">
                <a:solidFill>
                  <a:prstClr val="black"/>
                </a:solidFill>
                <a:latin typeface="Century Gothic" panose="020B0502020202020204" pitchFamily="34" charset="0"/>
              </a:rPr>
              <a:t>p-values are not everything</a:t>
            </a:r>
            <a:endParaRPr kumimoji="0" lang="en-US" sz="2800" b="0" i="1" u="none" strike="noStrike" kern="0" cap="none" spc="0" normalizeH="0" baseline="0" noProof="0" dirty="0">
              <a:ln>
                <a:noFill/>
              </a:ln>
              <a:solidFill>
                <a:prstClr val="black"/>
              </a:solidFill>
              <a:effectLst/>
              <a:uLnTx/>
              <a:uFillTx/>
              <a:latin typeface="Century Gothic" panose="020B0502020202020204" pitchFamily="34" charset="0"/>
            </a:endParaRPr>
          </a:p>
        </p:txBody>
      </p:sp>
    </p:spTree>
    <p:extLst>
      <p:ext uri="{BB962C8B-B14F-4D97-AF65-F5344CB8AC3E}">
        <p14:creationId xmlns:p14="http://schemas.microsoft.com/office/powerpoint/2010/main" val="324863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dissolv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4"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165100"/>
            <a:ext cx="8686800" cy="1143000"/>
          </a:xfrm>
        </p:spPr>
        <p:txBody>
          <a:bodyPr>
            <a:normAutofit fontScale="90000"/>
          </a:bodyPr>
          <a:lstStyle/>
          <a:p>
            <a:r>
              <a:rPr lang="en-US" dirty="0"/>
              <a:t>Moving to a World Beyond p&lt;0.05</a:t>
            </a:r>
          </a:p>
        </p:txBody>
      </p:sp>
      <p:sp>
        <p:nvSpPr>
          <p:cNvPr id="3" name="Content Placeholder 2"/>
          <p:cNvSpPr>
            <a:spLocks noGrp="1"/>
          </p:cNvSpPr>
          <p:nvPr>
            <p:ph idx="1"/>
          </p:nvPr>
        </p:nvSpPr>
        <p:spPr>
          <a:xfrm>
            <a:off x="203200" y="1308100"/>
            <a:ext cx="8813800" cy="5308600"/>
          </a:xfrm>
        </p:spPr>
        <p:txBody>
          <a:bodyPr>
            <a:normAutofit/>
          </a:bodyPr>
          <a:lstStyle/>
          <a:p>
            <a:r>
              <a:rPr lang="en-US" dirty="0"/>
              <a:t>Special Issue of </a:t>
            </a:r>
            <a:r>
              <a:rPr lang="en-US" i="1" dirty="0"/>
              <a:t>The American Statistician: </a:t>
            </a:r>
            <a:r>
              <a:rPr lang="en-US" dirty="0"/>
              <a:t>“Moving to a World Beyond “</a:t>
            </a:r>
            <a:r>
              <a:rPr lang="en-US" i="1" dirty="0"/>
              <a:t>p</a:t>
            </a:r>
            <a:r>
              <a:rPr lang="en-US" dirty="0"/>
              <a:t> &lt; 0.05” (2019)</a:t>
            </a:r>
          </a:p>
          <a:p>
            <a:r>
              <a:rPr lang="en-US" dirty="0"/>
              <a:t>Collection of 43 papers on the topic </a:t>
            </a:r>
          </a:p>
          <a:p>
            <a:pPr lvl="1"/>
            <a:r>
              <a:rPr lang="en-US" dirty="0"/>
              <a:t>Editorial by Wasserstein, </a:t>
            </a:r>
            <a:r>
              <a:rPr lang="en-US" dirty="0" err="1"/>
              <a:t>Schirm</a:t>
            </a:r>
            <a:r>
              <a:rPr lang="en-US" dirty="0"/>
              <a:t>, &amp; </a:t>
            </a:r>
            <a:r>
              <a:rPr lang="en-US" dirty="0" err="1"/>
              <a:t>Lazer</a:t>
            </a:r>
            <a:endParaRPr lang="en-US" dirty="0"/>
          </a:p>
          <a:p>
            <a:pPr lvl="1"/>
            <a:r>
              <a:rPr lang="en-US" dirty="0"/>
              <a:t>2 education papers: Maurer et. al, Steel et. al.</a:t>
            </a:r>
          </a:p>
          <a:p>
            <a:r>
              <a:rPr lang="en-US" dirty="0"/>
              <a:t>Corresponding keynote address at the 2019 United States Conference on Teaching Statistics (USCOTS)</a:t>
            </a:r>
          </a:p>
        </p:txBody>
      </p:sp>
    </p:spTree>
    <p:extLst>
      <p:ext uri="{BB962C8B-B14F-4D97-AF65-F5344CB8AC3E}">
        <p14:creationId xmlns:p14="http://schemas.microsoft.com/office/powerpoint/2010/main" val="173582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2" y="33338"/>
            <a:ext cx="8689758" cy="1143000"/>
          </a:xfrm>
        </p:spPr>
        <p:txBody>
          <a:bodyPr>
            <a:normAutofit fontScale="90000"/>
          </a:bodyPr>
          <a:lstStyle/>
          <a:p>
            <a:r>
              <a:rPr lang="en-US"/>
              <a:t>Moving to a World Beyond p&lt;0.05</a:t>
            </a:r>
          </a:p>
        </p:txBody>
      </p:sp>
      <p:sp>
        <p:nvSpPr>
          <p:cNvPr id="3" name="Content Placeholder 2"/>
          <p:cNvSpPr>
            <a:spLocks noGrp="1"/>
          </p:cNvSpPr>
          <p:nvPr>
            <p:ph idx="1"/>
          </p:nvPr>
        </p:nvSpPr>
        <p:spPr>
          <a:xfrm>
            <a:off x="271570" y="994948"/>
            <a:ext cx="8872429" cy="5731529"/>
          </a:xfrm>
        </p:spPr>
        <p:txBody>
          <a:bodyPr>
            <a:normAutofit fontScale="92500" lnSpcReduction="10000"/>
          </a:bodyPr>
          <a:lstStyle/>
          <a:p>
            <a:pPr marL="0" indent="0">
              <a:buNone/>
            </a:pPr>
            <a:r>
              <a:rPr lang="en-US" dirty="0"/>
              <a:t>“The </a:t>
            </a:r>
            <a:r>
              <a:rPr lang="en-US" i="1" dirty="0"/>
              <a:t>ASA Statement on P-Values and Statistical Significance </a:t>
            </a:r>
            <a:r>
              <a:rPr lang="en-US" dirty="0"/>
              <a:t>stopped just short of recommending that declarations of “statistical significance” be abandoned. We take that step here. We conclude, based on our review of the articles in this special issue and the broader literature, that </a:t>
            </a:r>
            <a:r>
              <a:rPr lang="en-US" b="1" i="1" dirty="0">
                <a:solidFill>
                  <a:srgbClr val="FF0000"/>
                </a:solidFill>
              </a:rPr>
              <a:t>it is time to stop using the term “statistically significant” entirely</a:t>
            </a:r>
            <a:r>
              <a:rPr lang="en-US" dirty="0"/>
              <a:t>. Nor should variants such as “significantly different,” “</a:t>
            </a:r>
            <a:r>
              <a:rPr lang="en-US" i="1" dirty="0"/>
              <a:t>p </a:t>
            </a:r>
            <a:r>
              <a:rPr lang="en-US" dirty="0"/>
              <a:t>&lt; 0.05,” and “nonsignificant” survive, whether expressed in words, by asterisks in a table, or in some other way.”</a:t>
            </a:r>
          </a:p>
          <a:p>
            <a:pPr marL="0" indent="0">
              <a:buNone/>
            </a:pPr>
            <a:r>
              <a:rPr lang="en-US" dirty="0"/>
              <a:t>- TAS Special Issue Editorial</a:t>
            </a:r>
          </a:p>
        </p:txBody>
      </p:sp>
    </p:spTree>
    <p:extLst>
      <p:ext uri="{BB962C8B-B14F-4D97-AF65-F5344CB8AC3E}">
        <p14:creationId xmlns:p14="http://schemas.microsoft.com/office/powerpoint/2010/main" val="187283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8BBCC-60C4-DE49-B401-320E3183A187}"/>
              </a:ext>
            </a:extLst>
          </p:cNvPr>
          <p:cNvSpPr>
            <a:spLocks noGrp="1"/>
          </p:cNvSpPr>
          <p:nvPr>
            <p:ph type="title"/>
          </p:nvPr>
        </p:nvSpPr>
        <p:spPr/>
        <p:txBody>
          <a:bodyPr/>
          <a:lstStyle/>
          <a:p>
            <a:r>
              <a:rPr lang="en-US" dirty="0"/>
              <a:t>What’s to Blame?</a:t>
            </a:r>
          </a:p>
        </p:txBody>
      </p:sp>
      <p:sp>
        <p:nvSpPr>
          <p:cNvPr id="3" name="Content Placeholder 2">
            <a:extLst>
              <a:ext uri="{FF2B5EF4-FFF2-40B4-BE49-F238E27FC236}">
                <a16:creationId xmlns:a16="http://schemas.microsoft.com/office/drawing/2014/main" id="{42003427-9B51-7040-9F12-2736C395A753}"/>
              </a:ext>
            </a:extLst>
          </p:cNvPr>
          <p:cNvSpPr>
            <a:spLocks noGrp="1"/>
          </p:cNvSpPr>
          <p:nvPr>
            <p:ph idx="1"/>
          </p:nvPr>
        </p:nvSpPr>
        <p:spPr>
          <a:xfrm>
            <a:off x="1567172" y="3049842"/>
            <a:ext cx="5024455" cy="1934309"/>
          </a:xfrm>
        </p:spPr>
        <p:txBody>
          <a:bodyPr>
            <a:normAutofit/>
          </a:bodyPr>
          <a:lstStyle/>
          <a:p>
            <a:pPr marL="0" indent="0">
              <a:buNone/>
            </a:pPr>
            <a:r>
              <a:rPr lang="en-US" sz="6600" dirty="0"/>
              <a:t>p-value</a:t>
            </a:r>
          </a:p>
        </p:txBody>
      </p:sp>
      <p:sp>
        <p:nvSpPr>
          <p:cNvPr id="6" name="Content Placeholder 2">
            <a:extLst>
              <a:ext uri="{FF2B5EF4-FFF2-40B4-BE49-F238E27FC236}">
                <a16:creationId xmlns:a16="http://schemas.microsoft.com/office/drawing/2014/main" id="{8B3D1992-3214-2F44-A9BB-F9F495C4FDCB}"/>
              </a:ext>
            </a:extLst>
          </p:cNvPr>
          <p:cNvSpPr txBox="1">
            <a:spLocks/>
          </p:cNvSpPr>
          <p:nvPr/>
        </p:nvSpPr>
        <p:spPr>
          <a:xfrm>
            <a:off x="4710071" y="3085008"/>
            <a:ext cx="651748" cy="1383325"/>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6600" dirty="0"/>
              <a:t>?</a:t>
            </a:r>
          </a:p>
        </p:txBody>
      </p:sp>
      <p:sp>
        <p:nvSpPr>
          <p:cNvPr id="7" name="Content Placeholder 2">
            <a:extLst>
              <a:ext uri="{FF2B5EF4-FFF2-40B4-BE49-F238E27FC236}">
                <a16:creationId xmlns:a16="http://schemas.microsoft.com/office/drawing/2014/main" id="{1E7045BB-DCFA-A54C-8865-405DF6A1EBC0}"/>
              </a:ext>
            </a:extLst>
          </p:cNvPr>
          <p:cNvSpPr txBox="1">
            <a:spLocks/>
          </p:cNvSpPr>
          <p:nvPr/>
        </p:nvSpPr>
        <p:spPr>
          <a:xfrm>
            <a:off x="4710071" y="3085008"/>
            <a:ext cx="3125316" cy="165295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6600" dirty="0">
                <a:solidFill>
                  <a:srgbClr val="FF0000"/>
                </a:solidFill>
              </a:rPr>
              <a:t>&lt; 0.05</a:t>
            </a:r>
          </a:p>
        </p:txBody>
      </p:sp>
      <p:sp>
        <p:nvSpPr>
          <p:cNvPr id="4" name="Rectangle 3"/>
          <p:cNvSpPr/>
          <p:nvPr/>
        </p:nvSpPr>
        <p:spPr>
          <a:xfrm rot="19966109">
            <a:off x="56433" y="2884861"/>
            <a:ext cx="9220992" cy="1015663"/>
          </a:xfrm>
          <a:prstGeom prst="rect">
            <a:avLst/>
          </a:prstGeom>
          <a:noFill/>
        </p:spPr>
        <p:txBody>
          <a:bodyPr wrap="square" lIns="91440" tIns="45720" rIns="91440" bIns="45720">
            <a:spAutoFit/>
          </a:bodyPr>
          <a:lstStyle/>
          <a:p>
            <a:pPr algn="ctr"/>
            <a:r>
              <a:rPr lang="en-US" sz="6000" b="1" cap="none" spc="0" dirty="0">
                <a:ln w="22225">
                  <a:solidFill>
                    <a:schemeClr val="accent2"/>
                  </a:solidFill>
                  <a:prstDash val="solid"/>
                </a:ln>
                <a:solidFill>
                  <a:schemeClr val="accent2">
                    <a:lumMod val="40000"/>
                    <a:lumOff val="60000"/>
                  </a:schemeClr>
                </a:solidFill>
                <a:effectLst/>
              </a:rPr>
              <a:t>STATISTICALLY SIGNIFICANT</a:t>
            </a:r>
          </a:p>
        </p:txBody>
      </p:sp>
      <p:pic>
        <p:nvPicPr>
          <p:cNvPr id="8" name="Picture 7">
            <a:extLst>
              <a:ext uri="{FF2B5EF4-FFF2-40B4-BE49-F238E27FC236}">
                <a16:creationId xmlns:a16="http://schemas.microsoft.com/office/drawing/2014/main" id="{F1C17A91-881E-7D42-8BAC-555CB56C4748}"/>
              </a:ext>
            </a:extLst>
          </p:cNvPr>
          <p:cNvPicPr>
            <a:picLocks noChangeAspect="1"/>
          </p:cNvPicPr>
          <p:nvPr/>
        </p:nvPicPr>
        <p:blipFill>
          <a:blip r:embed="rId2"/>
          <a:stretch>
            <a:fillRect/>
          </a:stretch>
        </p:blipFill>
        <p:spPr>
          <a:xfrm>
            <a:off x="3546660" y="884263"/>
            <a:ext cx="3200965" cy="2409993"/>
          </a:xfrm>
          <a:prstGeom prst="rect">
            <a:avLst/>
          </a:prstGeom>
        </p:spPr>
      </p:pic>
      <p:sp>
        <p:nvSpPr>
          <p:cNvPr id="9" name="TextBox 8">
            <a:extLst>
              <a:ext uri="{FF2B5EF4-FFF2-40B4-BE49-F238E27FC236}">
                <a16:creationId xmlns:a16="http://schemas.microsoft.com/office/drawing/2014/main" id="{8662FE4E-8388-974A-824A-7AEA88CB67F9}"/>
              </a:ext>
            </a:extLst>
          </p:cNvPr>
          <p:cNvSpPr txBox="1"/>
          <p:nvPr/>
        </p:nvSpPr>
        <p:spPr>
          <a:xfrm>
            <a:off x="4200863" y="1341571"/>
            <a:ext cx="2253183" cy="1200329"/>
          </a:xfrm>
          <a:prstGeom prst="rect">
            <a:avLst/>
          </a:prstGeom>
          <a:noFill/>
        </p:spPr>
        <p:txBody>
          <a:bodyPr wrap="square" rtlCol="0">
            <a:spAutoFit/>
          </a:bodyPr>
          <a:lstStyle/>
          <a:p>
            <a:r>
              <a:rPr lang="en-US" sz="3600" i="1" dirty="0">
                <a:latin typeface="Century Gothic" panose="020B0502020202020204" pitchFamily="34" charset="0"/>
              </a:rPr>
              <a:t>It’s not my fault!</a:t>
            </a:r>
          </a:p>
        </p:txBody>
      </p:sp>
    </p:spTree>
    <p:extLst>
      <p:ext uri="{BB962C8B-B14F-4D97-AF65-F5344CB8AC3E}">
        <p14:creationId xmlns:p14="http://schemas.microsoft.com/office/powerpoint/2010/main" val="134212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iterate type="lt">
                                    <p:tmAbs val="0"/>
                                  </p:iterate>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nodeType="clickEffect">
                                  <p:stCondLst>
                                    <p:cond delay="0"/>
                                  </p:stCondLst>
                                  <p:childTnLst>
                                    <p:animEffect transition="out" filter="dissolv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9" presetClass="exit" presetSubtype="0" fill="hold" grpId="1" nodeType="withEffect">
                                  <p:stCondLst>
                                    <p:cond delay="0"/>
                                  </p:stCondLst>
                                  <p:iterate type="lt">
                                    <p:tmPct val="0"/>
                                  </p:iterate>
                                  <p:childTnLst>
                                    <p:animEffect transition="out" filter="dissolv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par>
                          <p:cTn id="20" fill="hold">
                            <p:stCondLst>
                              <p:cond delay="500"/>
                            </p:stCondLst>
                            <p:childTnLst>
                              <p:par>
                                <p:cTn id="21" presetID="9" presetClass="entr" presetSubtype="0" fill="hold" nodeType="after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dissolve">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ssolv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9" grpId="0"/>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0D526DA3-C0B2-C744-A3B4-58F23EA31E02}"/>
              </a:ext>
            </a:extLst>
          </p:cNvPr>
          <p:cNvSpPr/>
          <p:nvPr/>
        </p:nvSpPr>
        <p:spPr>
          <a:xfrm>
            <a:off x="5342689" y="3660529"/>
            <a:ext cx="3566222" cy="776655"/>
          </a:xfrm>
          <a:prstGeom prst="ellipse">
            <a:avLst/>
          </a:prstGeom>
          <a:solidFill>
            <a:srgbClr val="FFFF00"/>
          </a:solid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E40285-CFC9-6449-9F25-059921543DA2}"/>
              </a:ext>
            </a:extLst>
          </p:cNvPr>
          <p:cNvSpPr>
            <a:spLocks noGrp="1"/>
          </p:cNvSpPr>
          <p:nvPr>
            <p:ph type="title"/>
          </p:nvPr>
        </p:nvSpPr>
        <p:spPr/>
        <p:txBody>
          <a:bodyPr/>
          <a:lstStyle/>
          <a:p>
            <a:r>
              <a:rPr lang="en-US" dirty="0"/>
              <a:t>What’s to Blame?</a:t>
            </a:r>
          </a:p>
        </p:txBody>
      </p:sp>
      <p:sp>
        <p:nvSpPr>
          <p:cNvPr id="4" name="Content Placeholder 2">
            <a:extLst>
              <a:ext uri="{FF2B5EF4-FFF2-40B4-BE49-F238E27FC236}">
                <a16:creationId xmlns:a16="http://schemas.microsoft.com/office/drawing/2014/main" id="{AC568B15-F136-774C-BCE3-E1B36BD38506}"/>
              </a:ext>
            </a:extLst>
          </p:cNvPr>
          <p:cNvSpPr>
            <a:spLocks noGrp="1"/>
          </p:cNvSpPr>
          <p:nvPr>
            <p:ph idx="1"/>
          </p:nvPr>
        </p:nvSpPr>
        <p:spPr>
          <a:xfrm>
            <a:off x="2193473" y="1283676"/>
            <a:ext cx="3421882" cy="709247"/>
          </a:xfrm>
        </p:spPr>
        <p:txBody>
          <a:bodyPr>
            <a:normAutofit/>
          </a:bodyPr>
          <a:lstStyle/>
          <a:p>
            <a:pPr marL="0" indent="0">
              <a:buNone/>
            </a:pPr>
            <a:r>
              <a:rPr lang="en-US" sz="3600" dirty="0"/>
              <a:t>p-value &gt; 0.05</a:t>
            </a:r>
          </a:p>
        </p:txBody>
      </p:sp>
      <p:sp>
        <p:nvSpPr>
          <p:cNvPr id="5" name="Content Placeholder 2">
            <a:extLst>
              <a:ext uri="{FF2B5EF4-FFF2-40B4-BE49-F238E27FC236}">
                <a16:creationId xmlns:a16="http://schemas.microsoft.com/office/drawing/2014/main" id="{DFC31564-319C-0E47-8C11-EB750C9D70ED}"/>
              </a:ext>
            </a:extLst>
          </p:cNvPr>
          <p:cNvSpPr txBox="1">
            <a:spLocks/>
          </p:cNvSpPr>
          <p:nvPr/>
        </p:nvSpPr>
        <p:spPr>
          <a:xfrm>
            <a:off x="5254453" y="1650023"/>
            <a:ext cx="3421882" cy="70924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t>p-value &gt; 0.05</a:t>
            </a:r>
          </a:p>
        </p:txBody>
      </p:sp>
      <p:sp>
        <p:nvSpPr>
          <p:cNvPr id="6" name="Content Placeholder 2">
            <a:extLst>
              <a:ext uri="{FF2B5EF4-FFF2-40B4-BE49-F238E27FC236}">
                <a16:creationId xmlns:a16="http://schemas.microsoft.com/office/drawing/2014/main" id="{7599E85B-065D-5A4A-828F-A8D9F8801616}"/>
              </a:ext>
            </a:extLst>
          </p:cNvPr>
          <p:cNvSpPr txBox="1">
            <a:spLocks/>
          </p:cNvSpPr>
          <p:nvPr/>
        </p:nvSpPr>
        <p:spPr>
          <a:xfrm>
            <a:off x="343740" y="2016369"/>
            <a:ext cx="3421882" cy="70924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t>p-value &gt; 0.05</a:t>
            </a:r>
          </a:p>
        </p:txBody>
      </p:sp>
      <p:sp>
        <p:nvSpPr>
          <p:cNvPr id="7" name="Content Placeholder 2">
            <a:extLst>
              <a:ext uri="{FF2B5EF4-FFF2-40B4-BE49-F238E27FC236}">
                <a16:creationId xmlns:a16="http://schemas.microsoft.com/office/drawing/2014/main" id="{96CA715F-7D98-E24E-9ADF-89DCE9579C30}"/>
              </a:ext>
            </a:extLst>
          </p:cNvPr>
          <p:cNvSpPr txBox="1">
            <a:spLocks/>
          </p:cNvSpPr>
          <p:nvPr/>
        </p:nvSpPr>
        <p:spPr>
          <a:xfrm>
            <a:off x="3776088" y="2187819"/>
            <a:ext cx="3421882" cy="70924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t>p-value &gt; 0.05</a:t>
            </a:r>
          </a:p>
        </p:txBody>
      </p:sp>
      <p:sp>
        <p:nvSpPr>
          <p:cNvPr id="8" name="Content Placeholder 2">
            <a:extLst>
              <a:ext uri="{FF2B5EF4-FFF2-40B4-BE49-F238E27FC236}">
                <a16:creationId xmlns:a16="http://schemas.microsoft.com/office/drawing/2014/main" id="{53747D13-FF7C-4C47-B131-24F732C48A40}"/>
              </a:ext>
            </a:extLst>
          </p:cNvPr>
          <p:cNvSpPr txBox="1">
            <a:spLocks/>
          </p:cNvSpPr>
          <p:nvPr/>
        </p:nvSpPr>
        <p:spPr>
          <a:xfrm>
            <a:off x="4997174" y="3230439"/>
            <a:ext cx="3421882" cy="70924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t>p-value &gt; 0.05</a:t>
            </a:r>
          </a:p>
        </p:txBody>
      </p:sp>
      <p:sp>
        <p:nvSpPr>
          <p:cNvPr id="9" name="Content Placeholder 2">
            <a:extLst>
              <a:ext uri="{FF2B5EF4-FFF2-40B4-BE49-F238E27FC236}">
                <a16:creationId xmlns:a16="http://schemas.microsoft.com/office/drawing/2014/main" id="{0457EF9A-6422-0D49-A418-5FA4E9FEF497}"/>
              </a:ext>
            </a:extLst>
          </p:cNvPr>
          <p:cNvSpPr txBox="1">
            <a:spLocks/>
          </p:cNvSpPr>
          <p:nvPr/>
        </p:nvSpPr>
        <p:spPr>
          <a:xfrm>
            <a:off x="541777" y="3727937"/>
            <a:ext cx="3421882" cy="70924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t>p-value &gt; 0.05</a:t>
            </a:r>
          </a:p>
        </p:txBody>
      </p:sp>
      <p:sp>
        <p:nvSpPr>
          <p:cNvPr id="10" name="Content Placeholder 2">
            <a:extLst>
              <a:ext uri="{FF2B5EF4-FFF2-40B4-BE49-F238E27FC236}">
                <a16:creationId xmlns:a16="http://schemas.microsoft.com/office/drawing/2014/main" id="{1E89F02D-42B5-134E-95B8-33135342CCC5}"/>
              </a:ext>
            </a:extLst>
          </p:cNvPr>
          <p:cNvSpPr txBox="1">
            <a:spLocks/>
          </p:cNvSpPr>
          <p:nvPr/>
        </p:nvSpPr>
        <p:spPr>
          <a:xfrm>
            <a:off x="4984822" y="2655276"/>
            <a:ext cx="3421882" cy="70924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t>p-value &gt; 0.05</a:t>
            </a:r>
          </a:p>
        </p:txBody>
      </p:sp>
      <p:sp>
        <p:nvSpPr>
          <p:cNvPr id="11" name="Content Placeholder 2">
            <a:extLst>
              <a:ext uri="{FF2B5EF4-FFF2-40B4-BE49-F238E27FC236}">
                <a16:creationId xmlns:a16="http://schemas.microsoft.com/office/drawing/2014/main" id="{6E30DDBF-8115-6842-B233-0B904A6F5DC7}"/>
              </a:ext>
            </a:extLst>
          </p:cNvPr>
          <p:cNvSpPr txBox="1">
            <a:spLocks/>
          </p:cNvSpPr>
          <p:nvPr/>
        </p:nvSpPr>
        <p:spPr>
          <a:xfrm>
            <a:off x="642366" y="2689713"/>
            <a:ext cx="3421882" cy="70924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t>p-value &gt; 0.05</a:t>
            </a:r>
          </a:p>
        </p:txBody>
      </p:sp>
      <p:sp>
        <p:nvSpPr>
          <p:cNvPr id="12" name="Content Placeholder 2">
            <a:extLst>
              <a:ext uri="{FF2B5EF4-FFF2-40B4-BE49-F238E27FC236}">
                <a16:creationId xmlns:a16="http://schemas.microsoft.com/office/drawing/2014/main" id="{7CA3BDA8-416A-C842-AEE5-DDA31F387E5C}"/>
              </a:ext>
            </a:extLst>
          </p:cNvPr>
          <p:cNvSpPr txBox="1">
            <a:spLocks/>
          </p:cNvSpPr>
          <p:nvPr/>
        </p:nvSpPr>
        <p:spPr>
          <a:xfrm>
            <a:off x="2411606" y="5149362"/>
            <a:ext cx="3421882" cy="70924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t>p-value &gt; 0.05</a:t>
            </a:r>
          </a:p>
        </p:txBody>
      </p:sp>
      <p:sp>
        <p:nvSpPr>
          <p:cNvPr id="13" name="Content Placeholder 2">
            <a:extLst>
              <a:ext uri="{FF2B5EF4-FFF2-40B4-BE49-F238E27FC236}">
                <a16:creationId xmlns:a16="http://schemas.microsoft.com/office/drawing/2014/main" id="{C5A0375E-C62E-8A4F-B3CE-A6BFB38FACD9}"/>
              </a:ext>
            </a:extLst>
          </p:cNvPr>
          <p:cNvSpPr txBox="1">
            <a:spLocks/>
          </p:cNvSpPr>
          <p:nvPr/>
        </p:nvSpPr>
        <p:spPr>
          <a:xfrm>
            <a:off x="1462354" y="1656618"/>
            <a:ext cx="3421882" cy="70924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t>p-value &gt; 0.05</a:t>
            </a:r>
          </a:p>
        </p:txBody>
      </p:sp>
      <p:sp>
        <p:nvSpPr>
          <p:cNvPr id="14" name="Content Placeholder 2">
            <a:extLst>
              <a:ext uri="{FF2B5EF4-FFF2-40B4-BE49-F238E27FC236}">
                <a16:creationId xmlns:a16="http://schemas.microsoft.com/office/drawing/2014/main" id="{9944C108-FB35-FE43-81EF-0202A4112A94}"/>
              </a:ext>
            </a:extLst>
          </p:cNvPr>
          <p:cNvSpPr txBox="1">
            <a:spLocks/>
          </p:cNvSpPr>
          <p:nvPr/>
        </p:nvSpPr>
        <p:spPr>
          <a:xfrm>
            <a:off x="5254453" y="827392"/>
            <a:ext cx="3421882" cy="70924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t>p-value &gt; 0.05</a:t>
            </a:r>
          </a:p>
        </p:txBody>
      </p:sp>
      <p:sp>
        <p:nvSpPr>
          <p:cNvPr id="15" name="Content Placeholder 2">
            <a:extLst>
              <a:ext uri="{FF2B5EF4-FFF2-40B4-BE49-F238E27FC236}">
                <a16:creationId xmlns:a16="http://schemas.microsoft.com/office/drawing/2014/main" id="{ECC239E5-D3F2-4442-8F61-8F65D9B2F723}"/>
              </a:ext>
            </a:extLst>
          </p:cNvPr>
          <p:cNvSpPr txBox="1">
            <a:spLocks/>
          </p:cNvSpPr>
          <p:nvPr/>
        </p:nvSpPr>
        <p:spPr>
          <a:xfrm>
            <a:off x="1562940" y="3230439"/>
            <a:ext cx="3421882" cy="70924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t>p-value &gt; 0.05</a:t>
            </a:r>
          </a:p>
        </p:txBody>
      </p:sp>
      <p:sp>
        <p:nvSpPr>
          <p:cNvPr id="16" name="Content Placeholder 2">
            <a:extLst>
              <a:ext uri="{FF2B5EF4-FFF2-40B4-BE49-F238E27FC236}">
                <a16:creationId xmlns:a16="http://schemas.microsoft.com/office/drawing/2014/main" id="{70077529-AF9C-4F4E-A9FA-A52C264A721D}"/>
              </a:ext>
            </a:extLst>
          </p:cNvPr>
          <p:cNvSpPr txBox="1">
            <a:spLocks/>
          </p:cNvSpPr>
          <p:nvPr/>
        </p:nvSpPr>
        <p:spPr>
          <a:xfrm>
            <a:off x="482532" y="873369"/>
            <a:ext cx="3421882" cy="70924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t>p-value &gt; 0.05</a:t>
            </a:r>
          </a:p>
        </p:txBody>
      </p:sp>
      <p:sp>
        <p:nvSpPr>
          <p:cNvPr id="17" name="Content Placeholder 2">
            <a:extLst>
              <a:ext uri="{FF2B5EF4-FFF2-40B4-BE49-F238E27FC236}">
                <a16:creationId xmlns:a16="http://schemas.microsoft.com/office/drawing/2014/main" id="{6D99AF40-0ED4-CE44-9D1D-4245F3C586E3}"/>
              </a:ext>
            </a:extLst>
          </p:cNvPr>
          <p:cNvSpPr txBox="1">
            <a:spLocks/>
          </p:cNvSpPr>
          <p:nvPr/>
        </p:nvSpPr>
        <p:spPr>
          <a:xfrm>
            <a:off x="5487029" y="3701560"/>
            <a:ext cx="3421882" cy="70924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t>p-value &lt; 0.05</a:t>
            </a:r>
          </a:p>
        </p:txBody>
      </p:sp>
      <p:sp>
        <p:nvSpPr>
          <p:cNvPr id="18" name="Content Placeholder 2">
            <a:extLst>
              <a:ext uri="{FF2B5EF4-FFF2-40B4-BE49-F238E27FC236}">
                <a16:creationId xmlns:a16="http://schemas.microsoft.com/office/drawing/2014/main" id="{D7347009-5137-0144-A920-C93A4B864C7D}"/>
              </a:ext>
            </a:extLst>
          </p:cNvPr>
          <p:cNvSpPr txBox="1">
            <a:spLocks/>
          </p:cNvSpPr>
          <p:nvPr/>
        </p:nvSpPr>
        <p:spPr>
          <a:xfrm>
            <a:off x="853065" y="4645270"/>
            <a:ext cx="3421882" cy="70924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t>p-value &gt; 0.05</a:t>
            </a:r>
          </a:p>
        </p:txBody>
      </p:sp>
      <p:sp>
        <p:nvSpPr>
          <p:cNvPr id="19" name="Content Placeholder 2">
            <a:extLst>
              <a:ext uri="{FF2B5EF4-FFF2-40B4-BE49-F238E27FC236}">
                <a16:creationId xmlns:a16="http://schemas.microsoft.com/office/drawing/2014/main" id="{49CF6556-3811-4244-8ED8-A7A91E8E18A8}"/>
              </a:ext>
            </a:extLst>
          </p:cNvPr>
          <p:cNvSpPr txBox="1">
            <a:spLocks/>
          </p:cNvSpPr>
          <p:nvPr/>
        </p:nvSpPr>
        <p:spPr>
          <a:xfrm>
            <a:off x="2430448" y="4157295"/>
            <a:ext cx="3421882" cy="70924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t>p-value &gt; 0.05</a:t>
            </a:r>
          </a:p>
        </p:txBody>
      </p:sp>
      <p:sp>
        <p:nvSpPr>
          <p:cNvPr id="20" name="Content Placeholder 2">
            <a:extLst>
              <a:ext uri="{FF2B5EF4-FFF2-40B4-BE49-F238E27FC236}">
                <a16:creationId xmlns:a16="http://schemas.microsoft.com/office/drawing/2014/main" id="{189B9BC3-9F8E-324F-845F-23D0520210CA}"/>
              </a:ext>
            </a:extLst>
          </p:cNvPr>
          <p:cNvSpPr txBox="1">
            <a:spLocks/>
          </p:cNvSpPr>
          <p:nvPr/>
        </p:nvSpPr>
        <p:spPr>
          <a:xfrm>
            <a:off x="4586238" y="4564673"/>
            <a:ext cx="3421882" cy="70924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t>p-value &gt; 0.05</a:t>
            </a:r>
          </a:p>
        </p:txBody>
      </p:sp>
      <p:sp>
        <p:nvSpPr>
          <p:cNvPr id="21" name="Content Placeholder 2">
            <a:extLst>
              <a:ext uri="{FF2B5EF4-FFF2-40B4-BE49-F238E27FC236}">
                <a16:creationId xmlns:a16="http://schemas.microsoft.com/office/drawing/2014/main" id="{E082357F-BD06-B546-A871-22AECD45F6B2}"/>
              </a:ext>
            </a:extLst>
          </p:cNvPr>
          <p:cNvSpPr txBox="1">
            <a:spLocks/>
          </p:cNvSpPr>
          <p:nvPr/>
        </p:nvSpPr>
        <p:spPr>
          <a:xfrm>
            <a:off x="4725029" y="6056799"/>
            <a:ext cx="3421882" cy="70924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t>p-value &gt; 0.05</a:t>
            </a:r>
          </a:p>
        </p:txBody>
      </p:sp>
      <p:sp>
        <p:nvSpPr>
          <p:cNvPr id="22" name="Content Placeholder 2">
            <a:extLst>
              <a:ext uri="{FF2B5EF4-FFF2-40B4-BE49-F238E27FC236}">
                <a16:creationId xmlns:a16="http://schemas.microsoft.com/office/drawing/2014/main" id="{52F4C8D8-5569-6545-B5BC-6027907875B9}"/>
              </a:ext>
            </a:extLst>
          </p:cNvPr>
          <p:cNvSpPr txBox="1">
            <a:spLocks/>
          </p:cNvSpPr>
          <p:nvPr/>
        </p:nvSpPr>
        <p:spPr>
          <a:xfrm>
            <a:off x="5699930" y="5457093"/>
            <a:ext cx="3421882" cy="70924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t>p-value &gt; 0.05</a:t>
            </a:r>
          </a:p>
        </p:txBody>
      </p:sp>
      <p:sp>
        <p:nvSpPr>
          <p:cNvPr id="23" name="Content Placeholder 2">
            <a:extLst>
              <a:ext uri="{FF2B5EF4-FFF2-40B4-BE49-F238E27FC236}">
                <a16:creationId xmlns:a16="http://schemas.microsoft.com/office/drawing/2014/main" id="{7057A1B1-2C80-E143-A1F8-4799E11C55AB}"/>
              </a:ext>
            </a:extLst>
          </p:cNvPr>
          <p:cNvSpPr txBox="1">
            <a:spLocks/>
          </p:cNvSpPr>
          <p:nvPr/>
        </p:nvSpPr>
        <p:spPr>
          <a:xfrm>
            <a:off x="719507" y="5906966"/>
            <a:ext cx="3421882" cy="70924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t>p-value &gt; 0.05</a:t>
            </a:r>
          </a:p>
        </p:txBody>
      </p:sp>
      <p:sp>
        <p:nvSpPr>
          <p:cNvPr id="29" name="Content Placeholder 2">
            <a:extLst>
              <a:ext uri="{FF2B5EF4-FFF2-40B4-BE49-F238E27FC236}">
                <a16:creationId xmlns:a16="http://schemas.microsoft.com/office/drawing/2014/main" id="{B5B3E78E-0646-B246-9BFE-92287BF413A2}"/>
              </a:ext>
            </a:extLst>
          </p:cNvPr>
          <p:cNvSpPr txBox="1">
            <a:spLocks/>
          </p:cNvSpPr>
          <p:nvPr/>
        </p:nvSpPr>
        <p:spPr>
          <a:xfrm>
            <a:off x="2193474" y="1283677"/>
            <a:ext cx="3421882" cy="70924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a:solidFill>
                  <a:schemeClr val="bg1">
                    <a:lumMod val="85000"/>
                  </a:schemeClr>
                </a:solidFill>
              </a:rPr>
              <a:t>p-value &gt; 0.05</a:t>
            </a:r>
            <a:endParaRPr lang="en-US" sz="3600" dirty="0">
              <a:solidFill>
                <a:schemeClr val="bg1">
                  <a:lumMod val="85000"/>
                </a:schemeClr>
              </a:solidFill>
            </a:endParaRPr>
          </a:p>
        </p:txBody>
      </p:sp>
      <p:sp>
        <p:nvSpPr>
          <p:cNvPr id="30" name="Content Placeholder 2">
            <a:extLst>
              <a:ext uri="{FF2B5EF4-FFF2-40B4-BE49-F238E27FC236}">
                <a16:creationId xmlns:a16="http://schemas.microsoft.com/office/drawing/2014/main" id="{7BD1AA50-51BC-8F41-A1AA-E57F91FE93AD}"/>
              </a:ext>
            </a:extLst>
          </p:cNvPr>
          <p:cNvSpPr txBox="1">
            <a:spLocks/>
          </p:cNvSpPr>
          <p:nvPr/>
        </p:nvSpPr>
        <p:spPr>
          <a:xfrm>
            <a:off x="5254454" y="1650024"/>
            <a:ext cx="3421882" cy="70924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solidFill>
                  <a:schemeClr val="bg1">
                    <a:lumMod val="85000"/>
                  </a:schemeClr>
                </a:solidFill>
              </a:rPr>
              <a:t>p-value &gt; 0.05</a:t>
            </a:r>
          </a:p>
        </p:txBody>
      </p:sp>
      <p:sp>
        <p:nvSpPr>
          <p:cNvPr id="31" name="Content Placeholder 2">
            <a:extLst>
              <a:ext uri="{FF2B5EF4-FFF2-40B4-BE49-F238E27FC236}">
                <a16:creationId xmlns:a16="http://schemas.microsoft.com/office/drawing/2014/main" id="{4135A598-DC69-BF46-8401-B010D03284F4}"/>
              </a:ext>
            </a:extLst>
          </p:cNvPr>
          <p:cNvSpPr txBox="1">
            <a:spLocks/>
          </p:cNvSpPr>
          <p:nvPr/>
        </p:nvSpPr>
        <p:spPr>
          <a:xfrm>
            <a:off x="343741" y="2016370"/>
            <a:ext cx="3421882" cy="70924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solidFill>
                  <a:schemeClr val="bg1">
                    <a:lumMod val="85000"/>
                  </a:schemeClr>
                </a:solidFill>
              </a:rPr>
              <a:t>p-value &gt; 0.05</a:t>
            </a:r>
          </a:p>
        </p:txBody>
      </p:sp>
      <p:sp>
        <p:nvSpPr>
          <p:cNvPr id="32" name="Content Placeholder 2">
            <a:extLst>
              <a:ext uri="{FF2B5EF4-FFF2-40B4-BE49-F238E27FC236}">
                <a16:creationId xmlns:a16="http://schemas.microsoft.com/office/drawing/2014/main" id="{EC31A3C3-2B71-2642-A106-C8E83B00086F}"/>
              </a:ext>
            </a:extLst>
          </p:cNvPr>
          <p:cNvSpPr txBox="1">
            <a:spLocks/>
          </p:cNvSpPr>
          <p:nvPr/>
        </p:nvSpPr>
        <p:spPr>
          <a:xfrm>
            <a:off x="3776089" y="2187820"/>
            <a:ext cx="3421882" cy="70924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solidFill>
                  <a:schemeClr val="bg1">
                    <a:lumMod val="85000"/>
                  </a:schemeClr>
                </a:solidFill>
              </a:rPr>
              <a:t>p-value &gt; 0.05</a:t>
            </a:r>
          </a:p>
        </p:txBody>
      </p:sp>
      <p:sp>
        <p:nvSpPr>
          <p:cNvPr id="33" name="Content Placeholder 2">
            <a:extLst>
              <a:ext uri="{FF2B5EF4-FFF2-40B4-BE49-F238E27FC236}">
                <a16:creationId xmlns:a16="http://schemas.microsoft.com/office/drawing/2014/main" id="{158BF73B-E5ED-2D4C-9D0A-57F1E3713A56}"/>
              </a:ext>
            </a:extLst>
          </p:cNvPr>
          <p:cNvSpPr txBox="1">
            <a:spLocks/>
          </p:cNvSpPr>
          <p:nvPr/>
        </p:nvSpPr>
        <p:spPr>
          <a:xfrm>
            <a:off x="4997175" y="3230440"/>
            <a:ext cx="3421882" cy="70924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solidFill>
                  <a:schemeClr val="bg1">
                    <a:lumMod val="85000"/>
                  </a:schemeClr>
                </a:solidFill>
              </a:rPr>
              <a:t>p-value &gt; 0.05</a:t>
            </a:r>
          </a:p>
        </p:txBody>
      </p:sp>
      <p:sp>
        <p:nvSpPr>
          <p:cNvPr id="34" name="Content Placeholder 2">
            <a:extLst>
              <a:ext uri="{FF2B5EF4-FFF2-40B4-BE49-F238E27FC236}">
                <a16:creationId xmlns:a16="http://schemas.microsoft.com/office/drawing/2014/main" id="{934C3B7F-8B8E-8B49-95BF-1758A2F7EC4D}"/>
              </a:ext>
            </a:extLst>
          </p:cNvPr>
          <p:cNvSpPr txBox="1">
            <a:spLocks/>
          </p:cNvSpPr>
          <p:nvPr/>
        </p:nvSpPr>
        <p:spPr>
          <a:xfrm>
            <a:off x="541778" y="3727938"/>
            <a:ext cx="3421882" cy="70924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solidFill>
                  <a:schemeClr val="bg1">
                    <a:lumMod val="85000"/>
                  </a:schemeClr>
                </a:solidFill>
              </a:rPr>
              <a:t>p-value &gt; 0.05</a:t>
            </a:r>
          </a:p>
        </p:txBody>
      </p:sp>
      <p:sp>
        <p:nvSpPr>
          <p:cNvPr id="35" name="Content Placeholder 2">
            <a:extLst>
              <a:ext uri="{FF2B5EF4-FFF2-40B4-BE49-F238E27FC236}">
                <a16:creationId xmlns:a16="http://schemas.microsoft.com/office/drawing/2014/main" id="{D1C3C809-F773-1A4D-818C-9D5F5092324B}"/>
              </a:ext>
            </a:extLst>
          </p:cNvPr>
          <p:cNvSpPr txBox="1">
            <a:spLocks/>
          </p:cNvSpPr>
          <p:nvPr/>
        </p:nvSpPr>
        <p:spPr>
          <a:xfrm>
            <a:off x="4984823" y="2655277"/>
            <a:ext cx="3421882" cy="70924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solidFill>
                  <a:schemeClr val="bg1">
                    <a:lumMod val="85000"/>
                  </a:schemeClr>
                </a:solidFill>
              </a:rPr>
              <a:t>p-value &gt; 0.05</a:t>
            </a:r>
          </a:p>
        </p:txBody>
      </p:sp>
      <p:sp>
        <p:nvSpPr>
          <p:cNvPr id="36" name="Content Placeholder 2">
            <a:extLst>
              <a:ext uri="{FF2B5EF4-FFF2-40B4-BE49-F238E27FC236}">
                <a16:creationId xmlns:a16="http://schemas.microsoft.com/office/drawing/2014/main" id="{8126DC35-6DFD-8F48-9337-D840B4F00800}"/>
              </a:ext>
            </a:extLst>
          </p:cNvPr>
          <p:cNvSpPr txBox="1">
            <a:spLocks/>
          </p:cNvSpPr>
          <p:nvPr/>
        </p:nvSpPr>
        <p:spPr>
          <a:xfrm>
            <a:off x="642367" y="2689714"/>
            <a:ext cx="3421882" cy="70924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solidFill>
                  <a:schemeClr val="bg1">
                    <a:lumMod val="85000"/>
                  </a:schemeClr>
                </a:solidFill>
              </a:rPr>
              <a:t>p-value &gt; 0.05</a:t>
            </a:r>
          </a:p>
        </p:txBody>
      </p:sp>
      <p:sp>
        <p:nvSpPr>
          <p:cNvPr id="37" name="Content Placeholder 2">
            <a:extLst>
              <a:ext uri="{FF2B5EF4-FFF2-40B4-BE49-F238E27FC236}">
                <a16:creationId xmlns:a16="http://schemas.microsoft.com/office/drawing/2014/main" id="{A1EB784C-6A4B-A949-8D9B-D75BFB365BCA}"/>
              </a:ext>
            </a:extLst>
          </p:cNvPr>
          <p:cNvSpPr txBox="1">
            <a:spLocks/>
          </p:cNvSpPr>
          <p:nvPr/>
        </p:nvSpPr>
        <p:spPr>
          <a:xfrm>
            <a:off x="2411607" y="5149363"/>
            <a:ext cx="3421882" cy="70924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solidFill>
                  <a:schemeClr val="bg1">
                    <a:lumMod val="85000"/>
                  </a:schemeClr>
                </a:solidFill>
              </a:rPr>
              <a:t>p-value &gt; 0.05</a:t>
            </a:r>
          </a:p>
        </p:txBody>
      </p:sp>
      <p:sp>
        <p:nvSpPr>
          <p:cNvPr id="38" name="Content Placeholder 2">
            <a:extLst>
              <a:ext uri="{FF2B5EF4-FFF2-40B4-BE49-F238E27FC236}">
                <a16:creationId xmlns:a16="http://schemas.microsoft.com/office/drawing/2014/main" id="{A957F6CF-A095-5946-BB59-2DC94EECA790}"/>
              </a:ext>
            </a:extLst>
          </p:cNvPr>
          <p:cNvSpPr txBox="1">
            <a:spLocks/>
          </p:cNvSpPr>
          <p:nvPr/>
        </p:nvSpPr>
        <p:spPr>
          <a:xfrm>
            <a:off x="1462355" y="1656619"/>
            <a:ext cx="3421882" cy="70924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solidFill>
                  <a:schemeClr val="bg1">
                    <a:lumMod val="85000"/>
                  </a:schemeClr>
                </a:solidFill>
              </a:rPr>
              <a:t>p-value &gt; 0.05</a:t>
            </a:r>
          </a:p>
        </p:txBody>
      </p:sp>
      <p:sp>
        <p:nvSpPr>
          <p:cNvPr id="39" name="Content Placeholder 2">
            <a:extLst>
              <a:ext uri="{FF2B5EF4-FFF2-40B4-BE49-F238E27FC236}">
                <a16:creationId xmlns:a16="http://schemas.microsoft.com/office/drawing/2014/main" id="{7C147528-FDA8-9544-8938-F19857679514}"/>
              </a:ext>
            </a:extLst>
          </p:cNvPr>
          <p:cNvSpPr txBox="1">
            <a:spLocks/>
          </p:cNvSpPr>
          <p:nvPr/>
        </p:nvSpPr>
        <p:spPr>
          <a:xfrm>
            <a:off x="5254454" y="827393"/>
            <a:ext cx="3421882" cy="70924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solidFill>
                  <a:schemeClr val="bg1">
                    <a:lumMod val="85000"/>
                  </a:schemeClr>
                </a:solidFill>
              </a:rPr>
              <a:t>p-value &gt; 0.05</a:t>
            </a:r>
          </a:p>
        </p:txBody>
      </p:sp>
      <p:sp>
        <p:nvSpPr>
          <p:cNvPr id="40" name="Content Placeholder 2">
            <a:extLst>
              <a:ext uri="{FF2B5EF4-FFF2-40B4-BE49-F238E27FC236}">
                <a16:creationId xmlns:a16="http://schemas.microsoft.com/office/drawing/2014/main" id="{789DF220-CE96-A04E-8359-37D6D5A11AE1}"/>
              </a:ext>
            </a:extLst>
          </p:cNvPr>
          <p:cNvSpPr txBox="1">
            <a:spLocks/>
          </p:cNvSpPr>
          <p:nvPr/>
        </p:nvSpPr>
        <p:spPr>
          <a:xfrm>
            <a:off x="1562941" y="3230440"/>
            <a:ext cx="3421882" cy="70924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solidFill>
                  <a:schemeClr val="bg1">
                    <a:lumMod val="85000"/>
                  </a:schemeClr>
                </a:solidFill>
              </a:rPr>
              <a:t>p-value &gt; 0.05</a:t>
            </a:r>
          </a:p>
        </p:txBody>
      </p:sp>
      <p:sp>
        <p:nvSpPr>
          <p:cNvPr id="41" name="Content Placeholder 2">
            <a:extLst>
              <a:ext uri="{FF2B5EF4-FFF2-40B4-BE49-F238E27FC236}">
                <a16:creationId xmlns:a16="http://schemas.microsoft.com/office/drawing/2014/main" id="{FF42B90B-5E13-F74D-B9CC-862A051A2376}"/>
              </a:ext>
            </a:extLst>
          </p:cNvPr>
          <p:cNvSpPr txBox="1">
            <a:spLocks/>
          </p:cNvSpPr>
          <p:nvPr/>
        </p:nvSpPr>
        <p:spPr>
          <a:xfrm>
            <a:off x="482533" y="873370"/>
            <a:ext cx="3421882" cy="70924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solidFill>
                  <a:schemeClr val="bg1">
                    <a:lumMod val="85000"/>
                  </a:schemeClr>
                </a:solidFill>
              </a:rPr>
              <a:t>p-value &gt; 0.05</a:t>
            </a:r>
          </a:p>
        </p:txBody>
      </p:sp>
      <p:sp>
        <p:nvSpPr>
          <p:cNvPr id="42" name="Content Placeholder 2">
            <a:extLst>
              <a:ext uri="{FF2B5EF4-FFF2-40B4-BE49-F238E27FC236}">
                <a16:creationId xmlns:a16="http://schemas.microsoft.com/office/drawing/2014/main" id="{92574717-F683-CC44-88FE-A3D5514FED30}"/>
              </a:ext>
            </a:extLst>
          </p:cNvPr>
          <p:cNvSpPr txBox="1">
            <a:spLocks/>
          </p:cNvSpPr>
          <p:nvPr/>
        </p:nvSpPr>
        <p:spPr>
          <a:xfrm>
            <a:off x="853066" y="4645271"/>
            <a:ext cx="3421882" cy="70924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solidFill>
                  <a:schemeClr val="bg1">
                    <a:lumMod val="85000"/>
                  </a:schemeClr>
                </a:solidFill>
              </a:rPr>
              <a:t>p-value &gt; 0.05</a:t>
            </a:r>
          </a:p>
        </p:txBody>
      </p:sp>
      <p:sp>
        <p:nvSpPr>
          <p:cNvPr id="43" name="Content Placeholder 2">
            <a:extLst>
              <a:ext uri="{FF2B5EF4-FFF2-40B4-BE49-F238E27FC236}">
                <a16:creationId xmlns:a16="http://schemas.microsoft.com/office/drawing/2014/main" id="{3DE42F4B-B94D-C44F-ACED-AF584D0D1008}"/>
              </a:ext>
            </a:extLst>
          </p:cNvPr>
          <p:cNvSpPr txBox="1">
            <a:spLocks/>
          </p:cNvSpPr>
          <p:nvPr/>
        </p:nvSpPr>
        <p:spPr>
          <a:xfrm>
            <a:off x="2430449" y="4157296"/>
            <a:ext cx="3421882" cy="70924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solidFill>
                  <a:schemeClr val="bg1">
                    <a:lumMod val="85000"/>
                  </a:schemeClr>
                </a:solidFill>
              </a:rPr>
              <a:t>p-value &gt; 0.05</a:t>
            </a:r>
          </a:p>
        </p:txBody>
      </p:sp>
      <p:sp>
        <p:nvSpPr>
          <p:cNvPr id="44" name="Content Placeholder 2">
            <a:extLst>
              <a:ext uri="{FF2B5EF4-FFF2-40B4-BE49-F238E27FC236}">
                <a16:creationId xmlns:a16="http://schemas.microsoft.com/office/drawing/2014/main" id="{C835EFBD-0E0B-3B4E-AB83-656DE62C7C5F}"/>
              </a:ext>
            </a:extLst>
          </p:cNvPr>
          <p:cNvSpPr txBox="1">
            <a:spLocks/>
          </p:cNvSpPr>
          <p:nvPr/>
        </p:nvSpPr>
        <p:spPr>
          <a:xfrm>
            <a:off x="4586239" y="4564674"/>
            <a:ext cx="3421882" cy="70924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solidFill>
                  <a:schemeClr val="bg1">
                    <a:lumMod val="85000"/>
                  </a:schemeClr>
                </a:solidFill>
              </a:rPr>
              <a:t>p-value &gt; 0.05</a:t>
            </a:r>
          </a:p>
        </p:txBody>
      </p:sp>
      <p:sp>
        <p:nvSpPr>
          <p:cNvPr id="45" name="Content Placeholder 2">
            <a:extLst>
              <a:ext uri="{FF2B5EF4-FFF2-40B4-BE49-F238E27FC236}">
                <a16:creationId xmlns:a16="http://schemas.microsoft.com/office/drawing/2014/main" id="{BAFB0A0C-DFB0-4341-9B73-FE46606F17AF}"/>
              </a:ext>
            </a:extLst>
          </p:cNvPr>
          <p:cNvSpPr txBox="1">
            <a:spLocks/>
          </p:cNvSpPr>
          <p:nvPr/>
        </p:nvSpPr>
        <p:spPr>
          <a:xfrm>
            <a:off x="4725030" y="6056800"/>
            <a:ext cx="3421882" cy="70924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solidFill>
                  <a:schemeClr val="bg1">
                    <a:lumMod val="85000"/>
                  </a:schemeClr>
                </a:solidFill>
              </a:rPr>
              <a:t>p-value &gt; 0.05</a:t>
            </a:r>
          </a:p>
        </p:txBody>
      </p:sp>
      <p:sp>
        <p:nvSpPr>
          <p:cNvPr id="46" name="Content Placeholder 2">
            <a:extLst>
              <a:ext uri="{FF2B5EF4-FFF2-40B4-BE49-F238E27FC236}">
                <a16:creationId xmlns:a16="http://schemas.microsoft.com/office/drawing/2014/main" id="{F9B70554-7B06-A441-9719-7CC624B529FB}"/>
              </a:ext>
            </a:extLst>
          </p:cNvPr>
          <p:cNvSpPr txBox="1">
            <a:spLocks/>
          </p:cNvSpPr>
          <p:nvPr/>
        </p:nvSpPr>
        <p:spPr>
          <a:xfrm>
            <a:off x="5699931" y="5457094"/>
            <a:ext cx="3421882" cy="70924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solidFill>
                  <a:schemeClr val="bg1">
                    <a:lumMod val="85000"/>
                  </a:schemeClr>
                </a:solidFill>
              </a:rPr>
              <a:t>p-value &gt; 0.05</a:t>
            </a:r>
          </a:p>
        </p:txBody>
      </p:sp>
      <p:sp>
        <p:nvSpPr>
          <p:cNvPr id="47" name="Content Placeholder 2">
            <a:extLst>
              <a:ext uri="{FF2B5EF4-FFF2-40B4-BE49-F238E27FC236}">
                <a16:creationId xmlns:a16="http://schemas.microsoft.com/office/drawing/2014/main" id="{33A03445-DB9E-A045-AB30-D80D6E567E43}"/>
              </a:ext>
            </a:extLst>
          </p:cNvPr>
          <p:cNvSpPr txBox="1">
            <a:spLocks/>
          </p:cNvSpPr>
          <p:nvPr/>
        </p:nvSpPr>
        <p:spPr>
          <a:xfrm>
            <a:off x="719508" y="5906967"/>
            <a:ext cx="3421882" cy="70924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solidFill>
                  <a:schemeClr val="bg1">
                    <a:lumMod val="85000"/>
                  </a:schemeClr>
                </a:solidFill>
              </a:rPr>
              <a:t>p-value &gt; 0.05</a:t>
            </a:r>
          </a:p>
        </p:txBody>
      </p:sp>
    </p:spTree>
    <p:extLst>
      <p:ext uri="{BB962C8B-B14F-4D97-AF65-F5344CB8AC3E}">
        <p14:creationId xmlns:p14="http://schemas.microsoft.com/office/powerpoint/2010/main" val="195396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dissolve">
                                      <p:cBhvr>
                                        <p:cTn id="11" dur="500"/>
                                        <p:tgtEl>
                                          <p:spTgt spid="5">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dissolve">
                                      <p:cBhvr>
                                        <p:cTn id="15" dur="500"/>
                                        <p:tgtEl>
                                          <p:spTgt spid="6">
                                            <p:txEl>
                                              <p:pRg st="0" end="0"/>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dissolve">
                                      <p:cBhvr>
                                        <p:cTn id="19" dur="500"/>
                                        <p:tgtEl>
                                          <p:spTgt spid="7">
                                            <p:txEl>
                                              <p:pRg st="0" end="0"/>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dissolve">
                                      <p:cBhvr>
                                        <p:cTn id="23" dur="500"/>
                                        <p:tgtEl>
                                          <p:spTgt spid="8">
                                            <p:txEl>
                                              <p:pRg st="0" end="0"/>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dissolve">
                                      <p:cBhvr>
                                        <p:cTn id="27" dur="500"/>
                                        <p:tgtEl>
                                          <p:spTgt spid="9">
                                            <p:txEl>
                                              <p:pRg st="0" end="0"/>
                                            </p:txEl>
                                          </p:spTgt>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dissolve">
                                      <p:cBhvr>
                                        <p:cTn id="31" dur="500"/>
                                        <p:tgtEl>
                                          <p:spTgt spid="10">
                                            <p:txEl>
                                              <p:pRg st="0" end="0"/>
                                            </p:txEl>
                                          </p:spTgt>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dissolve">
                                      <p:cBhvr>
                                        <p:cTn id="35" dur="500"/>
                                        <p:tgtEl>
                                          <p:spTgt spid="11">
                                            <p:txEl>
                                              <p:pRg st="0" end="0"/>
                                            </p:txEl>
                                          </p:spTgt>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Effect transition="in" filter="dissolve">
                                      <p:cBhvr>
                                        <p:cTn id="39" dur="500"/>
                                        <p:tgtEl>
                                          <p:spTgt spid="12">
                                            <p:txEl>
                                              <p:pRg st="0" end="0"/>
                                            </p:txEl>
                                          </p:spTgt>
                                        </p:tgtEl>
                                      </p:cBhvr>
                                    </p:animEffect>
                                  </p:childTnLst>
                                </p:cTn>
                              </p:par>
                            </p:childTnLst>
                          </p:cTn>
                        </p:par>
                        <p:par>
                          <p:cTn id="40" fill="hold">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dissolve">
                                      <p:cBhvr>
                                        <p:cTn id="43" dur="500"/>
                                        <p:tgtEl>
                                          <p:spTgt spid="13">
                                            <p:txEl>
                                              <p:pRg st="0" end="0"/>
                                            </p:txEl>
                                          </p:spTgt>
                                        </p:tgtEl>
                                      </p:cBhvr>
                                    </p:animEffect>
                                  </p:childTnLst>
                                </p:cTn>
                              </p:par>
                            </p:childTnLst>
                          </p:cTn>
                        </p:par>
                        <p:par>
                          <p:cTn id="44" fill="hold">
                            <p:stCondLst>
                              <p:cond delay="5000"/>
                            </p:stCondLst>
                            <p:childTnLst>
                              <p:par>
                                <p:cTn id="45" presetID="9" presetClass="entr" presetSubtype="0" fill="hold" grpId="0" nodeType="after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dissolve">
                                      <p:cBhvr>
                                        <p:cTn id="47" dur="500"/>
                                        <p:tgtEl>
                                          <p:spTgt spid="14">
                                            <p:txEl>
                                              <p:pRg st="0" end="0"/>
                                            </p:txEl>
                                          </p:spTgt>
                                        </p:tgtEl>
                                      </p:cBhvr>
                                    </p:animEffect>
                                  </p:childTnLst>
                                </p:cTn>
                              </p:par>
                            </p:childTnLst>
                          </p:cTn>
                        </p:par>
                        <p:par>
                          <p:cTn id="48" fill="hold">
                            <p:stCondLst>
                              <p:cond delay="5500"/>
                            </p:stCondLst>
                            <p:childTnLst>
                              <p:par>
                                <p:cTn id="49" presetID="9" presetClass="entr" presetSubtype="0" fill="hold" grpId="0" nodeType="after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dissolve">
                                      <p:cBhvr>
                                        <p:cTn id="51" dur="500"/>
                                        <p:tgtEl>
                                          <p:spTgt spid="15">
                                            <p:txEl>
                                              <p:pRg st="0" end="0"/>
                                            </p:txEl>
                                          </p:spTgt>
                                        </p:tgtEl>
                                      </p:cBhvr>
                                    </p:animEffect>
                                  </p:childTnLst>
                                </p:cTn>
                              </p:par>
                            </p:childTnLst>
                          </p:cTn>
                        </p:par>
                        <p:par>
                          <p:cTn id="52" fill="hold">
                            <p:stCondLst>
                              <p:cond delay="6000"/>
                            </p:stCondLst>
                            <p:childTnLst>
                              <p:par>
                                <p:cTn id="53" presetID="9" presetClass="entr" presetSubtype="0" fill="hold" grpId="0" nodeType="afterEffect">
                                  <p:stCondLst>
                                    <p:cond delay="0"/>
                                  </p:stCondLst>
                                  <p:childTnLst>
                                    <p:set>
                                      <p:cBhvr>
                                        <p:cTn id="54" dur="1" fill="hold">
                                          <p:stCondLst>
                                            <p:cond delay="0"/>
                                          </p:stCondLst>
                                        </p:cTn>
                                        <p:tgtEl>
                                          <p:spTgt spid="16">
                                            <p:txEl>
                                              <p:pRg st="0" end="0"/>
                                            </p:txEl>
                                          </p:spTgt>
                                        </p:tgtEl>
                                        <p:attrNameLst>
                                          <p:attrName>style.visibility</p:attrName>
                                        </p:attrNameLst>
                                      </p:cBhvr>
                                      <p:to>
                                        <p:strVal val="visible"/>
                                      </p:to>
                                    </p:set>
                                    <p:animEffect transition="in" filter="dissolve">
                                      <p:cBhvr>
                                        <p:cTn id="55" dur="500"/>
                                        <p:tgtEl>
                                          <p:spTgt spid="16">
                                            <p:txEl>
                                              <p:pRg st="0" end="0"/>
                                            </p:txEl>
                                          </p:spTgt>
                                        </p:tgtEl>
                                      </p:cBhvr>
                                    </p:animEffect>
                                  </p:childTnLst>
                                </p:cTn>
                              </p:par>
                            </p:childTnLst>
                          </p:cTn>
                        </p:par>
                        <p:par>
                          <p:cTn id="56" fill="hold">
                            <p:stCondLst>
                              <p:cond delay="6500"/>
                            </p:stCondLst>
                            <p:childTnLst>
                              <p:par>
                                <p:cTn id="57" presetID="9" presetClass="entr" presetSubtype="0" fill="hold" grpId="0" nodeType="afterEffect">
                                  <p:stCondLst>
                                    <p:cond delay="0"/>
                                  </p:stCondLst>
                                  <p:childTnLst>
                                    <p:set>
                                      <p:cBhvr>
                                        <p:cTn id="58" dur="1" fill="hold">
                                          <p:stCondLst>
                                            <p:cond delay="0"/>
                                          </p:stCondLst>
                                        </p:cTn>
                                        <p:tgtEl>
                                          <p:spTgt spid="17">
                                            <p:txEl>
                                              <p:pRg st="0" end="0"/>
                                            </p:txEl>
                                          </p:spTgt>
                                        </p:tgtEl>
                                        <p:attrNameLst>
                                          <p:attrName>style.visibility</p:attrName>
                                        </p:attrNameLst>
                                      </p:cBhvr>
                                      <p:to>
                                        <p:strVal val="visible"/>
                                      </p:to>
                                    </p:set>
                                    <p:animEffect transition="in" filter="dissolve">
                                      <p:cBhvr>
                                        <p:cTn id="59" dur="500"/>
                                        <p:tgtEl>
                                          <p:spTgt spid="17">
                                            <p:txEl>
                                              <p:pRg st="0" end="0"/>
                                            </p:txEl>
                                          </p:spTgt>
                                        </p:tgtEl>
                                      </p:cBhvr>
                                    </p:animEffect>
                                  </p:childTnLst>
                                </p:cTn>
                              </p:par>
                            </p:childTnLst>
                          </p:cTn>
                        </p:par>
                        <p:par>
                          <p:cTn id="60" fill="hold">
                            <p:stCondLst>
                              <p:cond delay="7000"/>
                            </p:stCondLst>
                            <p:childTnLst>
                              <p:par>
                                <p:cTn id="61" presetID="9" presetClass="entr" presetSubtype="0" fill="hold" grpId="0" nodeType="afterEffect">
                                  <p:stCondLst>
                                    <p:cond delay="0"/>
                                  </p:stCondLst>
                                  <p:childTnLst>
                                    <p:set>
                                      <p:cBhvr>
                                        <p:cTn id="62" dur="1" fill="hold">
                                          <p:stCondLst>
                                            <p:cond delay="0"/>
                                          </p:stCondLst>
                                        </p:cTn>
                                        <p:tgtEl>
                                          <p:spTgt spid="18">
                                            <p:txEl>
                                              <p:pRg st="0" end="0"/>
                                            </p:txEl>
                                          </p:spTgt>
                                        </p:tgtEl>
                                        <p:attrNameLst>
                                          <p:attrName>style.visibility</p:attrName>
                                        </p:attrNameLst>
                                      </p:cBhvr>
                                      <p:to>
                                        <p:strVal val="visible"/>
                                      </p:to>
                                    </p:set>
                                    <p:animEffect transition="in" filter="dissolve">
                                      <p:cBhvr>
                                        <p:cTn id="63" dur="500"/>
                                        <p:tgtEl>
                                          <p:spTgt spid="18">
                                            <p:txEl>
                                              <p:pRg st="0" end="0"/>
                                            </p:txEl>
                                          </p:spTgt>
                                        </p:tgtEl>
                                      </p:cBhvr>
                                    </p:animEffect>
                                  </p:childTnLst>
                                </p:cTn>
                              </p:par>
                            </p:childTnLst>
                          </p:cTn>
                        </p:par>
                        <p:par>
                          <p:cTn id="64" fill="hold">
                            <p:stCondLst>
                              <p:cond delay="7500"/>
                            </p:stCondLst>
                            <p:childTnLst>
                              <p:par>
                                <p:cTn id="65" presetID="9" presetClass="entr" presetSubtype="0" fill="hold" grpId="0" nodeType="afterEffect">
                                  <p:stCondLst>
                                    <p:cond delay="0"/>
                                  </p:stCondLst>
                                  <p:childTnLst>
                                    <p:set>
                                      <p:cBhvr>
                                        <p:cTn id="66" dur="1" fill="hold">
                                          <p:stCondLst>
                                            <p:cond delay="0"/>
                                          </p:stCondLst>
                                        </p:cTn>
                                        <p:tgtEl>
                                          <p:spTgt spid="19">
                                            <p:txEl>
                                              <p:pRg st="0" end="0"/>
                                            </p:txEl>
                                          </p:spTgt>
                                        </p:tgtEl>
                                        <p:attrNameLst>
                                          <p:attrName>style.visibility</p:attrName>
                                        </p:attrNameLst>
                                      </p:cBhvr>
                                      <p:to>
                                        <p:strVal val="visible"/>
                                      </p:to>
                                    </p:set>
                                    <p:animEffect transition="in" filter="dissolve">
                                      <p:cBhvr>
                                        <p:cTn id="67" dur="500"/>
                                        <p:tgtEl>
                                          <p:spTgt spid="19">
                                            <p:txEl>
                                              <p:pRg st="0" end="0"/>
                                            </p:txEl>
                                          </p:spTgt>
                                        </p:tgtEl>
                                      </p:cBhvr>
                                    </p:animEffect>
                                  </p:childTnLst>
                                </p:cTn>
                              </p:par>
                            </p:childTnLst>
                          </p:cTn>
                        </p:par>
                        <p:par>
                          <p:cTn id="68" fill="hold">
                            <p:stCondLst>
                              <p:cond delay="8000"/>
                            </p:stCondLst>
                            <p:childTnLst>
                              <p:par>
                                <p:cTn id="69" presetID="9" presetClass="entr" presetSubtype="0" fill="hold" grpId="0" nodeType="afterEffect">
                                  <p:stCondLst>
                                    <p:cond delay="0"/>
                                  </p:stCondLst>
                                  <p:childTnLst>
                                    <p:set>
                                      <p:cBhvr>
                                        <p:cTn id="70" dur="1" fill="hold">
                                          <p:stCondLst>
                                            <p:cond delay="0"/>
                                          </p:stCondLst>
                                        </p:cTn>
                                        <p:tgtEl>
                                          <p:spTgt spid="20">
                                            <p:txEl>
                                              <p:pRg st="0" end="0"/>
                                            </p:txEl>
                                          </p:spTgt>
                                        </p:tgtEl>
                                        <p:attrNameLst>
                                          <p:attrName>style.visibility</p:attrName>
                                        </p:attrNameLst>
                                      </p:cBhvr>
                                      <p:to>
                                        <p:strVal val="visible"/>
                                      </p:to>
                                    </p:set>
                                    <p:animEffect transition="in" filter="dissolve">
                                      <p:cBhvr>
                                        <p:cTn id="71" dur="500"/>
                                        <p:tgtEl>
                                          <p:spTgt spid="20">
                                            <p:txEl>
                                              <p:pRg st="0" end="0"/>
                                            </p:txEl>
                                          </p:spTgt>
                                        </p:tgtEl>
                                      </p:cBhvr>
                                    </p:animEffect>
                                  </p:childTnLst>
                                </p:cTn>
                              </p:par>
                            </p:childTnLst>
                          </p:cTn>
                        </p:par>
                        <p:par>
                          <p:cTn id="72" fill="hold">
                            <p:stCondLst>
                              <p:cond delay="8500"/>
                            </p:stCondLst>
                            <p:childTnLst>
                              <p:par>
                                <p:cTn id="73" presetID="9" presetClass="entr" presetSubtype="0" fill="hold" grpId="0" nodeType="afterEffect">
                                  <p:stCondLst>
                                    <p:cond delay="0"/>
                                  </p:stCondLst>
                                  <p:childTnLst>
                                    <p:set>
                                      <p:cBhvr>
                                        <p:cTn id="74" dur="1" fill="hold">
                                          <p:stCondLst>
                                            <p:cond delay="0"/>
                                          </p:stCondLst>
                                        </p:cTn>
                                        <p:tgtEl>
                                          <p:spTgt spid="21">
                                            <p:txEl>
                                              <p:pRg st="0" end="0"/>
                                            </p:txEl>
                                          </p:spTgt>
                                        </p:tgtEl>
                                        <p:attrNameLst>
                                          <p:attrName>style.visibility</p:attrName>
                                        </p:attrNameLst>
                                      </p:cBhvr>
                                      <p:to>
                                        <p:strVal val="visible"/>
                                      </p:to>
                                    </p:set>
                                    <p:animEffect transition="in" filter="dissolve">
                                      <p:cBhvr>
                                        <p:cTn id="75" dur="500"/>
                                        <p:tgtEl>
                                          <p:spTgt spid="21">
                                            <p:txEl>
                                              <p:pRg st="0" end="0"/>
                                            </p:txEl>
                                          </p:spTgt>
                                        </p:tgtEl>
                                      </p:cBhvr>
                                    </p:animEffect>
                                  </p:childTnLst>
                                </p:cTn>
                              </p:par>
                            </p:childTnLst>
                          </p:cTn>
                        </p:par>
                        <p:par>
                          <p:cTn id="76" fill="hold">
                            <p:stCondLst>
                              <p:cond delay="9000"/>
                            </p:stCondLst>
                            <p:childTnLst>
                              <p:par>
                                <p:cTn id="77" presetID="9" presetClass="entr" presetSubtype="0" fill="hold" grpId="0" nodeType="afterEffect">
                                  <p:stCondLst>
                                    <p:cond delay="0"/>
                                  </p:stCondLst>
                                  <p:childTnLst>
                                    <p:set>
                                      <p:cBhvr>
                                        <p:cTn id="78" dur="1" fill="hold">
                                          <p:stCondLst>
                                            <p:cond delay="0"/>
                                          </p:stCondLst>
                                        </p:cTn>
                                        <p:tgtEl>
                                          <p:spTgt spid="22">
                                            <p:txEl>
                                              <p:pRg st="0" end="0"/>
                                            </p:txEl>
                                          </p:spTgt>
                                        </p:tgtEl>
                                        <p:attrNameLst>
                                          <p:attrName>style.visibility</p:attrName>
                                        </p:attrNameLst>
                                      </p:cBhvr>
                                      <p:to>
                                        <p:strVal val="visible"/>
                                      </p:to>
                                    </p:set>
                                    <p:animEffect transition="in" filter="dissolve">
                                      <p:cBhvr>
                                        <p:cTn id="79" dur="500"/>
                                        <p:tgtEl>
                                          <p:spTgt spid="22">
                                            <p:txEl>
                                              <p:pRg st="0" end="0"/>
                                            </p:txEl>
                                          </p:spTgt>
                                        </p:tgtEl>
                                      </p:cBhvr>
                                    </p:animEffect>
                                  </p:childTnLst>
                                </p:cTn>
                              </p:par>
                            </p:childTnLst>
                          </p:cTn>
                        </p:par>
                        <p:par>
                          <p:cTn id="80" fill="hold">
                            <p:stCondLst>
                              <p:cond delay="9500"/>
                            </p:stCondLst>
                            <p:childTnLst>
                              <p:par>
                                <p:cTn id="81" presetID="9" presetClass="entr" presetSubtype="0" fill="hold" grpId="0" nodeType="afterEffect">
                                  <p:stCondLst>
                                    <p:cond delay="0"/>
                                  </p:stCondLst>
                                  <p:childTnLst>
                                    <p:set>
                                      <p:cBhvr>
                                        <p:cTn id="82" dur="1" fill="hold">
                                          <p:stCondLst>
                                            <p:cond delay="0"/>
                                          </p:stCondLst>
                                        </p:cTn>
                                        <p:tgtEl>
                                          <p:spTgt spid="23">
                                            <p:txEl>
                                              <p:pRg st="0" end="0"/>
                                            </p:txEl>
                                          </p:spTgt>
                                        </p:tgtEl>
                                        <p:attrNameLst>
                                          <p:attrName>style.visibility</p:attrName>
                                        </p:attrNameLst>
                                      </p:cBhvr>
                                      <p:to>
                                        <p:strVal val="visible"/>
                                      </p:to>
                                    </p:set>
                                    <p:animEffect transition="in" filter="dissolve">
                                      <p:cBhvr>
                                        <p:cTn id="83" dur="500"/>
                                        <p:tgtEl>
                                          <p:spTgt spid="23">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29">
                                            <p:txEl>
                                              <p:pRg st="0" end="0"/>
                                            </p:txEl>
                                          </p:spTgt>
                                        </p:tgtEl>
                                        <p:attrNameLst>
                                          <p:attrName>style.visibility</p:attrName>
                                        </p:attrNameLst>
                                      </p:cBhvr>
                                      <p:to>
                                        <p:strVal val="visible"/>
                                      </p:to>
                                    </p:set>
                                    <p:animEffect transition="in" filter="dissolve">
                                      <p:cBhvr>
                                        <p:cTn id="95" dur="500"/>
                                        <p:tgtEl>
                                          <p:spTgt spid="29">
                                            <p:txEl>
                                              <p:pRg st="0" end="0"/>
                                            </p:txEl>
                                          </p:spTgt>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30">
                                            <p:txEl>
                                              <p:pRg st="0" end="0"/>
                                            </p:txEl>
                                          </p:spTgt>
                                        </p:tgtEl>
                                        <p:attrNameLst>
                                          <p:attrName>style.visibility</p:attrName>
                                        </p:attrNameLst>
                                      </p:cBhvr>
                                      <p:to>
                                        <p:strVal val="visible"/>
                                      </p:to>
                                    </p:set>
                                    <p:animEffect transition="in" filter="dissolve">
                                      <p:cBhvr>
                                        <p:cTn id="98" dur="500"/>
                                        <p:tgtEl>
                                          <p:spTgt spid="30">
                                            <p:txEl>
                                              <p:pRg st="0" end="0"/>
                                            </p:txEl>
                                          </p:spTgt>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31">
                                            <p:txEl>
                                              <p:pRg st="0" end="0"/>
                                            </p:txEl>
                                          </p:spTgt>
                                        </p:tgtEl>
                                        <p:attrNameLst>
                                          <p:attrName>style.visibility</p:attrName>
                                        </p:attrNameLst>
                                      </p:cBhvr>
                                      <p:to>
                                        <p:strVal val="visible"/>
                                      </p:to>
                                    </p:set>
                                    <p:animEffect transition="in" filter="dissolve">
                                      <p:cBhvr>
                                        <p:cTn id="101" dur="500"/>
                                        <p:tgtEl>
                                          <p:spTgt spid="31">
                                            <p:txEl>
                                              <p:pRg st="0" end="0"/>
                                            </p:txEl>
                                          </p:spTgt>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32">
                                            <p:txEl>
                                              <p:pRg st="0" end="0"/>
                                            </p:txEl>
                                          </p:spTgt>
                                        </p:tgtEl>
                                        <p:attrNameLst>
                                          <p:attrName>style.visibility</p:attrName>
                                        </p:attrNameLst>
                                      </p:cBhvr>
                                      <p:to>
                                        <p:strVal val="visible"/>
                                      </p:to>
                                    </p:set>
                                    <p:animEffect transition="in" filter="dissolve">
                                      <p:cBhvr>
                                        <p:cTn id="104" dur="500"/>
                                        <p:tgtEl>
                                          <p:spTgt spid="32">
                                            <p:txEl>
                                              <p:pRg st="0" end="0"/>
                                            </p:txEl>
                                          </p:spTgt>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33">
                                            <p:txEl>
                                              <p:pRg st="0" end="0"/>
                                            </p:txEl>
                                          </p:spTgt>
                                        </p:tgtEl>
                                        <p:attrNameLst>
                                          <p:attrName>style.visibility</p:attrName>
                                        </p:attrNameLst>
                                      </p:cBhvr>
                                      <p:to>
                                        <p:strVal val="visible"/>
                                      </p:to>
                                    </p:set>
                                    <p:animEffect transition="in" filter="dissolve">
                                      <p:cBhvr>
                                        <p:cTn id="107" dur="500"/>
                                        <p:tgtEl>
                                          <p:spTgt spid="33">
                                            <p:txEl>
                                              <p:pRg st="0" end="0"/>
                                            </p:txEl>
                                          </p:spTgt>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34">
                                            <p:txEl>
                                              <p:pRg st="0" end="0"/>
                                            </p:txEl>
                                          </p:spTgt>
                                        </p:tgtEl>
                                        <p:attrNameLst>
                                          <p:attrName>style.visibility</p:attrName>
                                        </p:attrNameLst>
                                      </p:cBhvr>
                                      <p:to>
                                        <p:strVal val="visible"/>
                                      </p:to>
                                    </p:set>
                                    <p:animEffect transition="in" filter="dissolve">
                                      <p:cBhvr>
                                        <p:cTn id="110" dur="500"/>
                                        <p:tgtEl>
                                          <p:spTgt spid="34">
                                            <p:txEl>
                                              <p:pRg st="0" end="0"/>
                                            </p:txEl>
                                          </p:spTgt>
                                        </p:tgtEl>
                                      </p:cBhvr>
                                    </p:animEffect>
                                  </p:childTnLst>
                                </p:cTn>
                              </p:par>
                              <p:par>
                                <p:cTn id="111" presetID="9" presetClass="entr" presetSubtype="0" fill="hold" grpId="0" nodeType="withEffect">
                                  <p:stCondLst>
                                    <p:cond delay="0"/>
                                  </p:stCondLst>
                                  <p:childTnLst>
                                    <p:set>
                                      <p:cBhvr>
                                        <p:cTn id="112" dur="1" fill="hold">
                                          <p:stCondLst>
                                            <p:cond delay="0"/>
                                          </p:stCondLst>
                                        </p:cTn>
                                        <p:tgtEl>
                                          <p:spTgt spid="35">
                                            <p:txEl>
                                              <p:pRg st="0" end="0"/>
                                            </p:txEl>
                                          </p:spTgt>
                                        </p:tgtEl>
                                        <p:attrNameLst>
                                          <p:attrName>style.visibility</p:attrName>
                                        </p:attrNameLst>
                                      </p:cBhvr>
                                      <p:to>
                                        <p:strVal val="visible"/>
                                      </p:to>
                                    </p:set>
                                    <p:animEffect transition="in" filter="dissolve">
                                      <p:cBhvr>
                                        <p:cTn id="113" dur="500"/>
                                        <p:tgtEl>
                                          <p:spTgt spid="35">
                                            <p:txEl>
                                              <p:pRg st="0" end="0"/>
                                            </p:txEl>
                                          </p:spTgt>
                                        </p:tgtEl>
                                      </p:cBhvr>
                                    </p:animEffect>
                                  </p:childTnLst>
                                </p:cTn>
                              </p:par>
                              <p:par>
                                <p:cTn id="114" presetID="9" presetClass="entr" presetSubtype="0" fill="hold" grpId="0" nodeType="withEffect">
                                  <p:stCondLst>
                                    <p:cond delay="0"/>
                                  </p:stCondLst>
                                  <p:childTnLst>
                                    <p:set>
                                      <p:cBhvr>
                                        <p:cTn id="115" dur="1" fill="hold">
                                          <p:stCondLst>
                                            <p:cond delay="0"/>
                                          </p:stCondLst>
                                        </p:cTn>
                                        <p:tgtEl>
                                          <p:spTgt spid="36">
                                            <p:txEl>
                                              <p:pRg st="0" end="0"/>
                                            </p:txEl>
                                          </p:spTgt>
                                        </p:tgtEl>
                                        <p:attrNameLst>
                                          <p:attrName>style.visibility</p:attrName>
                                        </p:attrNameLst>
                                      </p:cBhvr>
                                      <p:to>
                                        <p:strVal val="visible"/>
                                      </p:to>
                                    </p:set>
                                    <p:animEffect transition="in" filter="dissolve">
                                      <p:cBhvr>
                                        <p:cTn id="116" dur="500"/>
                                        <p:tgtEl>
                                          <p:spTgt spid="36">
                                            <p:txEl>
                                              <p:pRg st="0" end="0"/>
                                            </p:txEl>
                                          </p:spTgt>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37">
                                            <p:txEl>
                                              <p:pRg st="0" end="0"/>
                                            </p:txEl>
                                          </p:spTgt>
                                        </p:tgtEl>
                                        <p:attrNameLst>
                                          <p:attrName>style.visibility</p:attrName>
                                        </p:attrNameLst>
                                      </p:cBhvr>
                                      <p:to>
                                        <p:strVal val="visible"/>
                                      </p:to>
                                    </p:set>
                                    <p:animEffect transition="in" filter="dissolve">
                                      <p:cBhvr>
                                        <p:cTn id="119" dur="500"/>
                                        <p:tgtEl>
                                          <p:spTgt spid="37">
                                            <p:txEl>
                                              <p:pRg st="0" end="0"/>
                                            </p:txEl>
                                          </p:spTgt>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38">
                                            <p:txEl>
                                              <p:pRg st="0" end="0"/>
                                            </p:txEl>
                                          </p:spTgt>
                                        </p:tgtEl>
                                        <p:attrNameLst>
                                          <p:attrName>style.visibility</p:attrName>
                                        </p:attrNameLst>
                                      </p:cBhvr>
                                      <p:to>
                                        <p:strVal val="visible"/>
                                      </p:to>
                                    </p:set>
                                    <p:animEffect transition="in" filter="dissolve">
                                      <p:cBhvr>
                                        <p:cTn id="122" dur="500"/>
                                        <p:tgtEl>
                                          <p:spTgt spid="38">
                                            <p:txEl>
                                              <p:pRg st="0" end="0"/>
                                            </p:txEl>
                                          </p:spTgt>
                                        </p:tgtEl>
                                      </p:cBhvr>
                                    </p:animEffect>
                                  </p:childTnLst>
                                </p:cTn>
                              </p:par>
                              <p:par>
                                <p:cTn id="123" presetID="9" presetClass="entr" presetSubtype="0" fill="hold" grpId="0" nodeType="withEffect">
                                  <p:stCondLst>
                                    <p:cond delay="0"/>
                                  </p:stCondLst>
                                  <p:childTnLst>
                                    <p:set>
                                      <p:cBhvr>
                                        <p:cTn id="124" dur="1" fill="hold">
                                          <p:stCondLst>
                                            <p:cond delay="0"/>
                                          </p:stCondLst>
                                        </p:cTn>
                                        <p:tgtEl>
                                          <p:spTgt spid="39">
                                            <p:txEl>
                                              <p:pRg st="0" end="0"/>
                                            </p:txEl>
                                          </p:spTgt>
                                        </p:tgtEl>
                                        <p:attrNameLst>
                                          <p:attrName>style.visibility</p:attrName>
                                        </p:attrNameLst>
                                      </p:cBhvr>
                                      <p:to>
                                        <p:strVal val="visible"/>
                                      </p:to>
                                    </p:set>
                                    <p:animEffect transition="in" filter="dissolve">
                                      <p:cBhvr>
                                        <p:cTn id="125" dur="500"/>
                                        <p:tgtEl>
                                          <p:spTgt spid="39">
                                            <p:txEl>
                                              <p:pRg st="0" end="0"/>
                                            </p:txEl>
                                          </p:spTgt>
                                        </p:tgtEl>
                                      </p:cBhvr>
                                    </p:animEffect>
                                  </p:childTnLst>
                                </p:cTn>
                              </p:par>
                              <p:par>
                                <p:cTn id="126" presetID="9" presetClass="entr" presetSubtype="0" fill="hold" grpId="0" nodeType="withEffect">
                                  <p:stCondLst>
                                    <p:cond delay="0"/>
                                  </p:stCondLst>
                                  <p:childTnLst>
                                    <p:set>
                                      <p:cBhvr>
                                        <p:cTn id="127" dur="1" fill="hold">
                                          <p:stCondLst>
                                            <p:cond delay="0"/>
                                          </p:stCondLst>
                                        </p:cTn>
                                        <p:tgtEl>
                                          <p:spTgt spid="40">
                                            <p:txEl>
                                              <p:pRg st="0" end="0"/>
                                            </p:txEl>
                                          </p:spTgt>
                                        </p:tgtEl>
                                        <p:attrNameLst>
                                          <p:attrName>style.visibility</p:attrName>
                                        </p:attrNameLst>
                                      </p:cBhvr>
                                      <p:to>
                                        <p:strVal val="visible"/>
                                      </p:to>
                                    </p:set>
                                    <p:animEffect transition="in" filter="dissolve">
                                      <p:cBhvr>
                                        <p:cTn id="128" dur="500"/>
                                        <p:tgtEl>
                                          <p:spTgt spid="40">
                                            <p:txEl>
                                              <p:pRg st="0" end="0"/>
                                            </p:txEl>
                                          </p:spTgt>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41">
                                            <p:txEl>
                                              <p:pRg st="0" end="0"/>
                                            </p:txEl>
                                          </p:spTgt>
                                        </p:tgtEl>
                                        <p:attrNameLst>
                                          <p:attrName>style.visibility</p:attrName>
                                        </p:attrNameLst>
                                      </p:cBhvr>
                                      <p:to>
                                        <p:strVal val="visible"/>
                                      </p:to>
                                    </p:set>
                                    <p:animEffect transition="in" filter="dissolve">
                                      <p:cBhvr>
                                        <p:cTn id="131" dur="500"/>
                                        <p:tgtEl>
                                          <p:spTgt spid="41">
                                            <p:txEl>
                                              <p:pRg st="0" end="0"/>
                                            </p:txEl>
                                          </p:spTgt>
                                        </p:tgtEl>
                                      </p:cBhvr>
                                    </p:animEffect>
                                  </p:childTnLst>
                                </p:cTn>
                              </p:par>
                              <p:par>
                                <p:cTn id="132" presetID="9" presetClass="entr" presetSubtype="0" fill="hold" grpId="0" nodeType="withEffect">
                                  <p:stCondLst>
                                    <p:cond delay="0"/>
                                  </p:stCondLst>
                                  <p:childTnLst>
                                    <p:set>
                                      <p:cBhvr>
                                        <p:cTn id="133" dur="1" fill="hold">
                                          <p:stCondLst>
                                            <p:cond delay="0"/>
                                          </p:stCondLst>
                                        </p:cTn>
                                        <p:tgtEl>
                                          <p:spTgt spid="42">
                                            <p:txEl>
                                              <p:pRg st="0" end="0"/>
                                            </p:txEl>
                                          </p:spTgt>
                                        </p:tgtEl>
                                        <p:attrNameLst>
                                          <p:attrName>style.visibility</p:attrName>
                                        </p:attrNameLst>
                                      </p:cBhvr>
                                      <p:to>
                                        <p:strVal val="visible"/>
                                      </p:to>
                                    </p:set>
                                    <p:animEffect transition="in" filter="dissolve">
                                      <p:cBhvr>
                                        <p:cTn id="134" dur="500"/>
                                        <p:tgtEl>
                                          <p:spTgt spid="42">
                                            <p:txEl>
                                              <p:pRg st="0" end="0"/>
                                            </p:txEl>
                                          </p:spTgt>
                                        </p:tgtEl>
                                      </p:cBhvr>
                                    </p:animEffect>
                                  </p:childTnLst>
                                </p:cTn>
                              </p:par>
                              <p:par>
                                <p:cTn id="135" presetID="9" presetClass="entr" presetSubtype="0" fill="hold" grpId="0" nodeType="withEffect">
                                  <p:stCondLst>
                                    <p:cond delay="0"/>
                                  </p:stCondLst>
                                  <p:childTnLst>
                                    <p:set>
                                      <p:cBhvr>
                                        <p:cTn id="136" dur="1" fill="hold">
                                          <p:stCondLst>
                                            <p:cond delay="0"/>
                                          </p:stCondLst>
                                        </p:cTn>
                                        <p:tgtEl>
                                          <p:spTgt spid="43">
                                            <p:txEl>
                                              <p:pRg st="0" end="0"/>
                                            </p:txEl>
                                          </p:spTgt>
                                        </p:tgtEl>
                                        <p:attrNameLst>
                                          <p:attrName>style.visibility</p:attrName>
                                        </p:attrNameLst>
                                      </p:cBhvr>
                                      <p:to>
                                        <p:strVal val="visible"/>
                                      </p:to>
                                    </p:set>
                                    <p:animEffect transition="in" filter="dissolve">
                                      <p:cBhvr>
                                        <p:cTn id="137" dur="500"/>
                                        <p:tgtEl>
                                          <p:spTgt spid="43">
                                            <p:txEl>
                                              <p:pRg st="0" end="0"/>
                                            </p:txEl>
                                          </p:spTgt>
                                        </p:tgtEl>
                                      </p:cBhvr>
                                    </p:animEffect>
                                  </p:childTnLst>
                                </p:cTn>
                              </p:par>
                              <p:par>
                                <p:cTn id="138" presetID="9" presetClass="entr" presetSubtype="0" fill="hold" grpId="0" nodeType="withEffect">
                                  <p:stCondLst>
                                    <p:cond delay="0"/>
                                  </p:stCondLst>
                                  <p:childTnLst>
                                    <p:set>
                                      <p:cBhvr>
                                        <p:cTn id="139" dur="1" fill="hold">
                                          <p:stCondLst>
                                            <p:cond delay="0"/>
                                          </p:stCondLst>
                                        </p:cTn>
                                        <p:tgtEl>
                                          <p:spTgt spid="44">
                                            <p:txEl>
                                              <p:pRg st="0" end="0"/>
                                            </p:txEl>
                                          </p:spTgt>
                                        </p:tgtEl>
                                        <p:attrNameLst>
                                          <p:attrName>style.visibility</p:attrName>
                                        </p:attrNameLst>
                                      </p:cBhvr>
                                      <p:to>
                                        <p:strVal val="visible"/>
                                      </p:to>
                                    </p:set>
                                    <p:animEffect transition="in" filter="dissolve">
                                      <p:cBhvr>
                                        <p:cTn id="140" dur="500"/>
                                        <p:tgtEl>
                                          <p:spTgt spid="44">
                                            <p:txEl>
                                              <p:pRg st="0" end="0"/>
                                            </p:txEl>
                                          </p:spTgt>
                                        </p:tgtEl>
                                      </p:cBhvr>
                                    </p:animEffect>
                                  </p:childTnLst>
                                </p:cTn>
                              </p:par>
                              <p:par>
                                <p:cTn id="141" presetID="9" presetClass="entr" presetSubtype="0" fill="hold" grpId="0" nodeType="withEffect">
                                  <p:stCondLst>
                                    <p:cond delay="0"/>
                                  </p:stCondLst>
                                  <p:childTnLst>
                                    <p:set>
                                      <p:cBhvr>
                                        <p:cTn id="142" dur="1" fill="hold">
                                          <p:stCondLst>
                                            <p:cond delay="0"/>
                                          </p:stCondLst>
                                        </p:cTn>
                                        <p:tgtEl>
                                          <p:spTgt spid="45">
                                            <p:txEl>
                                              <p:pRg st="0" end="0"/>
                                            </p:txEl>
                                          </p:spTgt>
                                        </p:tgtEl>
                                        <p:attrNameLst>
                                          <p:attrName>style.visibility</p:attrName>
                                        </p:attrNameLst>
                                      </p:cBhvr>
                                      <p:to>
                                        <p:strVal val="visible"/>
                                      </p:to>
                                    </p:set>
                                    <p:animEffect transition="in" filter="dissolve">
                                      <p:cBhvr>
                                        <p:cTn id="143" dur="500"/>
                                        <p:tgtEl>
                                          <p:spTgt spid="45">
                                            <p:txEl>
                                              <p:pRg st="0" end="0"/>
                                            </p:txEl>
                                          </p:spTgt>
                                        </p:tgtEl>
                                      </p:cBhvr>
                                    </p:animEffect>
                                  </p:childTnLst>
                                </p:cTn>
                              </p:par>
                              <p:par>
                                <p:cTn id="144" presetID="9" presetClass="entr" presetSubtype="0" fill="hold" grpId="0" nodeType="withEffect">
                                  <p:stCondLst>
                                    <p:cond delay="0"/>
                                  </p:stCondLst>
                                  <p:childTnLst>
                                    <p:set>
                                      <p:cBhvr>
                                        <p:cTn id="145" dur="1" fill="hold">
                                          <p:stCondLst>
                                            <p:cond delay="0"/>
                                          </p:stCondLst>
                                        </p:cTn>
                                        <p:tgtEl>
                                          <p:spTgt spid="46">
                                            <p:txEl>
                                              <p:pRg st="0" end="0"/>
                                            </p:txEl>
                                          </p:spTgt>
                                        </p:tgtEl>
                                        <p:attrNameLst>
                                          <p:attrName>style.visibility</p:attrName>
                                        </p:attrNameLst>
                                      </p:cBhvr>
                                      <p:to>
                                        <p:strVal val="visible"/>
                                      </p:to>
                                    </p:set>
                                    <p:animEffect transition="in" filter="dissolve">
                                      <p:cBhvr>
                                        <p:cTn id="146" dur="500"/>
                                        <p:tgtEl>
                                          <p:spTgt spid="46">
                                            <p:txEl>
                                              <p:pRg st="0" end="0"/>
                                            </p:txEl>
                                          </p:spTgt>
                                        </p:tgtEl>
                                      </p:cBhvr>
                                    </p:animEffect>
                                  </p:childTnLst>
                                </p:cTn>
                              </p:par>
                              <p:par>
                                <p:cTn id="147" presetID="9" presetClass="entr" presetSubtype="0" fill="hold" grpId="0" nodeType="withEffect">
                                  <p:stCondLst>
                                    <p:cond delay="0"/>
                                  </p:stCondLst>
                                  <p:childTnLst>
                                    <p:set>
                                      <p:cBhvr>
                                        <p:cTn id="148" dur="1" fill="hold">
                                          <p:stCondLst>
                                            <p:cond delay="0"/>
                                          </p:stCondLst>
                                        </p:cTn>
                                        <p:tgtEl>
                                          <p:spTgt spid="47">
                                            <p:txEl>
                                              <p:pRg st="0" end="0"/>
                                            </p:txEl>
                                          </p:spTgt>
                                        </p:tgtEl>
                                        <p:attrNameLst>
                                          <p:attrName>style.visibility</p:attrName>
                                        </p:attrNameLst>
                                      </p:cBhvr>
                                      <p:to>
                                        <p:strVal val="visible"/>
                                      </p:to>
                                    </p:set>
                                    <p:animEffect transition="in" filter="dissolve">
                                      <p:cBhvr>
                                        <p:cTn id="149" dur="5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 grpId="0" build="p"/>
      <p:bldP spid="5" grpId="0" build="p"/>
      <p:bldP spid="6" grpId="0" build="p"/>
      <p:bldP spid="7" grpId="0" build="p"/>
      <p:bldP spid="8" grpId="0" build="p"/>
      <p:bldP spid="9" grpId="0" build="p"/>
      <p:bldP spid="10" grpId="0" build="p"/>
      <p:bldP spid="11" grpId="0" build="p"/>
      <p:bldP spid="12" grpId="0" build="p"/>
      <p:bldP spid="13" grpId="0" build="p"/>
      <p:bldP spid="14" grpId="0" build="p"/>
      <p:bldP spid="15" grpId="0" build="p"/>
      <p:bldP spid="16" grpId="0" build="p"/>
      <p:bldP spid="17" grpId="0" build="p"/>
      <p:bldP spid="18" grpId="0" build="p"/>
      <p:bldP spid="19" grpId="0" build="p"/>
      <p:bldP spid="20" grpId="0" build="p"/>
      <p:bldP spid="21" grpId="0" build="p"/>
      <p:bldP spid="22" grpId="0" build="p"/>
      <p:bldP spid="23" grpId="0" build="p"/>
      <p:bldP spid="29" grpId="0" build="p"/>
      <p:bldP spid="30" grpId="0" build="p"/>
      <p:bldP spid="31" grpId="0" build="p"/>
      <p:bldP spid="32" grpId="0" build="p"/>
      <p:bldP spid="33" grpId="0" build="p"/>
      <p:bldP spid="34" grpId="0" build="p"/>
      <p:bldP spid="35" grpId="0" build="p"/>
      <p:bldP spid="36" grpId="0" build="p"/>
      <p:bldP spid="37" grpId="0" build="p"/>
      <p:bldP spid="38" grpId="0" build="p"/>
      <p:bldP spid="39" grpId="0" build="p"/>
      <p:bldP spid="40" grpId="0" build="p"/>
      <p:bldP spid="41" grpId="0" build="p"/>
      <p:bldP spid="42" grpId="0" build="p"/>
      <p:bldP spid="43" grpId="0" build="p"/>
      <p:bldP spid="44" grpId="0" build="p"/>
      <p:bldP spid="45" grpId="0" build="p"/>
      <p:bldP spid="46" grpId="0" build="p"/>
      <p:bldP spid="4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4-InformalDecision.jpg"/>
          <p:cNvPicPr>
            <a:picLocks noChangeAspect="1"/>
          </p:cNvPicPr>
          <p:nvPr/>
        </p:nvPicPr>
        <p:blipFill rotWithShape="1">
          <a:blip r:embed="rId3" cstate="print"/>
          <a:srcRect t="32653" r="3100"/>
          <a:stretch/>
        </p:blipFill>
        <p:spPr>
          <a:xfrm>
            <a:off x="381000" y="5127171"/>
            <a:ext cx="8534400" cy="1045029"/>
          </a:xfrm>
          <a:prstGeom prst="rect">
            <a:avLst/>
          </a:prstGeom>
        </p:spPr>
      </p:pic>
      <p:sp>
        <p:nvSpPr>
          <p:cNvPr id="6" name="TextBox 5"/>
          <p:cNvSpPr txBox="1"/>
          <p:nvPr/>
        </p:nvSpPr>
        <p:spPr>
          <a:xfrm>
            <a:off x="266700" y="4061546"/>
            <a:ext cx="8115300" cy="523220"/>
          </a:xfrm>
          <a:prstGeom prst="rect">
            <a:avLst/>
          </a:prstGeom>
          <a:noFill/>
        </p:spPr>
        <p:txBody>
          <a:bodyPr wrap="square" rtlCol="0">
            <a:spAutoFit/>
          </a:bodyPr>
          <a:lstStyle/>
          <a:p>
            <a:r>
              <a:rPr lang="en-US" sz="2800" dirty="0">
                <a:latin typeface="Century Gothic" panose="020B0502020202020204" pitchFamily="34" charset="0"/>
              </a:rPr>
              <a:t>Shades of grey:</a:t>
            </a:r>
          </a:p>
        </p:txBody>
      </p:sp>
      <p:pic>
        <p:nvPicPr>
          <p:cNvPr id="7" name="Picture 6" descr="Fig4-FormalDecision.JPG"/>
          <p:cNvPicPr>
            <a:picLocks noChangeAspect="1"/>
          </p:cNvPicPr>
          <p:nvPr/>
        </p:nvPicPr>
        <p:blipFill rotWithShape="1">
          <a:blip r:embed="rId4" cstate="print"/>
          <a:srcRect t="32304" r="2679"/>
          <a:stretch/>
        </p:blipFill>
        <p:spPr>
          <a:xfrm>
            <a:off x="381000" y="2128488"/>
            <a:ext cx="8534400" cy="1037916"/>
          </a:xfrm>
          <a:prstGeom prst="rect">
            <a:avLst/>
          </a:prstGeom>
        </p:spPr>
      </p:pic>
      <p:sp>
        <p:nvSpPr>
          <p:cNvPr id="8" name="TextBox 7"/>
          <p:cNvSpPr txBox="1"/>
          <p:nvPr/>
        </p:nvSpPr>
        <p:spPr>
          <a:xfrm>
            <a:off x="190499" y="1179249"/>
            <a:ext cx="8534400" cy="523220"/>
          </a:xfrm>
          <a:prstGeom prst="rect">
            <a:avLst/>
          </a:prstGeom>
          <a:noFill/>
        </p:spPr>
        <p:txBody>
          <a:bodyPr wrap="square" rtlCol="0">
            <a:spAutoFit/>
          </a:bodyPr>
          <a:lstStyle/>
          <a:p>
            <a:r>
              <a:rPr lang="en-US" sz="2800" dirty="0">
                <a:latin typeface="Century Gothic" panose="020B0502020202020204" pitchFamily="34" charset="0"/>
              </a:rPr>
              <a:t>Black and white decision, based on </a:t>
            </a:r>
            <a:r>
              <a:rPr lang="en-US" sz="2800" dirty="0">
                <a:solidFill>
                  <a:prstClr val="black"/>
                </a:solidFill>
                <a:latin typeface="Century Gothic" panose="020B0502020202020204" pitchFamily="34" charset="0"/>
                <a:cs typeface="Times New Roman" pitchFamily="18" charset="0"/>
                <a:sym typeface="Symbol"/>
              </a:rPr>
              <a:t> = 0.05 </a:t>
            </a:r>
            <a:r>
              <a:rPr lang="en-US" sz="2800" dirty="0">
                <a:latin typeface="Century Gothic" panose="020B0502020202020204" pitchFamily="34" charset="0"/>
              </a:rPr>
              <a:t>:</a:t>
            </a:r>
          </a:p>
        </p:txBody>
      </p:sp>
      <p:sp>
        <p:nvSpPr>
          <p:cNvPr id="13" name="Title 1">
            <a:extLst>
              <a:ext uri="{FF2B5EF4-FFF2-40B4-BE49-F238E27FC236}">
                <a16:creationId xmlns:a16="http://schemas.microsoft.com/office/drawing/2014/main" id="{8ABE028F-6073-AB4A-9F81-030E6FD37031}"/>
              </a:ext>
            </a:extLst>
          </p:cNvPr>
          <p:cNvSpPr txBox="1">
            <a:spLocks/>
          </p:cNvSpPr>
          <p:nvPr/>
        </p:nvSpPr>
        <p:spPr>
          <a:xfrm>
            <a:off x="266700" y="114755"/>
            <a:ext cx="8191500" cy="1143000"/>
          </a:xfrm>
          <a:prstGeom prst="rect">
            <a:avLst/>
          </a:prstGeom>
        </p:spPr>
        <p:txBody>
          <a:bodyPr/>
          <a:lstStyle>
            <a:lvl1pPr algn="ctr" defTabSz="457200" rtl="0" eaLnBrk="1" latinLnBrk="0" hangingPunct="1">
              <a:spcBef>
                <a:spcPct val="0"/>
              </a:spcBef>
              <a:buNone/>
              <a:defRPr sz="4400" kern="1200">
                <a:solidFill>
                  <a:srgbClr val="000099"/>
                </a:solidFill>
                <a:latin typeface="Century Gothic"/>
                <a:ea typeface="+mj-ea"/>
                <a:cs typeface="Century Gothic"/>
              </a:defRPr>
            </a:lvl1pPr>
          </a:lstStyle>
          <a:p>
            <a:r>
              <a:rPr lang="en-US" dirty="0"/>
              <a:t>Interpreting a p-Value</a:t>
            </a:r>
          </a:p>
        </p:txBody>
      </p:sp>
    </p:spTree>
    <p:custDataLst>
      <p:tags r:id="rId1"/>
    </p:custDataLst>
    <p:extLst>
      <p:ext uri="{BB962C8B-B14F-4D97-AF65-F5344CB8AC3E}">
        <p14:creationId xmlns:p14="http://schemas.microsoft.com/office/powerpoint/2010/main" val="39353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Welcome to Penn State!!! (and the stat major)&amp;quot;&quot;/&gt;&lt;property id=&quot;20307&quot; value=&quot;256&quot;/&gt;&lt;/object&gt;&lt;object type=&quot;3&quot; unique_id=&quot;10109&quot;&gt;&lt;property id=&quot;20148&quot; value=&quot;5&quot;/&gt;&lt;property id=&quot;20300&quot; value=&quot;Slide 2 - &amp;quot;Introductions&amp;quot;&quot;/&gt;&lt;property id=&quot;20307&quot; value=&quot;264&quot;/&gt;&lt;/object&gt;&lt;object type=&quot;3&quot; unique_id=&quot;10110&quot;&gt;&lt;property id=&quot;20148&quot; value=&quot;5&quot;/&gt;&lt;property id=&quot;20300&quot; value=&quot;Slide 3 - &amp;quot;Stat Major&amp;quot;&quot;/&gt;&lt;property id=&quot;20307&quot; value=&quot;267&quot;/&gt;&lt;/object&gt;&lt;object type=&quot;3&quot; unique_id=&quot;10111&quot;&gt;&lt;property id=&quot;20148&quot; value=&quot;5&quot;/&gt;&lt;property id=&quot;20300&quot; value=&quot;Slide 4 - &amp;quot;Online Info&amp;quot;&quot;/&gt;&lt;property id=&quot;20307&quot; value=&quot;268&quot;/&gt;&lt;/object&gt;&lt;object type=&quot;3&quot; unique_id=&quot;10112&quot;&gt;&lt;property id=&quot;20148&quot; value=&quot;5&quot;/&gt;&lt;property id=&quot;20300&quot; value=&quot;Slide 5 - &amp;quot;Course Schedule&amp;quot;&quot;/&gt;&lt;property id=&quot;20307&quot; value=&quot;265&quot;/&gt;&lt;/object&gt;&lt;object type=&quot;3&quot; unique_id=&quot;10113&quot;&gt;&lt;property id=&quot;20148&quot; value=&quot;5&quot;/&gt;&lt;property id=&quot;20300&quot; value=&quot;Slide 7 - &amp;quot;Who to Contact for help?&amp;quot;&quot;/&gt;&lt;property id=&quot;20307&quot; value=&quot;266&quot;/&gt;&lt;/object&gt;&lt;object type=&quot;3&quot; unique_id=&quot;10235&quot;&gt;&lt;property id=&quot;20148&quot; value=&quot;5&quot;/&gt;&lt;property id=&quot;20300&quot; value=&quot;Slide 6 - &amp;quot;PSU 016&amp;quot;&quot;/&gt;&lt;property id=&quot;20307&quot; value=&quot;270&quot;/&gt;&lt;/object&gt;&lt;object type=&quot;3&quot; unique_id=&quot;10322&quot;&gt;&lt;property id=&quot;20148&quot; value=&quot;5&quot;/&gt;&lt;property id=&quot;20300&quot; value=&quot;Slide 8 - &amp;quot;Advisor&amp;quot;&quot;/&gt;&lt;property id=&quot;20307&quot; value=&quot;271&quot;/&gt;&lt;/object&gt;&lt;object type=&quot;3&quot; unique_id=&quot;10323&quot;&gt;&lt;property id=&quot;20148&quot; value=&quot;5&quot;/&gt;&lt;property id=&quot;20300&quot; value=&quot;Slide 9 - &amp;quot;Problems?&amp;quot;&quot;/&gt;&lt;property id=&quot;20307&quot; value=&quot;272&quot;/&gt;&lt;/object&gt;&lt;object type=&quot;3&quot; unique_id=&quot;10324&quot;&gt;&lt;property id=&quot;20148&quot; value=&quot;5&quot;/&gt;&lt;property id=&quot;20300&quot; value=&quot;Slide 10 - &amp;quot;Email&amp;quot;&quot;/&gt;&lt;property id=&quot;20307&quot; value=&quot;274&quot;/&gt;&lt;/object&gt;&lt;object type=&quot;3&quot; unique_id=&quot;10325&quot;&gt;&lt;property id=&quot;20148&quot; value=&quot;5&quot;/&gt;&lt;property id=&quot;20300&quot; value=&quot;Slide 11 - &amp;quot;General Advice&amp;quot;&quot;/&gt;&lt;property id=&quot;20307&quot; value=&quot;275&quot;/&gt;&lt;/object&gt;&lt;object type=&quot;3&quot; unique_id=&quot;10326&quot;&gt;&lt;property id=&quot;20148&quot; value=&quot;5&quot;/&gt;&lt;property id=&quot;20300&quot; value=&quot;Slide 12 - &amp;quot;Make the most of it!&amp;quot;&quot;/&gt;&lt;property id=&quot;20307&quot; value=&quot;276&quot;/&gt;&lt;/object&gt;&lt;object type=&quot;3&quot; unique_id=&quot;10327&quot;&gt;&lt;property id=&quot;20148&quot; value=&quot;5&quot;/&gt;&lt;property id=&quot;20300&quot; value=&quot;Slide 13 - &amp;quot;Questions?&amp;quot;&quot;/&gt;&lt;property id=&quot;20307&quot; value=&quot;273&quot;/&gt;&lt;/object&gt;&lt;/object&gt;&lt;object type=&quot;8&quot; unique_id=&quot;10018&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13501</TotalTime>
  <Words>1610</Words>
  <Application>Microsoft Macintosh PowerPoint</Application>
  <PresentationFormat>On-screen Show (4:3)</PresentationFormat>
  <Paragraphs>255</Paragraphs>
  <Slides>25</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Cambria</vt:lpstr>
      <vt:lpstr>Cambria Math</vt:lpstr>
      <vt:lpstr>Century Gothic</vt:lpstr>
      <vt:lpstr>Symbol</vt:lpstr>
      <vt:lpstr>Times New Roman</vt:lpstr>
      <vt:lpstr>Office Theme</vt:lpstr>
      <vt:lpstr>The p-value: Replacing 0.05 with Understanding</vt:lpstr>
      <vt:lpstr>Reproducibility Crisis</vt:lpstr>
      <vt:lpstr>p-Values to Blame?</vt:lpstr>
      <vt:lpstr>ASA Statement on Statistical Significance and P-Values (2016)</vt:lpstr>
      <vt:lpstr>Moving to a World Beyond p&lt;0.05</vt:lpstr>
      <vt:lpstr>Moving to a World Beyond p&lt;0.05</vt:lpstr>
      <vt:lpstr>What’s to Blame?</vt:lpstr>
      <vt:lpstr>What’s to Blame?</vt:lpstr>
      <vt:lpstr>PowerPoint Presentation</vt:lpstr>
      <vt:lpstr>What’s to Blame?</vt:lpstr>
      <vt:lpstr>Moving to a World Beyond p&lt;0.05</vt:lpstr>
      <vt:lpstr>Three Challenges</vt:lpstr>
      <vt:lpstr>What to Do in Intro?</vt:lpstr>
      <vt:lpstr>Understanding a P-Value</vt:lpstr>
      <vt:lpstr>Pay Individually or Split Evenly?</vt:lpstr>
      <vt:lpstr>Pay Individually or Split Evenly?</vt:lpstr>
      <vt:lpstr>Pay Individually or Split Evenly?</vt:lpstr>
      <vt:lpstr>Simulating Random Chance</vt:lpstr>
      <vt:lpstr>p-Value</vt:lpstr>
      <vt:lpstr>I have a p-value. What next?</vt:lpstr>
      <vt:lpstr>PowerPoint Presentation</vt:lpstr>
      <vt:lpstr>p-value: The chance of obtaining a statistic as extreme as that observed, just by random chance, if the null hypothesis is true</vt:lpstr>
      <vt:lpstr>National Assessment Results</vt:lpstr>
      <vt:lpstr>p-Value isn’t everything!</vt:lpstr>
      <vt:lpstr>Moving Forward</vt:lpstr>
    </vt:vector>
  </TitlesOfParts>
  <Company>Duke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Crank or Two?</dc:title>
  <dc:creator>Kari Lock Morgan</dc:creator>
  <cp:lastModifiedBy>Microsoft Office User</cp:lastModifiedBy>
  <cp:revision>350</cp:revision>
  <cp:lastPrinted>2017-10-16T18:30:15Z</cp:lastPrinted>
  <dcterms:created xsi:type="dcterms:W3CDTF">2014-07-23T18:53:33Z</dcterms:created>
  <dcterms:modified xsi:type="dcterms:W3CDTF">2020-01-23T17:44:28Z</dcterms:modified>
</cp:coreProperties>
</file>