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9"/>
  </p:notesMasterIdLst>
  <p:handoutMasterIdLst>
    <p:handoutMasterId r:id="rId20"/>
  </p:handoutMasterIdLst>
  <p:sldIdLst>
    <p:sldId id="296" r:id="rId2"/>
    <p:sldId id="418" r:id="rId3"/>
    <p:sldId id="396" r:id="rId4"/>
    <p:sldId id="424" r:id="rId5"/>
    <p:sldId id="421" r:id="rId6"/>
    <p:sldId id="426" r:id="rId7"/>
    <p:sldId id="327" r:id="rId8"/>
    <p:sldId id="428" r:id="rId9"/>
    <p:sldId id="429" r:id="rId10"/>
    <p:sldId id="430" r:id="rId11"/>
    <p:sldId id="431" r:id="rId12"/>
    <p:sldId id="385" r:id="rId13"/>
    <p:sldId id="427" r:id="rId14"/>
    <p:sldId id="360" r:id="rId15"/>
    <p:sldId id="415" r:id="rId16"/>
    <p:sldId id="384" r:id="rId17"/>
    <p:sldId id="417" r:id="rId18"/>
  </p:sldIdLst>
  <p:sldSz cx="9144000" cy="6858000" type="screen4x3"/>
  <p:notesSz cx="6985000" cy="9271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85"/>
    <a:srgbClr val="220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714" autoAdjust="0"/>
  </p:normalViewPr>
  <p:slideViewPr>
    <p:cSldViewPr>
      <p:cViewPr varScale="1">
        <p:scale>
          <a:sx n="72" d="100"/>
          <a:sy n="72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4E30C326-9202-4DB5-9C83-E4442C564D86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914EE0D6-8ADC-4F8B-874E-1324ACD8C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6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0853B58E-B6BA-48F7-B4E0-BA10A055CA32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242767DD-3043-43C0-8F7B-926248449B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5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They had spent 6 classes on simulation methods over a month ago and the 7 most recent classes using theoretical distributions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they</a:t>
            </a:r>
            <a:r>
              <a:rPr lang="en-US" sz="1200" baseline="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 had just had to use the formulas on the in-class exam the day before</a:t>
            </a:r>
            <a:endParaRPr lang="en-US" sz="1200" dirty="0" smtClean="0">
              <a:solidFill>
                <a:prstClr val="black"/>
              </a:solidFill>
              <a:latin typeface="Cambria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5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BD8E57A-21E3-4D09-AF4A-A65DF18883C1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F1C43B7-169A-4621-88D8-89B0600D35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ri@stat.duke.edu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.wmf"/><Relationship Id="rId2" Type="http://schemas.openxmlformats.org/officeDocument/2006/relationships/tags" Target="../tags/tag1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hyperlink" Target="http://www.lock5stat.com/" TargetMode="Externa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k5stat.com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Relationship Id="rId4" Type="http://schemas.openxmlformats.org/officeDocument/2006/relationships/hyperlink" Target="mailto:kari@stat.duke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10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hyperlink" Target="http://www.lock5stat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224" y="1109008"/>
            <a:ext cx="8539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Introducing Inference with Simulation Methods; Implementation at Duke University</a:t>
            </a:r>
            <a:endParaRPr lang="en-US" sz="40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9224" y="3429000"/>
            <a:ext cx="8610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mbria" pitchFamily="18" charset="0"/>
              </a:rPr>
              <a:t>Kari Lock Morgan</a:t>
            </a:r>
          </a:p>
          <a:p>
            <a:pPr algn="ctr"/>
            <a:r>
              <a:rPr lang="en-US" sz="2400" i="1" dirty="0" smtClean="0">
                <a:latin typeface="Cambria" pitchFamily="18" charset="0"/>
              </a:rPr>
              <a:t>Department of Statistical Science, Duke University</a:t>
            </a:r>
          </a:p>
          <a:p>
            <a:pPr algn="ctr"/>
            <a:r>
              <a:rPr lang="en-US" sz="2400" dirty="0" smtClean="0">
                <a:latin typeface="Cambria" pitchFamily="18" charset="0"/>
                <a:hlinkClick r:id="rId3"/>
              </a:rPr>
              <a:t>kari@stat.duke.edu</a:t>
            </a:r>
            <a:r>
              <a:rPr lang="en-US" sz="2400" dirty="0" smtClean="0">
                <a:latin typeface="Cambria" pitchFamily="18" charset="0"/>
              </a:rPr>
              <a:t> </a:t>
            </a:r>
          </a:p>
          <a:p>
            <a:pPr algn="ctr"/>
            <a:endParaRPr lang="en-US" sz="1400" i="1" dirty="0" smtClean="0">
              <a:latin typeface="Cambria" pitchFamily="18" charset="0"/>
            </a:endParaRPr>
          </a:p>
          <a:p>
            <a:pPr algn="ctr"/>
            <a:r>
              <a:rPr lang="en-US" sz="2400" dirty="0" smtClean="0">
                <a:latin typeface="Cambria" pitchFamily="18" charset="0"/>
              </a:rPr>
              <a:t>Joint Statistical Meetings, San Diego</a:t>
            </a:r>
          </a:p>
          <a:p>
            <a:pPr algn="ctr"/>
            <a:r>
              <a:rPr lang="en-US" sz="2400" dirty="0" smtClean="0">
                <a:latin typeface="Cambria" pitchFamily="18" charset="0"/>
              </a:rPr>
              <a:t>7/31/12</a:t>
            </a:r>
            <a:endParaRPr lang="en-US" sz="2800" dirty="0" smtClean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143000"/>
            <a:ext cx="83058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Introduce new statistic -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</a:t>
            </a:r>
            <a:r>
              <a:rPr lang="en-US" sz="3200" baseline="300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 or F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Students know that these can be compared to either a randomization distribution or a theoretical distribution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Students are comfortable using either method, and see the connection!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sym typeface="Symbol"/>
              </a:rPr>
              <a:t>If conditions are met, the randomization and theoretical distributions are the same!</a:t>
            </a: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Chi-Square and ANOVA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708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72"/>
          <a:stretch/>
        </p:blipFill>
        <p:spPr bwMode="auto">
          <a:xfrm>
            <a:off x="152400" y="1066800"/>
            <a:ext cx="5412059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Chi-Square Statistic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pic>
        <p:nvPicPr>
          <p:cNvPr id="1546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774" y="2962274"/>
            <a:ext cx="4503026" cy="366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1600" y="2098959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mbria" pitchFamily="18" charset="0"/>
              </a:rPr>
              <a:t>Randomization Distribution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0" y="373379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mbria" pitchFamily="18" charset="0"/>
              </a:rPr>
              <a:t>Chi-Square Distribution (3 </a:t>
            </a:r>
            <a:r>
              <a:rPr lang="en-US" b="1" i="1" dirty="0" err="1" smtClean="0">
                <a:latin typeface="Cambria" pitchFamily="18" charset="0"/>
              </a:rPr>
              <a:t>df</a:t>
            </a:r>
            <a:r>
              <a:rPr lang="en-US" b="1" i="1" dirty="0" smtClean="0">
                <a:latin typeface="Cambria" pitchFamily="18" charset="0"/>
              </a:rPr>
              <a:t>)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2075056" y="2827557"/>
            <a:ext cx="2344544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p-value = 0.357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>
          <a:xfrm>
            <a:off x="6172200" y="6172200"/>
            <a:ext cx="2362200" cy="685800"/>
          </a:xfrm>
          <a:prstGeom prst="leftArrow">
            <a:avLst>
              <a:gd name="adj1" fmla="val 35185"/>
              <a:gd name="adj2" fmla="val 38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ym typeface="Symbol"/>
              </a:rPr>
              <a:t></a:t>
            </a:r>
            <a:r>
              <a:rPr lang="en-US" sz="1600" baseline="30000" dirty="0" smtClean="0">
                <a:sym typeface="Symbol"/>
              </a:rPr>
              <a:t>2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dirty="0" smtClean="0"/>
              <a:t>statistic = 3.242</a:t>
            </a:r>
            <a:endParaRPr lang="en-US" sz="1600" dirty="0"/>
          </a:p>
        </p:txBody>
      </p:sp>
      <p:sp>
        <p:nvSpPr>
          <p:cNvPr id="13" name="Left Arrow 12"/>
          <p:cNvSpPr/>
          <p:nvPr/>
        </p:nvSpPr>
        <p:spPr>
          <a:xfrm>
            <a:off x="1752600" y="4678983"/>
            <a:ext cx="2286000" cy="685800"/>
          </a:xfrm>
          <a:prstGeom prst="leftArrow">
            <a:avLst>
              <a:gd name="adj1" fmla="val 35185"/>
              <a:gd name="adj2" fmla="val 38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ym typeface="Symbol"/>
              </a:rPr>
              <a:t></a:t>
            </a:r>
            <a:r>
              <a:rPr lang="en-US" sz="1600" baseline="30000" dirty="0" smtClean="0">
                <a:sym typeface="Symbol"/>
              </a:rPr>
              <a:t>2</a:t>
            </a:r>
            <a:r>
              <a:rPr lang="en-US" sz="1600" dirty="0" smtClean="0">
                <a:sym typeface="Symbol"/>
              </a:rPr>
              <a:t> </a:t>
            </a:r>
            <a:r>
              <a:rPr lang="en-US" sz="1600" dirty="0" smtClean="0"/>
              <a:t>statistic = 3.242</a:t>
            </a:r>
            <a:endParaRPr lang="en-US" sz="1600" dirty="0"/>
          </a:p>
        </p:txBody>
      </p:sp>
      <p:sp>
        <p:nvSpPr>
          <p:cNvPr id="14" name="Left Arrow 13"/>
          <p:cNvSpPr/>
          <p:nvPr/>
        </p:nvSpPr>
        <p:spPr>
          <a:xfrm>
            <a:off x="6404517" y="4619624"/>
            <a:ext cx="2344544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p-value = 0.356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75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143000"/>
            <a:ext cx="8534400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From just </a:t>
            </a:r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one sample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we’d like to assess the </a:t>
            </a:r>
            <a:r>
              <a:rPr lang="en-US" sz="3200" b="1" i="1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variability of sample statistics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Imagine the population is many, many copies of the original sample (assuming… ?)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Sample repeatedly from this mock population, by sampling </a:t>
            </a:r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with replacement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from the original sample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What is the average human body temperature?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Bootstrapping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1290638"/>
            <a:ext cx="88487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304800" y="304800"/>
            <a:ext cx="86106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Bootstrap CI</a:t>
            </a:r>
            <a:endParaRPr lang="en-US" sz="3200" b="1" dirty="0" smtClean="0">
              <a:solidFill>
                <a:schemeClr val="accent4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4" name="Left Arrow 13"/>
          <p:cNvSpPr/>
          <p:nvPr/>
        </p:nvSpPr>
        <p:spPr>
          <a:xfrm flipH="1">
            <a:off x="3276600" y="1887065"/>
            <a:ext cx="1676400" cy="62753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 = 0.108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81000" y="19812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Distribution of Bootstrap Statistics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2627931" y="5791200"/>
            <a:ext cx="4230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</a:pPr>
            <a:r>
              <a:rPr lang="en-US" sz="2400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StatKey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at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hlinkClick r:id="rId5"/>
              </a:rPr>
              <a:t>www.lock5stat.com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562000"/>
              </p:ext>
            </p:extLst>
          </p:nvPr>
        </p:nvGraphicFramePr>
        <p:xfrm>
          <a:off x="5860642" y="1943657"/>
          <a:ext cx="1558636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12" name="Equation" r:id="rId6" imgW="1269720" imgH="419040" progId="Equation.DSMT4">
                  <p:embed/>
                </p:oleObj>
              </mc:Choice>
              <mc:Fallback>
                <p:oleObj name="Equation" r:id="rId6" imgW="1269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860642" y="1943657"/>
                        <a:ext cx="1558636" cy="514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43400" y="25146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98.26 </a:t>
            </a:r>
            <a:r>
              <a:rPr lang="en-US" sz="1600" dirty="0" smtClean="0">
                <a:solidFill>
                  <a:schemeClr val="accent2"/>
                </a:solidFill>
                <a:sym typeface="Symbol"/>
              </a:rPr>
              <a:t> 2  0.108</a:t>
            </a:r>
          </a:p>
          <a:p>
            <a:r>
              <a:rPr lang="en-US" sz="1600" dirty="0" smtClean="0">
                <a:solidFill>
                  <a:schemeClr val="accent2"/>
                </a:solidFill>
                <a:sym typeface="Symbol"/>
              </a:rPr>
              <a:t>(98.044, 98.476)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8" name="Left-Right Arrow Callout 7"/>
          <p:cNvSpPr/>
          <p:nvPr/>
        </p:nvSpPr>
        <p:spPr>
          <a:xfrm>
            <a:off x="1828800" y="5176837"/>
            <a:ext cx="2667000" cy="461963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803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Middle 95% of bootstrap statistics</a:t>
            </a:r>
            <a:endParaRPr lang="en-US" sz="1600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2716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7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Student Preferences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8153400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Which way did you prefer to learn inference (confidence intervals and hypothesis tests)?</a:t>
            </a: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453640"/>
          <a:ext cx="66294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9738"/>
                <a:gridCol w="37396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Bootstrapping and Randomization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Formulas and Theoretical Distributions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105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60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64%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36%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14919" y="4648200"/>
          <a:ext cx="530028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005"/>
                <a:gridCol w="1776730"/>
                <a:gridCol w="183254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Simulation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Traditional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AP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Stat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31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36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No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AP Stat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74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24</a:t>
                      </a:r>
                      <a:endParaRPr lang="en-US" sz="24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Student Behavior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64134"/>
            <a:ext cx="8153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Students were given data on the second midterm and asked to compute a confidence interval for the mean</a:t>
            </a:r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/>
                <a:cs typeface="Times New Roman" pitchFamily="18" charset="0"/>
              </a:rPr>
              <a:t> How they created the interval:</a:t>
            </a:r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mbria"/>
              <a:cs typeface="Times New Roman" pitchFamily="18" charset="0"/>
            </a:endParaRPr>
          </a:p>
          <a:p>
            <a:pPr lvl="0">
              <a:spcAft>
                <a:spcPts val="1800"/>
              </a:spcAft>
              <a:buFont typeface="Arial" pitchFamily="34" charset="0"/>
              <a:buChar char="•"/>
            </a:pPr>
            <a:endParaRPr lang="en-US" sz="3200" dirty="0" smtClean="0">
              <a:solidFill>
                <a:prstClr val="black"/>
              </a:solidFill>
              <a:latin typeface="Cambria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937048"/>
              </p:ext>
            </p:extLst>
          </p:nvPr>
        </p:nvGraphicFramePr>
        <p:xfrm>
          <a:off x="1676400" y="3749040"/>
          <a:ext cx="5407978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255"/>
                <a:gridCol w="1670368"/>
                <a:gridCol w="14433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Bootstrap</a:t>
                      </a:r>
                      <a:r>
                        <a:rPr lang="en-US" sz="2000" baseline="0" dirty="0" smtClean="0"/>
                        <a:t>ping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t.test</a:t>
                      </a:r>
                      <a:r>
                        <a:rPr lang="en-US" sz="2000" dirty="0" smtClean="0"/>
                        <a:t> in 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Formula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94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9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9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84%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8%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mbria" pitchFamily="18" charset="0"/>
                        </a:rPr>
                        <a:t>8%</a:t>
                      </a:r>
                      <a:endParaRPr lang="en-US" sz="28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4572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A Student Comment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mbria" pitchFamily="18" charset="0"/>
              </a:rPr>
              <a:t>" I took AP Stat in high school and I got a 5.  It was mainly all equations, and I had no idea of the theory behind any of what I was doing.</a:t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smtClean="0">
                <a:latin typeface="Cambria" pitchFamily="18" charset="0"/>
              </a:rPr>
              <a:t/>
            </a:r>
            <a:br>
              <a:rPr lang="en-US" sz="3200" dirty="0" smtClean="0">
                <a:latin typeface="Cambria" pitchFamily="18" charset="0"/>
              </a:rPr>
            </a:br>
            <a:r>
              <a:rPr lang="en-US" sz="3200" dirty="0" err="1" smtClean="0">
                <a:latin typeface="Cambria" pitchFamily="18" charset="0"/>
              </a:rPr>
              <a:t>Statkey</a:t>
            </a:r>
            <a:r>
              <a:rPr lang="en-US" sz="3200" dirty="0" smtClean="0">
                <a:latin typeface="Cambria" pitchFamily="18" charset="0"/>
              </a:rPr>
              <a:t> and bootstrapping really made me understand the concepts I was learning, as opposed to just being able to just spit them out on an exam.”</a:t>
            </a:r>
          </a:p>
          <a:p>
            <a:r>
              <a:rPr lang="en-US" sz="3200" dirty="0" smtClean="0">
                <a:latin typeface="Cambria" pitchFamily="18" charset="0"/>
              </a:rPr>
              <a:t>				- </a:t>
            </a:r>
            <a:r>
              <a:rPr lang="en-US" sz="3200" i="1" dirty="0" smtClean="0">
                <a:latin typeface="Cambria" pitchFamily="18" charset="0"/>
              </a:rPr>
              <a:t>one of my students</a:t>
            </a:r>
            <a:endParaRPr lang="en-US" sz="3200" i="1" dirty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4572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Further Information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8077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Cambria" pitchFamily="18" charset="0"/>
              </a:rPr>
              <a:t> Want more information on teaching with this approach?</a:t>
            </a:r>
          </a:p>
          <a:p>
            <a:pPr algn="ctr"/>
            <a:r>
              <a:rPr lang="en-US" sz="3600" dirty="0" smtClean="0">
                <a:latin typeface="Cambria" pitchFamily="18" charset="0"/>
                <a:hlinkClick r:id="rId3"/>
              </a:rPr>
              <a:t>www.lock5stat.com</a:t>
            </a:r>
            <a:endParaRPr lang="en-US" sz="3600" dirty="0" smtClean="0"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3600" dirty="0" smtClean="0"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Cambria" pitchFamily="18" charset="0"/>
              </a:rPr>
              <a:t> Questions?</a:t>
            </a:r>
          </a:p>
          <a:p>
            <a:pPr algn="ctr"/>
            <a:r>
              <a:rPr lang="en-US" sz="3600" dirty="0" smtClean="0">
                <a:latin typeface="Cambria" pitchFamily="18" charset="0"/>
                <a:hlinkClick r:id="rId4"/>
              </a:rPr>
              <a:t>kari@stat.duke.edu</a:t>
            </a:r>
            <a:r>
              <a:rPr lang="en-US" sz="3200" dirty="0" smtClean="0">
                <a:latin typeface="Cambria" pitchFamily="18" charset="0"/>
              </a:rPr>
              <a:t/>
            </a:r>
            <a:br>
              <a:rPr lang="en-US" sz="3200" dirty="0" smtClean="0">
                <a:latin typeface="Cambria" pitchFamily="18" charset="0"/>
              </a:rPr>
            </a:br>
            <a:endParaRPr lang="en-US" sz="3200" i="1" dirty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Methods of Inference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990600"/>
            <a:ext cx="85344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 </a:t>
            </a:r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Simulation Methods (bootstrap, randomization)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 intrinsically connected to the concepts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minimal background knowledge needed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 same </a:t>
            </a: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procedure applies to all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statistics</a:t>
            </a:r>
          </a:p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 no </a:t>
            </a: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conditions to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check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 </a:t>
            </a:r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Traditional Methods (normal, t-distribution)</a:t>
            </a:r>
          </a:p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familiarity expected after intro stat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 Use simulation methods to </a:t>
            </a:r>
            <a:r>
              <a:rPr lang="en-US" sz="3200" b="1" i="1" dirty="0" smtClean="0">
                <a:solidFill>
                  <a:schemeClr val="accent2"/>
                </a:solidFill>
                <a:latin typeface="Cambria" pitchFamily="18" charset="0"/>
                <a:cs typeface="Calibri" pitchFamily="34" charset="0"/>
              </a:rPr>
              <a:t>introduce</a:t>
            </a:r>
            <a:r>
              <a:rPr lang="en-US" sz="3200" dirty="0" smtClean="0">
                <a:latin typeface="Cambria" pitchFamily="18" charset="0"/>
                <a:cs typeface="Calibri" pitchFamily="34" charset="0"/>
              </a:rPr>
              <a:t> inference, and then teach the traditional methods as “short-cut formulas”</a:t>
            </a:r>
            <a:endParaRPr lang="en-US" sz="2800" dirty="0">
              <a:solidFill>
                <a:prstClr val="black"/>
              </a:solidFill>
              <a:latin typeface="Cambria" pitchFamily="18" charset="0"/>
              <a:cs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188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Topics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Introduction to Data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Collecting data</a:t>
            </a:r>
          </a:p>
          <a:p>
            <a:pPr marL="690563" lvl="1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Describing data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Introduction to Inference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Confidence intervals (bootstrap)</a:t>
            </a:r>
          </a:p>
          <a:p>
            <a:pPr marL="690563" lvl="1" indent="-233363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  <a:latin typeface="Cambria" pitchFamily="18" charset="0"/>
              </a:rPr>
              <a:t>Hypothesis tests (randomization)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Normal and t-based methods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Chi-square and ANOVA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Randomization and theoretical approaches</a:t>
            </a:r>
          </a:p>
          <a:p>
            <a:pPr marL="233363" indent="-233363">
              <a:buFont typeface="Arial" pitchFamily="34" charset="0"/>
              <a:buChar char="•"/>
            </a:pPr>
            <a:r>
              <a:rPr lang="en-US" sz="3200" dirty="0" smtClean="0">
                <a:latin typeface="Cambria" pitchFamily="18" charset="0"/>
              </a:rPr>
              <a:t>Regression</a:t>
            </a:r>
          </a:p>
          <a:p>
            <a:pPr marL="233363" indent="-233363"/>
            <a:endParaRPr lang="en-US" sz="3200" dirty="0" smtClean="0">
              <a:latin typeface="Cambr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Sleep versus Caffeine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599837"/>
            <a:ext cx="6477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Mednick</a:t>
            </a:r>
            <a:r>
              <a:rPr lang="en-US" sz="17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Cai</a:t>
            </a:r>
            <a:r>
              <a:rPr lang="en-US" sz="17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Kanady</a:t>
            </a:r>
            <a:r>
              <a:rPr lang="en-US" sz="17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and Drummond (2008). “Comparing the benefits of caffeine, naps and placebo on verbal, motor and perceptual memory,” </a:t>
            </a:r>
            <a:r>
              <a:rPr lang="en-US" sz="1700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Behavioral Brain Research, </a:t>
            </a:r>
            <a:r>
              <a:rPr lang="en-US" sz="17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193, 79-86. </a:t>
            </a:r>
            <a:endParaRPr lang="en-US" sz="1700" dirty="0">
              <a:latin typeface="Cambri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381000" y="1143000"/>
                <a:ext cx="8420100" cy="4114800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0"/>
                  </a:spcBef>
                  <a:spcAft>
                    <a:spcPts val="1800"/>
                  </a:spcAft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74320" algn="l" rtl="0" eaLnBrk="1" latinLnBrk="0" hangingPunct="1">
                  <a:spcBef>
                    <a:spcPts val="0"/>
                  </a:spcBef>
                  <a:spcAft>
                    <a:spcPts val="1800"/>
                  </a:spcAft>
                  <a:buClr>
                    <a:schemeClr val="accent2"/>
                  </a:buClr>
                  <a:buSzPct val="70000"/>
                  <a:buFont typeface="Wingdings"/>
                  <a:buChar char=""/>
                  <a:defRPr kumimoji="0" sz="2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0"/>
                  </a:spcBef>
                  <a:spcAft>
                    <a:spcPts val="1800"/>
                  </a:spcAft>
                  <a:buClr>
                    <a:schemeClr val="accent3"/>
                  </a:buClr>
                  <a:buSzPct val="75000"/>
                  <a:buFont typeface="Wingdings 2"/>
                  <a:buChar char="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0"/>
                  </a:spcBef>
                  <a:spcAft>
                    <a:spcPts val="1800"/>
                  </a:spcAft>
                  <a:buClr>
                    <a:schemeClr val="accent4"/>
                  </a:buClr>
                  <a:buSzPct val="70000"/>
                  <a:buFont typeface="Wingdings"/>
                  <a:buChar char=""/>
                  <a:defRPr kumimoji="0"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0"/>
                  </a:spcBef>
                  <a:spcAft>
                    <a:spcPts val="1800"/>
                  </a:spcAft>
                  <a:buClr>
                    <a:schemeClr val="accent5"/>
                  </a:buClr>
                  <a:buFontTx/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Tx/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prstClr val="black"/>
                    </a:solidFill>
                    <a:latin typeface="Cambria" pitchFamily="18" charset="0"/>
                    <a:cs typeface="Times New Roman" pitchFamily="18" charset="0"/>
                  </a:rPr>
                  <a:t> Students were given words to memorize, then randomly assigned to take either a 90 min nap, or a caffeine pill.  2 ½ hours later, they were tested on their recall ability. </a:t>
                </a:r>
              </a:p>
              <a:p>
                <a:pPr>
                  <a:buClrTx/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Cambria" pitchFamily="18" charset="0"/>
                    <a:cs typeface="Times New Roman" pitchFamily="18" charset="0"/>
                  </a:rPr>
                  <a:t> words</a:t>
                </a:r>
              </a:p>
              <a:p>
                <a:pPr>
                  <a:buClrTx/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prstClr val="black"/>
                    </a:solidFill>
                    <a:latin typeface="Cambria" pitchFamily="18" charset="0"/>
                    <a:cs typeface="Times New Roman" pitchFamily="18" charset="0"/>
                  </a:rPr>
                  <a:t>Is sleep better than caffeine for memory?</a:t>
                </a:r>
              </a:p>
              <a:p>
                <a:pPr>
                  <a:buClrTx/>
                  <a:buFont typeface="Arial" pitchFamily="34" charset="0"/>
                  <a:buChar char="•"/>
                </a:pPr>
                <a:endParaRPr lang="en-US" dirty="0">
                  <a:latin typeface="Cambria" pitchFamily="18" charset="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143000"/>
                <a:ext cx="8420100" cy="4114800"/>
              </a:xfrm>
              <a:prstGeom prst="rect">
                <a:avLst/>
              </a:prstGeom>
              <a:blipFill rotWithShape="1">
                <a:blip r:embed="rId3"/>
                <a:stretch>
                  <a:fillRect l="-1303" t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6" descr="http://healthyjmu.files.wordpress.com/2011/02/sleep-depriv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5029200"/>
            <a:ext cx="2456221" cy="1426486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1206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Traditional Inference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255891"/>
              </p:ext>
            </p:extLst>
          </p:nvPr>
        </p:nvGraphicFramePr>
        <p:xfrm>
          <a:off x="882650" y="2434901"/>
          <a:ext cx="1250950" cy="1375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51" name="Equation" r:id="rId4" imgW="634680" imgH="698400" progId="Equation.DSMT4">
                  <p:embed/>
                </p:oleObj>
              </mc:Choice>
              <mc:Fallback>
                <p:oleObj name="Equation" r:id="rId4" imgW="634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2434901"/>
                        <a:ext cx="1250950" cy="137509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1542250"/>
            <a:ext cx="4495800" cy="52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-Point Star 7"/>
          <p:cNvSpPr/>
          <p:nvPr/>
        </p:nvSpPr>
        <p:spPr>
          <a:xfrm>
            <a:off x="6553200" y="3276600"/>
            <a:ext cx="76200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51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097328"/>
              </p:ext>
            </p:extLst>
          </p:nvPr>
        </p:nvGraphicFramePr>
        <p:xfrm>
          <a:off x="582612" y="4419600"/>
          <a:ext cx="2260441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52" name="Equation" r:id="rId7" imgW="1130040" imgH="647640" progId="Equation.DSMT4">
                  <p:embed/>
                </p:oleObj>
              </mc:Choice>
              <mc:Fallback>
                <p:oleObj name="Equation" r:id="rId7" imgW="113004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2" y="4419600"/>
                        <a:ext cx="2260441" cy="1295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618990"/>
              </p:ext>
            </p:extLst>
          </p:nvPr>
        </p:nvGraphicFramePr>
        <p:xfrm>
          <a:off x="752475" y="5989637"/>
          <a:ext cx="10001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53" name="Equation" r:id="rId9" imgW="431640" imgH="177480" progId="Equation.DSMT4">
                  <p:embed/>
                </p:oleObj>
              </mc:Choice>
              <mc:Fallback>
                <p:oleObj name="Equation" r:id="rId9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5989637"/>
                        <a:ext cx="1000125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1066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Conditions Met?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37732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 smtClean="0">
                <a:solidFill>
                  <a:schemeClr val="accent2"/>
                </a:solidFill>
              </a:rPr>
              <a:t>. Calculate numbers and plug into formula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56504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4</a:t>
            </a:r>
            <a:r>
              <a:rPr lang="en-US" dirty="0" smtClean="0">
                <a:solidFill>
                  <a:schemeClr val="accent2"/>
                </a:solidFill>
              </a:rPr>
              <a:t>. Plug into calculator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220087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5</a:t>
            </a:r>
            <a:r>
              <a:rPr lang="en-US" dirty="0" smtClean="0">
                <a:solidFill>
                  <a:schemeClr val="accent2"/>
                </a:solidFill>
              </a:rPr>
              <a:t>. Which theoretical distribution?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19400" y="3212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6</a:t>
            </a:r>
            <a:r>
              <a:rPr lang="en-US" dirty="0" smtClean="0">
                <a:solidFill>
                  <a:schemeClr val="accent2"/>
                </a:solidFill>
              </a:rPr>
              <a:t>. </a:t>
            </a:r>
            <a:r>
              <a:rPr lang="en-US" dirty="0" err="1" smtClean="0">
                <a:solidFill>
                  <a:schemeClr val="accent2"/>
                </a:solidFill>
              </a:rPr>
              <a:t>df</a:t>
            </a:r>
            <a:r>
              <a:rPr lang="en-US" dirty="0" smtClean="0">
                <a:solidFill>
                  <a:schemeClr val="accent2"/>
                </a:solidFill>
              </a:rPr>
              <a:t>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5600" y="36692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7</a:t>
            </a:r>
            <a:r>
              <a:rPr lang="en-US" dirty="0" smtClean="0">
                <a:solidFill>
                  <a:schemeClr val="accent2"/>
                </a:solidFill>
              </a:rPr>
              <a:t>. find p-value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572000" y="3276600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6553200" y="2057400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91000" y="4149015"/>
            <a:ext cx="2971800" cy="36933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0.025 &lt; p-value &lt; 0.05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91000" y="4864713"/>
            <a:ext cx="4152900" cy="58477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pt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(2.14, 11,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lower.tail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=FALSE)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[1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0.02780265</a:t>
            </a:r>
            <a:endParaRPr lang="en-US" sz="16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2133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2. Which formula?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206939"/>
              </p:ext>
            </p:extLst>
          </p:nvPr>
        </p:nvGraphicFramePr>
        <p:xfrm>
          <a:off x="776481" y="1436132"/>
          <a:ext cx="145097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54" name="Equation" r:id="rId11" imgW="736560" imgH="228600" progId="Equation.DSMT4">
                  <p:embed/>
                </p:oleObj>
              </mc:Choice>
              <mc:Fallback>
                <p:oleObj name="Equation" r:id="rId11" imgW="7365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481" y="1436132"/>
                        <a:ext cx="145097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0598" name="Picture 7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351" y="1080073"/>
            <a:ext cx="2116249" cy="1129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84069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Inference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420100" cy="5029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SzPct val="85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SzPct val="70000"/>
              <a:buFont typeface="Wingdings"/>
              <a:buChar char="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SzPct val="75000"/>
              <a:buFont typeface="Wingdings 2"/>
              <a:buChar char="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How extreme would a sample difference of 3 be, if there were no difference between sleep and caffeine for word recall?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b="1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What kind of differences would we observe, just by random chance?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Simulate many randomizations, assuming no difference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Calculate the p-value as the proportion of simulated randomizations that yield differences as extreme as the observed 3</a:t>
            </a:r>
          </a:p>
          <a:p>
            <a:pPr>
              <a:buClrTx/>
              <a:buFont typeface="Arial" pitchFamily="34" charset="0"/>
              <a:buChar char="•"/>
            </a:pPr>
            <a:endParaRPr lang="en-US" dirty="0">
              <a:latin typeface="Cambr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544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905000"/>
            <a:ext cx="83343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304800" y="304800"/>
            <a:ext cx="86106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Randomization Test</a:t>
            </a:r>
            <a:endParaRPr lang="en-US" sz="3200" b="1" dirty="0" smtClean="0">
              <a:solidFill>
                <a:schemeClr val="accent4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5867400" y="3905250"/>
            <a:ext cx="14478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p-value</a:t>
            </a:r>
            <a:endParaRPr lang="en-US" b="1" dirty="0"/>
          </a:p>
        </p:txBody>
      </p:sp>
      <p:sp>
        <p:nvSpPr>
          <p:cNvPr id="14" name="Left Arrow 13"/>
          <p:cNvSpPr/>
          <p:nvPr/>
        </p:nvSpPr>
        <p:spPr>
          <a:xfrm flipH="1">
            <a:off x="2514600" y="3829050"/>
            <a:ext cx="2590800" cy="914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Proportion as extreme as observed statistic</a:t>
            </a:r>
            <a:endParaRPr lang="en-US" sz="1600" dirty="0"/>
          </a:p>
        </p:txBody>
      </p:sp>
      <p:sp>
        <p:nvSpPr>
          <p:cNvPr id="15" name="Left Arrow 14"/>
          <p:cNvSpPr/>
          <p:nvPr/>
        </p:nvSpPr>
        <p:spPr>
          <a:xfrm>
            <a:off x="5715000" y="5867400"/>
            <a:ext cx="2209800" cy="609600"/>
          </a:xfrm>
          <a:prstGeom prst="leftArrow">
            <a:avLst>
              <a:gd name="adj1" fmla="val 35185"/>
              <a:gd name="adj2" fmla="val 38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observed statistic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685800" y="2627785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Distribution of Statistic Assuming Null is True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1676400" y="1066800"/>
            <a:ext cx="6242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</a:pPr>
            <a:r>
              <a:rPr lang="en-US" sz="3600" dirty="0" err="1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StatKey</a:t>
            </a:r>
            <a:r>
              <a:rPr lang="en-US" sz="36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at </a:t>
            </a:r>
            <a:r>
              <a:rPr lang="en-US" sz="36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  <a:hlinkClick r:id="rId4"/>
              </a:rPr>
              <a:t>www.lock5stat.com</a:t>
            </a:r>
            <a:r>
              <a:rPr lang="en-US" sz="36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143000"/>
            <a:ext cx="83058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Normal and t-based inference </a:t>
            </a:r>
            <a:r>
              <a:rPr lang="en-US" sz="3200" b="1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after</a:t>
            </a: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bootstrapping and randomization:</a:t>
            </a:r>
          </a:p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Students have seen the normal distribution repeatedly – CLT easy!</a:t>
            </a:r>
          </a:p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chemeClr val="accent2"/>
                </a:solidFill>
                <a:latin typeface="Cambria" pitchFamily="18" charset="0"/>
                <a:cs typeface="Times New Roman" pitchFamily="18" charset="0"/>
              </a:rPr>
              <a:t>Same idea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just using formula for SE and comparing to theoretical distribution</a:t>
            </a:r>
          </a:p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Can </a:t>
            </a:r>
            <a:r>
              <a:rPr lang="en-US" sz="320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go very quickly </a:t>
            </a:r>
            <a:r>
              <a:rPr lang="en-US" sz="32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through this!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  <a:p>
            <a:endParaRPr lang="en-US" sz="28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Theoretical Approach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43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Theoretical Approach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pic>
        <p:nvPicPr>
          <p:cNvPr id="153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7543799" cy="523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Left Arrow 7"/>
          <p:cNvSpPr/>
          <p:nvPr/>
        </p:nvSpPr>
        <p:spPr>
          <a:xfrm>
            <a:off x="7162800" y="3492681"/>
            <a:ext cx="1544444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p-value</a:t>
            </a:r>
            <a:endParaRPr lang="en-US" b="1" dirty="0"/>
          </a:p>
        </p:txBody>
      </p:sp>
      <p:sp>
        <p:nvSpPr>
          <p:cNvPr id="9" name="Left Arrow 8"/>
          <p:cNvSpPr/>
          <p:nvPr/>
        </p:nvSpPr>
        <p:spPr>
          <a:xfrm>
            <a:off x="6934200" y="5867400"/>
            <a:ext cx="1447799" cy="762000"/>
          </a:xfrm>
          <a:prstGeom prst="leftArrow">
            <a:avLst>
              <a:gd name="adj1" fmla="val 35185"/>
              <a:gd name="adj2" fmla="val 38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t-statistic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259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0"/>
  <p:tag name="PARTLISTDEFAULT" val="0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1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00349E"/>
      </a:hlink>
      <a:folHlink>
        <a:srgbClr val="00349E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11470</TotalTime>
  <Words>738</Words>
  <Application>Microsoft Office PowerPoint</Application>
  <PresentationFormat>On-screen Show (4:3)</PresentationFormat>
  <Paragraphs>143</Paragraphs>
  <Slides>17</Slides>
  <Notes>1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Aspect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Re-randomization</dc:title>
  <dc:creator>Kari</dc:creator>
  <cp:lastModifiedBy>Kari Lock Morgan</cp:lastModifiedBy>
  <cp:revision>212</cp:revision>
  <dcterms:created xsi:type="dcterms:W3CDTF">2009-11-13T19:43:56Z</dcterms:created>
  <dcterms:modified xsi:type="dcterms:W3CDTF">2012-10-09T16:49:40Z</dcterms:modified>
</cp:coreProperties>
</file>